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57" r:id="rId3"/>
    <p:sldId id="270" r:id="rId4"/>
    <p:sldId id="258" r:id="rId5"/>
    <p:sldId id="283" r:id="rId6"/>
    <p:sldId id="276" r:id="rId7"/>
    <p:sldId id="284" r:id="rId8"/>
    <p:sldId id="285" r:id="rId9"/>
    <p:sldId id="287" r:id="rId10"/>
    <p:sldId id="278" r:id="rId11"/>
    <p:sldId id="286" r:id="rId12"/>
    <p:sldId id="277" r:id="rId13"/>
    <p:sldId id="280"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88" autoAdjust="0"/>
  </p:normalViewPr>
  <p:slideViewPr>
    <p:cSldViewPr snapToGrid="0">
      <p:cViewPr varScale="1">
        <p:scale>
          <a:sx n="85" d="100"/>
          <a:sy n="85" d="100"/>
        </p:scale>
        <p:origin x="56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P1-P1-S-20-01</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AF6D78-892F-41F2-BFF9-0AB37419FDF1}" type="datetime1">
              <a:rPr lang="en-US" smtClean="0"/>
              <a:t>9/6/2023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Project Title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E0E158-A96C-43C6-AFDA-24EFFE696CDF}" type="slidenum">
              <a:rPr lang="en-US" smtClean="0"/>
              <a:t>‹#›</a:t>
            </a:fld>
            <a:endParaRPr lang="en-US"/>
          </a:p>
        </p:txBody>
      </p:sp>
    </p:spTree>
    <p:extLst>
      <p:ext uri="{BB962C8B-B14F-4D97-AF65-F5344CB8AC3E}">
        <p14:creationId xmlns:p14="http://schemas.microsoft.com/office/powerpoint/2010/main" val="89731042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P1-P1-S-20-01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4847D-5BDC-433B-B8B6-645E25EB8494}" type="datetime1">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Project Title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FEFBD-D254-4142-B3DF-3182BB9EBA19}" type="slidenum">
              <a:rPr lang="en-US" smtClean="0"/>
              <a:t>‹#›</a:t>
            </a:fld>
            <a:endParaRPr lang="en-US"/>
          </a:p>
        </p:txBody>
      </p:sp>
    </p:spTree>
    <p:extLst>
      <p:ext uri="{BB962C8B-B14F-4D97-AF65-F5344CB8AC3E}">
        <p14:creationId xmlns:p14="http://schemas.microsoft.com/office/powerpoint/2010/main" val="225897768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6FEFBD-D254-4142-B3DF-3182BB9EBA19}" type="slidenum">
              <a:rPr lang="en-US" smtClean="0"/>
              <a:t>1</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Header Placeholder 5"/>
          <p:cNvSpPr>
            <a:spLocks noGrp="1"/>
          </p:cNvSpPr>
          <p:nvPr>
            <p:ph type="hdr" sz="quarter" idx="12"/>
          </p:nvPr>
        </p:nvSpPr>
        <p:spPr/>
        <p:txBody>
          <a:bodyPr/>
          <a:lstStyle/>
          <a:p>
            <a:r>
              <a:rPr lang="en-US"/>
              <a:t>P1-P1-S-20-01</a:t>
            </a:r>
          </a:p>
        </p:txBody>
      </p:sp>
      <p:sp>
        <p:nvSpPr>
          <p:cNvPr id="7" name="Date Placeholder 6"/>
          <p:cNvSpPr>
            <a:spLocks noGrp="1"/>
          </p:cNvSpPr>
          <p:nvPr>
            <p:ph type="dt" idx="13"/>
          </p:nvPr>
        </p:nvSpPr>
        <p:spPr/>
        <p:txBody>
          <a:bodyPr/>
          <a:lstStyle/>
          <a:p>
            <a:fld id="{CFB96F81-DCC1-41AB-AD98-7870A6F033CE}" type="datetime1">
              <a:rPr lang="en-US" smtClean="0"/>
              <a:t>9/6/2023</a:t>
            </a:fld>
            <a:endParaRPr lang="en-US"/>
          </a:p>
        </p:txBody>
      </p:sp>
    </p:spTree>
    <p:extLst>
      <p:ext uri="{BB962C8B-B14F-4D97-AF65-F5344CB8AC3E}">
        <p14:creationId xmlns:p14="http://schemas.microsoft.com/office/powerpoint/2010/main" val="490111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11</a:t>
            </a:fld>
            <a:endParaRPr lang="en-US"/>
          </a:p>
        </p:txBody>
      </p:sp>
    </p:spTree>
    <p:extLst>
      <p:ext uri="{BB962C8B-B14F-4D97-AF65-F5344CB8AC3E}">
        <p14:creationId xmlns:p14="http://schemas.microsoft.com/office/powerpoint/2010/main" val="134977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FC70B19-5A09-4673-B44C-50B6938DA65A}"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12</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5C33ED63-37D5-4211-8C28-4635ABA95846}"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13</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FE50D19F-F4C8-4FDE-9DCA-E18FDEC6B08E}"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14</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607DEB5D-37EA-43E4-AC38-B28C5F6A2433}"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a:t>
            </a:fld>
            <a:endParaRPr lang="en-US"/>
          </a:p>
        </p:txBody>
      </p:sp>
    </p:spTree>
    <p:extLst>
      <p:ext uri="{BB962C8B-B14F-4D97-AF65-F5344CB8AC3E}">
        <p14:creationId xmlns:p14="http://schemas.microsoft.com/office/powerpoint/2010/main" val="80737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F4ADD60C-37A8-410E-A041-6DCFB0F9276A}"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4</a:t>
            </a:fld>
            <a:endParaRPr lang="en-US"/>
          </a:p>
        </p:txBody>
      </p:sp>
    </p:spTree>
    <p:extLst>
      <p:ext uri="{BB962C8B-B14F-4D97-AF65-F5344CB8AC3E}">
        <p14:creationId xmlns:p14="http://schemas.microsoft.com/office/powerpoint/2010/main" val="86931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1EC9BA4-D5D6-49FE-AABB-34309A29442D}"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5</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6</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7</a:t>
            </a:fld>
            <a:endParaRPr lang="en-US"/>
          </a:p>
        </p:txBody>
      </p:sp>
    </p:spTree>
    <p:extLst>
      <p:ext uri="{BB962C8B-B14F-4D97-AF65-F5344CB8AC3E}">
        <p14:creationId xmlns:p14="http://schemas.microsoft.com/office/powerpoint/2010/main" val="1317772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8</a:t>
            </a:fld>
            <a:endParaRPr lang="en-US"/>
          </a:p>
        </p:txBody>
      </p:sp>
    </p:spTree>
    <p:extLst>
      <p:ext uri="{BB962C8B-B14F-4D97-AF65-F5344CB8AC3E}">
        <p14:creationId xmlns:p14="http://schemas.microsoft.com/office/powerpoint/2010/main" val="229441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9</a:t>
            </a:fld>
            <a:endParaRPr lang="en-US"/>
          </a:p>
        </p:txBody>
      </p:sp>
    </p:spTree>
    <p:extLst>
      <p:ext uri="{BB962C8B-B14F-4D97-AF65-F5344CB8AC3E}">
        <p14:creationId xmlns:p14="http://schemas.microsoft.com/office/powerpoint/2010/main" val="446883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48B3483E-CB0A-4132-BC8B-DA8752587F00}" type="datetime1">
              <a:rPr lang="en-US" smtClean="0"/>
              <a:t>9/6/2023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10</a:t>
            </a:fld>
            <a:endParaRPr lang="en-US"/>
          </a:p>
        </p:txBody>
      </p:sp>
    </p:spTree>
    <p:extLst>
      <p:ext uri="{BB962C8B-B14F-4D97-AF65-F5344CB8AC3E}">
        <p14:creationId xmlns:p14="http://schemas.microsoft.com/office/powerpoint/2010/main" val="1927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7DF904-A76C-4547-AD6B-2EC0D34E110C}" type="datetime1">
              <a:rPr lang="en-US" smtClean="0"/>
              <a:t>9/6/2023</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322859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17D0B3-335B-4B8A-8743-E10436674414}" type="datetime1">
              <a:rPr lang="en-US" smtClean="0"/>
              <a:t>9/6/2023</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329782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C584F2-939B-4AA9-B34B-CEA038FA78A9}" type="datetime1">
              <a:rPr lang="en-US" smtClean="0"/>
              <a:t>9/6/2023</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90757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0D4D4-4AB5-4530-88B4-CEEB0D6B6974}" type="datetime1">
              <a:rPr lang="en-US" smtClean="0"/>
              <a:t>9/6/2023</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31649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C4556-2C53-400A-B52E-CFE8A5B7D4C2}" type="datetime1">
              <a:rPr lang="en-US" smtClean="0"/>
              <a:t>9/6/2023</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03374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CBBA09-33CF-402E-BB8A-941BE1CEAAFB}" type="datetime1">
              <a:rPr lang="en-US" smtClean="0"/>
              <a:t>9/6/2023</a:t>
            </a:fld>
            <a:endParaRPr lang="en-US"/>
          </a:p>
        </p:txBody>
      </p:sp>
      <p:sp>
        <p:nvSpPr>
          <p:cNvPr id="6" name="Footer Placeholder 5"/>
          <p:cNvSpPr>
            <a:spLocks noGrp="1"/>
          </p:cNvSpPr>
          <p:nvPr>
            <p:ph type="ftr" sz="quarter" idx="11"/>
          </p:nvPr>
        </p:nvSpPr>
        <p:spPr/>
        <p:txBody>
          <a:bodyPr/>
          <a:lstStyle/>
          <a:p>
            <a:r>
              <a:rPr lang="en-US"/>
              <a:t>Your Project Code(P1-P1-S-20-01) Project Title</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03282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431203-6E24-49C4-A73D-322126FB9AA3}" type="datetime1">
              <a:rPr lang="en-US" smtClean="0"/>
              <a:t>9/6/2023</a:t>
            </a:fld>
            <a:endParaRPr lang="en-US"/>
          </a:p>
        </p:txBody>
      </p:sp>
      <p:sp>
        <p:nvSpPr>
          <p:cNvPr id="8" name="Footer Placeholder 7"/>
          <p:cNvSpPr>
            <a:spLocks noGrp="1"/>
          </p:cNvSpPr>
          <p:nvPr>
            <p:ph type="ftr" sz="quarter" idx="11"/>
          </p:nvPr>
        </p:nvSpPr>
        <p:spPr/>
        <p:txBody>
          <a:bodyPr/>
          <a:lstStyle/>
          <a:p>
            <a:r>
              <a:rPr lang="en-US"/>
              <a:t>Your Project Code(P1-P1-S-20-01) Project Title</a:t>
            </a:r>
          </a:p>
        </p:txBody>
      </p:sp>
      <p:sp>
        <p:nvSpPr>
          <p:cNvPr id="9" name="Slide Number Placeholder 8"/>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40402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697CB8-69DB-415F-B70B-584E1D4B5382}" type="datetime1">
              <a:rPr lang="en-US" smtClean="0"/>
              <a:t>9/6/2023</a:t>
            </a:fld>
            <a:endParaRPr lang="en-US"/>
          </a:p>
        </p:txBody>
      </p:sp>
      <p:sp>
        <p:nvSpPr>
          <p:cNvPr id="4" name="Footer Placeholder 3"/>
          <p:cNvSpPr>
            <a:spLocks noGrp="1"/>
          </p:cNvSpPr>
          <p:nvPr>
            <p:ph type="ftr" sz="quarter" idx="11"/>
          </p:nvPr>
        </p:nvSpPr>
        <p:spPr/>
        <p:txBody>
          <a:bodyPr/>
          <a:lstStyle/>
          <a:p>
            <a:r>
              <a:rPr lang="en-US"/>
              <a:t>Your Project Code(P1-P1-S-20-01) Project Title</a:t>
            </a:r>
          </a:p>
        </p:txBody>
      </p:sp>
      <p:sp>
        <p:nvSpPr>
          <p:cNvPr id="5" name="Slide Number Placeholder 4"/>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1137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C84DA-0940-4731-8877-87A550E45FEE}" type="datetime1">
              <a:rPr lang="en-US" smtClean="0"/>
              <a:t>9/6/2023</a:t>
            </a:fld>
            <a:endParaRPr lang="en-US"/>
          </a:p>
        </p:txBody>
      </p:sp>
      <p:sp>
        <p:nvSpPr>
          <p:cNvPr id="3" name="Footer Placeholder 2"/>
          <p:cNvSpPr>
            <a:spLocks noGrp="1"/>
          </p:cNvSpPr>
          <p:nvPr>
            <p:ph type="ftr" sz="quarter" idx="11"/>
          </p:nvPr>
        </p:nvSpPr>
        <p:spPr/>
        <p:txBody>
          <a:bodyPr/>
          <a:lstStyle/>
          <a:p>
            <a:r>
              <a:rPr lang="en-US"/>
              <a:t>Your Project Code(P1-P1-S-20-01) Project Title</a:t>
            </a:r>
          </a:p>
        </p:txBody>
      </p:sp>
      <p:sp>
        <p:nvSpPr>
          <p:cNvPr id="4" name="Slide Number Placeholder 3"/>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9693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16400-5575-480E-B7EF-9E88528ECCC8}" type="datetime1">
              <a:rPr lang="en-US" smtClean="0"/>
              <a:t>9/6/2023</a:t>
            </a:fld>
            <a:endParaRPr lang="en-US"/>
          </a:p>
        </p:txBody>
      </p:sp>
      <p:sp>
        <p:nvSpPr>
          <p:cNvPr id="6" name="Footer Placeholder 5"/>
          <p:cNvSpPr>
            <a:spLocks noGrp="1"/>
          </p:cNvSpPr>
          <p:nvPr>
            <p:ph type="ftr" sz="quarter" idx="11"/>
          </p:nvPr>
        </p:nvSpPr>
        <p:spPr/>
        <p:txBody>
          <a:bodyPr/>
          <a:lstStyle/>
          <a:p>
            <a:r>
              <a:rPr lang="en-US"/>
              <a:t>Your Project Code(P1-P1-S-20-01) Project Title</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44609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64A7A-48D0-4476-83B1-1F1233CA3DDC}" type="datetime1">
              <a:rPr lang="en-US" smtClean="0"/>
              <a:t>9/6/2023</a:t>
            </a:fld>
            <a:endParaRPr lang="en-US"/>
          </a:p>
        </p:txBody>
      </p:sp>
      <p:sp>
        <p:nvSpPr>
          <p:cNvPr id="6" name="Footer Placeholder 5"/>
          <p:cNvSpPr>
            <a:spLocks noGrp="1"/>
          </p:cNvSpPr>
          <p:nvPr>
            <p:ph type="ftr" sz="quarter" idx="11"/>
          </p:nvPr>
        </p:nvSpPr>
        <p:spPr/>
        <p:txBody>
          <a:bodyPr/>
          <a:lstStyle/>
          <a:p>
            <a:r>
              <a:rPr lang="en-US"/>
              <a:t>Your Project Code(P1-P1-S-20-01) Project Title</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87339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26B10-3FB8-4C7E-957B-87D304575392}" type="datetime1">
              <a:rPr lang="en-US" smtClean="0"/>
              <a:t>9/6/2023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Project Code(P1-P1-S-20-01) Project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64944-C185-42A3-B9E2-0C66306C0823}" type="slidenum">
              <a:rPr lang="en-US" smtClean="0"/>
              <a:t>‹#›</a:t>
            </a:fld>
            <a:endParaRPr lang="en-US"/>
          </a:p>
        </p:txBody>
      </p:sp>
    </p:spTree>
    <p:extLst>
      <p:ext uri="{BB962C8B-B14F-4D97-AF65-F5344CB8AC3E}">
        <p14:creationId xmlns:p14="http://schemas.microsoft.com/office/powerpoint/2010/main" val="3817347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solidFill>
                  <a:schemeClr val="accent1"/>
                </a:solidFill>
              </a:rPr>
              <a:t>Proposal Defense</a:t>
            </a:r>
            <a:br>
              <a:rPr lang="en-US" b="1" u="sng" dirty="0"/>
            </a:br>
            <a:endParaRPr lang="en-US" u="sng" dirty="0"/>
          </a:p>
        </p:txBody>
      </p:sp>
      <p:sp>
        <p:nvSpPr>
          <p:cNvPr id="3" name="Subtitle 2"/>
          <p:cNvSpPr>
            <a:spLocks noGrp="1"/>
          </p:cNvSpPr>
          <p:nvPr>
            <p:ph type="subTitle" idx="1"/>
          </p:nvPr>
        </p:nvSpPr>
        <p:spPr>
          <a:xfrm>
            <a:off x="1451314" y="3329895"/>
            <a:ext cx="9216685" cy="1626326"/>
          </a:xfrm>
        </p:spPr>
        <p:txBody>
          <a:bodyPr>
            <a:normAutofit fontScale="47500" lnSpcReduction="20000"/>
          </a:bodyPr>
          <a:lstStyle/>
          <a:p>
            <a:r>
              <a:rPr lang="en-US" sz="6000" b="1" u="sng" dirty="0">
                <a:solidFill>
                  <a:schemeClr val="accent1"/>
                </a:solidFill>
              </a:rPr>
              <a:t>Team</a:t>
            </a:r>
            <a:r>
              <a:rPr lang="en-US" sz="3300" b="1" u="sng" dirty="0">
                <a:solidFill>
                  <a:schemeClr val="accent1"/>
                </a:solidFill>
              </a:rPr>
              <a:t> </a:t>
            </a:r>
          </a:p>
          <a:p>
            <a:r>
              <a:rPr lang="en-US" sz="3600" b="1" dirty="0">
                <a:solidFill>
                  <a:schemeClr val="accent1"/>
                </a:solidFill>
              </a:rPr>
              <a:t>Ashar Zafar (20F-0240)</a:t>
            </a:r>
          </a:p>
          <a:p>
            <a:r>
              <a:rPr lang="en-US" sz="3300" b="1" dirty="0">
                <a:solidFill>
                  <a:schemeClr val="accent1"/>
                </a:solidFill>
              </a:rPr>
              <a:t>Shahzaib Shafiq (20F-0317)</a:t>
            </a:r>
          </a:p>
          <a:p>
            <a:r>
              <a:rPr lang="en-US" sz="3300" b="1" dirty="0">
                <a:solidFill>
                  <a:schemeClr val="accent1"/>
                </a:solidFill>
              </a:rPr>
              <a:t>Ehsan Akhtar (20F-0312)</a:t>
            </a:r>
          </a:p>
          <a:p>
            <a:pPr algn="l"/>
            <a:r>
              <a:rPr lang="en-US" sz="3300" dirty="0"/>
              <a:t>                                         </a:t>
            </a:r>
            <a:endParaRPr lang="en-US" dirty="0"/>
          </a:p>
        </p:txBody>
      </p:sp>
      <p:pic>
        <p:nvPicPr>
          <p:cNvPr id="5"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685" y="64682"/>
            <a:ext cx="1385664" cy="1385664"/>
          </a:xfrm>
          <a:prstGeom prst="rect">
            <a:avLst/>
          </a:prstGeom>
        </p:spPr>
      </p:pic>
      <p:sp>
        <p:nvSpPr>
          <p:cNvPr id="6" name="Subtitle 2"/>
          <p:cNvSpPr txBox="1">
            <a:spLocks/>
          </p:cNvSpPr>
          <p:nvPr/>
        </p:nvSpPr>
        <p:spPr>
          <a:xfrm>
            <a:off x="1524000" y="4956221"/>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300" b="1" u="sng" dirty="0">
                <a:solidFill>
                  <a:schemeClr val="accent1"/>
                </a:solidFill>
              </a:rPr>
              <a:t>Supervisor</a:t>
            </a:r>
          </a:p>
          <a:p>
            <a:r>
              <a:rPr lang="en-US" sz="3200" b="1" dirty="0">
                <a:solidFill>
                  <a:schemeClr val="accent1"/>
                </a:solidFill>
              </a:rPr>
              <a:t>Sir Tahir Farooq </a:t>
            </a:r>
          </a:p>
          <a:p>
            <a:pPr algn="l"/>
            <a:r>
              <a:rPr lang="en-US" sz="3300" dirty="0"/>
              <a:t>                                         </a:t>
            </a:r>
            <a:endParaRPr lang="en-US" dirty="0"/>
          </a:p>
        </p:txBody>
      </p:sp>
    </p:spTree>
    <p:extLst>
      <p:ext uri="{BB962C8B-B14F-4D97-AF65-F5344CB8AC3E}">
        <p14:creationId xmlns:p14="http://schemas.microsoft.com/office/powerpoint/2010/main" val="19389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 calcmode="lin" valueType="num">
                                      <p:cBhvr additive="base">
                                        <p:cTn id="4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 calcmode="lin" valueType="num">
                                      <p:cBhvr additive="base">
                                        <p:cTn id="4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 calcmode="lin" valueType="num">
                                      <p:cBhvr additive="base">
                                        <p:cTn id="5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Related Projects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10</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7" name="TextBox 6">
            <a:extLst>
              <a:ext uri="{FF2B5EF4-FFF2-40B4-BE49-F238E27FC236}">
                <a16:creationId xmlns:a16="http://schemas.microsoft.com/office/drawing/2014/main" id="{5F654F40-C7EF-4F8B-F8DB-DC6B42435AB6}"/>
              </a:ext>
            </a:extLst>
          </p:cNvPr>
          <p:cNvSpPr txBox="1"/>
          <p:nvPr/>
        </p:nvSpPr>
        <p:spPr>
          <a:xfrm>
            <a:off x="646980" y="2321078"/>
            <a:ext cx="10832253"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t>Griffith Application</a:t>
            </a:r>
            <a:endParaRPr lang="ur-PK" sz="3200" dirty="0"/>
          </a:p>
          <a:p>
            <a:pPr marL="457200" indent="-457200">
              <a:buFont typeface="Arial" panose="020B0604020202020204" pitchFamily="34" charset="0"/>
              <a:buChar char="•"/>
            </a:pPr>
            <a:r>
              <a:rPr lang="en-US" sz="3200" dirty="0"/>
              <a:t>UCSF Mobile</a:t>
            </a:r>
            <a:r>
              <a:rPr lang="ur-PK" sz="3200" dirty="0"/>
              <a:t> </a:t>
            </a:r>
            <a:r>
              <a:rPr lang="en-US" sz="3200" dirty="0"/>
              <a:t>(University of California, San Francisco)</a:t>
            </a:r>
          </a:p>
          <a:p>
            <a:pPr marL="457200" indent="-457200">
              <a:buFont typeface="Arial" panose="020B0604020202020204" pitchFamily="34" charset="0"/>
              <a:buChar char="•"/>
            </a:pPr>
            <a:r>
              <a:rPr lang="en-US" sz="3200" dirty="0"/>
              <a:t>NAUGO (Northern Arizona University)</a:t>
            </a:r>
          </a:p>
          <a:p>
            <a:pPr marL="457200" indent="-457200">
              <a:buFont typeface="Arial" panose="020B0604020202020204" pitchFamily="34" charset="0"/>
              <a:buChar char="•"/>
            </a:pPr>
            <a:r>
              <a:rPr lang="en-US" sz="3200" dirty="0"/>
              <a:t>CSUN (California State University, Northridge)</a:t>
            </a:r>
          </a:p>
          <a:p>
            <a:pPr marL="457200" indent="-457200">
              <a:buFont typeface="Arial" panose="020B0604020202020204" pitchFamily="34" charset="0"/>
              <a:buChar char="•"/>
            </a:pPr>
            <a:r>
              <a:rPr lang="en-US" sz="3200" dirty="0"/>
              <a:t>CSUSM (California State University, San Marcos)</a:t>
            </a:r>
          </a:p>
        </p:txBody>
      </p:sp>
    </p:spTree>
    <p:extLst>
      <p:ext uri="{BB962C8B-B14F-4D97-AF65-F5344CB8AC3E}">
        <p14:creationId xmlns:p14="http://schemas.microsoft.com/office/powerpoint/2010/main" val="104108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407" y="367412"/>
            <a:ext cx="8952914" cy="1325563"/>
          </a:xfrm>
        </p:spPr>
        <p:txBody>
          <a:bodyPr/>
          <a:lstStyle/>
          <a:p>
            <a:pPr algn="ctr"/>
            <a:r>
              <a:rPr lang="en-US" b="1" u="sng" dirty="0">
                <a:solidFill>
                  <a:schemeClr val="accent1"/>
                </a:solidFill>
              </a:rPr>
              <a:t>Comparison</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11</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graphicFrame>
        <p:nvGraphicFramePr>
          <p:cNvPr id="9" name="Table 10">
            <a:extLst>
              <a:ext uri="{FF2B5EF4-FFF2-40B4-BE49-F238E27FC236}">
                <a16:creationId xmlns:a16="http://schemas.microsoft.com/office/drawing/2014/main" id="{C781F2AB-F5C8-18AA-877B-4D28DCAFC42E}"/>
              </a:ext>
            </a:extLst>
          </p:cNvPr>
          <p:cNvGraphicFramePr>
            <a:graphicFrameLocks noGrp="1"/>
          </p:cNvGraphicFramePr>
          <p:nvPr>
            <p:extLst>
              <p:ext uri="{D42A27DB-BD31-4B8C-83A1-F6EECF244321}">
                <p14:modId xmlns:p14="http://schemas.microsoft.com/office/powerpoint/2010/main" val="99861516"/>
              </p:ext>
            </p:extLst>
          </p:nvPr>
        </p:nvGraphicFramePr>
        <p:xfrm>
          <a:off x="1236936" y="1906930"/>
          <a:ext cx="8678832" cy="3081632"/>
        </p:xfrm>
        <a:graphic>
          <a:graphicData uri="http://schemas.openxmlformats.org/drawingml/2006/table">
            <a:tbl>
              <a:tblPr firstRow="1" bandRow="1">
                <a:tableStyleId>{5C22544A-7EE6-4342-B048-85BDC9FD1C3A}</a:tableStyleId>
              </a:tblPr>
              <a:tblGrid>
                <a:gridCol w="2892944">
                  <a:extLst>
                    <a:ext uri="{9D8B030D-6E8A-4147-A177-3AD203B41FA5}">
                      <a16:colId xmlns:a16="http://schemas.microsoft.com/office/drawing/2014/main" val="2091709355"/>
                    </a:ext>
                  </a:extLst>
                </a:gridCol>
                <a:gridCol w="2892944">
                  <a:extLst>
                    <a:ext uri="{9D8B030D-6E8A-4147-A177-3AD203B41FA5}">
                      <a16:colId xmlns:a16="http://schemas.microsoft.com/office/drawing/2014/main" val="2292425912"/>
                    </a:ext>
                  </a:extLst>
                </a:gridCol>
                <a:gridCol w="2892944">
                  <a:extLst>
                    <a:ext uri="{9D8B030D-6E8A-4147-A177-3AD203B41FA5}">
                      <a16:colId xmlns:a16="http://schemas.microsoft.com/office/drawing/2014/main" val="741943060"/>
                    </a:ext>
                  </a:extLst>
                </a:gridCol>
              </a:tblGrid>
              <a:tr h="390548">
                <a:tc>
                  <a:txBody>
                    <a:bodyPr/>
                    <a:lstStyle/>
                    <a:p>
                      <a:pPr algn="ctr"/>
                      <a:r>
                        <a:rPr lang="en-US" sz="1900" dirty="0"/>
                        <a:t>Features</a:t>
                      </a:r>
                    </a:p>
                  </a:txBody>
                  <a:tcPr marL="97637" marR="97637" marT="48818" marB="48818"/>
                </a:tc>
                <a:tc>
                  <a:txBody>
                    <a:bodyPr/>
                    <a:lstStyle/>
                    <a:p>
                      <a:pPr algn="ctr"/>
                      <a:r>
                        <a:rPr lang="en-US" sz="1900" dirty="0"/>
                        <a:t>SSNA</a:t>
                      </a:r>
                    </a:p>
                  </a:txBody>
                  <a:tcPr marL="97637" marR="97637" marT="48818" marB="48818"/>
                </a:tc>
                <a:tc>
                  <a:txBody>
                    <a:bodyPr/>
                    <a:lstStyle/>
                    <a:p>
                      <a:pPr algn="ctr"/>
                      <a:r>
                        <a:rPr lang="en-US" sz="1900" dirty="0"/>
                        <a:t>Other Apps</a:t>
                      </a:r>
                    </a:p>
                  </a:txBody>
                  <a:tcPr marL="97637" marR="97637" marT="48818" marB="48818"/>
                </a:tc>
                <a:extLst>
                  <a:ext uri="{0D108BD9-81ED-4DB2-BD59-A6C34878D82A}">
                    <a16:rowId xmlns:a16="http://schemas.microsoft.com/office/drawing/2014/main" val="711081054"/>
                  </a:ext>
                </a:extLst>
              </a:tr>
              <a:tr h="548722">
                <a:tc>
                  <a:txBody>
                    <a:bodyPr/>
                    <a:lstStyle/>
                    <a:p>
                      <a:r>
                        <a:rPr lang="en-US" sz="1900" dirty="0"/>
                        <a:t>Campus  Navigation</a:t>
                      </a:r>
                    </a:p>
                  </a:txBody>
                  <a:tcPr marL="97637" marR="97637" marT="48818" marB="48818" anchor="ctr"/>
                </a:tc>
                <a:tc>
                  <a:txBody>
                    <a:bodyPr/>
                    <a:lstStyle/>
                    <a:p>
                      <a:endParaRPr lang="en-US" sz="1900" dirty="0"/>
                    </a:p>
                  </a:txBody>
                  <a:tcPr marL="97637" marR="97637" marT="48818" marB="48818" anchor="ctr"/>
                </a:tc>
                <a:tc>
                  <a:txBody>
                    <a:bodyPr/>
                    <a:lstStyle/>
                    <a:p>
                      <a:endParaRPr lang="en-US" sz="1900"/>
                    </a:p>
                  </a:txBody>
                  <a:tcPr marL="97637" marR="97637" marT="48818" marB="48818" anchor="ctr"/>
                </a:tc>
                <a:extLst>
                  <a:ext uri="{0D108BD9-81ED-4DB2-BD59-A6C34878D82A}">
                    <a16:rowId xmlns:a16="http://schemas.microsoft.com/office/drawing/2014/main" val="4036062861"/>
                  </a:ext>
                </a:extLst>
              </a:tr>
              <a:tr h="390548">
                <a:tc>
                  <a:txBody>
                    <a:bodyPr/>
                    <a:lstStyle/>
                    <a:p>
                      <a:r>
                        <a:rPr lang="en-US" sz="1900" dirty="0"/>
                        <a:t>Timetable Management</a:t>
                      </a:r>
                    </a:p>
                  </a:txBody>
                  <a:tcPr marL="97637" marR="97637" marT="48818" marB="48818" anchor="ctr"/>
                </a:tc>
                <a:tc>
                  <a:txBody>
                    <a:bodyPr/>
                    <a:lstStyle/>
                    <a:p>
                      <a:endParaRPr lang="en-US" sz="1900" dirty="0"/>
                    </a:p>
                  </a:txBody>
                  <a:tcPr marL="97637" marR="97637" marT="48818" marB="48818" anchor="ctr"/>
                </a:tc>
                <a:tc>
                  <a:txBody>
                    <a:bodyPr/>
                    <a:lstStyle/>
                    <a:p>
                      <a:endParaRPr lang="en-US" sz="1900"/>
                    </a:p>
                  </a:txBody>
                  <a:tcPr marL="97637" marR="97637" marT="48818" marB="48818" anchor="ctr"/>
                </a:tc>
                <a:extLst>
                  <a:ext uri="{0D108BD9-81ED-4DB2-BD59-A6C34878D82A}">
                    <a16:rowId xmlns:a16="http://schemas.microsoft.com/office/drawing/2014/main" val="2438378357"/>
                  </a:ext>
                </a:extLst>
              </a:tr>
              <a:tr h="5487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t>Bus Route Management</a:t>
                      </a:r>
                    </a:p>
                  </a:txBody>
                  <a:tcPr marL="97637" marR="97637" marT="48818" marB="48818" anchor="ctr"/>
                </a:tc>
                <a:tc>
                  <a:txBody>
                    <a:bodyPr/>
                    <a:lstStyle/>
                    <a:p>
                      <a:endParaRPr lang="en-US" sz="1900" dirty="0"/>
                    </a:p>
                  </a:txBody>
                  <a:tcPr marL="97637" marR="97637" marT="48818" marB="48818" anchor="ctr"/>
                </a:tc>
                <a:tc>
                  <a:txBody>
                    <a:bodyPr/>
                    <a:lstStyle/>
                    <a:p>
                      <a:endParaRPr lang="en-US" sz="1900"/>
                    </a:p>
                  </a:txBody>
                  <a:tcPr marL="97637" marR="97637" marT="48818" marB="48818" anchor="ctr"/>
                </a:tc>
                <a:extLst>
                  <a:ext uri="{0D108BD9-81ED-4DB2-BD59-A6C34878D82A}">
                    <a16:rowId xmlns:a16="http://schemas.microsoft.com/office/drawing/2014/main" val="4136740569"/>
                  </a:ext>
                </a:extLst>
              </a:tr>
              <a:tr h="5487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t>Marketplace</a:t>
                      </a:r>
                    </a:p>
                  </a:txBody>
                  <a:tcPr marL="97637" marR="97637" marT="48818" marB="48818" anchor="ctr"/>
                </a:tc>
                <a:tc>
                  <a:txBody>
                    <a:bodyPr/>
                    <a:lstStyle/>
                    <a:p>
                      <a:endParaRPr lang="en-US" sz="1900"/>
                    </a:p>
                  </a:txBody>
                  <a:tcPr marL="97637" marR="97637" marT="48818" marB="48818" anchor="ctr"/>
                </a:tc>
                <a:tc>
                  <a:txBody>
                    <a:bodyPr/>
                    <a:lstStyle/>
                    <a:p>
                      <a:endParaRPr lang="en-US" sz="1900"/>
                    </a:p>
                  </a:txBody>
                  <a:tcPr marL="97637" marR="97637" marT="48818" marB="48818" anchor="ctr"/>
                </a:tc>
                <a:extLst>
                  <a:ext uri="{0D108BD9-81ED-4DB2-BD59-A6C34878D82A}">
                    <a16:rowId xmlns:a16="http://schemas.microsoft.com/office/drawing/2014/main" val="3177023412"/>
                  </a:ext>
                </a:extLst>
              </a:tr>
              <a:tr h="654370">
                <a:tc>
                  <a:txBody>
                    <a:bodyPr/>
                    <a:lstStyle/>
                    <a:p>
                      <a:r>
                        <a:rPr lang="en-US" sz="1900" dirty="0"/>
                        <a:t>Campus Notifications</a:t>
                      </a:r>
                    </a:p>
                  </a:txBody>
                  <a:tcPr marL="97637" marR="97637" marT="48818" marB="48818" anchor="ctr"/>
                </a:tc>
                <a:tc>
                  <a:txBody>
                    <a:bodyPr/>
                    <a:lstStyle/>
                    <a:p>
                      <a:endParaRPr lang="en-US" sz="1900" dirty="0"/>
                    </a:p>
                  </a:txBody>
                  <a:tcPr marL="97637" marR="97637" marT="48818" marB="48818" anchor="ctr"/>
                </a:tc>
                <a:tc>
                  <a:txBody>
                    <a:bodyPr/>
                    <a:lstStyle/>
                    <a:p>
                      <a:endParaRPr lang="en-US" sz="1900" dirty="0"/>
                    </a:p>
                  </a:txBody>
                  <a:tcPr marL="97637" marR="97637" marT="48818" marB="48818" anchor="ctr"/>
                </a:tc>
                <a:extLst>
                  <a:ext uri="{0D108BD9-81ED-4DB2-BD59-A6C34878D82A}">
                    <a16:rowId xmlns:a16="http://schemas.microsoft.com/office/drawing/2014/main" val="2092688364"/>
                  </a:ext>
                </a:extLst>
              </a:tr>
            </a:tbl>
          </a:graphicData>
        </a:graphic>
      </p:graphicFrame>
      <p:pic>
        <p:nvPicPr>
          <p:cNvPr id="12" name="Graphic 11" descr="Badge Tick with solid fill">
            <a:extLst>
              <a:ext uri="{FF2B5EF4-FFF2-40B4-BE49-F238E27FC236}">
                <a16:creationId xmlns:a16="http://schemas.microsoft.com/office/drawing/2014/main" id="{CB71C285-A7DE-2F60-E0EB-A745530BC3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91478" y="2391408"/>
            <a:ext cx="412804" cy="412804"/>
          </a:xfrm>
          <a:prstGeom prst="rect">
            <a:avLst/>
          </a:prstGeom>
        </p:spPr>
      </p:pic>
      <p:pic>
        <p:nvPicPr>
          <p:cNvPr id="13" name="Graphic 12" descr="Badge Tick with solid fill">
            <a:extLst>
              <a:ext uri="{FF2B5EF4-FFF2-40B4-BE49-F238E27FC236}">
                <a16:creationId xmlns:a16="http://schemas.microsoft.com/office/drawing/2014/main" id="{5A3612F8-6AA5-428B-38CC-DDFDE2CC4C0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13687" y="2839907"/>
            <a:ext cx="412804" cy="412804"/>
          </a:xfrm>
          <a:prstGeom prst="rect">
            <a:avLst/>
          </a:prstGeom>
        </p:spPr>
      </p:pic>
      <p:pic>
        <p:nvPicPr>
          <p:cNvPr id="14" name="Graphic 13" descr="Badge Tick with solid fill">
            <a:extLst>
              <a:ext uri="{FF2B5EF4-FFF2-40B4-BE49-F238E27FC236}">
                <a16:creationId xmlns:a16="http://schemas.microsoft.com/office/drawing/2014/main" id="{9D752FEF-DF05-9B59-69DA-83050B2ED7D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865" y="3317399"/>
            <a:ext cx="412804" cy="412804"/>
          </a:xfrm>
          <a:prstGeom prst="rect">
            <a:avLst/>
          </a:prstGeom>
        </p:spPr>
      </p:pic>
      <p:pic>
        <p:nvPicPr>
          <p:cNvPr id="15" name="Graphic 14" descr="Badge Tick with solid fill">
            <a:extLst>
              <a:ext uri="{FF2B5EF4-FFF2-40B4-BE49-F238E27FC236}">
                <a16:creationId xmlns:a16="http://schemas.microsoft.com/office/drawing/2014/main" id="{ADC8B7A2-E961-A762-9F86-0B9AA22802D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865" y="4435576"/>
            <a:ext cx="412804" cy="412804"/>
          </a:xfrm>
          <a:prstGeom prst="rect">
            <a:avLst/>
          </a:prstGeom>
        </p:spPr>
      </p:pic>
      <p:pic>
        <p:nvPicPr>
          <p:cNvPr id="17" name="Graphic 16" descr="Badge Cross with solid fill">
            <a:extLst>
              <a:ext uri="{FF2B5EF4-FFF2-40B4-BE49-F238E27FC236}">
                <a16:creationId xmlns:a16="http://schemas.microsoft.com/office/drawing/2014/main" id="{721BD4D7-8A6B-8FB7-E1D5-BE916C0E669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21076" y="2835990"/>
            <a:ext cx="412805" cy="412805"/>
          </a:xfrm>
          <a:prstGeom prst="rect">
            <a:avLst/>
          </a:prstGeom>
        </p:spPr>
      </p:pic>
      <p:pic>
        <p:nvPicPr>
          <p:cNvPr id="19" name="Graphic 18" descr="Badge Cross with solid fill">
            <a:extLst>
              <a:ext uri="{FF2B5EF4-FFF2-40B4-BE49-F238E27FC236}">
                <a16:creationId xmlns:a16="http://schemas.microsoft.com/office/drawing/2014/main" id="{86BC8F4C-C234-DAC9-10E7-EABB8E57103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21076" y="3313481"/>
            <a:ext cx="412805" cy="412805"/>
          </a:xfrm>
          <a:prstGeom prst="rect">
            <a:avLst/>
          </a:prstGeom>
        </p:spPr>
      </p:pic>
      <p:pic>
        <p:nvPicPr>
          <p:cNvPr id="20" name="Graphic 19" descr="Badge Cross with solid fill">
            <a:extLst>
              <a:ext uri="{FF2B5EF4-FFF2-40B4-BE49-F238E27FC236}">
                <a16:creationId xmlns:a16="http://schemas.microsoft.com/office/drawing/2014/main" id="{90C19D22-72B6-CD52-094D-8991E9D2197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21076" y="3814676"/>
            <a:ext cx="412805" cy="412805"/>
          </a:xfrm>
          <a:prstGeom prst="rect">
            <a:avLst/>
          </a:prstGeom>
        </p:spPr>
      </p:pic>
      <p:pic>
        <p:nvPicPr>
          <p:cNvPr id="21" name="Graphic 20" descr="Badge Cross with solid fill">
            <a:extLst>
              <a:ext uri="{FF2B5EF4-FFF2-40B4-BE49-F238E27FC236}">
                <a16:creationId xmlns:a16="http://schemas.microsoft.com/office/drawing/2014/main" id="{FF416191-8B1E-D2FE-FB60-8085CF6610E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21075" y="4413550"/>
            <a:ext cx="412805" cy="412805"/>
          </a:xfrm>
          <a:prstGeom prst="rect">
            <a:avLst/>
          </a:prstGeom>
        </p:spPr>
      </p:pic>
      <p:pic>
        <p:nvPicPr>
          <p:cNvPr id="22" name="Graphic 21" descr="Badge Tick with solid fill">
            <a:extLst>
              <a:ext uri="{FF2B5EF4-FFF2-40B4-BE49-F238E27FC236}">
                <a16:creationId xmlns:a16="http://schemas.microsoft.com/office/drawing/2014/main" id="{33373459-F444-C2CE-1F02-8F2FBFB7E56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865" y="3861079"/>
            <a:ext cx="412804" cy="412804"/>
          </a:xfrm>
          <a:prstGeom prst="rect">
            <a:avLst/>
          </a:prstGeom>
        </p:spPr>
      </p:pic>
      <p:pic>
        <p:nvPicPr>
          <p:cNvPr id="23" name="Graphic 22" descr="Badge Tick with solid fill">
            <a:extLst>
              <a:ext uri="{FF2B5EF4-FFF2-40B4-BE49-F238E27FC236}">
                <a16:creationId xmlns:a16="http://schemas.microsoft.com/office/drawing/2014/main" id="{40B29D89-9B5D-9860-A5BE-3E96531F48C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21076" y="2328227"/>
            <a:ext cx="412804" cy="412804"/>
          </a:xfrm>
          <a:prstGeom prst="rect">
            <a:avLst/>
          </a:prstGeom>
        </p:spPr>
      </p:pic>
    </p:spTree>
    <p:extLst>
      <p:ext uri="{BB962C8B-B14F-4D97-AF65-F5344CB8AC3E}">
        <p14:creationId xmlns:p14="http://schemas.microsoft.com/office/powerpoint/2010/main" val="23652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240" y="112542"/>
            <a:ext cx="8952914" cy="1325563"/>
          </a:xfrm>
        </p:spPr>
        <p:txBody>
          <a:bodyPr/>
          <a:lstStyle/>
          <a:p>
            <a:pPr algn="ctr"/>
            <a:r>
              <a:rPr lang="en-US" b="1" u="sng" dirty="0">
                <a:solidFill>
                  <a:schemeClr val="accent1"/>
                </a:solidFill>
              </a:rPr>
              <a:t>High Level Features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12</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9" name="TextBox 8">
            <a:extLst>
              <a:ext uri="{FF2B5EF4-FFF2-40B4-BE49-F238E27FC236}">
                <a16:creationId xmlns:a16="http://schemas.microsoft.com/office/drawing/2014/main" id="{DA79D402-CD99-4E7F-0CD6-3BAC435A2F87}"/>
              </a:ext>
            </a:extLst>
          </p:cNvPr>
          <p:cNvSpPr txBox="1"/>
          <p:nvPr/>
        </p:nvSpPr>
        <p:spPr>
          <a:xfrm>
            <a:off x="811240" y="1587421"/>
            <a:ext cx="8340380" cy="3785652"/>
          </a:xfrm>
          <a:prstGeom prst="rect">
            <a:avLst/>
          </a:prstGeom>
          <a:noFill/>
        </p:spPr>
        <p:txBody>
          <a:bodyPr wrap="square">
            <a:spAutoFit/>
          </a:bodyPr>
          <a:lstStyle/>
          <a:p>
            <a:pPr marL="457200" indent="-457200">
              <a:buFont typeface="Arial" panose="020B0604020202020204" pitchFamily="34" charset="0"/>
              <a:buChar char="•"/>
            </a:pPr>
            <a:r>
              <a:rPr lang="en-US" sz="2000" dirty="0"/>
              <a:t>Timetable Management</a:t>
            </a:r>
          </a:p>
          <a:p>
            <a:pPr marL="457200" indent="-457200">
              <a:buFont typeface="Arial" panose="020B0604020202020204" pitchFamily="34" charset="0"/>
              <a:buChar char="•"/>
            </a:pPr>
            <a:r>
              <a:rPr lang="en-US" sz="2000" dirty="0"/>
              <a:t>Chat Module</a:t>
            </a:r>
          </a:p>
          <a:p>
            <a:pPr marL="457200" indent="-457200">
              <a:buFont typeface="Arial" panose="020B0604020202020204" pitchFamily="34" charset="0"/>
              <a:buChar char="•"/>
            </a:pPr>
            <a:r>
              <a:rPr lang="en-US" sz="2000" dirty="0"/>
              <a:t>Buses routes </a:t>
            </a:r>
          </a:p>
          <a:p>
            <a:pPr marL="457200" indent="-457200">
              <a:buFont typeface="Arial" panose="020B0604020202020204" pitchFamily="34" charset="0"/>
              <a:buChar char="•"/>
            </a:pPr>
            <a:r>
              <a:rPr lang="en-US" sz="2000" dirty="0"/>
              <a:t>Marketplace </a:t>
            </a:r>
          </a:p>
          <a:p>
            <a:pPr marL="457200" indent="-457200">
              <a:buFont typeface="Arial" panose="020B0604020202020204" pitchFamily="34" charset="0"/>
              <a:buChar char="•"/>
            </a:pPr>
            <a:r>
              <a:rPr lang="en-US" sz="2000" dirty="0"/>
              <a:t>Suggestion/Complaint</a:t>
            </a:r>
          </a:p>
          <a:p>
            <a:pPr marL="457200" indent="-457200">
              <a:buFont typeface="Arial" panose="020B0604020202020204" pitchFamily="34" charset="0"/>
              <a:buChar char="•"/>
            </a:pPr>
            <a:r>
              <a:rPr lang="en-US" sz="2000" dirty="0"/>
              <a:t>Faculty Contact Details</a:t>
            </a:r>
          </a:p>
          <a:p>
            <a:pPr marL="457200" indent="-457200">
              <a:buFont typeface="Arial" panose="020B0604020202020204" pitchFamily="34" charset="0"/>
              <a:buChar char="•"/>
            </a:pPr>
            <a:r>
              <a:rPr lang="en-US" sz="2000" dirty="0"/>
              <a:t>Campus Notifications</a:t>
            </a:r>
          </a:p>
          <a:p>
            <a:pPr marL="457200" indent="-457200">
              <a:buFont typeface="Arial" panose="020B0604020202020204" pitchFamily="34" charset="0"/>
              <a:buChar char="•"/>
            </a:pPr>
            <a:endParaRPr lang="en-US" sz="2000" dirty="0"/>
          </a:p>
          <a:p>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414040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Tools/Technologies/Environment</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ARTWORLD</a:t>
            </a:r>
          </a:p>
        </p:txBody>
      </p:sp>
      <p:sp>
        <p:nvSpPr>
          <p:cNvPr id="5" name="Slide Number Placeholder 4"/>
          <p:cNvSpPr>
            <a:spLocks noGrp="1"/>
          </p:cNvSpPr>
          <p:nvPr>
            <p:ph type="sldNum" sz="quarter" idx="12"/>
          </p:nvPr>
        </p:nvSpPr>
        <p:spPr/>
        <p:txBody>
          <a:bodyPr/>
          <a:lstStyle/>
          <a:p>
            <a:fld id="{FCB64944-C185-42A3-B9E2-0C66306C0823}" type="slidenum">
              <a:rPr lang="en-US" smtClean="0"/>
              <a:t>13</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5231359" y="1828489"/>
            <a:ext cx="1171575" cy="1524000"/>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tretch>
            <a:fillRect/>
          </a:stretch>
        </p:blipFill>
        <p:spPr>
          <a:xfrm>
            <a:off x="5112525" y="3964105"/>
            <a:ext cx="1290409" cy="1379403"/>
          </a:xfrm>
          <a:prstGeom prst="rect">
            <a:avLst/>
          </a:prstGeom>
        </p:spPr>
      </p:pic>
      <p:pic>
        <p:nvPicPr>
          <p:cNvPr id="15" name="Picture 14"/>
          <p:cNvPicPr/>
          <p:nvPr/>
        </p:nvPicPr>
        <p:blipFill>
          <a:blip r:embed="rId6">
            <a:extLst>
              <a:ext uri="{28A0092B-C50C-407E-A947-70E740481C1C}">
                <a14:useLocalDpi xmlns:a14="http://schemas.microsoft.com/office/drawing/2010/main" val="0"/>
              </a:ext>
            </a:extLst>
          </a:blip>
          <a:stretch>
            <a:fillRect/>
          </a:stretch>
        </p:blipFill>
        <p:spPr>
          <a:xfrm>
            <a:off x="7605341" y="4031210"/>
            <a:ext cx="2218423" cy="1176666"/>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7E0EC556-7EAA-9431-FAC8-7616DD1AA2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00250" y="4497577"/>
            <a:ext cx="1862143" cy="524455"/>
          </a:xfrm>
          <a:prstGeom prst="rect">
            <a:avLst/>
          </a:prstGeom>
        </p:spPr>
      </p:pic>
      <p:pic>
        <p:nvPicPr>
          <p:cNvPr id="18" name="Picture 17" descr="A group of logos on a black background&#10;&#10;Description automatically generated">
            <a:extLst>
              <a:ext uri="{FF2B5EF4-FFF2-40B4-BE49-F238E27FC236}">
                <a16:creationId xmlns:a16="http://schemas.microsoft.com/office/drawing/2014/main" id="{31E0E5D9-8EF2-A768-FE2C-EAAE2B2FA0A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59115" y="2216317"/>
            <a:ext cx="1503278" cy="919583"/>
          </a:xfrm>
          <a:prstGeom prst="rect">
            <a:avLst/>
          </a:prstGeom>
        </p:spPr>
      </p:pic>
      <p:pic>
        <p:nvPicPr>
          <p:cNvPr id="20" name="Picture 19" descr="A black background with blue letters&#10;&#10;Description automatically generated">
            <a:extLst>
              <a:ext uri="{FF2B5EF4-FFF2-40B4-BE49-F238E27FC236}">
                <a16:creationId xmlns:a16="http://schemas.microsoft.com/office/drawing/2014/main" id="{0D5AB301-B0D5-42E4-C42E-5CD9A53017B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87146" y="2338797"/>
            <a:ext cx="2706424" cy="729466"/>
          </a:xfrm>
          <a:prstGeom prst="rect">
            <a:avLst/>
          </a:prstGeom>
        </p:spPr>
      </p:pic>
    </p:spTree>
    <p:extLst>
      <p:ext uri="{BB962C8B-B14F-4D97-AF65-F5344CB8AC3E}">
        <p14:creationId xmlns:p14="http://schemas.microsoft.com/office/powerpoint/2010/main" val="356838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High Level System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ARTWORLD</a:t>
            </a:r>
          </a:p>
        </p:txBody>
      </p:sp>
      <p:sp>
        <p:nvSpPr>
          <p:cNvPr id="5" name="Slide Number Placeholder 4"/>
          <p:cNvSpPr>
            <a:spLocks noGrp="1"/>
          </p:cNvSpPr>
          <p:nvPr>
            <p:ph type="sldNum" sz="quarter" idx="12"/>
          </p:nvPr>
        </p:nvSpPr>
        <p:spPr/>
        <p:txBody>
          <a:bodyPr/>
          <a:lstStyle/>
          <a:p>
            <a:fld id="{FCB64944-C185-42A3-B9E2-0C66306C0823}" type="slidenum">
              <a:rPr lang="en-US" smtClean="0"/>
              <a:t>14</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11" name="Picture 10" descr="A diagram of a computer system&#10;&#10;Description automatically generated">
            <a:extLst>
              <a:ext uri="{FF2B5EF4-FFF2-40B4-BE49-F238E27FC236}">
                <a16:creationId xmlns:a16="http://schemas.microsoft.com/office/drawing/2014/main" id="{C2B852BD-7411-9F8B-85C6-61B2C8EB8F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718" y="1566093"/>
            <a:ext cx="5488426" cy="4926782"/>
          </a:xfrm>
          <a:prstGeom prst="rect">
            <a:avLst/>
          </a:prstGeom>
        </p:spPr>
      </p:pic>
    </p:spTree>
    <p:extLst>
      <p:ext uri="{BB962C8B-B14F-4D97-AF65-F5344CB8AC3E}">
        <p14:creationId xmlns:p14="http://schemas.microsoft.com/office/powerpoint/2010/main" val="241324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6477" y="623754"/>
            <a:ext cx="10515600" cy="1325563"/>
          </a:xfrm>
        </p:spPr>
        <p:txBody>
          <a:bodyPr/>
          <a:lstStyle/>
          <a:p>
            <a:pPr algn="ctr"/>
            <a:r>
              <a:rPr lang="en-US" b="1" u="sng" dirty="0">
                <a:solidFill>
                  <a:schemeClr val="accent1"/>
                </a:solidFill>
              </a:rPr>
              <a:t>LOGO</a:t>
            </a:r>
          </a:p>
        </p:txBody>
      </p:sp>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ARTWORLD</a:t>
            </a:r>
          </a:p>
        </p:txBody>
      </p:sp>
      <p:sp>
        <p:nvSpPr>
          <p:cNvPr id="5" name="Slide Number Placeholder 4"/>
          <p:cNvSpPr>
            <a:spLocks noGrp="1"/>
          </p:cNvSpPr>
          <p:nvPr>
            <p:ph type="sldNum" sz="quarter" idx="12"/>
          </p:nvPr>
        </p:nvSpPr>
        <p:spPr/>
        <p:txBody>
          <a:bodyPr/>
          <a:lstStyle/>
          <a:p>
            <a:fld id="{FCB64944-C185-42A3-B9E2-0C66306C0823}" type="slidenum">
              <a:rPr lang="en-US" smtClean="0"/>
              <a:t>2</a:t>
            </a:fld>
            <a:endParaRPr lang="en-US"/>
          </a:p>
        </p:txBody>
      </p:sp>
      <p:pic>
        <p:nvPicPr>
          <p:cNvPr id="10" name="Content Placeholder 9"/>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806113" y="331788"/>
            <a:ext cx="1385887" cy="1385887"/>
          </a:xfrm>
        </p:spPr>
      </p:pic>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BC7E8AE9-4AC2-B6F3-7EE7-61E1095B7C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447" y="2271925"/>
            <a:ext cx="2685436" cy="2685436"/>
          </a:xfrm>
          <a:prstGeom prst="rect">
            <a:avLst/>
          </a:prstGeom>
        </p:spPr>
      </p:pic>
    </p:spTree>
    <p:extLst>
      <p:ext uri="{BB962C8B-B14F-4D97-AF65-F5344CB8AC3E}">
        <p14:creationId xmlns:p14="http://schemas.microsoft.com/office/powerpoint/2010/main" val="53134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B64944-C185-42A3-B9E2-0C66306C0823}" type="slidenum">
              <a:rPr lang="en-US" smtClean="0"/>
              <a:t>3</a:t>
            </a:fld>
            <a:endParaRPr lang="en-US"/>
          </a:p>
        </p:txBody>
      </p:sp>
      <p:pic>
        <p:nvPicPr>
          <p:cNvPr id="5"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113" y="331788"/>
            <a:ext cx="1385887" cy="1385887"/>
          </a:xfrm>
          <a:prstGeom prst="rect">
            <a:avLst/>
          </a:prstGeom>
        </p:spPr>
      </p:pic>
      <p:sp>
        <p:nvSpPr>
          <p:cNvPr id="10" name="Content Placeholder 8"/>
          <p:cNvSpPr>
            <a:spLocks noGrp="1"/>
          </p:cNvSpPr>
          <p:nvPr>
            <p:ph sz="half" idx="1"/>
          </p:nvPr>
        </p:nvSpPr>
        <p:spPr>
          <a:xfrm>
            <a:off x="838200" y="576263"/>
            <a:ext cx="10147300" cy="5600700"/>
          </a:xfrm>
        </p:spPr>
        <p:txBody>
          <a:bodyPr>
            <a:normAutofit/>
          </a:bodyPr>
          <a:lstStyle/>
          <a:p>
            <a:pPr marL="0" indent="0" algn="ctr">
              <a:buNone/>
            </a:pPr>
            <a:endParaRPr lang="en-US" sz="3200" b="1" dirty="0"/>
          </a:p>
          <a:p>
            <a:pPr marL="0" indent="0" algn="ctr">
              <a:buNone/>
            </a:pPr>
            <a:r>
              <a:rPr lang="en-US" sz="3200" b="1" u="sng" dirty="0">
                <a:solidFill>
                  <a:schemeClr val="accent1"/>
                </a:solidFill>
              </a:rPr>
              <a:t>Team/Company Name:</a:t>
            </a:r>
          </a:p>
          <a:p>
            <a:pPr marL="0" indent="0" algn="ctr">
              <a:buNone/>
            </a:pPr>
            <a:r>
              <a:rPr lang="en-US" sz="3200" dirty="0"/>
              <a:t>NexusInnovations</a:t>
            </a:r>
          </a:p>
          <a:p>
            <a:pPr marL="0" indent="0" algn="ctr">
              <a:buNone/>
            </a:pPr>
            <a:endParaRPr lang="en-US" sz="3200" b="1" u="sng" dirty="0">
              <a:solidFill>
                <a:schemeClr val="accent1"/>
              </a:solidFill>
            </a:endParaRPr>
          </a:p>
          <a:p>
            <a:pPr marL="0" indent="0" algn="ctr">
              <a:buNone/>
            </a:pPr>
            <a:endParaRPr lang="en-US" sz="3200" b="1" u="sng" dirty="0">
              <a:solidFill>
                <a:schemeClr val="accent1"/>
              </a:solidFill>
            </a:endParaRPr>
          </a:p>
          <a:p>
            <a:pPr marL="0" indent="0" algn="ctr">
              <a:buNone/>
            </a:pPr>
            <a:r>
              <a:rPr lang="en-US" sz="3200" b="1" u="sng" dirty="0">
                <a:solidFill>
                  <a:schemeClr val="accent1"/>
                </a:solidFill>
              </a:rPr>
              <a:t>Project Name/Title:</a:t>
            </a:r>
          </a:p>
          <a:p>
            <a:pPr marL="0" indent="0" algn="ctr">
              <a:buNone/>
            </a:pPr>
            <a:r>
              <a:rPr lang="en-US" sz="3200" dirty="0"/>
              <a:t>Student Support and Navigation System</a:t>
            </a:r>
          </a:p>
        </p:txBody>
      </p:sp>
    </p:spTree>
    <p:extLst>
      <p:ext uri="{BB962C8B-B14F-4D97-AF65-F5344CB8AC3E}">
        <p14:creationId xmlns:p14="http://schemas.microsoft.com/office/powerpoint/2010/main" val="405581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dow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500"/>
                                        <p:tgtEl>
                                          <p:spTgt spid="10">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animEffect transition="in" filter="wipe(down)">
                                      <p:cBhvr>
                                        <p:cTn id="15" dur="500"/>
                                        <p:tgtEl>
                                          <p:spTgt spid="10">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xEl>
                                              <p:pRg st="6" end="6"/>
                                            </p:txEl>
                                          </p:spTgt>
                                        </p:tgtEl>
                                        <p:attrNameLst>
                                          <p:attrName>style.visibility</p:attrName>
                                        </p:attrNameLst>
                                      </p:cBhvr>
                                      <p:to>
                                        <p:strVal val="visible"/>
                                      </p:to>
                                    </p:set>
                                    <p:animEffect transition="in" filter="wipe(down)">
                                      <p:cBhvr>
                                        <p:cTn id="18"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240" y="173083"/>
            <a:ext cx="8952914" cy="1325563"/>
          </a:xfrm>
        </p:spPr>
        <p:txBody>
          <a:bodyPr/>
          <a:lstStyle/>
          <a:p>
            <a:pPr algn="ctr"/>
            <a:r>
              <a:rPr lang="en-US" b="1" i="0" u="sng" strike="noStrike" baseline="0" dirty="0">
                <a:solidFill>
                  <a:schemeClr val="accent1"/>
                </a:solidFill>
                <a:latin typeface="Times New Roman" panose="02020603050405020304" pitchFamily="18" charset="0"/>
              </a:rPr>
              <a:t>Outline</a:t>
            </a:r>
            <a:endParaRPr lang="en-US" b="1"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4</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583474" y="1867645"/>
            <a:ext cx="6096000" cy="2308324"/>
          </a:xfrm>
          <a:prstGeom prst="rect">
            <a:avLst/>
          </a:prstGeom>
        </p:spPr>
        <p:txBody>
          <a:bodyPr>
            <a:spAutoFit/>
          </a:bodyPr>
          <a:lstStyle/>
          <a:p>
            <a:pPr marL="342900" indent="-342900">
              <a:buFont typeface="+mj-lt"/>
              <a:buAutoNum type="arabicPeriod"/>
            </a:pPr>
            <a:r>
              <a:rPr lang="en-US" dirty="0">
                <a:latin typeface="Roboto"/>
              </a:rPr>
              <a:t>Problem Statement</a:t>
            </a:r>
          </a:p>
          <a:p>
            <a:pPr marL="342900" indent="-342900">
              <a:buFont typeface="+mj-lt"/>
              <a:buAutoNum type="arabicPeriod"/>
            </a:pPr>
            <a:r>
              <a:rPr lang="en-US" dirty="0">
                <a:latin typeface="Roboto"/>
              </a:rPr>
              <a:t>Project Introduction</a:t>
            </a:r>
          </a:p>
          <a:p>
            <a:pPr marL="342900" indent="-342900">
              <a:buFont typeface="+mj-lt"/>
              <a:buAutoNum type="arabicPeriod"/>
            </a:pPr>
            <a:r>
              <a:rPr lang="en-US" dirty="0">
                <a:latin typeface="Roboto"/>
              </a:rPr>
              <a:t>Need for Project</a:t>
            </a:r>
          </a:p>
          <a:p>
            <a:pPr marL="342900" indent="-342900">
              <a:buFont typeface="+mj-lt"/>
              <a:buAutoNum type="arabicPeriod"/>
            </a:pPr>
            <a:r>
              <a:rPr lang="en-US" dirty="0">
                <a:latin typeface="Roboto"/>
              </a:rPr>
              <a:t>Modules detail ( may be more than 1 slide)</a:t>
            </a:r>
          </a:p>
          <a:p>
            <a:pPr marL="342900" indent="-342900">
              <a:buFont typeface="+mj-lt"/>
              <a:buAutoNum type="arabicPeriod"/>
            </a:pPr>
            <a:r>
              <a:rPr lang="en-US" dirty="0">
                <a:latin typeface="Roboto"/>
              </a:rPr>
              <a:t>Comparison with other projects if applicable</a:t>
            </a:r>
          </a:p>
          <a:p>
            <a:pPr marL="342900" indent="-342900">
              <a:buFont typeface="+mj-lt"/>
              <a:buAutoNum type="arabicPeriod"/>
            </a:pPr>
            <a:r>
              <a:rPr lang="en-US" dirty="0">
                <a:latin typeface="Roboto"/>
              </a:rPr>
              <a:t>Architecture Diagram</a:t>
            </a:r>
          </a:p>
          <a:p>
            <a:pPr marL="342900" indent="-342900">
              <a:buFont typeface="+mj-lt"/>
              <a:buAutoNum type="arabicPeriod"/>
            </a:pPr>
            <a:r>
              <a:rPr lang="en-US" dirty="0">
                <a:latin typeface="Roboto"/>
              </a:rPr>
              <a:t>Tools and Technologies</a:t>
            </a:r>
          </a:p>
          <a:p>
            <a:pPr marL="342900" indent="-342900">
              <a:buFont typeface="+mj-lt"/>
              <a:buAutoNum type="arabicPeriod"/>
            </a:pPr>
            <a:r>
              <a:rPr lang="en-US" dirty="0">
                <a:latin typeface="Roboto"/>
              </a:rPr>
              <a:t>References if any</a:t>
            </a:r>
            <a:endParaRPr lang="en-US" dirty="0"/>
          </a:p>
        </p:txBody>
      </p:sp>
    </p:spTree>
    <p:extLst>
      <p:ext uri="{BB962C8B-B14F-4D97-AF65-F5344CB8AC3E}">
        <p14:creationId xmlns:p14="http://schemas.microsoft.com/office/powerpoint/2010/main" val="20913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5"/>
            <a:ext cx="8952914" cy="1325563"/>
          </a:xfrm>
        </p:spPr>
        <p:txBody>
          <a:bodyPr/>
          <a:lstStyle/>
          <a:p>
            <a:pPr algn="ctr"/>
            <a:r>
              <a:rPr lang="en-US" b="1" dirty="0">
                <a:solidFill>
                  <a:schemeClr val="accent1"/>
                </a:solidFill>
              </a:rPr>
              <a:t>Problem Statement</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5</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7FF1C2-DBEC-E168-8FFB-C855C9C115AB}"/>
              </a:ext>
            </a:extLst>
          </p:cNvPr>
          <p:cNvSpPr txBox="1"/>
          <p:nvPr/>
        </p:nvSpPr>
        <p:spPr>
          <a:xfrm>
            <a:off x="646981" y="1906438"/>
            <a:ext cx="10832253" cy="2246769"/>
          </a:xfrm>
          <a:prstGeom prst="rect">
            <a:avLst/>
          </a:prstGeom>
          <a:noFill/>
        </p:spPr>
        <p:txBody>
          <a:bodyPr wrap="square" rtlCol="0">
            <a:spAutoFit/>
          </a:bodyPr>
          <a:lstStyle/>
          <a:p>
            <a:r>
              <a:rPr lang="en-US" sz="2800" dirty="0"/>
              <a:t>The current system lacks a central platform to help students. Our app aims to assist new students with tasks like finding their classes, buying/selling items, navigating through the campus, getting help from seniors and much more all in one place. There's a need for a single application to handle these tasks.</a:t>
            </a:r>
          </a:p>
        </p:txBody>
      </p:sp>
    </p:spTree>
    <p:extLst>
      <p:ext uri="{BB962C8B-B14F-4D97-AF65-F5344CB8AC3E}">
        <p14:creationId xmlns:p14="http://schemas.microsoft.com/office/powerpoint/2010/main" val="58613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Project Introduction</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0609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6</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7" name="TextBox 6">
            <a:extLst>
              <a:ext uri="{FF2B5EF4-FFF2-40B4-BE49-F238E27FC236}">
                <a16:creationId xmlns:a16="http://schemas.microsoft.com/office/drawing/2014/main" id="{4E7BC260-A78D-911E-C23F-632EE016FEDD}"/>
              </a:ext>
            </a:extLst>
          </p:cNvPr>
          <p:cNvSpPr txBox="1"/>
          <p:nvPr/>
        </p:nvSpPr>
        <p:spPr>
          <a:xfrm>
            <a:off x="646981" y="1906438"/>
            <a:ext cx="10832253" cy="2677656"/>
          </a:xfrm>
          <a:prstGeom prst="rect">
            <a:avLst/>
          </a:prstGeom>
          <a:noFill/>
        </p:spPr>
        <p:txBody>
          <a:bodyPr wrap="square" rtlCol="0">
            <a:spAutoFit/>
          </a:bodyPr>
          <a:lstStyle/>
          <a:p>
            <a:r>
              <a:rPr lang="en-US" sz="2800" dirty="0"/>
              <a:t>"Student Support and Navigation Application" (SSNA) is a mobile app designed to help new students adjust to campus life. It offers features like chatting with seniors, bus schedules, a marketplace, a campus map, a timetable manager, contacts, a complaint system, hostel info, and much more. It helps new students find classes, talk to seniors, and get assistance. </a:t>
            </a:r>
          </a:p>
        </p:txBody>
      </p:sp>
    </p:spTree>
    <p:extLst>
      <p:ext uri="{BB962C8B-B14F-4D97-AF65-F5344CB8AC3E}">
        <p14:creationId xmlns:p14="http://schemas.microsoft.com/office/powerpoint/2010/main" val="251884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Need for project</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7</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C998B84-907F-BE8B-7558-DB47BEC165D1}"/>
              </a:ext>
            </a:extLst>
          </p:cNvPr>
          <p:cNvSpPr txBox="1"/>
          <p:nvPr/>
        </p:nvSpPr>
        <p:spPr>
          <a:xfrm>
            <a:off x="646981" y="1906438"/>
            <a:ext cx="10832253" cy="2246769"/>
          </a:xfrm>
          <a:prstGeom prst="rect">
            <a:avLst/>
          </a:prstGeom>
          <a:noFill/>
        </p:spPr>
        <p:txBody>
          <a:bodyPr wrap="square" rtlCol="0">
            <a:spAutoFit/>
          </a:bodyPr>
          <a:lstStyle/>
          <a:p>
            <a:r>
              <a:rPr lang="en-US" sz="2800" dirty="0"/>
              <a:t>The current system lacks a one-stop platform to support students. Our app is designed to help new students with essential tasks such as locating their classes, trading items, campus navigation, seeking guidance from seniors, and more, all in a single app. There's a clear need for a project like ours to provide a solution for these tasks that can be used on the go.</a:t>
            </a:r>
          </a:p>
        </p:txBody>
      </p:sp>
    </p:spTree>
    <p:extLst>
      <p:ext uri="{BB962C8B-B14F-4D97-AF65-F5344CB8AC3E}">
        <p14:creationId xmlns:p14="http://schemas.microsoft.com/office/powerpoint/2010/main" val="314600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8952914" cy="1325563"/>
          </a:xfrm>
        </p:spPr>
        <p:txBody>
          <a:bodyPr/>
          <a:lstStyle/>
          <a:p>
            <a:pPr algn="ctr"/>
            <a:r>
              <a:rPr lang="en-US" b="1" u="sng" dirty="0">
                <a:solidFill>
                  <a:schemeClr val="accent1"/>
                </a:solidFill>
              </a:rPr>
              <a:t>Student Module</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8</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7" name="TextBox 6">
            <a:extLst>
              <a:ext uri="{FF2B5EF4-FFF2-40B4-BE49-F238E27FC236}">
                <a16:creationId xmlns:a16="http://schemas.microsoft.com/office/drawing/2014/main" id="{6D6D9274-839D-F3E7-3DF7-C356D7CA67DB}"/>
              </a:ext>
            </a:extLst>
          </p:cNvPr>
          <p:cNvSpPr txBox="1"/>
          <p:nvPr/>
        </p:nvSpPr>
        <p:spPr>
          <a:xfrm>
            <a:off x="838200" y="1664809"/>
            <a:ext cx="10832253"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Timetable information + reminders</a:t>
            </a:r>
          </a:p>
          <a:p>
            <a:pPr marL="457200" indent="-457200">
              <a:buFont typeface="Arial" panose="020B0604020202020204" pitchFamily="34" charset="0"/>
              <a:buChar char="•"/>
            </a:pPr>
            <a:r>
              <a:rPr lang="en-US" sz="2800"/>
              <a:t>Senior guidance</a:t>
            </a:r>
            <a:endParaRPr lang="en-US" sz="2800" dirty="0"/>
          </a:p>
          <a:p>
            <a:pPr marL="457200" indent="-457200">
              <a:buFont typeface="Arial" panose="020B0604020202020204" pitchFamily="34" charset="0"/>
              <a:buChar char="•"/>
            </a:pPr>
            <a:r>
              <a:rPr lang="en-US" sz="2800" dirty="0"/>
              <a:t>Buses routes</a:t>
            </a:r>
          </a:p>
          <a:p>
            <a:pPr marL="457200" indent="-457200">
              <a:buFont typeface="Arial" panose="020B0604020202020204" pitchFamily="34" charset="0"/>
              <a:buChar char="•"/>
            </a:pPr>
            <a:r>
              <a:rPr lang="en-US" sz="2800" dirty="0"/>
              <a:t>Marketplace</a:t>
            </a:r>
          </a:p>
          <a:p>
            <a:pPr marL="457200" indent="-457200">
              <a:buFont typeface="Arial" panose="020B0604020202020204" pitchFamily="34" charset="0"/>
              <a:buChar char="•"/>
            </a:pPr>
            <a:r>
              <a:rPr lang="en-US" sz="2800" dirty="0"/>
              <a:t>Lost and Found</a:t>
            </a:r>
          </a:p>
          <a:p>
            <a:pPr marL="457200" indent="-457200">
              <a:buFont typeface="Arial" panose="020B0604020202020204" pitchFamily="34" charset="0"/>
              <a:buChar char="•"/>
            </a:pPr>
            <a:r>
              <a:rPr lang="en-US" sz="2800" dirty="0"/>
              <a:t>Suggestion/Complaint</a:t>
            </a:r>
          </a:p>
          <a:p>
            <a:pPr marL="457200" indent="-457200">
              <a:buFont typeface="Arial" panose="020B0604020202020204" pitchFamily="34" charset="0"/>
              <a:buChar char="•"/>
            </a:pPr>
            <a:r>
              <a:rPr lang="en-US" sz="2800" dirty="0"/>
              <a:t>Faculty contacts</a:t>
            </a:r>
          </a:p>
          <a:p>
            <a:pPr marL="457200" indent="-457200">
              <a:buFont typeface="Arial" panose="020B0604020202020204" pitchFamily="34" charset="0"/>
              <a:buChar char="•"/>
            </a:pPr>
            <a:r>
              <a:rPr lang="en-US" sz="2800" dirty="0"/>
              <a:t>Campus announcements</a:t>
            </a:r>
          </a:p>
          <a:p>
            <a:pPr marL="457200" indent="-457200">
              <a:buFont typeface="Arial" panose="020B0604020202020204" pitchFamily="34" charset="0"/>
              <a:buChar char="•"/>
            </a:pPr>
            <a:r>
              <a:rPr lang="en-US" sz="2800" dirty="0"/>
              <a:t>Courses Information</a:t>
            </a:r>
          </a:p>
          <a:p>
            <a:pPr marL="457200" indent="-457200">
              <a:buFont typeface="Arial" panose="020B0604020202020204" pitchFamily="34" charset="0"/>
              <a:buChar char="•"/>
            </a:pPr>
            <a:r>
              <a:rPr lang="en-US" sz="2800" dirty="0"/>
              <a:t>Outdoor Map navigation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98036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8952914" cy="1325563"/>
          </a:xfrm>
        </p:spPr>
        <p:txBody>
          <a:bodyPr/>
          <a:lstStyle/>
          <a:p>
            <a:pPr algn="ctr"/>
            <a:r>
              <a:rPr lang="en-US" b="1" u="sng" dirty="0">
                <a:solidFill>
                  <a:schemeClr val="accent1"/>
                </a:solidFill>
              </a:rPr>
              <a:t>Admin Module</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9</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7" name="TextBox 6">
            <a:extLst>
              <a:ext uri="{FF2B5EF4-FFF2-40B4-BE49-F238E27FC236}">
                <a16:creationId xmlns:a16="http://schemas.microsoft.com/office/drawing/2014/main" id="{6D6D9274-839D-F3E7-3DF7-C356D7CA67DB}"/>
              </a:ext>
            </a:extLst>
          </p:cNvPr>
          <p:cNvSpPr txBox="1"/>
          <p:nvPr/>
        </p:nvSpPr>
        <p:spPr>
          <a:xfrm>
            <a:off x="646980" y="1717635"/>
            <a:ext cx="10832253"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Update Timetable information</a:t>
            </a:r>
          </a:p>
          <a:p>
            <a:pPr marL="457200" indent="-457200">
              <a:buFont typeface="Arial" panose="020B0604020202020204" pitchFamily="34" charset="0"/>
              <a:buChar char="•"/>
            </a:pPr>
            <a:r>
              <a:rPr lang="en-US" sz="2800" dirty="0"/>
              <a:t>Approve seniors</a:t>
            </a:r>
          </a:p>
          <a:p>
            <a:pPr marL="457200" indent="-457200">
              <a:buFont typeface="Arial" panose="020B0604020202020204" pitchFamily="34" charset="0"/>
              <a:buChar char="•"/>
            </a:pPr>
            <a:r>
              <a:rPr lang="en-US" sz="2800" dirty="0"/>
              <a:t>Update Buses routes</a:t>
            </a:r>
          </a:p>
          <a:p>
            <a:pPr marL="457200" indent="-457200">
              <a:buFont typeface="Arial" panose="020B0604020202020204" pitchFamily="34" charset="0"/>
              <a:buChar char="•"/>
            </a:pPr>
            <a:r>
              <a:rPr lang="en-US" sz="2800" dirty="0"/>
              <a:t>Approve Marketplace Items</a:t>
            </a:r>
          </a:p>
          <a:p>
            <a:pPr marL="457200" indent="-457200">
              <a:buFont typeface="Arial" panose="020B0604020202020204" pitchFamily="34" charset="0"/>
              <a:buChar char="•"/>
            </a:pPr>
            <a:r>
              <a:rPr lang="en-US" sz="2800" dirty="0"/>
              <a:t>Approve Lost and Found</a:t>
            </a:r>
          </a:p>
          <a:p>
            <a:pPr marL="457200" indent="-457200">
              <a:buFont typeface="Arial" panose="020B0604020202020204" pitchFamily="34" charset="0"/>
              <a:buChar char="•"/>
            </a:pPr>
            <a:r>
              <a:rPr lang="en-US" sz="2800" dirty="0"/>
              <a:t>Approve Suggestion/Complaint</a:t>
            </a:r>
          </a:p>
          <a:p>
            <a:pPr marL="457200" indent="-457200">
              <a:buFont typeface="Arial" panose="020B0604020202020204" pitchFamily="34" charset="0"/>
              <a:buChar char="•"/>
            </a:pPr>
            <a:r>
              <a:rPr lang="en-US" sz="2800" dirty="0"/>
              <a:t>Campus announcements</a:t>
            </a:r>
          </a:p>
        </p:txBody>
      </p:sp>
    </p:spTree>
    <p:extLst>
      <p:ext uri="{BB962C8B-B14F-4D97-AF65-F5344CB8AC3E}">
        <p14:creationId xmlns:p14="http://schemas.microsoft.com/office/powerpoint/2010/main" val="55785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7D8B1F4-83DF-46C6-A7CA-1E9F8AD0449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1408</TotalTime>
  <Words>511</Words>
  <Application>Microsoft Office PowerPoint</Application>
  <PresentationFormat>Widescreen</PresentationFormat>
  <Paragraphs>164</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Roboto</vt:lpstr>
      <vt:lpstr>Times New Roman</vt:lpstr>
      <vt:lpstr>Office Theme</vt:lpstr>
      <vt:lpstr>Proposal Defense </vt:lpstr>
      <vt:lpstr>LOGO</vt:lpstr>
      <vt:lpstr>PowerPoint Presentation</vt:lpstr>
      <vt:lpstr>Outline</vt:lpstr>
      <vt:lpstr>Problem Statement</vt:lpstr>
      <vt:lpstr>Project Introduction</vt:lpstr>
      <vt:lpstr>Need for project</vt:lpstr>
      <vt:lpstr>Student Module</vt:lpstr>
      <vt:lpstr>Admin Module</vt:lpstr>
      <vt:lpstr>Related Projects</vt:lpstr>
      <vt:lpstr>Comparison</vt:lpstr>
      <vt:lpstr>High Level Features</vt:lpstr>
      <vt:lpstr>Tools/Technologies/Environment</vt:lpstr>
      <vt:lpstr>High Level System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Muhammad Ashar Zafar</cp:lastModifiedBy>
  <cp:revision>61</cp:revision>
  <dcterms:created xsi:type="dcterms:W3CDTF">2020-03-04T09:32:07Z</dcterms:created>
  <dcterms:modified xsi:type="dcterms:W3CDTF">2023-09-06T05:48:42Z</dcterms:modified>
</cp:coreProperties>
</file>