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Roboto Mono SemiBold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8609D3-28BF-4580-B22A-5C3699E4E00E}">
  <a:tblStyle styleId="{278609D3-28BF-4580-B22A-5C3699E4E0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RobotoMonoSemiBold-bold.fntdata"/><Relationship Id="rId23" Type="http://schemas.openxmlformats.org/officeDocument/2006/relationships/font" Target="fonts/RobotoMono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onoSemiBold-boldItalic.fntdata"/><Relationship Id="rId25" Type="http://schemas.openxmlformats.org/officeDocument/2006/relationships/font" Target="fonts/RobotoMonoSemiBold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4.xml"/><Relationship Id="rId32" Type="http://schemas.openxmlformats.org/officeDocument/2006/relationships/font" Target="fonts/RobotoMon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e8faca12a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e8faca12a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e9c221112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e9c221112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e9fd4ed15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e9fd4ed1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9fd4ed1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9fd4ed1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9fd4ed15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9fd4ed15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9fd4ed15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9fd4ed15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8faca12a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8faca12a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922ce66e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922ce66e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e922ce66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e922ce66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e922ce66ea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e922ce66ea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e922ce66ea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e922ce66ea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417400" y="1420625"/>
            <a:ext cx="8186400" cy="1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A1A1A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Embedded electronic engineering A: Hardware-software codesign seminar</a:t>
            </a:r>
            <a:endParaRPr sz="3000">
              <a:solidFill>
                <a:srgbClr val="1A1A1A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2743200" y="2935275"/>
            <a:ext cx="3657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Game theoretic</a:t>
            </a:r>
            <a:r>
              <a:rPr lang="en" sz="1800">
                <a:solidFill>
                  <a:srgbClr val="595959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 scheduling</a:t>
            </a:r>
            <a:endParaRPr sz="1800">
              <a:solidFill>
                <a:srgbClr val="595959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232950" y="3869400"/>
            <a:ext cx="2678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1A1A1A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By Shahzaib Waseem</a:t>
            </a:r>
            <a:endParaRPr i="1" sz="1800">
              <a:solidFill>
                <a:srgbClr val="1A1A1A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2"/>
          <p:cNvSpPr txBox="1"/>
          <p:nvPr>
            <p:ph idx="1" type="body"/>
          </p:nvPr>
        </p:nvSpPr>
        <p:spPr>
          <a:xfrm>
            <a:off x="723300" y="4580176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3: Game theoretic scheduling, </a:t>
            </a:r>
            <a:r>
              <a:rPr lang="en"/>
              <a:t>considering</a:t>
            </a:r>
            <a:r>
              <a:rPr lang="en"/>
              <a:t> a cooperative game</a:t>
            </a:r>
            <a:endParaRPr/>
          </a:p>
        </p:txBody>
      </p:sp>
      <p:sp>
        <p:nvSpPr>
          <p:cNvPr id="436" name="Google Shape;436;p22"/>
          <p:cNvSpPr/>
          <p:nvPr/>
        </p:nvSpPr>
        <p:spPr>
          <a:xfrm>
            <a:off x="724950" y="53875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7" name="Google Shape;437;p22"/>
          <p:cNvSpPr/>
          <p:nvPr/>
        </p:nvSpPr>
        <p:spPr>
          <a:xfrm>
            <a:off x="1791063" y="53875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8" name="Google Shape;438;p22"/>
          <p:cNvSpPr/>
          <p:nvPr/>
        </p:nvSpPr>
        <p:spPr>
          <a:xfrm>
            <a:off x="2857200" y="53875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9" name="Google Shape;439;p22"/>
          <p:cNvSpPr/>
          <p:nvPr/>
        </p:nvSpPr>
        <p:spPr>
          <a:xfrm>
            <a:off x="3819413" y="53875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0" name="Google Shape;440;p22"/>
          <p:cNvSpPr/>
          <p:nvPr/>
        </p:nvSpPr>
        <p:spPr>
          <a:xfrm>
            <a:off x="4845200" y="53875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1" name="Google Shape;441;p22"/>
          <p:cNvSpPr/>
          <p:nvPr/>
        </p:nvSpPr>
        <p:spPr>
          <a:xfrm>
            <a:off x="5870975" y="53875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2" name="Google Shape;442;p22"/>
          <p:cNvSpPr/>
          <p:nvPr/>
        </p:nvSpPr>
        <p:spPr>
          <a:xfrm>
            <a:off x="6896763" y="53875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3" name="Google Shape;443;p22"/>
          <p:cNvSpPr/>
          <p:nvPr/>
        </p:nvSpPr>
        <p:spPr>
          <a:xfrm>
            <a:off x="7922550" y="53875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4" name="Google Shape;444;p22"/>
          <p:cNvSpPr/>
          <p:nvPr/>
        </p:nvSpPr>
        <p:spPr>
          <a:xfrm>
            <a:off x="1125525" y="852963"/>
            <a:ext cx="457800" cy="4605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5" name="Google Shape;445;p22"/>
          <p:cNvSpPr/>
          <p:nvPr/>
        </p:nvSpPr>
        <p:spPr>
          <a:xfrm>
            <a:off x="3973450" y="895313"/>
            <a:ext cx="457800" cy="4605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6" name="Google Shape;446;p22"/>
          <p:cNvSpPr/>
          <p:nvPr/>
        </p:nvSpPr>
        <p:spPr>
          <a:xfrm>
            <a:off x="2189025" y="840200"/>
            <a:ext cx="457800" cy="4605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47" name="Google Shape;447;p22"/>
          <p:cNvCxnSpPr/>
          <p:nvPr/>
        </p:nvCxnSpPr>
        <p:spPr>
          <a:xfrm>
            <a:off x="724950" y="1467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22"/>
          <p:cNvCxnSpPr/>
          <p:nvPr/>
        </p:nvCxnSpPr>
        <p:spPr>
          <a:xfrm>
            <a:off x="1247800" y="1467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22"/>
          <p:cNvCxnSpPr/>
          <p:nvPr/>
        </p:nvCxnSpPr>
        <p:spPr>
          <a:xfrm>
            <a:off x="1903375" y="1467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22"/>
          <p:cNvCxnSpPr/>
          <p:nvPr/>
        </p:nvCxnSpPr>
        <p:spPr>
          <a:xfrm>
            <a:off x="2529200" y="1467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22"/>
          <p:cNvCxnSpPr/>
          <p:nvPr/>
        </p:nvCxnSpPr>
        <p:spPr>
          <a:xfrm>
            <a:off x="3083950" y="1467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22"/>
          <p:cNvCxnSpPr/>
          <p:nvPr/>
        </p:nvCxnSpPr>
        <p:spPr>
          <a:xfrm>
            <a:off x="3668225" y="1467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22"/>
          <p:cNvCxnSpPr/>
          <p:nvPr/>
        </p:nvCxnSpPr>
        <p:spPr>
          <a:xfrm>
            <a:off x="4197650" y="1467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22"/>
          <p:cNvCxnSpPr/>
          <p:nvPr/>
        </p:nvCxnSpPr>
        <p:spPr>
          <a:xfrm>
            <a:off x="4753975" y="1467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22"/>
          <p:cNvCxnSpPr/>
          <p:nvPr/>
        </p:nvCxnSpPr>
        <p:spPr>
          <a:xfrm>
            <a:off x="5296850" y="1467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22"/>
          <p:cNvCxnSpPr/>
          <p:nvPr/>
        </p:nvCxnSpPr>
        <p:spPr>
          <a:xfrm>
            <a:off x="5868825" y="1467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22"/>
          <p:cNvCxnSpPr/>
          <p:nvPr/>
        </p:nvCxnSpPr>
        <p:spPr>
          <a:xfrm>
            <a:off x="6393825" y="1467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22"/>
          <p:cNvCxnSpPr/>
          <p:nvPr/>
        </p:nvCxnSpPr>
        <p:spPr>
          <a:xfrm>
            <a:off x="7009075" y="1467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22"/>
          <p:cNvCxnSpPr/>
          <p:nvPr/>
        </p:nvCxnSpPr>
        <p:spPr>
          <a:xfrm>
            <a:off x="7562600" y="1467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22"/>
          <p:cNvCxnSpPr/>
          <p:nvPr/>
        </p:nvCxnSpPr>
        <p:spPr>
          <a:xfrm>
            <a:off x="8034850" y="1467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22"/>
          <p:cNvCxnSpPr/>
          <p:nvPr/>
        </p:nvCxnSpPr>
        <p:spPr>
          <a:xfrm>
            <a:off x="724950" y="2116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22"/>
          <p:cNvCxnSpPr/>
          <p:nvPr/>
        </p:nvCxnSpPr>
        <p:spPr>
          <a:xfrm>
            <a:off x="1247800" y="2116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22"/>
          <p:cNvCxnSpPr/>
          <p:nvPr/>
        </p:nvCxnSpPr>
        <p:spPr>
          <a:xfrm>
            <a:off x="1903375" y="2116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22"/>
          <p:cNvCxnSpPr/>
          <p:nvPr/>
        </p:nvCxnSpPr>
        <p:spPr>
          <a:xfrm>
            <a:off x="2529200" y="2116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22"/>
          <p:cNvCxnSpPr/>
          <p:nvPr/>
        </p:nvCxnSpPr>
        <p:spPr>
          <a:xfrm>
            <a:off x="3083950" y="2116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22"/>
          <p:cNvCxnSpPr/>
          <p:nvPr/>
        </p:nvCxnSpPr>
        <p:spPr>
          <a:xfrm>
            <a:off x="3668225" y="2116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22"/>
          <p:cNvCxnSpPr/>
          <p:nvPr/>
        </p:nvCxnSpPr>
        <p:spPr>
          <a:xfrm>
            <a:off x="4197650" y="2116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22"/>
          <p:cNvCxnSpPr/>
          <p:nvPr/>
        </p:nvCxnSpPr>
        <p:spPr>
          <a:xfrm>
            <a:off x="4753975" y="2116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22"/>
          <p:cNvCxnSpPr/>
          <p:nvPr/>
        </p:nvCxnSpPr>
        <p:spPr>
          <a:xfrm>
            <a:off x="724950" y="285407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22"/>
          <p:cNvCxnSpPr/>
          <p:nvPr/>
        </p:nvCxnSpPr>
        <p:spPr>
          <a:xfrm>
            <a:off x="1247800" y="285407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22"/>
          <p:cNvCxnSpPr/>
          <p:nvPr/>
        </p:nvCxnSpPr>
        <p:spPr>
          <a:xfrm>
            <a:off x="1903375" y="285407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22"/>
          <p:cNvCxnSpPr/>
          <p:nvPr/>
        </p:nvCxnSpPr>
        <p:spPr>
          <a:xfrm>
            <a:off x="2529200" y="285407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22"/>
          <p:cNvCxnSpPr/>
          <p:nvPr/>
        </p:nvCxnSpPr>
        <p:spPr>
          <a:xfrm>
            <a:off x="3083950" y="285407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22"/>
          <p:cNvCxnSpPr/>
          <p:nvPr/>
        </p:nvCxnSpPr>
        <p:spPr>
          <a:xfrm>
            <a:off x="3668225" y="285407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22"/>
          <p:cNvCxnSpPr/>
          <p:nvPr/>
        </p:nvCxnSpPr>
        <p:spPr>
          <a:xfrm>
            <a:off x="4197650" y="285407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22"/>
          <p:cNvCxnSpPr/>
          <p:nvPr/>
        </p:nvCxnSpPr>
        <p:spPr>
          <a:xfrm>
            <a:off x="4753975" y="285407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22"/>
          <p:cNvCxnSpPr/>
          <p:nvPr/>
        </p:nvCxnSpPr>
        <p:spPr>
          <a:xfrm>
            <a:off x="5296850" y="285407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22"/>
          <p:cNvCxnSpPr/>
          <p:nvPr/>
        </p:nvCxnSpPr>
        <p:spPr>
          <a:xfrm>
            <a:off x="5868825" y="285407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22"/>
          <p:cNvCxnSpPr/>
          <p:nvPr/>
        </p:nvCxnSpPr>
        <p:spPr>
          <a:xfrm>
            <a:off x="6393825" y="285407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22"/>
          <p:cNvCxnSpPr/>
          <p:nvPr/>
        </p:nvCxnSpPr>
        <p:spPr>
          <a:xfrm>
            <a:off x="7009075" y="285407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22"/>
          <p:cNvCxnSpPr/>
          <p:nvPr/>
        </p:nvCxnSpPr>
        <p:spPr>
          <a:xfrm>
            <a:off x="7562600" y="285407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22"/>
          <p:cNvCxnSpPr/>
          <p:nvPr/>
        </p:nvCxnSpPr>
        <p:spPr>
          <a:xfrm>
            <a:off x="8034850" y="285407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22"/>
          <p:cNvCxnSpPr/>
          <p:nvPr/>
        </p:nvCxnSpPr>
        <p:spPr>
          <a:xfrm>
            <a:off x="724950" y="35675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22"/>
          <p:cNvCxnSpPr/>
          <p:nvPr/>
        </p:nvCxnSpPr>
        <p:spPr>
          <a:xfrm>
            <a:off x="1247800" y="35675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22"/>
          <p:cNvCxnSpPr/>
          <p:nvPr/>
        </p:nvCxnSpPr>
        <p:spPr>
          <a:xfrm>
            <a:off x="1903375" y="35675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22"/>
          <p:cNvCxnSpPr/>
          <p:nvPr/>
        </p:nvCxnSpPr>
        <p:spPr>
          <a:xfrm>
            <a:off x="2529200" y="35675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22"/>
          <p:cNvCxnSpPr/>
          <p:nvPr/>
        </p:nvCxnSpPr>
        <p:spPr>
          <a:xfrm>
            <a:off x="3083950" y="35675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22"/>
          <p:cNvCxnSpPr/>
          <p:nvPr/>
        </p:nvCxnSpPr>
        <p:spPr>
          <a:xfrm>
            <a:off x="3668225" y="35675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22"/>
          <p:cNvCxnSpPr/>
          <p:nvPr/>
        </p:nvCxnSpPr>
        <p:spPr>
          <a:xfrm>
            <a:off x="4197650" y="35675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22"/>
          <p:cNvCxnSpPr/>
          <p:nvPr/>
        </p:nvCxnSpPr>
        <p:spPr>
          <a:xfrm>
            <a:off x="4753975" y="35675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22"/>
          <p:cNvCxnSpPr/>
          <p:nvPr/>
        </p:nvCxnSpPr>
        <p:spPr>
          <a:xfrm>
            <a:off x="5296850" y="35675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22"/>
          <p:cNvCxnSpPr/>
          <p:nvPr/>
        </p:nvCxnSpPr>
        <p:spPr>
          <a:xfrm>
            <a:off x="5868825" y="35675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22"/>
          <p:cNvCxnSpPr/>
          <p:nvPr/>
        </p:nvCxnSpPr>
        <p:spPr>
          <a:xfrm>
            <a:off x="6393825" y="35675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22"/>
          <p:cNvCxnSpPr/>
          <p:nvPr/>
        </p:nvCxnSpPr>
        <p:spPr>
          <a:xfrm>
            <a:off x="7009075" y="35675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22"/>
          <p:cNvCxnSpPr/>
          <p:nvPr/>
        </p:nvCxnSpPr>
        <p:spPr>
          <a:xfrm>
            <a:off x="7562600" y="35675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22"/>
          <p:cNvCxnSpPr/>
          <p:nvPr/>
        </p:nvCxnSpPr>
        <p:spPr>
          <a:xfrm>
            <a:off x="8034850" y="35675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7" name="Google Shape;497;p22"/>
          <p:cNvSpPr txBox="1"/>
          <p:nvPr/>
        </p:nvSpPr>
        <p:spPr>
          <a:xfrm>
            <a:off x="148125" y="888675"/>
            <a:ext cx="371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t1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8" name="Google Shape;498;p22"/>
          <p:cNvSpPr txBox="1"/>
          <p:nvPr/>
        </p:nvSpPr>
        <p:spPr>
          <a:xfrm>
            <a:off x="148125" y="1629263"/>
            <a:ext cx="371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t2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9" name="Google Shape;499;p22"/>
          <p:cNvSpPr txBox="1"/>
          <p:nvPr/>
        </p:nvSpPr>
        <p:spPr>
          <a:xfrm>
            <a:off x="148125" y="2369875"/>
            <a:ext cx="371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t3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0" name="Google Shape;500;p22"/>
          <p:cNvSpPr txBox="1"/>
          <p:nvPr/>
        </p:nvSpPr>
        <p:spPr>
          <a:xfrm>
            <a:off x="148125" y="3055850"/>
            <a:ext cx="371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t4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1" name="Google Shape;501;p22"/>
          <p:cNvSpPr txBox="1"/>
          <p:nvPr/>
        </p:nvSpPr>
        <p:spPr>
          <a:xfrm>
            <a:off x="1543900" y="1085263"/>
            <a:ext cx="371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2" name="Google Shape;502;p22"/>
          <p:cNvSpPr txBox="1"/>
          <p:nvPr/>
        </p:nvSpPr>
        <p:spPr>
          <a:xfrm>
            <a:off x="2575338" y="1085250"/>
            <a:ext cx="371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v2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3" name="Google Shape;503;p22"/>
          <p:cNvSpPr txBox="1"/>
          <p:nvPr/>
        </p:nvSpPr>
        <p:spPr>
          <a:xfrm>
            <a:off x="4391838" y="1090575"/>
            <a:ext cx="371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v6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4" name="Google Shape;504;p22"/>
          <p:cNvSpPr/>
          <p:nvPr/>
        </p:nvSpPr>
        <p:spPr>
          <a:xfrm>
            <a:off x="1666100" y="1556563"/>
            <a:ext cx="457800" cy="4605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5" name="Google Shape;505;p22"/>
          <p:cNvSpPr txBox="1"/>
          <p:nvPr/>
        </p:nvSpPr>
        <p:spPr>
          <a:xfrm>
            <a:off x="2056863" y="1668338"/>
            <a:ext cx="371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v3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6" name="Google Shape;506;p22"/>
          <p:cNvSpPr/>
          <p:nvPr/>
        </p:nvSpPr>
        <p:spPr>
          <a:xfrm>
            <a:off x="1666100" y="2214650"/>
            <a:ext cx="457800" cy="4605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7" name="Google Shape;507;p22"/>
          <p:cNvSpPr/>
          <p:nvPr/>
        </p:nvSpPr>
        <p:spPr>
          <a:xfrm>
            <a:off x="6037638" y="2338875"/>
            <a:ext cx="457800" cy="4605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+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8" name="Google Shape;508;p22"/>
          <p:cNvSpPr txBox="1"/>
          <p:nvPr/>
        </p:nvSpPr>
        <p:spPr>
          <a:xfrm>
            <a:off x="2123900" y="2315688"/>
            <a:ext cx="371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v4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9" name="Google Shape;509;p22"/>
          <p:cNvSpPr txBox="1"/>
          <p:nvPr/>
        </p:nvSpPr>
        <p:spPr>
          <a:xfrm>
            <a:off x="6495450" y="2432300"/>
            <a:ext cx="371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v9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0" name="Google Shape;510;p22"/>
          <p:cNvSpPr/>
          <p:nvPr/>
        </p:nvSpPr>
        <p:spPr>
          <a:xfrm>
            <a:off x="2623050" y="2946263"/>
            <a:ext cx="457800" cy="4605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1" name="Google Shape;511;p22"/>
          <p:cNvSpPr txBox="1"/>
          <p:nvPr/>
        </p:nvSpPr>
        <p:spPr>
          <a:xfrm>
            <a:off x="3080875" y="3071513"/>
            <a:ext cx="371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v5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2" name="Google Shape;512;p22"/>
          <p:cNvSpPr txBox="1"/>
          <p:nvPr/>
        </p:nvSpPr>
        <p:spPr>
          <a:xfrm>
            <a:off x="3277237" y="686775"/>
            <a:ext cx="4569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dx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3" name="Google Shape;513;p22"/>
          <p:cNvSpPr txBox="1"/>
          <p:nvPr/>
        </p:nvSpPr>
        <p:spPr>
          <a:xfrm>
            <a:off x="4670585" y="686788"/>
            <a:ext cx="296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14" name="Google Shape;514;p22"/>
          <p:cNvCxnSpPr>
            <a:stCxn id="513" idx="1"/>
            <a:endCxn id="445" idx="6"/>
          </p:cNvCxnSpPr>
          <p:nvPr/>
        </p:nvCxnSpPr>
        <p:spPr>
          <a:xfrm flipH="1">
            <a:off x="4431185" y="888688"/>
            <a:ext cx="239400" cy="2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22"/>
          <p:cNvCxnSpPr>
            <a:stCxn id="512" idx="3"/>
            <a:endCxn id="445" idx="2"/>
          </p:cNvCxnSpPr>
          <p:nvPr/>
        </p:nvCxnSpPr>
        <p:spPr>
          <a:xfrm>
            <a:off x="3734137" y="888675"/>
            <a:ext cx="239400" cy="2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6" name="Google Shape;516;p22"/>
          <p:cNvSpPr/>
          <p:nvPr/>
        </p:nvSpPr>
        <p:spPr>
          <a:xfrm>
            <a:off x="3965588" y="1570850"/>
            <a:ext cx="457800" cy="4605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7" name="Google Shape;517;p22"/>
          <p:cNvSpPr txBox="1"/>
          <p:nvPr/>
        </p:nvSpPr>
        <p:spPr>
          <a:xfrm>
            <a:off x="4354213" y="1737075"/>
            <a:ext cx="371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v7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8" name="Google Shape;518;p22"/>
          <p:cNvSpPr txBox="1"/>
          <p:nvPr/>
        </p:nvSpPr>
        <p:spPr>
          <a:xfrm>
            <a:off x="4695263" y="1499625"/>
            <a:ext cx="371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19" name="Google Shape;519;p22"/>
          <p:cNvCxnSpPr>
            <a:stCxn id="518" idx="1"/>
            <a:endCxn id="516" idx="6"/>
          </p:cNvCxnSpPr>
          <p:nvPr/>
        </p:nvCxnSpPr>
        <p:spPr>
          <a:xfrm flipH="1">
            <a:off x="4423463" y="1701525"/>
            <a:ext cx="271800" cy="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0" name="Google Shape;520;p22"/>
          <p:cNvSpPr/>
          <p:nvPr/>
        </p:nvSpPr>
        <p:spPr>
          <a:xfrm>
            <a:off x="6014563" y="1605838"/>
            <a:ext cx="457800" cy="4605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1" name="Google Shape;521;p22"/>
          <p:cNvSpPr txBox="1"/>
          <p:nvPr/>
        </p:nvSpPr>
        <p:spPr>
          <a:xfrm>
            <a:off x="6432950" y="1801100"/>
            <a:ext cx="371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v8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2" name="Google Shape;522;p22"/>
          <p:cNvSpPr txBox="1"/>
          <p:nvPr/>
        </p:nvSpPr>
        <p:spPr>
          <a:xfrm>
            <a:off x="5318350" y="1397300"/>
            <a:ext cx="4569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dx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3" name="Google Shape;523;p22"/>
          <p:cNvSpPr txBox="1"/>
          <p:nvPr/>
        </p:nvSpPr>
        <p:spPr>
          <a:xfrm>
            <a:off x="6711698" y="1397313"/>
            <a:ext cx="296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24" name="Google Shape;524;p22"/>
          <p:cNvCxnSpPr>
            <a:stCxn id="523" idx="1"/>
            <a:endCxn id="520" idx="6"/>
          </p:cNvCxnSpPr>
          <p:nvPr/>
        </p:nvCxnSpPr>
        <p:spPr>
          <a:xfrm flipH="1">
            <a:off x="6472298" y="1599213"/>
            <a:ext cx="239400" cy="2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5" name="Google Shape;525;p22"/>
          <p:cNvCxnSpPr>
            <a:stCxn id="522" idx="3"/>
            <a:endCxn id="520" idx="2"/>
          </p:cNvCxnSpPr>
          <p:nvPr/>
        </p:nvCxnSpPr>
        <p:spPr>
          <a:xfrm>
            <a:off x="5775250" y="1599200"/>
            <a:ext cx="239400" cy="2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6" name="Google Shape;526;p22"/>
          <p:cNvCxnSpPr/>
          <p:nvPr/>
        </p:nvCxnSpPr>
        <p:spPr>
          <a:xfrm>
            <a:off x="5296850" y="21406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p22"/>
          <p:cNvCxnSpPr/>
          <p:nvPr/>
        </p:nvCxnSpPr>
        <p:spPr>
          <a:xfrm>
            <a:off x="5868825" y="21406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22"/>
          <p:cNvCxnSpPr/>
          <p:nvPr/>
        </p:nvCxnSpPr>
        <p:spPr>
          <a:xfrm>
            <a:off x="6393825" y="2136663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22"/>
          <p:cNvCxnSpPr/>
          <p:nvPr/>
        </p:nvCxnSpPr>
        <p:spPr>
          <a:xfrm>
            <a:off x="7009075" y="21406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22"/>
          <p:cNvCxnSpPr/>
          <p:nvPr/>
        </p:nvCxnSpPr>
        <p:spPr>
          <a:xfrm>
            <a:off x="7562600" y="212630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22"/>
          <p:cNvCxnSpPr/>
          <p:nvPr/>
        </p:nvCxnSpPr>
        <p:spPr>
          <a:xfrm>
            <a:off x="8037000" y="21406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2" name="Google Shape;532;p22"/>
          <p:cNvSpPr/>
          <p:nvPr/>
        </p:nvSpPr>
        <p:spPr>
          <a:xfrm>
            <a:off x="4512188" y="3006688"/>
            <a:ext cx="457800" cy="4605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+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3" name="Google Shape;533;p22"/>
          <p:cNvSpPr txBox="1"/>
          <p:nvPr/>
        </p:nvSpPr>
        <p:spPr>
          <a:xfrm>
            <a:off x="4782450" y="3262063"/>
            <a:ext cx="5250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v12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4" name="Google Shape;534;p22"/>
          <p:cNvSpPr txBox="1"/>
          <p:nvPr/>
        </p:nvSpPr>
        <p:spPr>
          <a:xfrm>
            <a:off x="3955225" y="2798175"/>
            <a:ext cx="296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5" name="Google Shape;535;p22"/>
          <p:cNvSpPr txBox="1"/>
          <p:nvPr/>
        </p:nvSpPr>
        <p:spPr>
          <a:xfrm>
            <a:off x="5209323" y="2798163"/>
            <a:ext cx="296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36" name="Google Shape;536;p22"/>
          <p:cNvCxnSpPr>
            <a:stCxn id="535" idx="1"/>
            <a:endCxn id="532" idx="6"/>
          </p:cNvCxnSpPr>
          <p:nvPr/>
        </p:nvCxnSpPr>
        <p:spPr>
          <a:xfrm flipH="1">
            <a:off x="4969923" y="3000063"/>
            <a:ext cx="239400" cy="2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7" name="Google Shape;537;p22"/>
          <p:cNvCxnSpPr>
            <a:stCxn id="534" idx="3"/>
            <a:endCxn id="532" idx="2"/>
          </p:cNvCxnSpPr>
          <p:nvPr/>
        </p:nvCxnSpPr>
        <p:spPr>
          <a:xfrm>
            <a:off x="4251325" y="3000075"/>
            <a:ext cx="261000" cy="2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8" name="Google Shape;538;p22"/>
          <p:cNvSpPr txBox="1"/>
          <p:nvPr/>
        </p:nvSpPr>
        <p:spPr>
          <a:xfrm>
            <a:off x="5505422" y="2143250"/>
            <a:ext cx="296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39" name="Google Shape;539;p22"/>
          <p:cNvCxnSpPr>
            <a:stCxn id="538" idx="3"/>
            <a:endCxn id="507" idx="2"/>
          </p:cNvCxnSpPr>
          <p:nvPr/>
        </p:nvCxnSpPr>
        <p:spPr>
          <a:xfrm>
            <a:off x="5801522" y="2345150"/>
            <a:ext cx="236100" cy="2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22"/>
          <p:cNvCxnSpPr>
            <a:endCxn id="507" idx="0"/>
          </p:cNvCxnSpPr>
          <p:nvPr/>
        </p:nvCxnSpPr>
        <p:spPr>
          <a:xfrm>
            <a:off x="6243438" y="2066475"/>
            <a:ext cx="23100" cy="2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1" name="Google Shape;541;p22"/>
          <p:cNvCxnSpPr>
            <a:endCxn id="504" idx="1"/>
          </p:cNvCxnSpPr>
          <p:nvPr/>
        </p:nvCxnSpPr>
        <p:spPr>
          <a:xfrm>
            <a:off x="1354543" y="1313501"/>
            <a:ext cx="378600" cy="3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22"/>
          <p:cNvCxnSpPr>
            <a:stCxn id="446" idx="3"/>
            <a:endCxn id="504" idx="7"/>
          </p:cNvCxnSpPr>
          <p:nvPr/>
        </p:nvCxnSpPr>
        <p:spPr>
          <a:xfrm flipH="1">
            <a:off x="2056868" y="1233261"/>
            <a:ext cx="199200" cy="3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p22"/>
          <p:cNvCxnSpPr>
            <a:endCxn id="506" idx="0"/>
          </p:cNvCxnSpPr>
          <p:nvPr/>
        </p:nvCxnSpPr>
        <p:spPr>
          <a:xfrm>
            <a:off x="1895000" y="2016950"/>
            <a:ext cx="0" cy="1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4" name="Google Shape;544;p22"/>
          <p:cNvCxnSpPr>
            <a:stCxn id="506" idx="5"/>
            <a:endCxn id="510" idx="1"/>
          </p:cNvCxnSpPr>
          <p:nvPr/>
        </p:nvCxnSpPr>
        <p:spPr>
          <a:xfrm>
            <a:off x="2056857" y="2607711"/>
            <a:ext cx="633300" cy="4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5" name="Google Shape;545;p22"/>
          <p:cNvCxnSpPr>
            <a:stCxn id="516" idx="3"/>
            <a:endCxn id="510" idx="7"/>
          </p:cNvCxnSpPr>
          <p:nvPr/>
        </p:nvCxnSpPr>
        <p:spPr>
          <a:xfrm flipH="1">
            <a:off x="3013831" y="1963911"/>
            <a:ext cx="1018800" cy="10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6" name="Google Shape;546;p22"/>
          <p:cNvCxnSpPr>
            <a:stCxn id="445" idx="4"/>
            <a:endCxn id="516" idx="0"/>
          </p:cNvCxnSpPr>
          <p:nvPr/>
        </p:nvCxnSpPr>
        <p:spPr>
          <a:xfrm flipH="1">
            <a:off x="4194550" y="1355813"/>
            <a:ext cx="7800" cy="2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7" name="Google Shape;547;p22"/>
          <p:cNvSpPr/>
          <p:nvPr/>
        </p:nvSpPr>
        <p:spPr>
          <a:xfrm>
            <a:off x="7475788" y="2322313"/>
            <a:ext cx="457800" cy="4605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+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8" name="Google Shape;548;p22"/>
          <p:cNvSpPr txBox="1"/>
          <p:nvPr/>
        </p:nvSpPr>
        <p:spPr>
          <a:xfrm>
            <a:off x="7882575" y="2392175"/>
            <a:ext cx="5250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v10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9" name="Google Shape;549;p22"/>
          <p:cNvSpPr txBox="1"/>
          <p:nvPr/>
        </p:nvSpPr>
        <p:spPr>
          <a:xfrm>
            <a:off x="6918825" y="2113800"/>
            <a:ext cx="296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0" name="Google Shape;550;p22"/>
          <p:cNvSpPr txBox="1"/>
          <p:nvPr/>
        </p:nvSpPr>
        <p:spPr>
          <a:xfrm>
            <a:off x="8172925" y="2113800"/>
            <a:ext cx="4578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dx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51" name="Google Shape;551;p22"/>
          <p:cNvCxnSpPr>
            <a:stCxn id="550" idx="1"/>
            <a:endCxn id="547" idx="6"/>
          </p:cNvCxnSpPr>
          <p:nvPr/>
        </p:nvCxnSpPr>
        <p:spPr>
          <a:xfrm flipH="1">
            <a:off x="7933525" y="2315700"/>
            <a:ext cx="239400" cy="2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p22"/>
          <p:cNvCxnSpPr>
            <a:stCxn id="549" idx="3"/>
            <a:endCxn id="547" idx="2"/>
          </p:cNvCxnSpPr>
          <p:nvPr/>
        </p:nvCxnSpPr>
        <p:spPr>
          <a:xfrm>
            <a:off x="7214925" y="2315700"/>
            <a:ext cx="261000" cy="2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3" name="Google Shape;553;p22"/>
          <p:cNvSpPr/>
          <p:nvPr/>
        </p:nvSpPr>
        <p:spPr>
          <a:xfrm>
            <a:off x="7475788" y="3054150"/>
            <a:ext cx="457800" cy="4605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&lt;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4" name="Google Shape;554;p22"/>
          <p:cNvSpPr txBox="1"/>
          <p:nvPr/>
        </p:nvSpPr>
        <p:spPr>
          <a:xfrm>
            <a:off x="7894175" y="3249413"/>
            <a:ext cx="5250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v11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5" name="Google Shape;555;p22"/>
          <p:cNvSpPr txBox="1"/>
          <p:nvPr/>
        </p:nvSpPr>
        <p:spPr>
          <a:xfrm>
            <a:off x="6918825" y="2845638"/>
            <a:ext cx="296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56" name="Google Shape;556;p22"/>
          <p:cNvCxnSpPr>
            <a:stCxn id="555" idx="3"/>
            <a:endCxn id="553" idx="2"/>
          </p:cNvCxnSpPr>
          <p:nvPr/>
        </p:nvCxnSpPr>
        <p:spPr>
          <a:xfrm>
            <a:off x="7214925" y="3047538"/>
            <a:ext cx="261000" cy="2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7" name="Google Shape;557;p22"/>
          <p:cNvCxnSpPr>
            <a:stCxn id="547" idx="4"/>
            <a:endCxn id="553" idx="0"/>
          </p:cNvCxnSpPr>
          <p:nvPr/>
        </p:nvCxnSpPr>
        <p:spPr>
          <a:xfrm>
            <a:off x="7704688" y="2782813"/>
            <a:ext cx="0" cy="2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8" name="Google Shape;558;p22"/>
          <p:cNvSpPr/>
          <p:nvPr/>
        </p:nvSpPr>
        <p:spPr>
          <a:xfrm>
            <a:off x="4599313" y="3871938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9" name="Google Shape;559;p22"/>
          <p:cNvSpPr/>
          <p:nvPr/>
        </p:nvSpPr>
        <p:spPr>
          <a:xfrm>
            <a:off x="5568325" y="3871950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0" name="Google Shape;560;p22"/>
          <p:cNvSpPr/>
          <p:nvPr/>
        </p:nvSpPr>
        <p:spPr>
          <a:xfrm>
            <a:off x="6537325" y="3871950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1" name="Google Shape;561;p22"/>
          <p:cNvSpPr/>
          <p:nvPr/>
        </p:nvSpPr>
        <p:spPr>
          <a:xfrm>
            <a:off x="7442200" y="3914788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2" name="Google Shape;562;p22"/>
          <p:cNvSpPr/>
          <p:nvPr/>
        </p:nvSpPr>
        <p:spPr>
          <a:xfrm>
            <a:off x="8221450" y="3914800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3" name="Google Shape;563;p22"/>
          <p:cNvSpPr/>
          <p:nvPr/>
        </p:nvSpPr>
        <p:spPr>
          <a:xfrm>
            <a:off x="1543900" y="3871950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4" name="Google Shape;564;p22"/>
          <p:cNvSpPr/>
          <p:nvPr/>
        </p:nvSpPr>
        <p:spPr>
          <a:xfrm>
            <a:off x="2379625" y="3871950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5" name="Google Shape;565;p22"/>
          <p:cNvSpPr/>
          <p:nvPr/>
        </p:nvSpPr>
        <p:spPr>
          <a:xfrm>
            <a:off x="3931988" y="3871938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66" name="Google Shape;566;p22"/>
          <p:cNvCxnSpPr>
            <a:stCxn id="563" idx="3"/>
            <a:endCxn id="564" idx="1"/>
          </p:cNvCxnSpPr>
          <p:nvPr/>
        </p:nvCxnSpPr>
        <p:spPr>
          <a:xfrm>
            <a:off x="2068900" y="4073850"/>
            <a:ext cx="31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7" name="Google Shape;567;p22"/>
          <p:cNvCxnSpPr>
            <a:stCxn id="558" idx="3"/>
            <a:endCxn id="559" idx="1"/>
          </p:cNvCxnSpPr>
          <p:nvPr/>
        </p:nvCxnSpPr>
        <p:spPr>
          <a:xfrm>
            <a:off x="5124313" y="4073838"/>
            <a:ext cx="4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8" name="Google Shape;568;p22"/>
          <p:cNvCxnSpPr>
            <a:stCxn id="562" idx="1"/>
            <a:endCxn id="561" idx="3"/>
          </p:cNvCxnSpPr>
          <p:nvPr/>
        </p:nvCxnSpPr>
        <p:spPr>
          <a:xfrm rot="10800000">
            <a:off x="7967050" y="4116700"/>
            <a:ext cx="25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9" name="Google Shape;569;p22"/>
          <p:cNvCxnSpPr>
            <a:stCxn id="532" idx="3"/>
            <a:endCxn id="565" idx="0"/>
          </p:cNvCxnSpPr>
          <p:nvPr/>
        </p:nvCxnSpPr>
        <p:spPr>
          <a:xfrm flipH="1">
            <a:off x="4194631" y="3399749"/>
            <a:ext cx="384600" cy="4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0" name="Google Shape;570;p22"/>
          <p:cNvCxnSpPr>
            <a:stCxn id="507" idx="3"/>
            <a:endCxn id="558" idx="0"/>
          </p:cNvCxnSpPr>
          <p:nvPr/>
        </p:nvCxnSpPr>
        <p:spPr>
          <a:xfrm flipH="1">
            <a:off x="4861781" y="2731936"/>
            <a:ext cx="1242900" cy="114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1" name="Google Shape;571;p22"/>
          <p:cNvCxnSpPr>
            <a:stCxn id="510" idx="3"/>
            <a:endCxn id="563" idx="0"/>
          </p:cNvCxnSpPr>
          <p:nvPr/>
        </p:nvCxnSpPr>
        <p:spPr>
          <a:xfrm flipH="1">
            <a:off x="1806293" y="3339324"/>
            <a:ext cx="883800" cy="5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" name="Google Shape;572;p22"/>
          <p:cNvCxnSpPr>
            <a:stCxn id="553" idx="3"/>
            <a:endCxn id="560" idx="0"/>
          </p:cNvCxnSpPr>
          <p:nvPr/>
        </p:nvCxnSpPr>
        <p:spPr>
          <a:xfrm flipH="1">
            <a:off x="6799731" y="3447211"/>
            <a:ext cx="743100" cy="42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3" name="Google Shape;573;p22"/>
          <p:cNvCxnSpPr>
            <a:endCxn id="562" idx="3"/>
          </p:cNvCxnSpPr>
          <p:nvPr/>
        </p:nvCxnSpPr>
        <p:spPr>
          <a:xfrm flipH="1">
            <a:off x="8746450" y="4106800"/>
            <a:ext cx="3420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4" name="Google Shape;574;p22"/>
          <p:cNvCxnSpPr>
            <a:stCxn id="547" idx="5"/>
          </p:cNvCxnSpPr>
          <p:nvPr/>
        </p:nvCxnSpPr>
        <p:spPr>
          <a:xfrm>
            <a:off x="7866544" y="2715374"/>
            <a:ext cx="1235700" cy="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22"/>
          <p:cNvCxnSpPr/>
          <p:nvPr/>
        </p:nvCxnSpPr>
        <p:spPr>
          <a:xfrm rot="10800000">
            <a:off x="9075200" y="2706425"/>
            <a:ext cx="1500" cy="143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6" name="Google Shape;576;p22"/>
          <p:cNvSpPr/>
          <p:nvPr/>
        </p:nvSpPr>
        <p:spPr>
          <a:xfrm>
            <a:off x="3155800" y="3871938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77" name="Google Shape;577;p22"/>
          <p:cNvCxnSpPr>
            <a:stCxn id="565" idx="1"/>
            <a:endCxn id="576" idx="3"/>
          </p:cNvCxnSpPr>
          <p:nvPr/>
        </p:nvCxnSpPr>
        <p:spPr>
          <a:xfrm rot="10800000">
            <a:off x="3680888" y="4073838"/>
            <a:ext cx="25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8" name="Google Shape;578;p22"/>
          <p:cNvCxnSpPr>
            <a:stCxn id="436" idx="2"/>
            <a:endCxn id="444" idx="1"/>
          </p:cNvCxnSpPr>
          <p:nvPr/>
        </p:nvCxnSpPr>
        <p:spPr>
          <a:xfrm>
            <a:off x="987450" y="457675"/>
            <a:ext cx="205200" cy="46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9" name="Google Shape;579;p22"/>
          <p:cNvCxnSpPr>
            <a:stCxn id="437" idx="2"/>
            <a:endCxn id="444" idx="7"/>
          </p:cNvCxnSpPr>
          <p:nvPr/>
        </p:nvCxnSpPr>
        <p:spPr>
          <a:xfrm flipH="1">
            <a:off x="1516263" y="457675"/>
            <a:ext cx="537300" cy="46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0" name="Google Shape;580;p22"/>
          <p:cNvCxnSpPr>
            <a:stCxn id="438" idx="2"/>
            <a:endCxn id="446" idx="0"/>
          </p:cNvCxnSpPr>
          <p:nvPr/>
        </p:nvCxnSpPr>
        <p:spPr>
          <a:xfrm flipH="1">
            <a:off x="2418000" y="457675"/>
            <a:ext cx="701700" cy="3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1" name="Google Shape;581;p22"/>
          <p:cNvSpPr txBox="1"/>
          <p:nvPr/>
        </p:nvSpPr>
        <p:spPr>
          <a:xfrm>
            <a:off x="1102475" y="2238600"/>
            <a:ext cx="2718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82" name="Google Shape;582;p22"/>
          <p:cNvCxnSpPr>
            <a:stCxn id="581" idx="3"/>
            <a:endCxn id="506" idx="2"/>
          </p:cNvCxnSpPr>
          <p:nvPr/>
        </p:nvCxnSpPr>
        <p:spPr>
          <a:xfrm>
            <a:off x="1374275" y="2440500"/>
            <a:ext cx="2919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3" name="Google Shape;583;p22"/>
          <p:cNvCxnSpPr>
            <a:stCxn id="439" idx="2"/>
            <a:endCxn id="446" idx="7"/>
          </p:cNvCxnSpPr>
          <p:nvPr/>
        </p:nvCxnSpPr>
        <p:spPr>
          <a:xfrm flipH="1">
            <a:off x="2579813" y="457675"/>
            <a:ext cx="1502100" cy="4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3040">
                <a:latin typeface="Roboto Mono SemiBold"/>
                <a:ea typeface="Roboto Mono SemiBold"/>
                <a:cs typeface="Roboto Mono SemiBold"/>
                <a:sym typeface="Roboto Mono SemiBold"/>
              </a:rPr>
              <a:t>Resource constraints comparison</a:t>
            </a:r>
            <a:endParaRPr b="0" sz="3040"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graphicFrame>
        <p:nvGraphicFramePr>
          <p:cNvPr id="589" name="Google Shape;589;p23"/>
          <p:cNvGraphicFramePr/>
          <p:nvPr/>
        </p:nvGraphicFramePr>
        <p:xfrm>
          <a:off x="871700" y="217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{278609D3-28BF-4580-B22A-5C3699E4E00E}</a:tableStyleId>
              </a:tblPr>
              <a:tblGrid>
                <a:gridCol w="1776100"/>
                <a:gridCol w="1776100"/>
                <a:gridCol w="1776100"/>
                <a:gridCol w="1776100"/>
              </a:tblGrid>
              <a:tr h="75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Roboto Mono SemiBold"/>
                        <a:ea typeface="Roboto Mono SemiBold"/>
                        <a:cs typeface="Roboto Mono SemiBold"/>
                        <a:sym typeface="Roboto Mon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Mono SemiBold"/>
                          <a:ea typeface="Roboto Mono SemiBold"/>
                          <a:cs typeface="Roboto Mono SemiBold"/>
                          <a:sym typeface="Roboto Mono SemiBold"/>
                        </a:rPr>
                        <a:t>ALAP</a:t>
                      </a:r>
                      <a:endParaRPr sz="1800">
                        <a:latin typeface="Roboto Mono SemiBold"/>
                        <a:ea typeface="Roboto Mono SemiBold"/>
                        <a:cs typeface="Roboto Mono SemiBold"/>
                        <a:sym typeface="Roboto Mon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Mono SemiBold"/>
                          <a:ea typeface="Roboto Mono SemiBold"/>
                          <a:cs typeface="Roboto Mono SemiBold"/>
                          <a:sym typeface="Roboto Mono SemiBold"/>
                        </a:rPr>
                        <a:t>ASAP</a:t>
                      </a:r>
                      <a:endParaRPr sz="1800">
                        <a:latin typeface="Roboto Mono SemiBold"/>
                        <a:ea typeface="Roboto Mono SemiBold"/>
                        <a:cs typeface="Roboto Mono SemiBold"/>
                        <a:sym typeface="Roboto Mon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Mono SemiBold"/>
                          <a:ea typeface="Roboto Mono SemiBold"/>
                          <a:cs typeface="Roboto Mono SemiBold"/>
                          <a:sym typeface="Roboto Mono SemiBold"/>
                        </a:rPr>
                        <a:t>Game Theoretic</a:t>
                      </a:r>
                      <a:endParaRPr sz="1800">
                        <a:latin typeface="Roboto Mono SemiBold"/>
                        <a:ea typeface="Roboto Mono SemiBold"/>
                        <a:cs typeface="Roboto Mono SemiBold"/>
                        <a:sym typeface="Roboto Mono SemiBold"/>
                      </a:endParaRPr>
                    </a:p>
                  </a:txBody>
                  <a:tcPr marT="91425" marB="91425" marR="91425" marL="91425"/>
                </a:tc>
              </a:tr>
              <a:tr h="75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Mono SemiBold"/>
                          <a:ea typeface="Roboto Mono SemiBold"/>
                          <a:cs typeface="Roboto Mono SemiBold"/>
                          <a:sym typeface="Roboto Mono SemiBold"/>
                        </a:rPr>
                        <a:t>Multipliers</a:t>
                      </a:r>
                      <a:endParaRPr sz="1800">
                        <a:latin typeface="Roboto Mono SemiBold"/>
                        <a:ea typeface="Roboto Mono SemiBold"/>
                        <a:cs typeface="Roboto Mono SemiBold"/>
                        <a:sym typeface="Roboto Mon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Mono SemiBold"/>
                          <a:ea typeface="Roboto Mono SemiBold"/>
                          <a:cs typeface="Roboto Mono SemiBold"/>
                          <a:sym typeface="Roboto Mono SemiBold"/>
                        </a:rPr>
                        <a:t>4</a:t>
                      </a:r>
                      <a:endParaRPr sz="1800">
                        <a:latin typeface="Roboto Mono SemiBold"/>
                        <a:ea typeface="Roboto Mono SemiBold"/>
                        <a:cs typeface="Roboto Mono SemiBold"/>
                        <a:sym typeface="Roboto Mon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Mono SemiBold"/>
                          <a:ea typeface="Roboto Mono SemiBold"/>
                          <a:cs typeface="Roboto Mono SemiBold"/>
                          <a:sym typeface="Roboto Mono SemiBold"/>
                        </a:rPr>
                        <a:t>2</a:t>
                      </a:r>
                      <a:endParaRPr sz="1800">
                        <a:latin typeface="Roboto Mono SemiBold"/>
                        <a:ea typeface="Roboto Mono SemiBold"/>
                        <a:cs typeface="Roboto Mono SemiBold"/>
                        <a:sym typeface="Roboto Mon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Mono SemiBold"/>
                          <a:ea typeface="Roboto Mono SemiBold"/>
                          <a:cs typeface="Roboto Mono SemiBold"/>
                          <a:sym typeface="Roboto Mono SemiBold"/>
                        </a:rPr>
                        <a:t>3</a:t>
                      </a:r>
                      <a:endParaRPr sz="1800">
                        <a:latin typeface="Roboto Mono SemiBold"/>
                        <a:ea typeface="Roboto Mono SemiBold"/>
                        <a:cs typeface="Roboto Mono SemiBold"/>
                        <a:sym typeface="Roboto Mono SemiBold"/>
                      </a:endParaRPr>
                    </a:p>
                  </a:txBody>
                  <a:tcPr marT="91425" marB="91425" marR="91425" marL="91425"/>
                </a:tc>
              </a:tr>
              <a:tr h="75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Mono SemiBold"/>
                          <a:ea typeface="Roboto Mono SemiBold"/>
                          <a:cs typeface="Roboto Mono SemiBold"/>
                          <a:sym typeface="Roboto Mono SemiBold"/>
                        </a:rPr>
                        <a:t>Adders</a:t>
                      </a:r>
                      <a:endParaRPr sz="1800">
                        <a:latin typeface="Roboto Mono SemiBold"/>
                        <a:ea typeface="Roboto Mono SemiBold"/>
                        <a:cs typeface="Roboto Mono SemiBold"/>
                        <a:sym typeface="Roboto Mon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Mono SemiBold"/>
                          <a:ea typeface="Roboto Mono SemiBold"/>
                          <a:cs typeface="Roboto Mono SemiBold"/>
                          <a:sym typeface="Roboto Mono SemiBold"/>
                        </a:rPr>
                        <a:t>2</a:t>
                      </a:r>
                      <a:endParaRPr sz="1800">
                        <a:latin typeface="Roboto Mono SemiBold"/>
                        <a:ea typeface="Roboto Mono SemiBold"/>
                        <a:cs typeface="Roboto Mono SemiBold"/>
                        <a:sym typeface="Roboto Mon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Mono SemiBold"/>
                          <a:ea typeface="Roboto Mono SemiBold"/>
                          <a:cs typeface="Roboto Mono SemiBold"/>
                          <a:sym typeface="Roboto Mono SemiBold"/>
                        </a:rPr>
                        <a:t>4</a:t>
                      </a:r>
                      <a:endParaRPr sz="1800">
                        <a:latin typeface="Roboto Mono SemiBold"/>
                        <a:ea typeface="Roboto Mono SemiBold"/>
                        <a:cs typeface="Roboto Mono SemiBold"/>
                        <a:sym typeface="Roboto Mon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Mono SemiBold"/>
                          <a:ea typeface="Roboto Mono SemiBold"/>
                          <a:cs typeface="Roboto Mono SemiBold"/>
                          <a:sym typeface="Roboto Mono SemiBold"/>
                        </a:rPr>
                        <a:t>3</a:t>
                      </a:r>
                      <a:endParaRPr sz="1800">
                        <a:latin typeface="Roboto Mono SemiBold"/>
                        <a:ea typeface="Roboto Mono SemiBold"/>
                        <a:cs typeface="Roboto Mono SemiBold"/>
                        <a:sym typeface="Roboto Mono SemiBol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3040">
                <a:latin typeface="Roboto Mono SemiBold"/>
                <a:ea typeface="Roboto Mono SemiBold"/>
                <a:cs typeface="Roboto Mono SemiBold"/>
                <a:sym typeface="Roboto Mono SemiBold"/>
              </a:rPr>
              <a:t>Remarks</a:t>
            </a:r>
            <a:endParaRPr b="0" sz="3040"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595" name="Google Shape;595;p24"/>
          <p:cNvSpPr txBox="1"/>
          <p:nvPr/>
        </p:nvSpPr>
        <p:spPr>
          <a:xfrm>
            <a:off x="861750" y="2194750"/>
            <a:ext cx="7338300" cy="22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 Mono SemiBold"/>
              <a:buChar char="●"/>
            </a:pPr>
            <a:r>
              <a:rPr lang="en" sz="1800">
                <a:solidFill>
                  <a:schemeClr val="accen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A non-cooperative game could be explored, with multiple possible approaches</a:t>
            </a:r>
            <a:endParaRPr sz="1800">
              <a:solidFill>
                <a:schemeClr val="accent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 Mono SemiBold"/>
              <a:buChar char="●"/>
            </a:pPr>
            <a:r>
              <a:rPr lang="en" sz="1800">
                <a:solidFill>
                  <a:schemeClr val="accen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Changing number of clock cycles</a:t>
            </a:r>
            <a:endParaRPr sz="1800">
              <a:solidFill>
                <a:schemeClr val="accent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3040">
                <a:latin typeface="Roboto Mono SemiBold"/>
                <a:ea typeface="Roboto Mono SemiBold"/>
                <a:cs typeface="Roboto Mono SemiBold"/>
                <a:sym typeface="Roboto Mono SemiBold"/>
              </a:rPr>
              <a:t>Game theory concepts</a:t>
            </a:r>
            <a:endParaRPr b="0" sz="3040"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902850" y="2423650"/>
            <a:ext cx="7338300" cy="15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 Mono SemiBold"/>
              <a:buChar char="●"/>
            </a:pPr>
            <a:r>
              <a:rPr lang="en" sz="1800">
                <a:solidFill>
                  <a:schemeClr val="accen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Game = strategic situation + game rules</a:t>
            </a:r>
            <a:endParaRPr sz="1800">
              <a:solidFill>
                <a:schemeClr val="accent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 Mono SemiBold"/>
              <a:buChar char="●"/>
            </a:pPr>
            <a:r>
              <a:rPr lang="en" sz="1800">
                <a:solidFill>
                  <a:schemeClr val="accen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Player moves = strategies</a:t>
            </a:r>
            <a:endParaRPr sz="1800">
              <a:solidFill>
                <a:schemeClr val="accent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 Mono SemiBold"/>
              <a:buChar char="●"/>
            </a:pPr>
            <a:r>
              <a:rPr lang="en" sz="1800">
                <a:solidFill>
                  <a:schemeClr val="accen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Objective of strategies = “payoffs”</a:t>
            </a:r>
            <a:endParaRPr sz="1800">
              <a:solidFill>
                <a:schemeClr val="accent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3040">
                <a:latin typeface="Roboto Mono SemiBold"/>
                <a:ea typeface="Roboto Mono SemiBold"/>
                <a:cs typeface="Roboto Mono SemiBold"/>
                <a:sym typeface="Roboto Mono SemiBold"/>
              </a:rPr>
              <a:t>Game theory concepts</a:t>
            </a:r>
            <a:endParaRPr b="0" sz="3040"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902850" y="2315925"/>
            <a:ext cx="7338300" cy="19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Games can be of two types:</a:t>
            </a:r>
            <a:endParaRPr sz="1800">
              <a:solidFill>
                <a:schemeClr val="accent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 Mono SemiBold"/>
              <a:buChar char="●"/>
            </a:pPr>
            <a:r>
              <a:rPr lang="en" sz="1800">
                <a:solidFill>
                  <a:schemeClr val="accen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Cooperative: joint strategy</a:t>
            </a:r>
            <a:endParaRPr sz="1800">
              <a:solidFill>
                <a:schemeClr val="accent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 Mono SemiBold"/>
              <a:buChar char="●"/>
            </a:pPr>
            <a:r>
              <a:rPr lang="en" sz="1800">
                <a:solidFill>
                  <a:schemeClr val="accen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Non-cooperative: individual strategies</a:t>
            </a:r>
            <a:endParaRPr sz="1800">
              <a:solidFill>
                <a:schemeClr val="accent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-40350" y="1359050"/>
            <a:ext cx="9224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3040">
                <a:latin typeface="Roboto Mono SemiBold"/>
                <a:ea typeface="Roboto Mono SemiBold"/>
                <a:cs typeface="Roboto Mono SemiBold"/>
                <a:sym typeface="Roboto Mono SemiBold"/>
              </a:rPr>
              <a:t>Game theory example: Prisoner’s Dilemma</a:t>
            </a:r>
            <a:endParaRPr b="0" sz="3040"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graphicFrame>
        <p:nvGraphicFramePr>
          <p:cNvPr id="106" name="Google Shape;106;p16"/>
          <p:cNvGraphicFramePr/>
          <p:nvPr/>
        </p:nvGraphicFramePr>
        <p:xfrm>
          <a:off x="126175" y="198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{278609D3-28BF-4580-B22A-5C3699E4E00E}</a:tableStyleId>
              </a:tblPr>
              <a:tblGrid>
                <a:gridCol w="2963875"/>
                <a:gridCol w="2963875"/>
                <a:gridCol w="2963875"/>
              </a:tblGrid>
              <a:tr h="87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Roboto Mono SemiBold"/>
                        <a:ea typeface="Roboto Mono SemiBold"/>
                        <a:cs typeface="Roboto Mono SemiBold"/>
                        <a:sym typeface="Roboto Mon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Mono SemiBold"/>
                          <a:ea typeface="Roboto Mono SemiBold"/>
                          <a:cs typeface="Roboto Mono SemiBold"/>
                          <a:sym typeface="Roboto Mono SemiBold"/>
                        </a:rPr>
                        <a:t>Prisoner A cooperates</a:t>
                      </a:r>
                      <a:endParaRPr sz="1800">
                        <a:latin typeface="Roboto Mono SemiBold"/>
                        <a:ea typeface="Roboto Mono SemiBold"/>
                        <a:cs typeface="Roboto Mono SemiBold"/>
                        <a:sym typeface="Roboto Mon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Mono SemiBold"/>
                          <a:ea typeface="Roboto Mono SemiBold"/>
                          <a:cs typeface="Roboto Mono SemiBold"/>
                          <a:sym typeface="Roboto Mono SemiBold"/>
                        </a:rPr>
                        <a:t>Prisoner A defects</a:t>
                      </a:r>
                      <a:endParaRPr sz="1800">
                        <a:latin typeface="Roboto Mono SemiBold"/>
                        <a:ea typeface="Roboto Mono SemiBold"/>
                        <a:cs typeface="Roboto Mono SemiBold"/>
                        <a:sym typeface="Roboto Mono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Roboto Mono SemiBold"/>
                        <a:ea typeface="Roboto Mono SemiBold"/>
                        <a:cs typeface="Roboto Mono SemiBold"/>
                        <a:sym typeface="Roboto Mono SemiBold"/>
                      </a:endParaRPr>
                    </a:p>
                  </a:txBody>
                  <a:tcPr marT="91425" marB="91425" marR="91425" marL="91425"/>
                </a:tc>
              </a:tr>
              <a:tr h="106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Mono SemiBold"/>
                          <a:ea typeface="Roboto Mono SemiBold"/>
                          <a:cs typeface="Roboto Mono SemiBold"/>
                          <a:sym typeface="Roboto Mono SemiBold"/>
                        </a:rPr>
                        <a:t>Prisoner B cooperates</a:t>
                      </a:r>
                      <a:endParaRPr sz="1800">
                        <a:latin typeface="Roboto Mono SemiBold"/>
                        <a:ea typeface="Roboto Mono SemiBold"/>
                        <a:cs typeface="Roboto Mono SemiBold"/>
                        <a:sym typeface="Roboto Mono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Roboto Mono SemiBold"/>
                        <a:ea typeface="Roboto Mono SemiBold"/>
                        <a:cs typeface="Roboto Mono SemiBold"/>
                        <a:sym typeface="Roboto Mon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Mono SemiBold"/>
                          <a:ea typeface="Roboto Mono SemiBold"/>
                          <a:cs typeface="Roboto Mono SemiBold"/>
                          <a:sym typeface="Roboto Mono SemiBold"/>
                        </a:rPr>
                        <a:t>1 month for both</a:t>
                      </a:r>
                      <a:endParaRPr sz="1800">
                        <a:latin typeface="Roboto Mono SemiBold"/>
                        <a:ea typeface="Roboto Mono SemiBold"/>
                        <a:cs typeface="Roboto Mono SemiBold"/>
                        <a:sym typeface="Roboto Mon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Mono SemiBold"/>
                          <a:ea typeface="Roboto Mono SemiBold"/>
                          <a:cs typeface="Roboto Mono SemiBold"/>
                          <a:sym typeface="Roboto Mono SemiBold"/>
                        </a:rPr>
                        <a:t>A: free, B: 10 yrs</a:t>
                      </a:r>
                      <a:endParaRPr sz="1800">
                        <a:latin typeface="Roboto Mono SemiBold"/>
                        <a:ea typeface="Roboto Mono SemiBold"/>
                        <a:cs typeface="Roboto Mono SemiBold"/>
                        <a:sym typeface="Roboto Mono SemiBold"/>
                      </a:endParaRPr>
                    </a:p>
                  </a:txBody>
                  <a:tcPr marT="91425" marB="91425" marR="91425" marL="91425"/>
                </a:tc>
              </a:tr>
              <a:tr h="104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Mono SemiBold"/>
                          <a:ea typeface="Roboto Mono SemiBold"/>
                          <a:cs typeface="Roboto Mono SemiBold"/>
                          <a:sym typeface="Roboto Mono SemiBold"/>
                        </a:rPr>
                        <a:t>Prisoner B defects</a:t>
                      </a:r>
                      <a:endParaRPr sz="1800">
                        <a:latin typeface="Roboto Mono SemiBold"/>
                        <a:ea typeface="Roboto Mono SemiBold"/>
                        <a:cs typeface="Roboto Mono SemiBold"/>
                        <a:sym typeface="Roboto Mono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Roboto Mono SemiBold"/>
                        <a:ea typeface="Roboto Mono SemiBold"/>
                        <a:cs typeface="Roboto Mono SemiBold"/>
                        <a:sym typeface="Roboto Mono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Roboto Mono SemiBold"/>
                        <a:ea typeface="Roboto Mono SemiBold"/>
                        <a:cs typeface="Roboto Mono SemiBold"/>
                        <a:sym typeface="Roboto Mon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Mono SemiBold"/>
                          <a:ea typeface="Roboto Mono SemiBold"/>
                          <a:cs typeface="Roboto Mono SemiBold"/>
                          <a:sym typeface="Roboto Mono SemiBold"/>
                        </a:rPr>
                        <a:t>A: 10 yrs, B: free</a:t>
                      </a:r>
                      <a:endParaRPr sz="1800">
                        <a:latin typeface="Roboto Mono SemiBold"/>
                        <a:ea typeface="Roboto Mono SemiBold"/>
                        <a:cs typeface="Roboto Mono SemiBold"/>
                        <a:sym typeface="Roboto Mon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Mono SemiBold"/>
                          <a:ea typeface="Roboto Mono SemiBold"/>
                          <a:cs typeface="Roboto Mono SemiBold"/>
                          <a:sym typeface="Roboto Mono SemiBold"/>
                        </a:rPr>
                        <a:t>5 years for both</a:t>
                      </a:r>
                      <a:endParaRPr sz="1800">
                        <a:latin typeface="Roboto Mono SemiBold"/>
                        <a:ea typeface="Roboto Mono SemiBold"/>
                        <a:cs typeface="Roboto Mono SemiBold"/>
                        <a:sym typeface="Roboto Mono SemiBol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3040">
                <a:latin typeface="Roboto Mono SemiBold"/>
                <a:ea typeface="Roboto Mono SemiBold"/>
                <a:cs typeface="Roboto Mono SemiBold"/>
                <a:sym typeface="Roboto Mono SemiBold"/>
              </a:rPr>
              <a:t>HLS algorithm</a:t>
            </a:r>
            <a:endParaRPr b="0" sz="3040"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4572000" y="662475"/>
            <a:ext cx="3668400" cy="44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125">
                <a:latin typeface="Roboto Mono"/>
                <a:ea typeface="Roboto Mono"/>
                <a:cs typeface="Roboto Mono"/>
                <a:sym typeface="Roboto Mono"/>
              </a:rPr>
              <a:t>diffeq {</a:t>
            </a:r>
            <a:endParaRPr b="1" sz="1125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125">
                <a:latin typeface="Roboto Mono"/>
                <a:ea typeface="Roboto Mono"/>
                <a:cs typeface="Roboto Mono"/>
                <a:sym typeface="Roboto Mono"/>
              </a:rPr>
              <a:t>read(x; y; u; dx; a; n);</a:t>
            </a:r>
            <a:endParaRPr b="1" sz="1125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125">
                <a:latin typeface="Roboto Mono"/>
                <a:ea typeface="Roboto Mono"/>
                <a:cs typeface="Roboto Mono"/>
                <a:sym typeface="Roboto Mono"/>
              </a:rPr>
              <a:t>do {</a:t>
            </a:r>
            <a:endParaRPr b="1" sz="1125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125">
                <a:latin typeface="Roboto Mono"/>
                <a:ea typeface="Roboto Mono"/>
                <a:cs typeface="Roboto Mono"/>
                <a:sym typeface="Roboto Mono"/>
              </a:rPr>
              <a:t>	xl = x + dx;</a:t>
            </a:r>
            <a:endParaRPr b="1" sz="1125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125">
                <a:latin typeface="Roboto Mono"/>
                <a:ea typeface="Roboto Mono"/>
                <a:cs typeface="Roboto Mono"/>
                <a:sym typeface="Roboto Mono"/>
              </a:rPr>
              <a:t>	ul = u - (3*u*x*dx) - (3*y*dx);</a:t>
            </a:r>
            <a:endParaRPr b="1" sz="1125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125">
                <a:latin typeface="Roboto Mono"/>
                <a:ea typeface="Roboto Mono"/>
                <a:cs typeface="Roboto Mono"/>
                <a:sym typeface="Roboto Mono"/>
              </a:rPr>
              <a:t>	yl = y + u*dx;</a:t>
            </a:r>
            <a:endParaRPr b="1" sz="1125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125">
                <a:latin typeface="Roboto Mono"/>
                <a:ea typeface="Roboto Mono"/>
                <a:cs typeface="Roboto Mono"/>
                <a:sym typeface="Roboto Mono"/>
              </a:rPr>
              <a:t>	nl = n + 1</a:t>
            </a:r>
            <a:endParaRPr b="1" sz="1125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125">
                <a:latin typeface="Roboto Mono"/>
                <a:ea typeface="Roboto Mono"/>
                <a:cs typeface="Roboto Mono"/>
                <a:sym typeface="Roboto Mono"/>
              </a:rPr>
              <a:t>	c = xl &lt; a</a:t>
            </a:r>
            <a:endParaRPr b="1" sz="1125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125">
                <a:latin typeface="Roboto Mono"/>
                <a:ea typeface="Roboto Mono"/>
                <a:cs typeface="Roboto Mono"/>
                <a:sym typeface="Roboto Mono"/>
              </a:rPr>
              <a:t>	x = xl;</a:t>
            </a:r>
            <a:endParaRPr b="1" sz="1125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125">
                <a:latin typeface="Roboto Mono"/>
                <a:ea typeface="Roboto Mono"/>
                <a:cs typeface="Roboto Mono"/>
                <a:sym typeface="Roboto Mono"/>
              </a:rPr>
              <a:t>	u = ul;</a:t>
            </a:r>
            <a:endParaRPr b="1" sz="1125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125">
                <a:latin typeface="Roboto Mono"/>
                <a:ea typeface="Roboto Mono"/>
                <a:cs typeface="Roboto Mono"/>
                <a:sym typeface="Roboto Mono"/>
              </a:rPr>
              <a:t>	y = yl;</a:t>
            </a:r>
            <a:endParaRPr b="1" sz="1125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125">
                <a:latin typeface="Roboto Mono"/>
                <a:ea typeface="Roboto Mono"/>
                <a:cs typeface="Roboto Mono"/>
                <a:sym typeface="Roboto Mono"/>
              </a:rPr>
              <a:t>	n = nl;</a:t>
            </a:r>
            <a:endParaRPr b="1" sz="1125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125">
                <a:latin typeface="Roboto Mono"/>
                <a:ea typeface="Roboto Mono"/>
                <a:cs typeface="Roboto Mono"/>
                <a:sym typeface="Roboto Mono"/>
              </a:rPr>
              <a:t>} while(c)</a:t>
            </a:r>
            <a:endParaRPr b="1" sz="1125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125">
                <a:latin typeface="Roboto Mono"/>
                <a:ea typeface="Roboto Mono"/>
                <a:cs typeface="Roboto Mono"/>
                <a:sym typeface="Roboto Mono"/>
              </a:rPr>
              <a:t>write(y, n)</a:t>
            </a:r>
            <a:endParaRPr b="1" sz="1125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125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125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125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b="1" sz="1125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3300" y="4580176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1: ASAP scheduling</a:t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724950" y="53875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1791063" y="53875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2857200" y="53875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3819413" y="53875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4845200" y="53875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5870975" y="53875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6896763" y="53875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7922550" y="53875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893313" y="901638"/>
            <a:ext cx="457800" cy="4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2989688" y="886113"/>
            <a:ext cx="457800" cy="4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769000" y="912888"/>
            <a:ext cx="457800" cy="4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9" name="Google Shape;129;p18"/>
          <p:cNvCxnSpPr/>
          <p:nvPr/>
        </p:nvCxnSpPr>
        <p:spPr>
          <a:xfrm>
            <a:off x="724950" y="1467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8"/>
          <p:cNvCxnSpPr/>
          <p:nvPr/>
        </p:nvCxnSpPr>
        <p:spPr>
          <a:xfrm>
            <a:off x="1247800" y="1467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8"/>
          <p:cNvCxnSpPr/>
          <p:nvPr/>
        </p:nvCxnSpPr>
        <p:spPr>
          <a:xfrm>
            <a:off x="1903375" y="1467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8"/>
          <p:cNvCxnSpPr/>
          <p:nvPr/>
        </p:nvCxnSpPr>
        <p:spPr>
          <a:xfrm>
            <a:off x="2529200" y="1467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8"/>
          <p:cNvCxnSpPr/>
          <p:nvPr/>
        </p:nvCxnSpPr>
        <p:spPr>
          <a:xfrm>
            <a:off x="3083950" y="1467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8"/>
          <p:cNvCxnSpPr/>
          <p:nvPr/>
        </p:nvCxnSpPr>
        <p:spPr>
          <a:xfrm>
            <a:off x="3668225" y="1467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8"/>
          <p:cNvCxnSpPr/>
          <p:nvPr/>
        </p:nvCxnSpPr>
        <p:spPr>
          <a:xfrm>
            <a:off x="4197650" y="1467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4753975" y="1467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8"/>
          <p:cNvCxnSpPr/>
          <p:nvPr/>
        </p:nvCxnSpPr>
        <p:spPr>
          <a:xfrm>
            <a:off x="5296850" y="1467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8"/>
          <p:cNvCxnSpPr/>
          <p:nvPr/>
        </p:nvCxnSpPr>
        <p:spPr>
          <a:xfrm>
            <a:off x="5868825" y="1467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8"/>
          <p:cNvCxnSpPr/>
          <p:nvPr/>
        </p:nvCxnSpPr>
        <p:spPr>
          <a:xfrm>
            <a:off x="6393825" y="1467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8"/>
          <p:cNvCxnSpPr/>
          <p:nvPr/>
        </p:nvCxnSpPr>
        <p:spPr>
          <a:xfrm>
            <a:off x="7009075" y="1467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8"/>
          <p:cNvCxnSpPr/>
          <p:nvPr/>
        </p:nvCxnSpPr>
        <p:spPr>
          <a:xfrm>
            <a:off x="7562600" y="1467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8"/>
          <p:cNvCxnSpPr/>
          <p:nvPr/>
        </p:nvCxnSpPr>
        <p:spPr>
          <a:xfrm>
            <a:off x="8034850" y="1467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8"/>
          <p:cNvCxnSpPr/>
          <p:nvPr/>
        </p:nvCxnSpPr>
        <p:spPr>
          <a:xfrm>
            <a:off x="724950" y="2116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8"/>
          <p:cNvCxnSpPr/>
          <p:nvPr/>
        </p:nvCxnSpPr>
        <p:spPr>
          <a:xfrm>
            <a:off x="1247800" y="2116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8"/>
          <p:cNvCxnSpPr/>
          <p:nvPr/>
        </p:nvCxnSpPr>
        <p:spPr>
          <a:xfrm>
            <a:off x="1903375" y="2116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8"/>
          <p:cNvCxnSpPr/>
          <p:nvPr/>
        </p:nvCxnSpPr>
        <p:spPr>
          <a:xfrm>
            <a:off x="2529200" y="2116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8"/>
          <p:cNvCxnSpPr/>
          <p:nvPr/>
        </p:nvCxnSpPr>
        <p:spPr>
          <a:xfrm>
            <a:off x="3083950" y="2116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8"/>
          <p:cNvCxnSpPr/>
          <p:nvPr/>
        </p:nvCxnSpPr>
        <p:spPr>
          <a:xfrm>
            <a:off x="3668225" y="2116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8"/>
          <p:cNvCxnSpPr/>
          <p:nvPr/>
        </p:nvCxnSpPr>
        <p:spPr>
          <a:xfrm>
            <a:off x="4197650" y="2116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8"/>
          <p:cNvCxnSpPr/>
          <p:nvPr/>
        </p:nvCxnSpPr>
        <p:spPr>
          <a:xfrm>
            <a:off x="4753975" y="2116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8"/>
          <p:cNvCxnSpPr/>
          <p:nvPr/>
        </p:nvCxnSpPr>
        <p:spPr>
          <a:xfrm>
            <a:off x="724950" y="285407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8"/>
          <p:cNvCxnSpPr/>
          <p:nvPr/>
        </p:nvCxnSpPr>
        <p:spPr>
          <a:xfrm>
            <a:off x="1247800" y="285407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8"/>
          <p:cNvCxnSpPr/>
          <p:nvPr/>
        </p:nvCxnSpPr>
        <p:spPr>
          <a:xfrm>
            <a:off x="1903375" y="285407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8"/>
          <p:cNvCxnSpPr/>
          <p:nvPr/>
        </p:nvCxnSpPr>
        <p:spPr>
          <a:xfrm>
            <a:off x="2529200" y="285407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8"/>
          <p:cNvCxnSpPr/>
          <p:nvPr/>
        </p:nvCxnSpPr>
        <p:spPr>
          <a:xfrm>
            <a:off x="3083950" y="285407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8"/>
          <p:cNvCxnSpPr/>
          <p:nvPr/>
        </p:nvCxnSpPr>
        <p:spPr>
          <a:xfrm>
            <a:off x="3668225" y="285407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8"/>
          <p:cNvCxnSpPr/>
          <p:nvPr/>
        </p:nvCxnSpPr>
        <p:spPr>
          <a:xfrm>
            <a:off x="4197650" y="285407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8"/>
          <p:cNvCxnSpPr/>
          <p:nvPr/>
        </p:nvCxnSpPr>
        <p:spPr>
          <a:xfrm>
            <a:off x="4753975" y="285407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8"/>
          <p:cNvCxnSpPr/>
          <p:nvPr/>
        </p:nvCxnSpPr>
        <p:spPr>
          <a:xfrm>
            <a:off x="5296850" y="285407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8"/>
          <p:cNvCxnSpPr/>
          <p:nvPr/>
        </p:nvCxnSpPr>
        <p:spPr>
          <a:xfrm>
            <a:off x="5868825" y="285407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8"/>
          <p:cNvCxnSpPr/>
          <p:nvPr/>
        </p:nvCxnSpPr>
        <p:spPr>
          <a:xfrm>
            <a:off x="6393825" y="285407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8"/>
          <p:cNvCxnSpPr/>
          <p:nvPr/>
        </p:nvCxnSpPr>
        <p:spPr>
          <a:xfrm>
            <a:off x="7009075" y="285407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8"/>
          <p:cNvCxnSpPr/>
          <p:nvPr/>
        </p:nvCxnSpPr>
        <p:spPr>
          <a:xfrm>
            <a:off x="7562600" y="285407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8"/>
          <p:cNvCxnSpPr/>
          <p:nvPr/>
        </p:nvCxnSpPr>
        <p:spPr>
          <a:xfrm>
            <a:off x="8034850" y="285407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8"/>
          <p:cNvCxnSpPr/>
          <p:nvPr/>
        </p:nvCxnSpPr>
        <p:spPr>
          <a:xfrm>
            <a:off x="724950" y="35675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8"/>
          <p:cNvCxnSpPr/>
          <p:nvPr/>
        </p:nvCxnSpPr>
        <p:spPr>
          <a:xfrm>
            <a:off x="1247800" y="35675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8"/>
          <p:cNvCxnSpPr/>
          <p:nvPr/>
        </p:nvCxnSpPr>
        <p:spPr>
          <a:xfrm>
            <a:off x="1903375" y="35675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8"/>
          <p:cNvCxnSpPr/>
          <p:nvPr/>
        </p:nvCxnSpPr>
        <p:spPr>
          <a:xfrm>
            <a:off x="2529200" y="35675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8"/>
          <p:cNvCxnSpPr/>
          <p:nvPr/>
        </p:nvCxnSpPr>
        <p:spPr>
          <a:xfrm>
            <a:off x="3083950" y="35675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8"/>
          <p:cNvCxnSpPr/>
          <p:nvPr/>
        </p:nvCxnSpPr>
        <p:spPr>
          <a:xfrm>
            <a:off x="3668225" y="35675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8"/>
          <p:cNvCxnSpPr/>
          <p:nvPr/>
        </p:nvCxnSpPr>
        <p:spPr>
          <a:xfrm>
            <a:off x="4197650" y="35675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8"/>
          <p:cNvCxnSpPr/>
          <p:nvPr/>
        </p:nvCxnSpPr>
        <p:spPr>
          <a:xfrm>
            <a:off x="4753975" y="35675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5296850" y="35675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8"/>
          <p:cNvCxnSpPr/>
          <p:nvPr/>
        </p:nvCxnSpPr>
        <p:spPr>
          <a:xfrm>
            <a:off x="5868825" y="35675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8"/>
          <p:cNvCxnSpPr/>
          <p:nvPr/>
        </p:nvCxnSpPr>
        <p:spPr>
          <a:xfrm>
            <a:off x="6393825" y="35675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8"/>
          <p:cNvCxnSpPr/>
          <p:nvPr/>
        </p:nvCxnSpPr>
        <p:spPr>
          <a:xfrm>
            <a:off x="7009075" y="35675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8"/>
          <p:cNvCxnSpPr/>
          <p:nvPr/>
        </p:nvCxnSpPr>
        <p:spPr>
          <a:xfrm>
            <a:off x="7562600" y="35675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8"/>
          <p:cNvCxnSpPr/>
          <p:nvPr/>
        </p:nvCxnSpPr>
        <p:spPr>
          <a:xfrm>
            <a:off x="8034850" y="35675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18"/>
          <p:cNvSpPr txBox="1"/>
          <p:nvPr/>
        </p:nvSpPr>
        <p:spPr>
          <a:xfrm>
            <a:off x="148125" y="888675"/>
            <a:ext cx="371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t1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148125" y="1629263"/>
            <a:ext cx="371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t2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148125" y="2369875"/>
            <a:ext cx="371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t3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148125" y="3055850"/>
            <a:ext cx="371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t4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1311688" y="1133938"/>
            <a:ext cx="371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2155313" y="1157938"/>
            <a:ext cx="371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v2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3408075" y="1081375"/>
            <a:ext cx="371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v6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18"/>
          <p:cNvSpPr/>
          <p:nvPr/>
        </p:nvSpPr>
        <p:spPr>
          <a:xfrm>
            <a:off x="1666100" y="1556563"/>
            <a:ext cx="457800" cy="4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18"/>
          <p:cNvSpPr txBox="1"/>
          <p:nvPr/>
        </p:nvSpPr>
        <p:spPr>
          <a:xfrm>
            <a:off x="2056863" y="1668338"/>
            <a:ext cx="371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v3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18"/>
          <p:cNvSpPr/>
          <p:nvPr/>
        </p:nvSpPr>
        <p:spPr>
          <a:xfrm>
            <a:off x="1666100" y="2214650"/>
            <a:ext cx="457800" cy="4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6157688" y="1556450"/>
            <a:ext cx="457800" cy="4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+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2123900" y="2315688"/>
            <a:ext cx="371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v4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18"/>
          <p:cNvSpPr txBox="1"/>
          <p:nvPr/>
        </p:nvSpPr>
        <p:spPr>
          <a:xfrm>
            <a:off x="6615500" y="1649875"/>
            <a:ext cx="371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v9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2623050" y="2946263"/>
            <a:ext cx="457800" cy="4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3080875" y="3071513"/>
            <a:ext cx="371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v5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2386250" y="883225"/>
            <a:ext cx="4440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dx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18"/>
          <p:cNvSpPr txBox="1"/>
          <p:nvPr/>
        </p:nvSpPr>
        <p:spPr>
          <a:xfrm>
            <a:off x="3686823" y="677588"/>
            <a:ext cx="296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6" name="Google Shape;196;p18"/>
          <p:cNvCxnSpPr>
            <a:stCxn id="195" idx="1"/>
            <a:endCxn id="127" idx="6"/>
          </p:cNvCxnSpPr>
          <p:nvPr/>
        </p:nvCxnSpPr>
        <p:spPr>
          <a:xfrm flipH="1">
            <a:off x="3447423" y="879488"/>
            <a:ext cx="239400" cy="2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18"/>
          <p:cNvCxnSpPr>
            <a:stCxn id="194" idx="3"/>
            <a:endCxn id="127" idx="2"/>
          </p:cNvCxnSpPr>
          <p:nvPr/>
        </p:nvCxnSpPr>
        <p:spPr>
          <a:xfrm>
            <a:off x="2830250" y="1085125"/>
            <a:ext cx="159300" cy="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18"/>
          <p:cNvSpPr/>
          <p:nvPr/>
        </p:nvSpPr>
        <p:spPr>
          <a:xfrm>
            <a:off x="3322763" y="1538875"/>
            <a:ext cx="457800" cy="4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18"/>
          <p:cNvSpPr txBox="1"/>
          <p:nvPr/>
        </p:nvSpPr>
        <p:spPr>
          <a:xfrm>
            <a:off x="3711388" y="1705100"/>
            <a:ext cx="371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v7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18"/>
          <p:cNvSpPr txBox="1"/>
          <p:nvPr/>
        </p:nvSpPr>
        <p:spPr>
          <a:xfrm>
            <a:off x="4052438" y="1467650"/>
            <a:ext cx="371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1" name="Google Shape;201;p18"/>
          <p:cNvCxnSpPr>
            <a:stCxn id="200" idx="1"/>
            <a:endCxn id="198" idx="6"/>
          </p:cNvCxnSpPr>
          <p:nvPr/>
        </p:nvCxnSpPr>
        <p:spPr>
          <a:xfrm flipH="1">
            <a:off x="3780638" y="1669550"/>
            <a:ext cx="271800" cy="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18"/>
          <p:cNvSpPr/>
          <p:nvPr/>
        </p:nvSpPr>
        <p:spPr>
          <a:xfrm>
            <a:off x="6161725" y="915863"/>
            <a:ext cx="457800" cy="4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18"/>
          <p:cNvSpPr txBox="1"/>
          <p:nvPr/>
        </p:nvSpPr>
        <p:spPr>
          <a:xfrm>
            <a:off x="6580113" y="1111125"/>
            <a:ext cx="371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v8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5651663" y="638638"/>
            <a:ext cx="4578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dx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18"/>
          <p:cNvSpPr txBox="1"/>
          <p:nvPr/>
        </p:nvSpPr>
        <p:spPr>
          <a:xfrm>
            <a:off x="6858860" y="707338"/>
            <a:ext cx="296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6" name="Google Shape;206;p18"/>
          <p:cNvCxnSpPr>
            <a:stCxn id="205" idx="1"/>
            <a:endCxn id="202" idx="6"/>
          </p:cNvCxnSpPr>
          <p:nvPr/>
        </p:nvCxnSpPr>
        <p:spPr>
          <a:xfrm flipH="1">
            <a:off x="6619460" y="909238"/>
            <a:ext cx="239400" cy="2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18"/>
          <p:cNvCxnSpPr/>
          <p:nvPr/>
        </p:nvCxnSpPr>
        <p:spPr>
          <a:xfrm>
            <a:off x="5296850" y="21406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18"/>
          <p:cNvCxnSpPr/>
          <p:nvPr/>
        </p:nvCxnSpPr>
        <p:spPr>
          <a:xfrm>
            <a:off x="5868825" y="21406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18"/>
          <p:cNvCxnSpPr/>
          <p:nvPr/>
        </p:nvCxnSpPr>
        <p:spPr>
          <a:xfrm>
            <a:off x="6393825" y="2136663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18"/>
          <p:cNvCxnSpPr/>
          <p:nvPr/>
        </p:nvCxnSpPr>
        <p:spPr>
          <a:xfrm>
            <a:off x="7009075" y="21406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18"/>
          <p:cNvCxnSpPr/>
          <p:nvPr/>
        </p:nvCxnSpPr>
        <p:spPr>
          <a:xfrm>
            <a:off x="7562600" y="212630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18"/>
          <p:cNvCxnSpPr/>
          <p:nvPr/>
        </p:nvCxnSpPr>
        <p:spPr>
          <a:xfrm>
            <a:off x="8037000" y="21406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18"/>
          <p:cNvSpPr/>
          <p:nvPr/>
        </p:nvSpPr>
        <p:spPr>
          <a:xfrm>
            <a:off x="4606163" y="856063"/>
            <a:ext cx="457800" cy="4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+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4876425" y="1111438"/>
            <a:ext cx="5250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v12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18"/>
          <p:cNvSpPr txBox="1"/>
          <p:nvPr/>
        </p:nvSpPr>
        <p:spPr>
          <a:xfrm>
            <a:off x="4049200" y="647550"/>
            <a:ext cx="296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18"/>
          <p:cNvSpPr txBox="1"/>
          <p:nvPr/>
        </p:nvSpPr>
        <p:spPr>
          <a:xfrm>
            <a:off x="5303298" y="647538"/>
            <a:ext cx="296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7" name="Google Shape;217;p18"/>
          <p:cNvCxnSpPr>
            <a:stCxn id="216" idx="1"/>
            <a:endCxn id="213" idx="6"/>
          </p:cNvCxnSpPr>
          <p:nvPr/>
        </p:nvCxnSpPr>
        <p:spPr>
          <a:xfrm flipH="1">
            <a:off x="5063898" y="849438"/>
            <a:ext cx="239400" cy="2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18"/>
          <p:cNvCxnSpPr>
            <a:stCxn id="215" idx="3"/>
            <a:endCxn id="213" idx="2"/>
          </p:cNvCxnSpPr>
          <p:nvPr/>
        </p:nvCxnSpPr>
        <p:spPr>
          <a:xfrm>
            <a:off x="4345300" y="849450"/>
            <a:ext cx="261000" cy="2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18"/>
          <p:cNvSpPr txBox="1"/>
          <p:nvPr/>
        </p:nvSpPr>
        <p:spPr>
          <a:xfrm>
            <a:off x="5625472" y="1360825"/>
            <a:ext cx="296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0" name="Google Shape;220;p18"/>
          <p:cNvCxnSpPr>
            <a:stCxn id="219" idx="3"/>
            <a:endCxn id="189" idx="2"/>
          </p:cNvCxnSpPr>
          <p:nvPr/>
        </p:nvCxnSpPr>
        <p:spPr>
          <a:xfrm>
            <a:off x="5921572" y="1562725"/>
            <a:ext cx="236100" cy="2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18"/>
          <p:cNvCxnSpPr>
            <a:endCxn id="188" idx="0"/>
          </p:cNvCxnSpPr>
          <p:nvPr/>
        </p:nvCxnSpPr>
        <p:spPr>
          <a:xfrm>
            <a:off x="1895000" y="2016950"/>
            <a:ext cx="0" cy="1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18"/>
          <p:cNvCxnSpPr>
            <a:stCxn id="188" idx="5"/>
            <a:endCxn id="192" idx="1"/>
          </p:cNvCxnSpPr>
          <p:nvPr/>
        </p:nvCxnSpPr>
        <p:spPr>
          <a:xfrm>
            <a:off x="2056857" y="2607711"/>
            <a:ext cx="633300" cy="4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18"/>
          <p:cNvSpPr/>
          <p:nvPr/>
        </p:nvSpPr>
        <p:spPr>
          <a:xfrm>
            <a:off x="7738813" y="924863"/>
            <a:ext cx="457800" cy="4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+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18"/>
          <p:cNvSpPr txBox="1"/>
          <p:nvPr/>
        </p:nvSpPr>
        <p:spPr>
          <a:xfrm>
            <a:off x="8145600" y="994725"/>
            <a:ext cx="5250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v10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18"/>
          <p:cNvSpPr txBox="1"/>
          <p:nvPr/>
        </p:nvSpPr>
        <p:spPr>
          <a:xfrm>
            <a:off x="7181850" y="716350"/>
            <a:ext cx="296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18"/>
          <p:cNvSpPr txBox="1"/>
          <p:nvPr/>
        </p:nvSpPr>
        <p:spPr>
          <a:xfrm>
            <a:off x="8435950" y="716350"/>
            <a:ext cx="4578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dx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7" name="Google Shape;227;p18"/>
          <p:cNvCxnSpPr>
            <a:stCxn id="226" idx="1"/>
            <a:endCxn id="223" idx="6"/>
          </p:cNvCxnSpPr>
          <p:nvPr/>
        </p:nvCxnSpPr>
        <p:spPr>
          <a:xfrm flipH="1">
            <a:off x="8196550" y="918250"/>
            <a:ext cx="239400" cy="2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18"/>
          <p:cNvCxnSpPr>
            <a:stCxn id="225" idx="3"/>
            <a:endCxn id="223" idx="2"/>
          </p:cNvCxnSpPr>
          <p:nvPr/>
        </p:nvCxnSpPr>
        <p:spPr>
          <a:xfrm>
            <a:off x="7477950" y="918250"/>
            <a:ext cx="261000" cy="2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18"/>
          <p:cNvSpPr/>
          <p:nvPr/>
        </p:nvSpPr>
        <p:spPr>
          <a:xfrm>
            <a:off x="7719150" y="1587350"/>
            <a:ext cx="457800" cy="4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&lt;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18"/>
          <p:cNvSpPr txBox="1"/>
          <p:nvPr/>
        </p:nvSpPr>
        <p:spPr>
          <a:xfrm>
            <a:off x="8137538" y="1782613"/>
            <a:ext cx="5250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v11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18"/>
          <p:cNvSpPr txBox="1"/>
          <p:nvPr/>
        </p:nvSpPr>
        <p:spPr>
          <a:xfrm>
            <a:off x="7162187" y="1378838"/>
            <a:ext cx="296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2" name="Google Shape;232;p18"/>
          <p:cNvCxnSpPr>
            <a:stCxn id="231" idx="3"/>
            <a:endCxn id="229" idx="2"/>
          </p:cNvCxnSpPr>
          <p:nvPr/>
        </p:nvCxnSpPr>
        <p:spPr>
          <a:xfrm>
            <a:off x="7458287" y="1580738"/>
            <a:ext cx="261000" cy="2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p18"/>
          <p:cNvSpPr/>
          <p:nvPr/>
        </p:nvSpPr>
        <p:spPr>
          <a:xfrm>
            <a:off x="4599313" y="3871938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18"/>
          <p:cNvSpPr/>
          <p:nvPr/>
        </p:nvSpPr>
        <p:spPr>
          <a:xfrm>
            <a:off x="5568325" y="3871950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18"/>
          <p:cNvSpPr/>
          <p:nvPr/>
        </p:nvSpPr>
        <p:spPr>
          <a:xfrm>
            <a:off x="6537325" y="3871950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7442200" y="3914788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18"/>
          <p:cNvSpPr/>
          <p:nvPr/>
        </p:nvSpPr>
        <p:spPr>
          <a:xfrm>
            <a:off x="8221450" y="3914800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1543900" y="3871950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18"/>
          <p:cNvSpPr/>
          <p:nvPr/>
        </p:nvSpPr>
        <p:spPr>
          <a:xfrm>
            <a:off x="2379625" y="3871950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18"/>
          <p:cNvSpPr/>
          <p:nvPr/>
        </p:nvSpPr>
        <p:spPr>
          <a:xfrm>
            <a:off x="3931988" y="3871938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1" name="Google Shape;241;p18"/>
          <p:cNvCxnSpPr>
            <a:stCxn id="238" idx="3"/>
            <a:endCxn id="239" idx="1"/>
          </p:cNvCxnSpPr>
          <p:nvPr/>
        </p:nvCxnSpPr>
        <p:spPr>
          <a:xfrm>
            <a:off x="2068900" y="4073850"/>
            <a:ext cx="31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18"/>
          <p:cNvCxnSpPr>
            <a:stCxn id="233" idx="3"/>
            <a:endCxn id="234" idx="1"/>
          </p:cNvCxnSpPr>
          <p:nvPr/>
        </p:nvCxnSpPr>
        <p:spPr>
          <a:xfrm>
            <a:off x="5124313" y="4073838"/>
            <a:ext cx="4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18"/>
          <p:cNvCxnSpPr>
            <a:stCxn id="237" idx="1"/>
            <a:endCxn id="236" idx="3"/>
          </p:cNvCxnSpPr>
          <p:nvPr/>
        </p:nvCxnSpPr>
        <p:spPr>
          <a:xfrm rot="10800000">
            <a:off x="7967050" y="4116700"/>
            <a:ext cx="25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18"/>
          <p:cNvCxnSpPr>
            <a:stCxn id="192" idx="3"/>
            <a:endCxn id="238" idx="0"/>
          </p:cNvCxnSpPr>
          <p:nvPr/>
        </p:nvCxnSpPr>
        <p:spPr>
          <a:xfrm flipH="1">
            <a:off x="1806293" y="3339324"/>
            <a:ext cx="883800" cy="5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18"/>
          <p:cNvCxnSpPr>
            <a:endCxn id="237" idx="3"/>
          </p:cNvCxnSpPr>
          <p:nvPr/>
        </p:nvCxnSpPr>
        <p:spPr>
          <a:xfrm flipH="1">
            <a:off x="8746450" y="4106800"/>
            <a:ext cx="3420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18"/>
          <p:cNvCxnSpPr>
            <a:stCxn id="223" idx="5"/>
          </p:cNvCxnSpPr>
          <p:nvPr/>
        </p:nvCxnSpPr>
        <p:spPr>
          <a:xfrm>
            <a:off x="8129569" y="1317924"/>
            <a:ext cx="9591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18"/>
          <p:cNvCxnSpPr/>
          <p:nvPr/>
        </p:nvCxnSpPr>
        <p:spPr>
          <a:xfrm flipH="1" rot="10800000">
            <a:off x="9076700" y="1333025"/>
            <a:ext cx="12000" cy="28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18"/>
          <p:cNvSpPr/>
          <p:nvPr/>
        </p:nvSpPr>
        <p:spPr>
          <a:xfrm>
            <a:off x="3155800" y="3871938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9" name="Google Shape;249;p18"/>
          <p:cNvCxnSpPr>
            <a:stCxn id="240" idx="1"/>
            <a:endCxn id="248" idx="3"/>
          </p:cNvCxnSpPr>
          <p:nvPr/>
        </p:nvCxnSpPr>
        <p:spPr>
          <a:xfrm rot="10800000">
            <a:off x="3680888" y="4073838"/>
            <a:ext cx="25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18"/>
          <p:cNvCxnSpPr>
            <a:stCxn id="204" idx="2"/>
          </p:cNvCxnSpPr>
          <p:nvPr/>
        </p:nvCxnSpPr>
        <p:spPr>
          <a:xfrm>
            <a:off x="5880563" y="1042438"/>
            <a:ext cx="299700" cy="11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18"/>
          <p:cNvCxnSpPr>
            <a:stCxn id="128" idx="4"/>
            <a:endCxn id="186" idx="0"/>
          </p:cNvCxnSpPr>
          <p:nvPr/>
        </p:nvCxnSpPr>
        <p:spPr>
          <a:xfrm flipH="1">
            <a:off x="1895000" y="1373388"/>
            <a:ext cx="102900" cy="1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18"/>
          <p:cNvCxnSpPr>
            <a:stCxn id="126" idx="4"/>
            <a:endCxn id="186" idx="1"/>
          </p:cNvCxnSpPr>
          <p:nvPr/>
        </p:nvCxnSpPr>
        <p:spPr>
          <a:xfrm>
            <a:off x="1122213" y="1362138"/>
            <a:ext cx="610800" cy="2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18"/>
          <p:cNvCxnSpPr>
            <a:stCxn id="127" idx="4"/>
            <a:endCxn id="198" idx="1"/>
          </p:cNvCxnSpPr>
          <p:nvPr/>
        </p:nvCxnSpPr>
        <p:spPr>
          <a:xfrm>
            <a:off x="3218588" y="1346613"/>
            <a:ext cx="171300" cy="25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18"/>
          <p:cNvCxnSpPr>
            <a:endCxn id="192" idx="0"/>
          </p:cNvCxnSpPr>
          <p:nvPr/>
        </p:nvCxnSpPr>
        <p:spPr>
          <a:xfrm flipH="1">
            <a:off x="2851950" y="1999463"/>
            <a:ext cx="699600" cy="9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18"/>
          <p:cNvCxnSpPr>
            <a:stCxn id="213" idx="3"/>
            <a:endCxn id="240" idx="0"/>
          </p:cNvCxnSpPr>
          <p:nvPr/>
        </p:nvCxnSpPr>
        <p:spPr>
          <a:xfrm flipH="1">
            <a:off x="4194406" y="1249124"/>
            <a:ext cx="478800" cy="26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18"/>
          <p:cNvCxnSpPr>
            <a:stCxn id="202" idx="4"/>
            <a:endCxn id="189" idx="0"/>
          </p:cNvCxnSpPr>
          <p:nvPr/>
        </p:nvCxnSpPr>
        <p:spPr>
          <a:xfrm flipH="1">
            <a:off x="6386725" y="1376363"/>
            <a:ext cx="3900" cy="1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18"/>
          <p:cNvCxnSpPr>
            <a:endCxn id="229" idx="0"/>
          </p:cNvCxnSpPr>
          <p:nvPr/>
        </p:nvCxnSpPr>
        <p:spPr>
          <a:xfrm flipH="1">
            <a:off x="7948050" y="1385450"/>
            <a:ext cx="19800" cy="20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18"/>
          <p:cNvCxnSpPr>
            <a:stCxn id="229" idx="4"/>
            <a:endCxn id="235" idx="0"/>
          </p:cNvCxnSpPr>
          <p:nvPr/>
        </p:nvCxnSpPr>
        <p:spPr>
          <a:xfrm flipH="1">
            <a:off x="6799950" y="2047850"/>
            <a:ext cx="1148100" cy="18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18"/>
          <p:cNvCxnSpPr>
            <a:stCxn id="189" idx="3"/>
            <a:endCxn id="233" idx="0"/>
          </p:cNvCxnSpPr>
          <p:nvPr/>
        </p:nvCxnSpPr>
        <p:spPr>
          <a:xfrm flipH="1">
            <a:off x="4861831" y="1949511"/>
            <a:ext cx="1362900" cy="192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18"/>
          <p:cNvSpPr txBox="1"/>
          <p:nvPr/>
        </p:nvSpPr>
        <p:spPr>
          <a:xfrm>
            <a:off x="1021038" y="2262925"/>
            <a:ext cx="3420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1" name="Google Shape;261;p18"/>
          <p:cNvCxnSpPr>
            <a:stCxn id="260" idx="3"/>
            <a:endCxn id="188" idx="2"/>
          </p:cNvCxnSpPr>
          <p:nvPr/>
        </p:nvCxnSpPr>
        <p:spPr>
          <a:xfrm flipH="1" rot="10800000">
            <a:off x="1363038" y="2445025"/>
            <a:ext cx="303000" cy="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18"/>
          <p:cNvCxnSpPr>
            <a:stCxn id="118" idx="2"/>
            <a:endCxn id="126" idx="0"/>
          </p:cNvCxnSpPr>
          <p:nvPr/>
        </p:nvCxnSpPr>
        <p:spPr>
          <a:xfrm>
            <a:off x="987450" y="457675"/>
            <a:ext cx="134700" cy="44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18"/>
          <p:cNvCxnSpPr>
            <a:stCxn id="119" idx="2"/>
            <a:endCxn id="126" idx="7"/>
          </p:cNvCxnSpPr>
          <p:nvPr/>
        </p:nvCxnSpPr>
        <p:spPr>
          <a:xfrm flipH="1">
            <a:off x="1284063" y="457675"/>
            <a:ext cx="769500" cy="51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18"/>
          <p:cNvCxnSpPr>
            <a:stCxn id="120" idx="2"/>
            <a:endCxn id="128" idx="0"/>
          </p:cNvCxnSpPr>
          <p:nvPr/>
        </p:nvCxnSpPr>
        <p:spPr>
          <a:xfrm flipH="1">
            <a:off x="1998000" y="457675"/>
            <a:ext cx="1121700" cy="45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18"/>
          <p:cNvCxnSpPr>
            <a:endCxn id="128" idx="7"/>
          </p:cNvCxnSpPr>
          <p:nvPr/>
        </p:nvCxnSpPr>
        <p:spPr>
          <a:xfrm flipH="1">
            <a:off x="2159757" y="457726"/>
            <a:ext cx="19221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"/>
          <p:cNvSpPr txBox="1"/>
          <p:nvPr>
            <p:ph idx="1" type="body"/>
          </p:nvPr>
        </p:nvSpPr>
        <p:spPr>
          <a:xfrm>
            <a:off x="723300" y="4580176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2: ALAP scheduling</a:t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724950" y="53875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1791063" y="53875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2857200" y="53875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19"/>
          <p:cNvSpPr/>
          <p:nvPr/>
        </p:nvSpPr>
        <p:spPr>
          <a:xfrm>
            <a:off x="3819413" y="53875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19"/>
          <p:cNvSpPr/>
          <p:nvPr/>
        </p:nvSpPr>
        <p:spPr>
          <a:xfrm>
            <a:off x="4845200" y="53875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5870975" y="53875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6896763" y="53875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7922550" y="53875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1125525" y="852963"/>
            <a:ext cx="457800" cy="4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3923325" y="1536913"/>
            <a:ext cx="457800" cy="4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2189025" y="840200"/>
            <a:ext cx="457800" cy="4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2" name="Google Shape;282;p19"/>
          <p:cNvCxnSpPr/>
          <p:nvPr/>
        </p:nvCxnSpPr>
        <p:spPr>
          <a:xfrm>
            <a:off x="724950" y="1467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19"/>
          <p:cNvCxnSpPr/>
          <p:nvPr/>
        </p:nvCxnSpPr>
        <p:spPr>
          <a:xfrm>
            <a:off x="1247800" y="1467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19"/>
          <p:cNvCxnSpPr/>
          <p:nvPr/>
        </p:nvCxnSpPr>
        <p:spPr>
          <a:xfrm>
            <a:off x="1903375" y="1467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19"/>
          <p:cNvCxnSpPr/>
          <p:nvPr/>
        </p:nvCxnSpPr>
        <p:spPr>
          <a:xfrm>
            <a:off x="2529200" y="1467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19"/>
          <p:cNvCxnSpPr/>
          <p:nvPr/>
        </p:nvCxnSpPr>
        <p:spPr>
          <a:xfrm>
            <a:off x="3083950" y="1467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19"/>
          <p:cNvCxnSpPr/>
          <p:nvPr/>
        </p:nvCxnSpPr>
        <p:spPr>
          <a:xfrm>
            <a:off x="3668225" y="1467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19"/>
          <p:cNvCxnSpPr/>
          <p:nvPr/>
        </p:nvCxnSpPr>
        <p:spPr>
          <a:xfrm>
            <a:off x="4197650" y="1467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19"/>
          <p:cNvCxnSpPr/>
          <p:nvPr/>
        </p:nvCxnSpPr>
        <p:spPr>
          <a:xfrm>
            <a:off x="4753975" y="1467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19"/>
          <p:cNvCxnSpPr/>
          <p:nvPr/>
        </p:nvCxnSpPr>
        <p:spPr>
          <a:xfrm>
            <a:off x="5296850" y="1467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19"/>
          <p:cNvCxnSpPr/>
          <p:nvPr/>
        </p:nvCxnSpPr>
        <p:spPr>
          <a:xfrm>
            <a:off x="5868825" y="1467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19"/>
          <p:cNvCxnSpPr/>
          <p:nvPr/>
        </p:nvCxnSpPr>
        <p:spPr>
          <a:xfrm>
            <a:off x="6393825" y="1467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19"/>
          <p:cNvCxnSpPr/>
          <p:nvPr/>
        </p:nvCxnSpPr>
        <p:spPr>
          <a:xfrm>
            <a:off x="7009075" y="1467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19"/>
          <p:cNvCxnSpPr/>
          <p:nvPr/>
        </p:nvCxnSpPr>
        <p:spPr>
          <a:xfrm>
            <a:off x="7562600" y="1467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19"/>
          <p:cNvCxnSpPr/>
          <p:nvPr/>
        </p:nvCxnSpPr>
        <p:spPr>
          <a:xfrm>
            <a:off x="8034850" y="1467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19"/>
          <p:cNvCxnSpPr/>
          <p:nvPr/>
        </p:nvCxnSpPr>
        <p:spPr>
          <a:xfrm>
            <a:off x="724950" y="2116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19"/>
          <p:cNvCxnSpPr/>
          <p:nvPr/>
        </p:nvCxnSpPr>
        <p:spPr>
          <a:xfrm>
            <a:off x="1247800" y="2116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19"/>
          <p:cNvCxnSpPr/>
          <p:nvPr/>
        </p:nvCxnSpPr>
        <p:spPr>
          <a:xfrm>
            <a:off x="1903375" y="2116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19"/>
          <p:cNvCxnSpPr/>
          <p:nvPr/>
        </p:nvCxnSpPr>
        <p:spPr>
          <a:xfrm>
            <a:off x="2529200" y="2116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19"/>
          <p:cNvCxnSpPr/>
          <p:nvPr/>
        </p:nvCxnSpPr>
        <p:spPr>
          <a:xfrm>
            <a:off x="3083950" y="2116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19"/>
          <p:cNvCxnSpPr/>
          <p:nvPr/>
        </p:nvCxnSpPr>
        <p:spPr>
          <a:xfrm>
            <a:off x="3668225" y="2116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19"/>
          <p:cNvCxnSpPr/>
          <p:nvPr/>
        </p:nvCxnSpPr>
        <p:spPr>
          <a:xfrm>
            <a:off x="4197650" y="2116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19"/>
          <p:cNvCxnSpPr/>
          <p:nvPr/>
        </p:nvCxnSpPr>
        <p:spPr>
          <a:xfrm>
            <a:off x="4753975" y="211665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19"/>
          <p:cNvCxnSpPr/>
          <p:nvPr/>
        </p:nvCxnSpPr>
        <p:spPr>
          <a:xfrm>
            <a:off x="724950" y="285407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19"/>
          <p:cNvCxnSpPr/>
          <p:nvPr/>
        </p:nvCxnSpPr>
        <p:spPr>
          <a:xfrm>
            <a:off x="1247800" y="285407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19"/>
          <p:cNvCxnSpPr/>
          <p:nvPr/>
        </p:nvCxnSpPr>
        <p:spPr>
          <a:xfrm>
            <a:off x="1903375" y="285407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19"/>
          <p:cNvCxnSpPr/>
          <p:nvPr/>
        </p:nvCxnSpPr>
        <p:spPr>
          <a:xfrm>
            <a:off x="2529200" y="285407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19"/>
          <p:cNvCxnSpPr/>
          <p:nvPr/>
        </p:nvCxnSpPr>
        <p:spPr>
          <a:xfrm>
            <a:off x="3083950" y="285407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19"/>
          <p:cNvCxnSpPr/>
          <p:nvPr/>
        </p:nvCxnSpPr>
        <p:spPr>
          <a:xfrm>
            <a:off x="3668225" y="285407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19"/>
          <p:cNvCxnSpPr/>
          <p:nvPr/>
        </p:nvCxnSpPr>
        <p:spPr>
          <a:xfrm>
            <a:off x="4197650" y="285407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19"/>
          <p:cNvCxnSpPr/>
          <p:nvPr/>
        </p:nvCxnSpPr>
        <p:spPr>
          <a:xfrm>
            <a:off x="4753975" y="285407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19"/>
          <p:cNvCxnSpPr/>
          <p:nvPr/>
        </p:nvCxnSpPr>
        <p:spPr>
          <a:xfrm>
            <a:off x="5296850" y="285407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19"/>
          <p:cNvCxnSpPr/>
          <p:nvPr/>
        </p:nvCxnSpPr>
        <p:spPr>
          <a:xfrm>
            <a:off x="5868825" y="285407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19"/>
          <p:cNvCxnSpPr/>
          <p:nvPr/>
        </p:nvCxnSpPr>
        <p:spPr>
          <a:xfrm>
            <a:off x="6393825" y="285407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19"/>
          <p:cNvCxnSpPr/>
          <p:nvPr/>
        </p:nvCxnSpPr>
        <p:spPr>
          <a:xfrm>
            <a:off x="7009075" y="285407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19"/>
          <p:cNvCxnSpPr/>
          <p:nvPr/>
        </p:nvCxnSpPr>
        <p:spPr>
          <a:xfrm>
            <a:off x="7562600" y="285407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19"/>
          <p:cNvCxnSpPr/>
          <p:nvPr/>
        </p:nvCxnSpPr>
        <p:spPr>
          <a:xfrm>
            <a:off x="8034850" y="285407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19"/>
          <p:cNvCxnSpPr/>
          <p:nvPr/>
        </p:nvCxnSpPr>
        <p:spPr>
          <a:xfrm>
            <a:off x="724950" y="35675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19"/>
          <p:cNvCxnSpPr/>
          <p:nvPr/>
        </p:nvCxnSpPr>
        <p:spPr>
          <a:xfrm>
            <a:off x="1247800" y="35675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19"/>
          <p:cNvCxnSpPr/>
          <p:nvPr/>
        </p:nvCxnSpPr>
        <p:spPr>
          <a:xfrm>
            <a:off x="1903375" y="35675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19"/>
          <p:cNvCxnSpPr/>
          <p:nvPr/>
        </p:nvCxnSpPr>
        <p:spPr>
          <a:xfrm>
            <a:off x="2529200" y="35675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19"/>
          <p:cNvCxnSpPr/>
          <p:nvPr/>
        </p:nvCxnSpPr>
        <p:spPr>
          <a:xfrm>
            <a:off x="3083950" y="35675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19"/>
          <p:cNvCxnSpPr/>
          <p:nvPr/>
        </p:nvCxnSpPr>
        <p:spPr>
          <a:xfrm>
            <a:off x="3668225" y="35675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19"/>
          <p:cNvCxnSpPr/>
          <p:nvPr/>
        </p:nvCxnSpPr>
        <p:spPr>
          <a:xfrm>
            <a:off x="4197650" y="35675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19"/>
          <p:cNvCxnSpPr/>
          <p:nvPr/>
        </p:nvCxnSpPr>
        <p:spPr>
          <a:xfrm>
            <a:off x="4753975" y="35675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19"/>
          <p:cNvCxnSpPr/>
          <p:nvPr/>
        </p:nvCxnSpPr>
        <p:spPr>
          <a:xfrm>
            <a:off x="5296850" y="35675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19"/>
          <p:cNvCxnSpPr/>
          <p:nvPr/>
        </p:nvCxnSpPr>
        <p:spPr>
          <a:xfrm>
            <a:off x="5868825" y="35675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19"/>
          <p:cNvCxnSpPr/>
          <p:nvPr/>
        </p:nvCxnSpPr>
        <p:spPr>
          <a:xfrm>
            <a:off x="6393825" y="35675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19"/>
          <p:cNvCxnSpPr/>
          <p:nvPr/>
        </p:nvCxnSpPr>
        <p:spPr>
          <a:xfrm>
            <a:off x="7009075" y="35675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19"/>
          <p:cNvCxnSpPr/>
          <p:nvPr/>
        </p:nvCxnSpPr>
        <p:spPr>
          <a:xfrm>
            <a:off x="7562600" y="35675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19"/>
          <p:cNvCxnSpPr/>
          <p:nvPr/>
        </p:nvCxnSpPr>
        <p:spPr>
          <a:xfrm>
            <a:off x="8034850" y="35675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2" name="Google Shape;332;p19"/>
          <p:cNvSpPr txBox="1"/>
          <p:nvPr/>
        </p:nvSpPr>
        <p:spPr>
          <a:xfrm>
            <a:off x="148125" y="888675"/>
            <a:ext cx="371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t1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" name="Google Shape;333;p19"/>
          <p:cNvSpPr txBox="1"/>
          <p:nvPr/>
        </p:nvSpPr>
        <p:spPr>
          <a:xfrm>
            <a:off x="148125" y="1629263"/>
            <a:ext cx="371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t2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4" name="Google Shape;334;p19"/>
          <p:cNvSpPr txBox="1"/>
          <p:nvPr/>
        </p:nvSpPr>
        <p:spPr>
          <a:xfrm>
            <a:off x="148125" y="2369875"/>
            <a:ext cx="371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t3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5" name="Google Shape;335;p19"/>
          <p:cNvSpPr txBox="1"/>
          <p:nvPr/>
        </p:nvSpPr>
        <p:spPr>
          <a:xfrm>
            <a:off x="148125" y="3055850"/>
            <a:ext cx="371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t4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6" name="Google Shape;336;p19"/>
          <p:cNvSpPr txBox="1"/>
          <p:nvPr/>
        </p:nvSpPr>
        <p:spPr>
          <a:xfrm>
            <a:off x="1543900" y="1085263"/>
            <a:ext cx="371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7" name="Google Shape;337;p19"/>
          <p:cNvSpPr txBox="1"/>
          <p:nvPr/>
        </p:nvSpPr>
        <p:spPr>
          <a:xfrm>
            <a:off x="2575338" y="1085250"/>
            <a:ext cx="371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v2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4341713" y="1732175"/>
            <a:ext cx="371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v6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9" name="Google Shape;339;p19"/>
          <p:cNvSpPr/>
          <p:nvPr/>
        </p:nvSpPr>
        <p:spPr>
          <a:xfrm>
            <a:off x="1666100" y="1556563"/>
            <a:ext cx="457800" cy="4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2056863" y="1668338"/>
            <a:ext cx="371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v3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1666100" y="2214650"/>
            <a:ext cx="457800" cy="4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2" name="Google Shape;342;p19"/>
          <p:cNvSpPr/>
          <p:nvPr/>
        </p:nvSpPr>
        <p:spPr>
          <a:xfrm>
            <a:off x="6009613" y="2988575"/>
            <a:ext cx="457800" cy="4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+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2123900" y="2315688"/>
            <a:ext cx="371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v4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6467425" y="3082000"/>
            <a:ext cx="371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v9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2623050" y="2946263"/>
            <a:ext cx="457800" cy="4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3080875" y="3071513"/>
            <a:ext cx="371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v5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3227112" y="1328375"/>
            <a:ext cx="4569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dx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4620460" y="1328388"/>
            <a:ext cx="296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49" name="Google Shape;349;p19"/>
          <p:cNvCxnSpPr>
            <a:stCxn id="348" idx="1"/>
            <a:endCxn id="280" idx="6"/>
          </p:cNvCxnSpPr>
          <p:nvPr/>
        </p:nvCxnSpPr>
        <p:spPr>
          <a:xfrm flipH="1">
            <a:off x="4381060" y="1530288"/>
            <a:ext cx="239400" cy="2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19"/>
          <p:cNvCxnSpPr>
            <a:stCxn id="347" idx="3"/>
            <a:endCxn id="280" idx="2"/>
          </p:cNvCxnSpPr>
          <p:nvPr/>
        </p:nvCxnSpPr>
        <p:spPr>
          <a:xfrm>
            <a:off x="3684012" y="1530275"/>
            <a:ext cx="239400" cy="2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19"/>
          <p:cNvSpPr/>
          <p:nvPr/>
        </p:nvSpPr>
        <p:spPr>
          <a:xfrm>
            <a:off x="3340025" y="2235950"/>
            <a:ext cx="457800" cy="4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2" name="Google Shape;352;p19"/>
          <p:cNvSpPr txBox="1"/>
          <p:nvPr/>
        </p:nvSpPr>
        <p:spPr>
          <a:xfrm>
            <a:off x="3728650" y="2402175"/>
            <a:ext cx="371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v7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" name="Google Shape;353;p19"/>
          <p:cNvSpPr txBox="1"/>
          <p:nvPr/>
        </p:nvSpPr>
        <p:spPr>
          <a:xfrm>
            <a:off x="2884984" y="2170963"/>
            <a:ext cx="2610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4" name="Google Shape;354;p19"/>
          <p:cNvSpPr/>
          <p:nvPr/>
        </p:nvSpPr>
        <p:spPr>
          <a:xfrm>
            <a:off x="5688575" y="2286838"/>
            <a:ext cx="457800" cy="4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5" name="Google Shape;355;p19"/>
          <p:cNvSpPr txBox="1"/>
          <p:nvPr/>
        </p:nvSpPr>
        <p:spPr>
          <a:xfrm>
            <a:off x="6106963" y="2482100"/>
            <a:ext cx="371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v8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6" name="Google Shape;356;p19"/>
          <p:cNvSpPr txBox="1"/>
          <p:nvPr/>
        </p:nvSpPr>
        <p:spPr>
          <a:xfrm>
            <a:off x="4992362" y="2078300"/>
            <a:ext cx="4569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dx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7" name="Google Shape;357;p19"/>
          <p:cNvSpPr txBox="1"/>
          <p:nvPr/>
        </p:nvSpPr>
        <p:spPr>
          <a:xfrm>
            <a:off x="6385710" y="2078313"/>
            <a:ext cx="296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58" name="Google Shape;358;p19"/>
          <p:cNvCxnSpPr>
            <a:stCxn id="357" idx="1"/>
            <a:endCxn id="354" idx="6"/>
          </p:cNvCxnSpPr>
          <p:nvPr/>
        </p:nvCxnSpPr>
        <p:spPr>
          <a:xfrm flipH="1">
            <a:off x="6146310" y="2280213"/>
            <a:ext cx="239400" cy="2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19"/>
          <p:cNvCxnSpPr>
            <a:stCxn id="356" idx="3"/>
            <a:endCxn id="354" idx="2"/>
          </p:cNvCxnSpPr>
          <p:nvPr/>
        </p:nvCxnSpPr>
        <p:spPr>
          <a:xfrm>
            <a:off x="5449262" y="2280200"/>
            <a:ext cx="239400" cy="2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19"/>
          <p:cNvCxnSpPr/>
          <p:nvPr/>
        </p:nvCxnSpPr>
        <p:spPr>
          <a:xfrm>
            <a:off x="5296850" y="21406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19"/>
          <p:cNvCxnSpPr/>
          <p:nvPr/>
        </p:nvCxnSpPr>
        <p:spPr>
          <a:xfrm>
            <a:off x="5868825" y="21406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19"/>
          <p:cNvCxnSpPr/>
          <p:nvPr/>
        </p:nvCxnSpPr>
        <p:spPr>
          <a:xfrm>
            <a:off x="6393825" y="2136663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19"/>
          <p:cNvCxnSpPr/>
          <p:nvPr/>
        </p:nvCxnSpPr>
        <p:spPr>
          <a:xfrm>
            <a:off x="7009075" y="21406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19"/>
          <p:cNvCxnSpPr/>
          <p:nvPr/>
        </p:nvCxnSpPr>
        <p:spPr>
          <a:xfrm>
            <a:off x="7562600" y="2126300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19"/>
          <p:cNvCxnSpPr/>
          <p:nvPr/>
        </p:nvCxnSpPr>
        <p:spPr>
          <a:xfrm>
            <a:off x="8037000" y="214062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19"/>
          <p:cNvSpPr/>
          <p:nvPr/>
        </p:nvSpPr>
        <p:spPr>
          <a:xfrm>
            <a:off x="4327113" y="2992838"/>
            <a:ext cx="457800" cy="4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+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7" name="Google Shape;367;p19"/>
          <p:cNvSpPr txBox="1"/>
          <p:nvPr/>
        </p:nvSpPr>
        <p:spPr>
          <a:xfrm>
            <a:off x="4597375" y="3248213"/>
            <a:ext cx="5250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v12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8" name="Google Shape;368;p19"/>
          <p:cNvSpPr txBox="1"/>
          <p:nvPr/>
        </p:nvSpPr>
        <p:spPr>
          <a:xfrm>
            <a:off x="3770150" y="2784325"/>
            <a:ext cx="296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9" name="Google Shape;369;p19"/>
          <p:cNvSpPr txBox="1"/>
          <p:nvPr/>
        </p:nvSpPr>
        <p:spPr>
          <a:xfrm>
            <a:off x="4953398" y="2822900"/>
            <a:ext cx="296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70" name="Google Shape;370;p19"/>
          <p:cNvCxnSpPr>
            <a:stCxn id="368" idx="3"/>
            <a:endCxn id="366" idx="2"/>
          </p:cNvCxnSpPr>
          <p:nvPr/>
        </p:nvCxnSpPr>
        <p:spPr>
          <a:xfrm>
            <a:off x="4066250" y="2986225"/>
            <a:ext cx="261000" cy="2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p19"/>
          <p:cNvSpPr txBox="1"/>
          <p:nvPr/>
        </p:nvSpPr>
        <p:spPr>
          <a:xfrm>
            <a:off x="5417947" y="2915962"/>
            <a:ext cx="296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72" name="Google Shape;372;p19"/>
          <p:cNvCxnSpPr>
            <a:endCxn id="342" idx="2"/>
          </p:cNvCxnSpPr>
          <p:nvPr/>
        </p:nvCxnSpPr>
        <p:spPr>
          <a:xfrm>
            <a:off x="5763013" y="3110525"/>
            <a:ext cx="246600" cy="1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19"/>
          <p:cNvCxnSpPr>
            <a:endCxn id="339" idx="1"/>
          </p:cNvCxnSpPr>
          <p:nvPr/>
        </p:nvCxnSpPr>
        <p:spPr>
          <a:xfrm>
            <a:off x="1354543" y="1313501"/>
            <a:ext cx="378600" cy="3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19"/>
          <p:cNvCxnSpPr>
            <a:stCxn id="281" idx="3"/>
            <a:endCxn id="339" idx="7"/>
          </p:cNvCxnSpPr>
          <p:nvPr/>
        </p:nvCxnSpPr>
        <p:spPr>
          <a:xfrm flipH="1">
            <a:off x="2056868" y="1233261"/>
            <a:ext cx="199200" cy="3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19"/>
          <p:cNvCxnSpPr>
            <a:endCxn id="341" idx="0"/>
          </p:cNvCxnSpPr>
          <p:nvPr/>
        </p:nvCxnSpPr>
        <p:spPr>
          <a:xfrm>
            <a:off x="1895000" y="2016950"/>
            <a:ext cx="0" cy="1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19"/>
          <p:cNvCxnSpPr>
            <a:stCxn id="341" idx="5"/>
            <a:endCxn id="345" idx="1"/>
          </p:cNvCxnSpPr>
          <p:nvPr/>
        </p:nvCxnSpPr>
        <p:spPr>
          <a:xfrm>
            <a:off x="2056857" y="2607711"/>
            <a:ext cx="633300" cy="4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p19"/>
          <p:cNvSpPr/>
          <p:nvPr/>
        </p:nvSpPr>
        <p:spPr>
          <a:xfrm>
            <a:off x="7475788" y="2322313"/>
            <a:ext cx="457800" cy="4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+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8" name="Google Shape;378;p19"/>
          <p:cNvSpPr txBox="1"/>
          <p:nvPr/>
        </p:nvSpPr>
        <p:spPr>
          <a:xfrm>
            <a:off x="7882575" y="2392175"/>
            <a:ext cx="5250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v10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9" name="Google Shape;379;p19"/>
          <p:cNvSpPr txBox="1"/>
          <p:nvPr/>
        </p:nvSpPr>
        <p:spPr>
          <a:xfrm>
            <a:off x="6918825" y="2113800"/>
            <a:ext cx="296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0" name="Google Shape;380;p19"/>
          <p:cNvSpPr txBox="1"/>
          <p:nvPr/>
        </p:nvSpPr>
        <p:spPr>
          <a:xfrm>
            <a:off x="8172925" y="2113800"/>
            <a:ext cx="4578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dx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81" name="Google Shape;381;p19"/>
          <p:cNvCxnSpPr>
            <a:stCxn id="380" idx="1"/>
            <a:endCxn id="377" idx="6"/>
          </p:cNvCxnSpPr>
          <p:nvPr/>
        </p:nvCxnSpPr>
        <p:spPr>
          <a:xfrm flipH="1">
            <a:off x="7933525" y="2315700"/>
            <a:ext cx="239400" cy="2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19"/>
          <p:cNvCxnSpPr>
            <a:stCxn id="379" idx="3"/>
            <a:endCxn id="377" idx="2"/>
          </p:cNvCxnSpPr>
          <p:nvPr/>
        </p:nvCxnSpPr>
        <p:spPr>
          <a:xfrm>
            <a:off x="7214925" y="2315700"/>
            <a:ext cx="261000" cy="2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3" name="Google Shape;383;p19"/>
          <p:cNvSpPr/>
          <p:nvPr/>
        </p:nvSpPr>
        <p:spPr>
          <a:xfrm>
            <a:off x="7475788" y="3054150"/>
            <a:ext cx="457800" cy="4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&lt;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19"/>
          <p:cNvSpPr txBox="1"/>
          <p:nvPr/>
        </p:nvSpPr>
        <p:spPr>
          <a:xfrm>
            <a:off x="7894175" y="3249413"/>
            <a:ext cx="5250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v11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5" name="Google Shape;385;p19"/>
          <p:cNvSpPr txBox="1"/>
          <p:nvPr/>
        </p:nvSpPr>
        <p:spPr>
          <a:xfrm>
            <a:off x="6918825" y="2845638"/>
            <a:ext cx="296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86" name="Google Shape;386;p19"/>
          <p:cNvCxnSpPr>
            <a:stCxn id="385" idx="3"/>
            <a:endCxn id="383" idx="2"/>
          </p:cNvCxnSpPr>
          <p:nvPr/>
        </p:nvCxnSpPr>
        <p:spPr>
          <a:xfrm>
            <a:off x="7214925" y="3047538"/>
            <a:ext cx="261000" cy="2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" name="Google Shape;387;p19"/>
          <p:cNvCxnSpPr>
            <a:stCxn id="377" idx="4"/>
            <a:endCxn id="383" idx="0"/>
          </p:cNvCxnSpPr>
          <p:nvPr/>
        </p:nvCxnSpPr>
        <p:spPr>
          <a:xfrm>
            <a:off x="7704688" y="2782813"/>
            <a:ext cx="0" cy="2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8" name="Google Shape;388;p19"/>
          <p:cNvSpPr/>
          <p:nvPr/>
        </p:nvSpPr>
        <p:spPr>
          <a:xfrm>
            <a:off x="4599313" y="3871938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" name="Google Shape;389;p19"/>
          <p:cNvSpPr/>
          <p:nvPr/>
        </p:nvSpPr>
        <p:spPr>
          <a:xfrm>
            <a:off x="5568325" y="3871950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0" name="Google Shape;390;p19"/>
          <p:cNvSpPr/>
          <p:nvPr/>
        </p:nvSpPr>
        <p:spPr>
          <a:xfrm>
            <a:off x="6537325" y="3871950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" name="Google Shape;391;p19"/>
          <p:cNvSpPr/>
          <p:nvPr/>
        </p:nvSpPr>
        <p:spPr>
          <a:xfrm>
            <a:off x="7442200" y="3914788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" name="Google Shape;392;p19"/>
          <p:cNvSpPr/>
          <p:nvPr/>
        </p:nvSpPr>
        <p:spPr>
          <a:xfrm>
            <a:off x="8221450" y="3914800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3" name="Google Shape;393;p19"/>
          <p:cNvSpPr/>
          <p:nvPr/>
        </p:nvSpPr>
        <p:spPr>
          <a:xfrm>
            <a:off x="1543900" y="3871950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4" name="Google Shape;394;p19"/>
          <p:cNvSpPr/>
          <p:nvPr/>
        </p:nvSpPr>
        <p:spPr>
          <a:xfrm>
            <a:off x="2379625" y="3871950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5" name="Google Shape;395;p19"/>
          <p:cNvSpPr/>
          <p:nvPr/>
        </p:nvSpPr>
        <p:spPr>
          <a:xfrm>
            <a:off x="3931988" y="3871938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96" name="Google Shape;396;p19"/>
          <p:cNvCxnSpPr>
            <a:stCxn id="393" idx="3"/>
            <a:endCxn id="394" idx="1"/>
          </p:cNvCxnSpPr>
          <p:nvPr/>
        </p:nvCxnSpPr>
        <p:spPr>
          <a:xfrm>
            <a:off x="2068900" y="4073850"/>
            <a:ext cx="31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19"/>
          <p:cNvCxnSpPr>
            <a:stCxn id="388" idx="3"/>
            <a:endCxn id="389" idx="1"/>
          </p:cNvCxnSpPr>
          <p:nvPr/>
        </p:nvCxnSpPr>
        <p:spPr>
          <a:xfrm>
            <a:off x="5124313" y="4073838"/>
            <a:ext cx="4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p19"/>
          <p:cNvCxnSpPr>
            <a:stCxn id="392" idx="1"/>
            <a:endCxn id="391" idx="3"/>
          </p:cNvCxnSpPr>
          <p:nvPr/>
        </p:nvCxnSpPr>
        <p:spPr>
          <a:xfrm rot="10800000">
            <a:off x="7967050" y="4116700"/>
            <a:ext cx="25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p19"/>
          <p:cNvCxnSpPr>
            <a:stCxn id="366" idx="3"/>
            <a:endCxn id="395" idx="0"/>
          </p:cNvCxnSpPr>
          <p:nvPr/>
        </p:nvCxnSpPr>
        <p:spPr>
          <a:xfrm flipH="1">
            <a:off x="4194356" y="3385899"/>
            <a:ext cx="199800" cy="48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" name="Google Shape;400;p19"/>
          <p:cNvCxnSpPr>
            <a:stCxn id="345" idx="3"/>
            <a:endCxn id="393" idx="0"/>
          </p:cNvCxnSpPr>
          <p:nvPr/>
        </p:nvCxnSpPr>
        <p:spPr>
          <a:xfrm flipH="1">
            <a:off x="1806293" y="3339324"/>
            <a:ext cx="883800" cy="5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19"/>
          <p:cNvCxnSpPr>
            <a:stCxn id="383" idx="3"/>
            <a:endCxn id="390" idx="0"/>
          </p:cNvCxnSpPr>
          <p:nvPr/>
        </p:nvCxnSpPr>
        <p:spPr>
          <a:xfrm flipH="1">
            <a:off x="6799731" y="3447211"/>
            <a:ext cx="743100" cy="42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19"/>
          <p:cNvCxnSpPr>
            <a:endCxn id="392" idx="3"/>
          </p:cNvCxnSpPr>
          <p:nvPr/>
        </p:nvCxnSpPr>
        <p:spPr>
          <a:xfrm flipH="1">
            <a:off x="8746450" y="4106800"/>
            <a:ext cx="3420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19"/>
          <p:cNvCxnSpPr>
            <a:stCxn id="377" idx="5"/>
          </p:cNvCxnSpPr>
          <p:nvPr/>
        </p:nvCxnSpPr>
        <p:spPr>
          <a:xfrm>
            <a:off x="7866544" y="2715374"/>
            <a:ext cx="1235700" cy="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19"/>
          <p:cNvCxnSpPr/>
          <p:nvPr/>
        </p:nvCxnSpPr>
        <p:spPr>
          <a:xfrm rot="10800000">
            <a:off x="9075200" y="2706425"/>
            <a:ext cx="1500" cy="143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Google Shape;405;p19"/>
          <p:cNvSpPr/>
          <p:nvPr/>
        </p:nvSpPr>
        <p:spPr>
          <a:xfrm>
            <a:off x="3155800" y="3871938"/>
            <a:ext cx="5250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06" name="Google Shape;406;p19"/>
          <p:cNvCxnSpPr>
            <a:stCxn id="395" idx="1"/>
            <a:endCxn id="405" idx="3"/>
          </p:cNvCxnSpPr>
          <p:nvPr/>
        </p:nvCxnSpPr>
        <p:spPr>
          <a:xfrm rot="10800000">
            <a:off x="3680888" y="4073838"/>
            <a:ext cx="25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19"/>
          <p:cNvCxnSpPr>
            <a:endCxn id="345" idx="7"/>
          </p:cNvCxnSpPr>
          <p:nvPr/>
        </p:nvCxnSpPr>
        <p:spPr>
          <a:xfrm flipH="1">
            <a:off x="3013807" y="2629101"/>
            <a:ext cx="39330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" name="Google Shape;408;p19"/>
          <p:cNvCxnSpPr>
            <a:stCxn id="280" idx="3"/>
            <a:endCxn id="351" idx="7"/>
          </p:cNvCxnSpPr>
          <p:nvPr/>
        </p:nvCxnSpPr>
        <p:spPr>
          <a:xfrm flipH="1">
            <a:off x="3730868" y="1929974"/>
            <a:ext cx="259500" cy="3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19"/>
          <p:cNvCxnSpPr>
            <a:stCxn id="353" idx="3"/>
            <a:endCxn id="351" idx="2"/>
          </p:cNvCxnSpPr>
          <p:nvPr/>
        </p:nvCxnSpPr>
        <p:spPr>
          <a:xfrm>
            <a:off x="3145984" y="2372863"/>
            <a:ext cx="194100" cy="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19"/>
          <p:cNvCxnSpPr>
            <a:stCxn id="342" idx="3"/>
            <a:endCxn id="388" idx="0"/>
          </p:cNvCxnSpPr>
          <p:nvPr/>
        </p:nvCxnSpPr>
        <p:spPr>
          <a:xfrm flipH="1">
            <a:off x="4861956" y="3381636"/>
            <a:ext cx="1214700" cy="49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19"/>
          <p:cNvCxnSpPr>
            <a:endCxn id="342" idx="0"/>
          </p:cNvCxnSpPr>
          <p:nvPr/>
        </p:nvCxnSpPr>
        <p:spPr>
          <a:xfrm>
            <a:off x="5917513" y="2747375"/>
            <a:ext cx="321000" cy="2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p19"/>
          <p:cNvCxnSpPr>
            <a:stCxn id="369" idx="1"/>
            <a:endCxn id="366" idx="7"/>
          </p:cNvCxnSpPr>
          <p:nvPr/>
        </p:nvCxnSpPr>
        <p:spPr>
          <a:xfrm flipH="1">
            <a:off x="4717898" y="3024800"/>
            <a:ext cx="235500" cy="3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3" name="Google Shape;413;p19"/>
          <p:cNvSpPr txBox="1"/>
          <p:nvPr/>
        </p:nvSpPr>
        <p:spPr>
          <a:xfrm>
            <a:off x="1063750" y="2238600"/>
            <a:ext cx="2718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4" name="Google Shape;414;p19"/>
          <p:cNvCxnSpPr>
            <a:stCxn id="413" idx="3"/>
            <a:endCxn id="341" idx="2"/>
          </p:cNvCxnSpPr>
          <p:nvPr/>
        </p:nvCxnSpPr>
        <p:spPr>
          <a:xfrm>
            <a:off x="1335550" y="2440500"/>
            <a:ext cx="3306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" name="Google Shape;415;p19"/>
          <p:cNvCxnSpPr>
            <a:stCxn id="271" idx="2"/>
            <a:endCxn id="279" idx="1"/>
          </p:cNvCxnSpPr>
          <p:nvPr/>
        </p:nvCxnSpPr>
        <p:spPr>
          <a:xfrm>
            <a:off x="987450" y="457675"/>
            <a:ext cx="205200" cy="46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19"/>
          <p:cNvCxnSpPr>
            <a:stCxn id="272" idx="2"/>
            <a:endCxn id="279" idx="7"/>
          </p:cNvCxnSpPr>
          <p:nvPr/>
        </p:nvCxnSpPr>
        <p:spPr>
          <a:xfrm flipH="1">
            <a:off x="1516263" y="457675"/>
            <a:ext cx="537300" cy="46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19"/>
          <p:cNvCxnSpPr>
            <a:stCxn id="273" idx="2"/>
            <a:endCxn id="281" idx="0"/>
          </p:cNvCxnSpPr>
          <p:nvPr/>
        </p:nvCxnSpPr>
        <p:spPr>
          <a:xfrm flipH="1">
            <a:off x="2418000" y="457675"/>
            <a:ext cx="701700" cy="3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19"/>
          <p:cNvCxnSpPr>
            <a:stCxn id="274" idx="2"/>
            <a:endCxn id="281" idx="7"/>
          </p:cNvCxnSpPr>
          <p:nvPr/>
        </p:nvCxnSpPr>
        <p:spPr>
          <a:xfrm flipH="1">
            <a:off x="2579813" y="457675"/>
            <a:ext cx="1502100" cy="4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3040">
                <a:latin typeface="Roboto Mono SemiBold"/>
                <a:ea typeface="Roboto Mono SemiBold"/>
                <a:cs typeface="Roboto Mono SemiBold"/>
                <a:sym typeface="Roboto Mono SemiBold"/>
              </a:rPr>
              <a:t>Mobilities (&gt;= 1)</a:t>
            </a:r>
            <a:endParaRPr b="0" sz="3040"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424" name="Google Shape;424;p20"/>
          <p:cNvSpPr txBox="1"/>
          <p:nvPr/>
        </p:nvSpPr>
        <p:spPr>
          <a:xfrm>
            <a:off x="861750" y="2194750"/>
            <a:ext cx="7338300" cy="22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 Mono SemiBold"/>
              <a:buChar char="●"/>
            </a:pPr>
            <a:r>
              <a:rPr lang="en" sz="1800">
                <a:solidFill>
                  <a:schemeClr val="accen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V6 = 1</a:t>
            </a:r>
            <a:endParaRPr sz="1800">
              <a:solidFill>
                <a:schemeClr val="accent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 Mono SemiBold"/>
              <a:buChar char="●"/>
            </a:pPr>
            <a:r>
              <a:rPr lang="en" sz="1800">
                <a:solidFill>
                  <a:schemeClr val="accen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V7 = 1</a:t>
            </a:r>
            <a:endParaRPr sz="1800">
              <a:solidFill>
                <a:schemeClr val="accent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 Mono SemiBold"/>
              <a:buChar char="●"/>
            </a:pPr>
            <a:r>
              <a:rPr lang="en" sz="1800">
                <a:solidFill>
                  <a:schemeClr val="accen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V8 = 2</a:t>
            </a:r>
            <a:endParaRPr sz="1800">
              <a:solidFill>
                <a:schemeClr val="accent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 Mono SemiBold"/>
              <a:buChar char="●"/>
            </a:pPr>
            <a:r>
              <a:rPr lang="en" sz="1800">
                <a:solidFill>
                  <a:schemeClr val="accen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V9 = 2</a:t>
            </a:r>
            <a:endParaRPr sz="1800">
              <a:solidFill>
                <a:schemeClr val="accent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 Mono SemiBold"/>
              <a:buChar char="●"/>
            </a:pPr>
            <a:r>
              <a:rPr lang="en" sz="1800">
                <a:solidFill>
                  <a:schemeClr val="accen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V10 = 2</a:t>
            </a:r>
            <a:endParaRPr sz="1800">
              <a:solidFill>
                <a:schemeClr val="accent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 Mono SemiBold"/>
              <a:buChar char="●"/>
            </a:pPr>
            <a:r>
              <a:rPr lang="en" sz="1800">
                <a:solidFill>
                  <a:schemeClr val="accen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V11 = 2</a:t>
            </a:r>
            <a:endParaRPr sz="1800">
              <a:solidFill>
                <a:schemeClr val="accent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 Mono SemiBold"/>
              <a:buChar char="●"/>
            </a:pPr>
            <a:r>
              <a:rPr lang="en" sz="1800">
                <a:solidFill>
                  <a:schemeClr val="accen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V12 = 3</a:t>
            </a:r>
            <a:endParaRPr sz="1800">
              <a:solidFill>
                <a:schemeClr val="accent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1"/>
          <p:cNvSpPr txBox="1"/>
          <p:nvPr>
            <p:ph type="title"/>
          </p:nvPr>
        </p:nvSpPr>
        <p:spPr>
          <a:xfrm>
            <a:off x="54900" y="1291700"/>
            <a:ext cx="9034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3040">
                <a:latin typeface="Roboto Mono SemiBold"/>
                <a:ea typeface="Roboto Mono SemiBold"/>
                <a:cs typeface="Roboto Mono SemiBold"/>
                <a:sym typeface="Roboto Mono SemiBold"/>
              </a:rPr>
              <a:t>Game theoretic scheduling: cooperative</a:t>
            </a:r>
            <a:endParaRPr b="0" sz="3040"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graphicFrame>
        <p:nvGraphicFramePr>
          <p:cNvPr id="430" name="Google Shape;430;p21"/>
          <p:cNvGraphicFramePr/>
          <p:nvPr/>
        </p:nvGraphicFramePr>
        <p:xfrm>
          <a:off x="2346013" y="202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{278609D3-28BF-4580-B22A-5C3699E4E00E}</a:tableStyleId>
              </a:tblPr>
              <a:tblGrid>
                <a:gridCol w="2164525"/>
                <a:gridCol w="2287450"/>
              </a:tblGrid>
              <a:tr h="67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Mono SemiBold"/>
                          <a:ea typeface="Roboto Mono SemiBold"/>
                          <a:cs typeface="Roboto Mono SemiBold"/>
                          <a:sym typeface="Roboto Mono SemiBold"/>
                        </a:rPr>
                        <a:t>Game Theory</a:t>
                      </a:r>
                      <a:endParaRPr sz="1800">
                        <a:latin typeface="Roboto Mono SemiBold"/>
                        <a:ea typeface="Roboto Mono SemiBold"/>
                        <a:cs typeface="Roboto Mono SemiBold"/>
                        <a:sym typeface="Roboto Mon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Mono SemiBold"/>
                          <a:ea typeface="Roboto Mono SemiBold"/>
                          <a:cs typeface="Roboto Mono SemiBold"/>
                          <a:sym typeface="Roboto Mono SemiBold"/>
                        </a:rPr>
                        <a:t>HLS Scheduling</a:t>
                      </a:r>
                      <a:endParaRPr sz="1800">
                        <a:latin typeface="Roboto Mono SemiBold"/>
                        <a:ea typeface="Roboto Mono SemiBold"/>
                        <a:cs typeface="Roboto Mono SemiBold"/>
                        <a:sym typeface="Roboto Mono SemiBold"/>
                      </a:endParaRPr>
                    </a:p>
                  </a:txBody>
                  <a:tcPr marT="91425" marB="91425" marR="91425" marL="91425"/>
                </a:tc>
              </a:tr>
              <a:tr h="69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Mono SemiBold"/>
                          <a:ea typeface="Roboto Mono SemiBold"/>
                          <a:cs typeface="Roboto Mono SemiBold"/>
                          <a:sym typeface="Roboto Mono SemiBold"/>
                        </a:rPr>
                        <a:t>Players</a:t>
                      </a:r>
                      <a:endParaRPr sz="1800">
                        <a:latin typeface="Roboto Mono SemiBold"/>
                        <a:ea typeface="Roboto Mono SemiBold"/>
                        <a:cs typeface="Roboto Mono SemiBold"/>
                        <a:sym typeface="Roboto Mon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Mono SemiBold"/>
                          <a:ea typeface="Roboto Mono SemiBold"/>
                          <a:cs typeface="Roboto Mono SemiBold"/>
                          <a:sym typeface="Roboto Mono SemiBold"/>
                        </a:rPr>
                        <a:t>Each clock cycle</a:t>
                      </a:r>
                      <a:endParaRPr sz="1800">
                        <a:latin typeface="Roboto Mono SemiBold"/>
                        <a:ea typeface="Roboto Mono SemiBold"/>
                        <a:cs typeface="Roboto Mono SemiBold"/>
                        <a:sym typeface="Roboto Mono SemiBold"/>
                      </a:endParaRPr>
                    </a:p>
                  </a:txBody>
                  <a:tcPr marT="91425" marB="91425" marR="91425" marL="91425"/>
                </a:tc>
              </a:tr>
              <a:tr h="66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Mono SemiBold"/>
                          <a:ea typeface="Roboto Mono SemiBold"/>
                          <a:cs typeface="Roboto Mono SemiBold"/>
                          <a:sym typeface="Roboto Mono SemiBold"/>
                        </a:rPr>
                        <a:t>Payload</a:t>
                      </a:r>
                      <a:endParaRPr sz="1800">
                        <a:latin typeface="Roboto Mono SemiBold"/>
                        <a:ea typeface="Roboto Mono SemiBold"/>
                        <a:cs typeface="Roboto Mono SemiBold"/>
                        <a:sym typeface="Roboto Mon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Mono SemiBold"/>
                          <a:ea typeface="Roboto Mono SemiBold"/>
                          <a:cs typeface="Roboto Mono SemiBold"/>
                          <a:sym typeface="Roboto Mono SemiBold"/>
                        </a:rPr>
                        <a:t>Each operation</a:t>
                      </a:r>
                      <a:endParaRPr sz="1800">
                        <a:latin typeface="Roboto Mono SemiBold"/>
                        <a:ea typeface="Roboto Mono SemiBold"/>
                        <a:cs typeface="Roboto Mono SemiBold"/>
                        <a:sym typeface="Roboto Mono SemiBold"/>
                      </a:endParaRPr>
                    </a:p>
                  </a:txBody>
                  <a:tcPr marT="91425" marB="91425" marR="91425" marL="91425"/>
                </a:tc>
              </a:tr>
              <a:tr h="91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Mono SemiBold"/>
                          <a:ea typeface="Roboto Mono SemiBold"/>
                          <a:cs typeface="Roboto Mono SemiBold"/>
                          <a:sym typeface="Roboto Mono SemiBold"/>
                        </a:rPr>
                        <a:t>Strategy</a:t>
                      </a:r>
                      <a:endParaRPr sz="1800">
                        <a:latin typeface="Roboto Mono SemiBold"/>
                        <a:ea typeface="Roboto Mono SemiBold"/>
                        <a:cs typeface="Roboto Mono SemiBold"/>
                        <a:sym typeface="Roboto Mon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Mono SemiBold"/>
                          <a:ea typeface="Roboto Mono SemiBold"/>
                          <a:cs typeface="Roboto Mono SemiBold"/>
                          <a:sym typeface="Roboto Mono SemiBold"/>
                        </a:rPr>
                        <a:t>Operations per clock cycle</a:t>
                      </a:r>
                      <a:endParaRPr sz="1800">
                        <a:latin typeface="Roboto Mono SemiBold"/>
                        <a:ea typeface="Roboto Mono SemiBold"/>
                        <a:cs typeface="Roboto Mono SemiBold"/>
                        <a:sym typeface="Roboto Mono SemiBol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