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oboto Mono SemiBold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9D631B-F351-4DE9-895A-EEC4F73A279E}">
  <a:tblStyle styleId="{669D631B-F351-4DE9-895A-EEC4F73A27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SemiBold-bold.fntdata"/><Relationship Id="rId25" Type="http://schemas.openxmlformats.org/officeDocument/2006/relationships/font" Target="fonts/RobotoMonoSemiBold-regular.fntdata"/><Relationship Id="rId28" Type="http://schemas.openxmlformats.org/officeDocument/2006/relationships/font" Target="fonts/RobotoMonoSemiBold-boldItalic.fntdata"/><Relationship Id="rId27" Type="http://schemas.openxmlformats.org/officeDocument/2006/relationships/font" Target="fonts/RobotoMonoSemiBold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5f93d960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5f93d960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5f93d960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5f93d960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5f93d96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e5f93d96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e58c99e1c8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e58c99e1c8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5f93d96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e5f93d96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58c99e1c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58c99e1c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58c99e1c8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58c99e1c8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58c99e1c8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58c99e1c8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58c99e1c8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58c99e1c8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6883621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e6883621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5aec9a82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5aec9a82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5aec9a82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5aec9a8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5aec9a82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e5aec9a82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makNSIgDFBkM1ujipvPHrX6Td1o4RpUn/view" TargetMode="External"/><Relationship Id="rId4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417400" y="1420625"/>
            <a:ext cx="8186400" cy="1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3000">
                <a:latin typeface="Roboto Mono SemiBold"/>
                <a:ea typeface="Roboto Mono SemiBold"/>
                <a:cs typeface="Roboto Mono SemiBold"/>
                <a:sym typeface="Roboto Mono SemiBold"/>
              </a:rPr>
              <a:t>Embedded electronic engineering A: Real-time systems seminar</a:t>
            </a:r>
            <a:endParaRPr b="0" sz="300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253600" y="2908350"/>
            <a:ext cx="4748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800">
                <a:latin typeface="Roboto Mono SemiBold"/>
                <a:ea typeface="Roboto Mono SemiBold"/>
                <a:cs typeface="Roboto Mono SemiBold"/>
                <a:sym typeface="Roboto Mono SemiBold"/>
              </a:rPr>
              <a:t>Multi-core partitioned scheduling</a:t>
            </a:r>
            <a:endParaRPr sz="180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232950" y="3869400"/>
            <a:ext cx="2678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By Shahzaib Waseem</a:t>
            </a:r>
            <a:endParaRPr i="1" sz="1800">
              <a:solidFill>
                <a:schemeClr val="dk2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3040">
                <a:latin typeface="Roboto Mono SemiBold"/>
                <a:ea typeface="Roboto Mono SemiBold"/>
                <a:cs typeface="Roboto Mono SemiBold"/>
                <a:sym typeface="Roboto Mono SemiBold"/>
              </a:rPr>
              <a:t>Uppaal implementation: code</a:t>
            </a:r>
            <a:endParaRPr b="0" sz="300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2808010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2810" y="2006250"/>
            <a:ext cx="52197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3040">
                <a:latin typeface="Roboto Mono SemiBold"/>
                <a:ea typeface="Roboto Mono SemiBold"/>
                <a:cs typeface="Roboto Mono SemiBold"/>
                <a:sym typeface="Roboto Mono SemiBold"/>
              </a:rPr>
              <a:t>Uppaal implementation: code</a:t>
            </a:r>
            <a:endParaRPr b="0" sz="3000"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300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19725"/>
            <a:ext cx="2115536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7385" y="1925450"/>
            <a:ext cx="487224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3040">
                <a:latin typeface="Roboto Mono SemiBold"/>
                <a:ea typeface="Roboto Mono SemiBold"/>
                <a:cs typeface="Roboto Mono SemiBold"/>
                <a:sym typeface="Roboto Mono SemiBold"/>
              </a:rPr>
              <a:t>Uppaal implementation: code</a:t>
            </a:r>
            <a:endParaRPr b="0" sz="3000"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300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25" y="2154038"/>
            <a:ext cx="2876550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2850" y="1876413"/>
            <a:ext cx="539115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729450" y="1318650"/>
            <a:ext cx="7914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3040">
                <a:latin typeface="Roboto Mono SemiBold"/>
                <a:ea typeface="Roboto Mono SemiBold"/>
                <a:cs typeface="Roboto Mono SemiBold"/>
                <a:sym typeface="Roboto Mono SemiBold"/>
              </a:rPr>
              <a:t>Uppaal implementation</a:t>
            </a:r>
            <a:r>
              <a:rPr b="0" lang="en" sz="3040">
                <a:latin typeface="Roboto Mono SemiBold"/>
                <a:ea typeface="Roboto Mono SemiBold"/>
                <a:cs typeface="Roboto Mono SemiBold"/>
                <a:sym typeface="Roboto Mono SemiBold"/>
              </a:rPr>
              <a:t>: simulation</a:t>
            </a:r>
            <a:endParaRPr b="0" sz="304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pic>
        <p:nvPicPr>
          <p:cNvPr id="183" name="Google Shape;183;p25" title="recording-2024-06-14-05-42-53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300" y="2023975"/>
            <a:ext cx="5662924" cy="2984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4" name="Google Shape;184;p25"/>
          <p:cNvGraphicFramePr/>
          <p:nvPr/>
        </p:nvGraphicFramePr>
        <p:xfrm>
          <a:off x="319650" y="226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{669D631B-F351-4DE9-895A-EEC4F73A279E}</a:tableStyleId>
              </a:tblPr>
              <a:tblGrid>
                <a:gridCol w="888150"/>
                <a:gridCol w="888150"/>
                <a:gridCol w="888150"/>
              </a:tblGrid>
              <a:tr h="78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Mono SemiBold"/>
                        <a:ea typeface="Roboto Mono SemiBold"/>
                        <a:cs typeface="Roboto Mono SemiBold"/>
                        <a:sym typeface="Roboto Mon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 SemiBold"/>
                          <a:ea typeface="Roboto Mono SemiBold"/>
                          <a:cs typeface="Roboto Mono SemiBold"/>
                          <a:sym typeface="Roboto Mono SemiBold"/>
                        </a:rPr>
                        <a:t>Task 1</a:t>
                      </a:r>
                      <a:endParaRPr>
                        <a:latin typeface="Roboto Mono SemiBold"/>
                        <a:ea typeface="Roboto Mono SemiBold"/>
                        <a:cs typeface="Roboto Mono SemiBold"/>
                        <a:sym typeface="Roboto Mon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 SemiBold"/>
                          <a:ea typeface="Roboto Mono SemiBold"/>
                          <a:cs typeface="Roboto Mono SemiBold"/>
                          <a:sym typeface="Roboto Mono SemiBold"/>
                        </a:rPr>
                        <a:t>Task 2</a:t>
                      </a:r>
                      <a:endParaRPr>
                        <a:latin typeface="Roboto Mono SemiBold"/>
                        <a:ea typeface="Roboto Mono SemiBold"/>
                        <a:cs typeface="Roboto Mono SemiBold"/>
                        <a:sym typeface="Roboto Mono SemiBold"/>
                      </a:endParaRPr>
                    </a:p>
                  </a:txBody>
                  <a:tcPr marT="91425" marB="91425" marR="91425" marL="91425"/>
                </a:tc>
              </a:tr>
              <a:tr h="75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 SemiBold"/>
                          <a:ea typeface="Roboto Mono SemiBold"/>
                          <a:cs typeface="Roboto Mono SemiBold"/>
                          <a:sym typeface="Roboto Mono SemiBold"/>
                        </a:rPr>
                        <a:t>Period</a:t>
                      </a:r>
                      <a:endParaRPr>
                        <a:latin typeface="Roboto Mono SemiBold"/>
                        <a:ea typeface="Roboto Mono SemiBold"/>
                        <a:cs typeface="Roboto Mono SemiBold"/>
                        <a:sym typeface="Roboto Mon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 SemiBold"/>
                          <a:ea typeface="Roboto Mono SemiBold"/>
                          <a:cs typeface="Roboto Mono SemiBold"/>
                          <a:sym typeface="Roboto Mono SemiBold"/>
                        </a:rPr>
                        <a:t>5</a:t>
                      </a:r>
                      <a:endParaRPr>
                        <a:latin typeface="Roboto Mono SemiBold"/>
                        <a:ea typeface="Roboto Mono SemiBold"/>
                        <a:cs typeface="Roboto Mono SemiBold"/>
                        <a:sym typeface="Roboto Mon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 SemiBold"/>
                          <a:ea typeface="Roboto Mono SemiBold"/>
                          <a:cs typeface="Roboto Mono SemiBold"/>
                          <a:sym typeface="Roboto Mono SemiBold"/>
                        </a:rPr>
                        <a:t>8</a:t>
                      </a:r>
                      <a:endParaRPr>
                        <a:latin typeface="Roboto Mono SemiBold"/>
                        <a:ea typeface="Roboto Mono SemiBold"/>
                        <a:cs typeface="Roboto Mono SemiBold"/>
                        <a:sym typeface="Roboto Mono SemiBold"/>
                      </a:endParaRPr>
                    </a:p>
                  </a:txBody>
                  <a:tcPr marT="91425" marB="91425" marR="91425" marL="91425"/>
                </a:tc>
              </a:tr>
              <a:tr h="75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 SemiBold"/>
                          <a:ea typeface="Roboto Mono SemiBold"/>
                          <a:cs typeface="Roboto Mono SemiBold"/>
                          <a:sym typeface="Roboto Mono SemiBold"/>
                        </a:rPr>
                        <a:t>Burst</a:t>
                      </a:r>
                      <a:br>
                        <a:rPr lang="en">
                          <a:latin typeface="Roboto Mono SemiBold"/>
                          <a:ea typeface="Roboto Mono SemiBold"/>
                          <a:cs typeface="Roboto Mono SemiBold"/>
                          <a:sym typeface="Roboto Mono SemiBold"/>
                        </a:rPr>
                      </a:br>
                      <a:r>
                        <a:rPr lang="en">
                          <a:latin typeface="Roboto Mono SemiBold"/>
                          <a:ea typeface="Roboto Mono SemiBold"/>
                          <a:cs typeface="Roboto Mono SemiBold"/>
                          <a:sym typeface="Roboto Mono SemiBold"/>
                        </a:rPr>
                        <a:t>Time</a:t>
                      </a:r>
                      <a:endParaRPr>
                        <a:latin typeface="Roboto Mono SemiBold"/>
                        <a:ea typeface="Roboto Mono SemiBold"/>
                        <a:cs typeface="Roboto Mono SemiBold"/>
                        <a:sym typeface="Roboto Mon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 SemiBold"/>
                          <a:ea typeface="Roboto Mono SemiBold"/>
                          <a:cs typeface="Roboto Mono SemiBold"/>
                          <a:sym typeface="Roboto Mono SemiBold"/>
                        </a:rPr>
                        <a:t>2</a:t>
                      </a:r>
                      <a:endParaRPr>
                        <a:latin typeface="Roboto Mono SemiBold"/>
                        <a:ea typeface="Roboto Mono SemiBold"/>
                        <a:cs typeface="Roboto Mono SemiBold"/>
                        <a:sym typeface="Roboto Mon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 SemiBold"/>
                          <a:ea typeface="Roboto Mono SemiBold"/>
                          <a:cs typeface="Roboto Mono SemiBold"/>
                          <a:sym typeface="Roboto Mono SemiBold"/>
                        </a:rPr>
                        <a:t>3</a:t>
                      </a:r>
                      <a:endParaRPr>
                        <a:latin typeface="Roboto Mono SemiBold"/>
                        <a:ea typeface="Roboto Mono SemiBold"/>
                        <a:cs typeface="Roboto Mono SemiBold"/>
                        <a:sym typeface="Roboto Mono SemiBo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3040">
                <a:latin typeface="Roboto Mono SemiBold"/>
                <a:ea typeface="Roboto Mono SemiBold"/>
                <a:cs typeface="Roboto Mono SemiBold"/>
                <a:sym typeface="Roboto Mono SemiBold"/>
              </a:rPr>
              <a:t>Remarks</a:t>
            </a:r>
            <a:endParaRPr b="0" sz="304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 SemiBold"/>
              <a:buChar char="●"/>
            </a:pPr>
            <a:r>
              <a:rPr lang="en" sz="1800">
                <a:latin typeface="Roboto Mono SemiBold"/>
                <a:ea typeface="Roboto Mono SemiBold"/>
                <a:cs typeface="Roboto Mono SemiBold"/>
                <a:sym typeface="Roboto Mono SemiBold"/>
              </a:rPr>
              <a:t>Potential </a:t>
            </a:r>
            <a:r>
              <a:rPr lang="en" sz="1800">
                <a:latin typeface="Roboto Mono SemiBold"/>
                <a:ea typeface="Roboto Mono SemiBold"/>
                <a:cs typeface="Roboto Mono SemiBold"/>
                <a:sym typeface="Roboto Mono SemiBold"/>
              </a:rPr>
              <a:t>improvements</a:t>
            </a:r>
            <a:r>
              <a:rPr lang="en" sz="1800">
                <a:latin typeface="Roboto Mono SemiBold"/>
                <a:ea typeface="Roboto Mono SemiBold"/>
                <a:cs typeface="Roboto Mono SemiBold"/>
                <a:sym typeface="Roboto Mono SemiBold"/>
              </a:rPr>
              <a:t>:</a:t>
            </a:r>
            <a:endParaRPr sz="1800"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 SemiBold"/>
              <a:buChar char="○"/>
            </a:pPr>
            <a:r>
              <a:rPr lang="en" sz="1800">
                <a:latin typeface="Roboto Mono SemiBold"/>
                <a:ea typeface="Roboto Mono SemiBold"/>
                <a:cs typeface="Roboto Mono SemiBold"/>
                <a:sym typeface="Roboto Mono SemiBold"/>
              </a:rPr>
              <a:t>Using clocks and invariants</a:t>
            </a:r>
            <a:endParaRPr sz="1800"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 SemiBold"/>
              <a:buChar char="○"/>
            </a:pPr>
            <a:r>
              <a:rPr lang="en" sz="1800">
                <a:latin typeface="Roboto Mono SemiBold"/>
                <a:ea typeface="Roboto Mono SemiBold"/>
                <a:cs typeface="Roboto Mono SemiBold"/>
                <a:sym typeface="Roboto Mono SemiBold"/>
              </a:rPr>
              <a:t>Handling more than 2 tasks</a:t>
            </a:r>
            <a:endParaRPr sz="1800"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00"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80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412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3040">
                <a:latin typeface="Roboto Mono SemiBold"/>
                <a:ea typeface="Roboto Mono SemiBold"/>
                <a:cs typeface="Roboto Mono SemiBold"/>
                <a:sym typeface="Roboto Mono SemiBold"/>
              </a:rPr>
              <a:t>Agenda</a:t>
            </a:r>
            <a:endParaRPr b="0" sz="304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7650" y="2294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 SemiBold"/>
              <a:buChar char="●"/>
            </a:pPr>
            <a:r>
              <a:rPr lang="en" sz="1800">
                <a:latin typeface="Roboto Mono SemiBold"/>
                <a:ea typeface="Roboto Mono SemiBold"/>
                <a:cs typeface="Roboto Mono SemiBold"/>
                <a:sym typeface="Roboto Mono SemiBold"/>
              </a:rPr>
              <a:t>Motivation</a:t>
            </a:r>
            <a:endParaRPr sz="1800"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 SemiBold"/>
              <a:buChar char="●"/>
            </a:pPr>
            <a:r>
              <a:rPr lang="en" sz="1800">
                <a:latin typeface="Roboto Mono SemiBold"/>
                <a:ea typeface="Roboto Mono SemiBold"/>
                <a:cs typeface="Roboto Mono SemiBold"/>
                <a:sym typeface="Roboto Mono SemiBold"/>
              </a:rPr>
              <a:t>Task allocation</a:t>
            </a:r>
            <a:endParaRPr sz="1800"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 SemiBold"/>
              <a:buChar char="●"/>
            </a:pPr>
            <a:r>
              <a:rPr lang="en" sz="1800">
                <a:latin typeface="Roboto Mono SemiBold"/>
                <a:ea typeface="Roboto Mono SemiBold"/>
                <a:cs typeface="Roboto Mono SemiBold"/>
                <a:sym typeface="Roboto Mono SemiBold"/>
              </a:rPr>
              <a:t>Partitioned EDF</a:t>
            </a:r>
            <a:endParaRPr sz="1800"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 SemiBold"/>
              <a:buChar char="●"/>
            </a:pPr>
            <a:r>
              <a:rPr lang="en" sz="1800">
                <a:latin typeface="Roboto Mono SemiBold"/>
                <a:ea typeface="Roboto Mono SemiBold"/>
                <a:cs typeface="Roboto Mono SemiBold"/>
                <a:sym typeface="Roboto Mono SemiBold"/>
              </a:rPr>
              <a:t>Uppaal implementation</a:t>
            </a:r>
            <a:endParaRPr sz="1800"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 SemiBold"/>
              <a:buChar char="●"/>
            </a:pPr>
            <a:r>
              <a:rPr lang="en" sz="1800">
                <a:latin typeface="Roboto Mono SemiBold"/>
                <a:ea typeface="Roboto Mono SemiBold"/>
                <a:cs typeface="Roboto Mono SemiBold"/>
                <a:sym typeface="Roboto Mono SemiBold"/>
              </a:rPr>
              <a:t>Remarks</a:t>
            </a:r>
            <a:endParaRPr sz="180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3040">
                <a:latin typeface="Roboto Mono SemiBold"/>
                <a:ea typeface="Roboto Mono SemiBold"/>
                <a:cs typeface="Roboto Mono SemiBold"/>
                <a:sym typeface="Roboto Mono SemiBold"/>
              </a:rPr>
              <a:t>Motivation</a:t>
            </a:r>
            <a:endParaRPr b="0" sz="304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7650" y="21058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369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13"/>
              <a:buChar char="●"/>
            </a:pPr>
            <a:r>
              <a:rPr lang="en" sz="1812"/>
              <a:t>The switch from single-core to multi-core systems</a:t>
            </a:r>
            <a:endParaRPr sz="1812"/>
          </a:p>
          <a:p>
            <a:pPr indent="-343693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13"/>
              <a:buChar char="○"/>
            </a:pPr>
            <a:r>
              <a:rPr lang="en" sz="1812"/>
              <a:t>Better task scheduling</a:t>
            </a:r>
            <a:endParaRPr sz="1812"/>
          </a:p>
          <a:p>
            <a:pPr indent="-343693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13"/>
              <a:buChar char="○"/>
            </a:pPr>
            <a:r>
              <a:rPr lang="en" sz="1812"/>
              <a:t>Lesser task starvation</a:t>
            </a:r>
            <a:endParaRPr sz="1812"/>
          </a:p>
          <a:p>
            <a:pPr indent="-34369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13"/>
              <a:buChar char="●"/>
            </a:pPr>
            <a:r>
              <a:rPr lang="en" sz="1812"/>
              <a:t>Partitioned scheduling implies:</a:t>
            </a:r>
            <a:endParaRPr sz="1812"/>
          </a:p>
          <a:p>
            <a:pPr indent="-343693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13"/>
              <a:buChar char="○"/>
            </a:pPr>
            <a:r>
              <a:rPr lang="en" sz="1812"/>
              <a:t>Permanent task assignment</a:t>
            </a:r>
            <a:endParaRPr sz="1812"/>
          </a:p>
          <a:p>
            <a:pPr indent="-343693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13"/>
              <a:buChar char="○"/>
            </a:pPr>
            <a:r>
              <a:rPr lang="en" sz="1812"/>
              <a:t>Each core has its own ready-queue and scheduling algorithm</a:t>
            </a:r>
            <a:endParaRPr sz="1812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12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901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3040">
                <a:latin typeface="Roboto Mono SemiBold"/>
                <a:ea typeface="Roboto Mono SemiBold"/>
                <a:cs typeface="Roboto Mono SemiBold"/>
                <a:sym typeface="Roboto Mono SemiBold"/>
              </a:rPr>
              <a:t>Task allocation: best fit example</a:t>
            </a:r>
            <a:endParaRPr b="0" sz="304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5508500" y="2201425"/>
            <a:ext cx="2423700" cy="24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5508500" y="2208100"/>
            <a:ext cx="2423700" cy="62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SemiBold"/>
                <a:ea typeface="Roboto Mono SemiBold"/>
                <a:cs typeface="Roboto Mono SemiBold"/>
                <a:sym typeface="Roboto Mono SemiBold"/>
              </a:rPr>
              <a:t>220 KB free</a:t>
            </a:r>
            <a:endParaRPr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5508500" y="2834200"/>
            <a:ext cx="2423700" cy="62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SemiBold"/>
                <a:ea typeface="Roboto Mono SemiBold"/>
                <a:cs typeface="Roboto Mono SemiBold"/>
                <a:sym typeface="Roboto Mono SemiBold"/>
              </a:rPr>
              <a:t>238 KB free</a:t>
            </a:r>
            <a:endParaRPr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5508500" y="3460300"/>
            <a:ext cx="2423700" cy="62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SemiBold"/>
                <a:ea typeface="Roboto Mono SemiBold"/>
                <a:cs typeface="Roboto Mono SemiBold"/>
                <a:sym typeface="Roboto Mono SemiBold"/>
              </a:rPr>
              <a:t>202 KB free</a:t>
            </a:r>
            <a:endParaRPr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5508500" y="4052725"/>
            <a:ext cx="2423700" cy="62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SemiBold"/>
                <a:ea typeface="Roboto Mono SemiBold"/>
                <a:cs typeface="Roboto Mono SemiBold"/>
                <a:sym typeface="Roboto Mono SemiBold"/>
              </a:rPr>
              <a:t>250 KB free</a:t>
            </a:r>
            <a:endParaRPr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8064100" y="2315750"/>
            <a:ext cx="1011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Core 1</a:t>
            </a:r>
            <a:endParaRPr sz="1800">
              <a:solidFill>
                <a:schemeClr val="accen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8064100" y="2945200"/>
            <a:ext cx="1011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Core 2</a:t>
            </a:r>
            <a:endParaRPr sz="1800">
              <a:solidFill>
                <a:schemeClr val="accen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8060500" y="3552800"/>
            <a:ext cx="1011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Core 3</a:t>
            </a:r>
            <a:endParaRPr sz="1800">
              <a:solidFill>
                <a:schemeClr val="accen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8064100" y="4160400"/>
            <a:ext cx="1011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Core 4</a:t>
            </a:r>
            <a:endParaRPr sz="1800">
              <a:solidFill>
                <a:schemeClr val="accen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1380075" y="2201413"/>
            <a:ext cx="2423700" cy="62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SemiBold"/>
                <a:ea typeface="Roboto Mono SemiBold"/>
                <a:cs typeface="Roboto Mono SemiBold"/>
                <a:sym typeface="Roboto Mono SemiBold"/>
              </a:rPr>
              <a:t>200 KB </a:t>
            </a:r>
            <a:endParaRPr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1380075" y="2827513"/>
            <a:ext cx="2423700" cy="62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SemiBold"/>
                <a:ea typeface="Roboto Mono SemiBold"/>
                <a:cs typeface="Roboto Mono SemiBold"/>
                <a:sym typeface="Roboto Mono SemiBold"/>
              </a:rPr>
              <a:t>215 KB</a:t>
            </a:r>
            <a:endParaRPr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1380075" y="3453613"/>
            <a:ext cx="2423700" cy="62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SemiBold"/>
                <a:ea typeface="Roboto Mono SemiBold"/>
                <a:cs typeface="Roboto Mono SemiBold"/>
                <a:sym typeface="Roboto Mono SemiBold"/>
              </a:rPr>
              <a:t>220 KB</a:t>
            </a:r>
            <a:endParaRPr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1380075" y="4046038"/>
            <a:ext cx="2423700" cy="62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SemiBold"/>
                <a:ea typeface="Roboto Mono SemiBold"/>
                <a:cs typeface="Roboto Mono SemiBold"/>
                <a:sym typeface="Roboto Mono SemiBold"/>
              </a:rPr>
              <a:t>230 KB</a:t>
            </a:r>
            <a:endParaRPr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168225" y="2320825"/>
            <a:ext cx="1173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Task 1</a:t>
            </a:r>
            <a:endParaRPr sz="1800">
              <a:solidFill>
                <a:schemeClr val="accen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168225" y="2930100"/>
            <a:ext cx="1173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Task 2</a:t>
            </a:r>
            <a:endParaRPr sz="1800">
              <a:solidFill>
                <a:schemeClr val="accen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168225" y="3556200"/>
            <a:ext cx="1173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Task 3</a:t>
            </a:r>
            <a:endParaRPr sz="1800">
              <a:solidFill>
                <a:schemeClr val="accen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168225" y="4148625"/>
            <a:ext cx="1173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Task 4</a:t>
            </a:r>
            <a:endParaRPr sz="1800">
              <a:solidFill>
                <a:schemeClr val="accen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cxnSp>
        <p:nvCxnSpPr>
          <p:cNvPr id="123" name="Google Shape;123;p16"/>
          <p:cNvCxnSpPr>
            <a:stCxn id="115" idx="3"/>
            <a:endCxn id="109" idx="1"/>
          </p:cNvCxnSpPr>
          <p:nvPr/>
        </p:nvCxnSpPr>
        <p:spPr>
          <a:xfrm>
            <a:off x="3803775" y="2514463"/>
            <a:ext cx="1704600" cy="12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6"/>
          <p:cNvCxnSpPr>
            <a:stCxn id="116" idx="3"/>
            <a:endCxn id="107" idx="1"/>
          </p:cNvCxnSpPr>
          <p:nvPr/>
        </p:nvCxnSpPr>
        <p:spPr>
          <a:xfrm flipH="1" rot="10800000">
            <a:off x="3803775" y="2521063"/>
            <a:ext cx="170460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6"/>
          <p:cNvCxnSpPr>
            <a:stCxn id="117" idx="3"/>
            <a:endCxn id="108" idx="1"/>
          </p:cNvCxnSpPr>
          <p:nvPr/>
        </p:nvCxnSpPr>
        <p:spPr>
          <a:xfrm flipH="1" rot="10800000">
            <a:off x="3803775" y="3147163"/>
            <a:ext cx="170460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6"/>
          <p:cNvCxnSpPr>
            <a:stCxn id="118" idx="3"/>
            <a:endCxn id="110" idx="1"/>
          </p:cNvCxnSpPr>
          <p:nvPr/>
        </p:nvCxnSpPr>
        <p:spPr>
          <a:xfrm>
            <a:off x="3803775" y="4359088"/>
            <a:ext cx="17046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3040">
                <a:latin typeface="Roboto Mono SemiBold"/>
                <a:ea typeface="Roboto Mono SemiBold"/>
                <a:cs typeface="Roboto Mono SemiBold"/>
                <a:sym typeface="Roboto Mono SemiBold"/>
              </a:rPr>
              <a:t>Partitioned EDF</a:t>
            </a:r>
            <a:endParaRPr b="0" sz="304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727650" y="2280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 Mono SemiBold"/>
              <a:buChar char="●"/>
            </a:pPr>
            <a:r>
              <a:rPr lang="en" sz="1800">
                <a:latin typeface="Roboto Mono SemiBold"/>
                <a:ea typeface="Roboto Mono SemiBold"/>
                <a:cs typeface="Roboto Mono SemiBold"/>
                <a:sym typeface="Roboto Mono SemiBold"/>
              </a:rPr>
              <a:t>Each core runs EDF scheduling algorithm</a:t>
            </a:r>
            <a:endParaRPr sz="1800"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 Mono SemiBold"/>
              <a:buChar char="●"/>
            </a:pPr>
            <a:r>
              <a:rPr lang="en" sz="1800">
                <a:latin typeface="Roboto Mono SemiBold"/>
                <a:ea typeface="Roboto Mono SemiBold"/>
                <a:cs typeface="Roboto Mono SemiBold"/>
                <a:sym typeface="Roboto Mono SemiBold"/>
              </a:rPr>
              <a:t>Earliest deadline first</a:t>
            </a:r>
            <a:endParaRPr sz="1800"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 Mono SemiBold"/>
              <a:buChar char="●"/>
            </a:pPr>
            <a:r>
              <a:rPr lang="en" sz="1800">
                <a:latin typeface="Roboto Mono SemiBold"/>
                <a:ea typeface="Roboto Mono SemiBold"/>
                <a:cs typeface="Roboto Mono SemiBold"/>
                <a:sym typeface="Roboto Mono SemiBold"/>
              </a:rPr>
              <a:t>Preemptive scheduling</a:t>
            </a:r>
            <a:endParaRPr sz="1800"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 Mono SemiBold"/>
              <a:buChar char="●"/>
            </a:pPr>
            <a:r>
              <a:rPr lang="en" sz="1800">
                <a:latin typeface="Roboto Mono SemiBold"/>
                <a:ea typeface="Roboto Mono SemiBold"/>
                <a:cs typeface="Roboto Mono SemiBold"/>
                <a:sym typeface="Roboto Mono SemiBold"/>
              </a:rPr>
              <a:t>Higher priority = earlier deadline task</a:t>
            </a:r>
            <a:endParaRPr sz="1800"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0" lang="en" sz="3000">
                <a:latin typeface="Roboto Mono SemiBold"/>
                <a:ea typeface="Roboto Mono SemiBold"/>
                <a:cs typeface="Roboto Mono SemiBold"/>
                <a:sym typeface="Roboto Mono SemiBold"/>
              </a:rPr>
              <a:t>Partitioned EDF</a:t>
            </a:r>
            <a:endParaRPr b="0" sz="3000"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00"/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225" y="1853850"/>
            <a:ext cx="4277474" cy="353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0" lang="en" sz="3000">
                <a:latin typeface="Roboto Mono SemiBold"/>
                <a:ea typeface="Roboto Mono SemiBold"/>
                <a:cs typeface="Roboto Mono SemiBold"/>
                <a:sym typeface="Roboto Mono SemiBold"/>
              </a:rPr>
              <a:t>Uppaal implementation: Core</a:t>
            </a:r>
            <a:endParaRPr b="0" sz="3000"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300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969224" y="512987"/>
            <a:ext cx="3208850" cy="58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3040">
                <a:latin typeface="Roboto Mono SemiBold"/>
                <a:ea typeface="Roboto Mono SemiBold"/>
                <a:cs typeface="Roboto Mono SemiBold"/>
                <a:sym typeface="Roboto Mono SemiBold"/>
              </a:rPr>
              <a:t>Uppaal implementation: Task 1</a:t>
            </a:r>
            <a:endParaRPr b="0" sz="3040"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017788" y="-836263"/>
            <a:ext cx="3108425" cy="86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3040">
                <a:latin typeface="Roboto Mono SemiBold"/>
                <a:ea typeface="Roboto Mono SemiBold"/>
                <a:cs typeface="Roboto Mono SemiBold"/>
                <a:sym typeface="Roboto Mono SemiBold"/>
              </a:rPr>
              <a:t>Uppaal implementation: Task 2</a:t>
            </a:r>
            <a:endParaRPr b="0" sz="3040"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144738" y="-973038"/>
            <a:ext cx="2854500" cy="889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