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6" r:id="rId7"/>
    <p:sldId id="261" r:id="rId8"/>
    <p:sldId id="262" r:id="rId9"/>
    <p:sldId id="263" r:id="rId10"/>
    <p:sldId id="265" r:id="rId11"/>
    <p:sldId id="266" r:id="rId12"/>
    <p:sldId id="267" r:id="rId13"/>
    <p:sldId id="268" r:id="rId14"/>
    <p:sldId id="269" r:id="rId15"/>
    <p:sldId id="270" r:id="rId16"/>
    <p:sldId id="271" r:id="rId17"/>
    <p:sldId id="272" r:id="rId18"/>
    <p:sldId id="282" r:id="rId19"/>
    <p:sldId id="274" r:id="rId20"/>
    <p:sldId id="275" r:id="rId21"/>
    <p:sldId id="276" r:id="rId22"/>
    <p:sldId id="283" r:id="rId23"/>
    <p:sldId id="278" r:id="rId24"/>
    <p:sldId id="279" r:id="rId25"/>
    <p:sldId id="280" r:id="rId26"/>
    <p:sldId id="284" r:id="rId27"/>
    <p:sldId id="285" r:id="rId2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3C32-FC27-467B-A2D4-3BD8CDEAA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8B3A38A6-014A-4855-84EB-178241A59E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F5C2BDFF-134F-4BD2-B036-834C2AFCD28A}"/>
              </a:ext>
            </a:extLst>
          </p:cNvPr>
          <p:cNvSpPr>
            <a:spLocks noGrp="1"/>
          </p:cNvSpPr>
          <p:nvPr>
            <p:ph type="dt" sz="half" idx="10"/>
          </p:nvPr>
        </p:nvSpPr>
        <p:spPr/>
        <p:txBody>
          <a:bodyPr/>
          <a:lstStyle/>
          <a:p>
            <a:fld id="{D70B5D05-31C5-471D-9CD4-17E0D961AD42}" type="datetimeFigureOut">
              <a:rPr lang="en-PK" smtClean="0"/>
              <a:t>10/03/2021</a:t>
            </a:fld>
            <a:endParaRPr lang="en-PK"/>
          </a:p>
        </p:txBody>
      </p:sp>
      <p:sp>
        <p:nvSpPr>
          <p:cNvPr id="5" name="Footer Placeholder 4">
            <a:extLst>
              <a:ext uri="{FF2B5EF4-FFF2-40B4-BE49-F238E27FC236}">
                <a16:creationId xmlns:a16="http://schemas.microsoft.com/office/drawing/2014/main" id="{BCB5F6F8-EAF6-448E-988F-15167098097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CABB384-EEE6-430B-9C0B-90B609547794}"/>
              </a:ext>
            </a:extLst>
          </p:cNvPr>
          <p:cNvSpPr>
            <a:spLocks noGrp="1"/>
          </p:cNvSpPr>
          <p:nvPr>
            <p:ph type="sldNum" sz="quarter" idx="12"/>
          </p:nvPr>
        </p:nvSpPr>
        <p:spPr/>
        <p:txBody>
          <a:bodyPr/>
          <a:lstStyle/>
          <a:p>
            <a:fld id="{A8078962-82DB-494A-8BDD-322FEA9BD6FD}" type="slidenum">
              <a:rPr lang="en-PK" smtClean="0"/>
              <a:t>‹#›</a:t>
            </a:fld>
            <a:endParaRPr lang="en-PK"/>
          </a:p>
        </p:txBody>
      </p:sp>
    </p:spTree>
    <p:extLst>
      <p:ext uri="{BB962C8B-B14F-4D97-AF65-F5344CB8AC3E}">
        <p14:creationId xmlns:p14="http://schemas.microsoft.com/office/powerpoint/2010/main" val="425805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D7D7-925A-4C07-B671-492048AF3D02}"/>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295795A-639F-4E63-9ACF-711DAE0CA4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C114DF5-68D1-4D81-9958-89E25548BBE2}"/>
              </a:ext>
            </a:extLst>
          </p:cNvPr>
          <p:cNvSpPr>
            <a:spLocks noGrp="1"/>
          </p:cNvSpPr>
          <p:nvPr>
            <p:ph type="dt" sz="half" idx="10"/>
          </p:nvPr>
        </p:nvSpPr>
        <p:spPr/>
        <p:txBody>
          <a:bodyPr/>
          <a:lstStyle/>
          <a:p>
            <a:fld id="{D70B5D05-31C5-471D-9CD4-17E0D961AD42}" type="datetimeFigureOut">
              <a:rPr lang="en-PK" smtClean="0"/>
              <a:t>10/03/2021</a:t>
            </a:fld>
            <a:endParaRPr lang="en-PK"/>
          </a:p>
        </p:txBody>
      </p:sp>
      <p:sp>
        <p:nvSpPr>
          <p:cNvPr id="5" name="Footer Placeholder 4">
            <a:extLst>
              <a:ext uri="{FF2B5EF4-FFF2-40B4-BE49-F238E27FC236}">
                <a16:creationId xmlns:a16="http://schemas.microsoft.com/office/drawing/2014/main" id="{9FDCD1DA-EBC3-4A36-B5EB-0ABBEB7D0D1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34BEEB5-E102-410F-8DB4-2A9E920A38FC}"/>
              </a:ext>
            </a:extLst>
          </p:cNvPr>
          <p:cNvSpPr>
            <a:spLocks noGrp="1"/>
          </p:cNvSpPr>
          <p:nvPr>
            <p:ph type="sldNum" sz="quarter" idx="12"/>
          </p:nvPr>
        </p:nvSpPr>
        <p:spPr/>
        <p:txBody>
          <a:bodyPr/>
          <a:lstStyle/>
          <a:p>
            <a:fld id="{A8078962-82DB-494A-8BDD-322FEA9BD6FD}" type="slidenum">
              <a:rPr lang="en-PK" smtClean="0"/>
              <a:t>‹#›</a:t>
            </a:fld>
            <a:endParaRPr lang="en-PK"/>
          </a:p>
        </p:txBody>
      </p:sp>
    </p:spTree>
    <p:extLst>
      <p:ext uri="{BB962C8B-B14F-4D97-AF65-F5344CB8AC3E}">
        <p14:creationId xmlns:p14="http://schemas.microsoft.com/office/powerpoint/2010/main" val="295608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ECD848-9653-48A8-BEB4-AE9A165257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040F576-4CFB-4D14-8DEF-0F0880E263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9291734-A411-48B0-9280-5299E0F6E1B4}"/>
              </a:ext>
            </a:extLst>
          </p:cNvPr>
          <p:cNvSpPr>
            <a:spLocks noGrp="1"/>
          </p:cNvSpPr>
          <p:nvPr>
            <p:ph type="dt" sz="half" idx="10"/>
          </p:nvPr>
        </p:nvSpPr>
        <p:spPr/>
        <p:txBody>
          <a:bodyPr/>
          <a:lstStyle/>
          <a:p>
            <a:fld id="{D70B5D05-31C5-471D-9CD4-17E0D961AD42}" type="datetimeFigureOut">
              <a:rPr lang="en-PK" smtClean="0"/>
              <a:t>10/03/2021</a:t>
            </a:fld>
            <a:endParaRPr lang="en-PK"/>
          </a:p>
        </p:txBody>
      </p:sp>
      <p:sp>
        <p:nvSpPr>
          <p:cNvPr id="5" name="Footer Placeholder 4">
            <a:extLst>
              <a:ext uri="{FF2B5EF4-FFF2-40B4-BE49-F238E27FC236}">
                <a16:creationId xmlns:a16="http://schemas.microsoft.com/office/drawing/2014/main" id="{24ADB6E5-830E-46B0-B916-5940E46CBD6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AB4EB28-8BD2-4483-B41E-0D59A863B35D}"/>
              </a:ext>
            </a:extLst>
          </p:cNvPr>
          <p:cNvSpPr>
            <a:spLocks noGrp="1"/>
          </p:cNvSpPr>
          <p:nvPr>
            <p:ph type="sldNum" sz="quarter" idx="12"/>
          </p:nvPr>
        </p:nvSpPr>
        <p:spPr/>
        <p:txBody>
          <a:bodyPr/>
          <a:lstStyle/>
          <a:p>
            <a:fld id="{A8078962-82DB-494A-8BDD-322FEA9BD6FD}" type="slidenum">
              <a:rPr lang="en-PK" smtClean="0"/>
              <a:t>‹#›</a:t>
            </a:fld>
            <a:endParaRPr lang="en-PK"/>
          </a:p>
        </p:txBody>
      </p:sp>
    </p:spTree>
    <p:extLst>
      <p:ext uri="{BB962C8B-B14F-4D97-AF65-F5344CB8AC3E}">
        <p14:creationId xmlns:p14="http://schemas.microsoft.com/office/powerpoint/2010/main" val="3944261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527C-57C9-461D-AD47-CDDD8EAA6BB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607FF50-904B-4CDC-A75F-7E0FC0AA11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D897C81-93FF-48F8-873D-9B50FA803C27}"/>
              </a:ext>
            </a:extLst>
          </p:cNvPr>
          <p:cNvSpPr>
            <a:spLocks noGrp="1"/>
          </p:cNvSpPr>
          <p:nvPr>
            <p:ph type="dt" sz="half" idx="10"/>
          </p:nvPr>
        </p:nvSpPr>
        <p:spPr/>
        <p:txBody>
          <a:bodyPr/>
          <a:lstStyle/>
          <a:p>
            <a:fld id="{D70B5D05-31C5-471D-9CD4-17E0D961AD42}" type="datetimeFigureOut">
              <a:rPr lang="en-PK" smtClean="0"/>
              <a:t>10/03/2021</a:t>
            </a:fld>
            <a:endParaRPr lang="en-PK"/>
          </a:p>
        </p:txBody>
      </p:sp>
      <p:sp>
        <p:nvSpPr>
          <p:cNvPr id="5" name="Footer Placeholder 4">
            <a:extLst>
              <a:ext uri="{FF2B5EF4-FFF2-40B4-BE49-F238E27FC236}">
                <a16:creationId xmlns:a16="http://schemas.microsoft.com/office/drawing/2014/main" id="{BB8F2EA6-C853-40DF-81A8-BBB6169E6B4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82A0BDB-A9CA-4D2F-8F81-D35858375651}"/>
              </a:ext>
            </a:extLst>
          </p:cNvPr>
          <p:cNvSpPr>
            <a:spLocks noGrp="1"/>
          </p:cNvSpPr>
          <p:nvPr>
            <p:ph type="sldNum" sz="quarter" idx="12"/>
          </p:nvPr>
        </p:nvSpPr>
        <p:spPr/>
        <p:txBody>
          <a:bodyPr/>
          <a:lstStyle/>
          <a:p>
            <a:fld id="{A8078962-82DB-494A-8BDD-322FEA9BD6FD}" type="slidenum">
              <a:rPr lang="en-PK" smtClean="0"/>
              <a:t>‹#›</a:t>
            </a:fld>
            <a:endParaRPr lang="en-PK"/>
          </a:p>
        </p:txBody>
      </p:sp>
    </p:spTree>
    <p:extLst>
      <p:ext uri="{BB962C8B-B14F-4D97-AF65-F5344CB8AC3E}">
        <p14:creationId xmlns:p14="http://schemas.microsoft.com/office/powerpoint/2010/main" val="184656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0F9D1-F576-405C-8527-07B7DD8BF0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2093E3AA-5BA5-4F81-B8F9-45EE5DABB0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86CB68-0394-43F2-9BBD-55A15EAABD7C}"/>
              </a:ext>
            </a:extLst>
          </p:cNvPr>
          <p:cNvSpPr>
            <a:spLocks noGrp="1"/>
          </p:cNvSpPr>
          <p:nvPr>
            <p:ph type="dt" sz="half" idx="10"/>
          </p:nvPr>
        </p:nvSpPr>
        <p:spPr/>
        <p:txBody>
          <a:bodyPr/>
          <a:lstStyle/>
          <a:p>
            <a:fld id="{D70B5D05-31C5-471D-9CD4-17E0D961AD42}" type="datetimeFigureOut">
              <a:rPr lang="en-PK" smtClean="0"/>
              <a:t>10/03/2021</a:t>
            </a:fld>
            <a:endParaRPr lang="en-PK"/>
          </a:p>
        </p:txBody>
      </p:sp>
      <p:sp>
        <p:nvSpPr>
          <p:cNvPr id="5" name="Footer Placeholder 4">
            <a:extLst>
              <a:ext uri="{FF2B5EF4-FFF2-40B4-BE49-F238E27FC236}">
                <a16:creationId xmlns:a16="http://schemas.microsoft.com/office/drawing/2014/main" id="{DFCAC9E4-3FF0-436A-A3B8-A4A6E7C55B2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9B1535D-254F-4700-87C4-7382BAD83BA2}"/>
              </a:ext>
            </a:extLst>
          </p:cNvPr>
          <p:cNvSpPr>
            <a:spLocks noGrp="1"/>
          </p:cNvSpPr>
          <p:nvPr>
            <p:ph type="sldNum" sz="quarter" idx="12"/>
          </p:nvPr>
        </p:nvSpPr>
        <p:spPr/>
        <p:txBody>
          <a:bodyPr/>
          <a:lstStyle/>
          <a:p>
            <a:fld id="{A8078962-82DB-494A-8BDD-322FEA9BD6FD}" type="slidenum">
              <a:rPr lang="en-PK" smtClean="0"/>
              <a:t>‹#›</a:t>
            </a:fld>
            <a:endParaRPr lang="en-PK"/>
          </a:p>
        </p:txBody>
      </p:sp>
    </p:spTree>
    <p:extLst>
      <p:ext uri="{BB962C8B-B14F-4D97-AF65-F5344CB8AC3E}">
        <p14:creationId xmlns:p14="http://schemas.microsoft.com/office/powerpoint/2010/main" val="317928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0CB6-10B1-4787-9155-AAFADB381CD0}"/>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82D49AE1-03ED-4D64-9815-6F785BCAD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B4F4DD9F-684C-4ABF-AB08-FE845B123D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2F86F5FC-F96F-4FF4-B98C-C089F78E188B}"/>
              </a:ext>
            </a:extLst>
          </p:cNvPr>
          <p:cNvSpPr>
            <a:spLocks noGrp="1"/>
          </p:cNvSpPr>
          <p:nvPr>
            <p:ph type="dt" sz="half" idx="10"/>
          </p:nvPr>
        </p:nvSpPr>
        <p:spPr/>
        <p:txBody>
          <a:bodyPr/>
          <a:lstStyle/>
          <a:p>
            <a:fld id="{D70B5D05-31C5-471D-9CD4-17E0D961AD42}" type="datetimeFigureOut">
              <a:rPr lang="en-PK" smtClean="0"/>
              <a:t>10/03/2021</a:t>
            </a:fld>
            <a:endParaRPr lang="en-PK"/>
          </a:p>
        </p:txBody>
      </p:sp>
      <p:sp>
        <p:nvSpPr>
          <p:cNvPr id="6" name="Footer Placeholder 5">
            <a:extLst>
              <a:ext uri="{FF2B5EF4-FFF2-40B4-BE49-F238E27FC236}">
                <a16:creationId xmlns:a16="http://schemas.microsoft.com/office/drawing/2014/main" id="{C1D0C2E7-AE26-45B8-B22C-67A1E67B5FD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F0CF642-06FC-4F21-936F-82F2E25C49BA}"/>
              </a:ext>
            </a:extLst>
          </p:cNvPr>
          <p:cNvSpPr>
            <a:spLocks noGrp="1"/>
          </p:cNvSpPr>
          <p:nvPr>
            <p:ph type="sldNum" sz="quarter" idx="12"/>
          </p:nvPr>
        </p:nvSpPr>
        <p:spPr/>
        <p:txBody>
          <a:bodyPr/>
          <a:lstStyle/>
          <a:p>
            <a:fld id="{A8078962-82DB-494A-8BDD-322FEA9BD6FD}" type="slidenum">
              <a:rPr lang="en-PK" smtClean="0"/>
              <a:t>‹#›</a:t>
            </a:fld>
            <a:endParaRPr lang="en-PK"/>
          </a:p>
        </p:txBody>
      </p:sp>
    </p:spTree>
    <p:extLst>
      <p:ext uri="{BB962C8B-B14F-4D97-AF65-F5344CB8AC3E}">
        <p14:creationId xmlns:p14="http://schemas.microsoft.com/office/powerpoint/2010/main" val="351440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5DA1-825C-4583-AAD7-E8D3546C0F1A}"/>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D669B76-1743-4558-A3F0-041F7E69A8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61E9C-BDC9-4FC0-8B02-7AC20F6E65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4AA4B3F2-DE0A-494D-A9C9-68F7EB371B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F2E057-0D72-4777-98D2-9006864785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C474C22C-FB72-46FF-9412-4EF2BF5CB6E4}"/>
              </a:ext>
            </a:extLst>
          </p:cNvPr>
          <p:cNvSpPr>
            <a:spLocks noGrp="1"/>
          </p:cNvSpPr>
          <p:nvPr>
            <p:ph type="dt" sz="half" idx="10"/>
          </p:nvPr>
        </p:nvSpPr>
        <p:spPr/>
        <p:txBody>
          <a:bodyPr/>
          <a:lstStyle/>
          <a:p>
            <a:fld id="{D70B5D05-31C5-471D-9CD4-17E0D961AD42}" type="datetimeFigureOut">
              <a:rPr lang="en-PK" smtClean="0"/>
              <a:t>10/03/2021</a:t>
            </a:fld>
            <a:endParaRPr lang="en-PK"/>
          </a:p>
        </p:txBody>
      </p:sp>
      <p:sp>
        <p:nvSpPr>
          <p:cNvPr id="8" name="Footer Placeholder 7">
            <a:extLst>
              <a:ext uri="{FF2B5EF4-FFF2-40B4-BE49-F238E27FC236}">
                <a16:creationId xmlns:a16="http://schemas.microsoft.com/office/drawing/2014/main" id="{895771AD-2720-4769-B3F7-93F5785DD931}"/>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40F6E04-696E-45F1-AB32-06D90354E6EB}"/>
              </a:ext>
            </a:extLst>
          </p:cNvPr>
          <p:cNvSpPr>
            <a:spLocks noGrp="1"/>
          </p:cNvSpPr>
          <p:nvPr>
            <p:ph type="sldNum" sz="quarter" idx="12"/>
          </p:nvPr>
        </p:nvSpPr>
        <p:spPr/>
        <p:txBody>
          <a:bodyPr/>
          <a:lstStyle/>
          <a:p>
            <a:fld id="{A8078962-82DB-494A-8BDD-322FEA9BD6FD}" type="slidenum">
              <a:rPr lang="en-PK" smtClean="0"/>
              <a:t>‹#›</a:t>
            </a:fld>
            <a:endParaRPr lang="en-PK"/>
          </a:p>
        </p:txBody>
      </p:sp>
    </p:spTree>
    <p:extLst>
      <p:ext uri="{BB962C8B-B14F-4D97-AF65-F5344CB8AC3E}">
        <p14:creationId xmlns:p14="http://schemas.microsoft.com/office/powerpoint/2010/main" val="37204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1D1E-59D0-4771-9D0E-D2DC03ED69A8}"/>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6C3C477A-6727-464C-8480-D3CCDB24010E}"/>
              </a:ext>
            </a:extLst>
          </p:cNvPr>
          <p:cNvSpPr>
            <a:spLocks noGrp="1"/>
          </p:cNvSpPr>
          <p:nvPr>
            <p:ph type="dt" sz="half" idx="10"/>
          </p:nvPr>
        </p:nvSpPr>
        <p:spPr/>
        <p:txBody>
          <a:bodyPr/>
          <a:lstStyle/>
          <a:p>
            <a:fld id="{D70B5D05-31C5-471D-9CD4-17E0D961AD42}" type="datetimeFigureOut">
              <a:rPr lang="en-PK" smtClean="0"/>
              <a:t>10/03/2021</a:t>
            </a:fld>
            <a:endParaRPr lang="en-PK"/>
          </a:p>
        </p:txBody>
      </p:sp>
      <p:sp>
        <p:nvSpPr>
          <p:cNvPr id="4" name="Footer Placeholder 3">
            <a:extLst>
              <a:ext uri="{FF2B5EF4-FFF2-40B4-BE49-F238E27FC236}">
                <a16:creationId xmlns:a16="http://schemas.microsoft.com/office/drawing/2014/main" id="{CB1C1DE9-C6C5-4475-8A16-4AC98F8C621F}"/>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1C6A62D0-C02D-4AB1-9AC7-F169698595D3}"/>
              </a:ext>
            </a:extLst>
          </p:cNvPr>
          <p:cNvSpPr>
            <a:spLocks noGrp="1"/>
          </p:cNvSpPr>
          <p:nvPr>
            <p:ph type="sldNum" sz="quarter" idx="12"/>
          </p:nvPr>
        </p:nvSpPr>
        <p:spPr/>
        <p:txBody>
          <a:bodyPr/>
          <a:lstStyle/>
          <a:p>
            <a:fld id="{A8078962-82DB-494A-8BDD-322FEA9BD6FD}" type="slidenum">
              <a:rPr lang="en-PK" smtClean="0"/>
              <a:t>‹#›</a:t>
            </a:fld>
            <a:endParaRPr lang="en-PK"/>
          </a:p>
        </p:txBody>
      </p:sp>
    </p:spTree>
    <p:extLst>
      <p:ext uri="{BB962C8B-B14F-4D97-AF65-F5344CB8AC3E}">
        <p14:creationId xmlns:p14="http://schemas.microsoft.com/office/powerpoint/2010/main" val="144616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0E8A55-4B9F-415F-9070-3462C74F32F0}"/>
              </a:ext>
            </a:extLst>
          </p:cNvPr>
          <p:cNvSpPr>
            <a:spLocks noGrp="1"/>
          </p:cNvSpPr>
          <p:nvPr>
            <p:ph type="dt" sz="half" idx="10"/>
          </p:nvPr>
        </p:nvSpPr>
        <p:spPr/>
        <p:txBody>
          <a:bodyPr/>
          <a:lstStyle/>
          <a:p>
            <a:fld id="{D70B5D05-31C5-471D-9CD4-17E0D961AD42}" type="datetimeFigureOut">
              <a:rPr lang="en-PK" smtClean="0"/>
              <a:t>10/03/2021</a:t>
            </a:fld>
            <a:endParaRPr lang="en-PK"/>
          </a:p>
        </p:txBody>
      </p:sp>
      <p:sp>
        <p:nvSpPr>
          <p:cNvPr id="3" name="Footer Placeholder 2">
            <a:extLst>
              <a:ext uri="{FF2B5EF4-FFF2-40B4-BE49-F238E27FC236}">
                <a16:creationId xmlns:a16="http://schemas.microsoft.com/office/drawing/2014/main" id="{1ED7D0B7-E71F-4C9B-8F51-D8D7EF643BCA}"/>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F1CD8C8A-7911-4392-9342-45AFE35C1364}"/>
              </a:ext>
            </a:extLst>
          </p:cNvPr>
          <p:cNvSpPr>
            <a:spLocks noGrp="1"/>
          </p:cNvSpPr>
          <p:nvPr>
            <p:ph type="sldNum" sz="quarter" idx="12"/>
          </p:nvPr>
        </p:nvSpPr>
        <p:spPr/>
        <p:txBody>
          <a:bodyPr/>
          <a:lstStyle/>
          <a:p>
            <a:fld id="{A8078962-82DB-494A-8BDD-322FEA9BD6FD}" type="slidenum">
              <a:rPr lang="en-PK" smtClean="0"/>
              <a:t>‹#›</a:t>
            </a:fld>
            <a:endParaRPr lang="en-PK"/>
          </a:p>
        </p:txBody>
      </p:sp>
    </p:spTree>
    <p:extLst>
      <p:ext uri="{BB962C8B-B14F-4D97-AF65-F5344CB8AC3E}">
        <p14:creationId xmlns:p14="http://schemas.microsoft.com/office/powerpoint/2010/main" val="1716293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9D03-A664-40DA-AC8A-FE2A8796C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6DC8A60-F9E9-44F8-AD3C-1058AC0775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DE5B4441-C94C-4606-AF15-79FB232C9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1C1BD-FD58-4DF6-BC68-736C0EC0C4FC}"/>
              </a:ext>
            </a:extLst>
          </p:cNvPr>
          <p:cNvSpPr>
            <a:spLocks noGrp="1"/>
          </p:cNvSpPr>
          <p:nvPr>
            <p:ph type="dt" sz="half" idx="10"/>
          </p:nvPr>
        </p:nvSpPr>
        <p:spPr/>
        <p:txBody>
          <a:bodyPr/>
          <a:lstStyle/>
          <a:p>
            <a:fld id="{D70B5D05-31C5-471D-9CD4-17E0D961AD42}" type="datetimeFigureOut">
              <a:rPr lang="en-PK" smtClean="0"/>
              <a:t>10/03/2021</a:t>
            </a:fld>
            <a:endParaRPr lang="en-PK"/>
          </a:p>
        </p:txBody>
      </p:sp>
      <p:sp>
        <p:nvSpPr>
          <p:cNvPr id="6" name="Footer Placeholder 5">
            <a:extLst>
              <a:ext uri="{FF2B5EF4-FFF2-40B4-BE49-F238E27FC236}">
                <a16:creationId xmlns:a16="http://schemas.microsoft.com/office/drawing/2014/main" id="{8C03E96E-2E1E-4D55-8A0D-B5FDE9457A7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2E9111D-AE55-493D-BE87-BFE1E56BC688}"/>
              </a:ext>
            </a:extLst>
          </p:cNvPr>
          <p:cNvSpPr>
            <a:spLocks noGrp="1"/>
          </p:cNvSpPr>
          <p:nvPr>
            <p:ph type="sldNum" sz="quarter" idx="12"/>
          </p:nvPr>
        </p:nvSpPr>
        <p:spPr/>
        <p:txBody>
          <a:bodyPr/>
          <a:lstStyle/>
          <a:p>
            <a:fld id="{A8078962-82DB-494A-8BDD-322FEA9BD6FD}" type="slidenum">
              <a:rPr lang="en-PK" smtClean="0"/>
              <a:t>‹#›</a:t>
            </a:fld>
            <a:endParaRPr lang="en-PK"/>
          </a:p>
        </p:txBody>
      </p:sp>
    </p:spTree>
    <p:extLst>
      <p:ext uri="{BB962C8B-B14F-4D97-AF65-F5344CB8AC3E}">
        <p14:creationId xmlns:p14="http://schemas.microsoft.com/office/powerpoint/2010/main" val="146277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BBD7-0E94-4BF1-BEF0-50AC36E8E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91CF8D85-3F9C-4B6C-8C0E-3F86D0D37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AA45F9A3-68D2-4012-95FF-D9EF3B6FA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440A9-90E8-4315-91F6-4D4D32AEF091}"/>
              </a:ext>
            </a:extLst>
          </p:cNvPr>
          <p:cNvSpPr>
            <a:spLocks noGrp="1"/>
          </p:cNvSpPr>
          <p:nvPr>
            <p:ph type="dt" sz="half" idx="10"/>
          </p:nvPr>
        </p:nvSpPr>
        <p:spPr/>
        <p:txBody>
          <a:bodyPr/>
          <a:lstStyle/>
          <a:p>
            <a:fld id="{D70B5D05-31C5-471D-9CD4-17E0D961AD42}" type="datetimeFigureOut">
              <a:rPr lang="en-PK" smtClean="0"/>
              <a:t>10/03/2021</a:t>
            </a:fld>
            <a:endParaRPr lang="en-PK"/>
          </a:p>
        </p:txBody>
      </p:sp>
      <p:sp>
        <p:nvSpPr>
          <p:cNvPr id="6" name="Footer Placeholder 5">
            <a:extLst>
              <a:ext uri="{FF2B5EF4-FFF2-40B4-BE49-F238E27FC236}">
                <a16:creationId xmlns:a16="http://schemas.microsoft.com/office/drawing/2014/main" id="{4D508AF9-1339-4318-BFBB-F0A40C4575A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2D1C1E9-BC45-4F91-A638-B4F1D3FDDDB6}"/>
              </a:ext>
            </a:extLst>
          </p:cNvPr>
          <p:cNvSpPr>
            <a:spLocks noGrp="1"/>
          </p:cNvSpPr>
          <p:nvPr>
            <p:ph type="sldNum" sz="quarter" idx="12"/>
          </p:nvPr>
        </p:nvSpPr>
        <p:spPr/>
        <p:txBody>
          <a:bodyPr/>
          <a:lstStyle/>
          <a:p>
            <a:fld id="{A8078962-82DB-494A-8BDD-322FEA9BD6FD}" type="slidenum">
              <a:rPr lang="en-PK" smtClean="0"/>
              <a:t>‹#›</a:t>
            </a:fld>
            <a:endParaRPr lang="en-PK"/>
          </a:p>
        </p:txBody>
      </p:sp>
    </p:spTree>
    <p:extLst>
      <p:ext uri="{BB962C8B-B14F-4D97-AF65-F5344CB8AC3E}">
        <p14:creationId xmlns:p14="http://schemas.microsoft.com/office/powerpoint/2010/main" val="180784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8FCB9E-12E2-4BA6-9C2F-D7FD820FE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F6228AE-AB90-40A1-A962-11D6C0CDB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B4075DB-4EB2-4D78-BDD5-8912E49C0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B5D05-31C5-471D-9CD4-17E0D961AD42}" type="datetimeFigureOut">
              <a:rPr lang="en-PK" smtClean="0"/>
              <a:t>10/03/2021</a:t>
            </a:fld>
            <a:endParaRPr lang="en-PK"/>
          </a:p>
        </p:txBody>
      </p:sp>
      <p:sp>
        <p:nvSpPr>
          <p:cNvPr id="5" name="Footer Placeholder 4">
            <a:extLst>
              <a:ext uri="{FF2B5EF4-FFF2-40B4-BE49-F238E27FC236}">
                <a16:creationId xmlns:a16="http://schemas.microsoft.com/office/drawing/2014/main" id="{9FCB4FFF-FB87-4A5B-BF04-2FB82AD2F9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597CD428-61EC-4B84-B8F3-B9A6E82E17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78962-82DB-494A-8BDD-322FEA9BD6FD}" type="slidenum">
              <a:rPr lang="en-PK" smtClean="0"/>
              <a:t>‹#›</a:t>
            </a:fld>
            <a:endParaRPr lang="en-PK"/>
          </a:p>
        </p:txBody>
      </p:sp>
    </p:spTree>
    <p:extLst>
      <p:ext uri="{BB962C8B-B14F-4D97-AF65-F5344CB8AC3E}">
        <p14:creationId xmlns:p14="http://schemas.microsoft.com/office/powerpoint/2010/main" val="367427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488DAC2-3B8D-4704-89D1-139E92B2BA47}"/>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b="15730"/>
          <a:stretch/>
        </p:blipFill>
        <p:spPr bwMode="auto">
          <a:xfrm>
            <a:off x="20" y="42214"/>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E21E979-0081-4548-9F7A-BB328A9BD554}"/>
              </a:ext>
            </a:extLst>
          </p:cNvPr>
          <p:cNvSpPr>
            <a:spLocks noGrp="1"/>
          </p:cNvSpPr>
          <p:nvPr>
            <p:ph type="ctrTitle"/>
          </p:nvPr>
        </p:nvSpPr>
        <p:spPr>
          <a:xfrm>
            <a:off x="965200" y="965200"/>
            <a:ext cx="10261600" cy="3564869"/>
          </a:xfrm>
        </p:spPr>
        <p:txBody>
          <a:bodyPr vert="horz" lIns="91440" tIns="45720" rIns="91440" bIns="45720" rtlCol="0" anchor="b">
            <a:normAutofit/>
          </a:bodyPr>
          <a:lstStyle/>
          <a:p>
            <a:pPr algn="l"/>
            <a:r>
              <a:rPr lang="en-US" sz="11500" dirty="0">
                <a:ln w="22225">
                  <a:solidFill>
                    <a:schemeClr val="tx1"/>
                  </a:solidFill>
                  <a:miter lim="800000"/>
                </a:ln>
                <a:noFill/>
              </a:rPr>
              <a:t>FUNCTIONAL </a:t>
            </a:r>
            <a:br>
              <a:rPr lang="en-US" sz="11500" dirty="0">
                <a:ln w="22225">
                  <a:solidFill>
                    <a:schemeClr val="tx1"/>
                  </a:solidFill>
                  <a:miter lim="800000"/>
                </a:ln>
                <a:noFill/>
              </a:rPr>
            </a:br>
            <a:r>
              <a:rPr lang="en-US" sz="11500" dirty="0">
                <a:ln w="22225">
                  <a:solidFill>
                    <a:schemeClr val="tx1"/>
                  </a:solidFill>
                  <a:miter lim="800000"/>
                </a:ln>
                <a:noFill/>
              </a:rPr>
              <a:t>PRORAMMING</a:t>
            </a:r>
          </a:p>
        </p:txBody>
      </p:sp>
      <p:sp>
        <p:nvSpPr>
          <p:cNvPr id="3" name="Subtitle 2">
            <a:extLst>
              <a:ext uri="{FF2B5EF4-FFF2-40B4-BE49-F238E27FC236}">
                <a16:creationId xmlns:a16="http://schemas.microsoft.com/office/drawing/2014/main" id="{82988F04-4DA4-4AD3-B9D1-19E726BB4FEF}"/>
              </a:ext>
            </a:extLst>
          </p:cNvPr>
          <p:cNvSpPr>
            <a:spLocks noGrp="1"/>
          </p:cNvSpPr>
          <p:nvPr>
            <p:ph type="subTitle" idx="1"/>
          </p:nvPr>
        </p:nvSpPr>
        <p:spPr>
          <a:xfrm>
            <a:off x="8913446" y="1544639"/>
            <a:ext cx="10261600" cy="1202995"/>
          </a:xfrm>
        </p:spPr>
        <p:txBody>
          <a:bodyPr vert="horz" lIns="91440" tIns="45720" rIns="91440" bIns="45720" rtlCol="0">
            <a:normAutofit/>
          </a:bodyPr>
          <a:lstStyle/>
          <a:p>
            <a:pPr algn="l"/>
            <a:r>
              <a:rPr lang="en-US" sz="3200" dirty="0"/>
              <a:t>SCALA  </a:t>
            </a:r>
          </a:p>
          <a:p>
            <a:pPr algn="l"/>
            <a:r>
              <a:rPr lang="en-US" sz="3200" dirty="0"/>
              <a:t>TASKS </a:t>
            </a:r>
          </a:p>
        </p:txBody>
      </p:sp>
      <p:sp>
        <p:nvSpPr>
          <p:cNvPr id="61" name="Subtitle 2">
            <a:extLst>
              <a:ext uri="{FF2B5EF4-FFF2-40B4-BE49-F238E27FC236}">
                <a16:creationId xmlns:a16="http://schemas.microsoft.com/office/drawing/2014/main" id="{DDB3F5ED-2965-4F7E-9447-1F316C951AA2}"/>
              </a:ext>
            </a:extLst>
          </p:cNvPr>
          <p:cNvSpPr txBox="1">
            <a:spLocks/>
          </p:cNvSpPr>
          <p:nvPr/>
        </p:nvSpPr>
        <p:spPr>
          <a:xfrm>
            <a:off x="984504" y="5082800"/>
            <a:ext cx="5574748" cy="18784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TEAM MEMBERS:</a:t>
            </a:r>
          </a:p>
          <a:p>
            <a:pPr marL="457200" indent="-457200" algn="l">
              <a:buFont typeface="Wingdings" panose="05000000000000000000" pitchFamily="2" charset="2"/>
              <a:buChar char="Ø"/>
            </a:pPr>
            <a:r>
              <a:rPr lang="en-GB" dirty="0"/>
              <a:t>SHAHZAIB</a:t>
            </a:r>
          </a:p>
          <a:p>
            <a:pPr marL="457200" indent="-457200" algn="l">
              <a:buFont typeface="Wingdings" panose="05000000000000000000" pitchFamily="2" charset="2"/>
              <a:buChar char="Ø"/>
            </a:pPr>
            <a:r>
              <a:rPr lang="en-GB" dirty="0"/>
              <a:t>FIZZA</a:t>
            </a:r>
            <a:endParaRPr lang="en-PK" dirty="0"/>
          </a:p>
        </p:txBody>
      </p:sp>
    </p:spTree>
    <p:extLst>
      <p:ext uri="{BB962C8B-B14F-4D97-AF65-F5344CB8AC3E}">
        <p14:creationId xmlns:p14="http://schemas.microsoft.com/office/powerpoint/2010/main" val="5466212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93E83-F526-4B7D-B2CD-8DD898F4B48D}"/>
              </a:ext>
            </a:extLst>
          </p:cNvPr>
          <p:cNvSpPr>
            <a:spLocks noGrp="1"/>
          </p:cNvSpPr>
          <p:nvPr>
            <p:ph type="title"/>
          </p:nvPr>
        </p:nvSpPr>
        <p:spPr>
          <a:xfrm>
            <a:off x="466722" y="586855"/>
            <a:ext cx="3201366" cy="3387497"/>
          </a:xfrm>
        </p:spPr>
        <p:txBody>
          <a:bodyPr anchor="b">
            <a:normAutofit/>
          </a:bodyPr>
          <a:lstStyle/>
          <a:p>
            <a:pPr algn="r"/>
            <a:r>
              <a:rPr lang="en-US" sz="3100" b="1" i="1" u="sng">
                <a:solidFill>
                  <a:srgbClr val="FFFFFF"/>
                </a:solidFill>
                <a:latin typeface="+mn-lt"/>
              </a:rPr>
              <a:t>7.Documentation:</a:t>
            </a:r>
            <a:endParaRPr lang="en-PK" sz="3100" b="1" i="1" u="sng">
              <a:solidFill>
                <a:srgbClr val="FFFFFF"/>
              </a:solidFill>
              <a:latin typeface="+mn-lt"/>
            </a:endParaRPr>
          </a:p>
        </p:txBody>
      </p:sp>
      <p:sp>
        <p:nvSpPr>
          <p:cNvPr id="3" name="Content Placeholder 2">
            <a:extLst>
              <a:ext uri="{FF2B5EF4-FFF2-40B4-BE49-F238E27FC236}">
                <a16:creationId xmlns:a16="http://schemas.microsoft.com/office/drawing/2014/main" id="{E42C9A04-BE4B-455E-9EC1-9A884DA3C6B1}"/>
              </a:ext>
            </a:extLst>
          </p:cNvPr>
          <p:cNvSpPr>
            <a:spLocks noGrp="1"/>
          </p:cNvSpPr>
          <p:nvPr>
            <p:ph idx="1"/>
          </p:nvPr>
        </p:nvSpPr>
        <p:spPr>
          <a:xfrm>
            <a:off x="4810259" y="649480"/>
            <a:ext cx="6555347" cy="5546047"/>
          </a:xfrm>
        </p:spPr>
        <p:txBody>
          <a:bodyPr anchor="ctr">
            <a:normAutofit/>
          </a:bodyPr>
          <a:lstStyle/>
          <a:p>
            <a:r>
              <a:rPr lang="en-US" sz="2000" dirty="0"/>
              <a:t>First </a:t>
            </a:r>
            <a:r>
              <a:rPr lang="en-US" sz="2000" dirty="0" err="1"/>
              <a:t>UsersDAO</a:t>
            </a:r>
            <a:r>
              <a:rPr lang="en-US" sz="2000" dirty="0"/>
              <a:t> function is created with 2 parameters</a:t>
            </a:r>
          </a:p>
          <a:p>
            <a:pPr lvl="1"/>
            <a:r>
              <a:rPr lang="en-US" sz="1600" dirty="0"/>
              <a:t>Id of Int</a:t>
            </a:r>
          </a:p>
          <a:p>
            <a:pPr lvl="1"/>
            <a:r>
              <a:rPr lang="en-US" sz="1600" dirty="0"/>
              <a:t>List of List of Int</a:t>
            </a:r>
          </a:p>
          <a:p>
            <a:r>
              <a:rPr lang="en-US" sz="2000" dirty="0"/>
              <a:t>Checker is defined as arrow head function, returning the if i exists in list or not, by using filter with </a:t>
            </a:r>
            <a:r>
              <a:rPr lang="en-US" sz="2000" dirty="0" err="1"/>
              <a:t>list.contains</a:t>
            </a:r>
            <a:r>
              <a:rPr lang="en-US" sz="2000" dirty="0"/>
              <a:t> method.</a:t>
            </a:r>
          </a:p>
          <a:p>
            <a:r>
              <a:rPr lang="en-US" sz="2000" dirty="0"/>
              <a:t>Success and error are string showing success and error messages respectively.</a:t>
            </a:r>
          </a:p>
          <a:p>
            <a:r>
              <a:rPr lang="en-US" sz="2000" dirty="0"/>
              <a:t>Decision is defined as arrow head function returning success or error page by using fold and giving it success and error.</a:t>
            </a:r>
          </a:p>
          <a:p>
            <a:r>
              <a:rPr lang="en-US" sz="2000" dirty="0"/>
              <a:t>Finally id with some is mapped with checker, to check in list, then with decision to decide success or error page, then </a:t>
            </a:r>
            <a:r>
              <a:rPr lang="en-US" sz="2000" dirty="0" err="1"/>
              <a:t>foreach’ed</a:t>
            </a:r>
            <a:r>
              <a:rPr lang="en-US" sz="2000" dirty="0"/>
              <a:t> with </a:t>
            </a:r>
            <a:r>
              <a:rPr lang="en-US" sz="2000" dirty="0" err="1"/>
              <a:t>println</a:t>
            </a:r>
            <a:r>
              <a:rPr lang="en-US" sz="2000" dirty="0"/>
              <a:t> to print the output directly.</a:t>
            </a:r>
            <a:endParaRPr lang="en-PK" sz="2000" dirty="0"/>
          </a:p>
        </p:txBody>
      </p:sp>
    </p:spTree>
    <p:extLst>
      <p:ext uri="{BB962C8B-B14F-4D97-AF65-F5344CB8AC3E}">
        <p14:creationId xmlns:p14="http://schemas.microsoft.com/office/powerpoint/2010/main" val="2774964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25D6-6887-4F55-BA07-A626ABC0B7F8}"/>
              </a:ext>
            </a:extLst>
          </p:cNvPr>
          <p:cNvSpPr>
            <a:spLocks noGrp="1"/>
          </p:cNvSpPr>
          <p:nvPr>
            <p:ph type="title"/>
          </p:nvPr>
        </p:nvSpPr>
        <p:spPr>
          <a:xfrm>
            <a:off x="1653363" y="365760"/>
            <a:ext cx="9367203" cy="1188720"/>
          </a:xfrm>
        </p:spPr>
        <p:txBody>
          <a:bodyPr>
            <a:normAutofit/>
          </a:bodyPr>
          <a:lstStyle/>
          <a:p>
            <a:r>
              <a:rPr lang="en-GB" b="1" i="0" dirty="0">
                <a:effectLst/>
                <a:latin typeface="Helvetica Neue"/>
              </a:rPr>
              <a:t>Part 3 - Multiple Optional Effects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F3A957E-1495-4BC4-B7AF-3F2916C2524F}"/>
              </a:ext>
            </a:extLst>
          </p:cNvPr>
          <p:cNvSpPr>
            <a:spLocks noGrp="1"/>
          </p:cNvSpPr>
          <p:nvPr>
            <p:ph idx="1"/>
          </p:nvPr>
        </p:nvSpPr>
        <p:spPr>
          <a:xfrm>
            <a:off x="1653363" y="2176272"/>
            <a:ext cx="9367204" cy="4041648"/>
          </a:xfrm>
        </p:spPr>
        <p:txBody>
          <a:bodyPr anchor="t">
            <a:normAutofit/>
          </a:bodyPr>
          <a:lstStyle/>
          <a:p>
            <a:pPr marL="0" indent="0">
              <a:buNone/>
            </a:pPr>
            <a:r>
              <a:rPr lang="en-GB" sz="1900" b="1" i="1" u="sng" dirty="0"/>
              <a:t>1. DEFINE THE PROBLEM: </a:t>
            </a:r>
          </a:p>
          <a:p>
            <a:pPr marL="0" indent="0">
              <a:buNone/>
            </a:pPr>
            <a:r>
              <a:rPr lang="en-GB" sz="1900" dirty="0">
                <a:effectLst/>
                <a:latin typeface="Helvetica Neue"/>
              </a:rPr>
              <a:t>To display user last meetup and list of meetup.</a:t>
            </a:r>
          </a:p>
          <a:p>
            <a:pPr marL="0" indent="0">
              <a:buNone/>
            </a:pPr>
            <a:endParaRPr lang="en-GB" sz="1900" dirty="0"/>
          </a:p>
          <a:p>
            <a:pPr marL="0" indent="0">
              <a:buNone/>
            </a:pPr>
            <a:r>
              <a:rPr lang="en-GB" sz="1900" b="1" i="1" u="sng" dirty="0"/>
              <a:t>2. OUTLINE THE SOLUTION :</a:t>
            </a:r>
          </a:p>
          <a:p>
            <a:pPr marL="0" indent="0">
              <a:buNone/>
            </a:pPr>
            <a:r>
              <a:rPr lang="en-GB" sz="1900" dirty="0"/>
              <a:t>A variable </a:t>
            </a:r>
            <a:r>
              <a:rPr lang="en-GB" sz="1900" dirty="0" err="1"/>
              <a:t>lastMeetup</a:t>
            </a:r>
            <a:r>
              <a:rPr lang="en-GB" sz="1900" dirty="0"/>
              <a:t> is defined as arrow-head function returning last meetup, and </a:t>
            </a:r>
            <a:r>
              <a:rPr lang="en-GB" sz="1900" dirty="0" err="1"/>
              <a:t>listOfMeetups</a:t>
            </a:r>
            <a:r>
              <a:rPr lang="en-GB" sz="1900" dirty="0"/>
              <a:t> returning list of Meetups, then a function for </a:t>
            </a:r>
            <a:r>
              <a:rPr lang="en-GB" sz="1900" dirty="0" err="1"/>
              <a:t>userLastMeetup</a:t>
            </a:r>
            <a:r>
              <a:rPr lang="en-GB" sz="1900" dirty="0"/>
              <a:t> is defined taking user and </a:t>
            </a:r>
            <a:r>
              <a:rPr lang="en-GB" sz="1900" dirty="0" err="1"/>
              <a:t>lastMeetup</a:t>
            </a:r>
            <a:r>
              <a:rPr lang="en-GB" sz="1900" dirty="0"/>
              <a:t> method as parameter, in which user is executed with the </a:t>
            </a:r>
            <a:r>
              <a:rPr lang="en-GB" sz="1900" dirty="0" err="1"/>
              <a:t>lastMeetup</a:t>
            </a:r>
            <a:r>
              <a:rPr lang="en-GB" sz="1900" dirty="0"/>
              <a:t> function. Similarly </a:t>
            </a:r>
            <a:r>
              <a:rPr lang="en-GB" sz="1900" dirty="0" err="1"/>
              <a:t>meetupHistory</a:t>
            </a:r>
            <a:r>
              <a:rPr lang="en-GB" sz="1900" dirty="0"/>
              <a:t> will be implemented which will return list of meetups.</a:t>
            </a:r>
          </a:p>
        </p:txBody>
      </p:sp>
    </p:spTree>
    <p:extLst>
      <p:ext uri="{BB962C8B-B14F-4D97-AF65-F5344CB8AC3E}">
        <p14:creationId xmlns:p14="http://schemas.microsoft.com/office/powerpoint/2010/main" val="2305235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46205-0572-46B8-A1AB-6EF24FA79E2B}"/>
              </a:ext>
            </a:extLst>
          </p:cNvPr>
          <p:cNvSpPr>
            <a:spLocks noGrp="1"/>
          </p:cNvSpPr>
          <p:nvPr>
            <p:ph idx="1"/>
          </p:nvPr>
        </p:nvSpPr>
        <p:spPr>
          <a:xfrm>
            <a:off x="838200" y="295422"/>
            <a:ext cx="10515600" cy="5881541"/>
          </a:xfrm>
        </p:spPr>
        <p:txBody>
          <a:bodyPr/>
          <a:lstStyle/>
          <a:p>
            <a:pPr marL="0" indent="0">
              <a:buNone/>
            </a:pPr>
            <a:r>
              <a:rPr lang="en-GB" b="1" i="1" u="sng" dirty="0"/>
              <a:t>3. ALGORITHM: </a:t>
            </a:r>
            <a:r>
              <a:rPr lang="en-GB" b="1" i="1" dirty="0"/>
              <a:t>                                                    </a:t>
            </a:r>
            <a:r>
              <a:rPr lang="en-GB" b="1" i="1" u="sng" dirty="0"/>
              <a:t>  4. TEST ALGORITHM:</a:t>
            </a:r>
          </a:p>
          <a:p>
            <a:pPr marL="0" indent="0">
              <a:buNone/>
            </a:pPr>
            <a:endParaRPr lang="en-GB" b="1" i="1" u="sng" dirty="0"/>
          </a:p>
        </p:txBody>
      </p:sp>
      <p:sp>
        <p:nvSpPr>
          <p:cNvPr id="24" name="TextBox 23">
            <a:extLst>
              <a:ext uri="{FF2B5EF4-FFF2-40B4-BE49-F238E27FC236}">
                <a16:creationId xmlns:a16="http://schemas.microsoft.com/office/drawing/2014/main" id="{B19A3347-9F75-4453-8003-96B6547C4193}"/>
              </a:ext>
            </a:extLst>
          </p:cNvPr>
          <p:cNvSpPr txBox="1"/>
          <p:nvPr/>
        </p:nvSpPr>
        <p:spPr>
          <a:xfrm>
            <a:off x="7593496" y="1179443"/>
            <a:ext cx="4121426" cy="2554545"/>
          </a:xfrm>
          <a:prstGeom prst="rect">
            <a:avLst/>
          </a:prstGeom>
          <a:noFill/>
        </p:spPr>
        <p:txBody>
          <a:bodyPr wrap="square" rtlCol="0">
            <a:spAutoFit/>
          </a:bodyPr>
          <a:lstStyle/>
          <a:p>
            <a:r>
              <a:rPr lang="en-US" sz="3200" dirty="0"/>
              <a:t>Functions are pure taking both the function and user as parameter to execute and derive the result.</a:t>
            </a:r>
          </a:p>
        </p:txBody>
      </p:sp>
      <p:pic>
        <p:nvPicPr>
          <p:cNvPr id="5" name="Picture 4" descr="Text&#10;&#10;Description automatically generated">
            <a:extLst>
              <a:ext uri="{FF2B5EF4-FFF2-40B4-BE49-F238E27FC236}">
                <a16:creationId xmlns:a16="http://schemas.microsoft.com/office/drawing/2014/main" id="{2667AE1B-BB21-4ED0-A2A4-97AE1BFEC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619" y="977859"/>
            <a:ext cx="6321315" cy="5199104"/>
          </a:xfrm>
          <a:prstGeom prst="rect">
            <a:avLst/>
          </a:prstGeom>
        </p:spPr>
      </p:pic>
    </p:spTree>
    <p:extLst>
      <p:ext uri="{BB962C8B-B14F-4D97-AF65-F5344CB8AC3E}">
        <p14:creationId xmlns:p14="http://schemas.microsoft.com/office/powerpoint/2010/main" val="4047969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0BB18-6021-4932-A37A-DA1A2E30328A}"/>
              </a:ext>
            </a:extLst>
          </p:cNvPr>
          <p:cNvSpPr>
            <a:spLocks noGrp="1"/>
          </p:cNvSpPr>
          <p:nvPr>
            <p:ph idx="1"/>
          </p:nvPr>
        </p:nvSpPr>
        <p:spPr>
          <a:xfrm>
            <a:off x="838200" y="424070"/>
            <a:ext cx="10515600" cy="5752893"/>
          </a:xfrm>
        </p:spPr>
        <p:txBody>
          <a:bodyPr/>
          <a:lstStyle/>
          <a:p>
            <a:pPr marL="0" indent="0">
              <a:buNone/>
            </a:pPr>
            <a:r>
              <a:rPr lang="en-GB" b="1" i="1" u="sng" dirty="0"/>
              <a:t>5. PROGRAM: </a:t>
            </a:r>
            <a:r>
              <a:rPr lang="en-GB" b="1" i="1" dirty="0"/>
              <a:t>                                                     </a:t>
            </a:r>
            <a:r>
              <a:rPr lang="en-GB" b="1" i="1" u="sng" dirty="0"/>
              <a:t> 6. TEST PROGRAM:</a:t>
            </a:r>
          </a:p>
          <a:p>
            <a:pPr marL="0" indent="0">
              <a:buNone/>
            </a:pPr>
            <a:endParaRPr lang="en-GB" b="1" i="1" u="sng" dirty="0"/>
          </a:p>
          <a:p>
            <a:pPr marL="0" indent="0">
              <a:buNone/>
            </a:pPr>
            <a:endParaRPr lang="en-PK" b="1" i="1" u="sng" dirty="0"/>
          </a:p>
        </p:txBody>
      </p:sp>
      <p:pic>
        <p:nvPicPr>
          <p:cNvPr id="2" name="Picture 1">
            <a:extLst>
              <a:ext uri="{FF2B5EF4-FFF2-40B4-BE49-F238E27FC236}">
                <a16:creationId xmlns:a16="http://schemas.microsoft.com/office/drawing/2014/main" id="{0FA63D39-1484-4D3F-AA06-1D52D0552C19}"/>
              </a:ext>
            </a:extLst>
          </p:cNvPr>
          <p:cNvPicPr>
            <a:picLocks noChangeAspect="1"/>
          </p:cNvPicPr>
          <p:nvPr/>
        </p:nvPicPr>
        <p:blipFill>
          <a:blip r:embed="rId2"/>
          <a:stretch>
            <a:fillRect/>
          </a:stretch>
        </p:blipFill>
        <p:spPr>
          <a:xfrm>
            <a:off x="270438" y="1366471"/>
            <a:ext cx="11651124" cy="3444680"/>
          </a:xfrm>
          <a:prstGeom prst="rect">
            <a:avLst/>
          </a:prstGeom>
        </p:spPr>
      </p:pic>
    </p:spTree>
    <p:extLst>
      <p:ext uri="{BB962C8B-B14F-4D97-AF65-F5344CB8AC3E}">
        <p14:creationId xmlns:p14="http://schemas.microsoft.com/office/powerpoint/2010/main" val="362058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93E83-F526-4B7D-B2CD-8DD898F4B48D}"/>
              </a:ext>
            </a:extLst>
          </p:cNvPr>
          <p:cNvSpPr>
            <a:spLocks noGrp="1"/>
          </p:cNvSpPr>
          <p:nvPr>
            <p:ph type="title"/>
          </p:nvPr>
        </p:nvSpPr>
        <p:spPr>
          <a:xfrm>
            <a:off x="466722" y="586855"/>
            <a:ext cx="3201366" cy="3387497"/>
          </a:xfrm>
        </p:spPr>
        <p:txBody>
          <a:bodyPr anchor="b">
            <a:normAutofit/>
          </a:bodyPr>
          <a:lstStyle/>
          <a:p>
            <a:pPr algn="r"/>
            <a:r>
              <a:rPr lang="en-US" sz="3100" b="1" i="1" u="sng">
                <a:solidFill>
                  <a:srgbClr val="FFFFFF"/>
                </a:solidFill>
                <a:latin typeface="+mn-lt"/>
              </a:rPr>
              <a:t>7.Documentation:</a:t>
            </a:r>
            <a:endParaRPr lang="en-PK" sz="3100" b="1" i="1" u="sng">
              <a:solidFill>
                <a:srgbClr val="FFFFFF"/>
              </a:solidFill>
              <a:latin typeface="+mn-lt"/>
            </a:endParaRPr>
          </a:p>
        </p:txBody>
      </p:sp>
      <p:sp>
        <p:nvSpPr>
          <p:cNvPr id="3" name="Content Placeholder 2">
            <a:extLst>
              <a:ext uri="{FF2B5EF4-FFF2-40B4-BE49-F238E27FC236}">
                <a16:creationId xmlns:a16="http://schemas.microsoft.com/office/drawing/2014/main" id="{E42C9A04-BE4B-455E-9EC1-9A884DA3C6B1}"/>
              </a:ext>
            </a:extLst>
          </p:cNvPr>
          <p:cNvSpPr>
            <a:spLocks noGrp="1"/>
          </p:cNvSpPr>
          <p:nvPr>
            <p:ph idx="1"/>
          </p:nvPr>
        </p:nvSpPr>
        <p:spPr>
          <a:xfrm>
            <a:off x="4810259" y="649480"/>
            <a:ext cx="6555347" cy="5546047"/>
          </a:xfrm>
        </p:spPr>
        <p:txBody>
          <a:bodyPr anchor="ctr">
            <a:normAutofit/>
          </a:bodyPr>
          <a:lstStyle/>
          <a:p>
            <a:r>
              <a:rPr lang="en-US" sz="2000" dirty="0" err="1"/>
              <a:t>UserDAO</a:t>
            </a:r>
            <a:r>
              <a:rPr lang="en-US" sz="2000" dirty="0"/>
              <a:t> class will be the same</a:t>
            </a:r>
          </a:p>
          <a:p>
            <a:r>
              <a:rPr lang="en-US" sz="2000" dirty="0" err="1"/>
              <a:t>lastMeetup</a:t>
            </a:r>
            <a:r>
              <a:rPr lang="en-US" sz="2000" dirty="0"/>
              <a:t> arrow-head is defined returning optional </a:t>
            </a:r>
            <a:r>
              <a:rPr lang="en-US" sz="2000" dirty="0" err="1"/>
              <a:t>lastMeetup</a:t>
            </a:r>
            <a:r>
              <a:rPr lang="en-US" sz="2000" dirty="0"/>
              <a:t> of user, by </a:t>
            </a:r>
            <a:r>
              <a:rPr lang="en-US" sz="2000" dirty="0" err="1"/>
              <a:t>user.meetup.last</a:t>
            </a:r>
            <a:r>
              <a:rPr lang="en-US" sz="2000" dirty="0"/>
              <a:t>; last gives the last index of list.</a:t>
            </a:r>
          </a:p>
          <a:p>
            <a:r>
              <a:rPr lang="en-US" sz="2000" dirty="0" err="1"/>
              <a:t>meetupHistory</a:t>
            </a:r>
            <a:r>
              <a:rPr lang="en-US" sz="2000" dirty="0"/>
              <a:t> </a:t>
            </a:r>
            <a:r>
              <a:rPr lang="en-US" sz="2000" dirty="0" err="1"/>
              <a:t>attow</a:t>
            </a:r>
            <a:r>
              <a:rPr lang="en-US" sz="2000" dirty="0"/>
              <a:t>-head is defined returning optional list of meetups of user, by </a:t>
            </a:r>
            <a:r>
              <a:rPr lang="en-US" sz="2000" dirty="0" err="1"/>
              <a:t>user.meetup</a:t>
            </a:r>
            <a:endParaRPr lang="en-US" sz="2000" dirty="0"/>
          </a:p>
          <a:p>
            <a:r>
              <a:rPr lang="en-US" sz="2000" dirty="0"/>
              <a:t>Then these arrow-heads are send to Functions along with users to return the results for last meetup and list of meetups respectively.</a:t>
            </a:r>
          </a:p>
        </p:txBody>
      </p:sp>
    </p:spTree>
    <p:extLst>
      <p:ext uri="{BB962C8B-B14F-4D97-AF65-F5344CB8AC3E}">
        <p14:creationId xmlns:p14="http://schemas.microsoft.com/office/powerpoint/2010/main" val="3021588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25D6-6887-4F55-BA07-A626ABC0B7F8}"/>
              </a:ext>
            </a:extLst>
          </p:cNvPr>
          <p:cNvSpPr>
            <a:spLocks noGrp="1"/>
          </p:cNvSpPr>
          <p:nvPr>
            <p:ph type="title"/>
          </p:nvPr>
        </p:nvSpPr>
        <p:spPr>
          <a:xfrm>
            <a:off x="1653363" y="365760"/>
            <a:ext cx="9367203" cy="1188720"/>
          </a:xfrm>
        </p:spPr>
        <p:txBody>
          <a:bodyPr>
            <a:normAutofit/>
          </a:bodyPr>
          <a:lstStyle/>
          <a:p>
            <a:r>
              <a:rPr lang="en-GB" b="1" i="0" dirty="0">
                <a:effectLst/>
                <a:latin typeface="Helvetica Neue"/>
              </a:rPr>
              <a:t>Part 4 - For Comprehension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F3A957E-1495-4BC4-B7AF-3F2916C2524F}"/>
              </a:ext>
            </a:extLst>
          </p:cNvPr>
          <p:cNvSpPr>
            <a:spLocks noGrp="1"/>
          </p:cNvSpPr>
          <p:nvPr>
            <p:ph idx="1"/>
          </p:nvPr>
        </p:nvSpPr>
        <p:spPr>
          <a:xfrm>
            <a:off x="1653363" y="2176272"/>
            <a:ext cx="9367204" cy="4041648"/>
          </a:xfrm>
        </p:spPr>
        <p:txBody>
          <a:bodyPr anchor="t">
            <a:normAutofit/>
          </a:bodyPr>
          <a:lstStyle/>
          <a:p>
            <a:pPr marL="0" indent="0">
              <a:buNone/>
            </a:pPr>
            <a:r>
              <a:rPr lang="en-GB" sz="1900" b="1" i="1" u="sng" dirty="0"/>
              <a:t>1. DEFINE THE PROBLEM: </a:t>
            </a:r>
          </a:p>
          <a:p>
            <a:pPr marL="0" indent="0">
              <a:buNone/>
            </a:pPr>
            <a:r>
              <a:rPr lang="en-GB" sz="1800" dirty="0">
                <a:effectLst/>
              </a:rPr>
              <a:t>When we have a lot of effect types using map and flat Map can make our code less readable.</a:t>
            </a:r>
          </a:p>
          <a:p>
            <a:pPr marL="0" indent="0">
              <a:buNone/>
            </a:pPr>
            <a:r>
              <a:rPr lang="en-GB" sz="1800" dirty="0">
                <a:effectLst/>
              </a:rPr>
              <a:t>Fortunately Scala introduces a very powerful language construct - for-comprehension</a:t>
            </a:r>
            <a:endParaRPr lang="en-GB" sz="1800" dirty="0"/>
          </a:p>
          <a:p>
            <a:pPr marL="0" indent="0">
              <a:buNone/>
            </a:pPr>
            <a:r>
              <a:rPr lang="en-GB" sz="1800" dirty="0"/>
              <a:t>So in this exercise </a:t>
            </a:r>
            <a:r>
              <a:rPr lang="en-GB" sz="1800" dirty="0">
                <a:effectLst/>
              </a:rPr>
              <a:t> join optional values</a:t>
            </a:r>
          </a:p>
          <a:p>
            <a:pPr marL="0" indent="0">
              <a:buNone/>
            </a:pPr>
            <a:endParaRPr lang="en-GB" sz="2400" dirty="0"/>
          </a:p>
          <a:p>
            <a:pPr marL="0" indent="0">
              <a:buNone/>
            </a:pPr>
            <a:r>
              <a:rPr lang="en-GB" sz="1900" b="1" i="1" u="sng" dirty="0"/>
              <a:t>2. OUTLINE THE SOLUTION :</a:t>
            </a:r>
          </a:p>
          <a:p>
            <a:pPr marL="0" indent="0">
              <a:buNone/>
            </a:pPr>
            <a:r>
              <a:rPr lang="en-GB" sz="1900" dirty="0"/>
              <a:t>A function of join  taking 3 option string  and concatenate it using for comprehension.</a:t>
            </a:r>
          </a:p>
        </p:txBody>
      </p:sp>
    </p:spTree>
    <p:extLst>
      <p:ext uri="{BB962C8B-B14F-4D97-AF65-F5344CB8AC3E}">
        <p14:creationId xmlns:p14="http://schemas.microsoft.com/office/powerpoint/2010/main" val="15406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46205-0572-46B8-A1AB-6EF24FA79E2B}"/>
              </a:ext>
            </a:extLst>
          </p:cNvPr>
          <p:cNvSpPr>
            <a:spLocks noGrp="1"/>
          </p:cNvSpPr>
          <p:nvPr>
            <p:ph idx="1"/>
          </p:nvPr>
        </p:nvSpPr>
        <p:spPr>
          <a:xfrm>
            <a:off x="838200" y="295422"/>
            <a:ext cx="10515600" cy="5881541"/>
          </a:xfrm>
        </p:spPr>
        <p:txBody>
          <a:bodyPr/>
          <a:lstStyle/>
          <a:p>
            <a:pPr marL="0" indent="0">
              <a:buNone/>
            </a:pPr>
            <a:r>
              <a:rPr lang="en-GB" b="1" i="1" u="sng" dirty="0"/>
              <a:t>3. ALGORITHM: </a:t>
            </a:r>
            <a:r>
              <a:rPr lang="en-GB" b="1" i="1" dirty="0"/>
              <a:t>                                                     </a:t>
            </a:r>
            <a:r>
              <a:rPr lang="en-GB" b="1" i="1" u="sng" dirty="0"/>
              <a:t> 4. TEST ALGORITHM:</a:t>
            </a:r>
          </a:p>
          <a:p>
            <a:pPr marL="0" indent="0">
              <a:buNone/>
            </a:pPr>
            <a:endParaRPr lang="en-GB" b="1" i="1" u="sng" dirty="0"/>
          </a:p>
        </p:txBody>
      </p:sp>
      <p:sp>
        <p:nvSpPr>
          <p:cNvPr id="24" name="TextBox 23">
            <a:extLst>
              <a:ext uri="{FF2B5EF4-FFF2-40B4-BE49-F238E27FC236}">
                <a16:creationId xmlns:a16="http://schemas.microsoft.com/office/drawing/2014/main" id="{B19A3347-9F75-4453-8003-96B6547C4193}"/>
              </a:ext>
            </a:extLst>
          </p:cNvPr>
          <p:cNvSpPr txBox="1"/>
          <p:nvPr/>
        </p:nvSpPr>
        <p:spPr>
          <a:xfrm>
            <a:off x="7019390" y="1179443"/>
            <a:ext cx="4695532" cy="4031873"/>
          </a:xfrm>
          <a:prstGeom prst="rect">
            <a:avLst/>
          </a:prstGeom>
          <a:noFill/>
        </p:spPr>
        <p:txBody>
          <a:bodyPr wrap="square" rtlCol="0">
            <a:spAutoFit/>
          </a:bodyPr>
          <a:lstStyle/>
          <a:p>
            <a:r>
              <a:rPr lang="en-GB" sz="3200" dirty="0">
                <a:solidFill>
                  <a:srgbClr val="333333"/>
                </a:solidFill>
                <a:effectLst/>
                <a:latin typeface="Helvetica Neue"/>
              </a:rPr>
              <a:t>join couple optional values with for comprehension, and instead of using map and </a:t>
            </a:r>
            <a:r>
              <a:rPr lang="en-GB" sz="3200" dirty="0" err="1">
                <a:solidFill>
                  <a:srgbClr val="333333"/>
                </a:solidFill>
                <a:effectLst/>
                <a:latin typeface="Helvetica Neue"/>
              </a:rPr>
              <a:t>flatMap</a:t>
            </a:r>
            <a:r>
              <a:rPr lang="en-GB" sz="3200" dirty="0">
                <a:solidFill>
                  <a:srgbClr val="333333"/>
                </a:solidFill>
                <a:effectLst/>
                <a:latin typeface="Helvetica Neue"/>
              </a:rPr>
              <a:t>, for-comprehension returns the same answer a lot cleaner.</a:t>
            </a:r>
            <a:endParaRPr lang="en-US" sz="3200" dirty="0"/>
          </a:p>
        </p:txBody>
      </p:sp>
      <p:pic>
        <p:nvPicPr>
          <p:cNvPr id="5" name="Picture 4" descr="Text&#10;&#10;Description automatically generated">
            <a:extLst>
              <a:ext uri="{FF2B5EF4-FFF2-40B4-BE49-F238E27FC236}">
                <a16:creationId xmlns:a16="http://schemas.microsoft.com/office/drawing/2014/main" id="{484BCACD-ED90-4889-8594-FA268E11D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400" y="1115443"/>
            <a:ext cx="6181190" cy="5061520"/>
          </a:xfrm>
          <a:prstGeom prst="rect">
            <a:avLst/>
          </a:prstGeom>
        </p:spPr>
      </p:pic>
    </p:spTree>
    <p:extLst>
      <p:ext uri="{BB962C8B-B14F-4D97-AF65-F5344CB8AC3E}">
        <p14:creationId xmlns:p14="http://schemas.microsoft.com/office/powerpoint/2010/main" val="2554565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0BB18-6021-4932-A37A-DA1A2E30328A}"/>
              </a:ext>
            </a:extLst>
          </p:cNvPr>
          <p:cNvSpPr>
            <a:spLocks noGrp="1"/>
          </p:cNvSpPr>
          <p:nvPr>
            <p:ph idx="1"/>
          </p:nvPr>
        </p:nvSpPr>
        <p:spPr>
          <a:xfrm>
            <a:off x="838200" y="424070"/>
            <a:ext cx="10515600" cy="5752893"/>
          </a:xfrm>
        </p:spPr>
        <p:txBody>
          <a:bodyPr/>
          <a:lstStyle/>
          <a:p>
            <a:pPr marL="0" indent="0">
              <a:buNone/>
            </a:pPr>
            <a:r>
              <a:rPr lang="en-GB" b="1" i="1" u="sng" dirty="0"/>
              <a:t>5. PROGRAM: </a:t>
            </a:r>
            <a:r>
              <a:rPr lang="en-GB" b="1" i="1" dirty="0"/>
              <a:t>                                                                </a:t>
            </a:r>
            <a:r>
              <a:rPr lang="en-GB" b="1" i="1" u="sng" dirty="0"/>
              <a:t> 6. TEST PROGRAM:</a:t>
            </a:r>
          </a:p>
          <a:p>
            <a:pPr marL="0" indent="0">
              <a:buNone/>
            </a:pPr>
            <a:endParaRPr lang="en-GB" b="1" i="1" u="sng" dirty="0"/>
          </a:p>
          <a:p>
            <a:pPr marL="0" indent="0">
              <a:buNone/>
            </a:pPr>
            <a:endParaRPr lang="en-PK" b="1" i="1" u="sng" dirty="0"/>
          </a:p>
        </p:txBody>
      </p:sp>
      <p:pic>
        <p:nvPicPr>
          <p:cNvPr id="6146" name="Picture 2">
            <a:extLst>
              <a:ext uri="{FF2B5EF4-FFF2-40B4-BE49-F238E27FC236}">
                <a16:creationId xmlns:a16="http://schemas.microsoft.com/office/drawing/2014/main" id="{7061D48C-B229-468D-90D6-9B34194B6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2" y="1519444"/>
            <a:ext cx="11344275"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47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93E83-F526-4B7D-B2CD-8DD898F4B48D}"/>
              </a:ext>
            </a:extLst>
          </p:cNvPr>
          <p:cNvSpPr>
            <a:spLocks noGrp="1"/>
          </p:cNvSpPr>
          <p:nvPr>
            <p:ph type="title"/>
          </p:nvPr>
        </p:nvSpPr>
        <p:spPr>
          <a:xfrm>
            <a:off x="466722" y="586855"/>
            <a:ext cx="3201366" cy="3387497"/>
          </a:xfrm>
        </p:spPr>
        <p:txBody>
          <a:bodyPr anchor="b">
            <a:normAutofit/>
          </a:bodyPr>
          <a:lstStyle/>
          <a:p>
            <a:pPr algn="r"/>
            <a:r>
              <a:rPr lang="en-US" sz="3100" b="1" i="1" u="sng">
                <a:solidFill>
                  <a:srgbClr val="FFFFFF"/>
                </a:solidFill>
                <a:latin typeface="+mn-lt"/>
              </a:rPr>
              <a:t>7.Documentation:</a:t>
            </a:r>
            <a:endParaRPr lang="en-PK" sz="3100" b="1" i="1" u="sng">
              <a:solidFill>
                <a:srgbClr val="FFFFFF"/>
              </a:solidFill>
              <a:latin typeface="+mn-lt"/>
            </a:endParaRPr>
          </a:p>
        </p:txBody>
      </p:sp>
      <p:sp>
        <p:nvSpPr>
          <p:cNvPr id="3" name="Content Placeholder 2">
            <a:extLst>
              <a:ext uri="{FF2B5EF4-FFF2-40B4-BE49-F238E27FC236}">
                <a16:creationId xmlns:a16="http://schemas.microsoft.com/office/drawing/2014/main" id="{E42C9A04-BE4B-455E-9EC1-9A884DA3C6B1}"/>
              </a:ext>
            </a:extLst>
          </p:cNvPr>
          <p:cNvSpPr>
            <a:spLocks noGrp="1"/>
          </p:cNvSpPr>
          <p:nvPr>
            <p:ph idx="1"/>
          </p:nvPr>
        </p:nvSpPr>
        <p:spPr>
          <a:xfrm>
            <a:off x="4810259" y="649480"/>
            <a:ext cx="6555347" cy="5546047"/>
          </a:xfrm>
        </p:spPr>
        <p:txBody>
          <a:bodyPr anchor="ctr">
            <a:normAutofit/>
          </a:bodyPr>
          <a:lstStyle/>
          <a:p>
            <a:r>
              <a:rPr lang="en-US" sz="2000" dirty="0" err="1"/>
              <a:t>UserDAO</a:t>
            </a:r>
            <a:r>
              <a:rPr lang="en-US" sz="2000" dirty="0"/>
              <a:t> class will be the same</a:t>
            </a:r>
          </a:p>
          <a:p>
            <a:r>
              <a:rPr lang="en-US" sz="2000" dirty="0"/>
              <a:t>Function join taking the three option strings, for comprehension.</a:t>
            </a:r>
          </a:p>
          <a:p>
            <a:r>
              <a:rPr lang="en-US" sz="2000" dirty="0"/>
              <a:t>And return (yield) them after adding so that whether it is string, concatenation is performed.</a:t>
            </a:r>
          </a:p>
        </p:txBody>
      </p:sp>
    </p:spTree>
    <p:extLst>
      <p:ext uri="{BB962C8B-B14F-4D97-AF65-F5344CB8AC3E}">
        <p14:creationId xmlns:p14="http://schemas.microsoft.com/office/powerpoint/2010/main" val="1134112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25D6-6887-4F55-BA07-A626ABC0B7F8}"/>
              </a:ext>
            </a:extLst>
          </p:cNvPr>
          <p:cNvSpPr>
            <a:spLocks noGrp="1"/>
          </p:cNvSpPr>
          <p:nvPr>
            <p:ph type="title"/>
          </p:nvPr>
        </p:nvSpPr>
        <p:spPr>
          <a:xfrm>
            <a:off x="1653363" y="365760"/>
            <a:ext cx="9367203" cy="1188720"/>
          </a:xfrm>
        </p:spPr>
        <p:txBody>
          <a:bodyPr>
            <a:normAutofit/>
          </a:bodyPr>
          <a:lstStyle/>
          <a:p>
            <a:pPr algn="l"/>
            <a:r>
              <a:rPr lang="en-GB" sz="4000" b="1" i="0" dirty="0">
                <a:solidFill>
                  <a:srgbClr val="333333"/>
                </a:solidFill>
                <a:effectLst/>
                <a:latin typeface="Helvetica Neue"/>
              </a:rPr>
              <a:t>Part 5 - Error Effect</a:t>
            </a:r>
            <a:endParaRPr lang="en-GB" sz="7200" b="1" i="0" dirty="0">
              <a:effectLst/>
              <a:latin typeface="Helvetica Neue"/>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F3A957E-1495-4BC4-B7AF-3F2916C2524F}"/>
              </a:ext>
            </a:extLst>
          </p:cNvPr>
          <p:cNvSpPr>
            <a:spLocks noGrp="1"/>
          </p:cNvSpPr>
          <p:nvPr>
            <p:ph idx="1"/>
          </p:nvPr>
        </p:nvSpPr>
        <p:spPr>
          <a:xfrm>
            <a:off x="1653363" y="2176272"/>
            <a:ext cx="9367204" cy="4041648"/>
          </a:xfrm>
        </p:spPr>
        <p:txBody>
          <a:bodyPr anchor="t">
            <a:normAutofit/>
          </a:bodyPr>
          <a:lstStyle/>
          <a:p>
            <a:pPr marL="0" indent="0">
              <a:buNone/>
            </a:pPr>
            <a:r>
              <a:rPr lang="en-GB" sz="1900" b="1" i="1" u="sng" dirty="0"/>
              <a:t>1. DEFINE THE PROBLEM: </a:t>
            </a:r>
          </a:p>
          <a:p>
            <a:pPr algn="l"/>
            <a:r>
              <a:rPr lang="en-GB" sz="2000" dirty="0">
                <a:effectLst/>
              </a:rPr>
              <a:t>While Option tell us that something Is present/Is missing Try is prepared to handle multiple error path for different exceptions. Try has two subtypes Success and Failure</a:t>
            </a:r>
            <a:r>
              <a:rPr lang="en-GB" sz="2000" dirty="0"/>
              <a:t>. We </a:t>
            </a:r>
            <a:r>
              <a:rPr lang="en-GB" sz="2000" dirty="0">
                <a:effectLst/>
              </a:rPr>
              <a:t> can recover to happy path if you know how to handle specific exception</a:t>
            </a:r>
            <a:r>
              <a:rPr lang="en-GB" sz="2000" dirty="0"/>
              <a:t>.</a:t>
            </a:r>
            <a:r>
              <a:rPr lang="en-GB" sz="2000" dirty="0">
                <a:effectLst/>
              </a:rPr>
              <a:t> or we  can apply independent handler procedures, in tis exercise we have to add error affects.</a:t>
            </a:r>
            <a:br>
              <a:rPr lang="en-GB" sz="1400" dirty="0"/>
            </a:br>
            <a:endParaRPr lang="en-GB" sz="1900" dirty="0"/>
          </a:p>
          <a:p>
            <a:pPr marL="0" indent="0">
              <a:buNone/>
            </a:pPr>
            <a:r>
              <a:rPr lang="en-GB" sz="1900" b="1" i="1" u="sng" dirty="0"/>
              <a:t>2. OUTLINE THE SOLUTION :</a:t>
            </a:r>
          </a:p>
          <a:p>
            <a:pPr marL="0" indent="0">
              <a:buNone/>
            </a:pPr>
            <a:r>
              <a:rPr lang="en-GB" sz="1900" dirty="0"/>
              <a:t>A function </a:t>
            </a:r>
            <a:r>
              <a:rPr lang="en-GB" sz="1900" dirty="0" err="1"/>
              <a:t>toStr</a:t>
            </a:r>
            <a:r>
              <a:rPr lang="en-GB" sz="1900" dirty="0"/>
              <a:t> taking string have try and catch features.  addStr is adding all strings and  then a new function trytoAdd try to add strings via option try string, and return (yield) their sum.</a:t>
            </a:r>
          </a:p>
        </p:txBody>
      </p:sp>
    </p:spTree>
    <p:extLst>
      <p:ext uri="{BB962C8B-B14F-4D97-AF65-F5344CB8AC3E}">
        <p14:creationId xmlns:p14="http://schemas.microsoft.com/office/powerpoint/2010/main" val="267194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25D6-6887-4F55-BA07-A626ABC0B7F8}"/>
              </a:ext>
            </a:extLst>
          </p:cNvPr>
          <p:cNvSpPr>
            <a:spLocks noGrp="1"/>
          </p:cNvSpPr>
          <p:nvPr>
            <p:ph type="title"/>
          </p:nvPr>
        </p:nvSpPr>
        <p:spPr>
          <a:xfrm>
            <a:off x="1653363" y="365760"/>
            <a:ext cx="9367203" cy="1188720"/>
          </a:xfrm>
        </p:spPr>
        <p:txBody>
          <a:bodyPr>
            <a:normAutofit/>
          </a:bodyPr>
          <a:lstStyle/>
          <a:p>
            <a:pPr algn="l"/>
            <a:r>
              <a:rPr lang="en-GB" b="1" i="0" dirty="0">
                <a:solidFill>
                  <a:srgbClr val="333333"/>
                </a:solidFill>
                <a:effectLst/>
                <a:latin typeface="Helvetica Neue"/>
              </a:rPr>
              <a:t>Part 1 - functions in the real world</a:t>
            </a:r>
          </a:p>
        </p:txBody>
      </p:sp>
      <p:sp>
        <p:nvSpPr>
          <p:cNvPr id="31" name="Freeform: Shape 2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2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2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F3A957E-1495-4BC4-B7AF-3F2916C2524F}"/>
              </a:ext>
            </a:extLst>
          </p:cNvPr>
          <p:cNvSpPr>
            <a:spLocks noGrp="1"/>
          </p:cNvSpPr>
          <p:nvPr>
            <p:ph idx="1"/>
          </p:nvPr>
        </p:nvSpPr>
        <p:spPr>
          <a:xfrm>
            <a:off x="1653363" y="2176272"/>
            <a:ext cx="9367204" cy="4041648"/>
          </a:xfrm>
        </p:spPr>
        <p:txBody>
          <a:bodyPr anchor="t">
            <a:normAutofit/>
          </a:bodyPr>
          <a:lstStyle/>
          <a:p>
            <a:pPr marL="0" indent="0">
              <a:buNone/>
            </a:pPr>
            <a:r>
              <a:rPr lang="en-GB" sz="2400" b="1" i="1" u="sng" dirty="0"/>
              <a:t>1. DEFINE THE PROBLEM: </a:t>
            </a:r>
          </a:p>
          <a:p>
            <a:pPr marL="0" indent="0">
              <a:buNone/>
            </a:pPr>
            <a:r>
              <a:rPr lang="en-GB" sz="2400" dirty="0"/>
              <a:t>Call users DAO and find the given user then convert user into HTML, display his information on a success page in case of missing user database call user DAO but there is no user without giving id, then display error page.</a:t>
            </a:r>
          </a:p>
          <a:p>
            <a:pPr marL="0" indent="0">
              <a:buNone/>
            </a:pPr>
            <a:r>
              <a:rPr lang="en-GB" sz="2400" b="1" i="1" u="sng" dirty="0"/>
              <a:t>2. OUTLINE THE SOLUTION :</a:t>
            </a:r>
          </a:p>
          <a:p>
            <a:pPr marL="0" indent="0">
              <a:buNone/>
            </a:pPr>
            <a:r>
              <a:rPr lang="en-GB" sz="2400" dirty="0"/>
              <a:t>A function of user DAO will be created having the list of users and the current user as a parameter then it will check if the current user exist in the list of users, if TRUE it will show a success page with user information else, it will show  error page.</a:t>
            </a:r>
          </a:p>
        </p:txBody>
      </p:sp>
    </p:spTree>
    <p:extLst>
      <p:ext uri="{BB962C8B-B14F-4D97-AF65-F5344CB8AC3E}">
        <p14:creationId xmlns:p14="http://schemas.microsoft.com/office/powerpoint/2010/main" val="741119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46205-0572-46B8-A1AB-6EF24FA79E2B}"/>
              </a:ext>
            </a:extLst>
          </p:cNvPr>
          <p:cNvSpPr>
            <a:spLocks noGrp="1"/>
          </p:cNvSpPr>
          <p:nvPr>
            <p:ph idx="1"/>
          </p:nvPr>
        </p:nvSpPr>
        <p:spPr>
          <a:xfrm>
            <a:off x="838200" y="295422"/>
            <a:ext cx="10515600" cy="5881541"/>
          </a:xfrm>
        </p:spPr>
        <p:txBody>
          <a:bodyPr/>
          <a:lstStyle/>
          <a:p>
            <a:pPr marL="0" indent="0">
              <a:buNone/>
            </a:pPr>
            <a:r>
              <a:rPr lang="en-GB" b="1" i="1" u="sng" dirty="0"/>
              <a:t>3. ALGORITHM: </a:t>
            </a:r>
            <a:r>
              <a:rPr lang="en-GB" b="1" i="1" dirty="0"/>
              <a:t>                                                    </a:t>
            </a:r>
            <a:r>
              <a:rPr lang="en-GB" b="1" i="1" u="sng" dirty="0"/>
              <a:t>  4. TEST ALGORITHM:</a:t>
            </a:r>
          </a:p>
          <a:p>
            <a:pPr marL="0" indent="0">
              <a:buNone/>
            </a:pPr>
            <a:endParaRPr lang="en-GB" b="1" i="1" u="sng" dirty="0"/>
          </a:p>
        </p:txBody>
      </p:sp>
      <p:sp>
        <p:nvSpPr>
          <p:cNvPr id="24" name="TextBox 23">
            <a:extLst>
              <a:ext uri="{FF2B5EF4-FFF2-40B4-BE49-F238E27FC236}">
                <a16:creationId xmlns:a16="http://schemas.microsoft.com/office/drawing/2014/main" id="{B19A3347-9F75-4453-8003-96B6547C4193}"/>
              </a:ext>
            </a:extLst>
          </p:cNvPr>
          <p:cNvSpPr txBox="1"/>
          <p:nvPr/>
        </p:nvSpPr>
        <p:spPr>
          <a:xfrm>
            <a:off x="7593496" y="1179443"/>
            <a:ext cx="4121426" cy="4524315"/>
          </a:xfrm>
          <a:prstGeom prst="rect">
            <a:avLst/>
          </a:prstGeom>
          <a:noFill/>
        </p:spPr>
        <p:txBody>
          <a:bodyPr wrap="square" rtlCol="0">
            <a:spAutoFit/>
          </a:bodyPr>
          <a:lstStyle/>
          <a:p>
            <a:pPr marL="0" indent="0">
              <a:buNone/>
            </a:pPr>
            <a:r>
              <a:rPr lang="en-GB" sz="3200" dirty="0"/>
              <a:t>A function  addStr is adding all strings </a:t>
            </a:r>
          </a:p>
          <a:p>
            <a:pPr marL="0" indent="0">
              <a:buNone/>
            </a:pPr>
            <a:r>
              <a:rPr lang="en-GB" sz="3200" dirty="0"/>
              <a:t>Function trytoAdd try to add strings via Option try string, and return (yield) their sum. </a:t>
            </a:r>
          </a:p>
          <a:p>
            <a:pPr marL="0" indent="0">
              <a:buNone/>
            </a:pPr>
            <a:r>
              <a:rPr lang="en-GB" sz="3200" dirty="0"/>
              <a:t>Then println prints the result (</a:t>
            </a:r>
            <a:r>
              <a:rPr lang="en-GB" sz="3200" dirty="0" err="1"/>
              <a:t>a,b,c,d</a:t>
            </a:r>
            <a:r>
              <a:rPr lang="en-GB" sz="3200" dirty="0"/>
              <a:t>)</a:t>
            </a:r>
          </a:p>
        </p:txBody>
      </p:sp>
      <p:pic>
        <p:nvPicPr>
          <p:cNvPr id="5" name="Picture 4" descr="Text&#10;&#10;Description automatically generated">
            <a:extLst>
              <a:ext uri="{FF2B5EF4-FFF2-40B4-BE49-F238E27FC236}">
                <a16:creationId xmlns:a16="http://schemas.microsoft.com/office/drawing/2014/main" id="{DEF6949C-EA43-4952-B90B-45B1E0E11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28468"/>
            <a:ext cx="5185309" cy="5514535"/>
          </a:xfrm>
          <a:prstGeom prst="rect">
            <a:avLst/>
          </a:prstGeom>
        </p:spPr>
      </p:pic>
    </p:spTree>
    <p:extLst>
      <p:ext uri="{BB962C8B-B14F-4D97-AF65-F5344CB8AC3E}">
        <p14:creationId xmlns:p14="http://schemas.microsoft.com/office/powerpoint/2010/main" val="3586192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0BB18-6021-4932-A37A-DA1A2E30328A}"/>
              </a:ext>
            </a:extLst>
          </p:cNvPr>
          <p:cNvSpPr>
            <a:spLocks noGrp="1"/>
          </p:cNvSpPr>
          <p:nvPr>
            <p:ph idx="1"/>
          </p:nvPr>
        </p:nvSpPr>
        <p:spPr>
          <a:xfrm>
            <a:off x="838200" y="424070"/>
            <a:ext cx="10515600" cy="5752893"/>
          </a:xfrm>
        </p:spPr>
        <p:txBody>
          <a:bodyPr/>
          <a:lstStyle/>
          <a:p>
            <a:pPr marL="0" indent="0">
              <a:buNone/>
            </a:pPr>
            <a:r>
              <a:rPr lang="en-GB" b="1" i="1" u="sng" dirty="0"/>
              <a:t>5. PROGRAM: </a:t>
            </a:r>
            <a:r>
              <a:rPr lang="en-GB" b="1" i="1" dirty="0"/>
              <a:t>                                                              </a:t>
            </a:r>
            <a:r>
              <a:rPr lang="en-GB" b="1" i="1" u="sng" dirty="0"/>
              <a:t> 6. TEST PROGRAM:</a:t>
            </a:r>
          </a:p>
          <a:p>
            <a:pPr marL="0" indent="0">
              <a:buNone/>
            </a:pPr>
            <a:endParaRPr lang="en-GB" b="1" i="1" u="sng" dirty="0"/>
          </a:p>
          <a:p>
            <a:pPr marL="0" indent="0">
              <a:buNone/>
            </a:pPr>
            <a:endParaRPr lang="en-PK" b="1" i="1" u="sng" dirty="0"/>
          </a:p>
        </p:txBody>
      </p:sp>
      <p:pic>
        <p:nvPicPr>
          <p:cNvPr id="5122" name="Picture 2">
            <a:extLst>
              <a:ext uri="{FF2B5EF4-FFF2-40B4-BE49-F238E27FC236}">
                <a16:creationId xmlns:a16="http://schemas.microsoft.com/office/drawing/2014/main" id="{8C43988F-D1B1-4066-BAF0-9488A0071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991846"/>
            <a:ext cx="10591800" cy="532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501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93E83-F526-4B7D-B2CD-8DD898F4B48D}"/>
              </a:ext>
            </a:extLst>
          </p:cNvPr>
          <p:cNvSpPr>
            <a:spLocks noGrp="1"/>
          </p:cNvSpPr>
          <p:nvPr>
            <p:ph type="title"/>
          </p:nvPr>
        </p:nvSpPr>
        <p:spPr>
          <a:xfrm>
            <a:off x="466722" y="586855"/>
            <a:ext cx="3201366" cy="3387497"/>
          </a:xfrm>
        </p:spPr>
        <p:txBody>
          <a:bodyPr anchor="b">
            <a:normAutofit/>
          </a:bodyPr>
          <a:lstStyle/>
          <a:p>
            <a:pPr algn="r"/>
            <a:r>
              <a:rPr lang="en-US" sz="3100" b="1" i="1" u="sng">
                <a:solidFill>
                  <a:srgbClr val="FFFFFF"/>
                </a:solidFill>
                <a:latin typeface="+mn-lt"/>
              </a:rPr>
              <a:t>7.Documentation:</a:t>
            </a:r>
            <a:endParaRPr lang="en-PK" sz="3100" b="1" i="1" u="sng">
              <a:solidFill>
                <a:srgbClr val="FFFFFF"/>
              </a:solidFill>
              <a:latin typeface="+mn-lt"/>
            </a:endParaRPr>
          </a:p>
        </p:txBody>
      </p:sp>
      <p:sp>
        <p:nvSpPr>
          <p:cNvPr id="3" name="Content Placeholder 2">
            <a:extLst>
              <a:ext uri="{FF2B5EF4-FFF2-40B4-BE49-F238E27FC236}">
                <a16:creationId xmlns:a16="http://schemas.microsoft.com/office/drawing/2014/main" id="{E42C9A04-BE4B-455E-9EC1-9A884DA3C6B1}"/>
              </a:ext>
            </a:extLst>
          </p:cNvPr>
          <p:cNvSpPr>
            <a:spLocks noGrp="1"/>
          </p:cNvSpPr>
          <p:nvPr>
            <p:ph idx="1"/>
          </p:nvPr>
        </p:nvSpPr>
        <p:spPr>
          <a:xfrm>
            <a:off x="4810259" y="649480"/>
            <a:ext cx="6555347" cy="5546047"/>
          </a:xfrm>
        </p:spPr>
        <p:txBody>
          <a:bodyPr anchor="ctr">
            <a:normAutofit/>
          </a:bodyPr>
          <a:lstStyle/>
          <a:p>
            <a:r>
              <a:rPr lang="en-US" sz="2000" dirty="0" err="1"/>
              <a:t>UserDAO</a:t>
            </a:r>
            <a:r>
              <a:rPr lang="en-US" sz="2000" dirty="0"/>
              <a:t> class will be the same</a:t>
            </a:r>
          </a:p>
          <a:p>
            <a:r>
              <a:rPr lang="en-US" sz="2000" dirty="0"/>
              <a:t>Function </a:t>
            </a:r>
            <a:r>
              <a:rPr lang="en-US" sz="2000" dirty="0" err="1"/>
              <a:t>toStr</a:t>
            </a:r>
            <a:r>
              <a:rPr lang="en-US" sz="2000" dirty="0"/>
              <a:t> take option string and run-on case of try and catch.</a:t>
            </a:r>
          </a:p>
          <a:p>
            <a:r>
              <a:rPr lang="en-GB" sz="2000" dirty="0"/>
              <a:t>A function  addStr is adding all strings </a:t>
            </a:r>
          </a:p>
          <a:p>
            <a:r>
              <a:rPr lang="en-GB" sz="2000" dirty="0"/>
              <a:t>Function trytoAdd try to add strings via Option try string, and return (yield) their sum. </a:t>
            </a:r>
          </a:p>
          <a:p>
            <a:pPr marL="0" indent="0">
              <a:buNone/>
            </a:pPr>
            <a:endParaRPr lang="en-US" sz="2000" dirty="0"/>
          </a:p>
        </p:txBody>
      </p:sp>
    </p:spTree>
    <p:extLst>
      <p:ext uri="{BB962C8B-B14F-4D97-AF65-F5344CB8AC3E}">
        <p14:creationId xmlns:p14="http://schemas.microsoft.com/office/powerpoint/2010/main" val="9768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25D6-6887-4F55-BA07-A626ABC0B7F8}"/>
              </a:ext>
            </a:extLst>
          </p:cNvPr>
          <p:cNvSpPr>
            <a:spLocks noGrp="1"/>
          </p:cNvSpPr>
          <p:nvPr>
            <p:ph type="title"/>
          </p:nvPr>
        </p:nvSpPr>
        <p:spPr>
          <a:xfrm>
            <a:off x="1653363" y="365760"/>
            <a:ext cx="9367203" cy="1188720"/>
          </a:xfrm>
        </p:spPr>
        <p:txBody>
          <a:bodyPr>
            <a:normAutofit/>
          </a:bodyPr>
          <a:lstStyle/>
          <a:p>
            <a:pPr algn="l"/>
            <a:r>
              <a:rPr lang="en-GB" sz="3600" b="1" i="0" dirty="0">
                <a:solidFill>
                  <a:srgbClr val="333333"/>
                </a:solidFill>
                <a:effectLst/>
                <a:latin typeface="Helvetica Neue"/>
              </a:rPr>
              <a:t>Part 7 - Other Effects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F3A957E-1495-4BC4-B7AF-3F2916C2524F}"/>
              </a:ext>
            </a:extLst>
          </p:cNvPr>
          <p:cNvSpPr>
            <a:spLocks noGrp="1"/>
          </p:cNvSpPr>
          <p:nvPr>
            <p:ph idx="1"/>
          </p:nvPr>
        </p:nvSpPr>
        <p:spPr>
          <a:xfrm>
            <a:off x="1653363" y="2176272"/>
            <a:ext cx="9367204" cy="4041648"/>
          </a:xfrm>
        </p:spPr>
        <p:txBody>
          <a:bodyPr anchor="t">
            <a:normAutofit/>
          </a:bodyPr>
          <a:lstStyle/>
          <a:p>
            <a:pPr marL="0" indent="0">
              <a:buNone/>
            </a:pPr>
            <a:r>
              <a:rPr lang="en-GB" sz="1900" b="1" i="1" u="sng" dirty="0"/>
              <a:t>1. DEFINE THE PROBLEM: </a:t>
            </a:r>
          </a:p>
          <a:p>
            <a:pPr marL="0" indent="0">
              <a:buNone/>
            </a:pPr>
            <a:r>
              <a:rPr lang="en-GB" sz="1900" dirty="0"/>
              <a:t>We have multi values lists and we have to make all possible combinations.</a:t>
            </a:r>
          </a:p>
          <a:p>
            <a:pPr marL="0" indent="0">
              <a:buNone/>
            </a:pPr>
            <a:endParaRPr lang="en-GB" sz="1900" dirty="0"/>
          </a:p>
          <a:p>
            <a:pPr marL="0" indent="0">
              <a:buNone/>
            </a:pPr>
            <a:r>
              <a:rPr lang="en-GB" sz="1900" b="1" i="1" u="sng" dirty="0"/>
              <a:t>2. OUTLINE THE SOLUTION :</a:t>
            </a:r>
          </a:p>
          <a:p>
            <a:pPr marL="0" indent="0">
              <a:buNone/>
            </a:pPr>
            <a:r>
              <a:rPr lang="en-GB" sz="1900" dirty="0"/>
              <a:t>We make 2 case classes Driver and Car and also take 2 lists drivers, cars for each.</a:t>
            </a:r>
          </a:p>
          <a:p>
            <a:pPr marL="0" indent="0">
              <a:buNone/>
            </a:pPr>
            <a:r>
              <a:rPr lang="en-GB" sz="1900" dirty="0"/>
              <a:t>After that, a function combination is being created on which the combinations formed by for comprehension. </a:t>
            </a:r>
          </a:p>
        </p:txBody>
      </p:sp>
    </p:spTree>
    <p:extLst>
      <p:ext uri="{BB962C8B-B14F-4D97-AF65-F5344CB8AC3E}">
        <p14:creationId xmlns:p14="http://schemas.microsoft.com/office/powerpoint/2010/main" val="2939057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46205-0572-46B8-A1AB-6EF24FA79E2B}"/>
              </a:ext>
            </a:extLst>
          </p:cNvPr>
          <p:cNvSpPr>
            <a:spLocks noGrp="1"/>
          </p:cNvSpPr>
          <p:nvPr>
            <p:ph idx="1"/>
          </p:nvPr>
        </p:nvSpPr>
        <p:spPr>
          <a:xfrm>
            <a:off x="838200" y="295422"/>
            <a:ext cx="10515600" cy="5881541"/>
          </a:xfrm>
        </p:spPr>
        <p:txBody>
          <a:bodyPr/>
          <a:lstStyle/>
          <a:p>
            <a:pPr marL="0" indent="0">
              <a:buNone/>
            </a:pPr>
            <a:r>
              <a:rPr lang="en-GB" b="1" i="1" u="sng" dirty="0"/>
              <a:t>3. ALGORITHM: </a:t>
            </a:r>
            <a:r>
              <a:rPr lang="en-GB" b="1" i="1" dirty="0"/>
              <a:t>                                                    </a:t>
            </a:r>
            <a:r>
              <a:rPr lang="en-GB" b="1" i="1" u="sng" dirty="0"/>
              <a:t>  4. TEST ALGORITHM:</a:t>
            </a:r>
          </a:p>
          <a:p>
            <a:pPr marL="0" indent="0">
              <a:buNone/>
            </a:pPr>
            <a:endParaRPr lang="en-GB" b="1" i="1" u="sng" dirty="0"/>
          </a:p>
        </p:txBody>
      </p:sp>
      <p:sp>
        <p:nvSpPr>
          <p:cNvPr id="24" name="TextBox 23">
            <a:extLst>
              <a:ext uri="{FF2B5EF4-FFF2-40B4-BE49-F238E27FC236}">
                <a16:creationId xmlns:a16="http://schemas.microsoft.com/office/drawing/2014/main" id="{B19A3347-9F75-4453-8003-96B6547C4193}"/>
              </a:ext>
            </a:extLst>
          </p:cNvPr>
          <p:cNvSpPr txBox="1"/>
          <p:nvPr/>
        </p:nvSpPr>
        <p:spPr>
          <a:xfrm>
            <a:off x="7593496" y="1179443"/>
            <a:ext cx="4121426" cy="7478970"/>
          </a:xfrm>
          <a:prstGeom prst="rect">
            <a:avLst/>
          </a:prstGeom>
          <a:noFill/>
        </p:spPr>
        <p:txBody>
          <a:bodyPr wrap="square" rtlCol="0">
            <a:spAutoFit/>
          </a:bodyPr>
          <a:lstStyle/>
          <a:p>
            <a:r>
              <a:rPr lang="en-US" sz="3200" dirty="0"/>
              <a:t>Case class Driver take name as a parameter</a:t>
            </a:r>
          </a:p>
          <a:p>
            <a:endParaRPr lang="en-US" sz="3200" dirty="0"/>
          </a:p>
          <a:p>
            <a:r>
              <a:rPr lang="en-US" sz="3200" dirty="0"/>
              <a:t>Case class Car take model as a parameter</a:t>
            </a:r>
          </a:p>
          <a:p>
            <a:endParaRPr lang="en-US" sz="3200" dirty="0"/>
          </a:p>
          <a:p>
            <a:r>
              <a:rPr lang="en-US" sz="3200" dirty="0"/>
              <a:t>Function combination (using for comprehension) make all possible pairs of both lists.</a:t>
            </a:r>
          </a:p>
          <a:p>
            <a:endParaRPr lang="en-US" sz="3200" dirty="0"/>
          </a:p>
          <a:p>
            <a:endParaRPr lang="en-US" sz="3200" dirty="0"/>
          </a:p>
          <a:p>
            <a:endParaRPr lang="en-US" sz="3200" dirty="0"/>
          </a:p>
          <a:p>
            <a:endParaRPr lang="en-US" sz="3200" dirty="0"/>
          </a:p>
        </p:txBody>
      </p:sp>
      <p:pic>
        <p:nvPicPr>
          <p:cNvPr id="5" name="Picture 4" descr="Text&#10;&#10;Description automatically generated">
            <a:extLst>
              <a:ext uri="{FF2B5EF4-FFF2-40B4-BE49-F238E27FC236}">
                <a16:creationId xmlns:a16="http://schemas.microsoft.com/office/drawing/2014/main" id="{0A6CA37A-66D3-4AD1-921F-C8C1D9934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78" y="1310203"/>
            <a:ext cx="6283880" cy="4712910"/>
          </a:xfrm>
          <a:prstGeom prst="rect">
            <a:avLst/>
          </a:prstGeom>
        </p:spPr>
      </p:pic>
    </p:spTree>
    <p:extLst>
      <p:ext uri="{BB962C8B-B14F-4D97-AF65-F5344CB8AC3E}">
        <p14:creationId xmlns:p14="http://schemas.microsoft.com/office/powerpoint/2010/main" val="412173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0BB18-6021-4932-A37A-DA1A2E30328A}"/>
              </a:ext>
            </a:extLst>
          </p:cNvPr>
          <p:cNvSpPr>
            <a:spLocks noGrp="1"/>
          </p:cNvSpPr>
          <p:nvPr>
            <p:ph idx="1"/>
          </p:nvPr>
        </p:nvSpPr>
        <p:spPr>
          <a:xfrm>
            <a:off x="838200" y="424070"/>
            <a:ext cx="10515600" cy="5752893"/>
          </a:xfrm>
        </p:spPr>
        <p:txBody>
          <a:bodyPr/>
          <a:lstStyle/>
          <a:p>
            <a:pPr marL="0" indent="0">
              <a:buNone/>
            </a:pPr>
            <a:r>
              <a:rPr lang="en-GB" b="1" i="1" u="sng" dirty="0"/>
              <a:t>5. PROGRAM: </a:t>
            </a:r>
            <a:r>
              <a:rPr lang="en-GB" b="1" i="1" dirty="0"/>
              <a:t>                                                     </a:t>
            </a:r>
            <a:r>
              <a:rPr lang="en-GB" b="1" i="1" u="sng" dirty="0"/>
              <a:t> 6. TEST PROGRAM:</a:t>
            </a:r>
          </a:p>
          <a:p>
            <a:pPr marL="0" indent="0">
              <a:buNone/>
            </a:pPr>
            <a:endParaRPr lang="en-GB" b="1" i="1" u="sng" dirty="0"/>
          </a:p>
          <a:p>
            <a:pPr marL="0" indent="0">
              <a:buNone/>
            </a:pPr>
            <a:endParaRPr lang="en-PK" b="1" i="1" u="sng" dirty="0"/>
          </a:p>
        </p:txBody>
      </p:sp>
      <p:pic>
        <p:nvPicPr>
          <p:cNvPr id="4098" name="Picture 2">
            <a:extLst>
              <a:ext uri="{FF2B5EF4-FFF2-40B4-BE49-F238E27FC236}">
                <a16:creationId xmlns:a16="http://schemas.microsoft.com/office/drawing/2014/main" id="{DBFD84F6-A9D7-4BA7-B5E2-C8FA2E558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386" y="1113181"/>
            <a:ext cx="11173971" cy="396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81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93E83-F526-4B7D-B2CD-8DD898F4B48D}"/>
              </a:ext>
            </a:extLst>
          </p:cNvPr>
          <p:cNvSpPr>
            <a:spLocks noGrp="1"/>
          </p:cNvSpPr>
          <p:nvPr>
            <p:ph type="title"/>
          </p:nvPr>
        </p:nvSpPr>
        <p:spPr>
          <a:xfrm>
            <a:off x="466722" y="586855"/>
            <a:ext cx="3201366" cy="3387497"/>
          </a:xfrm>
        </p:spPr>
        <p:txBody>
          <a:bodyPr anchor="b">
            <a:normAutofit/>
          </a:bodyPr>
          <a:lstStyle/>
          <a:p>
            <a:pPr algn="r"/>
            <a:r>
              <a:rPr lang="en-US" sz="3100" b="1" i="1" u="sng" dirty="0">
                <a:solidFill>
                  <a:srgbClr val="FFFFFF"/>
                </a:solidFill>
                <a:latin typeface="+mn-lt"/>
              </a:rPr>
              <a:t>7.Documentation:</a:t>
            </a:r>
            <a:endParaRPr lang="en-PK" sz="3100" b="1" i="1" u="sng" dirty="0">
              <a:solidFill>
                <a:srgbClr val="FFFFFF"/>
              </a:solidFill>
              <a:latin typeface="+mn-lt"/>
            </a:endParaRPr>
          </a:p>
        </p:txBody>
      </p:sp>
      <p:sp>
        <p:nvSpPr>
          <p:cNvPr id="3" name="Content Placeholder 2">
            <a:extLst>
              <a:ext uri="{FF2B5EF4-FFF2-40B4-BE49-F238E27FC236}">
                <a16:creationId xmlns:a16="http://schemas.microsoft.com/office/drawing/2014/main" id="{E42C9A04-BE4B-455E-9EC1-9A884DA3C6B1}"/>
              </a:ext>
            </a:extLst>
          </p:cNvPr>
          <p:cNvSpPr>
            <a:spLocks noGrp="1"/>
          </p:cNvSpPr>
          <p:nvPr>
            <p:ph idx="1"/>
          </p:nvPr>
        </p:nvSpPr>
        <p:spPr>
          <a:xfrm>
            <a:off x="4810259" y="649480"/>
            <a:ext cx="6555347" cy="5546047"/>
          </a:xfrm>
        </p:spPr>
        <p:txBody>
          <a:bodyPr anchor="ctr">
            <a:normAutofit/>
          </a:bodyPr>
          <a:lstStyle/>
          <a:p>
            <a:r>
              <a:rPr lang="en-US" sz="2000" dirty="0" err="1"/>
              <a:t>UserDAO</a:t>
            </a:r>
            <a:r>
              <a:rPr lang="en-US" sz="2000" dirty="0"/>
              <a:t> class will be the same</a:t>
            </a:r>
          </a:p>
          <a:p>
            <a:r>
              <a:rPr lang="en-US" sz="2000" dirty="0"/>
              <a:t>Case class Driver take name as a parameter</a:t>
            </a:r>
          </a:p>
          <a:p>
            <a:r>
              <a:rPr lang="en-US" sz="2000" dirty="0"/>
              <a:t>Case class Car take model as a parameter</a:t>
            </a:r>
          </a:p>
          <a:p>
            <a:r>
              <a:rPr lang="en-US" sz="2000" dirty="0"/>
              <a:t>There are lists for each named cars and drivers.</a:t>
            </a:r>
          </a:p>
          <a:p>
            <a:r>
              <a:rPr lang="en-US" sz="2000" dirty="0"/>
              <a:t>Function combination (using for comprehension) make all possible pairs of both lists.</a:t>
            </a:r>
          </a:p>
          <a:p>
            <a:r>
              <a:rPr lang="en-US" sz="2000" dirty="0"/>
              <a:t>And print it in different lines using foreach function.</a:t>
            </a:r>
          </a:p>
        </p:txBody>
      </p:sp>
    </p:spTree>
    <p:extLst>
      <p:ext uri="{BB962C8B-B14F-4D97-AF65-F5344CB8AC3E}">
        <p14:creationId xmlns:p14="http://schemas.microsoft.com/office/powerpoint/2010/main" val="667356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2545407-F24B-4734-BEEB-10F5FE03A972}"/>
              </a:ext>
            </a:extLst>
          </p:cNvPr>
          <p:cNvPicPr>
            <a:picLocks noGrp="1" noChangeAspect="1"/>
          </p:cNvPicPr>
          <p:nvPr>
            <p:ph idx="1"/>
          </p:nvPr>
        </p:nvPicPr>
        <p:blipFill>
          <a:blip r:embed="rId2"/>
          <a:stretch>
            <a:fillRect/>
          </a:stretch>
        </p:blipFill>
        <p:spPr>
          <a:xfrm>
            <a:off x="643467" y="1425194"/>
            <a:ext cx="10905066" cy="4007611"/>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57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46205-0572-46B8-A1AB-6EF24FA79E2B}"/>
              </a:ext>
            </a:extLst>
          </p:cNvPr>
          <p:cNvSpPr>
            <a:spLocks noGrp="1"/>
          </p:cNvSpPr>
          <p:nvPr>
            <p:ph idx="1"/>
          </p:nvPr>
        </p:nvSpPr>
        <p:spPr>
          <a:xfrm>
            <a:off x="838200" y="295422"/>
            <a:ext cx="10515600" cy="5881541"/>
          </a:xfrm>
        </p:spPr>
        <p:txBody>
          <a:bodyPr/>
          <a:lstStyle/>
          <a:p>
            <a:pPr marL="0" indent="0">
              <a:buNone/>
            </a:pPr>
            <a:r>
              <a:rPr lang="en-GB" b="1" i="1" u="sng" dirty="0"/>
              <a:t>3. ALGORITHM: </a:t>
            </a:r>
            <a:r>
              <a:rPr lang="en-GB" b="1" i="1" dirty="0"/>
              <a:t>                                                    </a:t>
            </a:r>
            <a:r>
              <a:rPr lang="en-GB" b="1" i="1" u="sng" dirty="0"/>
              <a:t>  4. TEST ALGORITHM:</a:t>
            </a:r>
          </a:p>
          <a:p>
            <a:pPr marL="0" indent="0">
              <a:buNone/>
            </a:pPr>
            <a:endParaRPr lang="en-GB" b="1" i="1" u="sng" dirty="0"/>
          </a:p>
          <a:p>
            <a:pPr marL="0" indent="0">
              <a:buNone/>
            </a:pPr>
            <a:r>
              <a:rPr lang="en-US" b="1" i="1" u="sng" dirty="0" err="1"/>
              <a:t>sdsf</a:t>
            </a:r>
            <a:endParaRPr lang="en-PK" b="1" i="1" u="sng" dirty="0"/>
          </a:p>
        </p:txBody>
      </p:sp>
      <p:pic>
        <p:nvPicPr>
          <p:cNvPr id="6" name="Picture 5" descr="Text&#10;&#10;Description automatically generated">
            <a:extLst>
              <a:ext uri="{FF2B5EF4-FFF2-40B4-BE49-F238E27FC236}">
                <a16:creationId xmlns:a16="http://schemas.microsoft.com/office/drawing/2014/main" id="{617DAAA8-352C-4363-AECE-12FE78F2A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11" y="927462"/>
            <a:ext cx="6995629" cy="5393826"/>
          </a:xfrm>
          <a:prstGeom prst="rect">
            <a:avLst/>
          </a:prstGeom>
        </p:spPr>
      </p:pic>
      <p:sp>
        <p:nvSpPr>
          <p:cNvPr id="24" name="TextBox 23">
            <a:extLst>
              <a:ext uri="{FF2B5EF4-FFF2-40B4-BE49-F238E27FC236}">
                <a16:creationId xmlns:a16="http://schemas.microsoft.com/office/drawing/2014/main" id="{B19A3347-9F75-4453-8003-96B6547C4193}"/>
              </a:ext>
            </a:extLst>
          </p:cNvPr>
          <p:cNvSpPr txBox="1"/>
          <p:nvPr/>
        </p:nvSpPr>
        <p:spPr>
          <a:xfrm>
            <a:off x="7593496" y="1179443"/>
            <a:ext cx="4121426" cy="3785652"/>
          </a:xfrm>
          <a:prstGeom prst="rect">
            <a:avLst/>
          </a:prstGeom>
          <a:noFill/>
        </p:spPr>
        <p:txBody>
          <a:bodyPr wrap="square" rtlCol="0">
            <a:spAutoFit/>
          </a:bodyPr>
          <a:lstStyle/>
          <a:p>
            <a:r>
              <a:rPr lang="en-US" sz="4000" dirty="0"/>
              <a:t>If user found in list</a:t>
            </a:r>
          </a:p>
          <a:p>
            <a:r>
              <a:rPr lang="en-US" sz="4000" dirty="0"/>
              <a:t>It returns user information.</a:t>
            </a:r>
          </a:p>
          <a:p>
            <a:endParaRPr lang="en-US" sz="4000" dirty="0"/>
          </a:p>
          <a:p>
            <a:r>
              <a:rPr lang="en-US" sz="4000" dirty="0"/>
              <a:t>If user not in list</a:t>
            </a:r>
          </a:p>
          <a:p>
            <a:r>
              <a:rPr lang="en-US" sz="4000" dirty="0"/>
              <a:t>It indicate error.</a:t>
            </a:r>
          </a:p>
        </p:txBody>
      </p:sp>
    </p:spTree>
    <p:extLst>
      <p:ext uri="{BB962C8B-B14F-4D97-AF65-F5344CB8AC3E}">
        <p14:creationId xmlns:p14="http://schemas.microsoft.com/office/powerpoint/2010/main" val="166544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0BB18-6021-4932-A37A-DA1A2E30328A}"/>
              </a:ext>
            </a:extLst>
          </p:cNvPr>
          <p:cNvSpPr>
            <a:spLocks noGrp="1"/>
          </p:cNvSpPr>
          <p:nvPr>
            <p:ph idx="1"/>
          </p:nvPr>
        </p:nvSpPr>
        <p:spPr>
          <a:xfrm>
            <a:off x="838200" y="424070"/>
            <a:ext cx="10515600" cy="5752893"/>
          </a:xfrm>
        </p:spPr>
        <p:txBody>
          <a:bodyPr/>
          <a:lstStyle/>
          <a:p>
            <a:pPr marL="0" indent="0">
              <a:buNone/>
            </a:pPr>
            <a:r>
              <a:rPr lang="en-GB" b="1" i="1" u="sng" dirty="0"/>
              <a:t>5. PROGRAM: </a:t>
            </a:r>
            <a:r>
              <a:rPr lang="en-GB" b="1" i="1" dirty="0"/>
              <a:t>                                                     </a:t>
            </a:r>
            <a:r>
              <a:rPr lang="en-GB" b="1" i="1" u="sng" dirty="0"/>
              <a:t> 6. TEST PROGRAM:</a:t>
            </a:r>
          </a:p>
          <a:p>
            <a:pPr marL="0" indent="0">
              <a:buNone/>
            </a:pPr>
            <a:endParaRPr lang="en-GB" b="1" i="1" u="sng" dirty="0"/>
          </a:p>
          <a:p>
            <a:pPr marL="0" indent="0">
              <a:buNone/>
            </a:pPr>
            <a:endParaRPr lang="en-PK" b="1" i="1" u="sng" dirty="0"/>
          </a:p>
        </p:txBody>
      </p:sp>
      <p:pic>
        <p:nvPicPr>
          <p:cNvPr id="2050" name="Picture 2">
            <a:extLst>
              <a:ext uri="{FF2B5EF4-FFF2-40B4-BE49-F238E27FC236}">
                <a16:creationId xmlns:a16="http://schemas.microsoft.com/office/drawing/2014/main" id="{39928BCB-1B2C-4405-BC21-3ADE218B8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266825"/>
            <a:ext cx="11068050" cy="4418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340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93E83-F526-4B7D-B2CD-8DD898F4B48D}"/>
              </a:ext>
            </a:extLst>
          </p:cNvPr>
          <p:cNvSpPr>
            <a:spLocks noGrp="1"/>
          </p:cNvSpPr>
          <p:nvPr>
            <p:ph type="title"/>
          </p:nvPr>
        </p:nvSpPr>
        <p:spPr>
          <a:xfrm>
            <a:off x="466722" y="586855"/>
            <a:ext cx="3201366" cy="3387497"/>
          </a:xfrm>
        </p:spPr>
        <p:txBody>
          <a:bodyPr anchor="b">
            <a:normAutofit/>
          </a:bodyPr>
          <a:lstStyle/>
          <a:p>
            <a:pPr algn="r"/>
            <a:r>
              <a:rPr lang="en-US" sz="3100" b="1" i="1" u="sng">
                <a:solidFill>
                  <a:srgbClr val="FFFFFF"/>
                </a:solidFill>
                <a:latin typeface="+mn-lt"/>
              </a:rPr>
              <a:t>7.Documentation:</a:t>
            </a:r>
            <a:endParaRPr lang="en-PK" sz="3100" b="1" i="1" u="sng">
              <a:solidFill>
                <a:srgbClr val="FFFFFF"/>
              </a:solidFill>
              <a:latin typeface="+mn-lt"/>
            </a:endParaRPr>
          </a:p>
        </p:txBody>
      </p:sp>
      <p:sp>
        <p:nvSpPr>
          <p:cNvPr id="3" name="Content Placeholder 2">
            <a:extLst>
              <a:ext uri="{FF2B5EF4-FFF2-40B4-BE49-F238E27FC236}">
                <a16:creationId xmlns:a16="http://schemas.microsoft.com/office/drawing/2014/main" id="{E42C9A04-BE4B-455E-9EC1-9A884DA3C6B1}"/>
              </a:ext>
            </a:extLst>
          </p:cNvPr>
          <p:cNvSpPr>
            <a:spLocks noGrp="1"/>
          </p:cNvSpPr>
          <p:nvPr>
            <p:ph idx="1"/>
          </p:nvPr>
        </p:nvSpPr>
        <p:spPr>
          <a:xfrm>
            <a:off x="4810259" y="649480"/>
            <a:ext cx="6555347" cy="5546047"/>
          </a:xfrm>
        </p:spPr>
        <p:txBody>
          <a:bodyPr anchor="ctr">
            <a:normAutofit/>
          </a:bodyPr>
          <a:lstStyle/>
          <a:p>
            <a:r>
              <a:rPr lang="en-GB" sz="2000" dirty="0"/>
              <a:t>First User Class is defined, having name as attribute</a:t>
            </a:r>
          </a:p>
          <a:p>
            <a:r>
              <a:rPr lang="en-GB" sz="2000" dirty="0"/>
              <a:t>Function </a:t>
            </a:r>
            <a:r>
              <a:rPr lang="en-GB" sz="2000" dirty="0" err="1"/>
              <a:t>UsersDAO</a:t>
            </a:r>
            <a:r>
              <a:rPr lang="en-GB" sz="2000" dirty="0"/>
              <a:t> has 2 parameters</a:t>
            </a:r>
          </a:p>
          <a:p>
            <a:pPr marL="0" indent="0">
              <a:buNone/>
            </a:pPr>
            <a:r>
              <a:rPr lang="en-GB" sz="2000" dirty="0"/>
              <a:t>- list having List of String</a:t>
            </a:r>
          </a:p>
          <a:p>
            <a:pPr marL="0" indent="0">
              <a:buNone/>
            </a:pPr>
            <a:r>
              <a:rPr lang="en-GB" sz="2000" dirty="0"/>
              <a:t>- user having User object</a:t>
            </a:r>
          </a:p>
          <a:p>
            <a:r>
              <a:rPr lang="en-GB" sz="2000" dirty="0"/>
              <a:t>if list has user.name parameter in it, by using </a:t>
            </a:r>
            <a:r>
              <a:rPr lang="en-GB" sz="2000" dirty="0" err="1"/>
              <a:t>list.contains</a:t>
            </a:r>
            <a:r>
              <a:rPr lang="en-GB" sz="2000" dirty="0"/>
              <a:t>(user)</a:t>
            </a:r>
          </a:p>
          <a:p>
            <a:r>
              <a:rPr lang="en-GB" sz="2000" dirty="0"/>
              <a:t>then Success Page with user.name will be displayed, with user.name</a:t>
            </a:r>
          </a:p>
          <a:p>
            <a:r>
              <a:rPr lang="en-GB" sz="2000" dirty="0"/>
              <a:t>Otherwise Error page will be displayed, saying that user not found.</a:t>
            </a:r>
            <a:endParaRPr lang="en-PK" sz="2000" dirty="0"/>
          </a:p>
        </p:txBody>
      </p:sp>
    </p:spTree>
    <p:extLst>
      <p:ext uri="{BB962C8B-B14F-4D97-AF65-F5344CB8AC3E}">
        <p14:creationId xmlns:p14="http://schemas.microsoft.com/office/powerpoint/2010/main" val="166171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F92F-5DE7-4793-BAFF-773D6A24961B}"/>
              </a:ext>
            </a:extLst>
          </p:cNvPr>
          <p:cNvSpPr>
            <a:spLocks noGrp="1"/>
          </p:cNvSpPr>
          <p:nvPr>
            <p:ph type="title"/>
          </p:nvPr>
        </p:nvSpPr>
        <p:spPr/>
        <p:txBody>
          <a:bodyPr/>
          <a:lstStyle/>
          <a:p>
            <a:r>
              <a:rPr lang="en-US" b="1" dirty="0"/>
              <a:t>OVERWIEW:</a:t>
            </a:r>
            <a:endParaRPr lang="en-PK" b="1" dirty="0"/>
          </a:p>
        </p:txBody>
      </p:sp>
      <p:sp>
        <p:nvSpPr>
          <p:cNvPr id="3" name="Content Placeholder 2">
            <a:extLst>
              <a:ext uri="{FF2B5EF4-FFF2-40B4-BE49-F238E27FC236}">
                <a16:creationId xmlns:a16="http://schemas.microsoft.com/office/drawing/2014/main" id="{F9EEDD99-DFD9-418E-A599-DEAE5B79C5FD}"/>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350966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25D6-6887-4F55-BA07-A626ABC0B7F8}"/>
              </a:ext>
            </a:extLst>
          </p:cNvPr>
          <p:cNvSpPr>
            <a:spLocks noGrp="1"/>
          </p:cNvSpPr>
          <p:nvPr>
            <p:ph type="title"/>
          </p:nvPr>
        </p:nvSpPr>
        <p:spPr>
          <a:xfrm>
            <a:off x="1653363" y="365760"/>
            <a:ext cx="9367203" cy="1188720"/>
          </a:xfrm>
        </p:spPr>
        <p:txBody>
          <a:bodyPr>
            <a:normAutofit/>
          </a:bodyPr>
          <a:lstStyle/>
          <a:p>
            <a:r>
              <a:rPr lang="en-GB" sz="3700" b="1" i="0">
                <a:effectLst/>
                <a:latin typeface="Helvetica Neue"/>
              </a:rPr>
              <a:t>Part 2 - Understand Optionality Effect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F3A957E-1495-4BC4-B7AF-3F2916C2524F}"/>
              </a:ext>
            </a:extLst>
          </p:cNvPr>
          <p:cNvSpPr>
            <a:spLocks noGrp="1"/>
          </p:cNvSpPr>
          <p:nvPr>
            <p:ph idx="1"/>
          </p:nvPr>
        </p:nvSpPr>
        <p:spPr>
          <a:xfrm>
            <a:off x="1653363" y="2176272"/>
            <a:ext cx="9367204" cy="4041648"/>
          </a:xfrm>
        </p:spPr>
        <p:txBody>
          <a:bodyPr anchor="t">
            <a:normAutofit fontScale="77500" lnSpcReduction="20000"/>
          </a:bodyPr>
          <a:lstStyle/>
          <a:p>
            <a:pPr marL="0" indent="0">
              <a:buNone/>
            </a:pPr>
            <a:r>
              <a:rPr lang="en-GB" sz="3600" b="1" i="1" u="sng" dirty="0"/>
              <a:t>1. DEFINE THE PROBLEM: </a:t>
            </a:r>
          </a:p>
          <a:p>
            <a:pPr marL="0" indent="0">
              <a:buNone/>
            </a:pPr>
            <a:r>
              <a:rPr lang="en-GB" sz="2900" dirty="0"/>
              <a:t>Handle two scenarios with high order functions:</a:t>
            </a:r>
          </a:p>
          <a:p>
            <a:pPr marL="0" indent="0">
              <a:buNone/>
            </a:pPr>
            <a:r>
              <a:rPr lang="en-GB" sz="2900" dirty="0">
                <a:solidFill>
                  <a:srgbClr val="333333"/>
                </a:solidFill>
                <a:effectLst/>
              </a:rPr>
              <a:t>Having Option as a type allow us to execute pure functions which are referentially transparent in context of missing value, Because Option type has available set of very useful high order functions so it is very easy to use pure functions to handle happy path and also to build second path in case of empty value</a:t>
            </a:r>
          </a:p>
          <a:p>
            <a:pPr marL="0" indent="0">
              <a:buNone/>
            </a:pPr>
            <a:r>
              <a:rPr lang="en-GB" sz="2900" dirty="0">
                <a:solidFill>
                  <a:srgbClr val="333333"/>
                </a:solidFill>
                <a:effectLst/>
              </a:rPr>
              <a:t>we can just pass to option set of recipes in case of success and failure</a:t>
            </a:r>
            <a:r>
              <a:rPr lang="en-GB" sz="2900" dirty="0">
                <a:solidFill>
                  <a:srgbClr val="333333"/>
                </a:solidFill>
                <a:effectLst/>
                <a:latin typeface="Helvetica Neue"/>
              </a:rPr>
              <a:t>.</a:t>
            </a:r>
          </a:p>
          <a:p>
            <a:pPr marL="0" indent="0">
              <a:buNone/>
            </a:pPr>
            <a:endParaRPr lang="en-GB" sz="2900" dirty="0"/>
          </a:p>
          <a:p>
            <a:pPr marL="0" indent="0">
              <a:buNone/>
            </a:pPr>
            <a:r>
              <a:rPr lang="en-GB" sz="3600" b="1" i="1" u="sng" dirty="0"/>
              <a:t>2. OUTLINE THE SOLUTION :</a:t>
            </a:r>
          </a:p>
          <a:p>
            <a:pPr marL="0" indent="0">
              <a:buNone/>
            </a:pPr>
            <a:r>
              <a:rPr lang="en-GB" sz="2400" dirty="0"/>
              <a:t>A function of user DAO will be created having the list of users and the id of user  as a parameter then we will check if list contains the user of id, based on that success and error pages will be shown by using fold.</a:t>
            </a:r>
          </a:p>
        </p:txBody>
      </p:sp>
    </p:spTree>
    <p:extLst>
      <p:ext uri="{BB962C8B-B14F-4D97-AF65-F5344CB8AC3E}">
        <p14:creationId xmlns:p14="http://schemas.microsoft.com/office/powerpoint/2010/main" val="18418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46205-0572-46B8-A1AB-6EF24FA79E2B}"/>
              </a:ext>
            </a:extLst>
          </p:cNvPr>
          <p:cNvSpPr>
            <a:spLocks noGrp="1"/>
          </p:cNvSpPr>
          <p:nvPr>
            <p:ph idx="1"/>
          </p:nvPr>
        </p:nvSpPr>
        <p:spPr>
          <a:xfrm>
            <a:off x="838200" y="295422"/>
            <a:ext cx="10515600" cy="5881541"/>
          </a:xfrm>
        </p:spPr>
        <p:txBody>
          <a:bodyPr/>
          <a:lstStyle/>
          <a:p>
            <a:pPr marL="0" indent="0">
              <a:buNone/>
            </a:pPr>
            <a:r>
              <a:rPr lang="en-GB" b="1" i="1" u="sng" dirty="0"/>
              <a:t>3. ALGORITHM: </a:t>
            </a:r>
            <a:r>
              <a:rPr lang="en-GB" b="1" i="1" dirty="0"/>
              <a:t>                                                    </a:t>
            </a:r>
            <a:r>
              <a:rPr lang="en-GB" b="1" i="1" u="sng" dirty="0"/>
              <a:t>  4. TEST ALGORITHM:</a:t>
            </a:r>
          </a:p>
          <a:p>
            <a:pPr marL="0" indent="0">
              <a:buNone/>
            </a:pPr>
            <a:endParaRPr lang="en-GB" b="1" i="1" u="sng" dirty="0"/>
          </a:p>
        </p:txBody>
      </p:sp>
      <p:sp>
        <p:nvSpPr>
          <p:cNvPr id="24" name="TextBox 23">
            <a:extLst>
              <a:ext uri="{FF2B5EF4-FFF2-40B4-BE49-F238E27FC236}">
                <a16:creationId xmlns:a16="http://schemas.microsoft.com/office/drawing/2014/main" id="{B19A3347-9F75-4453-8003-96B6547C4193}"/>
              </a:ext>
            </a:extLst>
          </p:cNvPr>
          <p:cNvSpPr txBox="1"/>
          <p:nvPr/>
        </p:nvSpPr>
        <p:spPr>
          <a:xfrm>
            <a:off x="7593496" y="1179443"/>
            <a:ext cx="4121426" cy="4031873"/>
          </a:xfrm>
          <a:prstGeom prst="rect">
            <a:avLst/>
          </a:prstGeom>
          <a:noFill/>
        </p:spPr>
        <p:txBody>
          <a:bodyPr wrap="square" rtlCol="0">
            <a:spAutoFit/>
          </a:bodyPr>
          <a:lstStyle/>
          <a:p>
            <a:r>
              <a:rPr lang="en-US" sz="3200" dirty="0"/>
              <a:t>Checker will check the existence of id in list</a:t>
            </a:r>
          </a:p>
          <a:p>
            <a:r>
              <a:rPr lang="en-US" sz="3200" dirty="0"/>
              <a:t>Decision will decide error or success page.</a:t>
            </a:r>
          </a:p>
          <a:p>
            <a:r>
              <a:rPr lang="en-US" sz="3200" dirty="0"/>
              <a:t>Then id will be mapped with checker then with decision then result will be printed</a:t>
            </a:r>
          </a:p>
        </p:txBody>
      </p:sp>
      <p:pic>
        <p:nvPicPr>
          <p:cNvPr id="4" name="Picture 3">
            <a:extLst>
              <a:ext uri="{FF2B5EF4-FFF2-40B4-BE49-F238E27FC236}">
                <a16:creationId xmlns:a16="http://schemas.microsoft.com/office/drawing/2014/main" id="{ED22D261-4917-4973-A00F-19939BBAB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78" y="1179443"/>
            <a:ext cx="6775476" cy="4028661"/>
          </a:xfrm>
          <a:prstGeom prst="rect">
            <a:avLst/>
          </a:prstGeom>
        </p:spPr>
      </p:pic>
    </p:spTree>
    <p:extLst>
      <p:ext uri="{BB962C8B-B14F-4D97-AF65-F5344CB8AC3E}">
        <p14:creationId xmlns:p14="http://schemas.microsoft.com/office/powerpoint/2010/main" val="33657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0BB18-6021-4932-A37A-DA1A2E30328A}"/>
              </a:ext>
            </a:extLst>
          </p:cNvPr>
          <p:cNvSpPr>
            <a:spLocks noGrp="1"/>
          </p:cNvSpPr>
          <p:nvPr>
            <p:ph idx="1"/>
          </p:nvPr>
        </p:nvSpPr>
        <p:spPr>
          <a:xfrm>
            <a:off x="838200" y="424070"/>
            <a:ext cx="10515600" cy="5752893"/>
          </a:xfrm>
        </p:spPr>
        <p:txBody>
          <a:bodyPr/>
          <a:lstStyle/>
          <a:p>
            <a:pPr marL="0" indent="0">
              <a:buNone/>
            </a:pPr>
            <a:r>
              <a:rPr lang="en-GB" b="1" i="1" u="sng" dirty="0"/>
              <a:t>5. PROGRAM: </a:t>
            </a:r>
            <a:r>
              <a:rPr lang="en-GB" b="1" i="1" dirty="0"/>
              <a:t>                                                     </a:t>
            </a:r>
            <a:r>
              <a:rPr lang="en-GB" b="1" i="1" u="sng" dirty="0"/>
              <a:t> 6. TEST PROGRAM:</a:t>
            </a:r>
          </a:p>
          <a:p>
            <a:pPr marL="0" indent="0">
              <a:buNone/>
            </a:pPr>
            <a:endParaRPr lang="en-GB" b="1" i="1" u="sng" dirty="0"/>
          </a:p>
          <a:p>
            <a:pPr marL="0" indent="0">
              <a:buNone/>
            </a:pPr>
            <a:endParaRPr lang="en-PK" b="1" i="1" u="sng" dirty="0"/>
          </a:p>
        </p:txBody>
      </p:sp>
      <p:pic>
        <p:nvPicPr>
          <p:cNvPr id="3078" name="Picture 6">
            <a:extLst>
              <a:ext uri="{FF2B5EF4-FFF2-40B4-BE49-F238E27FC236}">
                <a16:creationId xmlns:a16="http://schemas.microsoft.com/office/drawing/2014/main" id="{2633FB26-FE57-4A9C-8D4A-4EF4014013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647825"/>
            <a:ext cx="11068050"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75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1344</TotalTime>
  <Words>1307</Words>
  <Application>Microsoft Office PowerPoint</Application>
  <PresentationFormat>Widescreen</PresentationFormat>
  <Paragraphs>117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Helvetica Neue</vt:lpstr>
      <vt:lpstr>Wingdings</vt:lpstr>
      <vt:lpstr>Office Theme</vt:lpstr>
      <vt:lpstr>FUNCTIONAL  PRORAMMING</vt:lpstr>
      <vt:lpstr>Part 1 - functions in the real world</vt:lpstr>
      <vt:lpstr>PowerPoint Presentation</vt:lpstr>
      <vt:lpstr>PowerPoint Presentation</vt:lpstr>
      <vt:lpstr>7.Documentation:</vt:lpstr>
      <vt:lpstr>OVERWIEW:</vt:lpstr>
      <vt:lpstr>Part 2 - Understand Optionality Effect</vt:lpstr>
      <vt:lpstr>PowerPoint Presentation</vt:lpstr>
      <vt:lpstr>PowerPoint Presentation</vt:lpstr>
      <vt:lpstr>7.Documentation:</vt:lpstr>
      <vt:lpstr>Part 3 - Multiple Optional Effects</vt:lpstr>
      <vt:lpstr>PowerPoint Presentation</vt:lpstr>
      <vt:lpstr>PowerPoint Presentation</vt:lpstr>
      <vt:lpstr>7.Documentation:</vt:lpstr>
      <vt:lpstr>Part 4 - For Comprehension</vt:lpstr>
      <vt:lpstr>PowerPoint Presentation</vt:lpstr>
      <vt:lpstr>PowerPoint Presentation</vt:lpstr>
      <vt:lpstr>7.Documentation:</vt:lpstr>
      <vt:lpstr>Part 5 - Error Effect</vt:lpstr>
      <vt:lpstr>PowerPoint Presentation</vt:lpstr>
      <vt:lpstr>PowerPoint Presentation</vt:lpstr>
      <vt:lpstr>7.Documentation:</vt:lpstr>
      <vt:lpstr>Part 7 - Other Effects</vt:lpstr>
      <vt:lpstr>PowerPoint Presentation</vt:lpstr>
      <vt:lpstr>PowerPoint Presentation</vt:lpstr>
      <vt:lpstr>7.Documentation: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PRORAMMING</dc:title>
  <dc:creator>fizzajaffery07@outlook.com</dc:creator>
  <cp:lastModifiedBy>fizzajaffery07@outlook.com</cp:lastModifiedBy>
  <cp:revision>25</cp:revision>
  <dcterms:created xsi:type="dcterms:W3CDTF">2021-03-10T07:24:23Z</dcterms:created>
  <dcterms:modified xsi:type="dcterms:W3CDTF">2021-03-11T05:48:25Z</dcterms:modified>
</cp:coreProperties>
</file>