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82" r:id="rId2"/>
    <p:sldId id="257" r:id="rId3"/>
    <p:sldId id="287" r:id="rId4"/>
    <p:sldId id="283" r:id="rId5"/>
    <p:sldId id="262" r:id="rId6"/>
    <p:sldId id="273" r:id="rId7"/>
    <p:sldId id="274" r:id="rId8"/>
    <p:sldId id="272" r:id="rId9"/>
    <p:sldId id="270" r:id="rId10"/>
    <p:sldId id="286" r:id="rId11"/>
    <p:sldId id="276" r:id="rId12"/>
    <p:sldId id="278" r:id="rId13"/>
    <p:sldId id="279" r:id="rId14"/>
    <p:sldId id="281" r:id="rId15"/>
    <p:sldId id="285" r:id="rId16"/>
    <p:sldId id="267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653D4B-5A2B-45E7-88F7-8E155C3C9340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6F57044F-28D2-4820-BAD8-C433656CF8A0}">
      <dgm:prSet/>
      <dgm:spPr/>
      <dgm:t>
        <a:bodyPr/>
        <a:lstStyle/>
        <a:p>
          <a:r>
            <a:rPr lang="en-US" dirty="0" err="1"/>
            <a:t>Shazaib</a:t>
          </a:r>
          <a:r>
            <a:rPr lang="en-US" dirty="0"/>
            <a:t> (18B-050-SE-A) </a:t>
          </a:r>
        </a:p>
      </dgm:t>
    </dgm:pt>
    <dgm:pt modelId="{AAA24661-24D4-47B6-BBBF-2BF458ABCD35}" type="parTrans" cxnId="{CBE74253-8BB2-4EDB-8AFF-17C6E93DC4FF}">
      <dgm:prSet/>
      <dgm:spPr/>
      <dgm:t>
        <a:bodyPr/>
        <a:lstStyle/>
        <a:p>
          <a:endParaRPr lang="en-US"/>
        </a:p>
      </dgm:t>
    </dgm:pt>
    <dgm:pt modelId="{656F8B08-5897-4CCB-ABF7-E2747A990A40}" type="sibTrans" cxnId="{CBE74253-8BB2-4EDB-8AFF-17C6E93DC4FF}">
      <dgm:prSet/>
      <dgm:spPr/>
      <dgm:t>
        <a:bodyPr/>
        <a:lstStyle/>
        <a:p>
          <a:endParaRPr lang="en-US"/>
        </a:p>
      </dgm:t>
    </dgm:pt>
    <dgm:pt modelId="{4EFEEF18-5092-4927-A3EB-70F11FBFF570}">
      <dgm:prSet/>
      <dgm:spPr/>
      <dgm:t>
        <a:bodyPr/>
        <a:lstStyle/>
        <a:p>
          <a:r>
            <a:rPr lang="en-US" dirty="0"/>
            <a:t>Talha Ahmed (18B-024-SE-B) </a:t>
          </a:r>
        </a:p>
      </dgm:t>
    </dgm:pt>
    <dgm:pt modelId="{E9E9920B-450A-4357-9C2C-421C4D31251C}" type="parTrans" cxnId="{64BEDC3F-4B2F-4DC6-8DA1-CF4AC75E9634}">
      <dgm:prSet/>
      <dgm:spPr/>
      <dgm:t>
        <a:bodyPr/>
        <a:lstStyle/>
        <a:p>
          <a:endParaRPr lang="en-US"/>
        </a:p>
      </dgm:t>
    </dgm:pt>
    <dgm:pt modelId="{D92EA31C-9729-45DC-A997-3B692CCF4BBD}" type="sibTrans" cxnId="{64BEDC3F-4B2F-4DC6-8DA1-CF4AC75E9634}">
      <dgm:prSet/>
      <dgm:spPr/>
      <dgm:t>
        <a:bodyPr/>
        <a:lstStyle/>
        <a:p>
          <a:endParaRPr lang="en-US"/>
        </a:p>
      </dgm:t>
    </dgm:pt>
    <dgm:pt modelId="{E2BE26E0-957A-41C2-B664-0D0542B17A52}">
      <dgm:prSet/>
      <dgm:spPr/>
      <dgm:t>
        <a:bodyPr/>
        <a:lstStyle/>
        <a:p>
          <a:r>
            <a:rPr lang="en-US" dirty="0"/>
            <a:t>Syeda Fizza Jaffery (18B-133-SE-B)</a:t>
          </a:r>
        </a:p>
      </dgm:t>
    </dgm:pt>
    <dgm:pt modelId="{61B28970-E223-441A-BC13-44DC8ACF04E1}" type="parTrans" cxnId="{055CCA3B-2703-46DE-A72A-2E8F1098BD77}">
      <dgm:prSet/>
      <dgm:spPr/>
      <dgm:t>
        <a:bodyPr/>
        <a:lstStyle/>
        <a:p>
          <a:endParaRPr lang="en-US"/>
        </a:p>
      </dgm:t>
    </dgm:pt>
    <dgm:pt modelId="{74670D03-A749-497B-AE78-E70BD8AC354B}" type="sibTrans" cxnId="{055CCA3B-2703-46DE-A72A-2E8F1098BD77}">
      <dgm:prSet/>
      <dgm:spPr/>
      <dgm:t>
        <a:bodyPr/>
        <a:lstStyle/>
        <a:p>
          <a:endParaRPr lang="en-US"/>
        </a:p>
      </dgm:t>
    </dgm:pt>
    <dgm:pt modelId="{9360861E-C3F2-477B-B570-BF2B6C472DE5}">
      <dgm:prSet/>
      <dgm:spPr/>
      <dgm:t>
        <a:bodyPr/>
        <a:lstStyle/>
        <a:p>
          <a:r>
            <a:rPr lang="en-US" dirty="0"/>
            <a:t>Almas Ibrahim (18B-088-SE-B) </a:t>
          </a:r>
        </a:p>
      </dgm:t>
    </dgm:pt>
    <dgm:pt modelId="{3DB334BA-E676-4635-8821-943E2A6B9CEE}" type="parTrans" cxnId="{4E215F5C-0813-413E-BF3E-9DD01867EF5C}">
      <dgm:prSet/>
      <dgm:spPr/>
      <dgm:t>
        <a:bodyPr/>
        <a:lstStyle/>
        <a:p>
          <a:endParaRPr lang="en-US"/>
        </a:p>
      </dgm:t>
    </dgm:pt>
    <dgm:pt modelId="{C28BB0FF-CB33-40BB-9259-B2FC1A0715B6}" type="sibTrans" cxnId="{4E215F5C-0813-413E-BF3E-9DD01867EF5C}">
      <dgm:prSet/>
      <dgm:spPr/>
      <dgm:t>
        <a:bodyPr/>
        <a:lstStyle/>
        <a:p>
          <a:endParaRPr lang="en-US"/>
        </a:p>
      </dgm:t>
    </dgm:pt>
    <dgm:pt modelId="{957F60B4-F6EE-47B4-894C-155F44351270}">
      <dgm:prSet/>
      <dgm:spPr/>
      <dgm:t>
        <a:bodyPr/>
        <a:lstStyle/>
        <a:p>
          <a:r>
            <a:rPr lang="en-US" dirty="0"/>
            <a:t>Muhammad Shahzaib (18B-016-SE-B)</a:t>
          </a:r>
        </a:p>
      </dgm:t>
    </dgm:pt>
    <dgm:pt modelId="{43356812-65B9-4DBE-AE9C-79F8481DD03A}" type="parTrans" cxnId="{522395F8-4744-499B-B9D9-CA6E0577C0B4}">
      <dgm:prSet/>
      <dgm:spPr/>
      <dgm:t>
        <a:bodyPr/>
        <a:lstStyle/>
        <a:p>
          <a:endParaRPr lang="en-US"/>
        </a:p>
      </dgm:t>
    </dgm:pt>
    <dgm:pt modelId="{1A7D38EB-AE01-4514-A6CB-7B2C88A7CD71}" type="sibTrans" cxnId="{522395F8-4744-499B-B9D9-CA6E0577C0B4}">
      <dgm:prSet/>
      <dgm:spPr/>
      <dgm:t>
        <a:bodyPr/>
        <a:lstStyle/>
        <a:p>
          <a:endParaRPr lang="en-US"/>
        </a:p>
      </dgm:t>
    </dgm:pt>
    <dgm:pt modelId="{5094AF10-C65A-4B18-8E4D-0F348F3DED1E}" type="pres">
      <dgm:prSet presAssocID="{46653D4B-5A2B-45E7-88F7-8E155C3C9340}" presName="vert0" presStyleCnt="0">
        <dgm:presLayoutVars>
          <dgm:dir/>
          <dgm:animOne val="branch"/>
          <dgm:animLvl val="lvl"/>
        </dgm:presLayoutVars>
      </dgm:prSet>
      <dgm:spPr/>
    </dgm:pt>
    <dgm:pt modelId="{E363C3F5-BCC1-4A0E-A832-B12BA1CAD3F9}" type="pres">
      <dgm:prSet presAssocID="{6F57044F-28D2-4820-BAD8-C433656CF8A0}" presName="thickLine" presStyleLbl="alignNode1" presStyleIdx="0" presStyleCnt="5"/>
      <dgm:spPr/>
    </dgm:pt>
    <dgm:pt modelId="{78A1E7D4-253F-49E8-B15D-34BEE8C56B10}" type="pres">
      <dgm:prSet presAssocID="{6F57044F-28D2-4820-BAD8-C433656CF8A0}" presName="horz1" presStyleCnt="0"/>
      <dgm:spPr/>
    </dgm:pt>
    <dgm:pt modelId="{3631314F-D161-4CCB-B43A-4BA9D38B5D1E}" type="pres">
      <dgm:prSet presAssocID="{6F57044F-28D2-4820-BAD8-C433656CF8A0}" presName="tx1" presStyleLbl="revTx" presStyleIdx="0" presStyleCnt="5"/>
      <dgm:spPr/>
    </dgm:pt>
    <dgm:pt modelId="{6ACA384B-C60E-4A89-B62B-3F365D866741}" type="pres">
      <dgm:prSet presAssocID="{6F57044F-28D2-4820-BAD8-C433656CF8A0}" presName="vert1" presStyleCnt="0"/>
      <dgm:spPr/>
    </dgm:pt>
    <dgm:pt modelId="{B7EC5554-810D-4878-BE73-A1C172AEADCB}" type="pres">
      <dgm:prSet presAssocID="{4EFEEF18-5092-4927-A3EB-70F11FBFF570}" presName="thickLine" presStyleLbl="alignNode1" presStyleIdx="1" presStyleCnt="5"/>
      <dgm:spPr/>
    </dgm:pt>
    <dgm:pt modelId="{929E3213-29A7-4EC5-8CDF-B5466F357358}" type="pres">
      <dgm:prSet presAssocID="{4EFEEF18-5092-4927-A3EB-70F11FBFF570}" presName="horz1" presStyleCnt="0"/>
      <dgm:spPr/>
    </dgm:pt>
    <dgm:pt modelId="{1ED8E123-88F2-4B95-B16F-B8AC2F5EAEE1}" type="pres">
      <dgm:prSet presAssocID="{4EFEEF18-5092-4927-A3EB-70F11FBFF570}" presName="tx1" presStyleLbl="revTx" presStyleIdx="1" presStyleCnt="5"/>
      <dgm:spPr/>
    </dgm:pt>
    <dgm:pt modelId="{C38BD3BC-FB86-4411-A8A2-D67AE38FB4FA}" type="pres">
      <dgm:prSet presAssocID="{4EFEEF18-5092-4927-A3EB-70F11FBFF570}" presName="vert1" presStyleCnt="0"/>
      <dgm:spPr/>
    </dgm:pt>
    <dgm:pt modelId="{31B908C1-FAFB-4C98-9CFA-355ECC66D96B}" type="pres">
      <dgm:prSet presAssocID="{E2BE26E0-957A-41C2-B664-0D0542B17A52}" presName="thickLine" presStyleLbl="alignNode1" presStyleIdx="2" presStyleCnt="5"/>
      <dgm:spPr/>
    </dgm:pt>
    <dgm:pt modelId="{27891D65-7EE5-4977-9777-39F2FEB20A09}" type="pres">
      <dgm:prSet presAssocID="{E2BE26E0-957A-41C2-B664-0D0542B17A52}" presName="horz1" presStyleCnt="0"/>
      <dgm:spPr/>
    </dgm:pt>
    <dgm:pt modelId="{CB5D9FEA-A8EF-4AEB-997C-EB86541DDCC5}" type="pres">
      <dgm:prSet presAssocID="{E2BE26E0-957A-41C2-B664-0D0542B17A52}" presName="tx1" presStyleLbl="revTx" presStyleIdx="2" presStyleCnt="5"/>
      <dgm:spPr/>
    </dgm:pt>
    <dgm:pt modelId="{2E1F01E0-A0DE-46AE-9CB6-3F9810C42C9A}" type="pres">
      <dgm:prSet presAssocID="{E2BE26E0-957A-41C2-B664-0D0542B17A52}" presName="vert1" presStyleCnt="0"/>
      <dgm:spPr/>
    </dgm:pt>
    <dgm:pt modelId="{B73FF148-70F3-48D3-93FC-47166BBEE0EC}" type="pres">
      <dgm:prSet presAssocID="{9360861E-C3F2-477B-B570-BF2B6C472DE5}" presName="thickLine" presStyleLbl="alignNode1" presStyleIdx="3" presStyleCnt="5"/>
      <dgm:spPr/>
    </dgm:pt>
    <dgm:pt modelId="{7B8B3147-00C8-4EEC-8BAE-D2FE6F09D0F3}" type="pres">
      <dgm:prSet presAssocID="{9360861E-C3F2-477B-B570-BF2B6C472DE5}" presName="horz1" presStyleCnt="0"/>
      <dgm:spPr/>
    </dgm:pt>
    <dgm:pt modelId="{77EA6CA9-F51E-4322-9B4D-D1B07687EAB5}" type="pres">
      <dgm:prSet presAssocID="{9360861E-C3F2-477B-B570-BF2B6C472DE5}" presName="tx1" presStyleLbl="revTx" presStyleIdx="3" presStyleCnt="5"/>
      <dgm:spPr/>
    </dgm:pt>
    <dgm:pt modelId="{82F1EC1E-9D57-4F9D-A9E2-0745F61E7E7E}" type="pres">
      <dgm:prSet presAssocID="{9360861E-C3F2-477B-B570-BF2B6C472DE5}" presName="vert1" presStyleCnt="0"/>
      <dgm:spPr/>
    </dgm:pt>
    <dgm:pt modelId="{A2D73AB4-DE0D-4F3E-ABA1-CCEDAB1FFC67}" type="pres">
      <dgm:prSet presAssocID="{957F60B4-F6EE-47B4-894C-155F44351270}" presName="thickLine" presStyleLbl="alignNode1" presStyleIdx="4" presStyleCnt="5"/>
      <dgm:spPr/>
    </dgm:pt>
    <dgm:pt modelId="{DF9F72E8-6F18-4504-A58C-80BD40271085}" type="pres">
      <dgm:prSet presAssocID="{957F60B4-F6EE-47B4-894C-155F44351270}" presName="horz1" presStyleCnt="0"/>
      <dgm:spPr/>
    </dgm:pt>
    <dgm:pt modelId="{FA1719F7-BE71-417A-9457-0E925354082B}" type="pres">
      <dgm:prSet presAssocID="{957F60B4-F6EE-47B4-894C-155F44351270}" presName="tx1" presStyleLbl="revTx" presStyleIdx="4" presStyleCnt="5"/>
      <dgm:spPr/>
    </dgm:pt>
    <dgm:pt modelId="{8E5D31AB-A761-41CF-A203-5088A927D00D}" type="pres">
      <dgm:prSet presAssocID="{957F60B4-F6EE-47B4-894C-155F44351270}" presName="vert1" presStyleCnt="0"/>
      <dgm:spPr/>
    </dgm:pt>
  </dgm:ptLst>
  <dgm:cxnLst>
    <dgm:cxn modelId="{C7931625-022C-432E-9EFC-91A82496EF5C}" type="presOf" srcId="{E2BE26E0-957A-41C2-B664-0D0542B17A52}" destId="{CB5D9FEA-A8EF-4AEB-997C-EB86541DDCC5}" srcOrd="0" destOrd="0" presId="urn:microsoft.com/office/officeart/2008/layout/LinedList"/>
    <dgm:cxn modelId="{28DFDC28-324B-4541-9F87-80D80A82B00F}" type="presOf" srcId="{9360861E-C3F2-477B-B570-BF2B6C472DE5}" destId="{77EA6CA9-F51E-4322-9B4D-D1B07687EAB5}" srcOrd="0" destOrd="0" presId="urn:microsoft.com/office/officeart/2008/layout/LinedList"/>
    <dgm:cxn modelId="{055CCA3B-2703-46DE-A72A-2E8F1098BD77}" srcId="{46653D4B-5A2B-45E7-88F7-8E155C3C9340}" destId="{E2BE26E0-957A-41C2-B664-0D0542B17A52}" srcOrd="2" destOrd="0" parTransId="{61B28970-E223-441A-BC13-44DC8ACF04E1}" sibTransId="{74670D03-A749-497B-AE78-E70BD8AC354B}"/>
    <dgm:cxn modelId="{64BEDC3F-4B2F-4DC6-8DA1-CF4AC75E9634}" srcId="{46653D4B-5A2B-45E7-88F7-8E155C3C9340}" destId="{4EFEEF18-5092-4927-A3EB-70F11FBFF570}" srcOrd="1" destOrd="0" parTransId="{E9E9920B-450A-4357-9C2C-421C4D31251C}" sibTransId="{D92EA31C-9729-45DC-A997-3B692CCF4BBD}"/>
    <dgm:cxn modelId="{4E215F5C-0813-413E-BF3E-9DD01867EF5C}" srcId="{46653D4B-5A2B-45E7-88F7-8E155C3C9340}" destId="{9360861E-C3F2-477B-B570-BF2B6C472DE5}" srcOrd="3" destOrd="0" parTransId="{3DB334BA-E676-4635-8821-943E2A6B9CEE}" sibTransId="{C28BB0FF-CB33-40BB-9259-B2FC1A0715B6}"/>
    <dgm:cxn modelId="{4577DE60-7AB7-461C-A9AC-067B164C29BD}" type="presOf" srcId="{6F57044F-28D2-4820-BAD8-C433656CF8A0}" destId="{3631314F-D161-4CCB-B43A-4BA9D38B5D1E}" srcOrd="0" destOrd="0" presId="urn:microsoft.com/office/officeart/2008/layout/LinedList"/>
    <dgm:cxn modelId="{CBE74253-8BB2-4EDB-8AFF-17C6E93DC4FF}" srcId="{46653D4B-5A2B-45E7-88F7-8E155C3C9340}" destId="{6F57044F-28D2-4820-BAD8-C433656CF8A0}" srcOrd="0" destOrd="0" parTransId="{AAA24661-24D4-47B6-BBBF-2BF458ABCD35}" sibTransId="{656F8B08-5897-4CCB-ABF7-E2747A990A40}"/>
    <dgm:cxn modelId="{A5F69781-C17B-4A70-BC1D-0379B9F79DE5}" type="presOf" srcId="{46653D4B-5A2B-45E7-88F7-8E155C3C9340}" destId="{5094AF10-C65A-4B18-8E4D-0F348F3DED1E}" srcOrd="0" destOrd="0" presId="urn:microsoft.com/office/officeart/2008/layout/LinedList"/>
    <dgm:cxn modelId="{1CF041C4-7485-441E-A94C-D6887488462D}" type="presOf" srcId="{4EFEEF18-5092-4927-A3EB-70F11FBFF570}" destId="{1ED8E123-88F2-4B95-B16F-B8AC2F5EAEE1}" srcOrd="0" destOrd="0" presId="urn:microsoft.com/office/officeart/2008/layout/LinedList"/>
    <dgm:cxn modelId="{4E5C5FDA-9C79-46AE-B2B4-53BAD34F96BD}" type="presOf" srcId="{957F60B4-F6EE-47B4-894C-155F44351270}" destId="{FA1719F7-BE71-417A-9457-0E925354082B}" srcOrd="0" destOrd="0" presId="urn:microsoft.com/office/officeart/2008/layout/LinedList"/>
    <dgm:cxn modelId="{522395F8-4744-499B-B9D9-CA6E0577C0B4}" srcId="{46653D4B-5A2B-45E7-88F7-8E155C3C9340}" destId="{957F60B4-F6EE-47B4-894C-155F44351270}" srcOrd="4" destOrd="0" parTransId="{43356812-65B9-4DBE-AE9C-79F8481DD03A}" sibTransId="{1A7D38EB-AE01-4514-A6CB-7B2C88A7CD71}"/>
    <dgm:cxn modelId="{16925AEF-B155-418D-BF45-3A802E9A2C26}" type="presParOf" srcId="{5094AF10-C65A-4B18-8E4D-0F348F3DED1E}" destId="{E363C3F5-BCC1-4A0E-A832-B12BA1CAD3F9}" srcOrd="0" destOrd="0" presId="urn:microsoft.com/office/officeart/2008/layout/LinedList"/>
    <dgm:cxn modelId="{9913653C-4EB3-461F-9223-9BAFF77CB474}" type="presParOf" srcId="{5094AF10-C65A-4B18-8E4D-0F348F3DED1E}" destId="{78A1E7D4-253F-49E8-B15D-34BEE8C56B10}" srcOrd="1" destOrd="0" presId="urn:microsoft.com/office/officeart/2008/layout/LinedList"/>
    <dgm:cxn modelId="{6E742AC9-F9B5-4B23-8E21-0921FC5689F1}" type="presParOf" srcId="{78A1E7D4-253F-49E8-B15D-34BEE8C56B10}" destId="{3631314F-D161-4CCB-B43A-4BA9D38B5D1E}" srcOrd="0" destOrd="0" presId="urn:microsoft.com/office/officeart/2008/layout/LinedList"/>
    <dgm:cxn modelId="{9E377771-B105-4D97-96CA-C3C220B38040}" type="presParOf" srcId="{78A1E7D4-253F-49E8-B15D-34BEE8C56B10}" destId="{6ACA384B-C60E-4A89-B62B-3F365D866741}" srcOrd="1" destOrd="0" presId="urn:microsoft.com/office/officeart/2008/layout/LinedList"/>
    <dgm:cxn modelId="{85CCC8B9-4ECE-4ACD-A465-DAB0FCFFDD9C}" type="presParOf" srcId="{5094AF10-C65A-4B18-8E4D-0F348F3DED1E}" destId="{B7EC5554-810D-4878-BE73-A1C172AEADCB}" srcOrd="2" destOrd="0" presId="urn:microsoft.com/office/officeart/2008/layout/LinedList"/>
    <dgm:cxn modelId="{DB0E9CD7-98CA-46B5-BB91-550E5E376D43}" type="presParOf" srcId="{5094AF10-C65A-4B18-8E4D-0F348F3DED1E}" destId="{929E3213-29A7-4EC5-8CDF-B5466F357358}" srcOrd="3" destOrd="0" presId="urn:microsoft.com/office/officeart/2008/layout/LinedList"/>
    <dgm:cxn modelId="{F05370D2-6169-4892-AD2E-76DC1DB92CF9}" type="presParOf" srcId="{929E3213-29A7-4EC5-8CDF-B5466F357358}" destId="{1ED8E123-88F2-4B95-B16F-B8AC2F5EAEE1}" srcOrd="0" destOrd="0" presId="urn:microsoft.com/office/officeart/2008/layout/LinedList"/>
    <dgm:cxn modelId="{72D49BC3-BA6D-47B5-AFBC-923A49F0A501}" type="presParOf" srcId="{929E3213-29A7-4EC5-8CDF-B5466F357358}" destId="{C38BD3BC-FB86-4411-A8A2-D67AE38FB4FA}" srcOrd="1" destOrd="0" presId="urn:microsoft.com/office/officeart/2008/layout/LinedList"/>
    <dgm:cxn modelId="{2D0E4313-5F00-44AE-9109-2810B37D8B1D}" type="presParOf" srcId="{5094AF10-C65A-4B18-8E4D-0F348F3DED1E}" destId="{31B908C1-FAFB-4C98-9CFA-355ECC66D96B}" srcOrd="4" destOrd="0" presId="urn:microsoft.com/office/officeart/2008/layout/LinedList"/>
    <dgm:cxn modelId="{BAE2EB63-1BBD-4453-A810-76198EAE9010}" type="presParOf" srcId="{5094AF10-C65A-4B18-8E4D-0F348F3DED1E}" destId="{27891D65-7EE5-4977-9777-39F2FEB20A09}" srcOrd="5" destOrd="0" presId="urn:microsoft.com/office/officeart/2008/layout/LinedList"/>
    <dgm:cxn modelId="{9688650F-A2B6-424F-B9AB-F52FB0DA13D3}" type="presParOf" srcId="{27891D65-7EE5-4977-9777-39F2FEB20A09}" destId="{CB5D9FEA-A8EF-4AEB-997C-EB86541DDCC5}" srcOrd="0" destOrd="0" presId="urn:microsoft.com/office/officeart/2008/layout/LinedList"/>
    <dgm:cxn modelId="{327BB0F9-C085-4652-8EBB-7951C0FE32C5}" type="presParOf" srcId="{27891D65-7EE5-4977-9777-39F2FEB20A09}" destId="{2E1F01E0-A0DE-46AE-9CB6-3F9810C42C9A}" srcOrd="1" destOrd="0" presId="urn:microsoft.com/office/officeart/2008/layout/LinedList"/>
    <dgm:cxn modelId="{AEBFD45F-6225-4314-95C5-E54897E2D6F6}" type="presParOf" srcId="{5094AF10-C65A-4B18-8E4D-0F348F3DED1E}" destId="{B73FF148-70F3-48D3-93FC-47166BBEE0EC}" srcOrd="6" destOrd="0" presId="urn:microsoft.com/office/officeart/2008/layout/LinedList"/>
    <dgm:cxn modelId="{4A0BB2A4-D3B3-4226-86C7-68608B5D7B4B}" type="presParOf" srcId="{5094AF10-C65A-4B18-8E4D-0F348F3DED1E}" destId="{7B8B3147-00C8-4EEC-8BAE-D2FE6F09D0F3}" srcOrd="7" destOrd="0" presId="urn:microsoft.com/office/officeart/2008/layout/LinedList"/>
    <dgm:cxn modelId="{A8008446-DE96-495A-A03F-63940E4F76C4}" type="presParOf" srcId="{7B8B3147-00C8-4EEC-8BAE-D2FE6F09D0F3}" destId="{77EA6CA9-F51E-4322-9B4D-D1B07687EAB5}" srcOrd="0" destOrd="0" presId="urn:microsoft.com/office/officeart/2008/layout/LinedList"/>
    <dgm:cxn modelId="{F6B300EF-7F34-412B-BFC2-27E84166B1F1}" type="presParOf" srcId="{7B8B3147-00C8-4EEC-8BAE-D2FE6F09D0F3}" destId="{82F1EC1E-9D57-4F9D-A9E2-0745F61E7E7E}" srcOrd="1" destOrd="0" presId="urn:microsoft.com/office/officeart/2008/layout/LinedList"/>
    <dgm:cxn modelId="{8B8E136E-C479-4179-BAF8-FAEF6F729D40}" type="presParOf" srcId="{5094AF10-C65A-4B18-8E4D-0F348F3DED1E}" destId="{A2D73AB4-DE0D-4F3E-ABA1-CCEDAB1FFC67}" srcOrd="8" destOrd="0" presId="urn:microsoft.com/office/officeart/2008/layout/LinedList"/>
    <dgm:cxn modelId="{C1E8DF8C-2E72-4623-B7BF-96DB61463737}" type="presParOf" srcId="{5094AF10-C65A-4B18-8E4D-0F348F3DED1E}" destId="{DF9F72E8-6F18-4504-A58C-80BD40271085}" srcOrd="9" destOrd="0" presId="urn:microsoft.com/office/officeart/2008/layout/LinedList"/>
    <dgm:cxn modelId="{A8FF796D-24B2-4E12-84C1-4D07B2A6DE0E}" type="presParOf" srcId="{DF9F72E8-6F18-4504-A58C-80BD40271085}" destId="{FA1719F7-BE71-417A-9457-0E925354082B}" srcOrd="0" destOrd="0" presId="urn:microsoft.com/office/officeart/2008/layout/LinedList"/>
    <dgm:cxn modelId="{749EB774-AF9A-49E6-9ED9-BFF3AF7DBEE5}" type="presParOf" srcId="{DF9F72E8-6F18-4504-A58C-80BD40271085}" destId="{8E5D31AB-A761-41CF-A203-5088A927D00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63C3F5-BCC1-4A0E-A832-B12BA1CAD3F9}">
      <dsp:nvSpPr>
        <dsp:cNvPr id="0" name=""/>
        <dsp:cNvSpPr/>
      </dsp:nvSpPr>
      <dsp:spPr>
        <a:xfrm>
          <a:off x="0" y="671"/>
          <a:ext cx="62636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31314F-D161-4CCB-B43A-4BA9D38B5D1E}">
      <dsp:nvSpPr>
        <dsp:cNvPr id="0" name=""/>
        <dsp:cNvSpPr/>
      </dsp:nvSpPr>
      <dsp:spPr>
        <a:xfrm>
          <a:off x="0" y="671"/>
          <a:ext cx="6263640" cy="11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Shazaib</a:t>
          </a:r>
          <a:r>
            <a:rPr lang="en-US" sz="3100" kern="1200" dirty="0"/>
            <a:t> (18B-050-SE-A) </a:t>
          </a:r>
        </a:p>
      </dsp:txBody>
      <dsp:txXfrm>
        <a:off x="0" y="671"/>
        <a:ext cx="6263640" cy="1100668"/>
      </dsp:txXfrm>
    </dsp:sp>
    <dsp:sp modelId="{B7EC5554-810D-4878-BE73-A1C172AEADCB}">
      <dsp:nvSpPr>
        <dsp:cNvPr id="0" name=""/>
        <dsp:cNvSpPr/>
      </dsp:nvSpPr>
      <dsp:spPr>
        <a:xfrm>
          <a:off x="0" y="1101340"/>
          <a:ext cx="62636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D8E123-88F2-4B95-B16F-B8AC2F5EAEE1}">
      <dsp:nvSpPr>
        <dsp:cNvPr id="0" name=""/>
        <dsp:cNvSpPr/>
      </dsp:nvSpPr>
      <dsp:spPr>
        <a:xfrm>
          <a:off x="0" y="1101340"/>
          <a:ext cx="6263640" cy="11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Talha Ahmed (18B-024-SE-B) </a:t>
          </a:r>
        </a:p>
      </dsp:txBody>
      <dsp:txXfrm>
        <a:off x="0" y="1101340"/>
        <a:ext cx="6263640" cy="1100668"/>
      </dsp:txXfrm>
    </dsp:sp>
    <dsp:sp modelId="{31B908C1-FAFB-4C98-9CFA-355ECC66D96B}">
      <dsp:nvSpPr>
        <dsp:cNvPr id="0" name=""/>
        <dsp:cNvSpPr/>
      </dsp:nvSpPr>
      <dsp:spPr>
        <a:xfrm>
          <a:off x="0" y="2202009"/>
          <a:ext cx="62636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5D9FEA-A8EF-4AEB-997C-EB86541DDCC5}">
      <dsp:nvSpPr>
        <dsp:cNvPr id="0" name=""/>
        <dsp:cNvSpPr/>
      </dsp:nvSpPr>
      <dsp:spPr>
        <a:xfrm>
          <a:off x="0" y="2202009"/>
          <a:ext cx="6263640" cy="11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Syeda Fizza Jaffery (18B-133-SE-B)</a:t>
          </a:r>
        </a:p>
      </dsp:txBody>
      <dsp:txXfrm>
        <a:off x="0" y="2202009"/>
        <a:ext cx="6263640" cy="1100668"/>
      </dsp:txXfrm>
    </dsp:sp>
    <dsp:sp modelId="{B73FF148-70F3-48D3-93FC-47166BBEE0EC}">
      <dsp:nvSpPr>
        <dsp:cNvPr id="0" name=""/>
        <dsp:cNvSpPr/>
      </dsp:nvSpPr>
      <dsp:spPr>
        <a:xfrm>
          <a:off x="0" y="3302678"/>
          <a:ext cx="62636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EA6CA9-F51E-4322-9B4D-D1B07687EAB5}">
      <dsp:nvSpPr>
        <dsp:cNvPr id="0" name=""/>
        <dsp:cNvSpPr/>
      </dsp:nvSpPr>
      <dsp:spPr>
        <a:xfrm>
          <a:off x="0" y="3302678"/>
          <a:ext cx="6263640" cy="11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Almas Ibrahim (18B-088-SE-B) </a:t>
          </a:r>
        </a:p>
      </dsp:txBody>
      <dsp:txXfrm>
        <a:off x="0" y="3302678"/>
        <a:ext cx="6263640" cy="1100668"/>
      </dsp:txXfrm>
    </dsp:sp>
    <dsp:sp modelId="{A2D73AB4-DE0D-4F3E-ABA1-CCEDAB1FFC67}">
      <dsp:nvSpPr>
        <dsp:cNvPr id="0" name=""/>
        <dsp:cNvSpPr/>
      </dsp:nvSpPr>
      <dsp:spPr>
        <a:xfrm>
          <a:off x="0" y="4403347"/>
          <a:ext cx="62636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1719F7-BE71-417A-9457-0E925354082B}">
      <dsp:nvSpPr>
        <dsp:cNvPr id="0" name=""/>
        <dsp:cNvSpPr/>
      </dsp:nvSpPr>
      <dsp:spPr>
        <a:xfrm>
          <a:off x="0" y="4403347"/>
          <a:ext cx="6263640" cy="11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Muhammad Shahzaib (18B-016-SE-B)</a:t>
          </a:r>
        </a:p>
      </dsp:txBody>
      <dsp:txXfrm>
        <a:off x="0" y="4403347"/>
        <a:ext cx="6263640" cy="1100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4C1EF39-EC39-4B49-807F-9EC829FA292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4C5953-EFF8-4146-AE86-A81D05C6B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BFB07-2DB0-4E11-B181-AA7B6B2D31C3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D0CFF-BF27-46E2-81BB-ECCE346F617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836296-F096-4C1D-B081-901BC45911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6854B-834B-404E-884B-EDD995994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90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B2DE29-E34E-4396-8F82-FB15CCC872FF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6C679-0A87-4F19-AD77-147E233F5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047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15621-402D-4BE7-BC85-C4E799691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36A16-BA7A-46A2-93E1-721E29D64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DAFA0-DF02-4D64-B99F-215BAB7A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451B5-47FE-488D-86A1-ABF6D135A720}" type="datetime1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118F0-DAD5-4207-8B38-65289C82B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A6A78-21DB-494B-936D-076A0FFAD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AEBD-9088-4B49-AA31-8A7D3C7E2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04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7DE3C-3135-48A5-9180-AD7EC885C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3B32FD-753B-48B9-A6B7-F0B4C7312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AB0D6-CF6D-42DA-BAC1-46828D7CD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1BC8F-30B3-41C9-B1AD-0A54AA1A164D}" type="datetime1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3381E-7E86-4C64-993D-8B23CCA26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12357-C411-497E-81EE-D4DB590F2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AEBD-9088-4B49-AA31-8A7D3C7E2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21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B98049-46C9-456B-AD32-E6C12DCD69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A0A82-34D2-4BA9-9AE7-1B5E5CB07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A044B-EC18-4EAB-B89E-FDF3C2ED8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D4523-5A4F-43DF-87AF-36BAEDB02402}" type="datetime1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0B53D-6083-496D-AE78-92D890799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DE229-F86C-4F5D-A5C7-1CC096EC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AEBD-9088-4B49-AA31-8A7D3C7E2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089EF-F609-4422-A136-C60CCBDE3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0FFFE-2FC4-4B78-81A5-048115A12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20731-FFCF-40F1-8658-02B10491F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5FC2-D0EF-42DD-91E3-0B31AB631888}" type="datetime1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9C82E-4A33-413C-BAED-F8CBBAA0C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07E65-5648-4514-AB3D-2FF43E93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AEBD-9088-4B49-AA31-8A7D3C7E2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17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2B3C2-6AAD-4B19-9F20-46A112FE6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9FFE6-1161-4813-8DF4-62CABF3D4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B31A8-52BF-4AC6-A6ED-F1F6E2F0D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F67C-D190-4843-9510-56FCEEA68AE5}" type="datetime1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287F2-96F5-435F-8197-42964A29D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283BE-0D26-44C5-81B0-986A90B6A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AEBD-9088-4B49-AA31-8A7D3C7E2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92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1E1C8-B39D-4B52-8642-F6182048E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A21DB-050C-47B1-949A-9FDC8675B1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C0908-B2A7-4E0C-BEFC-168109BED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C30A8-D974-4096-A2FD-035FD132A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8A70-2181-4DD0-BDDB-E488B76D65A5}" type="datetime1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73A61-B692-4E50-91C2-1D6046A0C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ECAE0-BF15-47FD-9356-F8FFB8FA7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AEBD-9088-4B49-AA31-8A7D3C7E2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71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FA554-3647-4DF0-AD3A-35D735A58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745FB-15B6-4612-8C44-4A3E63442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E54886-DD27-4406-AF92-ED9109E4F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A7C8DE-7C48-420B-BEBE-1E8AA5DE5B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A77C99-15CB-4ABF-9D42-9C209CABAC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7B5F27-8824-4B9F-9254-48AE89300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EE4A-79A0-4D4C-9733-967FB1639E69}" type="datetime1">
              <a:rPr lang="en-US" smtClean="0"/>
              <a:t>6/30/2021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525611-D3C4-49CE-A504-1ECE4F0D9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414A43-E08C-4820-AC9E-D277308DE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AEBD-9088-4B49-AA31-8A7D3C7E2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99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C29B6-39C0-4450-A5CB-4E79055FA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04AEA7-2097-437C-AC4A-B8562C7A1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6E7D-F934-45C4-8FC6-C5781BB6D557}" type="datetime1">
              <a:rPr lang="en-US" smtClean="0"/>
              <a:t>6/30/2021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DC68ED-9D93-4784-81CC-1A12EB70F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B6E294-ACEE-4358-86F6-2C300ADF4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AEBD-9088-4B49-AA31-8A7D3C7E2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69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378150-952F-4A3C-8609-6E5C44850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A73B-F61C-43C0-B53D-5E670F61B99D}" type="datetime1">
              <a:rPr lang="en-US" smtClean="0"/>
              <a:t>6/30/2021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4F0AA2-9AE7-4B3E-9A39-2E012A043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3DC2B-8E05-40BA-A6BC-4CA51E8FF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AEBD-9088-4B49-AA31-8A7D3C7E2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8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CF68B-CB6A-4439-A3EF-CC5F6982A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1297E-8508-4F26-8A4E-EE0FA5631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9C710-E0E6-4237-B1BB-9F34C85DC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98A30-18D1-4880-B992-EB2325178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71BA-76B3-476C-B42E-FE0F02F728FA}" type="datetime1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2E1C4-509E-46E0-A352-529F16790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9DDAB5-5C06-47AD-872B-A029BF158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AEBD-9088-4B49-AA31-8A7D3C7E2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85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0039A-47BE-435C-9657-ABB408018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43DE63-0392-4AC9-8C67-75F424024A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9B243-A297-4E81-9D26-090EB7C94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6CDD9-D15B-40F4-86A5-990E9F785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BC4DB-3A89-48D9-BE3A-F7554E2A86BA}" type="datetime1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9B8EE-53BC-4852-8E65-94BBD83B2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52C1D-487A-4706-89B6-E048410F6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AEBD-9088-4B49-AA31-8A7D3C7E2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82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E62AEF-15DD-43E0-9E67-BFEF36864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34417-01CF-4B4B-B86C-69B879FBA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7424D-0E1E-4469-A579-6D89CBCC8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596C6-56C7-417B-BBE6-589618A6C9ED}" type="datetime1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BE47E-29A5-4501-B2EE-8B414A2885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89B4B-F718-4604-BC15-81B603034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1AEBD-9088-4B49-AA31-8A7D3C7E2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6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8320351-9FA2-4A26-885B-BB8F3E490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CD2EFB-78C2-4C6E-A6B9-4ED12FAD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12D8EC8D-1791-4C86-903D-B3C290367F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1467B0-6283-4AC5-8CAC-AD7311378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00427"/>
            <a:ext cx="9875520" cy="3299902"/>
          </a:xfrm>
        </p:spPr>
        <p:txBody>
          <a:bodyPr>
            <a:normAutofit/>
          </a:bodyPr>
          <a:lstStyle/>
          <a:p>
            <a:pPr algn="l"/>
            <a:r>
              <a:rPr lang="en-US" sz="7000" b="1" dirty="0">
                <a:solidFill>
                  <a:srgbClr val="FFFFFF"/>
                </a:solidFill>
              </a:rPr>
              <a:t>SoC Now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8D292E-94C1-48BD-9FEB-966F7379D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536" y="4072045"/>
            <a:ext cx="9875520" cy="141435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A tool for making customized SoC using No Code</a:t>
            </a:r>
          </a:p>
          <a:p>
            <a:pPr algn="l"/>
            <a:r>
              <a:rPr lang="en-US" dirty="0">
                <a:solidFill>
                  <a:srgbClr val="FFFFFF"/>
                </a:solidFill>
              </a:rPr>
              <a:t>An open source No Cost tool for creating customized SoC using No Code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BDD8EB-79C5-47AA-A3D0-A11854035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AEBD-9088-4B49-AA31-8A7D3C7E26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74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F5EAE-2317-471B-913D-9289698F0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</a:t>
            </a:r>
            <a:r>
              <a:rPr lang="en-US" dirty="0" err="1"/>
              <a:t>SiFive</a:t>
            </a:r>
            <a:r>
              <a:rPr lang="en-US" dirty="0"/>
              <a:t>, Rocket-Chip and Our Software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0EB691B-6F90-4BD8-AC83-A570324CCA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4875051"/>
              </p:ext>
            </p:extLst>
          </p:nvPr>
        </p:nvGraphicFramePr>
        <p:xfrm>
          <a:off x="838200" y="1825625"/>
          <a:ext cx="1051559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80999049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51922142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563170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Si-Five (Paid Product)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Rocket-Chip  (Free Open Source)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Our Software (FREE)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77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 extension (✔️)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 extension (✔️)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 extension (✔️)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601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 extension (✔️)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 extension (✔️)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 extension (✔️)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685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 extension (✔️)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 extension (✔️)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 extension (✔️)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882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Bus Protocol (✔️)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Bus Protocol (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Partially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Bus Protocol (✔️)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485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FPGA implemented (✔️)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FPGA Implemented (❌)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FPGA Implemented (✔️)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41745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62CE3E9-D30E-48CE-A79C-A2B66A2A785C}"/>
              </a:ext>
            </a:extLst>
          </p:cNvPr>
          <p:cNvSpPr/>
          <p:nvPr/>
        </p:nvSpPr>
        <p:spPr>
          <a:xfrm>
            <a:off x="7832035" y="1690688"/>
            <a:ext cx="3521765" cy="2550008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E2F4D-3891-4E5E-9B71-F8A0A67DA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AEBD-9088-4B49-AA31-8A7D3C7E26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8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B6D861F1-F386-4A7D-A4BF-3BEB82DEB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684398"/>
            <a:ext cx="11167447" cy="5206040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343AB0-1085-4E75-9ED7-3162F24E3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304" y="1102680"/>
            <a:ext cx="10168128" cy="1315035"/>
          </a:xfrm>
        </p:spPr>
        <p:txBody>
          <a:bodyPr>
            <a:normAutofit/>
          </a:bodyPr>
          <a:lstStyle/>
          <a:p>
            <a:r>
              <a:rPr lang="en-US" sz="4000" dirty="0"/>
              <a:t>Parameters to Generate the System on Chip</a:t>
            </a: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7136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C2205-FAE2-4545-8FBC-4AE277D93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17715"/>
            <a:ext cx="10168128" cy="312169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Core having 32-bit Architecture (RV-32i)</a:t>
            </a:r>
          </a:p>
          <a:p>
            <a:pPr lvl="1"/>
            <a:r>
              <a:rPr lang="en-US" dirty="0"/>
              <a:t>Containing a Multiplier with it.	   (M extension)</a:t>
            </a:r>
          </a:p>
          <a:p>
            <a:pPr lvl="2"/>
            <a:r>
              <a:rPr lang="en-US" dirty="0"/>
              <a:t>RV-32im</a:t>
            </a:r>
          </a:p>
          <a:p>
            <a:pPr lvl="1"/>
            <a:r>
              <a:rPr lang="en-US" dirty="0"/>
              <a:t>Supporting Compressed Instructions.	   (C extension)	</a:t>
            </a:r>
          </a:p>
          <a:p>
            <a:pPr lvl="2"/>
            <a:r>
              <a:rPr lang="en-US" dirty="0"/>
              <a:t>RV-32ic</a:t>
            </a:r>
          </a:p>
          <a:p>
            <a:pPr lvl="2"/>
            <a:r>
              <a:rPr lang="en-US" dirty="0"/>
              <a:t>RV32imc</a:t>
            </a:r>
          </a:p>
          <a:p>
            <a:pPr lvl="1"/>
            <a:r>
              <a:rPr lang="en-US" dirty="0"/>
              <a:t>Containing either a Floating-Point Unit 	   (F extension)</a:t>
            </a:r>
          </a:p>
          <a:p>
            <a:pPr lvl="2"/>
            <a:r>
              <a:rPr lang="en-US" dirty="0"/>
              <a:t>RV-32if</a:t>
            </a:r>
          </a:p>
          <a:p>
            <a:pPr lvl="2"/>
            <a:r>
              <a:rPr lang="en-US" dirty="0"/>
              <a:t>RV-32icf</a:t>
            </a:r>
          </a:p>
          <a:p>
            <a:pPr lvl="2"/>
            <a:r>
              <a:rPr lang="en-US" dirty="0"/>
              <a:t>RV-32imf</a:t>
            </a:r>
          </a:p>
          <a:p>
            <a:pPr lvl="1"/>
            <a:r>
              <a:rPr lang="en-US" dirty="0"/>
              <a:t>All of them</a:t>
            </a:r>
          </a:p>
          <a:p>
            <a:pPr lvl="2"/>
            <a:r>
              <a:rPr lang="en-US" dirty="0"/>
              <a:t>RV-32imcf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DFD069-1193-46AB-920D-4C50B1124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AEBD-9088-4B49-AA31-8A7D3C7E26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49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3A332B-1DF7-4BF7-A816-586232F4E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Parameters to Generate the System on Chip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2036F-523D-4F00-AA89-EDC1F8938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Peripherals to connect with Core:</a:t>
            </a:r>
          </a:p>
          <a:p>
            <a:pPr lvl="1" algn="just"/>
            <a:r>
              <a:rPr lang="en-US" sz="2000" dirty="0"/>
              <a:t>Universal Asynchronous Receiver Transmitter (UART)</a:t>
            </a:r>
          </a:p>
          <a:p>
            <a:pPr lvl="1" algn="just"/>
            <a:r>
              <a:rPr lang="en-US" sz="2000" dirty="0"/>
              <a:t>Serial Peripheral Interface (SPI)</a:t>
            </a:r>
          </a:p>
          <a:p>
            <a:pPr lvl="1" algn="just"/>
            <a:r>
              <a:rPr lang="en-US" sz="2000" dirty="0"/>
              <a:t>SPI-Flash</a:t>
            </a:r>
          </a:p>
          <a:p>
            <a:pPr lvl="1" algn="just"/>
            <a:r>
              <a:rPr lang="en-US" sz="2000" dirty="0"/>
              <a:t>Inter Integrated Circuit (I2C)</a:t>
            </a:r>
          </a:p>
          <a:p>
            <a:pPr lvl="1" algn="just"/>
            <a:r>
              <a:rPr lang="en-US" sz="2000" dirty="0"/>
              <a:t>Timer</a:t>
            </a:r>
          </a:p>
          <a:p>
            <a:pPr algn="just"/>
            <a:r>
              <a:rPr lang="en-US" sz="2000" dirty="0"/>
              <a:t>Bus Architecture with which Core will communicate with Peripherals:</a:t>
            </a:r>
          </a:p>
          <a:p>
            <a:pPr lvl="1" algn="just"/>
            <a:r>
              <a:rPr lang="en-US" sz="2000" dirty="0" err="1"/>
              <a:t>TileLink</a:t>
            </a:r>
            <a:r>
              <a:rPr lang="en-US" sz="2000" dirty="0"/>
              <a:t> </a:t>
            </a:r>
            <a:r>
              <a:rPr lang="en-US" sz="2000" dirty="0" err="1"/>
              <a:t>Uncached</a:t>
            </a:r>
            <a:r>
              <a:rPr lang="en-US" sz="2000" dirty="0"/>
              <a:t> Lightweight (TL-UL)</a:t>
            </a:r>
          </a:p>
          <a:p>
            <a:pPr lvl="1" algn="just"/>
            <a:r>
              <a:rPr lang="en-US" sz="2000" dirty="0" err="1"/>
              <a:t>TileLink</a:t>
            </a:r>
            <a:r>
              <a:rPr lang="en-US" sz="2000" dirty="0"/>
              <a:t> Cached (TL-C)</a:t>
            </a:r>
          </a:p>
          <a:p>
            <a:pPr lvl="1" algn="just"/>
            <a:r>
              <a:rPr lang="en-US" sz="2000" dirty="0"/>
              <a:t>Wishbone (WB)</a:t>
            </a:r>
          </a:p>
          <a:p>
            <a:pPr algn="just"/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4408F4-D1D7-40F6-8C81-B9B4FF94C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AEBD-9088-4B49-AA31-8A7D3C7E26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81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303C7-3F09-4A2C-A9FF-1928598F0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D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esign Flow</a:t>
            </a:r>
          </a:p>
        </p:txBody>
      </p:sp>
      <p:pic>
        <p:nvPicPr>
          <p:cNvPr id="4" name="Content Placeholder 3" descr="Diagram, schematic&#10;&#10;Description automatically generated">
            <a:extLst>
              <a:ext uri="{FF2B5EF4-FFF2-40B4-BE49-F238E27FC236}">
                <a16:creationId xmlns:a16="http://schemas.microsoft.com/office/drawing/2014/main" id="{FF96B595-AF6E-4876-8CD2-4FF92BDF99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1164777"/>
            <a:ext cx="6780700" cy="4526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7ED9538-857C-4A90-9236-4BFBC6642D23}"/>
              </a:ext>
            </a:extLst>
          </p:cNvPr>
          <p:cNvSpPr/>
          <p:nvPr/>
        </p:nvSpPr>
        <p:spPr>
          <a:xfrm>
            <a:off x="7239000" y="5273040"/>
            <a:ext cx="1584960" cy="342900"/>
          </a:xfrm>
          <a:prstGeom prst="rect">
            <a:avLst/>
          </a:prstGeom>
          <a:gradFill flip="none" rotWithShape="1">
            <a:gsLst>
              <a:gs pos="5000">
                <a:schemeClr val="accent3">
                  <a:lumMod val="0"/>
                  <a:lumOff val="100000"/>
                </a:schemeClr>
              </a:gs>
              <a:gs pos="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lin ang="300000" scaled="0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Bit Stream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0EE44D-6BBB-4C33-8DA1-7EF7369AA702}"/>
              </a:ext>
            </a:extLst>
          </p:cNvPr>
          <p:cNvSpPr txBox="1"/>
          <p:nvPr/>
        </p:nvSpPr>
        <p:spPr>
          <a:xfrm>
            <a:off x="717422" y="6138543"/>
            <a:ext cx="10840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/>
              <a:t>Santos, Luiz &amp; Rigo, Sandro &amp; Azevedo, Rodolfo &amp; Araujo, Guido. (2011). Electronic System Level Design. 10.1007/978-1-4020-9940-3_1. </a:t>
            </a:r>
            <a:endParaRPr lang="en-US" sz="1400" i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A08BB-8DCF-41C9-9B0D-50DF306E5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AEBD-9088-4B49-AA31-8A7D3C7E26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88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C91A9B-3926-41F1-A4BD-32BE2B3FD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Block Diagram</a:t>
            </a: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D0379BB-B081-4FF9-ACF9-5AD9A5E80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023" y="2091095"/>
            <a:ext cx="9399418" cy="420624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9F6266E-8C51-4418-A19E-57CF54E225B4}"/>
              </a:ext>
            </a:extLst>
          </p:cNvPr>
          <p:cNvCxnSpPr/>
          <p:nvPr/>
        </p:nvCxnSpPr>
        <p:spPr>
          <a:xfrm flipH="1">
            <a:off x="7101840" y="2750820"/>
            <a:ext cx="960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72869-570B-4F66-97E0-B83D7C075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AEBD-9088-4B49-AA31-8A7D3C7E265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30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0ED9A9-BB83-4302-884A-5548C0D81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 dirty="0"/>
              <a:t>Suggested Supervisor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434A0-7FC6-42C1-B900-38D0B16BF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200" b="1" i="0" u="none" strike="noStrike" dirty="0">
                <a:effectLst/>
              </a:rPr>
              <a:t>Engr. Farhan Ahmed Karim</a:t>
            </a:r>
          </a:p>
          <a:p>
            <a:pPr mar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Senior Lecturer Department of Computer Science UIT</a:t>
            </a:r>
          </a:p>
          <a:p>
            <a:pPr mar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Software Team Lead MERL-PAKISTAN</a:t>
            </a:r>
          </a:p>
          <a:p>
            <a:pPr mar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PhD Scholar FTSM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The National University of Malaysia</a:t>
            </a:r>
            <a:endParaRPr lang="en-US" sz="1800" b="0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F1AAB-018D-4312-B872-66956D546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AEBD-9088-4B49-AA31-8A7D3C7E265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95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0ED9A9-BB83-4302-884A-5548C0D81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151" y="1974289"/>
            <a:ext cx="11201400" cy="1106424"/>
          </a:xfrm>
        </p:spPr>
        <p:txBody>
          <a:bodyPr>
            <a:normAutofit/>
          </a:bodyPr>
          <a:lstStyle/>
          <a:p>
            <a:br>
              <a:rPr lang="en-US" sz="3600" dirty="0"/>
            </a:br>
            <a:r>
              <a:rPr lang="en-US" sz="3600" dirty="0"/>
              <a:t>THIS PROJECT IS FUNDED BY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7" name="Picture 16" descr="Logo&#10;&#10;Description automatically generated with low confidence">
            <a:extLst>
              <a:ext uri="{FF2B5EF4-FFF2-40B4-BE49-F238E27FC236}">
                <a16:creationId xmlns:a16="http://schemas.microsoft.com/office/drawing/2014/main" id="{C7F0C4B1-9EE1-4E72-A5C6-BFB23B7E5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00" y="2864942"/>
            <a:ext cx="6702552" cy="2412920"/>
          </a:xfrm>
          <a:prstGeom prst="rect">
            <a:avLst/>
          </a:prstGeom>
        </p:spPr>
      </p:pic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DEA34A2-E2C7-4B15-8669-7850CCB00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b="1"/>
              <a:t>Group Members</a:t>
            </a:r>
          </a:p>
          <a:p>
            <a:r>
              <a:rPr lang="en-US" sz="1800"/>
              <a:t>Shazaib (Research Intern)</a:t>
            </a:r>
          </a:p>
          <a:p>
            <a:r>
              <a:rPr lang="en-US" sz="1800"/>
              <a:t>Talha Ahmed (Research Intern)</a:t>
            </a:r>
          </a:p>
          <a:p>
            <a:r>
              <a:rPr lang="en-US" sz="1800"/>
              <a:t>Syeda Fizza Jaffery (Research Intern)</a:t>
            </a:r>
          </a:p>
          <a:p>
            <a:r>
              <a:rPr lang="en-US" sz="1800"/>
              <a:t>Almas Ibrahim (Research Intern)</a:t>
            </a:r>
          </a:p>
          <a:p>
            <a:r>
              <a:rPr lang="en-US" sz="1800"/>
              <a:t>Muhammad Shahzaib (Research Intern)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FCFE0AB0-9792-4745-8C0C-B0E2D41AD7F2}"/>
              </a:ext>
            </a:extLst>
          </p:cNvPr>
          <p:cNvSpPr txBox="1">
            <a:spLocks/>
          </p:cNvSpPr>
          <p:nvPr/>
        </p:nvSpPr>
        <p:spPr>
          <a:xfrm>
            <a:off x="990600" y="219005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93344A6-DDB0-48E1-9AF4-3D9ED87AB8FA}"/>
              </a:ext>
            </a:extLst>
          </p:cNvPr>
          <p:cNvSpPr txBox="1">
            <a:spLocks/>
          </p:cNvSpPr>
          <p:nvPr/>
        </p:nvSpPr>
        <p:spPr>
          <a:xfrm>
            <a:off x="-1485899" y="4413764"/>
            <a:ext cx="10515600" cy="555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300" dirty="0"/>
              <a:t>FOR OPEN-SOURCE COMMUNITY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C4D2A-D055-4AA1-9991-178873470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AEBD-9088-4B49-AA31-8A7D3C7E265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30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4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Rectangle 18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0ED9A9-BB83-4302-884A-5548C0D81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Methodology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434A0-7FC6-42C1-B900-38D0B16BF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64770" marR="221615" algn="just" rtl="0">
              <a:spcBef>
                <a:spcPts val="10"/>
              </a:spcBef>
              <a:spcAft>
                <a:spcPts val="0"/>
              </a:spcAft>
            </a:pPr>
            <a:r>
              <a:rPr lang="en-US" sz="2200" dirty="0"/>
              <a:t>The main features of this project include:</a:t>
            </a:r>
          </a:p>
          <a:p>
            <a:pPr marL="0" marR="221615" indent="0" algn="just" rtl="0">
              <a:spcBef>
                <a:spcPts val="10"/>
              </a:spcBef>
              <a:spcAft>
                <a:spcPts val="0"/>
              </a:spcAft>
              <a:buNone/>
            </a:pPr>
            <a:endParaRPr lang="en-US" sz="2200" dirty="0"/>
          </a:p>
          <a:p>
            <a:pPr marR="221615" algn="just" rtl="0" fontAlgn="base">
              <a:spcBef>
                <a:spcPts val="1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dirty="0"/>
              <a:t>Designing a Core for the SoC, having ALU, CU, Instruction and Data Memories, Pipelines.</a:t>
            </a:r>
          </a:p>
          <a:p>
            <a:pPr marR="221615"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dirty="0"/>
              <a:t>Designing Peripherals(UART, SPI…), chosen by the User. </a:t>
            </a:r>
            <a:endParaRPr lang="en-US" sz="2200" b="1" dirty="0"/>
          </a:p>
          <a:p>
            <a:pPr marR="221615"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dirty="0"/>
              <a:t>Interconnecting the Peripherals with the core with a Bus Architecture. </a:t>
            </a:r>
          </a:p>
          <a:p>
            <a:pPr marL="0" marR="221615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/>
          </a:p>
          <a:p>
            <a:pPr marR="221615" algn="just" fontAlgn="base">
              <a:spcBef>
                <a:spcPts val="0"/>
              </a:spcBef>
            </a:pPr>
            <a:r>
              <a:rPr lang="en-US" sz="2200" dirty="0"/>
              <a:t>The output of this project will be source code of the designed/generated hardware of Specification taken as input by the User. The source code will be in HDL i.e. Verilog, CHISEL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8BA221-39EF-4F60-8DAE-0FAD9C15F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AEBD-9088-4B49-AA31-8A7D3C7E265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6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BD0309-9596-4CA7-B3F8-812370984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sz="5200"/>
              <a:t>Group</a:t>
            </a:r>
            <a:br>
              <a:rPr lang="en-US" sz="5200"/>
            </a:br>
            <a:r>
              <a:rPr lang="en-US" sz="5200"/>
              <a:t>SE-07</a:t>
            </a:r>
            <a:br>
              <a:rPr lang="en-US" sz="5200"/>
            </a:br>
            <a:r>
              <a:rPr lang="en-US" sz="5200"/>
              <a:t>Members</a:t>
            </a: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49D32010-A473-4550-BD62-BEFFC60594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7834354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0DDF6-0FD9-409E-B379-4840390EC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AEBD-9088-4B49-AA31-8A7D3C7E26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85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22359E4-350C-4B4C-903D-CD1B2BA31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2A542E6-1924-4FE2-89D1-3CB19468C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F353183-2147-472B-AD7D-4A085FF6A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AAA42C8-A082-4DFD-A5F3-FC9EF825B1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CB5FC5A2-E1DC-4DFE-9837-1EA5E869A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864" y="549275"/>
            <a:ext cx="11088686" cy="57579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2024ACE-D556-4A21-9B17-7CA3E82DA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19625" y="549273"/>
            <a:ext cx="7021250" cy="5757924"/>
            <a:chOff x="4656138" y="0"/>
            <a:chExt cx="6983409" cy="630872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27A47B5-1D69-47DA-8BBA-FE75FCAA3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4656138" y="0"/>
              <a:ext cx="6982794" cy="63087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5068B72-E376-4FE8-9F05-44E7574343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4656138" y="0"/>
              <a:ext cx="6983409" cy="6308725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7DC2B55-5BFC-4180-9FE3-261FEF00B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4656138" y="0"/>
              <a:ext cx="6983409" cy="6308725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7B2624F2-6DC9-4023-BBF6-72F8C51C15FB}"/>
              </a:ext>
            </a:extLst>
          </p:cNvPr>
          <p:cNvSpPr/>
          <p:nvPr/>
        </p:nvSpPr>
        <p:spPr>
          <a:xfrm>
            <a:off x="550864" y="549270"/>
            <a:ext cx="5607282" cy="57579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513E4530-296B-48D2-BAA9-70606662B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747" y="549270"/>
            <a:ext cx="5485803" cy="2879730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6AF4B-EF21-4AEC-B540-9ED33D98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613" y="2059200"/>
            <a:ext cx="4501803" cy="3835409"/>
          </a:xfrm>
        </p:spPr>
        <p:txBody>
          <a:bodyPr anchor="t">
            <a:noAutofit/>
          </a:bodyPr>
          <a:lstStyle/>
          <a:p>
            <a:pPr algn="just"/>
            <a:r>
              <a:rPr lang="en-US" sz="2000" b="0" i="0" u="none" strike="noStrike" dirty="0">
                <a:solidFill>
                  <a:schemeClr val="tx1">
                    <a:alpha val="60000"/>
                  </a:schemeClr>
                </a:solidFill>
                <a:effectLst/>
              </a:rPr>
              <a:t>Designing a System on Chip from scratch takes months for designers to complete.</a:t>
            </a:r>
          </a:p>
          <a:p>
            <a:pPr algn="just"/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S</a:t>
            </a:r>
            <a:r>
              <a:rPr lang="en-US" sz="2000" b="0" i="0" u="none" strike="noStrike" dirty="0">
                <a:solidFill>
                  <a:schemeClr val="tx1">
                    <a:alpha val="60000"/>
                  </a:schemeClr>
                </a:solidFill>
                <a:effectLst/>
              </a:rPr>
              <a:t>ometimes years to design an efficient one.</a:t>
            </a:r>
          </a:p>
          <a:p>
            <a:pPr algn="just"/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Testing and verifying the </a:t>
            </a:r>
            <a:r>
              <a:rPr lang="en-US" sz="2000" b="0" i="0" u="none" strike="noStrike" dirty="0">
                <a:solidFill>
                  <a:schemeClr val="tx1">
                    <a:alpha val="60000"/>
                  </a:schemeClr>
                </a:solidFill>
                <a:effectLst/>
              </a:rPr>
              <a:t>System on Chip is another dimension of stress.</a:t>
            </a:r>
          </a:p>
          <a:p>
            <a:pPr algn="just"/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Only Computer and Hardware Engineers used to design by use of Low-Level Hardware Descriptive Languages (HDLs).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09DD96-CE16-49FC-A1C9-8B857E8DA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614" y="1018800"/>
            <a:ext cx="3527686" cy="823252"/>
          </a:xfrm>
        </p:spPr>
        <p:txBody>
          <a:bodyPr anchor="t">
            <a:noAutofit/>
          </a:bodyPr>
          <a:lstStyle/>
          <a:p>
            <a:r>
              <a:rPr lang="en-US" sz="3200" b="1" dirty="0"/>
              <a:t>Problem Statement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9640B6-B47D-43F6-BE9A-91B1B31A5C78}"/>
              </a:ext>
            </a:extLst>
          </p:cNvPr>
          <p:cNvSpPr/>
          <p:nvPr/>
        </p:nvSpPr>
        <p:spPr>
          <a:xfrm>
            <a:off x="6153747" y="3403222"/>
            <a:ext cx="5485803" cy="287819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D1F6CFB2-C728-4025-A411-E67195FE23B3}"/>
              </a:ext>
            </a:extLst>
          </p:cNvPr>
          <p:cNvSpPr txBox="1">
            <a:spLocks/>
          </p:cNvSpPr>
          <p:nvPr/>
        </p:nvSpPr>
        <p:spPr>
          <a:xfrm>
            <a:off x="6424614" y="3707028"/>
            <a:ext cx="5038516" cy="16335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/>
              <a:t>How Instagram turn into a $1B acquisition with only 13 employees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BF125302-59BC-4EA7-9DEF-56FB39A84EC9}"/>
              </a:ext>
            </a:extLst>
          </p:cNvPr>
          <p:cNvSpPr txBox="1">
            <a:spLocks/>
          </p:cNvSpPr>
          <p:nvPr/>
        </p:nvSpPr>
        <p:spPr>
          <a:xfrm>
            <a:off x="6423289" y="4407606"/>
            <a:ext cx="4894068" cy="16335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>
                <a:solidFill>
                  <a:schemeClr val="tx1">
                    <a:alpha val="60000"/>
                  </a:schemeClr>
                </a:solidFill>
              </a:rPr>
              <a:t>Re-use of Code (Frameworks, Libraries, APIs)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43B661-8314-414D-B4E1-941C3B6AB1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935" b="32165"/>
          <a:stretch/>
        </p:blipFill>
        <p:spPr>
          <a:xfrm>
            <a:off x="6143280" y="523489"/>
            <a:ext cx="5485803" cy="287819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AD21B14-0C5F-4F19-B457-4CA99B43E228}"/>
              </a:ext>
            </a:extLst>
          </p:cNvPr>
          <p:cNvSpPr/>
          <p:nvPr/>
        </p:nvSpPr>
        <p:spPr>
          <a:xfrm>
            <a:off x="6168613" y="4842319"/>
            <a:ext cx="5470937" cy="143909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2D93FD-0150-47D0-ADCA-A7F9772D50E1}"/>
              </a:ext>
            </a:extLst>
          </p:cNvPr>
          <p:cNvSpPr txBox="1"/>
          <p:nvPr/>
        </p:nvSpPr>
        <p:spPr>
          <a:xfrm>
            <a:off x="6167906" y="4809270"/>
            <a:ext cx="4154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Hardware Tech Stack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5FA0152-FB74-4261-9388-5FBC159BB0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413" t="31489" r="21087" b="51669"/>
          <a:stretch/>
        </p:blipFill>
        <p:spPr>
          <a:xfrm>
            <a:off x="6246869" y="5323575"/>
            <a:ext cx="1031331" cy="78123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EF10BAC-4606-476E-880F-D625086BAA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5435" t="49601" r="19565" b="37418"/>
          <a:stretch/>
        </p:blipFill>
        <p:spPr>
          <a:xfrm>
            <a:off x="7356456" y="5338423"/>
            <a:ext cx="1764972" cy="85877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9BA8D56-12BF-48D1-A273-00AD73378D6B}"/>
              </a:ext>
            </a:extLst>
          </p:cNvPr>
          <p:cNvSpPr txBox="1"/>
          <p:nvPr/>
        </p:nvSpPr>
        <p:spPr>
          <a:xfrm>
            <a:off x="9179514" y="5441761"/>
            <a:ext cx="2137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???</a:t>
            </a: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39ABBE07-57E8-4BB7-B4F1-7290A2BA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AEBD-9088-4B49-AA31-8A7D3C7E26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3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76CB2-77EB-4B1C-B8E4-04B31FEDD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4302-1A04-4AD2-B79D-784232AE5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Our software will code a System on Chip.</a:t>
            </a:r>
          </a:p>
          <a:p>
            <a:r>
              <a:rPr lang="en-US" sz="2000" dirty="0"/>
              <a:t>It will provide Re usable components to Open Source.</a:t>
            </a:r>
          </a:p>
          <a:p>
            <a:r>
              <a:rPr lang="en-US" sz="2000" dirty="0"/>
              <a:t>High Level approaches will be used by using CHISEL (Constructing Hardware in Scala Embedded Language).</a:t>
            </a:r>
          </a:p>
          <a:p>
            <a:r>
              <a:rPr lang="en-US" sz="2000" dirty="0"/>
              <a:t>Our Software will provide a GUI Interface to configure the specifications of System on Chip.</a:t>
            </a:r>
          </a:p>
          <a:p>
            <a:r>
              <a:rPr lang="en-US" sz="2000" dirty="0"/>
              <a:t>Based on Configuration, SoC can be generated by No Code approach.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14" name="Picture 13" descr="Computer script on a screen">
            <a:extLst>
              <a:ext uri="{FF2B5EF4-FFF2-40B4-BE49-F238E27FC236}">
                <a16:creationId xmlns:a16="http://schemas.microsoft.com/office/drawing/2014/main" id="{65E4E34E-0B30-4A8D-A7E5-579D8FC7FF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54" r="47326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04D3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986F08-21B0-43ED-B262-A56E84E46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AEBD-9088-4B49-AA31-8A7D3C7E26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57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22359E4-350C-4B4C-903D-CD1B2BA31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2A542E6-1924-4FE2-89D1-3CB19468C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F353183-2147-472B-AD7D-4A085FF6A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FAAA42C8-A082-4DFD-A5F3-FC9EF825B1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CB5FC5A2-E1DC-4DFE-9837-1EA5E869A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864" y="549275"/>
            <a:ext cx="11088686" cy="57579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0ED9A9-BB83-4302-884A-5548C0D81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693" y="970777"/>
            <a:ext cx="2967680" cy="539750"/>
          </a:xfrm>
        </p:spPr>
        <p:txBody>
          <a:bodyPr anchor="t">
            <a:normAutofit/>
          </a:bodyPr>
          <a:lstStyle/>
          <a:p>
            <a:r>
              <a:rPr lang="en-US" sz="2200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434A0-7FC6-42C1-B900-38D0B16BF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018" y="1510527"/>
            <a:ext cx="3491175" cy="4598725"/>
          </a:xfrm>
        </p:spPr>
        <p:txBody>
          <a:bodyPr anchor="t">
            <a:normAutofit/>
          </a:bodyPr>
          <a:lstStyle/>
          <a:p>
            <a:pPr marL="64770" algn="just" rtl="0">
              <a:spcBef>
                <a:spcPts val="0"/>
              </a:spcBef>
              <a:spcAft>
                <a:spcPts val="600"/>
              </a:spcAft>
            </a:pPr>
            <a:r>
              <a:rPr lang="en-US" sz="2000" b="0" i="0" u="none" strike="noStrike" dirty="0">
                <a:solidFill>
                  <a:schemeClr val="tx1">
                    <a:alpha val="60000"/>
                  </a:schemeClr>
                </a:solidFill>
                <a:effectLst/>
              </a:rPr>
              <a:t>Our Software will provide the options to configure the </a:t>
            </a:r>
            <a:r>
              <a:rPr lang="en-US" sz="2000" b="0" i="0" u="none" strike="noStrike" dirty="0" err="1">
                <a:solidFill>
                  <a:schemeClr val="tx1">
                    <a:alpha val="60000"/>
                  </a:schemeClr>
                </a:solidFill>
                <a:effectLst/>
              </a:rPr>
              <a:t>SoC.</a:t>
            </a:r>
            <a:endParaRPr lang="en-US" sz="2000" b="0" i="0" u="none" strike="noStrike" dirty="0">
              <a:solidFill>
                <a:schemeClr val="tx1">
                  <a:alpha val="60000"/>
                </a:schemeClr>
              </a:solidFill>
              <a:effectLst/>
            </a:endParaRPr>
          </a:p>
          <a:p>
            <a:pPr marL="64770" algn="just" rtl="0">
              <a:spcBef>
                <a:spcPts val="0"/>
              </a:spcBef>
              <a:spcAft>
                <a:spcPts val="600"/>
              </a:spcAft>
            </a:pPr>
            <a:endParaRPr lang="en-US" sz="2000" b="0" i="0" u="none" strike="noStrike" dirty="0">
              <a:solidFill>
                <a:schemeClr val="tx1">
                  <a:alpha val="60000"/>
                </a:schemeClr>
              </a:solidFill>
              <a:effectLst/>
            </a:endParaRPr>
          </a:p>
          <a:p>
            <a:pPr marL="64770" algn="just" rtl="0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Core parameters will be of selecting minimum 1 or maximum all 3 extensions.</a:t>
            </a:r>
          </a:p>
          <a:p>
            <a:pPr marL="64770" algn="just" rtl="0">
              <a:spcBef>
                <a:spcPts val="0"/>
              </a:spcBef>
              <a:spcAft>
                <a:spcPts val="600"/>
              </a:spcAft>
            </a:pP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pPr marL="64770" algn="just" rtl="0">
              <a:spcBef>
                <a:spcPts val="0"/>
              </a:spcBef>
              <a:spcAft>
                <a:spcPts val="600"/>
              </a:spcAft>
            </a:pPr>
            <a:r>
              <a:rPr lang="en-US" sz="2000" b="0" i="0" u="none" strike="noStrike" dirty="0">
                <a:solidFill>
                  <a:schemeClr val="tx1">
                    <a:alpha val="60000"/>
                  </a:schemeClr>
                </a:solidFill>
                <a:effectLst/>
              </a:rPr>
              <a:t>Devices ca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n be selected, minimum 1 or maximum all 5.</a:t>
            </a:r>
          </a:p>
          <a:p>
            <a:pPr marL="64770" algn="just" rtl="0">
              <a:spcBef>
                <a:spcPts val="0"/>
              </a:spcBef>
              <a:spcAft>
                <a:spcPts val="600"/>
              </a:spcAft>
            </a:pP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pPr marL="64770" algn="just" rtl="0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Bus Architecture can be selected only 1.</a:t>
            </a:r>
          </a:p>
          <a:p>
            <a:pPr marL="64770" algn="just" rtl="0">
              <a:spcBef>
                <a:spcPts val="0"/>
              </a:spcBef>
              <a:spcAft>
                <a:spcPts val="600"/>
              </a:spcAft>
            </a:pPr>
            <a:endParaRPr lang="en-US" sz="2000" b="0" i="0" u="none" strike="noStrike" dirty="0">
              <a:solidFill>
                <a:schemeClr val="tx1">
                  <a:alpha val="60000"/>
                </a:schemeClr>
              </a:solidFill>
              <a:effectLst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2024ACE-D556-4A21-9B17-7CA3E82DA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19625" y="549273"/>
            <a:ext cx="7021250" cy="5757924"/>
            <a:chOff x="4656138" y="0"/>
            <a:chExt cx="6983409" cy="630872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27A47B5-1D69-47DA-8BBA-FE75FCAA3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4656138" y="0"/>
              <a:ext cx="6982794" cy="63087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5068B72-E376-4FE8-9F05-44E7574343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4656138" y="0"/>
              <a:ext cx="6983409" cy="6308725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7DC2B55-5BFC-4180-9FE3-261FEF00B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4656138" y="0"/>
              <a:ext cx="6983409" cy="6308725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74152FB-214E-4BF2-A94F-8E48DD386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114" y="549270"/>
            <a:ext cx="7356726" cy="575792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CBBE1E-66A0-49E0-BE9F-E59ECFEE2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AEBD-9088-4B49-AA31-8A7D3C7E26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83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4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16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E1F222-CB8D-4BE9-8DB7-1F17B0118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Hardware Design with Software Paradigm</a:t>
            </a:r>
          </a:p>
        </p:txBody>
      </p:sp>
      <p:sp>
        <p:nvSpPr>
          <p:cNvPr id="30" name="Rectangle 18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32DA74-5EB4-4248-85EC-982EDBEC5883}"/>
              </a:ext>
            </a:extLst>
          </p:cNvPr>
          <p:cNvSpPr txBox="1"/>
          <p:nvPr/>
        </p:nvSpPr>
        <p:spPr>
          <a:xfrm>
            <a:off x="841248" y="2252870"/>
            <a:ext cx="3412219" cy="35602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OBJECT ORIENTED APPROACH TO DEVELOP HARDWARE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Object of this class “Adder32” can be used anywhere to implement an Adder operation between two inputs.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This class provides Re-usability 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We can use object of this class to use its functionality anywhere.</a:t>
            </a:r>
          </a:p>
        </p:txBody>
      </p:sp>
      <p:pic>
        <p:nvPicPr>
          <p:cNvPr id="10" name="Content Placeholder 9" descr="Text&#10;&#10;Description automatically generated">
            <a:extLst>
              <a:ext uri="{FF2B5EF4-FFF2-40B4-BE49-F238E27FC236}">
                <a16:creationId xmlns:a16="http://schemas.microsoft.com/office/drawing/2014/main" id="{B1121548-756A-4305-8294-C43D376C2B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1" t="26510" r="7281" b="20071"/>
          <a:stretch/>
        </p:blipFill>
        <p:spPr>
          <a:xfrm>
            <a:off x="4833154" y="1875388"/>
            <a:ext cx="7214650" cy="187497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31304-6C5F-4DC9-8109-22519D08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AEBD-9088-4B49-AA31-8A7D3C7E26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65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AA474011-A49D-4C7A-BF41-0ACD0A269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46055-6EA2-431B-9C53-648B16F1A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444332"/>
            <a:ext cx="3558466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Hardware Design with Software Paradigm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9867AAE-1B50-483A-A7B4-EDF37868F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5" t="28162" r="8307" b="20072"/>
          <a:stretch/>
        </p:blipFill>
        <p:spPr>
          <a:xfrm>
            <a:off x="554416" y="1242394"/>
            <a:ext cx="11135420" cy="242673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525441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3B329A-E54C-4E4F-97F5-B1CD2BCBB69E}"/>
              </a:ext>
            </a:extLst>
          </p:cNvPr>
          <p:cNvSpPr txBox="1"/>
          <p:nvPr/>
        </p:nvSpPr>
        <p:spPr>
          <a:xfrm>
            <a:off x="5349240" y="4440602"/>
            <a:ext cx="6007608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FUNCTIONAL PROGRAMMING APPROACH TO DEVELOP HARDWARE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A list (Vector) having 4 wires (pins), which are further wired to a specific value (</a:t>
            </a:r>
            <a:r>
              <a:rPr lang="en-US" sz="1700" dirty="0" err="1"/>
              <a:t>DontCare</a:t>
            </a:r>
            <a:r>
              <a:rPr lang="en-US" sz="1700" dirty="0"/>
              <a:t>) by use of higher order functions of Functional Programming.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29DD9-E453-4A2C-8189-CA0944D62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AEBD-9088-4B49-AA31-8A7D3C7E26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55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88173D-3FD5-4378-BE1C-028C405A3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/>
              <a:t>Agile Methodology of CHISEL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4C70B-FD09-4F9E-8771-F0A1183B9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In order to develop a core or a complete System on Chip. </a:t>
            </a:r>
          </a:p>
          <a:p>
            <a:pPr marL="0" indent="0">
              <a:buNone/>
            </a:pPr>
            <a:r>
              <a:rPr lang="en-US" sz="1800" dirty="0"/>
              <a:t>The development is done by following the Agile Methodology.</a:t>
            </a:r>
          </a:p>
        </p:txBody>
      </p:sp>
      <p:pic>
        <p:nvPicPr>
          <p:cNvPr id="5" name="Picture 4" descr="Chart&#10;&#10;Description automatically generated with low confidence">
            <a:extLst>
              <a:ext uri="{FF2B5EF4-FFF2-40B4-BE49-F238E27FC236}">
                <a16:creationId xmlns:a16="http://schemas.microsoft.com/office/drawing/2014/main" id="{88231817-A9F9-459E-B5A2-6CB0C11C2D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3"/>
          <a:stretch/>
        </p:blipFill>
        <p:spPr>
          <a:xfrm>
            <a:off x="729155" y="2734056"/>
            <a:ext cx="10822082" cy="34838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4E3934-66C7-4116-AAE0-2EDE1A848FA1}"/>
              </a:ext>
            </a:extLst>
          </p:cNvPr>
          <p:cNvSpPr txBox="1"/>
          <p:nvPr/>
        </p:nvSpPr>
        <p:spPr>
          <a:xfrm>
            <a:off x="1428767" y="6101762"/>
            <a:ext cx="2796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Arithmetic Logic Unit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54D17A-9DA3-4760-B2DB-E2E7A786A94A}"/>
              </a:ext>
            </a:extLst>
          </p:cNvPr>
          <p:cNvSpPr txBox="1"/>
          <p:nvPr/>
        </p:nvSpPr>
        <p:spPr>
          <a:xfrm>
            <a:off x="5418017" y="6102801"/>
            <a:ext cx="1355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Unit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03248E-5A60-409E-B169-A831062A474C}"/>
              </a:ext>
            </a:extLst>
          </p:cNvPr>
          <p:cNvSpPr txBox="1"/>
          <p:nvPr/>
        </p:nvSpPr>
        <p:spPr>
          <a:xfrm>
            <a:off x="8084887" y="5981226"/>
            <a:ext cx="2796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Arithmetic Logic Unit</a:t>
            </a:r>
          </a:p>
          <a:p>
            <a:pPr algn="ctr"/>
            <a:r>
              <a:rPr lang="en-US" dirty="0"/>
              <a:t>+</a:t>
            </a:r>
          </a:p>
          <a:p>
            <a:pPr algn="ctr"/>
            <a:r>
              <a:rPr lang="en-US" dirty="0"/>
              <a:t>Control Unit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26F30-D013-4CC3-A504-DFFE2286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AEBD-9088-4B49-AA31-8A7D3C7E26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33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BF46E3-EB48-499B-A9F3-84E0CF98E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Previous 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B32823-79C2-42A6-A439-6F8A1D326099}"/>
              </a:ext>
            </a:extLst>
          </p:cNvPr>
          <p:cNvSpPr txBox="1"/>
          <p:nvPr/>
        </p:nvSpPr>
        <p:spPr>
          <a:xfrm>
            <a:off x="601599" y="2130342"/>
            <a:ext cx="4087359" cy="40081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Similar Work is done by </a:t>
            </a:r>
            <a:r>
              <a:rPr lang="en-US" sz="2000" dirty="0" err="1"/>
              <a:t>SiFive</a:t>
            </a:r>
            <a:r>
              <a:rPr lang="en-US" sz="2000" dirty="0"/>
              <a:t> Company (</a:t>
            </a:r>
            <a:r>
              <a:rPr lang="en-US" sz="2000" b="1" dirty="0"/>
              <a:t>Paid Product</a:t>
            </a:r>
            <a:r>
              <a:rPr lang="en-US" sz="2000" dirty="0"/>
              <a:t>). </a:t>
            </a:r>
            <a:r>
              <a:rPr lang="en-US" sz="2000" b="1" dirty="0">
                <a:solidFill>
                  <a:srgbClr val="FF0000"/>
                </a:solidFill>
              </a:rPr>
              <a:t>$$$</a:t>
            </a:r>
          </a:p>
          <a:p>
            <a:pPr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They have a Parameterized GUI for generating an SoC of your specs.</a:t>
            </a:r>
          </a:p>
          <a:p>
            <a:pPr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But this is a paid feature and entirely close sourced.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Another Free Open-Source alternative is Rocket Chip.</a:t>
            </a:r>
          </a:p>
          <a:p>
            <a:pPr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But It is not implementable on FPGA.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Ours will be a minimal version of something like this, but open sourced.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C5F000-E40B-497B-B674-B000FA7277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514" t="13726" r="28083" b="5514"/>
          <a:stretch/>
        </p:blipFill>
        <p:spPr>
          <a:xfrm>
            <a:off x="5156842" y="17232"/>
            <a:ext cx="7029459" cy="688168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1F1CE6-56DA-4E8A-90E5-7FC07A62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AEBD-9088-4B49-AA31-8A7D3C7E26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15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2166</TotalTime>
  <Words>869</Words>
  <Application>Microsoft Office PowerPoint</Application>
  <PresentationFormat>Widescreen</PresentationFormat>
  <Paragraphs>142</Paragraphs>
  <Slides>17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SoC Now</vt:lpstr>
      <vt:lpstr>Group SE-07 Members</vt:lpstr>
      <vt:lpstr>Problem Statement</vt:lpstr>
      <vt:lpstr>Proposed Solution</vt:lpstr>
      <vt:lpstr>Scope</vt:lpstr>
      <vt:lpstr>Hardware Design with Software Paradigm</vt:lpstr>
      <vt:lpstr>Hardware Design with Software Paradigm</vt:lpstr>
      <vt:lpstr>Agile Methodology of CHISEL</vt:lpstr>
      <vt:lpstr>Previous Work</vt:lpstr>
      <vt:lpstr>Comparison of SiFive, Rocket-Chip and Our Software</vt:lpstr>
      <vt:lpstr>Parameters to Generate the System on Chip</vt:lpstr>
      <vt:lpstr>Parameters to Generate the System on Chip</vt:lpstr>
      <vt:lpstr>Design Flow</vt:lpstr>
      <vt:lpstr>Block Diagram</vt:lpstr>
      <vt:lpstr>Suggested Supervisor</vt:lpstr>
      <vt:lpstr> THIS PROJECT IS FUNDED BY</vt:lpstr>
      <vt:lpstr>Methodology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 Generator</dc:title>
  <dc:creator>SHAZAIB</dc:creator>
  <cp:lastModifiedBy>SHAZAIB</cp:lastModifiedBy>
  <cp:revision>75</cp:revision>
  <dcterms:created xsi:type="dcterms:W3CDTF">2021-06-07T00:28:11Z</dcterms:created>
  <dcterms:modified xsi:type="dcterms:W3CDTF">2021-06-30T14:24:53Z</dcterms:modified>
</cp:coreProperties>
</file>