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3C4FD"/>
                </a:solidFill>
                <a:latin typeface="Montserrat Medium"/>
                <a:cs typeface="Montserrat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3C4FD"/>
                </a:solidFill>
                <a:latin typeface="Montserrat Medium"/>
                <a:cs typeface="Montserrat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9074" y="1755970"/>
            <a:ext cx="4836160" cy="430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Montserrat Medium"/>
                <a:cs typeface="Montserrat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6525" y="1670407"/>
            <a:ext cx="4010659" cy="412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3C4FD"/>
                </a:solidFill>
                <a:latin typeface="Montserrat Medium"/>
                <a:cs typeface="Montserrat Medi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11810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235" y="507892"/>
            <a:ext cx="9013169" cy="563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2446" y="1555585"/>
            <a:ext cx="10096500" cy="373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3C4FD"/>
                </a:solidFill>
                <a:latin typeface="Montserrat Medium"/>
                <a:cs typeface="Montserrat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9232" y="6446049"/>
            <a:ext cx="12109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00850"/>
          </a:xfrm>
          <a:custGeom>
            <a:avLst/>
            <a:gdLst/>
            <a:ahLst/>
            <a:cxnLst/>
            <a:rect l="l" t="t" r="r" b="b"/>
            <a:pathLst>
              <a:path w="12192000" h="6800850">
                <a:moveTo>
                  <a:pt x="0" y="6800849"/>
                </a:moveTo>
                <a:lnTo>
                  <a:pt x="12191999" y="6800849"/>
                </a:lnTo>
                <a:lnTo>
                  <a:pt x="12191999" y="0"/>
                </a:lnTo>
                <a:lnTo>
                  <a:pt x="0" y="0"/>
                </a:lnTo>
                <a:lnTo>
                  <a:pt x="0" y="680084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29199" y="1228724"/>
            <a:ext cx="571500" cy="571500"/>
            <a:chOff x="5029199" y="1228724"/>
            <a:chExt cx="571500" cy="571500"/>
          </a:xfrm>
        </p:grpSpPr>
        <p:sp>
          <p:nvSpPr>
            <p:cNvPr id="4" name="object 4"/>
            <p:cNvSpPr/>
            <p:nvPr/>
          </p:nvSpPr>
          <p:spPr>
            <a:xfrm>
              <a:off x="5029199" y="12287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2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4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7" y="115528"/>
                  </a:lnTo>
                  <a:lnTo>
                    <a:pt x="537759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6" y="382016"/>
                  </a:lnTo>
                  <a:lnTo>
                    <a:pt x="537759" y="420451"/>
                  </a:lnTo>
                  <a:lnTo>
                    <a:pt x="515267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2074" y="13715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65633" y="258960"/>
                  </a:moveTo>
                  <a:lnTo>
                    <a:pt x="62507" y="258960"/>
                  </a:lnTo>
                  <a:lnTo>
                    <a:pt x="48615" y="256150"/>
                  </a:lnTo>
                  <a:lnTo>
                    <a:pt x="37260" y="248489"/>
                  </a:lnTo>
                  <a:lnTo>
                    <a:pt x="29599" y="237134"/>
                  </a:lnTo>
                  <a:lnTo>
                    <a:pt x="26789" y="223242"/>
                  </a:lnTo>
                  <a:lnTo>
                    <a:pt x="26789" y="219112"/>
                  </a:lnTo>
                  <a:lnTo>
                    <a:pt x="27514" y="215093"/>
                  </a:lnTo>
                  <a:lnTo>
                    <a:pt x="28798" y="211410"/>
                  </a:lnTo>
                  <a:lnTo>
                    <a:pt x="17187" y="204887"/>
                  </a:lnTo>
                  <a:lnTo>
                    <a:pt x="8078" y="195309"/>
                  </a:lnTo>
                  <a:lnTo>
                    <a:pt x="2129" y="183344"/>
                  </a:lnTo>
                  <a:lnTo>
                    <a:pt x="0" y="169664"/>
                  </a:lnTo>
                  <a:lnTo>
                    <a:pt x="1867" y="156852"/>
                  </a:lnTo>
                  <a:lnTo>
                    <a:pt x="7108" y="145491"/>
                  </a:lnTo>
                  <a:lnTo>
                    <a:pt x="15186" y="136128"/>
                  </a:lnTo>
                  <a:lnTo>
                    <a:pt x="25561" y="129313"/>
                  </a:lnTo>
                  <a:lnTo>
                    <a:pt x="20705" y="123229"/>
                  </a:lnTo>
                  <a:lnTo>
                    <a:pt x="17859" y="115527"/>
                  </a:lnTo>
                  <a:lnTo>
                    <a:pt x="17859" y="107156"/>
                  </a:lnTo>
                  <a:lnTo>
                    <a:pt x="19994" y="94963"/>
                  </a:lnTo>
                  <a:lnTo>
                    <a:pt x="25896" y="84580"/>
                  </a:lnTo>
                  <a:lnTo>
                    <a:pt x="34811" y="76751"/>
                  </a:lnTo>
                  <a:lnTo>
                    <a:pt x="45987" y="72218"/>
                  </a:lnTo>
                  <a:lnTo>
                    <a:pt x="45094" y="69149"/>
                  </a:lnTo>
                  <a:lnTo>
                    <a:pt x="44648" y="65856"/>
                  </a:lnTo>
                  <a:lnTo>
                    <a:pt x="44648" y="62507"/>
                  </a:lnTo>
                  <a:lnTo>
                    <a:pt x="46686" y="50601"/>
                  </a:lnTo>
                  <a:lnTo>
                    <a:pt x="52329" y="40385"/>
                  </a:lnTo>
                  <a:lnTo>
                    <a:pt x="60870" y="32566"/>
                  </a:lnTo>
                  <a:lnTo>
                    <a:pt x="71604" y="27849"/>
                  </a:lnTo>
                  <a:lnTo>
                    <a:pt x="74900" y="16905"/>
                  </a:lnTo>
                  <a:lnTo>
                    <a:pt x="81727" y="8064"/>
                  </a:lnTo>
                  <a:lnTo>
                    <a:pt x="91265" y="2153"/>
                  </a:lnTo>
                  <a:lnTo>
                    <a:pt x="102691" y="0"/>
                  </a:lnTo>
                  <a:lnTo>
                    <a:pt x="114850" y="2458"/>
                  </a:lnTo>
                  <a:lnTo>
                    <a:pt x="124785" y="9159"/>
                  </a:lnTo>
                  <a:lnTo>
                    <a:pt x="131487" y="19095"/>
                  </a:lnTo>
                  <a:lnTo>
                    <a:pt x="133945" y="31253"/>
                  </a:lnTo>
                  <a:lnTo>
                    <a:pt x="133945" y="254496"/>
                  </a:lnTo>
                  <a:lnTo>
                    <a:pt x="133279" y="257788"/>
                  </a:lnTo>
                  <a:lnTo>
                    <a:pt x="71604" y="257788"/>
                  </a:lnTo>
                  <a:lnTo>
                    <a:pt x="68702" y="258570"/>
                  </a:lnTo>
                  <a:lnTo>
                    <a:pt x="65633" y="258960"/>
                  </a:lnTo>
                  <a:close/>
                </a:path>
                <a:path w="285750" h="285750">
                  <a:moveTo>
                    <a:pt x="102691" y="285750"/>
                  </a:moveTo>
                  <a:lnTo>
                    <a:pt x="91265" y="283594"/>
                  </a:lnTo>
                  <a:lnTo>
                    <a:pt x="81727" y="277671"/>
                  </a:lnTo>
                  <a:lnTo>
                    <a:pt x="74900" y="268797"/>
                  </a:lnTo>
                  <a:lnTo>
                    <a:pt x="71604" y="257788"/>
                  </a:lnTo>
                  <a:lnTo>
                    <a:pt x="133279" y="257788"/>
                  </a:lnTo>
                  <a:lnTo>
                    <a:pt x="131487" y="266654"/>
                  </a:lnTo>
                  <a:lnTo>
                    <a:pt x="124785" y="276590"/>
                  </a:lnTo>
                  <a:lnTo>
                    <a:pt x="114850" y="283291"/>
                  </a:lnTo>
                  <a:lnTo>
                    <a:pt x="102691" y="285750"/>
                  </a:lnTo>
                  <a:close/>
                </a:path>
                <a:path w="285750" h="285750">
                  <a:moveTo>
                    <a:pt x="183058" y="285750"/>
                  </a:moveTo>
                  <a:lnTo>
                    <a:pt x="170899" y="283291"/>
                  </a:lnTo>
                  <a:lnTo>
                    <a:pt x="160964" y="276590"/>
                  </a:lnTo>
                  <a:lnTo>
                    <a:pt x="154262" y="266654"/>
                  </a:lnTo>
                  <a:lnTo>
                    <a:pt x="151804" y="254496"/>
                  </a:lnTo>
                  <a:lnTo>
                    <a:pt x="151804" y="31253"/>
                  </a:lnTo>
                  <a:lnTo>
                    <a:pt x="154262" y="19095"/>
                  </a:lnTo>
                  <a:lnTo>
                    <a:pt x="160964" y="9159"/>
                  </a:lnTo>
                  <a:lnTo>
                    <a:pt x="170899" y="2458"/>
                  </a:lnTo>
                  <a:lnTo>
                    <a:pt x="183058" y="0"/>
                  </a:lnTo>
                  <a:lnTo>
                    <a:pt x="194477" y="2153"/>
                  </a:lnTo>
                  <a:lnTo>
                    <a:pt x="204001" y="8064"/>
                  </a:lnTo>
                  <a:lnTo>
                    <a:pt x="210826" y="16905"/>
                  </a:lnTo>
                  <a:lnTo>
                    <a:pt x="214145" y="27849"/>
                  </a:lnTo>
                  <a:lnTo>
                    <a:pt x="224902" y="32558"/>
                  </a:lnTo>
                  <a:lnTo>
                    <a:pt x="233441" y="40364"/>
                  </a:lnTo>
                  <a:lnTo>
                    <a:pt x="239071" y="50578"/>
                  </a:lnTo>
                  <a:lnTo>
                    <a:pt x="241101" y="62507"/>
                  </a:lnTo>
                  <a:lnTo>
                    <a:pt x="241101" y="65856"/>
                  </a:lnTo>
                  <a:lnTo>
                    <a:pt x="240655" y="69149"/>
                  </a:lnTo>
                  <a:lnTo>
                    <a:pt x="239762" y="72218"/>
                  </a:lnTo>
                  <a:lnTo>
                    <a:pt x="250938" y="76728"/>
                  </a:lnTo>
                  <a:lnTo>
                    <a:pt x="259853" y="84559"/>
                  </a:lnTo>
                  <a:lnTo>
                    <a:pt x="265755" y="94955"/>
                  </a:lnTo>
                  <a:lnTo>
                    <a:pt x="267890" y="107156"/>
                  </a:lnTo>
                  <a:lnTo>
                    <a:pt x="267890" y="115527"/>
                  </a:lnTo>
                  <a:lnTo>
                    <a:pt x="265044" y="123229"/>
                  </a:lnTo>
                  <a:lnTo>
                    <a:pt x="260188" y="129313"/>
                  </a:lnTo>
                  <a:lnTo>
                    <a:pt x="270563" y="136128"/>
                  </a:lnTo>
                  <a:lnTo>
                    <a:pt x="278641" y="145491"/>
                  </a:lnTo>
                  <a:lnTo>
                    <a:pt x="283882" y="156852"/>
                  </a:lnTo>
                  <a:lnTo>
                    <a:pt x="285750" y="169664"/>
                  </a:lnTo>
                  <a:lnTo>
                    <a:pt x="283620" y="183344"/>
                  </a:lnTo>
                  <a:lnTo>
                    <a:pt x="277671" y="195309"/>
                  </a:lnTo>
                  <a:lnTo>
                    <a:pt x="268562" y="204887"/>
                  </a:lnTo>
                  <a:lnTo>
                    <a:pt x="256951" y="211410"/>
                  </a:lnTo>
                  <a:lnTo>
                    <a:pt x="258235" y="215093"/>
                  </a:lnTo>
                  <a:lnTo>
                    <a:pt x="258960" y="219112"/>
                  </a:lnTo>
                  <a:lnTo>
                    <a:pt x="258960" y="223242"/>
                  </a:lnTo>
                  <a:lnTo>
                    <a:pt x="256150" y="237134"/>
                  </a:lnTo>
                  <a:lnTo>
                    <a:pt x="248489" y="248489"/>
                  </a:lnTo>
                  <a:lnTo>
                    <a:pt x="237134" y="256150"/>
                  </a:lnTo>
                  <a:lnTo>
                    <a:pt x="229035" y="257788"/>
                  </a:lnTo>
                  <a:lnTo>
                    <a:pt x="214145" y="257788"/>
                  </a:lnTo>
                  <a:lnTo>
                    <a:pt x="210849" y="268797"/>
                  </a:lnTo>
                  <a:lnTo>
                    <a:pt x="204022" y="277671"/>
                  </a:lnTo>
                  <a:lnTo>
                    <a:pt x="194484" y="283594"/>
                  </a:lnTo>
                  <a:lnTo>
                    <a:pt x="183058" y="285750"/>
                  </a:lnTo>
                  <a:close/>
                </a:path>
                <a:path w="285750" h="285750">
                  <a:moveTo>
                    <a:pt x="223242" y="258960"/>
                  </a:moveTo>
                  <a:lnTo>
                    <a:pt x="220116" y="258960"/>
                  </a:lnTo>
                  <a:lnTo>
                    <a:pt x="217047" y="258570"/>
                  </a:lnTo>
                  <a:lnTo>
                    <a:pt x="214145" y="257788"/>
                  </a:lnTo>
                  <a:lnTo>
                    <a:pt x="229035" y="257788"/>
                  </a:lnTo>
                  <a:lnTo>
                    <a:pt x="223242" y="25896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43574" y="1228724"/>
            <a:ext cx="571500" cy="571500"/>
            <a:chOff x="5743574" y="1228724"/>
            <a:chExt cx="571500" cy="571500"/>
          </a:xfrm>
        </p:grpSpPr>
        <p:sp>
          <p:nvSpPr>
            <p:cNvPr id="7" name="object 7"/>
            <p:cNvSpPr/>
            <p:nvPr/>
          </p:nvSpPr>
          <p:spPr>
            <a:xfrm>
              <a:off x="5743574" y="12287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48349" y="1389459"/>
              <a:ext cx="357505" cy="250190"/>
            </a:xfrm>
            <a:custGeom>
              <a:avLst/>
              <a:gdLst/>
              <a:ahLst/>
              <a:cxnLst/>
              <a:rect l="l" t="t" r="r" b="b"/>
              <a:pathLst>
                <a:path w="357504" h="250189">
                  <a:moveTo>
                    <a:pt x="27737" y="250031"/>
                  </a:moveTo>
                  <a:lnTo>
                    <a:pt x="7980" y="250031"/>
                  </a:lnTo>
                  <a:lnTo>
                    <a:pt x="0" y="242050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160734"/>
                  </a:lnTo>
                  <a:lnTo>
                    <a:pt x="357187" y="160734"/>
                  </a:lnTo>
                  <a:lnTo>
                    <a:pt x="357187" y="214312"/>
                  </a:lnTo>
                  <a:lnTo>
                    <a:pt x="35718" y="214312"/>
                  </a:lnTo>
                  <a:lnTo>
                    <a:pt x="35718" y="242050"/>
                  </a:lnTo>
                  <a:lnTo>
                    <a:pt x="27737" y="250031"/>
                  </a:lnTo>
                  <a:close/>
                </a:path>
                <a:path w="357504" h="250189">
                  <a:moveTo>
                    <a:pt x="104147" y="142874"/>
                  </a:moveTo>
                  <a:lnTo>
                    <a:pt x="92305" y="142874"/>
                  </a:lnTo>
                  <a:lnTo>
                    <a:pt x="86610" y="141742"/>
                  </a:lnTo>
                  <a:lnTo>
                    <a:pt x="54711" y="109842"/>
                  </a:lnTo>
                  <a:lnTo>
                    <a:pt x="53578" y="104147"/>
                  </a:lnTo>
                  <a:lnTo>
                    <a:pt x="53578" y="92305"/>
                  </a:lnTo>
                  <a:lnTo>
                    <a:pt x="75670" y="59242"/>
                  </a:lnTo>
                  <a:lnTo>
                    <a:pt x="92305" y="53578"/>
                  </a:lnTo>
                  <a:lnTo>
                    <a:pt x="104147" y="53578"/>
                  </a:lnTo>
                  <a:lnTo>
                    <a:pt x="137210" y="75670"/>
                  </a:lnTo>
                  <a:lnTo>
                    <a:pt x="141615" y="86305"/>
                  </a:lnTo>
                  <a:lnTo>
                    <a:pt x="141742" y="86610"/>
                  </a:lnTo>
                  <a:lnTo>
                    <a:pt x="142874" y="92305"/>
                  </a:lnTo>
                  <a:lnTo>
                    <a:pt x="142874" y="104147"/>
                  </a:lnTo>
                  <a:lnTo>
                    <a:pt x="120782" y="137210"/>
                  </a:lnTo>
                  <a:lnTo>
                    <a:pt x="109842" y="141742"/>
                  </a:lnTo>
                  <a:lnTo>
                    <a:pt x="104147" y="142874"/>
                  </a:lnTo>
                  <a:close/>
                </a:path>
                <a:path w="357504" h="250189">
                  <a:moveTo>
                    <a:pt x="357187" y="160734"/>
                  </a:moveTo>
                  <a:lnTo>
                    <a:pt x="160734" y="160734"/>
                  </a:lnTo>
                  <a:lnTo>
                    <a:pt x="160734" y="61559"/>
                  </a:lnTo>
                  <a:lnTo>
                    <a:pt x="168715" y="53578"/>
                  </a:lnTo>
                  <a:lnTo>
                    <a:pt x="303609" y="53578"/>
                  </a:lnTo>
                  <a:lnTo>
                    <a:pt x="324459" y="57790"/>
                  </a:lnTo>
                  <a:lnTo>
                    <a:pt x="341490" y="69274"/>
                  </a:lnTo>
                  <a:lnTo>
                    <a:pt x="352975" y="86305"/>
                  </a:lnTo>
                  <a:lnTo>
                    <a:pt x="357187" y="107156"/>
                  </a:lnTo>
                  <a:lnTo>
                    <a:pt x="357187" y="160734"/>
                  </a:lnTo>
                  <a:close/>
                </a:path>
                <a:path w="357504" h="250189">
                  <a:moveTo>
                    <a:pt x="349206" y="250031"/>
                  </a:moveTo>
                  <a:lnTo>
                    <a:pt x="329449" y="250031"/>
                  </a:lnTo>
                  <a:lnTo>
                    <a:pt x="321468" y="242050"/>
                  </a:lnTo>
                  <a:lnTo>
                    <a:pt x="321468" y="214312"/>
                  </a:lnTo>
                  <a:lnTo>
                    <a:pt x="357187" y="214312"/>
                  </a:lnTo>
                  <a:lnTo>
                    <a:pt x="357187" y="242050"/>
                  </a:lnTo>
                  <a:lnTo>
                    <a:pt x="349206" y="250031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57949" y="1228724"/>
            <a:ext cx="571500" cy="571500"/>
            <a:chOff x="6457949" y="1228724"/>
            <a:chExt cx="571500" cy="571500"/>
          </a:xfrm>
        </p:grpSpPr>
        <p:sp>
          <p:nvSpPr>
            <p:cNvPr id="10" name="object 10"/>
            <p:cNvSpPr/>
            <p:nvPr/>
          </p:nvSpPr>
          <p:spPr>
            <a:xfrm>
              <a:off x="6457949" y="12287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4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38329" y="13715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60734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60734" y="0"/>
                  </a:lnTo>
                  <a:lnTo>
                    <a:pt x="174626" y="2810"/>
                  </a:lnTo>
                  <a:lnTo>
                    <a:pt x="185981" y="10471"/>
                  </a:lnTo>
                  <a:lnTo>
                    <a:pt x="193642" y="21826"/>
                  </a:lnTo>
                  <a:lnTo>
                    <a:pt x="196453" y="35718"/>
                  </a:lnTo>
                  <a:lnTo>
                    <a:pt x="35718" y="35718"/>
                  </a:lnTo>
                  <a:lnTo>
                    <a:pt x="35718" y="214312"/>
                  </a:lnTo>
                  <a:lnTo>
                    <a:pt x="196453" y="214312"/>
                  </a:lnTo>
                  <a:lnTo>
                    <a:pt x="196453" y="232171"/>
                  </a:lnTo>
                  <a:lnTo>
                    <a:pt x="95858" y="232171"/>
                  </a:lnTo>
                  <a:lnTo>
                    <a:pt x="93580" y="232625"/>
                  </a:lnTo>
                  <a:lnTo>
                    <a:pt x="80367" y="247662"/>
                  </a:lnTo>
                  <a:lnTo>
                    <a:pt x="80367" y="252399"/>
                  </a:lnTo>
                  <a:lnTo>
                    <a:pt x="95858" y="267890"/>
                  </a:lnTo>
                  <a:lnTo>
                    <a:pt x="190966" y="267890"/>
                  </a:lnTo>
                  <a:lnTo>
                    <a:pt x="185981" y="275278"/>
                  </a:lnTo>
                  <a:lnTo>
                    <a:pt x="174626" y="282939"/>
                  </a:lnTo>
                  <a:lnTo>
                    <a:pt x="160734" y="285750"/>
                  </a:lnTo>
                  <a:close/>
                </a:path>
                <a:path w="196850" h="285750">
                  <a:moveTo>
                    <a:pt x="196453" y="214312"/>
                  </a:moveTo>
                  <a:lnTo>
                    <a:pt x="160734" y="214312"/>
                  </a:lnTo>
                  <a:lnTo>
                    <a:pt x="160734" y="35718"/>
                  </a:lnTo>
                  <a:lnTo>
                    <a:pt x="196453" y="35718"/>
                  </a:lnTo>
                  <a:lnTo>
                    <a:pt x="196453" y="214312"/>
                  </a:lnTo>
                  <a:close/>
                </a:path>
                <a:path w="196850" h="285750">
                  <a:moveTo>
                    <a:pt x="190966" y="267890"/>
                  </a:moveTo>
                  <a:lnTo>
                    <a:pt x="100594" y="267890"/>
                  </a:lnTo>
                  <a:lnTo>
                    <a:pt x="102873" y="267437"/>
                  </a:lnTo>
                  <a:lnTo>
                    <a:pt x="107249" y="265624"/>
                  </a:lnTo>
                  <a:lnTo>
                    <a:pt x="116085" y="252399"/>
                  </a:lnTo>
                  <a:lnTo>
                    <a:pt x="116085" y="247662"/>
                  </a:lnTo>
                  <a:lnTo>
                    <a:pt x="100594" y="232171"/>
                  </a:lnTo>
                  <a:lnTo>
                    <a:pt x="196453" y="232171"/>
                  </a:lnTo>
                  <a:lnTo>
                    <a:pt x="196453" y="250031"/>
                  </a:lnTo>
                  <a:lnTo>
                    <a:pt x="193642" y="263923"/>
                  </a:lnTo>
                  <a:lnTo>
                    <a:pt x="190966" y="26789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3010" y="1973704"/>
            <a:ext cx="10370820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b="1" spc="-325" dirty="0">
                <a:latin typeface="Montserrat"/>
                <a:cs typeface="Montserrat"/>
              </a:rPr>
              <a:t>AI-</a:t>
            </a:r>
            <a:r>
              <a:rPr sz="4150" b="1" spc="-455" dirty="0">
                <a:latin typeface="Montserrat"/>
                <a:cs typeface="Montserrat"/>
              </a:rPr>
              <a:t>Powered</a:t>
            </a:r>
            <a:r>
              <a:rPr sz="4150" b="1" spc="-210" dirty="0">
                <a:latin typeface="Montserrat"/>
                <a:cs typeface="Montserrat"/>
              </a:rPr>
              <a:t> </a:t>
            </a:r>
            <a:r>
              <a:rPr sz="4150" b="1" spc="-370" dirty="0">
                <a:latin typeface="Montserrat"/>
                <a:cs typeface="Montserrat"/>
              </a:rPr>
              <a:t>Sleep</a:t>
            </a:r>
            <a:r>
              <a:rPr sz="4150" b="1" spc="-215" dirty="0">
                <a:latin typeface="Montserrat"/>
                <a:cs typeface="Montserrat"/>
              </a:rPr>
              <a:t> </a:t>
            </a:r>
            <a:r>
              <a:rPr sz="4150" b="1" spc="-365" dirty="0">
                <a:latin typeface="Montserrat"/>
                <a:cs typeface="Montserrat"/>
              </a:rPr>
              <a:t>Quality</a:t>
            </a:r>
            <a:r>
              <a:rPr sz="4150" b="1" spc="-215" dirty="0">
                <a:latin typeface="Montserrat"/>
                <a:cs typeface="Montserrat"/>
              </a:rPr>
              <a:t> </a:t>
            </a:r>
            <a:r>
              <a:rPr sz="4150" b="1" spc="-365" dirty="0">
                <a:latin typeface="Montserrat"/>
                <a:cs typeface="Montserrat"/>
              </a:rPr>
              <a:t>Predictor</a:t>
            </a:r>
            <a:r>
              <a:rPr sz="4150" b="1" spc="-210" dirty="0">
                <a:latin typeface="Montserrat"/>
                <a:cs typeface="Montserrat"/>
              </a:rPr>
              <a:t> </a:t>
            </a:r>
            <a:r>
              <a:rPr sz="4150" b="1" spc="-425" dirty="0">
                <a:latin typeface="Montserrat"/>
                <a:cs typeface="Montserrat"/>
              </a:rPr>
              <a:t>&amp;</a:t>
            </a:r>
            <a:r>
              <a:rPr sz="4150" b="1" spc="-215" dirty="0">
                <a:latin typeface="Montserrat"/>
                <a:cs typeface="Montserrat"/>
              </a:rPr>
              <a:t> </a:t>
            </a:r>
            <a:r>
              <a:rPr sz="4150" b="1" spc="-450" dirty="0">
                <a:latin typeface="Montserrat"/>
                <a:cs typeface="Montserrat"/>
              </a:rPr>
              <a:t>Coach</a:t>
            </a:r>
            <a:endParaRPr sz="415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537" y="2764027"/>
            <a:ext cx="718502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 marR="5080" indent="-316230">
              <a:lnSpc>
                <a:spcPct val="105800"/>
              </a:lnSpc>
            </a:pPr>
            <a:r>
              <a:rPr sz="1950" spc="-114" dirty="0">
                <a:solidFill>
                  <a:srgbClr val="E2E7F0"/>
                </a:solidFill>
                <a:latin typeface="Montserrat"/>
                <a:cs typeface="Montserrat"/>
              </a:rPr>
              <a:t>An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5" dirty="0">
                <a:solidFill>
                  <a:srgbClr val="E2E7F0"/>
                </a:solidFill>
                <a:latin typeface="Montserrat"/>
                <a:cs typeface="Montserrat"/>
              </a:rPr>
              <a:t>innovative,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0" dirty="0">
                <a:solidFill>
                  <a:srgbClr val="E2E7F0"/>
                </a:solidFill>
                <a:latin typeface="Montserrat"/>
                <a:cs typeface="Montserrat"/>
              </a:rPr>
              <a:t>accessible,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10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0" dirty="0">
                <a:solidFill>
                  <a:srgbClr val="E2E7F0"/>
                </a:solidFill>
                <a:latin typeface="Montserrat"/>
                <a:cs typeface="Montserrat"/>
              </a:rPr>
              <a:t>actionable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0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5" dirty="0">
                <a:solidFill>
                  <a:srgbClr val="E2E7F0"/>
                </a:solidFill>
                <a:latin typeface="Montserrat"/>
                <a:cs typeface="Montserrat"/>
              </a:rPr>
              <a:t>health</a:t>
            </a:r>
            <a:r>
              <a:rPr sz="19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60" dirty="0">
                <a:solidFill>
                  <a:srgbClr val="E2E7F0"/>
                </a:solidFill>
                <a:latin typeface="Montserrat"/>
                <a:cs typeface="Montserrat"/>
              </a:rPr>
              <a:t>platform </a:t>
            </a:r>
            <a:r>
              <a:rPr sz="1950" spc="-95" dirty="0">
                <a:solidFill>
                  <a:srgbClr val="E2E7F0"/>
                </a:solidFill>
                <a:latin typeface="Montserrat"/>
                <a:cs typeface="Montserrat"/>
              </a:rPr>
              <a:t>using</a:t>
            </a:r>
            <a:r>
              <a:rPr sz="19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5" dirty="0">
                <a:solidFill>
                  <a:srgbClr val="E2E7F0"/>
                </a:solidFill>
                <a:latin typeface="Montserrat"/>
                <a:cs typeface="Montserrat"/>
              </a:rPr>
              <a:t>only</a:t>
            </a:r>
            <a:r>
              <a:rPr sz="19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05" dirty="0">
                <a:solidFill>
                  <a:srgbClr val="E2E7F0"/>
                </a:solidFill>
                <a:latin typeface="Montserrat"/>
                <a:cs typeface="Montserrat"/>
              </a:rPr>
              <a:t>smartphone</a:t>
            </a:r>
            <a:r>
              <a:rPr sz="19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90" dirty="0">
                <a:solidFill>
                  <a:srgbClr val="E2E7F0"/>
                </a:solidFill>
                <a:latin typeface="Montserrat"/>
                <a:cs typeface="Montserrat"/>
              </a:rPr>
              <a:t>sensors</a:t>
            </a:r>
            <a:r>
              <a:rPr sz="19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65" dirty="0">
                <a:solidFill>
                  <a:srgbClr val="E2E7F0"/>
                </a:solidFill>
                <a:latin typeface="Montserrat"/>
                <a:cs typeface="Montserrat"/>
              </a:rPr>
              <a:t>—</a:t>
            </a:r>
            <a:r>
              <a:rPr sz="19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05" dirty="0">
                <a:solidFill>
                  <a:srgbClr val="E2E7F0"/>
                </a:solidFill>
                <a:latin typeface="Montserrat"/>
                <a:cs typeface="Montserrat"/>
              </a:rPr>
              <a:t>no</a:t>
            </a:r>
            <a:r>
              <a:rPr sz="19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14" dirty="0">
                <a:solidFill>
                  <a:srgbClr val="E2E7F0"/>
                </a:solidFill>
                <a:latin typeface="Montserrat"/>
                <a:cs typeface="Montserrat"/>
              </a:rPr>
              <a:t>wearables</a:t>
            </a:r>
            <a:r>
              <a:rPr sz="19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950" spc="-10" dirty="0">
                <a:solidFill>
                  <a:srgbClr val="E2E7F0"/>
                </a:solidFill>
                <a:latin typeface="Montserrat"/>
                <a:cs typeface="Montserrat"/>
              </a:rPr>
              <a:t>required.</a:t>
            </a:r>
            <a:endParaRPr sz="19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2213" y="4789834"/>
            <a:ext cx="3128010" cy="8166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50" b="0" spc="-135" dirty="0">
                <a:solidFill>
                  <a:srgbClr val="FFFFFF"/>
                </a:solidFill>
                <a:latin typeface="Montserrat Medium"/>
                <a:cs typeface="Montserrat Medium"/>
              </a:rPr>
              <a:t>Presented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114" dirty="0">
                <a:solidFill>
                  <a:srgbClr val="FFFFFF"/>
                </a:solidFill>
                <a:latin typeface="Montserrat Medium"/>
                <a:cs typeface="Montserrat Medium"/>
              </a:rPr>
              <a:t>by: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130" dirty="0">
                <a:solidFill>
                  <a:srgbClr val="FFFFFF"/>
                </a:solidFill>
                <a:latin typeface="Montserrat Medium"/>
                <a:cs typeface="Montserrat Medium"/>
              </a:rPr>
              <a:t>Shahzaib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85" dirty="0">
                <a:solidFill>
                  <a:srgbClr val="FFFFFF"/>
                </a:solidFill>
                <a:latin typeface="Montserrat Medium"/>
                <a:cs typeface="Montserrat Medium"/>
              </a:rPr>
              <a:t>Khan</a:t>
            </a:r>
            <a:endParaRPr sz="18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550" spc="-60" dirty="0">
                <a:solidFill>
                  <a:srgbClr val="A0AEBF"/>
                </a:solidFill>
                <a:latin typeface="Montserrat"/>
                <a:cs typeface="Montserrat"/>
              </a:rPr>
              <a:t>Team</a:t>
            </a:r>
            <a:r>
              <a:rPr sz="1550" spc="-35" dirty="0">
                <a:solidFill>
                  <a:srgbClr val="A0AEBF"/>
                </a:solidFill>
                <a:latin typeface="Montserrat"/>
                <a:cs typeface="Montserrat"/>
              </a:rPr>
              <a:t> </a:t>
            </a:r>
            <a:r>
              <a:rPr sz="1550" spc="-20" dirty="0">
                <a:solidFill>
                  <a:srgbClr val="A0AEBF"/>
                </a:solidFill>
                <a:latin typeface="Montserrat"/>
                <a:cs typeface="Montserrat"/>
              </a:rPr>
              <a:t>Zeta</a:t>
            </a:r>
            <a:endParaRPr sz="155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17" name="object 17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00850"/>
          </a:xfrm>
          <a:custGeom>
            <a:avLst/>
            <a:gdLst/>
            <a:ahLst/>
            <a:cxnLst/>
            <a:rect l="l" t="t" r="r" b="b"/>
            <a:pathLst>
              <a:path w="12192000" h="6800850">
                <a:moveTo>
                  <a:pt x="0" y="6800849"/>
                </a:moveTo>
                <a:lnTo>
                  <a:pt x="12191999" y="6800849"/>
                </a:lnTo>
                <a:lnTo>
                  <a:pt x="12191999" y="0"/>
                </a:lnTo>
                <a:lnTo>
                  <a:pt x="0" y="0"/>
                </a:lnTo>
                <a:lnTo>
                  <a:pt x="0" y="680084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29199" y="1114424"/>
            <a:ext cx="571500" cy="571500"/>
            <a:chOff x="5029199" y="1114424"/>
            <a:chExt cx="571500" cy="571500"/>
          </a:xfrm>
        </p:grpSpPr>
        <p:sp>
          <p:nvSpPr>
            <p:cNvPr id="4" name="object 4"/>
            <p:cNvSpPr/>
            <p:nvPr/>
          </p:nvSpPr>
          <p:spPr>
            <a:xfrm>
              <a:off x="5029199" y="1114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2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4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7" y="115528"/>
                  </a:lnTo>
                  <a:lnTo>
                    <a:pt x="537759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9" y="420451"/>
                  </a:lnTo>
                  <a:lnTo>
                    <a:pt x="515267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2246" y="12572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703" y="285750"/>
                  </a:moveTo>
                  <a:lnTo>
                    <a:pt x="101228" y="279599"/>
                  </a:lnTo>
                  <a:lnTo>
                    <a:pt x="63326" y="261671"/>
                  </a:lnTo>
                  <a:lnTo>
                    <a:pt x="32258" y="233514"/>
                  </a:lnTo>
                  <a:lnTo>
                    <a:pt x="10704" y="197550"/>
                  </a:lnTo>
                  <a:lnTo>
                    <a:pt x="514" y="156879"/>
                  </a:lnTo>
                  <a:lnTo>
                    <a:pt x="0" y="149894"/>
                  </a:lnTo>
                  <a:lnTo>
                    <a:pt x="0" y="135855"/>
                  </a:lnTo>
                  <a:lnTo>
                    <a:pt x="8176" y="94749"/>
                  </a:lnTo>
                  <a:lnTo>
                    <a:pt x="27949" y="57757"/>
                  </a:lnTo>
                  <a:lnTo>
                    <a:pt x="57585" y="28121"/>
                  </a:lnTo>
                  <a:lnTo>
                    <a:pt x="94577" y="8348"/>
                  </a:lnTo>
                  <a:lnTo>
                    <a:pt x="135684" y="171"/>
                  </a:lnTo>
                  <a:lnTo>
                    <a:pt x="142703" y="0"/>
                  </a:lnTo>
                  <a:lnTo>
                    <a:pt x="149722" y="171"/>
                  </a:lnTo>
                  <a:lnTo>
                    <a:pt x="190828" y="8348"/>
                  </a:lnTo>
                  <a:lnTo>
                    <a:pt x="227821" y="28121"/>
                  </a:lnTo>
                  <a:lnTo>
                    <a:pt x="257457" y="57757"/>
                  </a:lnTo>
                  <a:lnTo>
                    <a:pt x="276332" y="92422"/>
                  </a:lnTo>
                  <a:lnTo>
                    <a:pt x="192039" y="92422"/>
                  </a:lnTo>
                  <a:lnTo>
                    <a:pt x="156295" y="128196"/>
                  </a:lnTo>
                  <a:lnTo>
                    <a:pt x="84995" y="128196"/>
                  </a:lnTo>
                  <a:lnTo>
                    <a:pt x="74447" y="138633"/>
                  </a:lnTo>
                  <a:lnTo>
                    <a:pt x="74447" y="147116"/>
                  </a:lnTo>
                  <a:lnTo>
                    <a:pt x="115412" y="188081"/>
                  </a:lnTo>
                  <a:lnTo>
                    <a:pt x="120602" y="193327"/>
                  </a:lnTo>
                  <a:lnTo>
                    <a:pt x="276332" y="193327"/>
                  </a:lnTo>
                  <a:lnTo>
                    <a:pt x="274702" y="197550"/>
                  </a:lnTo>
                  <a:lnTo>
                    <a:pt x="253148" y="233514"/>
                  </a:lnTo>
                  <a:lnTo>
                    <a:pt x="222080" y="261671"/>
                  </a:lnTo>
                  <a:lnTo>
                    <a:pt x="184178" y="279599"/>
                  </a:lnTo>
                  <a:lnTo>
                    <a:pt x="149722" y="285578"/>
                  </a:lnTo>
                  <a:lnTo>
                    <a:pt x="142703" y="285750"/>
                  </a:lnTo>
                  <a:close/>
                </a:path>
                <a:path w="285750" h="285750">
                  <a:moveTo>
                    <a:pt x="210959" y="111397"/>
                  </a:moveTo>
                  <a:lnTo>
                    <a:pt x="210903" y="102914"/>
                  </a:lnTo>
                  <a:lnTo>
                    <a:pt x="200523" y="92422"/>
                  </a:lnTo>
                  <a:lnTo>
                    <a:pt x="276332" y="92422"/>
                  </a:lnTo>
                  <a:lnTo>
                    <a:pt x="277230" y="94749"/>
                  </a:lnTo>
                  <a:lnTo>
                    <a:pt x="279427" y="101400"/>
                  </a:lnTo>
                  <a:lnTo>
                    <a:pt x="280758" y="106208"/>
                  </a:lnTo>
                  <a:lnTo>
                    <a:pt x="216204" y="106208"/>
                  </a:lnTo>
                  <a:lnTo>
                    <a:pt x="210959" y="111397"/>
                  </a:lnTo>
                  <a:close/>
                </a:path>
                <a:path w="285750" h="285750">
                  <a:moveTo>
                    <a:pt x="276332" y="193327"/>
                  </a:moveTo>
                  <a:lnTo>
                    <a:pt x="129085" y="193327"/>
                  </a:lnTo>
                  <a:lnTo>
                    <a:pt x="216204" y="106208"/>
                  </a:lnTo>
                  <a:lnTo>
                    <a:pt x="280758" y="106208"/>
                  </a:lnTo>
                  <a:lnTo>
                    <a:pt x="281295" y="108150"/>
                  </a:lnTo>
                  <a:lnTo>
                    <a:pt x="282833" y="115001"/>
                  </a:lnTo>
                  <a:lnTo>
                    <a:pt x="284034" y="121919"/>
                  </a:lnTo>
                  <a:lnTo>
                    <a:pt x="284808" y="128196"/>
                  </a:lnTo>
                  <a:lnTo>
                    <a:pt x="284892" y="128870"/>
                  </a:lnTo>
                  <a:lnTo>
                    <a:pt x="285406" y="135855"/>
                  </a:lnTo>
                  <a:lnTo>
                    <a:pt x="285406" y="149894"/>
                  </a:lnTo>
                  <a:lnTo>
                    <a:pt x="284892" y="156879"/>
                  </a:lnTo>
                  <a:lnTo>
                    <a:pt x="277230" y="191000"/>
                  </a:lnTo>
                  <a:lnTo>
                    <a:pt x="276332" y="193327"/>
                  </a:lnTo>
                  <a:close/>
                </a:path>
                <a:path w="285750" h="285750">
                  <a:moveTo>
                    <a:pt x="124844" y="159673"/>
                  </a:moveTo>
                  <a:lnTo>
                    <a:pt x="98613" y="133443"/>
                  </a:lnTo>
                  <a:lnTo>
                    <a:pt x="93422" y="128196"/>
                  </a:lnTo>
                  <a:lnTo>
                    <a:pt x="156295" y="128196"/>
                  </a:lnTo>
                  <a:lnTo>
                    <a:pt x="124844" y="159673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43574" y="1114424"/>
            <a:ext cx="571500" cy="571500"/>
            <a:chOff x="5743574" y="1114424"/>
            <a:chExt cx="571500" cy="571500"/>
          </a:xfrm>
        </p:grpSpPr>
        <p:sp>
          <p:nvSpPr>
            <p:cNvPr id="7" name="object 7"/>
            <p:cNvSpPr/>
            <p:nvPr/>
          </p:nvSpPr>
          <p:spPr>
            <a:xfrm>
              <a:off x="5743574" y="1114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48349" y="1293018"/>
              <a:ext cx="357505" cy="214629"/>
            </a:xfrm>
            <a:custGeom>
              <a:avLst/>
              <a:gdLst/>
              <a:ahLst/>
              <a:cxnLst/>
              <a:rect l="l" t="t" r="r" b="b"/>
              <a:pathLst>
                <a:path w="357504" h="214630">
                  <a:moveTo>
                    <a:pt x="157462" y="214263"/>
                  </a:moveTo>
                  <a:lnTo>
                    <a:pt x="147309" y="212762"/>
                  </a:lnTo>
                  <a:lnTo>
                    <a:pt x="138186" y="207280"/>
                  </a:lnTo>
                  <a:lnTo>
                    <a:pt x="87176" y="160734"/>
                  </a:lnTo>
                  <a:lnTo>
                    <a:pt x="71437" y="160734"/>
                  </a:lnTo>
                  <a:lnTo>
                    <a:pt x="71437" y="35718"/>
                  </a:lnTo>
                  <a:lnTo>
                    <a:pt x="111621" y="8929"/>
                  </a:lnTo>
                  <a:lnTo>
                    <a:pt x="118446" y="5086"/>
                  </a:lnTo>
                  <a:lnTo>
                    <a:pt x="125706" y="2295"/>
                  </a:lnTo>
                  <a:lnTo>
                    <a:pt x="133575" y="538"/>
                  </a:lnTo>
                  <a:lnTo>
                    <a:pt x="134198" y="538"/>
                  </a:lnTo>
                  <a:lnTo>
                    <a:pt x="141885" y="0"/>
                  </a:lnTo>
                  <a:lnTo>
                    <a:pt x="147897" y="0"/>
                  </a:lnTo>
                  <a:lnTo>
                    <a:pt x="155153" y="1451"/>
                  </a:lnTo>
                  <a:lnTo>
                    <a:pt x="161627" y="4185"/>
                  </a:lnTo>
                  <a:lnTo>
                    <a:pt x="115192" y="41746"/>
                  </a:lnTo>
                  <a:lnTo>
                    <a:pt x="105444" y="53374"/>
                  </a:lnTo>
                  <a:lnTo>
                    <a:pt x="100870" y="67335"/>
                  </a:lnTo>
                  <a:lnTo>
                    <a:pt x="101644" y="81260"/>
                  </a:lnTo>
                  <a:lnTo>
                    <a:pt x="101685" y="82008"/>
                  </a:lnTo>
                  <a:lnTo>
                    <a:pt x="108105" y="95770"/>
                  </a:lnTo>
                  <a:lnTo>
                    <a:pt x="119979" y="106568"/>
                  </a:lnTo>
                  <a:lnTo>
                    <a:pt x="134580" y="111662"/>
                  </a:lnTo>
                  <a:lnTo>
                    <a:pt x="226387" y="111662"/>
                  </a:lnTo>
                  <a:lnTo>
                    <a:pt x="268113" y="149907"/>
                  </a:lnTo>
                  <a:lnTo>
                    <a:pt x="274362" y="158503"/>
                  </a:lnTo>
                  <a:lnTo>
                    <a:pt x="276750" y="168492"/>
                  </a:lnTo>
                  <a:lnTo>
                    <a:pt x="275224" y="178647"/>
                  </a:lnTo>
                  <a:lnTo>
                    <a:pt x="269732" y="187746"/>
                  </a:lnTo>
                  <a:lnTo>
                    <a:pt x="264215" y="191932"/>
                  </a:lnTo>
                  <a:lnTo>
                    <a:pt x="235074" y="191932"/>
                  </a:lnTo>
                  <a:lnTo>
                    <a:pt x="234319" y="194053"/>
                  </a:lnTo>
                  <a:lnTo>
                    <a:pt x="182221" y="194053"/>
                  </a:lnTo>
                  <a:lnTo>
                    <a:pt x="181161" y="198183"/>
                  </a:lnTo>
                  <a:lnTo>
                    <a:pt x="179096" y="202145"/>
                  </a:lnTo>
                  <a:lnTo>
                    <a:pt x="176026" y="205550"/>
                  </a:lnTo>
                  <a:lnTo>
                    <a:pt x="167437" y="211840"/>
                  </a:lnTo>
                  <a:lnTo>
                    <a:pt x="157462" y="214263"/>
                  </a:lnTo>
                  <a:close/>
                </a:path>
                <a:path w="357504" h="214630">
                  <a:moveTo>
                    <a:pt x="137070" y="93950"/>
                  </a:moveTo>
                  <a:lnTo>
                    <a:pt x="129061" y="91153"/>
                  </a:lnTo>
                  <a:lnTo>
                    <a:pt x="122559" y="85222"/>
                  </a:lnTo>
                  <a:lnTo>
                    <a:pt x="119034" y="77680"/>
                  </a:lnTo>
                  <a:lnTo>
                    <a:pt x="118590" y="69630"/>
                  </a:lnTo>
                  <a:lnTo>
                    <a:pt x="121108" y="61968"/>
                  </a:lnTo>
                  <a:lnTo>
                    <a:pt x="180491" y="11831"/>
                  </a:lnTo>
                  <a:lnTo>
                    <a:pt x="213977" y="0"/>
                  </a:lnTo>
                  <a:lnTo>
                    <a:pt x="221544" y="538"/>
                  </a:lnTo>
                  <a:lnTo>
                    <a:pt x="228927" y="2134"/>
                  </a:lnTo>
                  <a:lnTo>
                    <a:pt x="236007" y="4756"/>
                  </a:lnTo>
                  <a:lnTo>
                    <a:pt x="242664" y="8371"/>
                  </a:lnTo>
                  <a:lnTo>
                    <a:pt x="285359" y="35718"/>
                  </a:lnTo>
                  <a:lnTo>
                    <a:pt x="285750" y="35718"/>
                  </a:lnTo>
                  <a:lnTo>
                    <a:pt x="285750" y="43476"/>
                  </a:lnTo>
                  <a:lnTo>
                    <a:pt x="212749" y="43476"/>
                  </a:lnTo>
                  <a:lnTo>
                    <a:pt x="153423" y="89575"/>
                  </a:lnTo>
                  <a:lnTo>
                    <a:pt x="145539" y="93471"/>
                  </a:lnTo>
                  <a:lnTo>
                    <a:pt x="137070" y="93950"/>
                  </a:lnTo>
                  <a:close/>
                </a:path>
                <a:path w="357504" h="214630">
                  <a:moveTo>
                    <a:pt x="285750" y="141089"/>
                  </a:moveTo>
                  <a:lnTo>
                    <a:pt x="208200" y="69630"/>
                  </a:lnTo>
                  <a:lnTo>
                    <a:pt x="219837" y="60610"/>
                  </a:lnTo>
                  <a:lnTo>
                    <a:pt x="223744" y="57540"/>
                  </a:lnTo>
                  <a:lnTo>
                    <a:pt x="224470" y="51959"/>
                  </a:lnTo>
                  <a:lnTo>
                    <a:pt x="218330" y="44146"/>
                  </a:lnTo>
                  <a:lnTo>
                    <a:pt x="212749" y="43476"/>
                  </a:lnTo>
                  <a:lnTo>
                    <a:pt x="285750" y="43476"/>
                  </a:lnTo>
                  <a:lnTo>
                    <a:pt x="285750" y="141089"/>
                  </a:lnTo>
                  <a:close/>
                </a:path>
                <a:path w="357504" h="214630">
                  <a:moveTo>
                    <a:pt x="226387" y="111662"/>
                  </a:moveTo>
                  <a:lnTo>
                    <a:pt x="134580" y="111662"/>
                  </a:lnTo>
                  <a:lnTo>
                    <a:pt x="150007" y="110792"/>
                  </a:lnTo>
                  <a:lnTo>
                    <a:pt x="164362" y="103695"/>
                  </a:lnTo>
                  <a:lnTo>
                    <a:pt x="193216" y="81260"/>
                  </a:lnTo>
                  <a:lnTo>
                    <a:pt x="226387" y="111662"/>
                  </a:lnTo>
                  <a:close/>
                </a:path>
                <a:path w="357504" h="214630">
                  <a:moveTo>
                    <a:pt x="253052" y="196285"/>
                  </a:moveTo>
                  <a:lnTo>
                    <a:pt x="243777" y="195736"/>
                  </a:lnTo>
                  <a:lnTo>
                    <a:pt x="235074" y="191932"/>
                  </a:lnTo>
                  <a:lnTo>
                    <a:pt x="264215" y="191932"/>
                  </a:lnTo>
                  <a:lnTo>
                    <a:pt x="262001" y="193612"/>
                  </a:lnTo>
                  <a:lnTo>
                    <a:pt x="253052" y="196285"/>
                  </a:lnTo>
                  <a:close/>
                </a:path>
                <a:path w="357504" h="214630">
                  <a:moveTo>
                    <a:pt x="210963" y="209777"/>
                  </a:moveTo>
                  <a:lnTo>
                    <a:pt x="200808" y="208251"/>
                  </a:lnTo>
                  <a:lnTo>
                    <a:pt x="191709" y="202759"/>
                  </a:lnTo>
                  <a:lnTo>
                    <a:pt x="182221" y="194053"/>
                  </a:lnTo>
                  <a:lnTo>
                    <a:pt x="234319" y="194053"/>
                  </a:lnTo>
                  <a:lnTo>
                    <a:pt x="233902" y="195225"/>
                  </a:lnTo>
                  <a:lnTo>
                    <a:pt x="232060" y="198406"/>
                  </a:lnTo>
                  <a:lnTo>
                    <a:pt x="229548" y="201141"/>
                  </a:lnTo>
                  <a:lnTo>
                    <a:pt x="221103" y="207280"/>
                  </a:lnTo>
                  <a:lnTo>
                    <a:pt x="221411" y="207280"/>
                  </a:lnTo>
                  <a:lnTo>
                    <a:pt x="210963" y="209777"/>
                  </a:lnTo>
                  <a:close/>
                </a:path>
                <a:path w="357504" h="214630">
                  <a:moveTo>
                    <a:pt x="45597" y="178593"/>
                  </a:moveTo>
                  <a:lnTo>
                    <a:pt x="7980" y="178593"/>
                  </a:lnTo>
                  <a:lnTo>
                    <a:pt x="0" y="170612"/>
                  </a:lnTo>
                  <a:lnTo>
                    <a:pt x="0" y="39737"/>
                  </a:lnTo>
                  <a:lnTo>
                    <a:pt x="4018" y="35718"/>
                  </a:lnTo>
                  <a:lnTo>
                    <a:pt x="53578" y="35718"/>
                  </a:lnTo>
                  <a:lnTo>
                    <a:pt x="53578" y="142875"/>
                  </a:lnTo>
                  <a:lnTo>
                    <a:pt x="24323" y="142875"/>
                  </a:lnTo>
                  <a:lnTo>
                    <a:pt x="22218" y="143746"/>
                  </a:lnTo>
                  <a:lnTo>
                    <a:pt x="18731" y="147234"/>
                  </a:lnTo>
                  <a:lnTo>
                    <a:pt x="17859" y="149338"/>
                  </a:lnTo>
                  <a:lnTo>
                    <a:pt x="17859" y="154270"/>
                  </a:lnTo>
                  <a:lnTo>
                    <a:pt x="18731" y="156375"/>
                  </a:lnTo>
                  <a:lnTo>
                    <a:pt x="22218" y="159862"/>
                  </a:lnTo>
                  <a:lnTo>
                    <a:pt x="24323" y="160734"/>
                  </a:lnTo>
                  <a:lnTo>
                    <a:pt x="53578" y="160734"/>
                  </a:lnTo>
                  <a:lnTo>
                    <a:pt x="53578" y="170612"/>
                  </a:lnTo>
                  <a:lnTo>
                    <a:pt x="45597" y="178593"/>
                  </a:lnTo>
                  <a:close/>
                </a:path>
                <a:path w="357504" h="214630">
                  <a:moveTo>
                    <a:pt x="53578" y="160734"/>
                  </a:moveTo>
                  <a:lnTo>
                    <a:pt x="29254" y="160734"/>
                  </a:lnTo>
                  <a:lnTo>
                    <a:pt x="31359" y="159862"/>
                  </a:lnTo>
                  <a:lnTo>
                    <a:pt x="34846" y="156375"/>
                  </a:lnTo>
                  <a:lnTo>
                    <a:pt x="35718" y="154270"/>
                  </a:lnTo>
                  <a:lnTo>
                    <a:pt x="35718" y="149338"/>
                  </a:lnTo>
                  <a:lnTo>
                    <a:pt x="34846" y="147234"/>
                  </a:lnTo>
                  <a:lnTo>
                    <a:pt x="31359" y="143746"/>
                  </a:lnTo>
                  <a:lnTo>
                    <a:pt x="29254" y="142875"/>
                  </a:lnTo>
                  <a:lnTo>
                    <a:pt x="53578" y="142875"/>
                  </a:lnTo>
                  <a:lnTo>
                    <a:pt x="53578" y="160734"/>
                  </a:lnTo>
                  <a:close/>
                </a:path>
                <a:path w="357504" h="214630">
                  <a:moveTo>
                    <a:pt x="349206" y="178593"/>
                  </a:moveTo>
                  <a:lnTo>
                    <a:pt x="311590" y="178593"/>
                  </a:lnTo>
                  <a:lnTo>
                    <a:pt x="303609" y="170612"/>
                  </a:lnTo>
                  <a:lnTo>
                    <a:pt x="303609" y="35718"/>
                  </a:lnTo>
                  <a:lnTo>
                    <a:pt x="353169" y="35718"/>
                  </a:lnTo>
                  <a:lnTo>
                    <a:pt x="357187" y="39737"/>
                  </a:lnTo>
                  <a:lnTo>
                    <a:pt x="357187" y="142875"/>
                  </a:lnTo>
                  <a:lnTo>
                    <a:pt x="327932" y="142875"/>
                  </a:lnTo>
                  <a:lnTo>
                    <a:pt x="325827" y="143746"/>
                  </a:lnTo>
                  <a:lnTo>
                    <a:pt x="322340" y="147234"/>
                  </a:lnTo>
                  <a:lnTo>
                    <a:pt x="321468" y="149338"/>
                  </a:lnTo>
                  <a:lnTo>
                    <a:pt x="321468" y="154270"/>
                  </a:lnTo>
                  <a:lnTo>
                    <a:pt x="322340" y="156375"/>
                  </a:lnTo>
                  <a:lnTo>
                    <a:pt x="325827" y="159862"/>
                  </a:lnTo>
                  <a:lnTo>
                    <a:pt x="327932" y="160734"/>
                  </a:lnTo>
                  <a:lnTo>
                    <a:pt x="357187" y="160734"/>
                  </a:lnTo>
                  <a:lnTo>
                    <a:pt x="357187" y="170612"/>
                  </a:lnTo>
                  <a:lnTo>
                    <a:pt x="349206" y="178593"/>
                  </a:lnTo>
                  <a:close/>
                </a:path>
                <a:path w="357504" h="214630">
                  <a:moveTo>
                    <a:pt x="357187" y="160734"/>
                  </a:moveTo>
                  <a:lnTo>
                    <a:pt x="332864" y="160734"/>
                  </a:lnTo>
                  <a:lnTo>
                    <a:pt x="334969" y="159862"/>
                  </a:lnTo>
                  <a:lnTo>
                    <a:pt x="338456" y="156375"/>
                  </a:lnTo>
                  <a:lnTo>
                    <a:pt x="339328" y="154270"/>
                  </a:lnTo>
                  <a:lnTo>
                    <a:pt x="339328" y="149338"/>
                  </a:lnTo>
                  <a:lnTo>
                    <a:pt x="338456" y="147234"/>
                  </a:lnTo>
                  <a:lnTo>
                    <a:pt x="334969" y="143746"/>
                  </a:lnTo>
                  <a:lnTo>
                    <a:pt x="332864" y="142875"/>
                  </a:lnTo>
                  <a:lnTo>
                    <a:pt x="357187" y="142875"/>
                  </a:lnTo>
                  <a:lnTo>
                    <a:pt x="357187" y="16073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57949" y="1114424"/>
            <a:ext cx="571500" cy="571500"/>
            <a:chOff x="6457949" y="1114424"/>
            <a:chExt cx="571500" cy="571500"/>
          </a:xfrm>
        </p:grpSpPr>
        <p:sp>
          <p:nvSpPr>
            <p:cNvPr id="10" name="object 10"/>
            <p:cNvSpPr/>
            <p:nvPr/>
          </p:nvSpPr>
          <p:spPr>
            <a:xfrm>
              <a:off x="6457949" y="1114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4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0824" y="12572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285750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114" y="147563"/>
                  </a:lnTo>
                  <a:lnTo>
                    <a:pt x="0" y="142875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66565" y="71437"/>
                  </a:lnTo>
                  <a:lnTo>
                    <a:pt x="124234" y="71437"/>
                  </a:lnTo>
                  <a:lnTo>
                    <a:pt x="114669" y="72940"/>
                  </a:lnTo>
                  <a:lnTo>
                    <a:pt x="106193" y="77179"/>
                  </a:lnTo>
                  <a:lnTo>
                    <a:pt x="99370" y="83751"/>
                  </a:lnTo>
                  <a:lnTo>
                    <a:pt x="94983" y="91854"/>
                  </a:lnTo>
                  <a:lnTo>
                    <a:pt x="92143" y="99900"/>
                  </a:lnTo>
                  <a:lnTo>
                    <a:pt x="95826" y="107602"/>
                  </a:lnTo>
                  <a:lnTo>
                    <a:pt x="109667" y="112514"/>
                  </a:lnTo>
                  <a:lnTo>
                    <a:pt x="163580" y="112514"/>
                  </a:lnTo>
                  <a:lnTo>
                    <a:pt x="132047" y="130596"/>
                  </a:lnTo>
                  <a:lnTo>
                    <a:pt x="129480" y="135005"/>
                  </a:lnTo>
                  <a:lnTo>
                    <a:pt x="129480" y="154762"/>
                  </a:lnTo>
                  <a:lnTo>
                    <a:pt x="135452" y="160734"/>
                  </a:lnTo>
                  <a:lnTo>
                    <a:pt x="284587" y="160734"/>
                  </a:lnTo>
                  <a:lnTo>
                    <a:pt x="284205" y="163830"/>
                  </a:lnTo>
                  <a:lnTo>
                    <a:pt x="283004" y="170748"/>
                  </a:lnTo>
                  <a:lnTo>
                    <a:pt x="281467" y="177599"/>
                  </a:lnTo>
                  <a:lnTo>
                    <a:pt x="281191" y="178593"/>
                  </a:lnTo>
                  <a:lnTo>
                    <a:pt x="140506" y="178593"/>
                  </a:lnTo>
                  <a:lnTo>
                    <a:pt x="138228" y="179046"/>
                  </a:lnTo>
                  <a:lnTo>
                    <a:pt x="125015" y="194084"/>
                  </a:lnTo>
                  <a:lnTo>
                    <a:pt x="125015" y="198821"/>
                  </a:lnTo>
                  <a:lnTo>
                    <a:pt x="140506" y="214312"/>
                  </a:lnTo>
                  <a:lnTo>
                    <a:pt x="266565" y="214312"/>
                  </a:lnTo>
                  <a:lnTo>
                    <a:pt x="265428" y="216320"/>
                  </a:lnTo>
                  <a:lnTo>
                    <a:pt x="238818" y="248744"/>
                  </a:lnTo>
                  <a:lnTo>
                    <a:pt x="203970" y="272029"/>
                  </a:lnTo>
                  <a:lnTo>
                    <a:pt x="163830" y="284205"/>
                  </a:lnTo>
                  <a:lnTo>
                    <a:pt x="149894" y="285578"/>
                  </a:lnTo>
                  <a:lnTo>
                    <a:pt x="142875" y="285750"/>
                  </a:lnTo>
                  <a:close/>
                </a:path>
                <a:path w="285750" h="285750">
                  <a:moveTo>
                    <a:pt x="284587" y="160734"/>
                  </a:moveTo>
                  <a:lnTo>
                    <a:pt x="150186" y="160734"/>
                  </a:lnTo>
                  <a:lnTo>
                    <a:pt x="154077" y="156879"/>
                  </a:lnTo>
                  <a:lnTo>
                    <a:pt x="156158" y="154762"/>
                  </a:lnTo>
                  <a:lnTo>
                    <a:pt x="156269" y="147563"/>
                  </a:lnTo>
                  <a:lnTo>
                    <a:pt x="174296" y="137238"/>
                  </a:lnTo>
                  <a:lnTo>
                    <a:pt x="181675" y="131572"/>
                  </a:lnTo>
                  <a:lnTo>
                    <a:pt x="191789" y="108150"/>
                  </a:lnTo>
                  <a:lnTo>
                    <a:pt x="191862" y="107602"/>
                  </a:lnTo>
                  <a:lnTo>
                    <a:pt x="170491" y="74208"/>
                  </a:lnTo>
                  <a:lnTo>
                    <a:pt x="156771" y="71437"/>
                  </a:lnTo>
                  <a:lnTo>
                    <a:pt x="266565" y="71437"/>
                  </a:lnTo>
                  <a:lnTo>
                    <a:pt x="281467" y="108150"/>
                  </a:lnTo>
                  <a:lnTo>
                    <a:pt x="285578" y="149894"/>
                  </a:lnTo>
                  <a:lnTo>
                    <a:pt x="285063" y="156879"/>
                  </a:lnTo>
                  <a:lnTo>
                    <a:pt x="284587" y="160734"/>
                  </a:lnTo>
                  <a:close/>
                </a:path>
                <a:path w="285750" h="285750">
                  <a:moveTo>
                    <a:pt x="163580" y="112514"/>
                  </a:moveTo>
                  <a:lnTo>
                    <a:pt x="109667" y="112514"/>
                  </a:lnTo>
                  <a:lnTo>
                    <a:pt x="117369" y="108886"/>
                  </a:lnTo>
                  <a:lnTo>
                    <a:pt x="119825" y="101910"/>
                  </a:lnTo>
                  <a:lnTo>
                    <a:pt x="120662" y="99454"/>
                  </a:lnTo>
                  <a:lnTo>
                    <a:pt x="122336" y="98282"/>
                  </a:lnTo>
                  <a:lnTo>
                    <a:pt x="161404" y="98282"/>
                  </a:lnTo>
                  <a:lnTo>
                    <a:pt x="165085" y="101910"/>
                  </a:lnTo>
                  <a:lnTo>
                    <a:pt x="165199" y="109723"/>
                  </a:lnTo>
                  <a:lnTo>
                    <a:pt x="163580" y="112514"/>
                  </a:lnTo>
                  <a:close/>
                </a:path>
                <a:path w="285750" h="285750">
                  <a:moveTo>
                    <a:pt x="266565" y="214312"/>
                  </a:moveTo>
                  <a:lnTo>
                    <a:pt x="145243" y="214312"/>
                  </a:lnTo>
                  <a:lnTo>
                    <a:pt x="147521" y="213859"/>
                  </a:lnTo>
                  <a:lnTo>
                    <a:pt x="151897" y="212046"/>
                  </a:lnTo>
                  <a:lnTo>
                    <a:pt x="160734" y="198821"/>
                  </a:lnTo>
                  <a:lnTo>
                    <a:pt x="160734" y="194084"/>
                  </a:lnTo>
                  <a:lnTo>
                    <a:pt x="145243" y="178593"/>
                  </a:lnTo>
                  <a:lnTo>
                    <a:pt x="281191" y="178593"/>
                  </a:lnTo>
                  <a:lnTo>
                    <a:pt x="268880" y="210226"/>
                  </a:lnTo>
                  <a:lnTo>
                    <a:pt x="266565" y="214312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81773" y="1873331"/>
            <a:ext cx="3033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5" dirty="0">
                <a:latin typeface="Montserrat"/>
                <a:cs typeface="Montserrat"/>
              </a:rPr>
              <a:t>Thank</a:t>
            </a:r>
            <a:r>
              <a:rPr sz="4800" b="1" spc="-195" dirty="0">
                <a:latin typeface="Montserrat"/>
                <a:cs typeface="Montserrat"/>
              </a:rPr>
              <a:t> </a:t>
            </a:r>
            <a:r>
              <a:rPr sz="4800" b="1" spc="-465" dirty="0">
                <a:latin typeface="Montserrat"/>
                <a:cs typeface="Montserrat"/>
              </a:rPr>
              <a:t>You</a:t>
            </a:r>
            <a:endParaRPr sz="480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0560" y="2750988"/>
            <a:ext cx="7190740" cy="1299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50" b="0" spc="-160" dirty="0">
                <a:solidFill>
                  <a:srgbClr val="E2E7F0"/>
                </a:solidFill>
                <a:latin typeface="Montserrat Medium"/>
                <a:cs typeface="Montserrat Medium"/>
              </a:rPr>
              <a:t>Questions</a:t>
            </a:r>
            <a:r>
              <a:rPr sz="2650" b="0" spc="-35" dirty="0">
                <a:solidFill>
                  <a:srgbClr val="E2E7F0"/>
                </a:solidFill>
                <a:latin typeface="Montserrat Medium"/>
                <a:cs typeface="Montserrat Medium"/>
              </a:rPr>
              <a:t> </a:t>
            </a:r>
            <a:r>
              <a:rPr sz="2650" b="0" spc="-190" dirty="0">
                <a:solidFill>
                  <a:srgbClr val="E2E7F0"/>
                </a:solidFill>
                <a:latin typeface="Montserrat Medium"/>
                <a:cs typeface="Montserrat Medium"/>
              </a:rPr>
              <a:t>&amp;</a:t>
            </a:r>
            <a:r>
              <a:rPr sz="2650" b="0" spc="-25" dirty="0">
                <a:solidFill>
                  <a:srgbClr val="E2E7F0"/>
                </a:solidFill>
                <a:latin typeface="Montserrat Medium"/>
                <a:cs typeface="Montserrat Medium"/>
              </a:rPr>
              <a:t> </a:t>
            </a:r>
            <a:r>
              <a:rPr sz="2650" b="0" spc="-30" dirty="0">
                <a:solidFill>
                  <a:srgbClr val="E2E7F0"/>
                </a:solidFill>
                <a:latin typeface="Montserrat Medium"/>
                <a:cs typeface="Montserrat Medium"/>
              </a:rPr>
              <a:t>Answers</a:t>
            </a:r>
            <a:endParaRPr sz="2650">
              <a:latin typeface="Montserrat Medium"/>
              <a:cs typeface="Montserrat Medium"/>
            </a:endParaRPr>
          </a:p>
          <a:p>
            <a:pPr marL="12065" marR="5080" algn="ctr">
              <a:lnSpc>
                <a:spcPct val="114599"/>
              </a:lnSpc>
              <a:spcBef>
                <a:spcPts val="1855"/>
              </a:spcBef>
            </a:pPr>
            <a:r>
              <a:rPr sz="1800" spc="-110" dirty="0">
                <a:solidFill>
                  <a:srgbClr val="CBD5DF"/>
                </a:solidFill>
                <a:latin typeface="Montserrat"/>
                <a:cs typeface="Montserrat"/>
              </a:rPr>
              <a:t>Ready</a:t>
            </a:r>
            <a:r>
              <a:rPr sz="1800" spc="-10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CBD5DF"/>
                </a:solidFill>
                <a:latin typeface="Montserrat"/>
                <a:cs typeface="Montserrat"/>
              </a:rPr>
              <a:t>to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CBD5DF"/>
                </a:solidFill>
                <a:latin typeface="Montserrat"/>
                <a:cs typeface="Montserrat"/>
              </a:rPr>
              <a:t>bring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80" dirty="0">
                <a:solidFill>
                  <a:srgbClr val="CBD5DF"/>
                </a:solidFill>
                <a:latin typeface="Montserrat"/>
                <a:cs typeface="Montserrat"/>
              </a:rPr>
              <a:t>actionable,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80" dirty="0">
                <a:solidFill>
                  <a:srgbClr val="CBD5DF"/>
                </a:solidFill>
                <a:latin typeface="Montserrat"/>
                <a:cs typeface="Montserrat"/>
              </a:rPr>
              <a:t>AI-</a:t>
            </a:r>
            <a:r>
              <a:rPr sz="1800" spc="-120" dirty="0">
                <a:solidFill>
                  <a:srgbClr val="CBD5DF"/>
                </a:solidFill>
                <a:latin typeface="Montserrat"/>
                <a:cs typeface="Montserrat"/>
              </a:rPr>
              <a:t>powered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CBD5DF"/>
                </a:solidFill>
                <a:latin typeface="Montserrat"/>
                <a:cs typeface="Montserrat"/>
              </a:rPr>
              <a:t>sleep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CBD5DF"/>
                </a:solidFill>
                <a:latin typeface="Montserrat"/>
                <a:cs typeface="Montserrat"/>
              </a:rPr>
              <a:t>insights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CBD5DF"/>
                </a:solidFill>
                <a:latin typeface="Montserrat"/>
                <a:cs typeface="Montserrat"/>
              </a:rPr>
              <a:t>to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CBD5DF"/>
                </a:solidFill>
                <a:latin typeface="Montserrat"/>
                <a:cs typeface="Montserrat"/>
              </a:rPr>
              <a:t>everyone,</a:t>
            </a:r>
            <a:r>
              <a:rPr sz="1800" spc="-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25" dirty="0">
                <a:solidFill>
                  <a:srgbClr val="CBD5DF"/>
                </a:solidFill>
                <a:latin typeface="Montserrat"/>
                <a:cs typeface="Montserrat"/>
              </a:rPr>
              <a:t>no </a:t>
            </a:r>
            <a:r>
              <a:rPr sz="1800" spc="-110" dirty="0">
                <a:solidFill>
                  <a:srgbClr val="CBD5DF"/>
                </a:solidFill>
                <a:latin typeface="Montserrat"/>
                <a:cs typeface="Montserrat"/>
              </a:rPr>
              <a:t>wearables</a:t>
            </a:r>
            <a:r>
              <a:rPr sz="1800" spc="15" dirty="0">
                <a:solidFill>
                  <a:srgbClr val="CBD5DF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CBD5DF"/>
                </a:solidFill>
                <a:latin typeface="Montserrat"/>
                <a:cs typeface="Montserrat"/>
              </a:rPr>
              <a:t>required.</a:t>
            </a:r>
            <a:endParaRPr sz="180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2213" y="4904134"/>
            <a:ext cx="3128010" cy="8166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50" b="0" spc="-135" dirty="0">
                <a:solidFill>
                  <a:srgbClr val="FFFFFF"/>
                </a:solidFill>
                <a:latin typeface="Montserrat Medium"/>
                <a:cs typeface="Montserrat Medium"/>
              </a:rPr>
              <a:t>Presented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114" dirty="0">
                <a:solidFill>
                  <a:srgbClr val="FFFFFF"/>
                </a:solidFill>
                <a:latin typeface="Montserrat Medium"/>
                <a:cs typeface="Montserrat Medium"/>
              </a:rPr>
              <a:t>by: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130" dirty="0">
                <a:solidFill>
                  <a:srgbClr val="FFFFFF"/>
                </a:solidFill>
                <a:latin typeface="Montserrat Medium"/>
                <a:cs typeface="Montserrat Medium"/>
              </a:rPr>
              <a:t>Shahzaib</a:t>
            </a:r>
            <a:r>
              <a:rPr sz="185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850" b="0" spc="-85" dirty="0">
                <a:solidFill>
                  <a:srgbClr val="FFFFFF"/>
                </a:solidFill>
                <a:latin typeface="Montserrat Medium"/>
                <a:cs typeface="Montserrat Medium"/>
              </a:rPr>
              <a:t>Khan</a:t>
            </a:r>
            <a:endParaRPr sz="18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550" spc="-60" dirty="0">
                <a:solidFill>
                  <a:srgbClr val="A0AEBF"/>
                </a:solidFill>
                <a:latin typeface="Montserrat"/>
                <a:cs typeface="Montserrat"/>
              </a:rPr>
              <a:t>Team</a:t>
            </a:r>
            <a:r>
              <a:rPr sz="1550" spc="-35" dirty="0">
                <a:solidFill>
                  <a:srgbClr val="A0AEBF"/>
                </a:solidFill>
                <a:latin typeface="Montserrat"/>
                <a:cs typeface="Montserrat"/>
              </a:rPr>
              <a:t> </a:t>
            </a:r>
            <a:r>
              <a:rPr sz="1550" spc="-20" dirty="0">
                <a:solidFill>
                  <a:srgbClr val="A0AEBF"/>
                </a:solidFill>
                <a:latin typeface="Montserrat"/>
                <a:cs typeface="Montserrat"/>
              </a:rPr>
              <a:t>Zeta</a:t>
            </a:r>
            <a:endParaRPr sz="155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17" name="object 17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5"/>
              </a:spcBef>
            </a:pPr>
            <a:r>
              <a:rPr sz="3400" spc="-260" dirty="0"/>
              <a:t>The</a:t>
            </a:r>
            <a:r>
              <a:rPr sz="3400" spc="-90" dirty="0"/>
              <a:t> </a:t>
            </a:r>
            <a:r>
              <a:rPr sz="3400" spc="-254" dirty="0"/>
              <a:t>Problem:</a:t>
            </a:r>
            <a:r>
              <a:rPr sz="3400" spc="-85" dirty="0"/>
              <a:t> </a:t>
            </a:r>
            <a:r>
              <a:rPr sz="3400" spc="-220" dirty="0"/>
              <a:t>Barriers</a:t>
            </a:r>
            <a:r>
              <a:rPr sz="3400" spc="-85" dirty="0"/>
              <a:t> </a:t>
            </a:r>
            <a:r>
              <a:rPr sz="3400" spc="-245" dirty="0"/>
              <a:t>to</a:t>
            </a:r>
            <a:r>
              <a:rPr sz="3400" spc="-90" dirty="0"/>
              <a:t> </a:t>
            </a:r>
            <a:r>
              <a:rPr sz="3400" spc="-245" dirty="0"/>
              <a:t>Better</a:t>
            </a:r>
            <a:r>
              <a:rPr sz="3400" spc="-85" dirty="0"/>
              <a:t> </a:t>
            </a:r>
            <a:r>
              <a:rPr sz="3400" spc="-240" dirty="0"/>
              <a:t>Sleep</a:t>
            </a:r>
            <a:r>
              <a:rPr sz="3400" spc="-85" dirty="0"/>
              <a:t> </a:t>
            </a:r>
            <a:r>
              <a:rPr sz="3400" spc="-175" dirty="0"/>
              <a:t>Insights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676399"/>
            <a:ext cx="561975" cy="666750"/>
            <a:chOff x="609599" y="1676399"/>
            <a:chExt cx="561975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676399"/>
              <a:ext cx="561975" cy="666750"/>
            </a:xfrm>
            <a:custGeom>
              <a:avLst/>
              <a:gdLst/>
              <a:ahLst/>
              <a:cxnLst/>
              <a:rect l="l" t="t" r="r" b="b"/>
              <a:pathLst>
                <a:path w="561975" h="666750">
                  <a:moveTo>
                    <a:pt x="455179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455179" y="0"/>
                  </a:lnTo>
                  <a:lnTo>
                    <a:pt x="498349" y="11572"/>
                  </a:lnTo>
                  <a:lnTo>
                    <a:pt x="533804" y="38784"/>
                  </a:lnTo>
                  <a:lnTo>
                    <a:pt x="556146" y="77492"/>
                  </a:lnTo>
                  <a:lnTo>
                    <a:pt x="561974" y="106794"/>
                  </a:lnTo>
                  <a:lnTo>
                    <a:pt x="561974" y="559954"/>
                  </a:lnTo>
                  <a:lnTo>
                    <a:pt x="550402" y="603124"/>
                  </a:lnTo>
                  <a:lnTo>
                    <a:pt x="523190" y="638578"/>
                  </a:lnTo>
                  <a:lnTo>
                    <a:pt x="484481" y="660921"/>
                  </a:lnTo>
                  <a:lnTo>
                    <a:pt x="462612" y="666017"/>
                  </a:lnTo>
                  <a:lnTo>
                    <a:pt x="455179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474" y="1884759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9909" y="0"/>
                  </a:lnTo>
                  <a:lnTo>
                    <a:pt x="267890" y="7980"/>
                  </a:lnTo>
                  <a:lnTo>
                    <a:pt x="267890" y="27737"/>
                  </a:lnTo>
                  <a:lnTo>
                    <a:pt x="259909" y="35718"/>
                  </a:lnTo>
                  <a:lnTo>
                    <a:pt x="39737" y="35718"/>
                  </a:lnTo>
                  <a:lnTo>
                    <a:pt x="35718" y="39737"/>
                  </a:lnTo>
                  <a:lnTo>
                    <a:pt x="35718" y="49559"/>
                  </a:lnTo>
                  <a:lnTo>
                    <a:pt x="39737" y="53578"/>
                  </a:lnTo>
                  <a:lnTo>
                    <a:pt x="250031" y="53578"/>
                  </a:lnTo>
                  <a:lnTo>
                    <a:pt x="263923" y="56388"/>
                  </a:lnTo>
                  <a:lnTo>
                    <a:pt x="275278" y="64049"/>
                  </a:lnTo>
                  <a:lnTo>
                    <a:pt x="282939" y="75404"/>
                  </a:lnTo>
                  <a:lnTo>
                    <a:pt x="285750" y="89296"/>
                  </a:lnTo>
                  <a:lnTo>
                    <a:pt x="285750" y="133945"/>
                  </a:lnTo>
                  <a:lnTo>
                    <a:pt x="229803" y="133945"/>
                  </a:lnTo>
                  <a:lnTo>
                    <a:pt x="227525" y="134398"/>
                  </a:lnTo>
                  <a:lnTo>
                    <a:pt x="214312" y="149436"/>
                  </a:lnTo>
                  <a:lnTo>
                    <a:pt x="214312" y="154172"/>
                  </a:lnTo>
                  <a:lnTo>
                    <a:pt x="229803" y="169664"/>
                  </a:lnTo>
                  <a:lnTo>
                    <a:pt x="285750" y="169664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85750" y="169664"/>
                  </a:moveTo>
                  <a:lnTo>
                    <a:pt x="234540" y="169664"/>
                  </a:lnTo>
                  <a:lnTo>
                    <a:pt x="236818" y="169210"/>
                  </a:lnTo>
                  <a:lnTo>
                    <a:pt x="241194" y="167398"/>
                  </a:lnTo>
                  <a:lnTo>
                    <a:pt x="250031" y="154172"/>
                  </a:lnTo>
                  <a:lnTo>
                    <a:pt x="250031" y="149436"/>
                  </a:lnTo>
                  <a:lnTo>
                    <a:pt x="234540" y="133945"/>
                  </a:lnTo>
                  <a:lnTo>
                    <a:pt x="285750" y="133945"/>
                  </a:lnTo>
                  <a:lnTo>
                    <a:pt x="285750" y="16966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2990849"/>
            <a:ext cx="600075" cy="666750"/>
            <a:chOff x="609599" y="2990849"/>
            <a:chExt cx="600075" cy="666750"/>
          </a:xfrm>
        </p:grpSpPr>
        <p:sp>
          <p:nvSpPr>
            <p:cNvPr id="7" name="object 7"/>
            <p:cNvSpPr/>
            <p:nvPr/>
          </p:nvSpPr>
          <p:spPr>
            <a:xfrm>
              <a:off x="609599" y="2990849"/>
              <a:ext cx="600075" cy="666750"/>
            </a:xfrm>
            <a:custGeom>
              <a:avLst/>
              <a:gdLst/>
              <a:ahLst/>
              <a:cxnLst/>
              <a:rect l="l" t="t" r="r" b="b"/>
              <a:pathLst>
                <a:path w="600075" h="666750">
                  <a:moveTo>
                    <a:pt x="493279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493279" y="0"/>
                  </a:lnTo>
                  <a:lnTo>
                    <a:pt x="536449" y="11572"/>
                  </a:lnTo>
                  <a:lnTo>
                    <a:pt x="571904" y="38784"/>
                  </a:lnTo>
                  <a:lnTo>
                    <a:pt x="594246" y="77492"/>
                  </a:lnTo>
                  <a:lnTo>
                    <a:pt x="600074" y="106794"/>
                  </a:lnTo>
                  <a:lnTo>
                    <a:pt x="600074" y="559954"/>
                  </a:lnTo>
                  <a:lnTo>
                    <a:pt x="588502" y="603123"/>
                  </a:lnTo>
                  <a:lnTo>
                    <a:pt x="561290" y="638578"/>
                  </a:lnTo>
                  <a:lnTo>
                    <a:pt x="522581" y="660920"/>
                  </a:lnTo>
                  <a:lnTo>
                    <a:pt x="500712" y="666017"/>
                  </a:lnTo>
                  <a:lnTo>
                    <a:pt x="493279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3199209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w="285750" h="250189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w="285750" h="250189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w="285750" h="250189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9599" y="4314824"/>
            <a:ext cx="571500" cy="666750"/>
            <a:chOff x="609599" y="4314824"/>
            <a:chExt cx="571500" cy="666750"/>
          </a:xfrm>
        </p:grpSpPr>
        <p:sp>
          <p:nvSpPr>
            <p:cNvPr id="10" name="object 10"/>
            <p:cNvSpPr/>
            <p:nvPr/>
          </p:nvSpPr>
          <p:spPr>
            <a:xfrm>
              <a:off x="609599" y="4314824"/>
              <a:ext cx="571500" cy="666750"/>
            </a:xfrm>
            <a:custGeom>
              <a:avLst/>
              <a:gdLst/>
              <a:ahLst/>
              <a:cxnLst/>
              <a:rect l="l" t="t" r="r" b="b"/>
              <a:pathLst>
                <a:path w="571500" h="666750">
                  <a:moveTo>
                    <a:pt x="464704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464704" y="0"/>
                  </a:lnTo>
                  <a:lnTo>
                    <a:pt x="507874" y="11571"/>
                  </a:lnTo>
                  <a:lnTo>
                    <a:pt x="543329" y="38784"/>
                  </a:lnTo>
                  <a:lnTo>
                    <a:pt x="565671" y="77492"/>
                  </a:lnTo>
                  <a:lnTo>
                    <a:pt x="571499" y="106794"/>
                  </a:lnTo>
                  <a:lnTo>
                    <a:pt x="571499" y="559954"/>
                  </a:lnTo>
                  <a:lnTo>
                    <a:pt x="559927" y="603123"/>
                  </a:lnTo>
                  <a:lnTo>
                    <a:pt x="532715" y="638578"/>
                  </a:lnTo>
                  <a:lnTo>
                    <a:pt x="494006" y="660920"/>
                  </a:lnTo>
                  <a:lnTo>
                    <a:pt x="472137" y="666017"/>
                  </a:lnTo>
                  <a:lnTo>
                    <a:pt x="464704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4" y="45053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87523" y="285750"/>
                  </a:moveTo>
                  <a:lnTo>
                    <a:pt x="148679" y="285750"/>
                  </a:lnTo>
                  <a:lnTo>
                    <a:pt x="142875" y="279945"/>
                  </a:lnTo>
                  <a:lnTo>
                    <a:pt x="142875" y="267667"/>
                  </a:lnTo>
                  <a:lnTo>
                    <a:pt x="146112" y="263146"/>
                  </a:lnTo>
                  <a:lnTo>
                    <a:pt x="150241" y="260077"/>
                  </a:lnTo>
                  <a:lnTo>
                    <a:pt x="156716" y="255221"/>
                  </a:lnTo>
                  <a:lnTo>
                    <a:pt x="160734" y="248524"/>
                  </a:lnTo>
                  <a:lnTo>
                    <a:pt x="160734" y="241101"/>
                  </a:lnTo>
                  <a:lnTo>
                    <a:pt x="157923" y="230676"/>
                  </a:lnTo>
                  <a:lnTo>
                    <a:pt x="150262" y="222160"/>
                  </a:lnTo>
                  <a:lnTo>
                    <a:pt x="138908" y="216418"/>
                  </a:lnTo>
                  <a:lnTo>
                    <a:pt x="125015" y="214312"/>
                  </a:lnTo>
                  <a:lnTo>
                    <a:pt x="111123" y="216418"/>
                  </a:lnTo>
                  <a:lnTo>
                    <a:pt x="99768" y="222160"/>
                  </a:lnTo>
                  <a:lnTo>
                    <a:pt x="92107" y="230676"/>
                  </a:lnTo>
                  <a:lnTo>
                    <a:pt x="89296" y="241101"/>
                  </a:lnTo>
                  <a:lnTo>
                    <a:pt x="89296" y="248524"/>
                  </a:lnTo>
                  <a:lnTo>
                    <a:pt x="93315" y="255221"/>
                  </a:lnTo>
                  <a:lnTo>
                    <a:pt x="99789" y="260077"/>
                  </a:lnTo>
                  <a:lnTo>
                    <a:pt x="103919" y="263146"/>
                  </a:lnTo>
                  <a:lnTo>
                    <a:pt x="107156" y="267667"/>
                  </a:lnTo>
                  <a:lnTo>
                    <a:pt x="107156" y="279945"/>
                  </a:lnTo>
                  <a:lnTo>
                    <a:pt x="101351" y="285750"/>
                  </a:lnTo>
                  <a:lnTo>
                    <a:pt x="26789" y="285750"/>
                  </a:lnTo>
                  <a:lnTo>
                    <a:pt x="16363" y="283644"/>
                  </a:lnTo>
                  <a:lnTo>
                    <a:pt x="7848" y="277901"/>
                  </a:lnTo>
                  <a:lnTo>
                    <a:pt x="2105" y="269386"/>
                  </a:lnTo>
                  <a:lnTo>
                    <a:pt x="0" y="258960"/>
                  </a:lnTo>
                  <a:lnTo>
                    <a:pt x="0" y="184398"/>
                  </a:lnTo>
                  <a:lnTo>
                    <a:pt x="5804" y="178593"/>
                  </a:lnTo>
                  <a:lnTo>
                    <a:pt x="18082" y="178593"/>
                  </a:lnTo>
                  <a:lnTo>
                    <a:pt x="22603" y="181830"/>
                  </a:lnTo>
                  <a:lnTo>
                    <a:pt x="25672" y="185960"/>
                  </a:lnTo>
                  <a:lnTo>
                    <a:pt x="30528" y="192434"/>
                  </a:lnTo>
                  <a:lnTo>
                    <a:pt x="37225" y="196453"/>
                  </a:lnTo>
                  <a:lnTo>
                    <a:pt x="44648" y="196453"/>
                  </a:lnTo>
                  <a:lnTo>
                    <a:pt x="55073" y="193642"/>
                  </a:lnTo>
                  <a:lnTo>
                    <a:pt x="63589" y="185981"/>
                  </a:lnTo>
                  <a:lnTo>
                    <a:pt x="69331" y="174626"/>
                  </a:lnTo>
                  <a:lnTo>
                    <a:pt x="71437" y="160734"/>
                  </a:lnTo>
                  <a:lnTo>
                    <a:pt x="69331" y="146841"/>
                  </a:lnTo>
                  <a:lnTo>
                    <a:pt x="63589" y="135487"/>
                  </a:lnTo>
                  <a:lnTo>
                    <a:pt x="55073" y="127826"/>
                  </a:lnTo>
                  <a:lnTo>
                    <a:pt x="44648" y="125015"/>
                  </a:lnTo>
                  <a:lnTo>
                    <a:pt x="37225" y="125015"/>
                  </a:lnTo>
                  <a:lnTo>
                    <a:pt x="30528" y="129033"/>
                  </a:lnTo>
                  <a:lnTo>
                    <a:pt x="25672" y="135508"/>
                  </a:lnTo>
                  <a:lnTo>
                    <a:pt x="22603" y="139637"/>
                  </a:lnTo>
                  <a:lnTo>
                    <a:pt x="18082" y="142875"/>
                  </a:lnTo>
                  <a:lnTo>
                    <a:pt x="5804" y="142875"/>
                  </a:lnTo>
                  <a:lnTo>
                    <a:pt x="0" y="137070"/>
                  </a:lnTo>
                  <a:lnTo>
                    <a:pt x="0" y="98226"/>
                  </a:lnTo>
                  <a:lnTo>
                    <a:pt x="2105" y="87801"/>
                  </a:lnTo>
                  <a:lnTo>
                    <a:pt x="7848" y="79285"/>
                  </a:lnTo>
                  <a:lnTo>
                    <a:pt x="16363" y="73543"/>
                  </a:lnTo>
                  <a:lnTo>
                    <a:pt x="26789" y="71437"/>
                  </a:lnTo>
                  <a:lnTo>
                    <a:pt x="101351" y="71437"/>
                  </a:lnTo>
                  <a:lnTo>
                    <a:pt x="107156" y="65633"/>
                  </a:lnTo>
                  <a:lnTo>
                    <a:pt x="107156" y="58489"/>
                  </a:lnTo>
                  <a:lnTo>
                    <a:pt x="107156" y="53354"/>
                  </a:lnTo>
                  <a:lnTo>
                    <a:pt x="103919" y="48834"/>
                  </a:lnTo>
                  <a:lnTo>
                    <a:pt x="99789" y="45764"/>
                  </a:lnTo>
                  <a:lnTo>
                    <a:pt x="93315" y="40909"/>
                  </a:lnTo>
                  <a:lnTo>
                    <a:pt x="89296" y="34211"/>
                  </a:lnTo>
                  <a:lnTo>
                    <a:pt x="89296" y="26789"/>
                  </a:lnTo>
                  <a:lnTo>
                    <a:pt x="92107" y="16363"/>
                  </a:lnTo>
                  <a:lnTo>
                    <a:pt x="99768" y="7848"/>
                  </a:lnTo>
                  <a:lnTo>
                    <a:pt x="111123" y="2105"/>
                  </a:lnTo>
                  <a:lnTo>
                    <a:pt x="125015" y="0"/>
                  </a:lnTo>
                  <a:lnTo>
                    <a:pt x="138908" y="2105"/>
                  </a:lnTo>
                  <a:lnTo>
                    <a:pt x="150262" y="7848"/>
                  </a:lnTo>
                  <a:lnTo>
                    <a:pt x="157923" y="16363"/>
                  </a:lnTo>
                  <a:lnTo>
                    <a:pt x="160734" y="26789"/>
                  </a:lnTo>
                  <a:lnTo>
                    <a:pt x="160734" y="34211"/>
                  </a:lnTo>
                  <a:lnTo>
                    <a:pt x="156716" y="40909"/>
                  </a:lnTo>
                  <a:lnTo>
                    <a:pt x="150241" y="45764"/>
                  </a:lnTo>
                  <a:lnTo>
                    <a:pt x="146112" y="48834"/>
                  </a:lnTo>
                  <a:lnTo>
                    <a:pt x="142875" y="53354"/>
                  </a:lnTo>
                  <a:lnTo>
                    <a:pt x="142875" y="65633"/>
                  </a:lnTo>
                  <a:lnTo>
                    <a:pt x="148679" y="71437"/>
                  </a:lnTo>
                  <a:lnTo>
                    <a:pt x="187523" y="71437"/>
                  </a:lnTo>
                  <a:lnTo>
                    <a:pt x="197948" y="73543"/>
                  </a:lnTo>
                  <a:lnTo>
                    <a:pt x="206464" y="79285"/>
                  </a:lnTo>
                  <a:lnTo>
                    <a:pt x="212206" y="87801"/>
                  </a:lnTo>
                  <a:lnTo>
                    <a:pt x="214312" y="98226"/>
                  </a:lnTo>
                  <a:lnTo>
                    <a:pt x="214312" y="137070"/>
                  </a:lnTo>
                  <a:lnTo>
                    <a:pt x="220116" y="142875"/>
                  </a:lnTo>
                  <a:lnTo>
                    <a:pt x="232395" y="142875"/>
                  </a:lnTo>
                  <a:lnTo>
                    <a:pt x="236915" y="139637"/>
                  </a:lnTo>
                  <a:lnTo>
                    <a:pt x="239985" y="135508"/>
                  </a:lnTo>
                  <a:lnTo>
                    <a:pt x="244840" y="129033"/>
                  </a:lnTo>
                  <a:lnTo>
                    <a:pt x="251538" y="125015"/>
                  </a:lnTo>
                  <a:lnTo>
                    <a:pt x="258960" y="125015"/>
                  </a:lnTo>
                  <a:lnTo>
                    <a:pt x="269386" y="127826"/>
                  </a:lnTo>
                  <a:lnTo>
                    <a:pt x="277901" y="135487"/>
                  </a:lnTo>
                  <a:lnTo>
                    <a:pt x="283644" y="146841"/>
                  </a:lnTo>
                  <a:lnTo>
                    <a:pt x="285750" y="160734"/>
                  </a:lnTo>
                  <a:lnTo>
                    <a:pt x="283644" y="174626"/>
                  </a:lnTo>
                  <a:lnTo>
                    <a:pt x="277901" y="185981"/>
                  </a:lnTo>
                  <a:lnTo>
                    <a:pt x="269386" y="193642"/>
                  </a:lnTo>
                  <a:lnTo>
                    <a:pt x="258960" y="196453"/>
                  </a:lnTo>
                  <a:lnTo>
                    <a:pt x="251538" y="196453"/>
                  </a:lnTo>
                  <a:lnTo>
                    <a:pt x="244840" y="192434"/>
                  </a:lnTo>
                  <a:lnTo>
                    <a:pt x="239985" y="185960"/>
                  </a:lnTo>
                  <a:lnTo>
                    <a:pt x="236915" y="181830"/>
                  </a:lnTo>
                  <a:lnTo>
                    <a:pt x="232395" y="178593"/>
                  </a:lnTo>
                  <a:lnTo>
                    <a:pt x="220116" y="178593"/>
                  </a:lnTo>
                  <a:lnTo>
                    <a:pt x="214312" y="184398"/>
                  </a:lnTo>
                  <a:lnTo>
                    <a:pt x="214312" y="258960"/>
                  </a:lnTo>
                  <a:lnTo>
                    <a:pt x="212206" y="269386"/>
                  </a:lnTo>
                  <a:lnTo>
                    <a:pt x="206464" y="277901"/>
                  </a:lnTo>
                  <a:lnTo>
                    <a:pt x="197948" y="283644"/>
                  </a:lnTo>
                  <a:lnTo>
                    <a:pt x="187523" y="28575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9970" y="1551440"/>
            <a:ext cx="9997440" cy="37369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50" b="0" spc="-105" dirty="0">
                <a:solidFill>
                  <a:srgbClr val="93C4FD"/>
                </a:solidFill>
                <a:latin typeface="Montserrat Medium"/>
                <a:cs typeface="Montserrat Medium"/>
              </a:rPr>
              <a:t>High</a:t>
            </a:r>
            <a:r>
              <a:rPr sz="165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85" dirty="0">
                <a:solidFill>
                  <a:srgbClr val="93C4FD"/>
                </a:solidFill>
                <a:latin typeface="Montserrat Medium"/>
                <a:cs typeface="Montserrat Medium"/>
              </a:rPr>
              <a:t>Barrier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93C4FD"/>
                </a:solidFill>
                <a:latin typeface="Montserrat Medium"/>
                <a:cs typeface="Montserrat Medium"/>
              </a:rPr>
              <a:t>to</a:t>
            </a:r>
            <a:r>
              <a:rPr sz="165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Entry</a:t>
            </a:r>
            <a:endParaRPr sz="1650" dirty="0">
              <a:latin typeface="Montserrat Medium"/>
              <a:cs typeface="Montserrat Medium"/>
            </a:endParaRPr>
          </a:p>
          <a:p>
            <a:pPr marL="12700" marR="808990">
              <a:lnSpc>
                <a:spcPct val="121500"/>
              </a:lnSpc>
              <a:spcBef>
                <a:spcPts val="409"/>
              </a:spcBef>
            </a:pP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Most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tracking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tools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require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expensive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or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uncomfortable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wearable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devices,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50" dirty="0">
                <a:solidFill>
                  <a:srgbClr val="E2E7F0"/>
                </a:solidFill>
                <a:latin typeface="Montserrat"/>
                <a:cs typeface="Montserrat"/>
              </a:rPr>
              <a:t>limiting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accessibility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for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30" dirty="0">
                <a:solidFill>
                  <a:srgbClr val="E2E7F0"/>
                </a:solidFill>
                <a:latin typeface="Montserrat"/>
                <a:cs typeface="Montserrat"/>
              </a:rPr>
              <a:t>many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users.</a:t>
            </a:r>
            <a:endParaRPr sz="18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50" dirty="0">
              <a:latin typeface="Montserrat"/>
              <a:cs typeface="Montserrat"/>
            </a:endParaRPr>
          </a:p>
          <a:p>
            <a:pPr marL="48260">
              <a:lnSpc>
                <a:spcPct val="100000"/>
              </a:lnSpc>
              <a:spcBef>
                <a:spcPts val="5"/>
              </a:spcBef>
            </a:pPr>
            <a:r>
              <a:rPr sz="1650" b="0" spc="-105" dirty="0">
                <a:solidFill>
                  <a:srgbClr val="93C4FD"/>
                </a:solidFill>
                <a:latin typeface="Montserrat Medium"/>
                <a:cs typeface="Montserrat Medium"/>
              </a:rPr>
              <a:t>The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93C4FD"/>
                </a:solidFill>
                <a:latin typeface="Montserrat Medium"/>
                <a:cs typeface="Montserrat Medium"/>
              </a:rPr>
              <a:t>'Data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93C4FD"/>
                </a:solidFill>
                <a:latin typeface="Montserrat Medium"/>
                <a:cs typeface="Montserrat Medium"/>
              </a:rPr>
              <a:t>Overload'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Problem</a:t>
            </a:r>
            <a:endParaRPr sz="1650" dirty="0">
              <a:latin typeface="Montserrat Medium"/>
              <a:cs typeface="Montserrat Medium"/>
            </a:endParaRPr>
          </a:p>
          <a:p>
            <a:pPr marL="48260" marR="5080">
              <a:lnSpc>
                <a:spcPct val="125000"/>
              </a:lnSpc>
              <a:spcBef>
                <a:spcPts val="330"/>
              </a:spcBef>
            </a:pP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Users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get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plenty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of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graphs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scores,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but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lack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clear,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actionable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advice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on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35" dirty="0">
                <a:solidFill>
                  <a:srgbClr val="E2E7F0"/>
                </a:solidFill>
                <a:latin typeface="Montserrat"/>
                <a:cs typeface="Montserrat"/>
              </a:rPr>
              <a:t>how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improve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their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quality.</a:t>
            </a:r>
            <a:endParaRPr sz="18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50" dirty="0">
              <a:latin typeface="Montserrat"/>
              <a:cs typeface="Montserrat"/>
            </a:endParaRPr>
          </a:p>
          <a:p>
            <a:pPr marL="19050">
              <a:lnSpc>
                <a:spcPct val="100000"/>
              </a:lnSpc>
            </a:pPr>
            <a:r>
              <a:rPr sz="1650" b="0" spc="-105" dirty="0">
                <a:solidFill>
                  <a:srgbClr val="93C4FD"/>
                </a:solidFill>
                <a:latin typeface="Montserrat Medium"/>
                <a:cs typeface="Montserrat Medium"/>
              </a:rPr>
              <a:t>The</a:t>
            </a:r>
            <a:r>
              <a:rPr sz="1650" b="0" spc="-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93C4FD"/>
                </a:solidFill>
                <a:latin typeface="Montserrat Medium"/>
                <a:cs typeface="Montserrat Medium"/>
              </a:rPr>
              <a:t>Insight</a:t>
            </a:r>
            <a:r>
              <a:rPr sz="1650" b="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Gap</a:t>
            </a:r>
            <a:endParaRPr sz="1650" dirty="0">
              <a:latin typeface="Montserrat Medium"/>
              <a:cs typeface="Montserrat Medium"/>
            </a:endParaRPr>
          </a:p>
          <a:p>
            <a:pPr marL="19050" marR="340995">
              <a:lnSpc>
                <a:spcPct val="121500"/>
              </a:lnSpc>
              <a:spcBef>
                <a:spcPts val="409"/>
              </a:spcBef>
            </a:pP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There's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a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disconnect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between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40" dirty="0">
                <a:solidFill>
                  <a:srgbClr val="E2E7F0"/>
                </a:solidFill>
                <a:latin typeface="Montserrat"/>
                <a:cs typeface="Montserrat"/>
              </a:rPr>
              <a:t>raw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data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0" dirty="0">
                <a:solidFill>
                  <a:srgbClr val="E2E7F0"/>
                </a:solidFill>
                <a:latin typeface="Montserrat"/>
                <a:cs typeface="Montserrat"/>
              </a:rPr>
              <a:t>practical,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personalized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improvements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that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users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can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implement.</a:t>
            </a:r>
            <a:endParaRPr sz="1800" dirty="0">
              <a:latin typeface="Montserrat"/>
              <a:cs typeface="Montserra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15" name="object 15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5"/>
              </a:spcBef>
            </a:pPr>
            <a:r>
              <a:rPr sz="3400" spc="-235" dirty="0"/>
              <a:t>Project</a:t>
            </a:r>
            <a:r>
              <a:rPr sz="3400" spc="-75" dirty="0"/>
              <a:t> </a:t>
            </a:r>
            <a:r>
              <a:rPr sz="3400" spc="-215" dirty="0"/>
              <a:t>Objectives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676399"/>
            <a:ext cx="438150" cy="666750"/>
            <a:chOff x="609599" y="1676399"/>
            <a:chExt cx="4381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676399"/>
              <a:ext cx="438150" cy="666750"/>
            </a:xfrm>
            <a:custGeom>
              <a:avLst/>
              <a:gdLst/>
              <a:ahLst/>
              <a:cxnLst/>
              <a:rect l="l" t="t" r="r" b="b"/>
              <a:pathLst>
                <a:path w="438150" h="666750">
                  <a:moveTo>
                    <a:pt x="331355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31355" y="0"/>
                  </a:lnTo>
                  <a:lnTo>
                    <a:pt x="374524" y="11572"/>
                  </a:lnTo>
                  <a:lnTo>
                    <a:pt x="409978" y="38784"/>
                  </a:lnTo>
                  <a:lnTo>
                    <a:pt x="432321" y="77492"/>
                  </a:lnTo>
                  <a:lnTo>
                    <a:pt x="438149" y="106794"/>
                  </a:lnTo>
                  <a:lnTo>
                    <a:pt x="438149" y="559954"/>
                  </a:lnTo>
                  <a:lnTo>
                    <a:pt x="426577" y="603124"/>
                  </a:lnTo>
                  <a:lnTo>
                    <a:pt x="399365" y="638578"/>
                  </a:lnTo>
                  <a:lnTo>
                    <a:pt x="360656" y="660921"/>
                  </a:lnTo>
                  <a:lnTo>
                    <a:pt x="338787" y="666017"/>
                  </a:lnTo>
                  <a:lnTo>
                    <a:pt x="331355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2829" y="18668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60734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60734" y="0"/>
                  </a:lnTo>
                  <a:lnTo>
                    <a:pt x="174626" y="2810"/>
                  </a:lnTo>
                  <a:lnTo>
                    <a:pt x="185981" y="10471"/>
                  </a:lnTo>
                  <a:lnTo>
                    <a:pt x="193642" y="21826"/>
                  </a:lnTo>
                  <a:lnTo>
                    <a:pt x="196453" y="35718"/>
                  </a:lnTo>
                  <a:lnTo>
                    <a:pt x="35718" y="35718"/>
                  </a:lnTo>
                  <a:lnTo>
                    <a:pt x="35718" y="214312"/>
                  </a:lnTo>
                  <a:lnTo>
                    <a:pt x="196453" y="214312"/>
                  </a:lnTo>
                  <a:lnTo>
                    <a:pt x="196453" y="232171"/>
                  </a:lnTo>
                  <a:lnTo>
                    <a:pt x="95858" y="232171"/>
                  </a:lnTo>
                  <a:lnTo>
                    <a:pt x="93580" y="232625"/>
                  </a:lnTo>
                  <a:lnTo>
                    <a:pt x="80367" y="247662"/>
                  </a:lnTo>
                  <a:lnTo>
                    <a:pt x="80367" y="252399"/>
                  </a:lnTo>
                  <a:lnTo>
                    <a:pt x="95858" y="267890"/>
                  </a:lnTo>
                  <a:lnTo>
                    <a:pt x="190966" y="267890"/>
                  </a:lnTo>
                  <a:lnTo>
                    <a:pt x="185981" y="275278"/>
                  </a:lnTo>
                  <a:lnTo>
                    <a:pt x="174626" y="282939"/>
                  </a:lnTo>
                  <a:lnTo>
                    <a:pt x="160734" y="285750"/>
                  </a:lnTo>
                  <a:close/>
                </a:path>
                <a:path w="196850" h="285750">
                  <a:moveTo>
                    <a:pt x="196453" y="214312"/>
                  </a:moveTo>
                  <a:lnTo>
                    <a:pt x="160734" y="214312"/>
                  </a:lnTo>
                  <a:lnTo>
                    <a:pt x="160734" y="35718"/>
                  </a:lnTo>
                  <a:lnTo>
                    <a:pt x="196453" y="35718"/>
                  </a:lnTo>
                  <a:lnTo>
                    <a:pt x="196453" y="214312"/>
                  </a:lnTo>
                  <a:close/>
                </a:path>
                <a:path w="196850" h="285750">
                  <a:moveTo>
                    <a:pt x="190966" y="267890"/>
                  </a:moveTo>
                  <a:lnTo>
                    <a:pt x="100594" y="267890"/>
                  </a:lnTo>
                  <a:lnTo>
                    <a:pt x="102873" y="267437"/>
                  </a:lnTo>
                  <a:lnTo>
                    <a:pt x="107249" y="265624"/>
                  </a:lnTo>
                  <a:lnTo>
                    <a:pt x="116085" y="252399"/>
                  </a:lnTo>
                  <a:lnTo>
                    <a:pt x="116085" y="247662"/>
                  </a:lnTo>
                  <a:lnTo>
                    <a:pt x="100594" y="232171"/>
                  </a:lnTo>
                  <a:lnTo>
                    <a:pt x="196453" y="232171"/>
                  </a:lnTo>
                  <a:lnTo>
                    <a:pt x="196453" y="250031"/>
                  </a:lnTo>
                  <a:lnTo>
                    <a:pt x="193642" y="263923"/>
                  </a:lnTo>
                  <a:lnTo>
                    <a:pt x="190966" y="26789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2990849"/>
            <a:ext cx="466725" cy="666750"/>
            <a:chOff x="609599" y="2990849"/>
            <a:chExt cx="466725" cy="666750"/>
          </a:xfrm>
        </p:grpSpPr>
        <p:sp>
          <p:nvSpPr>
            <p:cNvPr id="7" name="object 7"/>
            <p:cNvSpPr/>
            <p:nvPr/>
          </p:nvSpPr>
          <p:spPr>
            <a:xfrm>
              <a:off x="609599" y="2990849"/>
              <a:ext cx="466725" cy="666750"/>
            </a:xfrm>
            <a:custGeom>
              <a:avLst/>
              <a:gdLst/>
              <a:ahLst/>
              <a:cxnLst/>
              <a:rect l="l" t="t" r="r" b="b"/>
              <a:pathLst>
                <a:path w="466725" h="666750">
                  <a:moveTo>
                    <a:pt x="359930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59930" y="0"/>
                  </a:lnTo>
                  <a:lnTo>
                    <a:pt x="403099" y="11572"/>
                  </a:lnTo>
                  <a:lnTo>
                    <a:pt x="438554" y="38784"/>
                  </a:lnTo>
                  <a:lnTo>
                    <a:pt x="460896" y="77492"/>
                  </a:lnTo>
                  <a:lnTo>
                    <a:pt x="466725" y="106794"/>
                  </a:lnTo>
                  <a:lnTo>
                    <a:pt x="466725" y="559954"/>
                  </a:lnTo>
                  <a:lnTo>
                    <a:pt x="455152" y="603123"/>
                  </a:lnTo>
                  <a:lnTo>
                    <a:pt x="427940" y="638578"/>
                  </a:lnTo>
                  <a:lnTo>
                    <a:pt x="389231" y="660920"/>
                  </a:lnTo>
                  <a:lnTo>
                    <a:pt x="367362" y="666017"/>
                  </a:lnTo>
                  <a:lnTo>
                    <a:pt x="359930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324" y="31813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65633" y="258960"/>
                  </a:moveTo>
                  <a:lnTo>
                    <a:pt x="62507" y="258960"/>
                  </a:lnTo>
                  <a:lnTo>
                    <a:pt x="48615" y="256150"/>
                  </a:lnTo>
                  <a:lnTo>
                    <a:pt x="37260" y="248489"/>
                  </a:lnTo>
                  <a:lnTo>
                    <a:pt x="29599" y="237134"/>
                  </a:lnTo>
                  <a:lnTo>
                    <a:pt x="26789" y="223242"/>
                  </a:lnTo>
                  <a:lnTo>
                    <a:pt x="26789" y="219112"/>
                  </a:lnTo>
                  <a:lnTo>
                    <a:pt x="27514" y="215093"/>
                  </a:lnTo>
                  <a:lnTo>
                    <a:pt x="28798" y="211410"/>
                  </a:lnTo>
                  <a:lnTo>
                    <a:pt x="17187" y="204887"/>
                  </a:lnTo>
                  <a:lnTo>
                    <a:pt x="8078" y="195309"/>
                  </a:lnTo>
                  <a:lnTo>
                    <a:pt x="2129" y="183344"/>
                  </a:lnTo>
                  <a:lnTo>
                    <a:pt x="0" y="169664"/>
                  </a:lnTo>
                  <a:lnTo>
                    <a:pt x="1867" y="156852"/>
                  </a:lnTo>
                  <a:lnTo>
                    <a:pt x="7108" y="145491"/>
                  </a:lnTo>
                  <a:lnTo>
                    <a:pt x="15186" y="136128"/>
                  </a:lnTo>
                  <a:lnTo>
                    <a:pt x="25561" y="129313"/>
                  </a:lnTo>
                  <a:lnTo>
                    <a:pt x="20705" y="123229"/>
                  </a:lnTo>
                  <a:lnTo>
                    <a:pt x="17859" y="115527"/>
                  </a:lnTo>
                  <a:lnTo>
                    <a:pt x="17859" y="107156"/>
                  </a:lnTo>
                  <a:lnTo>
                    <a:pt x="19994" y="94963"/>
                  </a:lnTo>
                  <a:lnTo>
                    <a:pt x="25896" y="84580"/>
                  </a:lnTo>
                  <a:lnTo>
                    <a:pt x="34811" y="76751"/>
                  </a:lnTo>
                  <a:lnTo>
                    <a:pt x="45987" y="72218"/>
                  </a:lnTo>
                  <a:lnTo>
                    <a:pt x="45094" y="69149"/>
                  </a:lnTo>
                  <a:lnTo>
                    <a:pt x="44648" y="65856"/>
                  </a:lnTo>
                  <a:lnTo>
                    <a:pt x="44648" y="62507"/>
                  </a:lnTo>
                  <a:lnTo>
                    <a:pt x="46686" y="50601"/>
                  </a:lnTo>
                  <a:lnTo>
                    <a:pt x="52329" y="40385"/>
                  </a:lnTo>
                  <a:lnTo>
                    <a:pt x="60870" y="32566"/>
                  </a:lnTo>
                  <a:lnTo>
                    <a:pt x="71604" y="27849"/>
                  </a:lnTo>
                  <a:lnTo>
                    <a:pt x="74900" y="16905"/>
                  </a:lnTo>
                  <a:lnTo>
                    <a:pt x="81727" y="8064"/>
                  </a:lnTo>
                  <a:lnTo>
                    <a:pt x="91265" y="2153"/>
                  </a:lnTo>
                  <a:lnTo>
                    <a:pt x="102691" y="0"/>
                  </a:lnTo>
                  <a:lnTo>
                    <a:pt x="114850" y="2458"/>
                  </a:lnTo>
                  <a:lnTo>
                    <a:pt x="124785" y="9159"/>
                  </a:lnTo>
                  <a:lnTo>
                    <a:pt x="131487" y="19095"/>
                  </a:lnTo>
                  <a:lnTo>
                    <a:pt x="133945" y="31253"/>
                  </a:lnTo>
                  <a:lnTo>
                    <a:pt x="133945" y="254496"/>
                  </a:lnTo>
                  <a:lnTo>
                    <a:pt x="133279" y="257788"/>
                  </a:lnTo>
                  <a:lnTo>
                    <a:pt x="71604" y="257788"/>
                  </a:lnTo>
                  <a:lnTo>
                    <a:pt x="68702" y="258570"/>
                  </a:lnTo>
                  <a:lnTo>
                    <a:pt x="65633" y="258960"/>
                  </a:lnTo>
                  <a:close/>
                </a:path>
                <a:path w="285750" h="285750">
                  <a:moveTo>
                    <a:pt x="102691" y="285750"/>
                  </a:moveTo>
                  <a:lnTo>
                    <a:pt x="91265" y="283594"/>
                  </a:lnTo>
                  <a:lnTo>
                    <a:pt x="81727" y="277671"/>
                  </a:lnTo>
                  <a:lnTo>
                    <a:pt x="74900" y="268797"/>
                  </a:lnTo>
                  <a:lnTo>
                    <a:pt x="71604" y="257788"/>
                  </a:lnTo>
                  <a:lnTo>
                    <a:pt x="133279" y="257788"/>
                  </a:lnTo>
                  <a:lnTo>
                    <a:pt x="131487" y="266654"/>
                  </a:lnTo>
                  <a:lnTo>
                    <a:pt x="124785" y="276590"/>
                  </a:lnTo>
                  <a:lnTo>
                    <a:pt x="114850" y="283291"/>
                  </a:lnTo>
                  <a:lnTo>
                    <a:pt x="102691" y="285750"/>
                  </a:lnTo>
                  <a:close/>
                </a:path>
                <a:path w="285750" h="285750">
                  <a:moveTo>
                    <a:pt x="183058" y="285750"/>
                  </a:moveTo>
                  <a:lnTo>
                    <a:pt x="170899" y="283291"/>
                  </a:lnTo>
                  <a:lnTo>
                    <a:pt x="160964" y="276590"/>
                  </a:lnTo>
                  <a:lnTo>
                    <a:pt x="154262" y="266654"/>
                  </a:lnTo>
                  <a:lnTo>
                    <a:pt x="151804" y="254496"/>
                  </a:lnTo>
                  <a:lnTo>
                    <a:pt x="151804" y="31253"/>
                  </a:lnTo>
                  <a:lnTo>
                    <a:pt x="154262" y="19095"/>
                  </a:lnTo>
                  <a:lnTo>
                    <a:pt x="160964" y="9159"/>
                  </a:lnTo>
                  <a:lnTo>
                    <a:pt x="170899" y="2458"/>
                  </a:lnTo>
                  <a:lnTo>
                    <a:pt x="183058" y="0"/>
                  </a:lnTo>
                  <a:lnTo>
                    <a:pt x="194477" y="2153"/>
                  </a:lnTo>
                  <a:lnTo>
                    <a:pt x="204001" y="8064"/>
                  </a:lnTo>
                  <a:lnTo>
                    <a:pt x="210826" y="16905"/>
                  </a:lnTo>
                  <a:lnTo>
                    <a:pt x="214145" y="27849"/>
                  </a:lnTo>
                  <a:lnTo>
                    <a:pt x="224902" y="32558"/>
                  </a:lnTo>
                  <a:lnTo>
                    <a:pt x="233441" y="40364"/>
                  </a:lnTo>
                  <a:lnTo>
                    <a:pt x="239071" y="50578"/>
                  </a:lnTo>
                  <a:lnTo>
                    <a:pt x="241101" y="62507"/>
                  </a:lnTo>
                  <a:lnTo>
                    <a:pt x="241101" y="65856"/>
                  </a:lnTo>
                  <a:lnTo>
                    <a:pt x="240655" y="69149"/>
                  </a:lnTo>
                  <a:lnTo>
                    <a:pt x="239762" y="72218"/>
                  </a:lnTo>
                  <a:lnTo>
                    <a:pt x="250938" y="76728"/>
                  </a:lnTo>
                  <a:lnTo>
                    <a:pt x="259853" y="84559"/>
                  </a:lnTo>
                  <a:lnTo>
                    <a:pt x="265755" y="94955"/>
                  </a:lnTo>
                  <a:lnTo>
                    <a:pt x="267890" y="107156"/>
                  </a:lnTo>
                  <a:lnTo>
                    <a:pt x="267890" y="115527"/>
                  </a:lnTo>
                  <a:lnTo>
                    <a:pt x="265044" y="123229"/>
                  </a:lnTo>
                  <a:lnTo>
                    <a:pt x="260188" y="129313"/>
                  </a:lnTo>
                  <a:lnTo>
                    <a:pt x="270563" y="136128"/>
                  </a:lnTo>
                  <a:lnTo>
                    <a:pt x="278641" y="145491"/>
                  </a:lnTo>
                  <a:lnTo>
                    <a:pt x="283882" y="156852"/>
                  </a:lnTo>
                  <a:lnTo>
                    <a:pt x="285750" y="169664"/>
                  </a:lnTo>
                  <a:lnTo>
                    <a:pt x="283620" y="183344"/>
                  </a:lnTo>
                  <a:lnTo>
                    <a:pt x="277671" y="195309"/>
                  </a:lnTo>
                  <a:lnTo>
                    <a:pt x="268562" y="204887"/>
                  </a:lnTo>
                  <a:lnTo>
                    <a:pt x="256951" y="211410"/>
                  </a:lnTo>
                  <a:lnTo>
                    <a:pt x="258235" y="215093"/>
                  </a:lnTo>
                  <a:lnTo>
                    <a:pt x="258960" y="219112"/>
                  </a:lnTo>
                  <a:lnTo>
                    <a:pt x="258960" y="223242"/>
                  </a:lnTo>
                  <a:lnTo>
                    <a:pt x="256150" y="237134"/>
                  </a:lnTo>
                  <a:lnTo>
                    <a:pt x="248489" y="248489"/>
                  </a:lnTo>
                  <a:lnTo>
                    <a:pt x="237134" y="256150"/>
                  </a:lnTo>
                  <a:lnTo>
                    <a:pt x="229035" y="257788"/>
                  </a:lnTo>
                  <a:lnTo>
                    <a:pt x="214145" y="257788"/>
                  </a:lnTo>
                  <a:lnTo>
                    <a:pt x="210849" y="268797"/>
                  </a:lnTo>
                  <a:lnTo>
                    <a:pt x="204022" y="277671"/>
                  </a:lnTo>
                  <a:lnTo>
                    <a:pt x="194484" y="283594"/>
                  </a:lnTo>
                  <a:lnTo>
                    <a:pt x="183058" y="285750"/>
                  </a:lnTo>
                  <a:close/>
                </a:path>
                <a:path w="285750" h="285750">
                  <a:moveTo>
                    <a:pt x="223242" y="258960"/>
                  </a:moveTo>
                  <a:lnTo>
                    <a:pt x="220116" y="258960"/>
                  </a:lnTo>
                  <a:lnTo>
                    <a:pt x="217047" y="258570"/>
                  </a:lnTo>
                  <a:lnTo>
                    <a:pt x="214145" y="257788"/>
                  </a:lnTo>
                  <a:lnTo>
                    <a:pt x="229035" y="257788"/>
                  </a:lnTo>
                  <a:lnTo>
                    <a:pt x="223242" y="25896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9599" y="4314824"/>
            <a:ext cx="485775" cy="666750"/>
            <a:chOff x="609599" y="4314824"/>
            <a:chExt cx="485775" cy="666750"/>
          </a:xfrm>
        </p:grpSpPr>
        <p:sp>
          <p:nvSpPr>
            <p:cNvPr id="10" name="object 10"/>
            <p:cNvSpPr/>
            <p:nvPr/>
          </p:nvSpPr>
          <p:spPr>
            <a:xfrm>
              <a:off x="609599" y="4314824"/>
              <a:ext cx="485775" cy="666750"/>
            </a:xfrm>
            <a:custGeom>
              <a:avLst/>
              <a:gdLst/>
              <a:ahLst/>
              <a:cxnLst/>
              <a:rect l="l" t="t" r="r" b="b"/>
              <a:pathLst>
                <a:path w="485775" h="666750">
                  <a:moveTo>
                    <a:pt x="378980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78980" y="0"/>
                  </a:lnTo>
                  <a:lnTo>
                    <a:pt x="422149" y="11571"/>
                  </a:lnTo>
                  <a:lnTo>
                    <a:pt x="457604" y="38784"/>
                  </a:lnTo>
                  <a:lnTo>
                    <a:pt x="479946" y="77492"/>
                  </a:lnTo>
                  <a:lnTo>
                    <a:pt x="485774" y="106794"/>
                  </a:lnTo>
                  <a:lnTo>
                    <a:pt x="485774" y="559954"/>
                  </a:lnTo>
                  <a:lnTo>
                    <a:pt x="474202" y="603123"/>
                  </a:lnTo>
                  <a:lnTo>
                    <a:pt x="446990" y="638578"/>
                  </a:lnTo>
                  <a:lnTo>
                    <a:pt x="408281" y="660920"/>
                  </a:lnTo>
                  <a:lnTo>
                    <a:pt x="386412" y="666017"/>
                  </a:lnTo>
                  <a:lnTo>
                    <a:pt x="378980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493" y="4505324"/>
              <a:ext cx="358775" cy="285750"/>
            </a:xfrm>
            <a:custGeom>
              <a:avLst/>
              <a:gdLst/>
              <a:ahLst/>
              <a:cxnLst/>
              <a:rect l="l" t="t" r="r" b="b"/>
              <a:pathLst>
                <a:path w="358775" h="285750">
                  <a:moveTo>
                    <a:pt x="9711" y="196453"/>
                  </a:moveTo>
                  <a:lnTo>
                    <a:pt x="5860" y="196453"/>
                  </a:lnTo>
                  <a:lnTo>
                    <a:pt x="2455" y="193885"/>
                  </a:lnTo>
                  <a:lnTo>
                    <a:pt x="0" y="186630"/>
                  </a:lnTo>
                  <a:lnTo>
                    <a:pt x="1339" y="182612"/>
                  </a:lnTo>
                  <a:lnTo>
                    <a:pt x="4409" y="180323"/>
                  </a:lnTo>
                  <a:lnTo>
                    <a:pt x="5692" y="179319"/>
                  </a:lnTo>
                  <a:lnTo>
                    <a:pt x="7534" y="177700"/>
                  </a:lnTo>
                  <a:lnTo>
                    <a:pt x="9543" y="175859"/>
                  </a:lnTo>
                  <a:lnTo>
                    <a:pt x="12278" y="173180"/>
                  </a:lnTo>
                  <a:lnTo>
                    <a:pt x="14957" y="169719"/>
                  </a:lnTo>
                  <a:lnTo>
                    <a:pt x="18026" y="165813"/>
                  </a:lnTo>
                  <a:lnTo>
                    <a:pt x="20928" y="161180"/>
                  </a:lnTo>
                  <a:lnTo>
                    <a:pt x="22882" y="155934"/>
                  </a:lnTo>
                  <a:lnTo>
                    <a:pt x="13566" y="143095"/>
                  </a:lnTo>
                  <a:lnTo>
                    <a:pt x="6620" y="129068"/>
                  </a:lnTo>
                  <a:lnTo>
                    <a:pt x="2280" y="114047"/>
                  </a:lnTo>
                  <a:lnTo>
                    <a:pt x="863" y="99095"/>
                  </a:lnTo>
                  <a:lnTo>
                    <a:pt x="791" y="98185"/>
                  </a:lnTo>
                  <a:lnTo>
                    <a:pt x="9902" y="59992"/>
                  </a:lnTo>
                  <a:lnTo>
                    <a:pt x="34776" y="28770"/>
                  </a:lnTo>
                  <a:lnTo>
                    <a:pt x="71675" y="7719"/>
                  </a:lnTo>
                  <a:lnTo>
                    <a:pt x="116867" y="0"/>
                  </a:lnTo>
                  <a:lnTo>
                    <a:pt x="162059" y="7719"/>
                  </a:lnTo>
                  <a:lnTo>
                    <a:pt x="198957" y="28770"/>
                  </a:lnTo>
                  <a:lnTo>
                    <a:pt x="223832" y="59992"/>
                  </a:lnTo>
                  <a:lnTo>
                    <a:pt x="232943" y="98185"/>
                  </a:lnTo>
                  <a:lnTo>
                    <a:pt x="232898" y="98454"/>
                  </a:lnTo>
                  <a:lnTo>
                    <a:pt x="223832" y="136460"/>
                  </a:lnTo>
                  <a:lnTo>
                    <a:pt x="198957" y="167682"/>
                  </a:lnTo>
                  <a:lnTo>
                    <a:pt x="171908" y="183114"/>
                  </a:lnTo>
                  <a:lnTo>
                    <a:pt x="58489" y="183114"/>
                  </a:lnTo>
                  <a:lnTo>
                    <a:pt x="54303" y="185346"/>
                  </a:lnTo>
                  <a:lnTo>
                    <a:pt x="18822" y="195904"/>
                  </a:lnTo>
                  <a:lnTo>
                    <a:pt x="9711" y="196453"/>
                  </a:lnTo>
                  <a:close/>
                </a:path>
                <a:path w="358775" h="285750">
                  <a:moveTo>
                    <a:pt x="241882" y="285750"/>
                  </a:moveTo>
                  <a:lnTo>
                    <a:pt x="203796" y="280339"/>
                  </a:lnTo>
                  <a:lnTo>
                    <a:pt x="171010" y="265323"/>
                  </a:lnTo>
                  <a:lnTo>
                    <a:pt x="145685" y="242521"/>
                  </a:lnTo>
                  <a:lnTo>
                    <a:pt x="129982" y="213754"/>
                  </a:lnTo>
                  <a:lnTo>
                    <a:pt x="176504" y="202138"/>
                  </a:lnTo>
                  <a:lnTo>
                    <a:pt x="214968" y="177379"/>
                  </a:lnTo>
                  <a:lnTo>
                    <a:pt x="241146" y="141926"/>
                  </a:lnTo>
                  <a:lnTo>
                    <a:pt x="250620" y="99095"/>
                  </a:lnTo>
                  <a:lnTo>
                    <a:pt x="250645" y="92366"/>
                  </a:lnTo>
                  <a:lnTo>
                    <a:pt x="250421" y="89520"/>
                  </a:lnTo>
                  <a:lnTo>
                    <a:pt x="292575" y="99095"/>
                  </a:lnTo>
                  <a:lnTo>
                    <a:pt x="326707" y="120453"/>
                  </a:lnTo>
                  <a:lnTo>
                    <a:pt x="349570" y="150831"/>
                  </a:lnTo>
                  <a:lnTo>
                    <a:pt x="357913" y="187467"/>
                  </a:lnTo>
                  <a:lnTo>
                    <a:pt x="356525" y="202138"/>
                  </a:lnTo>
                  <a:lnTo>
                    <a:pt x="356414" y="203320"/>
                  </a:lnTo>
                  <a:lnTo>
                    <a:pt x="352073" y="218351"/>
                  </a:lnTo>
                  <a:lnTo>
                    <a:pt x="345128" y="232368"/>
                  </a:lnTo>
                  <a:lnTo>
                    <a:pt x="335812" y="245175"/>
                  </a:lnTo>
                  <a:lnTo>
                    <a:pt x="337765" y="250366"/>
                  </a:lnTo>
                  <a:lnTo>
                    <a:pt x="340667" y="255054"/>
                  </a:lnTo>
                  <a:lnTo>
                    <a:pt x="343737" y="258960"/>
                  </a:lnTo>
                  <a:lnTo>
                    <a:pt x="346416" y="262421"/>
                  </a:lnTo>
                  <a:lnTo>
                    <a:pt x="349150" y="265100"/>
                  </a:lnTo>
                  <a:lnTo>
                    <a:pt x="351159" y="266941"/>
                  </a:lnTo>
                  <a:lnTo>
                    <a:pt x="352164" y="267890"/>
                  </a:lnTo>
                  <a:lnTo>
                    <a:pt x="353838" y="269230"/>
                  </a:lnTo>
                  <a:lnTo>
                    <a:pt x="357410" y="271853"/>
                  </a:lnTo>
                  <a:lnTo>
                    <a:pt x="357589" y="272411"/>
                  </a:lnTo>
                  <a:lnTo>
                    <a:pt x="300316" y="272411"/>
                  </a:lnTo>
                  <a:lnTo>
                    <a:pt x="286932" y="278074"/>
                  </a:lnTo>
                  <a:lnTo>
                    <a:pt x="272648" y="282261"/>
                  </a:lnTo>
                  <a:lnTo>
                    <a:pt x="257590" y="284858"/>
                  </a:lnTo>
                  <a:lnTo>
                    <a:pt x="241882" y="285750"/>
                  </a:lnTo>
                  <a:close/>
                </a:path>
                <a:path w="358775" h="285750">
                  <a:moveTo>
                    <a:pt x="116867" y="196453"/>
                  </a:moveTo>
                  <a:lnTo>
                    <a:pt x="101160" y="195561"/>
                  </a:lnTo>
                  <a:lnTo>
                    <a:pt x="86108" y="192964"/>
                  </a:lnTo>
                  <a:lnTo>
                    <a:pt x="71738" y="188733"/>
                  </a:lnTo>
                  <a:lnTo>
                    <a:pt x="58489" y="183114"/>
                  </a:lnTo>
                  <a:lnTo>
                    <a:pt x="171908" y="183114"/>
                  </a:lnTo>
                  <a:lnTo>
                    <a:pt x="162059" y="188733"/>
                  </a:lnTo>
                  <a:lnTo>
                    <a:pt x="116867" y="196453"/>
                  </a:lnTo>
                  <a:close/>
                </a:path>
                <a:path w="358775" h="285750">
                  <a:moveTo>
                    <a:pt x="352890" y="285750"/>
                  </a:moveTo>
                  <a:lnTo>
                    <a:pt x="349039" y="285750"/>
                  </a:lnTo>
                  <a:lnTo>
                    <a:pt x="339927" y="285201"/>
                  </a:lnTo>
                  <a:lnTo>
                    <a:pt x="300316" y="272411"/>
                  </a:lnTo>
                  <a:lnTo>
                    <a:pt x="357589" y="272411"/>
                  </a:lnTo>
                  <a:lnTo>
                    <a:pt x="358694" y="275871"/>
                  </a:lnTo>
                  <a:lnTo>
                    <a:pt x="356350" y="283238"/>
                  </a:lnTo>
                  <a:lnTo>
                    <a:pt x="352890" y="28575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7633" y="1551440"/>
            <a:ext cx="10130155" cy="37369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50" b="0" spc="-105" dirty="0">
                <a:solidFill>
                  <a:srgbClr val="93C4FD"/>
                </a:solidFill>
                <a:latin typeface="Montserrat Medium"/>
                <a:cs typeface="Montserrat Medium"/>
              </a:rPr>
              <a:t>Smart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93C4FD"/>
                </a:solidFill>
                <a:latin typeface="Montserrat Medium"/>
                <a:cs typeface="Montserrat Medium"/>
              </a:rPr>
              <a:t>&amp;</a:t>
            </a:r>
            <a:r>
              <a:rPr sz="165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Accessible</a:t>
            </a:r>
            <a:endParaRPr sz="1650">
              <a:latin typeface="Montserrat Medium"/>
              <a:cs typeface="Montserrat Medium"/>
            </a:endParaRPr>
          </a:p>
          <a:p>
            <a:pPr marL="12700" marR="5080">
              <a:lnSpc>
                <a:spcPct val="121500"/>
              </a:lnSpc>
              <a:spcBef>
                <a:spcPts val="409"/>
              </a:spcBef>
            </a:pP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Deliver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an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easy-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to-</a:t>
            </a:r>
            <a:r>
              <a:rPr sz="1800" spc="-80" dirty="0">
                <a:solidFill>
                  <a:srgbClr val="E2E7F0"/>
                </a:solidFill>
                <a:latin typeface="Montserrat"/>
                <a:cs typeface="Montserrat"/>
              </a:rPr>
              <a:t>use,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hardware-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free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monitoring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solution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that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works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with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the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55" dirty="0">
                <a:solidFill>
                  <a:srgbClr val="E2E7F0"/>
                </a:solidFill>
                <a:latin typeface="Montserrat"/>
                <a:cs typeface="Montserrat"/>
              </a:rPr>
              <a:t>smartphone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you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already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35" dirty="0">
                <a:solidFill>
                  <a:srgbClr val="E2E7F0"/>
                </a:solidFill>
                <a:latin typeface="Montserrat"/>
                <a:cs typeface="Montserrat"/>
              </a:rPr>
              <a:t>own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70" dirty="0">
                <a:solidFill>
                  <a:srgbClr val="E2E7F0"/>
                </a:solidFill>
                <a:latin typeface="Montserrat"/>
                <a:cs typeface="Montserrat"/>
              </a:rPr>
              <a:t>—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no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expensive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wearables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required.</a:t>
            </a:r>
            <a:endParaRPr sz="18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50">
              <a:latin typeface="Montserrat"/>
              <a:cs typeface="Montserrat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1650" b="0" spc="-80" dirty="0">
                <a:solidFill>
                  <a:srgbClr val="93C4FD"/>
                </a:solidFill>
                <a:latin typeface="Montserrat Medium"/>
                <a:cs typeface="Montserrat Medium"/>
              </a:rPr>
              <a:t>Intelligent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Prediction</a:t>
            </a:r>
            <a:endParaRPr sz="1650">
              <a:latin typeface="Montserrat Medium"/>
              <a:cs typeface="Montserrat Medium"/>
            </a:endParaRPr>
          </a:p>
          <a:p>
            <a:pPr marL="35560" marR="564515">
              <a:lnSpc>
                <a:spcPct val="125000"/>
              </a:lnSpc>
              <a:spcBef>
                <a:spcPts val="330"/>
              </a:spcBef>
            </a:pP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Accurately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predict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quality</a:t>
            </a:r>
            <a:r>
              <a:rPr sz="180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using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only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smartphone-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inferred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data,</a:t>
            </a:r>
            <a:r>
              <a:rPr sz="180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including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0" dirty="0">
                <a:solidFill>
                  <a:srgbClr val="E2E7F0"/>
                </a:solidFill>
                <a:latin typeface="Montserrat"/>
                <a:cs typeface="Montserrat"/>
              </a:rPr>
              <a:t>movement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patterns,</a:t>
            </a:r>
            <a:r>
              <a:rPr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phone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usage,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0" dirty="0">
                <a:solidFill>
                  <a:srgbClr val="E2E7F0"/>
                </a:solidFill>
                <a:latin typeface="Montserrat"/>
                <a:cs typeface="Montserrat"/>
              </a:rPr>
              <a:t>environmental</a:t>
            </a:r>
            <a:r>
              <a:rPr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factors.</a:t>
            </a:r>
            <a:endParaRPr sz="18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50">
              <a:latin typeface="Montserrat"/>
              <a:cs typeface="Montserrat"/>
            </a:endParaRPr>
          </a:p>
          <a:p>
            <a:pPr marL="62230">
              <a:lnSpc>
                <a:spcPct val="100000"/>
              </a:lnSpc>
            </a:pPr>
            <a:r>
              <a:rPr sz="1650" b="0" spc="-90" dirty="0">
                <a:solidFill>
                  <a:srgbClr val="93C4FD"/>
                </a:solidFill>
                <a:latin typeface="Montserrat Medium"/>
                <a:cs typeface="Montserrat Medium"/>
              </a:rPr>
              <a:t>Actionable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93C4FD"/>
                </a:solidFill>
                <a:latin typeface="Montserrat Medium"/>
                <a:cs typeface="Montserrat Medium"/>
              </a:rPr>
              <a:t>AI</a:t>
            </a:r>
            <a:r>
              <a:rPr sz="165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Coaching</a:t>
            </a:r>
            <a:endParaRPr sz="1650">
              <a:latin typeface="Montserrat Medium"/>
              <a:cs typeface="Montserrat Medium"/>
            </a:endParaRPr>
          </a:p>
          <a:p>
            <a:pPr marL="62230" marR="976630">
              <a:lnSpc>
                <a:spcPct val="121500"/>
              </a:lnSpc>
              <a:spcBef>
                <a:spcPts val="409"/>
              </a:spcBef>
            </a:pP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Provide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personalized,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clear,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actionable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advice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through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0" dirty="0">
                <a:solidFill>
                  <a:srgbClr val="E2E7F0"/>
                </a:solidFill>
                <a:latin typeface="Montserrat"/>
                <a:cs typeface="Montserrat"/>
              </a:rPr>
              <a:t>AI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coaching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95" dirty="0">
                <a:solidFill>
                  <a:srgbClr val="E2E7F0"/>
                </a:solidFill>
                <a:latin typeface="Montserrat"/>
                <a:cs typeface="Montserrat"/>
              </a:rPr>
              <a:t>tailored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30" dirty="0">
                <a:solidFill>
                  <a:srgbClr val="E2E7F0"/>
                </a:solidFill>
                <a:latin typeface="Montserrat"/>
                <a:cs typeface="Montserrat"/>
              </a:rPr>
              <a:t>each </a:t>
            </a:r>
            <a:r>
              <a:rPr sz="1800" spc="-75" dirty="0">
                <a:solidFill>
                  <a:srgbClr val="E2E7F0"/>
                </a:solidFill>
                <a:latin typeface="Montserrat"/>
                <a:cs typeface="Montserrat"/>
              </a:rPr>
              <a:t>individual's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unique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sz="180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lifestyle.</a:t>
            </a:r>
            <a:endParaRPr sz="1800">
              <a:latin typeface="Montserrat"/>
              <a:cs typeface="Montserra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15" name="object 15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0"/>
              </a:spcBef>
            </a:pPr>
            <a:r>
              <a:rPr spc="-185" dirty="0"/>
              <a:t>Datasets:</a:t>
            </a:r>
            <a:r>
              <a:rPr spc="-40" dirty="0"/>
              <a:t> </a:t>
            </a:r>
            <a:r>
              <a:rPr spc="-210" dirty="0"/>
              <a:t>Smartphone</a:t>
            </a:r>
            <a:r>
              <a:rPr spc="-35" dirty="0"/>
              <a:t> </a:t>
            </a:r>
            <a:r>
              <a:rPr spc="-190" dirty="0"/>
              <a:t>Sensors</a:t>
            </a:r>
            <a:r>
              <a:rPr spc="-35" dirty="0"/>
              <a:t> </a:t>
            </a:r>
            <a:r>
              <a:rPr spc="-195" dirty="0"/>
              <a:t>+</a:t>
            </a:r>
            <a:r>
              <a:rPr spc="-35" dirty="0"/>
              <a:t> </a:t>
            </a:r>
            <a:r>
              <a:rPr spc="-135" dirty="0"/>
              <a:t>SleepQual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676399"/>
            <a:ext cx="409575" cy="666750"/>
            <a:chOff x="609599" y="1676399"/>
            <a:chExt cx="409575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676399"/>
              <a:ext cx="409575" cy="666750"/>
            </a:xfrm>
            <a:custGeom>
              <a:avLst/>
              <a:gdLst/>
              <a:ahLst/>
              <a:cxnLst/>
              <a:rect l="l" t="t" r="r" b="b"/>
              <a:pathLst>
                <a:path w="409575" h="666750">
                  <a:moveTo>
                    <a:pt x="302780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02780" y="0"/>
                  </a:lnTo>
                  <a:lnTo>
                    <a:pt x="345949" y="11572"/>
                  </a:lnTo>
                  <a:lnTo>
                    <a:pt x="381404" y="38784"/>
                  </a:lnTo>
                  <a:lnTo>
                    <a:pt x="403746" y="77492"/>
                  </a:lnTo>
                  <a:lnTo>
                    <a:pt x="409574" y="106794"/>
                  </a:lnTo>
                  <a:lnTo>
                    <a:pt x="409574" y="559954"/>
                  </a:lnTo>
                  <a:lnTo>
                    <a:pt x="398002" y="603124"/>
                  </a:lnTo>
                  <a:lnTo>
                    <a:pt x="370790" y="638578"/>
                  </a:lnTo>
                  <a:lnTo>
                    <a:pt x="332081" y="660921"/>
                  </a:lnTo>
                  <a:lnTo>
                    <a:pt x="310212" y="666017"/>
                  </a:lnTo>
                  <a:lnTo>
                    <a:pt x="302780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779" y="18668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60734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60734" y="0"/>
                  </a:lnTo>
                  <a:lnTo>
                    <a:pt x="174626" y="2810"/>
                  </a:lnTo>
                  <a:lnTo>
                    <a:pt x="185981" y="10471"/>
                  </a:lnTo>
                  <a:lnTo>
                    <a:pt x="193642" y="21826"/>
                  </a:lnTo>
                  <a:lnTo>
                    <a:pt x="196453" y="35718"/>
                  </a:lnTo>
                  <a:lnTo>
                    <a:pt x="35718" y="35718"/>
                  </a:lnTo>
                  <a:lnTo>
                    <a:pt x="35718" y="214312"/>
                  </a:lnTo>
                  <a:lnTo>
                    <a:pt x="196453" y="214312"/>
                  </a:lnTo>
                  <a:lnTo>
                    <a:pt x="196453" y="232171"/>
                  </a:lnTo>
                  <a:lnTo>
                    <a:pt x="95858" y="232171"/>
                  </a:lnTo>
                  <a:lnTo>
                    <a:pt x="93580" y="232625"/>
                  </a:lnTo>
                  <a:lnTo>
                    <a:pt x="80367" y="247662"/>
                  </a:lnTo>
                  <a:lnTo>
                    <a:pt x="80367" y="252399"/>
                  </a:lnTo>
                  <a:lnTo>
                    <a:pt x="95858" y="267890"/>
                  </a:lnTo>
                  <a:lnTo>
                    <a:pt x="190966" y="267890"/>
                  </a:lnTo>
                  <a:lnTo>
                    <a:pt x="185981" y="275278"/>
                  </a:lnTo>
                  <a:lnTo>
                    <a:pt x="174626" y="282939"/>
                  </a:lnTo>
                  <a:lnTo>
                    <a:pt x="160734" y="285750"/>
                  </a:lnTo>
                  <a:close/>
                </a:path>
                <a:path w="196850" h="285750">
                  <a:moveTo>
                    <a:pt x="196453" y="214312"/>
                  </a:moveTo>
                  <a:lnTo>
                    <a:pt x="160734" y="214312"/>
                  </a:lnTo>
                  <a:lnTo>
                    <a:pt x="160734" y="35718"/>
                  </a:lnTo>
                  <a:lnTo>
                    <a:pt x="196453" y="35718"/>
                  </a:lnTo>
                  <a:lnTo>
                    <a:pt x="196453" y="214312"/>
                  </a:lnTo>
                  <a:close/>
                </a:path>
                <a:path w="196850" h="285750">
                  <a:moveTo>
                    <a:pt x="190966" y="267890"/>
                  </a:moveTo>
                  <a:lnTo>
                    <a:pt x="100594" y="267890"/>
                  </a:lnTo>
                  <a:lnTo>
                    <a:pt x="102873" y="267437"/>
                  </a:lnTo>
                  <a:lnTo>
                    <a:pt x="107249" y="265624"/>
                  </a:lnTo>
                  <a:lnTo>
                    <a:pt x="116085" y="252399"/>
                  </a:lnTo>
                  <a:lnTo>
                    <a:pt x="116085" y="247662"/>
                  </a:lnTo>
                  <a:lnTo>
                    <a:pt x="100594" y="232171"/>
                  </a:lnTo>
                  <a:lnTo>
                    <a:pt x="196453" y="232171"/>
                  </a:lnTo>
                  <a:lnTo>
                    <a:pt x="196453" y="250031"/>
                  </a:lnTo>
                  <a:lnTo>
                    <a:pt x="193642" y="263923"/>
                  </a:lnTo>
                  <a:lnTo>
                    <a:pt x="190966" y="26789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2990849"/>
            <a:ext cx="390525" cy="666750"/>
            <a:chOff x="609599" y="2990849"/>
            <a:chExt cx="390525" cy="666750"/>
          </a:xfrm>
        </p:grpSpPr>
        <p:sp>
          <p:nvSpPr>
            <p:cNvPr id="7" name="object 7"/>
            <p:cNvSpPr/>
            <p:nvPr/>
          </p:nvSpPr>
          <p:spPr>
            <a:xfrm>
              <a:off x="609599" y="2990849"/>
              <a:ext cx="390525" cy="666750"/>
            </a:xfrm>
            <a:custGeom>
              <a:avLst/>
              <a:gdLst/>
              <a:ahLst/>
              <a:cxnLst/>
              <a:rect l="l" t="t" r="r" b="b"/>
              <a:pathLst>
                <a:path w="390525" h="666750">
                  <a:moveTo>
                    <a:pt x="283730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283730" y="0"/>
                  </a:lnTo>
                  <a:lnTo>
                    <a:pt x="326899" y="11572"/>
                  </a:lnTo>
                  <a:lnTo>
                    <a:pt x="362354" y="38784"/>
                  </a:lnTo>
                  <a:lnTo>
                    <a:pt x="384696" y="77492"/>
                  </a:lnTo>
                  <a:lnTo>
                    <a:pt x="390525" y="106794"/>
                  </a:lnTo>
                  <a:lnTo>
                    <a:pt x="390525" y="559954"/>
                  </a:lnTo>
                  <a:lnTo>
                    <a:pt x="378952" y="603123"/>
                  </a:lnTo>
                  <a:lnTo>
                    <a:pt x="351740" y="638578"/>
                  </a:lnTo>
                  <a:lnTo>
                    <a:pt x="313031" y="660920"/>
                  </a:lnTo>
                  <a:lnTo>
                    <a:pt x="291162" y="666017"/>
                  </a:lnTo>
                  <a:lnTo>
                    <a:pt x="283730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274" y="3181349"/>
              <a:ext cx="250190" cy="285750"/>
            </a:xfrm>
            <a:custGeom>
              <a:avLst/>
              <a:gdLst/>
              <a:ahLst/>
              <a:cxnLst/>
              <a:rect l="l" t="t" r="r" b="b"/>
              <a:pathLst>
                <a:path w="250190" h="285750">
                  <a:moveTo>
                    <a:pt x="125015" y="116085"/>
                  </a:moveTo>
                  <a:lnTo>
                    <a:pt x="76356" y="112578"/>
                  </a:lnTo>
                  <a:lnTo>
                    <a:pt x="36618" y="103012"/>
                  </a:lnTo>
                  <a:lnTo>
                    <a:pt x="9825" y="88820"/>
                  </a:lnTo>
                  <a:lnTo>
                    <a:pt x="0" y="71437"/>
                  </a:lnTo>
                  <a:lnTo>
                    <a:pt x="0" y="44648"/>
                  </a:lnTo>
                  <a:lnTo>
                    <a:pt x="9825" y="27265"/>
                  </a:lnTo>
                  <a:lnTo>
                    <a:pt x="36618" y="13073"/>
                  </a:lnTo>
                  <a:lnTo>
                    <a:pt x="76356" y="3507"/>
                  </a:lnTo>
                  <a:lnTo>
                    <a:pt x="125015" y="0"/>
                  </a:lnTo>
                  <a:lnTo>
                    <a:pt x="173674" y="3507"/>
                  </a:lnTo>
                  <a:lnTo>
                    <a:pt x="213412" y="13073"/>
                  </a:lnTo>
                  <a:lnTo>
                    <a:pt x="240205" y="27265"/>
                  </a:lnTo>
                  <a:lnTo>
                    <a:pt x="250031" y="44648"/>
                  </a:lnTo>
                  <a:lnTo>
                    <a:pt x="250031" y="71437"/>
                  </a:lnTo>
                  <a:lnTo>
                    <a:pt x="240205" y="88820"/>
                  </a:lnTo>
                  <a:lnTo>
                    <a:pt x="213412" y="103012"/>
                  </a:lnTo>
                  <a:lnTo>
                    <a:pt x="173674" y="112578"/>
                  </a:lnTo>
                  <a:lnTo>
                    <a:pt x="125015" y="116085"/>
                  </a:lnTo>
                  <a:close/>
                </a:path>
                <a:path w="250190" h="285750">
                  <a:moveTo>
                    <a:pt x="125015" y="205382"/>
                  </a:moveTo>
                  <a:lnTo>
                    <a:pt x="76356" y="201875"/>
                  </a:lnTo>
                  <a:lnTo>
                    <a:pt x="36618" y="192309"/>
                  </a:lnTo>
                  <a:lnTo>
                    <a:pt x="9825" y="178117"/>
                  </a:lnTo>
                  <a:lnTo>
                    <a:pt x="0" y="160734"/>
                  </a:lnTo>
                  <a:lnTo>
                    <a:pt x="0" y="103863"/>
                  </a:lnTo>
                  <a:lnTo>
                    <a:pt x="6621" y="108531"/>
                  </a:lnTo>
                  <a:lnTo>
                    <a:pt x="14020" y="112744"/>
                  </a:lnTo>
                  <a:lnTo>
                    <a:pt x="50848" y="125798"/>
                  </a:lnTo>
                  <a:lnTo>
                    <a:pt x="98598" y="132994"/>
                  </a:lnTo>
                  <a:lnTo>
                    <a:pt x="125015" y="133945"/>
                  </a:lnTo>
                  <a:lnTo>
                    <a:pt x="250031" y="133945"/>
                  </a:lnTo>
                  <a:lnTo>
                    <a:pt x="250031" y="160734"/>
                  </a:lnTo>
                  <a:lnTo>
                    <a:pt x="240205" y="178117"/>
                  </a:lnTo>
                  <a:lnTo>
                    <a:pt x="213412" y="192309"/>
                  </a:lnTo>
                  <a:lnTo>
                    <a:pt x="173674" y="201875"/>
                  </a:lnTo>
                  <a:lnTo>
                    <a:pt x="125015" y="205382"/>
                  </a:lnTo>
                  <a:close/>
                </a:path>
                <a:path w="250190" h="285750">
                  <a:moveTo>
                    <a:pt x="250031" y="133945"/>
                  </a:moveTo>
                  <a:lnTo>
                    <a:pt x="125015" y="133945"/>
                  </a:lnTo>
                  <a:lnTo>
                    <a:pt x="151433" y="132994"/>
                  </a:lnTo>
                  <a:lnTo>
                    <a:pt x="176333" y="130233"/>
                  </a:lnTo>
                  <a:lnTo>
                    <a:pt x="219447" y="119825"/>
                  </a:lnTo>
                  <a:lnTo>
                    <a:pt x="250031" y="103863"/>
                  </a:lnTo>
                  <a:lnTo>
                    <a:pt x="250031" y="133945"/>
                  </a:lnTo>
                  <a:close/>
                </a:path>
                <a:path w="250190" h="285750">
                  <a:moveTo>
                    <a:pt x="125015" y="285750"/>
                  </a:moveTo>
                  <a:lnTo>
                    <a:pt x="76356" y="282242"/>
                  </a:lnTo>
                  <a:lnTo>
                    <a:pt x="36618" y="272676"/>
                  </a:lnTo>
                  <a:lnTo>
                    <a:pt x="9825" y="258484"/>
                  </a:lnTo>
                  <a:lnTo>
                    <a:pt x="0" y="241101"/>
                  </a:lnTo>
                  <a:lnTo>
                    <a:pt x="0" y="193160"/>
                  </a:lnTo>
                  <a:lnTo>
                    <a:pt x="6621" y="197828"/>
                  </a:lnTo>
                  <a:lnTo>
                    <a:pt x="14020" y="202041"/>
                  </a:lnTo>
                  <a:lnTo>
                    <a:pt x="50848" y="215095"/>
                  </a:lnTo>
                  <a:lnTo>
                    <a:pt x="98598" y="222291"/>
                  </a:lnTo>
                  <a:lnTo>
                    <a:pt x="125015" y="223242"/>
                  </a:lnTo>
                  <a:lnTo>
                    <a:pt x="250031" y="223242"/>
                  </a:lnTo>
                  <a:lnTo>
                    <a:pt x="250031" y="241101"/>
                  </a:lnTo>
                  <a:lnTo>
                    <a:pt x="240205" y="258484"/>
                  </a:lnTo>
                  <a:lnTo>
                    <a:pt x="213412" y="272676"/>
                  </a:lnTo>
                  <a:lnTo>
                    <a:pt x="173674" y="282242"/>
                  </a:lnTo>
                  <a:lnTo>
                    <a:pt x="125015" y="285750"/>
                  </a:lnTo>
                  <a:close/>
                </a:path>
                <a:path w="250190" h="285750">
                  <a:moveTo>
                    <a:pt x="250031" y="223242"/>
                  </a:moveTo>
                  <a:lnTo>
                    <a:pt x="125015" y="223242"/>
                  </a:lnTo>
                  <a:lnTo>
                    <a:pt x="151433" y="222291"/>
                  </a:lnTo>
                  <a:lnTo>
                    <a:pt x="176333" y="219530"/>
                  </a:lnTo>
                  <a:lnTo>
                    <a:pt x="219447" y="209122"/>
                  </a:lnTo>
                  <a:lnTo>
                    <a:pt x="250031" y="193160"/>
                  </a:lnTo>
                  <a:lnTo>
                    <a:pt x="250031" y="223242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9599" y="4314824"/>
            <a:ext cx="371475" cy="666750"/>
            <a:chOff x="609599" y="4314824"/>
            <a:chExt cx="371475" cy="666750"/>
          </a:xfrm>
        </p:grpSpPr>
        <p:sp>
          <p:nvSpPr>
            <p:cNvPr id="10" name="object 10"/>
            <p:cNvSpPr/>
            <p:nvPr/>
          </p:nvSpPr>
          <p:spPr>
            <a:xfrm>
              <a:off x="609599" y="4314824"/>
              <a:ext cx="371475" cy="666750"/>
            </a:xfrm>
            <a:custGeom>
              <a:avLst/>
              <a:gdLst/>
              <a:ahLst/>
              <a:cxnLst/>
              <a:rect l="l" t="t" r="r" b="b"/>
              <a:pathLst>
                <a:path w="371475" h="666750">
                  <a:moveTo>
                    <a:pt x="264680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264680" y="0"/>
                  </a:lnTo>
                  <a:lnTo>
                    <a:pt x="307849" y="11571"/>
                  </a:lnTo>
                  <a:lnTo>
                    <a:pt x="343304" y="38784"/>
                  </a:lnTo>
                  <a:lnTo>
                    <a:pt x="365646" y="77492"/>
                  </a:lnTo>
                  <a:lnTo>
                    <a:pt x="371474" y="106794"/>
                  </a:lnTo>
                  <a:lnTo>
                    <a:pt x="371474" y="559954"/>
                  </a:lnTo>
                  <a:lnTo>
                    <a:pt x="359902" y="603123"/>
                  </a:lnTo>
                  <a:lnTo>
                    <a:pt x="332690" y="638578"/>
                  </a:lnTo>
                  <a:lnTo>
                    <a:pt x="293981" y="660920"/>
                  </a:lnTo>
                  <a:lnTo>
                    <a:pt x="272112" y="666017"/>
                  </a:lnTo>
                  <a:lnTo>
                    <a:pt x="264680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396" y="45053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703" y="285750"/>
                  </a:moveTo>
                  <a:lnTo>
                    <a:pt x="101228" y="279599"/>
                  </a:lnTo>
                  <a:lnTo>
                    <a:pt x="63326" y="261671"/>
                  </a:lnTo>
                  <a:lnTo>
                    <a:pt x="32258" y="233514"/>
                  </a:lnTo>
                  <a:lnTo>
                    <a:pt x="10704" y="197550"/>
                  </a:lnTo>
                  <a:lnTo>
                    <a:pt x="514" y="156879"/>
                  </a:lnTo>
                  <a:lnTo>
                    <a:pt x="0" y="149894"/>
                  </a:lnTo>
                  <a:lnTo>
                    <a:pt x="0" y="135855"/>
                  </a:lnTo>
                  <a:lnTo>
                    <a:pt x="8176" y="94749"/>
                  </a:lnTo>
                  <a:lnTo>
                    <a:pt x="27949" y="57757"/>
                  </a:lnTo>
                  <a:lnTo>
                    <a:pt x="57585" y="28121"/>
                  </a:lnTo>
                  <a:lnTo>
                    <a:pt x="94577" y="8348"/>
                  </a:lnTo>
                  <a:lnTo>
                    <a:pt x="135684" y="171"/>
                  </a:lnTo>
                  <a:lnTo>
                    <a:pt x="142703" y="0"/>
                  </a:lnTo>
                  <a:lnTo>
                    <a:pt x="149722" y="171"/>
                  </a:lnTo>
                  <a:lnTo>
                    <a:pt x="190828" y="8348"/>
                  </a:lnTo>
                  <a:lnTo>
                    <a:pt x="227821" y="28121"/>
                  </a:lnTo>
                  <a:lnTo>
                    <a:pt x="257457" y="57757"/>
                  </a:lnTo>
                  <a:lnTo>
                    <a:pt x="276332" y="92422"/>
                  </a:lnTo>
                  <a:lnTo>
                    <a:pt x="192039" y="92422"/>
                  </a:lnTo>
                  <a:lnTo>
                    <a:pt x="156295" y="128196"/>
                  </a:lnTo>
                  <a:lnTo>
                    <a:pt x="84995" y="128196"/>
                  </a:lnTo>
                  <a:lnTo>
                    <a:pt x="74447" y="138633"/>
                  </a:lnTo>
                  <a:lnTo>
                    <a:pt x="74447" y="147116"/>
                  </a:lnTo>
                  <a:lnTo>
                    <a:pt x="115412" y="188081"/>
                  </a:lnTo>
                  <a:lnTo>
                    <a:pt x="120602" y="193327"/>
                  </a:lnTo>
                  <a:lnTo>
                    <a:pt x="276332" y="193327"/>
                  </a:lnTo>
                  <a:lnTo>
                    <a:pt x="274702" y="197550"/>
                  </a:lnTo>
                  <a:lnTo>
                    <a:pt x="253148" y="233514"/>
                  </a:lnTo>
                  <a:lnTo>
                    <a:pt x="222080" y="261671"/>
                  </a:lnTo>
                  <a:lnTo>
                    <a:pt x="184178" y="279599"/>
                  </a:lnTo>
                  <a:lnTo>
                    <a:pt x="149722" y="285578"/>
                  </a:lnTo>
                  <a:lnTo>
                    <a:pt x="142703" y="285750"/>
                  </a:lnTo>
                  <a:close/>
                </a:path>
                <a:path w="285750" h="285750">
                  <a:moveTo>
                    <a:pt x="210959" y="111397"/>
                  </a:moveTo>
                  <a:lnTo>
                    <a:pt x="210903" y="102914"/>
                  </a:lnTo>
                  <a:lnTo>
                    <a:pt x="200523" y="92422"/>
                  </a:lnTo>
                  <a:lnTo>
                    <a:pt x="276332" y="92422"/>
                  </a:lnTo>
                  <a:lnTo>
                    <a:pt x="277230" y="94749"/>
                  </a:lnTo>
                  <a:lnTo>
                    <a:pt x="279427" y="101400"/>
                  </a:lnTo>
                  <a:lnTo>
                    <a:pt x="280758" y="106208"/>
                  </a:lnTo>
                  <a:lnTo>
                    <a:pt x="216204" y="106208"/>
                  </a:lnTo>
                  <a:lnTo>
                    <a:pt x="210959" y="111397"/>
                  </a:lnTo>
                  <a:close/>
                </a:path>
                <a:path w="285750" h="285750">
                  <a:moveTo>
                    <a:pt x="276332" y="193327"/>
                  </a:moveTo>
                  <a:lnTo>
                    <a:pt x="129085" y="193327"/>
                  </a:lnTo>
                  <a:lnTo>
                    <a:pt x="216204" y="106208"/>
                  </a:lnTo>
                  <a:lnTo>
                    <a:pt x="280758" y="106208"/>
                  </a:lnTo>
                  <a:lnTo>
                    <a:pt x="281295" y="108150"/>
                  </a:lnTo>
                  <a:lnTo>
                    <a:pt x="282833" y="115001"/>
                  </a:lnTo>
                  <a:lnTo>
                    <a:pt x="284034" y="121919"/>
                  </a:lnTo>
                  <a:lnTo>
                    <a:pt x="284808" y="128196"/>
                  </a:lnTo>
                  <a:lnTo>
                    <a:pt x="284892" y="128870"/>
                  </a:lnTo>
                  <a:lnTo>
                    <a:pt x="285406" y="135855"/>
                  </a:lnTo>
                  <a:lnTo>
                    <a:pt x="285406" y="149894"/>
                  </a:lnTo>
                  <a:lnTo>
                    <a:pt x="284892" y="156879"/>
                  </a:lnTo>
                  <a:lnTo>
                    <a:pt x="277230" y="191000"/>
                  </a:lnTo>
                  <a:lnTo>
                    <a:pt x="276332" y="193327"/>
                  </a:lnTo>
                  <a:close/>
                </a:path>
                <a:path w="285750" h="285750">
                  <a:moveTo>
                    <a:pt x="124844" y="159673"/>
                  </a:moveTo>
                  <a:lnTo>
                    <a:pt x="98613" y="133443"/>
                  </a:lnTo>
                  <a:lnTo>
                    <a:pt x="93422" y="128196"/>
                  </a:lnTo>
                  <a:lnTo>
                    <a:pt x="156295" y="128196"/>
                  </a:lnTo>
                  <a:lnTo>
                    <a:pt x="124844" y="159673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75"/>
              </a:spcBef>
            </a:pPr>
            <a:r>
              <a:rPr spc="-110" dirty="0"/>
              <a:t>Smartphone</a:t>
            </a:r>
            <a:r>
              <a:rPr spc="15" dirty="0"/>
              <a:t> </a:t>
            </a:r>
            <a:r>
              <a:rPr spc="-95" dirty="0"/>
              <a:t>Sensor</a:t>
            </a:r>
            <a:r>
              <a:rPr spc="20" dirty="0"/>
              <a:t> </a:t>
            </a:r>
            <a:r>
              <a:rPr spc="-20" dirty="0"/>
              <a:t>Data</a:t>
            </a:r>
          </a:p>
          <a:p>
            <a:pPr marL="50800" marR="546735">
              <a:lnSpc>
                <a:spcPct val="121500"/>
              </a:lnSpc>
              <a:spcBef>
                <a:spcPts val="405"/>
              </a:spcBef>
            </a:pP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Accelerometer,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10" dirty="0">
                <a:solidFill>
                  <a:srgbClr val="E2E7F0"/>
                </a:solidFill>
                <a:latin typeface="Montserrat"/>
                <a:cs typeface="Montserrat"/>
              </a:rPr>
              <a:t>phone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lock/unlock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events,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ambient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70" dirty="0">
                <a:solidFill>
                  <a:srgbClr val="E2E7F0"/>
                </a:solidFill>
                <a:latin typeface="Montserrat"/>
                <a:cs typeface="Montserrat"/>
              </a:rPr>
              <a:t>light,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device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usage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35" dirty="0">
                <a:solidFill>
                  <a:srgbClr val="E2E7F0"/>
                </a:solidFill>
                <a:latin typeface="Montserrat"/>
                <a:cs typeface="Montserrat"/>
              </a:rPr>
              <a:t>during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nighttime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hours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provide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a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non-invasive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40" dirty="0">
                <a:solidFill>
                  <a:srgbClr val="E2E7F0"/>
                </a:solidFill>
                <a:latin typeface="Montserrat"/>
                <a:cs typeface="Montserrat"/>
              </a:rPr>
              <a:t>way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detect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patterns.</a:t>
            </a:r>
            <a:endParaRPr sz="18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 dirty="0">
              <a:latin typeface="Montserrat"/>
              <a:cs typeface="Montserrat"/>
            </a:endParaRPr>
          </a:p>
          <a:p>
            <a:pPr marL="23495">
              <a:lnSpc>
                <a:spcPct val="100000"/>
              </a:lnSpc>
            </a:pPr>
            <a:r>
              <a:rPr spc="-90" dirty="0"/>
              <a:t>SleepQual</a:t>
            </a:r>
            <a:r>
              <a:rPr spc="-45" dirty="0"/>
              <a:t> </a:t>
            </a:r>
            <a:r>
              <a:rPr spc="-110" dirty="0"/>
              <a:t>&amp;</a:t>
            </a:r>
            <a:r>
              <a:rPr spc="-40" dirty="0"/>
              <a:t> </a:t>
            </a:r>
            <a:r>
              <a:rPr spc="-90" dirty="0"/>
              <a:t>B.Health</a:t>
            </a:r>
            <a:r>
              <a:rPr spc="-40" dirty="0"/>
              <a:t> </a:t>
            </a:r>
            <a:r>
              <a:rPr spc="-10" dirty="0"/>
              <a:t>Datasets</a:t>
            </a:r>
          </a:p>
          <a:p>
            <a:pPr marL="23495" marR="27305">
              <a:lnSpc>
                <a:spcPct val="125000"/>
              </a:lnSpc>
              <a:spcBef>
                <a:spcPts val="330"/>
              </a:spcBef>
            </a:pP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Labeled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datasets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with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quality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0" dirty="0">
                <a:solidFill>
                  <a:srgbClr val="E2E7F0"/>
                </a:solidFill>
                <a:latin typeface="Montserrat"/>
                <a:cs typeface="Montserrat"/>
              </a:rPr>
              <a:t>classifications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(good/poor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0" dirty="0">
                <a:solidFill>
                  <a:srgbClr val="E2E7F0"/>
                </a:solidFill>
                <a:latin typeface="Montserrat"/>
                <a:cs typeface="Montserrat"/>
              </a:rPr>
              <a:t>sleep)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associated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user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45" dirty="0">
                <a:solidFill>
                  <a:srgbClr val="E2E7F0"/>
                </a:solidFill>
                <a:latin typeface="Montserrat"/>
                <a:cs typeface="Montserrat"/>
              </a:rPr>
              <a:t>lifestyle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factors</a:t>
            </a:r>
            <a:r>
              <a:rPr sz="1800"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that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provide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0" dirty="0">
                <a:solidFill>
                  <a:srgbClr val="E2E7F0"/>
                </a:solidFill>
                <a:latin typeface="Montserrat"/>
                <a:cs typeface="Montserrat"/>
              </a:rPr>
              <a:t>essential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training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data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5" dirty="0">
                <a:solidFill>
                  <a:srgbClr val="E2E7F0"/>
                </a:solidFill>
                <a:latin typeface="Montserrat"/>
                <a:cs typeface="Montserrat"/>
              </a:rPr>
              <a:t>for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our</a:t>
            </a:r>
            <a:r>
              <a:rPr sz="1800"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10" dirty="0">
                <a:solidFill>
                  <a:srgbClr val="E2E7F0"/>
                </a:solidFill>
                <a:latin typeface="Montserrat"/>
                <a:cs typeface="Montserrat"/>
              </a:rPr>
              <a:t>machine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learning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 model.</a:t>
            </a:r>
            <a:endParaRPr sz="18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pc="-114" dirty="0"/>
              <a:t>Key</a:t>
            </a:r>
            <a:r>
              <a:rPr spc="-25" dirty="0"/>
              <a:t> </a:t>
            </a:r>
            <a:r>
              <a:rPr spc="-10" dirty="0"/>
              <a:t>Advantage</a:t>
            </a:r>
          </a:p>
          <a:p>
            <a:pPr marL="12700" marR="5080">
              <a:lnSpc>
                <a:spcPct val="121500"/>
              </a:lnSpc>
              <a:spcBef>
                <a:spcPts val="405"/>
              </a:spcBef>
            </a:pPr>
            <a:r>
              <a:rPr sz="1800" b="0" spc="-114" dirty="0">
                <a:solidFill>
                  <a:srgbClr val="E2E7F0"/>
                </a:solidFill>
                <a:latin typeface="Montserrat"/>
                <a:cs typeface="Montserrat"/>
              </a:rPr>
              <a:t>By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combining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these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datasets,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20" dirty="0">
                <a:solidFill>
                  <a:srgbClr val="E2E7F0"/>
                </a:solidFill>
                <a:latin typeface="Montserrat"/>
                <a:cs typeface="Montserrat"/>
              </a:rPr>
              <a:t>we've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created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a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10" dirty="0">
                <a:solidFill>
                  <a:srgbClr val="E2E7F0"/>
                </a:solidFill>
                <a:latin typeface="Montserrat"/>
                <a:cs typeface="Montserrat"/>
              </a:rPr>
              <a:t>wearable-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free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approach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800"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monitoring</a:t>
            </a:r>
            <a:r>
              <a:rPr sz="1800"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that's </a:t>
            </a:r>
            <a:r>
              <a:rPr sz="1800" b="0" spc="-90" dirty="0">
                <a:solidFill>
                  <a:srgbClr val="E2E7F0"/>
                </a:solidFill>
                <a:latin typeface="Montserrat"/>
                <a:cs typeface="Montserrat"/>
              </a:rPr>
              <a:t>accessible</a:t>
            </a:r>
            <a:r>
              <a:rPr sz="1800"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b="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20" dirty="0">
                <a:solidFill>
                  <a:srgbClr val="E2E7F0"/>
                </a:solidFill>
                <a:latin typeface="Montserrat"/>
                <a:cs typeface="Montserrat"/>
              </a:rPr>
              <a:t>anyone</a:t>
            </a:r>
            <a:r>
              <a:rPr sz="1800"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with</a:t>
            </a:r>
            <a:r>
              <a:rPr sz="1800" b="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a</a:t>
            </a:r>
            <a:r>
              <a:rPr sz="1800"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0" dirty="0">
                <a:solidFill>
                  <a:srgbClr val="E2E7F0"/>
                </a:solidFill>
                <a:latin typeface="Montserrat"/>
                <a:cs typeface="Montserrat"/>
              </a:rPr>
              <a:t>smartphone,</a:t>
            </a:r>
            <a:r>
              <a:rPr sz="1800" b="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5" dirty="0">
                <a:solidFill>
                  <a:srgbClr val="E2E7F0"/>
                </a:solidFill>
                <a:latin typeface="Montserrat"/>
                <a:cs typeface="Montserrat"/>
              </a:rPr>
              <a:t>without</a:t>
            </a:r>
            <a:r>
              <a:rPr sz="1800"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95" dirty="0">
                <a:solidFill>
                  <a:srgbClr val="E2E7F0"/>
                </a:solidFill>
                <a:latin typeface="Montserrat"/>
                <a:cs typeface="Montserrat"/>
              </a:rPr>
              <a:t>requiring</a:t>
            </a:r>
            <a:r>
              <a:rPr sz="1800" b="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85" dirty="0">
                <a:solidFill>
                  <a:srgbClr val="E2E7F0"/>
                </a:solidFill>
                <a:latin typeface="Montserrat"/>
                <a:cs typeface="Montserrat"/>
              </a:rPr>
              <a:t>additional</a:t>
            </a:r>
            <a:r>
              <a:rPr sz="1800"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b="0" spc="-10" dirty="0">
                <a:solidFill>
                  <a:srgbClr val="E2E7F0"/>
                </a:solidFill>
                <a:latin typeface="Montserrat"/>
                <a:cs typeface="Montserrat"/>
              </a:rPr>
              <a:t>hardware.</a:t>
            </a:r>
            <a:endParaRPr sz="1800" dirty="0">
              <a:latin typeface="Montserrat"/>
              <a:cs typeface="Montserra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15" name="object 15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40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11810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5"/>
              </a:spcBef>
            </a:pPr>
            <a:r>
              <a:rPr sz="3400" spc="-254" dirty="0"/>
              <a:t>Feature</a:t>
            </a:r>
            <a:r>
              <a:rPr sz="3400" spc="-90" dirty="0"/>
              <a:t> </a:t>
            </a:r>
            <a:r>
              <a:rPr sz="3400" spc="-235" dirty="0"/>
              <a:t>Engineering:</a:t>
            </a:r>
            <a:r>
              <a:rPr sz="3400" spc="-90" dirty="0"/>
              <a:t> </a:t>
            </a:r>
            <a:r>
              <a:rPr sz="3400" spc="-300" dirty="0"/>
              <a:t>What</a:t>
            </a:r>
            <a:r>
              <a:rPr sz="3400" spc="-90" dirty="0"/>
              <a:t> </a:t>
            </a:r>
            <a:r>
              <a:rPr sz="3400" spc="-300" dirty="0"/>
              <a:t>Do</a:t>
            </a:r>
            <a:r>
              <a:rPr sz="3400" spc="-90" dirty="0"/>
              <a:t> </a:t>
            </a:r>
            <a:r>
              <a:rPr sz="3400" spc="-445" dirty="0"/>
              <a:t>We</a:t>
            </a:r>
            <a:r>
              <a:rPr sz="3400" spc="-85" dirty="0"/>
              <a:t> </a:t>
            </a:r>
            <a:r>
              <a:rPr sz="3400" spc="-295" dirty="0"/>
              <a:t>Measure?</a:t>
            </a:r>
            <a:endParaRPr sz="3400"/>
          </a:p>
        </p:txBody>
      </p:sp>
      <p:grpSp>
        <p:nvGrpSpPr>
          <p:cNvPr id="5" name="object 5"/>
          <p:cNvGrpSpPr/>
          <p:nvPr/>
        </p:nvGrpSpPr>
        <p:grpSpPr>
          <a:xfrm>
            <a:off x="609599" y="1676399"/>
            <a:ext cx="666750" cy="666750"/>
            <a:chOff x="609599" y="1676399"/>
            <a:chExt cx="666750" cy="666750"/>
          </a:xfrm>
        </p:grpSpPr>
        <p:sp>
          <p:nvSpPr>
            <p:cNvPr id="6" name="object 6"/>
            <p:cNvSpPr/>
            <p:nvPr/>
          </p:nvSpPr>
          <p:spPr>
            <a:xfrm>
              <a:off x="609599" y="16763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559954" y="666749"/>
                  </a:moveTo>
                  <a:lnTo>
                    <a:pt x="106795" y="666749"/>
                  </a:lnTo>
                  <a:lnTo>
                    <a:pt x="99362" y="666017"/>
                  </a:lnTo>
                  <a:lnTo>
                    <a:pt x="57038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59954" y="0"/>
                  </a:lnTo>
                  <a:lnTo>
                    <a:pt x="603124" y="11572"/>
                  </a:lnTo>
                  <a:lnTo>
                    <a:pt x="638579" y="38784"/>
                  </a:lnTo>
                  <a:lnTo>
                    <a:pt x="660921" y="77492"/>
                  </a:lnTo>
                  <a:lnTo>
                    <a:pt x="666749" y="106794"/>
                  </a:lnTo>
                  <a:lnTo>
                    <a:pt x="666749" y="559954"/>
                  </a:lnTo>
                  <a:lnTo>
                    <a:pt x="655177" y="603124"/>
                  </a:lnTo>
                  <a:lnTo>
                    <a:pt x="627965" y="638578"/>
                  </a:lnTo>
                  <a:lnTo>
                    <a:pt x="589256" y="660921"/>
                  </a:lnTo>
                  <a:lnTo>
                    <a:pt x="567387" y="666017"/>
                  </a:lnTo>
                  <a:lnTo>
                    <a:pt x="559954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49" y="1866899"/>
              <a:ext cx="250190" cy="285750"/>
            </a:xfrm>
            <a:custGeom>
              <a:avLst/>
              <a:gdLst/>
              <a:ahLst/>
              <a:cxnLst/>
              <a:rect l="l" t="t" r="r" b="b"/>
              <a:pathLst>
                <a:path w="250190" h="285750">
                  <a:moveTo>
                    <a:pt x="125015" y="116085"/>
                  </a:moveTo>
                  <a:lnTo>
                    <a:pt x="76356" y="112578"/>
                  </a:lnTo>
                  <a:lnTo>
                    <a:pt x="36618" y="103012"/>
                  </a:lnTo>
                  <a:lnTo>
                    <a:pt x="9825" y="88820"/>
                  </a:lnTo>
                  <a:lnTo>
                    <a:pt x="0" y="71437"/>
                  </a:lnTo>
                  <a:lnTo>
                    <a:pt x="0" y="44648"/>
                  </a:lnTo>
                  <a:lnTo>
                    <a:pt x="9825" y="27265"/>
                  </a:lnTo>
                  <a:lnTo>
                    <a:pt x="36618" y="13073"/>
                  </a:lnTo>
                  <a:lnTo>
                    <a:pt x="76356" y="3507"/>
                  </a:lnTo>
                  <a:lnTo>
                    <a:pt x="125015" y="0"/>
                  </a:lnTo>
                  <a:lnTo>
                    <a:pt x="173674" y="3507"/>
                  </a:lnTo>
                  <a:lnTo>
                    <a:pt x="213412" y="13073"/>
                  </a:lnTo>
                  <a:lnTo>
                    <a:pt x="240205" y="27265"/>
                  </a:lnTo>
                  <a:lnTo>
                    <a:pt x="250031" y="44648"/>
                  </a:lnTo>
                  <a:lnTo>
                    <a:pt x="250031" y="71437"/>
                  </a:lnTo>
                  <a:lnTo>
                    <a:pt x="240205" y="88820"/>
                  </a:lnTo>
                  <a:lnTo>
                    <a:pt x="213412" y="103012"/>
                  </a:lnTo>
                  <a:lnTo>
                    <a:pt x="173674" y="112578"/>
                  </a:lnTo>
                  <a:lnTo>
                    <a:pt x="125015" y="116085"/>
                  </a:lnTo>
                  <a:close/>
                </a:path>
                <a:path w="250190" h="285750">
                  <a:moveTo>
                    <a:pt x="125015" y="205382"/>
                  </a:moveTo>
                  <a:lnTo>
                    <a:pt x="76356" y="201875"/>
                  </a:lnTo>
                  <a:lnTo>
                    <a:pt x="36618" y="192309"/>
                  </a:lnTo>
                  <a:lnTo>
                    <a:pt x="9825" y="178117"/>
                  </a:lnTo>
                  <a:lnTo>
                    <a:pt x="0" y="160734"/>
                  </a:lnTo>
                  <a:lnTo>
                    <a:pt x="0" y="103863"/>
                  </a:lnTo>
                  <a:lnTo>
                    <a:pt x="6621" y="108531"/>
                  </a:lnTo>
                  <a:lnTo>
                    <a:pt x="14020" y="112744"/>
                  </a:lnTo>
                  <a:lnTo>
                    <a:pt x="50848" y="125798"/>
                  </a:lnTo>
                  <a:lnTo>
                    <a:pt x="98598" y="132994"/>
                  </a:lnTo>
                  <a:lnTo>
                    <a:pt x="125015" y="133945"/>
                  </a:lnTo>
                  <a:lnTo>
                    <a:pt x="250031" y="133945"/>
                  </a:lnTo>
                  <a:lnTo>
                    <a:pt x="250031" y="160734"/>
                  </a:lnTo>
                  <a:lnTo>
                    <a:pt x="240205" y="178117"/>
                  </a:lnTo>
                  <a:lnTo>
                    <a:pt x="213412" y="192309"/>
                  </a:lnTo>
                  <a:lnTo>
                    <a:pt x="173674" y="201875"/>
                  </a:lnTo>
                  <a:lnTo>
                    <a:pt x="125015" y="205382"/>
                  </a:lnTo>
                  <a:close/>
                </a:path>
                <a:path w="250190" h="285750">
                  <a:moveTo>
                    <a:pt x="250031" y="133945"/>
                  </a:moveTo>
                  <a:lnTo>
                    <a:pt x="125015" y="133945"/>
                  </a:lnTo>
                  <a:lnTo>
                    <a:pt x="151433" y="132994"/>
                  </a:lnTo>
                  <a:lnTo>
                    <a:pt x="176333" y="130233"/>
                  </a:lnTo>
                  <a:lnTo>
                    <a:pt x="219447" y="119825"/>
                  </a:lnTo>
                  <a:lnTo>
                    <a:pt x="250031" y="103863"/>
                  </a:lnTo>
                  <a:lnTo>
                    <a:pt x="250031" y="133945"/>
                  </a:lnTo>
                  <a:close/>
                </a:path>
                <a:path w="250190" h="285750">
                  <a:moveTo>
                    <a:pt x="125015" y="285750"/>
                  </a:moveTo>
                  <a:lnTo>
                    <a:pt x="76356" y="282242"/>
                  </a:lnTo>
                  <a:lnTo>
                    <a:pt x="36618" y="272676"/>
                  </a:lnTo>
                  <a:lnTo>
                    <a:pt x="9825" y="258484"/>
                  </a:lnTo>
                  <a:lnTo>
                    <a:pt x="0" y="241101"/>
                  </a:lnTo>
                  <a:lnTo>
                    <a:pt x="0" y="193160"/>
                  </a:lnTo>
                  <a:lnTo>
                    <a:pt x="6621" y="197828"/>
                  </a:lnTo>
                  <a:lnTo>
                    <a:pt x="14020" y="202041"/>
                  </a:lnTo>
                  <a:lnTo>
                    <a:pt x="50848" y="215095"/>
                  </a:lnTo>
                  <a:lnTo>
                    <a:pt x="98598" y="222291"/>
                  </a:lnTo>
                  <a:lnTo>
                    <a:pt x="125015" y="223242"/>
                  </a:lnTo>
                  <a:lnTo>
                    <a:pt x="250031" y="223242"/>
                  </a:lnTo>
                  <a:lnTo>
                    <a:pt x="250031" y="241101"/>
                  </a:lnTo>
                  <a:lnTo>
                    <a:pt x="240205" y="258484"/>
                  </a:lnTo>
                  <a:lnTo>
                    <a:pt x="213412" y="272676"/>
                  </a:lnTo>
                  <a:lnTo>
                    <a:pt x="173674" y="282242"/>
                  </a:lnTo>
                  <a:lnTo>
                    <a:pt x="125015" y="285750"/>
                  </a:lnTo>
                  <a:close/>
                </a:path>
                <a:path w="250190" h="285750">
                  <a:moveTo>
                    <a:pt x="250031" y="223242"/>
                  </a:moveTo>
                  <a:lnTo>
                    <a:pt x="125015" y="223242"/>
                  </a:lnTo>
                  <a:lnTo>
                    <a:pt x="151433" y="222291"/>
                  </a:lnTo>
                  <a:lnTo>
                    <a:pt x="176333" y="219530"/>
                  </a:lnTo>
                  <a:lnTo>
                    <a:pt x="219447" y="209122"/>
                  </a:lnTo>
                  <a:lnTo>
                    <a:pt x="250031" y="193160"/>
                  </a:lnTo>
                  <a:lnTo>
                    <a:pt x="250031" y="223242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61999" y="3028950"/>
            <a:ext cx="381000" cy="381000"/>
            <a:chOff x="761999" y="3028950"/>
            <a:chExt cx="381000" cy="381000"/>
          </a:xfrm>
        </p:grpSpPr>
        <p:sp>
          <p:nvSpPr>
            <p:cNvPr id="9" name="object 9"/>
            <p:cNvSpPr/>
            <p:nvPr/>
          </p:nvSpPr>
          <p:spPr>
            <a:xfrm>
              <a:off x="761999" y="30289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724" y="3144440"/>
              <a:ext cx="214312" cy="15001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61999" y="3543300"/>
            <a:ext cx="381000" cy="381000"/>
            <a:chOff x="761999" y="3543300"/>
            <a:chExt cx="381000" cy="381000"/>
          </a:xfrm>
        </p:grpSpPr>
        <p:sp>
          <p:nvSpPr>
            <p:cNvPr id="12" name="object 12"/>
            <p:cNvSpPr/>
            <p:nvPr/>
          </p:nvSpPr>
          <p:spPr>
            <a:xfrm>
              <a:off x="761999" y="35433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4" y="3648074"/>
              <a:ext cx="128620" cy="17144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1999" y="4057649"/>
            <a:ext cx="381000" cy="381000"/>
            <a:chOff x="761999" y="4057649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761999" y="4057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4173140"/>
              <a:ext cx="129123" cy="15001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61999" y="4571999"/>
            <a:ext cx="381000" cy="381000"/>
            <a:chOff x="761999" y="4571999"/>
            <a:chExt cx="381000" cy="381000"/>
          </a:xfrm>
        </p:grpSpPr>
        <p:sp>
          <p:nvSpPr>
            <p:cNvPr id="18" name="object 18"/>
            <p:cNvSpPr/>
            <p:nvPr/>
          </p:nvSpPr>
          <p:spPr>
            <a:xfrm>
              <a:off x="761999" y="4571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182" y="4676774"/>
              <a:ext cx="117871" cy="17144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61999" y="5086349"/>
            <a:ext cx="381000" cy="381000"/>
            <a:chOff x="761999" y="5086349"/>
            <a:chExt cx="381000" cy="381000"/>
          </a:xfrm>
        </p:grpSpPr>
        <p:sp>
          <p:nvSpPr>
            <p:cNvPr id="21" name="object 21"/>
            <p:cNvSpPr/>
            <p:nvPr/>
          </p:nvSpPr>
          <p:spPr>
            <a:xfrm>
              <a:off x="761999" y="5086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0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299" y="5191124"/>
              <a:ext cx="150018" cy="1714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96899" y="2544357"/>
            <a:ext cx="3437890" cy="285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0" spc="-60" dirty="0">
                <a:solidFill>
                  <a:srgbClr val="93C4FD"/>
                </a:solidFill>
                <a:latin typeface="Montserrat Medium"/>
                <a:cs typeface="Montserrat Medium"/>
              </a:rPr>
              <a:t>Input</a:t>
            </a:r>
            <a:r>
              <a:rPr sz="190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900" b="0" spc="-75" dirty="0">
                <a:solidFill>
                  <a:srgbClr val="93C4FD"/>
                </a:solidFill>
                <a:latin typeface="Montserrat Medium"/>
                <a:cs typeface="Montserrat Medium"/>
              </a:rPr>
              <a:t>Features</a:t>
            </a:r>
            <a:r>
              <a:rPr sz="1900" b="0" spc="-2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90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("Causes")</a:t>
            </a:r>
            <a:endParaRPr sz="1900">
              <a:latin typeface="Montserrat Medium"/>
              <a:cs typeface="Montserrat Medium"/>
            </a:endParaRPr>
          </a:p>
          <a:p>
            <a:pPr marL="697865" marR="760730">
              <a:lnSpc>
                <a:spcPts val="4050"/>
              </a:lnSpc>
              <a:spcBef>
                <a:spcPts val="204"/>
              </a:spcBef>
            </a:pP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Duration</a:t>
            </a:r>
            <a:r>
              <a:rPr sz="180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in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25" dirty="0">
                <a:solidFill>
                  <a:srgbClr val="E2E7F0"/>
                </a:solidFill>
                <a:latin typeface="Montserrat"/>
                <a:cs typeface="Montserrat"/>
              </a:rPr>
              <a:t>Bed </a:t>
            </a: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Time</a:t>
            </a:r>
            <a:r>
              <a:rPr sz="180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Fall</a:t>
            </a:r>
            <a:r>
              <a:rPr sz="180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Asleep</a:t>
            </a:r>
            <a:endParaRPr sz="1800">
              <a:latin typeface="Montserrat"/>
              <a:cs typeface="Montserrat"/>
            </a:endParaRPr>
          </a:p>
          <a:p>
            <a:pPr marL="697865" marR="5080">
              <a:lnSpc>
                <a:spcPts val="4050"/>
              </a:lnSpc>
            </a:pPr>
            <a:r>
              <a:rPr sz="1800" spc="-120" dirty="0">
                <a:solidFill>
                  <a:srgbClr val="E2E7F0"/>
                </a:solidFill>
                <a:latin typeface="Montserrat"/>
                <a:cs typeface="Montserrat"/>
              </a:rPr>
              <a:t>Awakenings</a:t>
            </a:r>
            <a:r>
              <a:rPr sz="1800" spc="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During</a:t>
            </a:r>
            <a:r>
              <a:rPr sz="1800" spc="3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85" dirty="0">
                <a:solidFill>
                  <a:srgbClr val="E2E7F0"/>
                </a:solidFill>
                <a:latin typeface="Montserrat"/>
                <a:cs typeface="Montserrat"/>
              </a:rPr>
              <a:t>Night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Nighttime</a:t>
            </a:r>
            <a:r>
              <a:rPr sz="180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Phone</a:t>
            </a:r>
            <a:r>
              <a:rPr sz="180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20" dirty="0">
                <a:solidFill>
                  <a:srgbClr val="E2E7F0"/>
                </a:solidFill>
                <a:latin typeface="Montserrat"/>
                <a:cs typeface="Montserrat"/>
              </a:rPr>
              <a:t>Usage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Phone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5" dirty="0">
                <a:solidFill>
                  <a:srgbClr val="E2E7F0"/>
                </a:solidFill>
                <a:latin typeface="Montserrat"/>
                <a:cs typeface="Montserrat"/>
              </a:rPr>
              <a:t>Unlock</a:t>
            </a:r>
            <a:r>
              <a:rPr sz="180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Count</a:t>
            </a:r>
            <a:endParaRPr sz="180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1374" y="1676399"/>
            <a:ext cx="666750" cy="666750"/>
            <a:chOff x="7191374" y="1676399"/>
            <a:chExt cx="666750" cy="666750"/>
          </a:xfrm>
        </p:grpSpPr>
        <p:sp>
          <p:nvSpPr>
            <p:cNvPr id="25" name="object 25"/>
            <p:cNvSpPr/>
            <p:nvPr/>
          </p:nvSpPr>
          <p:spPr>
            <a:xfrm>
              <a:off x="7191374" y="16763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559954" y="666749"/>
                  </a:moveTo>
                  <a:lnTo>
                    <a:pt x="106794" y="666749"/>
                  </a:lnTo>
                  <a:lnTo>
                    <a:pt x="99361" y="666017"/>
                  </a:lnTo>
                  <a:lnTo>
                    <a:pt x="57037" y="651656"/>
                  </a:lnTo>
                  <a:lnTo>
                    <a:pt x="23432" y="622191"/>
                  </a:lnTo>
                  <a:lnTo>
                    <a:pt x="3660" y="582109"/>
                  </a:lnTo>
                  <a:lnTo>
                    <a:pt x="0" y="559954"/>
                  </a:lnTo>
                  <a:lnTo>
                    <a:pt x="0" y="55244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559954" y="0"/>
                  </a:lnTo>
                  <a:lnTo>
                    <a:pt x="603123" y="11572"/>
                  </a:lnTo>
                  <a:lnTo>
                    <a:pt x="638577" y="38784"/>
                  </a:lnTo>
                  <a:lnTo>
                    <a:pt x="660920" y="77492"/>
                  </a:lnTo>
                  <a:lnTo>
                    <a:pt x="666749" y="106794"/>
                  </a:lnTo>
                  <a:lnTo>
                    <a:pt x="666749" y="559954"/>
                  </a:lnTo>
                  <a:lnTo>
                    <a:pt x="655176" y="603124"/>
                  </a:lnTo>
                  <a:lnTo>
                    <a:pt x="627963" y="638578"/>
                  </a:lnTo>
                  <a:lnTo>
                    <a:pt x="589255" y="660921"/>
                  </a:lnTo>
                  <a:lnTo>
                    <a:pt x="567387" y="666017"/>
                  </a:lnTo>
                  <a:lnTo>
                    <a:pt x="559954" y="666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80683" y="1866899"/>
              <a:ext cx="303530" cy="285750"/>
            </a:xfrm>
            <a:custGeom>
              <a:avLst/>
              <a:gdLst/>
              <a:ahLst/>
              <a:cxnLst/>
              <a:rect l="l" t="t" r="r" b="b"/>
              <a:pathLst>
                <a:path w="303529" h="285750">
                  <a:moveTo>
                    <a:pt x="281508" y="133945"/>
                  </a:moveTo>
                  <a:lnTo>
                    <a:pt x="151804" y="133945"/>
                  </a:lnTo>
                  <a:lnTo>
                    <a:pt x="151804" y="4241"/>
                  </a:lnTo>
                  <a:lnTo>
                    <a:pt x="155711" y="0"/>
                  </a:lnTo>
                  <a:lnTo>
                    <a:pt x="160734" y="0"/>
                  </a:lnTo>
                  <a:lnTo>
                    <a:pt x="209393" y="9825"/>
                  </a:lnTo>
                  <a:lnTo>
                    <a:pt x="249131" y="36618"/>
                  </a:lnTo>
                  <a:lnTo>
                    <a:pt x="275924" y="76356"/>
                  </a:lnTo>
                  <a:lnTo>
                    <a:pt x="285750" y="125015"/>
                  </a:lnTo>
                  <a:lnTo>
                    <a:pt x="285750" y="130038"/>
                  </a:lnTo>
                  <a:lnTo>
                    <a:pt x="281508" y="133945"/>
                  </a:lnTo>
                  <a:close/>
                </a:path>
                <a:path w="303529" h="285750">
                  <a:moveTo>
                    <a:pt x="133945" y="285750"/>
                  </a:moveTo>
                  <a:lnTo>
                    <a:pt x="91618" y="278924"/>
                  </a:lnTo>
                  <a:lnTo>
                    <a:pt x="54850" y="259914"/>
                  </a:lnTo>
                  <a:lnTo>
                    <a:pt x="25851" y="230923"/>
                  </a:lnTo>
                  <a:lnTo>
                    <a:pt x="6831" y="194152"/>
                  </a:lnTo>
                  <a:lnTo>
                    <a:pt x="0" y="151804"/>
                  </a:lnTo>
                  <a:lnTo>
                    <a:pt x="8876" y="103771"/>
                  </a:lnTo>
                  <a:lnTo>
                    <a:pt x="33297" y="63435"/>
                  </a:lnTo>
                  <a:lnTo>
                    <a:pt x="69952" y="34118"/>
                  </a:lnTo>
                  <a:lnTo>
                    <a:pt x="115527" y="19143"/>
                  </a:lnTo>
                  <a:lnTo>
                    <a:pt x="120662" y="18417"/>
                  </a:lnTo>
                  <a:lnTo>
                    <a:pt x="125015" y="22547"/>
                  </a:lnTo>
                  <a:lnTo>
                    <a:pt x="125015" y="160734"/>
                  </a:lnTo>
                  <a:lnTo>
                    <a:pt x="216098" y="251817"/>
                  </a:lnTo>
                  <a:lnTo>
                    <a:pt x="175370" y="279220"/>
                  </a:lnTo>
                  <a:lnTo>
                    <a:pt x="155186" y="284075"/>
                  </a:lnTo>
                  <a:lnTo>
                    <a:pt x="133945" y="285750"/>
                  </a:lnTo>
                  <a:close/>
                </a:path>
                <a:path w="303529" h="285750">
                  <a:moveTo>
                    <a:pt x="257788" y="252765"/>
                  </a:moveTo>
                  <a:lnTo>
                    <a:pt x="252542" y="252542"/>
                  </a:lnTo>
                  <a:lnTo>
                    <a:pt x="249305" y="249249"/>
                  </a:lnTo>
                  <a:lnTo>
                    <a:pt x="160734" y="160734"/>
                  </a:lnTo>
                  <a:lnTo>
                    <a:pt x="298977" y="160734"/>
                  </a:lnTo>
                  <a:lnTo>
                    <a:pt x="303051" y="165087"/>
                  </a:lnTo>
                  <a:lnTo>
                    <a:pt x="288373" y="213949"/>
                  </a:lnTo>
                  <a:lnTo>
                    <a:pt x="261137" y="249640"/>
                  </a:lnTo>
                  <a:lnTo>
                    <a:pt x="257788" y="252765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43774" y="3028950"/>
            <a:ext cx="4238625" cy="2733675"/>
            <a:chOff x="7343774" y="3028950"/>
            <a:chExt cx="4238625" cy="2733675"/>
          </a:xfrm>
        </p:grpSpPr>
        <p:sp>
          <p:nvSpPr>
            <p:cNvPr id="28" name="object 28"/>
            <p:cNvSpPr/>
            <p:nvPr/>
          </p:nvSpPr>
          <p:spPr>
            <a:xfrm>
              <a:off x="7343774" y="3028950"/>
              <a:ext cx="4238625" cy="2733675"/>
            </a:xfrm>
            <a:custGeom>
              <a:avLst/>
              <a:gdLst/>
              <a:ahLst/>
              <a:cxnLst/>
              <a:rect l="l" t="t" r="r" b="b"/>
              <a:pathLst>
                <a:path w="4238625" h="2733675">
                  <a:moveTo>
                    <a:pt x="4167428" y="2733673"/>
                  </a:moveTo>
                  <a:lnTo>
                    <a:pt x="71196" y="2733673"/>
                  </a:lnTo>
                  <a:lnTo>
                    <a:pt x="66241" y="2733186"/>
                  </a:lnTo>
                  <a:lnTo>
                    <a:pt x="29705" y="2718052"/>
                  </a:lnTo>
                  <a:lnTo>
                    <a:pt x="3885" y="2682011"/>
                  </a:lnTo>
                  <a:lnTo>
                    <a:pt x="0" y="2662477"/>
                  </a:lnTo>
                  <a:lnTo>
                    <a:pt x="0" y="26574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167428" y="0"/>
                  </a:lnTo>
                  <a:lnTo>
                    <a:pt x="4208917" y="15621"/>
                  </a:lnTo>
                  <a:lnTo>
                    <a:pt x="4234737" y="51661"/>
                  </a:lnTo>
                  <a:lnTo>
                    <a:pt x="4238624" y="71196"/>
                  </a:lnTo>
                  <a:lnTo>
                    <a:pt x="4238624" y="2662477"/>
                  </a:lnTo>
                  <a:lnTo>
                    <a:pt x="4223001" y="2703968"/>
                  </a:lnTo>
                  <a:lnTo>
                    <a:pt x="4186962" y="2729788"/>
                  </a:lnTo>
                  <a:lnTo>
                    <a:pt x="4172382" y="2733186"/>
                  </a:lnTo>
                  <a:lnTo>
                    <a:pt x="4167428" y="2733673"/>
                  </a:lnTo>
                  <a:close/>
                </a:path>
              </a:pathLst>
            </a:custGeom>
            <a:solidFill>
              <a:srgbClr val="1D3A8A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2374" y="4648199"/>
              <a:ext cx="3781425" cy="9525"/>
            </a:xfrm>
            <a:custGeom>
              <a:avLst/>
              <a:gdLst/>
              <a:ahLst/>
              <a:cxnLst/>
              <a:rect l="l" t="t" r="r" b="b"/>
              <a:pathLst>
                <a:path w="3781425" h="9525">
                  <a:moveTo>
                    <a:pt x="37814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9524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2374" y="5153024"/>
              <a:ext cx="3781425" cy="152400"/>
            </a:xfrm>
            <a:custGeom>
              <a:avLst/>
              <a:gdLst/>
              <a:ahLst/>
              <a:cxnLst/>
              <a:rect l="l" t="t" r="r" b="b"/>
              <a:pathLst>
                <a:path w="3781425" h="152400">
                  <a:moveTo>
                    <a:pt x="37102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710228" y="0"/>
                  </a:lnTo>
                  <a:lnTo>
                    <a:pt x="3751718" y="15621"/>
                  </a:lnTo>
                  <a:lnTo>
                    <a:pt x="3777538" y="51661"/>
                  </a:lnTo>
                  <a:lnTo>
                    <a:pt x="3781424" y="71196"/>
                  </a:lnTo>
                  <a:lnTo>
                    <a:pt x="3781424" y="81202"/>
                  </a:lnTo>
                  <a:lnTo>
                    <a:pt x="3765802" y="122694"/>
                  </a:lnTo>
                  <a:lnTo>
                    <a:pt x="3729763" y="148513"/>
                  </a:lnTo>
                  <a:lnTo>
                    <a:pt x="3715183" y="151911"/>
                  </a:lnTo>
                  <a:lnTo>
                    <a:pt x="3710228" y="1523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72374" y="5153024"/>
              <a:ext cx="3552825" cy="152400"/>
            </a:xfrm>
            <a:custGeom>
              <a:avLst/>
              <a:gdLst/>
              <a:ahLst/>
              <a:cxnLst/>
              <a:rect l="l" t="t" r="r" b="b"/>
              <a:pathLst>
                <a:path w="3552825" h="152400">
                  <a:moveTo>
                    <a:pt x="34816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81628" y="0"/>
                  </a:lnTo>
                  <a:lnTo>
                    <a:pt x="3523117" y="15621"/>
                  </a:lnTo>
                  <a:lnTo>
                    <a:pt x="3548937" y="51661"/>
                  </a:lnTo>
                  <a:lnTo>
                    <a:pt x="3552824" y="71196"/>
                  </a:lnTo>
                  <a:lnTo>
                    <a:pt x="3552824" y="81202"/>
                  </a:lnTo>
                  <a:lnTo>
                    <a:pt x="3537201" y="122694"/>
                  </a:lnTo>
                  <a:lnTo>
                    <a:pt x="3501162" y="148513"/>
                  </a:lnTo>
                  <a:lnTo>
                    <a:pt x="3486582" y="151911"/>
                  </a:lnTo>
                  <a:lnTo>
                    <a:pt x="3481628" y="1523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2374" y="3257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3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7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7150" y="3362324"/>
              <a:ext cx="171449" cy="1714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72374" y="4114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2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3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2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7150" y="4219574"/>
              <a:ext cx="171449" cy="1714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180460" y="2544357"/>
            <a:ext cx="4185920" cy="30694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0" spc="-65" dirty="0">
                <a:solidFill>
                  <a:srgbClr val="93C4FD"/>
                </a:solidFill>
                <a:latin typeface="Montserrat Medium"/>
                <a:cs typeface="Montserrat Medium"/>
              </a:rPr>
              <a:t>Output</a:t>
            </a:r>
            <a:r>
              <a:rPr sz="1900" b="0" spc="-4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90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("Effect")</a:t>
            </a:r>
            <a:endParaRPr sz="1900" dirty="0">
              <a:latin typeface="Montserrat Medium"/>
              <a:cs typeface="Montserrat Medium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800" dirty="0">
              <a:latin typeface="Montserrat Medium"/>
              <a:cs typeface="Montserrat Medium"/>
            </a:endParaRPr>
          </a:p>
          <a:p>
            <a:pPr marL="926465">
              <a:lnSpc>
                <a:spcPct val="100000"/>
              </a:lnSpc>
            </a:pP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Good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Sleep</a:t>
            </a:r>
            <a:endParaRPr sz="1800" dirty="0">
              <a:latin typeface="Montserrat"/>
              <a:cs typeface="Montserrat"/>
            </a:endParaRPr>
          </a:p>
          <a:p>
            <a:pPr marL="381000" algn="ctr">
              <a:lnSpc>
                <a:spcPct val="100000"/>
              </a:lnSpc>
              <a:spcBef>
                <a:spcPts val="1914"/>
              </a:spcBef>
            </a:pPr>
            <a:r>
              <a:rPr sz="1250" spc="-25" dirty="0">
                <a:solidFill>
                  <a:srgbClr val="BEDAFE"/>
                </a:solidFill>
                <a:latin typeface="Montserrat"/>
                <a:cs typeface="Montserrat"/>
              </a:rPr>
              <a:t>or</a:t>
            </a:r>
            <a:endParaRPr sz="1250" dirty="0">
              <a:latin typeface="Montserrat"/>
              <a:cs typeface="Montserrat"/>
            </a:endParaRPr>
          </a:p>
          <a:p>
            <a:pPr marL="926465">
              <a:lnSpc>
                <a:spcPct val="100000"/>
              </a:lnSpc>
              <a:spcBef>
                <a:spcPts val="1175"/>
              </a:spcBef>
            </a:pPr>
            <a:r>
              <a:rPr sz="1800" spc="-110" dirty="0">
                <a:solidFill>
                  <a:srgbClr val="E2E7F0"/>
                </a:solidFill>
                <a:latin typeface="Montserrat"/>
                <a:cs typeface="Montserrat"/>
              </a:rPr>
              <a:t>Not</a:t>
            </a:r>
            <a:r>
              <a:rPr sz="180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800" spc="-114" dirty="0">
                <a:solidFill>
                  <a:srgbClr val="E2E7F0"/>
                </a:solidFill>
                <a:latin typeface="Montserrat"/>
                <a:cs typeface="Montserrat"/>
              </a:rPr>
              <a:t>Good</a:t>
            </a:r>
            <a:r>
              <a:rPr sz="1800" spc="-10" dirty="0">
                <a:solidFill>
                  <a:srgbClr val="E2E7F0"/>
                </a:solidFill>
                <a:latin typeface="Montserrat"/>
                <a:cs typeface="Montserrat"/>
              </a:rPr>
              <a:t> Sleep</a:t>
            </a:r>
            <a:endParaRPr sz="18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650" dirty="0">
              <a:latin typeface="Montserrat"/>
              <a:cs typeface="Montserrat"/>
            </a:endParaRPr>
          </a:p>
          <a:p>
            <a:pPr marL="393065">
              <a:lnSpc>
                <a:spcPct val="100000"/>
              </a:lnSpc>
            </a:pPr>
            <a:r>
              <a:rPr sz="1500" b="0" spc="-90" dirty="0">
                <a:solidFill>
                  <a:srgbClr val="BEDAFE"/>
                </a:solidFill>
                <a:latin typeface="Montserrat Medium"/>
                <a:cs typeface="Montserrat Medium"/>
              </a:rPr>
              <a:t>Prediction</a:t>
            </a:r>
            <a:r>
              <a:rPr sz="1500" b="0" spc="-40" dirty="0">
                <a:solidFill>
                  <a:srgbClr val="BEDAFE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BEDAFE"/>
                </a:solidFill>
                <a:latin typeface="Montserrat Medium"/>
                <a:cs typeface="Montserrat Medium"/>
              </a:rPr>
              <a:t>Confidence</a:t>
            </a:r>
            <a:r>
              <a:rPr sz="1500" b="0" spc="-35" dirty="0">
                <a:solidFill>
                  <a:srgbClr val="BEDAFE"/>
                </a:solidFill>
                <a:latin typeface="Montserrat Medium"/>
                <a:cs typeface="Montserrat Medium"/>
              </a:rPr>
              <a:t> </a:t>
            </a:r>
            <a:r>
              <a:rPr sz="1500" b="0" spc="-20" dirty="0">
                <a:solidFill>
                  <a:srgbClr val="BEDAFE"/>
                </a:solidFill>
                <a:latin typeface="Montserrat Medium"/>
                <a:cs typeface="Montserrat Medium"/>
              </a:rPr>
              <a:t>Score</a:t>
            </a:r>
            <a:endParaRPr sz="1500" dirty="0">
              <a:latin typeface="Montserrat Medium"/>
              <a:cs typeface="Montserrat Medium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350" dirty="0">
              <a:latin typeface="Montserrat Medium"/>
              <a:cs typeface="Montserrat Medium"/>
            </a:endParaRPr>
          </a:p>
          <a:p>
            <a:pPr marR="5080" algn="r">
              <a:lnSpc>
                <a:spcPct val="100000"/>
              </a:lnSpc>
            </a:pPr>
            <a:endParaRPr lang="en-US" sz="1150" spc="-95" dirty="0" smtClean="0">
              <a:solidFill>
                <a:srgbClr val="BEDAFE"/>
              </a:solidFill>
              <a:latin typeface="Montserrat"/>
              <a:cs typeface="Montserrat"/>
            </a:endParaRPr>
          </a:p>
          <a:p>
            <a:pPr marR="5080" algn="r">
              <a:lnSpc>
                <a:spcPct val="100000"/>
              </a:lnSpc>
            </a:pPr>
            <a:r>
              <a:rPr sz="1150" spc="-95" dirty="0" smtClean="0">
                <a:solidFill>
                  <a:srgbClr val="BEDAFE"/>
                </a:solidFill>
                <a:latin typeface="Montserrat"/>
                <a:cs typeface="Montserrat"/>
              </a:rPr>
              <a:t>94</a:t>
            </a:r>
            <a:r>
              <a:rPr sz="1150" spc="-95" dirty="0">
                <a:solidFill>
                  <a:srgbClr val="BEDAFE"/>
                </a:solidFill>
                <a:latin typeface="Montserrat"/>
                <a:cs typeface="Montserrat"/>
              </a:rPr>
              <a:t>%</a:t>
            </a:r>
            <a:r>
              <a:rPr sz="1150" spc="-20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BEDAFE"/>
                </a:solidFill>
                <a:latin typeface="Montserrat"/>
                <a:cs typeface="Montserrat"/>
              </a:rPr>
              <a:t>Model</a:t>
            </a:r>
            <a:r>
              <a:rPr sz="1150" spc="-20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BEDAFE"/>
                </a:solidFill>
                <a:latin typeface="Montserrat"/>
                <a:cs typeface="Montserrat"/>
              </a:rPr>
              <a:t>Accuracy</a:t>
            </a:r>
            <a:endParaRPr sz="1150" dirty="0">
              <a:latin typeface="Montserrat"/>
              <a:cs typeface="Montserra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39" name="object 39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25245"/>
            <a:ext cx="848296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-275" dirty="0"/>
              <a:t>XGBoost</a:t>
            </a:r>
            <a:r>
              <a:rPr sz="3400" spc="-80" dirty="0"/>
              <a:t> </a:t>
            </a:r>
            <a:r>
              <a:rPr sz="3400" spc="-320" dirty="0"/>
              <a:t>ML</a:t>
            </a:r>
            <a:r>
              <a:rPr sz="3400" spc="-80" dirty="0"/>
              <a:t> </a:t>
            </a:r>
            <a:r>
              <a:rPr sz="3400" spc="-245" dirty="0"/>
              <a:t>Model:</a:t>
            </a:r>
            <a:r>
              <a:rPr sz="3400" spc="-80" dirty="0"/>
              <a:t> </a:t>
            </a:r>
            <a:r>
              <a:rPr sz="3400" spc="-215" dirty="0"/>
              <a:t>Fast,</a:t>
            </a:r>
            <a:r>
              <a:rPr sz="3400" spc="-80" dirty="0"/>
              <a:t> </a:t>
            </a:r>
            <a:r>
              <a:rPr sz="3400" spc="-254" dirty="0"/>
              <a:t>Accurate,</a:t>
            </a:r>
            <a:r>
              <a:rPr sz="3400" spc="-80" dirty="0"/>
              <a:t> </a:t>
            </a:r>
            <a:r>
              <a:rPr sz="3400" spc="-175" dirty="0"/>
              <a:t>Reliable</a:t>
            </a:r>
            <a:endParaRPr sz="3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752599"/>
            <a:ext cx="6400800" cy="4114800"/>
            <a:chOff x="609599" y="1752599"/>
            <a:chExt cx="6400800" cy="4114800"/>
          </a:xfrm>
        </p:grpSpPr>
        <p:sp>
          <p:nvSpPr>
            <p:cNvPr id="4" name="object 4"/>
            <p:cNvSpPr/>
            <p:nvPr/>
          </p:nvSpPr>
          <p:spPr>
            <a:xfrm>
              <a:off x="609599" y="1752599"/>
              <a:ext cx="6400800" cy="4114800"/>
            </a:xfrm>
            <a:custGeom>
              <a:avLst/>
              <a:gdLst/>
              <a:ahLst/>
              <a:cxnLst/>
              <a:rect l="l" t="t" r="r" b="b"/>
              <a:pathLst>
                <a:path w="6400800" h="4114800">
                  <a:moveTo>
                    <a:pt x="6329602" y="4114799"/>
                  </a:moveTo>
                  <a:lnTo>
                    <a:pt x="71196" y="4114799"/>
                  </a:lnTo>
                  <a:lnTo>
                    <a:pt x="66241" y="4114311"/>
                  </a:lnTo>
                  <a:lnTo>
                    <a:pt x="29705" y="4099176"/>
                  </a:lnTo>
                  <a:lnTo>
                    <a:pt x="3885" y="4063137"/>
                  </a:lnTo>
                  <a:lnTo>
                    <a:pt x="0" y="4043602"/>
                  </a:lnTo>
                  <a:lnTo>
                    <a:pt x="0" y="403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329602" y="0"/>
                  </a:lnTo>
                  <a:lnTo>
                    <a:pt x="6371093" y="15621"/>
                  </a:lnTo>
                  <a:lnTo>
                    <a:pt x="6396912" y="51661"/>
                  </a:lnTo>
                  <a:lnTo>
                    <a:pt x="6400798" y="71196"/>
                  </a:lnTo>
                  <a:lnTo>
                    <a:pt x="6400798" y="4043602"/>
                  </a:lnTo>
                  <a:lnTo>
                    <a:pt x="6385177" y="4085093"/>
                  </a:lnTo>
                  <a:lnTo>
                    <a:pt x="6349136" y="4110913"/>
                  </a:lnTo>
                  <a:lnTo>
                    <a:pt x="6334557" y="4114311"/>
                  </a:lnTo>
                  <a:lnTo>
                    <a:pt x="6329602" y="41147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9" y="1981199"/>
              <a:ext cx="3657599" cy="36575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315199" y="2171699"/>
            <a:ext cx="304800" cy="304800"/>
            <a:chOff x="7315199" y="2171699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7315199" y="2171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9" y="2247899"/>
              <a:ext cx="152399" cy="1523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315199" y="3200399"/>
            <a:ext cx="304800" cy="304800"/>
            <a:chOff x="7315199" y="3200399"/>
            <a:chExt cx="304800" cy="304800"/>
          </a:xfrm>
        </p:grpSpPr>
        <p:sp>
          <p:nvSpPr>
            <p:cNvPr id="10" name="object 10"/>
            <p:cNvSpPr/>
            <p:nvPr/>
          </p:nvSpPr>
          <p:spPr>
            <a:xfrm>
              <a:off x="7315199" y="3200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6132" y="3276599"/>
              <a:ext cx="142934" cy="15216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315199" y="4533899"/>
            <a:ext cx="304800" cy="304800"/>
            <a:chOff x="7315199" y="4533899"/>
            <a:chExt cx="304800" cy="304800"/>
          </a:xfrm>
        </p:grpSpPr>
        <p:sp>
          <p:nvSpPr>
            <p:cNvPr id="13" name="object 13"/>
            <p:cNvSpPr/>
            <p:nvPr/>
          </p:nvSpPr>
          <p:spPr>
            <a:xfrm>
              <a:off x="7315199" y="45338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4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45" y="4609296"/>
              <a:ext cx="115907" cy="15400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382249" y="857249"/>
            <a:ext cx="1047750" cy="1047750"/>
            <a:chOff x="10382249" y="857249"/>
            <a:chExt cx="1047750" cy="1047750"/>
          </a:xfrm>
        </p:grpSpPr>
        <p:sp>
          <p:nvSpPr>
            <p:cNvPr id="16" name="object 16"/>
            <p:cNvSpPr/>
            <p:nvPr/>
          </p:nvSpPr>
          <p:spPr>
            <a:xfrm>
              <a:off x="10391774" y="866774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514349" y="1028699"/>
                  </a:moveTo>
                  <a:lnTo>
                    <a:pt x="463935" y="1026223"/>
                  </a:lnTo>
                  <a:lnTo>
                    <a:pt x="414004" y="1018816"/>
                  </a:lnTo>
                  <a:lnTo>
                    <a:pt x="365042" y="1006552"/>
                  </a:lnTo>
                  <a:lnTo>
                    <a:pt x="317515" y="989547"/>
                  </a:lnTo>
                  <a:lnTo>
                    <a:pt x="271885" y="967965"/>
                  </a:lnTo>
                  <a:lnTo>
                    <a:pt x="228590" y="942016"/>
                  </a:lnTo>
                  <a:lnTo>
                    <a:pt x="188049" y="911947"/>
                  </a:lnTo>
                  <a:lnTo>
                    <a:pt x="150648" y="878050"/>
                  </a:lnTo>
                  <a:lnTo>
                    <a:pt x="116752" y="840649"/>
                  </a:lnTo>
                  <a:lnTo>
                    <a:pt x="86683" y="800107"/>
                  </a:lnTo>
                  <a:lnTo>
                    <a:pt x="60733" y="756812"/>
                  </a:lnTo>
                  <a:lnTo>
                    <a:pt x="39151" y="711182"/>
                  </a:lnTo>
                  <a:lnTo>
                    <a:pt x="22147" y="663657"/>
                  </a:lnTo>
                  <a:lnTo>
                    <a:pt x="9881" y="614694"/>
                  </a:lnTo>
                  <a:lnTo>
                    <a:pt x="2476" y="564765"/>
                  </a:lnTo>
                  <a:lnTo>
                    <a:pt x="0" y="514349"/>
                  </a:lnTo>
                  <a:lnTo>
                    <a:pt x="155" y="501723"/>
                  </a:lnTo>
                  <a:lnTo>
                    <a:pt x="3868" y="451384"/>
                  </a:lnTo>
                  <a:lnTo>
                    <a:pt x="12497" y="401651"/>
                  </a:lnTo>
                  <a:lnTo>
                    <a:pt x="25960" y="353003"/>
                  </a:lnTo>
                  <a:lnTo>
                    <a:pt x="44126" y="305910"/>
                  </a:lnTo>
                  <a:lnTo>
                    <a:pt x="66821" y="260824"/>
                  </a:lnTo>
                  <a:lnTo>
                    <a:pt x="93826" y="218179"/>
                  </a:lnTo>
                  <a:lnTo>
                    <a:pt x="124881" y="178387"/>
                  </a:lnTo>
                  <a:lnTo>
                    <a:pt x="159686" y="141830"/>
                  </a:lnTo>
                  <a:lnTo>
                    <a:pt x="197907" y="108861"/>
                  </a:lnTo>
                  <a:lnTo>
                    <a:pt x="239175" y="79797"/>
                  </a:lnTo>
                  <a:lnTo>
                    <a:pt x="283094" y="54918"/>
                  </a:lnTo>
                  <a:lnTo>
                    <a:pt x="329240" y="34463"/>
                  </a:lnTo>
                  <a:lnTo>
                    <a:pt x="377170" y="18630"/>
                  </a:lnTo>
                  <a:lnTo>
                    <a:pt x="426419" y="7571"/>
                  </a:lnTo>
                  <a:lnTo>
                    <a:pt x="476516" y="1393"/>
                  </a:lnTo>
                  <a:lnTo>
                    <a:pt x="514349" y="0"/>
                  </a:lnTo>
                  <a:lnTo>
                    <a:pt x="526976" y="154"/>
                  </a:lnTo>
                  <a:lnTo>
                    <a:pt x="577315" y="3868"/>
                  </a:lnTo>
                  <a:lnTo>
                    <a:pt x="627046" y="12498"/>
                  </a:lnTo>
                  <a:lnTo>
                    <a:pt x="675695" y="25961"/>
                  </a:lnTo>
                  <a:lnTo>
                    <a:pt x="722788" y="44127"/>
                  </a:lnTo>
                  <a:lnTo>
                    <a:pt x="767874" y="66822"/>
                  </a:lnTo>
                  <a:lnTo>
                    <a:pt x="810518" y="93827"/>
                  </a:lnTo>
                  <a:lnTo>
                    <a:pt x="850312" y="124881"/>
                  </a:lnTo>
                  <a:lnTo>
                    <a:pt x="886868" y="159687"/>
                  </a:lnTo>
                  <a:lnTo>
                    <a:pt x="919836" y="197908"/>
                  </a:lnTo>
                  <a:lnTo>
                    <a:pt x="948900" y="239176"/>
                  </a:lnTo>
                  <a:lnTo>
                    <a:pt x="973780" y="283095"/>
                  </a:lnTo>
                  <a:lnTo>
                    <a:pt x="994234" y="329241"/>
                  </a:lnTo>
                  <a:lnTo>
                    <a:pt x="1010067" y="377169"/>
                  </a:lnTo>
                  <a:lnTo>
                    <a:pt x="1021127" y="426419"/>
                  </a:lnTo>
                  <a:lnTo>
                    <a:pt x="1027306" y="476515"/>
                  </a:lnTo>
                  <a:lnTo>
                    <a:pt x="1028699" y="514349"/>
                  </a:lnTo>
                  <a:lnTo>
                    <a:pt x="1028545" y="526976"/>
                  </a:lnTo>
                  <a:lnTo>
                    <a:pt x="1024831" y="577315"/>
                  </a:lnTo>
                  <a:lnTo>
                    <a:pt x="1016200" y="627048"/>
                  </a:lnTo>
                  <a:lnTo>
                    <a:pt x="1002737" y="675695"/>
                  </a:lnTo>
                  <a:lnTo>
                    <a:pt x="984571" y="722789"/>
                  </a:lnTo>
                  <a:lnTo>
                    <a:pt x="961875" y="767875"/>
                  </a:lnTo>
                  <a:lnTo>
                    <a:pt x="934869" y="810519"/>
                  </a:lnTo>
                  <a:lnTo>
                    <a:pt x="903816" y="850312"/>
                  </a:lnTo>
                  <a:lnTo>
                    <a:pt x="869012" y="886869"/>
                  </a:lnTo>
                  <a:lnTo>
                    <a:pt x="830790" y="919838"/>
                  </a:lnTo>
                  <a:lnTo>
                    <a:pt x="789520" y="948902"/>
                  </a:lnTo>
                  <a:lnTo>
                    <a:pt x="745603" y="973781"/>
                  </a:lnTo>
                  <a:lnTo>
                    <a:pt x="699457" y="994236"/>
                  </a:lnTo>
                  <a:lnTo>
                    <a:pt x="651528" y="1010069"/>
                  </a:lnTo>
                  <a:lnTo>
                    <a:pt x="602279" y="1021128"/>
                  </a:lnTo>
                  <a:lnTo>
                    <a:pt x="552184" y="1027306"/>
                  </a:lnTo>
                  <a:lnTo>
                    <a:pt x="514349" y="1028699"/>
                  </a:lnTo>
                  <a:close/>
                </a:path>
              </a:pathLst>
            </a:custGeom>
            <a:solidFill>
              <a:srgbClr val="48BA7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91774" y="866774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699" y="514349"/>
                  </a:moveTo>
                  <a:lnTo>
                    <a:pt x="1026223" y="564765"/>
                  </a:lnTo>
                  <a:lnTo>
                    <a:pt x="1018815" y="614694"/>
                  </a:lnTo>
                  <a:lnTo>
                    <a:pt x="1006550" y="663657"/>
                  </a:lnTo>
                  <a:lnTo>
                    <a:pt x="989545" y="711182"/>
                  </a:lnTo>
                  <a:lnTo>
                    <a:pt x="967964" y="756812"/>
                  </a:lnTo>
                  <a:lnTo>
                    <a:pt x="942013" y="800107"/>
                  </a:lnTo>
                  <a:lnTo>
                    <a:pt x="911946" y="840649"/>
                  </a:lnTo>
                  <a:lnTo>
                    <a:pt x="878049" y="878050"/>
                  </a:lnTo>
                  <a:lnTo>
                    <a:pt x="840650" y="911947"/>
                  </a:lnTo>
                  <a:lnTo>
                    <a:pt x="800104" y="942016"/>
                  </a:lnTo>
                  <a:lnTo>
                    <a:pt x="756811" y="967965"/>
                  </a:lnTo>
                  <a:lnTo>
                    <a:pt x="711182" y="989547"/>
                  </a:lnTo>
                  <a:lnTo>
                    <a:pt x="663657" y="1006552"/>
                  </a:lnTo>
                  <a:lnTo>
                    <a:pt x="614692" y="1018816"/>
                  </a:lnTo>
                  <a:lnTo>
                    <a:pt x="564765" y="1026223"/>
                  </a:lnTo>
                  <a:lnTo>
                    <a:pt x="514349" y="1028699"/>
                  </a:lnTo>
                  <a:lnTo>
                    <a:pt x="501724" y="1028545"/>
                  </a:lnTo>
                  <a:lnTo>
                    <a:pt x="451384" y="1024831"/>
                  </a:lnTo>
                  <a:lnTo>
                    <a:pt x="401651" y="1016201"/>
                  </a:lnTo>
                  <a:lnTo>
                    <a:pt x="353004" y="1002738"/>
                  </a:lnTo>
                  <a:lnTo>
                    <a:pt x="305909" y="984572"/>
                  </a:lnTo>
                  <a:lnTo>
                    <a:pt x="260823" y="961877"/>
                  </a:lnTo>
                  <a:lnTo>
                    <a:pt x="218178" y="934872"/>
                  </a:lnTo>
                  <a:lnTo>
                    <a:pt x="178387" y="903817"/>
                  </a:lnTo>
                  <a:lnTo>
                    <a:pt x="141830" y="869012"/>
                  </a:lnTo>
                  <a:lnTo>
                    <a:pt x="108861" y="830791"/>
                  </a:lnTo>
                  <a:lnTo>
                    <a:pt x="79796" y="789522"/>
                  </a:lnTo>
                  <a:lnTo>
                    <a:pt x="54917" y="745604"/>
                  </a:lnTo>
                  <a:lnTo>
                    <a:pt x="34462" y="699458"/>
                  </a:lnTo>
                  <a:lnTo>
                    <a:pt x="18630" y="651530"/>
                  </a:lnTo>
                  <a:lnTo>
                    <a:pt x="7570" y="602280"/>
                  </a:lnTo>
                  <a:lnTo>
                    <a:pt x="1393" y="552184"/>
                  </a:lnTo>
                  <a:lnTo>
                    <a:pt x="0" y="514349"/>
                  </a:lnTo>
                  <a:lnTo>
                    <a:pt x="155" y="501723"/>
                  </a:lnTo>
                  <a:lnTo>
                    <a:pt x="3868" y="451384"/>
                  </a:lnTo>
                  <a:lnTo>
                    <a:pt x="12497" y="401651"/>
                  </a:lnTo>
                  <a:lnTo>
                    <a:pt x="25960" y="353003"/>
                  </a:lnTo>
                  <a:lnTo>
                    <a:pt x="44126" y="305910"/>
                  </a:lnTo>
                  <a:lnTo>
                    <a:pt x="66821" y="260824"/>
                  </a:lnTo>
                  <a:lnTo>
                    <a:pt x="93826" y="218179"/>
                  </a:lnTo>
                  <a:lnTo>
                    <a:pt x="124881" y="178387"/>
                  </a:lnTo>
                  <a:lnTo>
                    <a:pt x="159686" y="141830"/>
                  </a:lnTo>
                  <a:lnTo>
                    <a:pt x="197907" y="108861"/>
                  </a:lnTo>
                  <a:lnTo>
                    <a:pt x="239175" y="79797"/>
                  </a:lnTo>
                  <a:lnTo>
                    <a:pt x="283094" y="54918"/>
                  </a:lnTo>
                  <a:lnTo>
                    <a:pt x="329240" y="34463"/>
                  </a:lnTo>
                  <a:lnTo>
                    <a:pt x="377170" y="18630"/>
                  </a:lnTo>
                  <a:lnTo>
                    <a:pt x="426419" y="7571"/>
                  </a:lnTo>
                  <a:lnTo>
                    <a:pt x="476516" y="1393"/>
                  </a:lnTo>
                  <a:lnTo>
                    <a:pt x="514349" y="0"/>
                  </a:lnTo>
                  <a:lnTo>
                    <a:pt x="526976" y="154"/>
                  </a:lnTo>
                  <a:lnTo>
                    <a:pt x="577315" y="3868"/>
                  </a:lnTo>
                  <a:lnTo>
                    <a:pt x="627046" y="12498"/>
                  </a:lnTo>
                  <a:lnTo>
                    <a:pt x="675695" y="25961"/>
                  </a:lnTo>
                  <a:lnTo>
                    <a:pt x="722788" y="44127"/>
                  </a:lnTo>
                  <a:lnTo>
                    <a:pt x="767874" y="66822"/>
                  </a:lnTo>
                  <a:lnTo>
                    <a:pt x="810518" y="93827"/>
                  </a:lnTo>
                  <a:lnTo>
                    <a:pt x="850312" y="124881"/>
                  </a:lnTo>
                  <a:lnTo>
                    <a:pt x="886868" y="159687"/>
                  </a:lnTo>
                  <a:lnTo>
                    <a:pt x="919836" y="197908"/>
                  </a:lnTo>
                  <a:lnTo>
                    <a:pt x="948900" y="239176"/>
                  </a:lnTo>
                  <a:lnTo>
                    <a:pt x="973780" y="283095"/>
                  </a:lnTo>
                  <a:lnTo>
                    <a:pt x="994234" y="329241"/>
                  </a:lnTo>
                  <a:lnTo>
                    <a:pt x="1010067" y="377169"/>
                  </a:lnTo>
                  <a:lnTo>
                    <a:pt x="1021127" y="426419"/>
                  </a:lnTo>
                  <a:lnTo>
                    <a:pt x="1027306" y="476515"/>
                  </a:lnTo>
                  <a:lnTo>
                    <a:pt x="1028699" y="514349"/>
                  </a:lnTo>
                  <a:close/>
                </a:path>
              </a:pathLst>
            </a:custGeom>
            <a:ln w="19049">
              <a:solidFill>
                <a:srgbClr val="48B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02500" y="1030594"/>
            <a:ext cx="4169410" cy="4653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37840" algn="ctr">
              <a:lnSpc>
                <a:spcPts val="3410"/>
              </a:lnSpc>
              <a:spcBef>
                <a:spcPts val="135"/>
              </a:spcBef>
            </a:pPr>
            <a:r>
              <a:rPr sz="2850" b="1" spc="-25" dirty="0">
                <a:solidFill>
                  <a:srgbClr val="33D399"/>
                </a:solidFill>
                <a:latin typeface="Montserrat"/>
                <a:cs typeface="Montserrat"/>
              </a:rPr>
              <a:t>94%</a:t>
            </a:r>
            <a:endParaRPr sz="2850">
              <a:latin typeface="Montserrat"/>
              <a:cs typeface="Montserrat"/>
            </a:endParaRPr>
          </a:p>
          <a:p>
            <a:pPr marL="3037840" algn="ctr">
              <a:lnSpc>
                <a:spcPts val="1310"/>
              </a:lnSpc>
            </a:pPr>
            <a:r>
              <a:rPr sz="1100" b="0" spc="-10" dirty="0">
                <a:solidFill>
                  <a:srgbClr val="33D399"/>
                </a:solidFill>
                <a:latin typeface="Montserrat Medium"/>
                <a:cs typeface="Montserrat Medium"/>
              </a:rPr>
              <a:t>Accuracy</a:t>
            </a:r>
            <a:endParaRPr sz="110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50" b="0" spc="-150" dirty="0">
                <a:solidFill>
                  <a:srgbClr val="93C4FD"/>
                </a:solidFill>
                <a:latin typeface="Montserrat Medium"/>
                <a:cs typeface="Montserrat Medium"/>
              </a:rPr>
              <a:t>Why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14" dirty="0">
                <a:solidFill>
                  <a:srgbClr val="93C4FD"/>
                </a:solidFill>
                <a:latin typeface="Montserrat Medium"/>
                <a:cs typeface="Montserrat Medium"/>
              </a:rPr>
              <a:t>XGBoost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75" dirty="0">
                <a:solidFill>
                  <a:srgbClr val="93C4FD"/>
                </a:solidFill>
                <a:latin typeface="Montserrat Medium"/>
                <a:cs typeface="Montserrat Medium"/>
              </a:rPr>
              <a:t>for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95" dirty="0">
                <a:solidFill>
                  <a:srgbClr val="93C4FD"/>
                </a:solidFill>
                <a:latin typeface="Montserrat Medium"/>
                <a:cs typeface="Montserrat Medium"/>
              </a:rPr>
              <a:t>Sleep</a:t>
            </a:r>
            <a:r>
              <a:rPr sz="1650" b="0" spc="-1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Prediction?</a:t>
            </a:r>
            <a:endParaRPr sz="1650">
              <a:latin typeface="Montserrat Medium"/>
              <a:cs typeface="Montserrat Medium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110" dirty="0">
                <a:solidFill>
                  <a:srgbClr val="FFFFFF"/>
                </a:solidFill>
                <a:latin typeface="Montserrat Medium"/>
                <a:cs typeface="Montserrat Medium"/>
              </a:rPr>
              <a:t>High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 Performance</a:t>
            </a:r>
            <a:endParaRPr sz="1500">
              <a:latin typeface="Montserrat Medium"/>
              <a:cs typeface="Montserrat Medium"/>
            </a:endParaRPr>
          </a:p>
          <a:p>
            <a:pPr marL="469265" marR="5080">
              <a:lnSpc>
                <a:spcPts val="2400"/>
              </a:lnSpc>
              <a:spcBef>
                <a:spcPts val="105"/>
              </a:spcBef>
            </a:pP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Industry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standard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75" dirty="0">
                <a:solidFill>
                  <a:srgbClr val="E2E7F0"/>
                </a:solidFill>
                <a:latin typeface="Montserrat"/>
                <a:cs typeface="Montserrat"/>
              </a:rPr>
              <a:t>for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tabular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data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with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superior</a:t>
            </a:r>
            <a:r>
              <a:rPr sz="1650" spc="3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predictive</a:t>
            </a:r>
            <a:r>
              <a:rPr sz="1650" spc="4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power.</a:t>
            </a:r>
            <a:endParaRPr sz="1650">
              <a:latin typeface="Montserrat"/>
              <a:cs typeface="Montserrat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105" dirty="0">
                <a:solidFill>
                  <a:srgbClr val="FFFFFF"/>
                </a:solidFill>
                <a:latin typeface="Montserrat Medium"/>
                <a:cs typeface="Montserrat Medium"/>
              </a:rPr>
              <a:t>Robust</a:t>
            </a:r>
            <a:r>
              <a:rPr sz="150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10" dirty="0">
                <a:solidFill>
                  <a:srgbClr val="FFFFFF"/>
                </a:solidFill>
                <a:latin typeface="Montserrat Medium"/>
                <a:cs typeface="Montserrat Medium"/>
              </a:rPr>
              <a:t>&amp;</a:t>
            </a:r>
            <a:r>
              <a:rPr sz="1500" b="0" spc="-1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Reliable</a:t>
            </a:r>
            <a:endParaRPr sz="1500">
              <a:latin typeface="Montserrat Medium"/>
              <a:cs typeface="Montserrat Medium"/>
            </a:endParaRPr>
          </a:p>
          <a:p>
            <a:pPr marL="469265" marR="340995">
              <a:lnSpc>
                <a:spcPts val="2400"/>
              </a:lnSpc>
              <a:spcBef>
                <a:spcPts val="105"/>
              </a:spcBef>
            </a:pP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Handles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complex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relationships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and prevents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overfitting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through regularization.</a:t>
            </a:r>
            <a:endParaRPr sz="1650">
              <a:latin typeface="Montserrat"/>
              <a:cs typeface="Montserrat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100" dirty="0">
                <a:solidFill>
                  <a:srgbClr val="FFFFFF"/>
                </a:solidFill>
                <a:latin typeface="Montserrat Medium"/>
                <a:cs typeface="Montserrat Medium"/>
              </a:rPr>
              <a:t>Processing</a:t>
            </a:r>
            <a:r>
              <a:rPr sz="1500" b="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Speed</a:t>
            </a:r>
            <a:endParaRPr sz="1500">
              <a:latin typeface="Montserrat Medium"/>
              <a:cs typeface="Montserrat Medium"/>
            </a:endParaRPr>
          </a:p>
          <a:p>
            <a:pPr marL="469265" marR="400050">
              <a:lnSpc>
                <a:spcPts val="2400"/>
              </a:lnSpc>
              <a:spcBef>
                <a:spcPts val="55"/>
              </a:spcBef>
            </a:pP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Enables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fast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training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real-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time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predictions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75" dirty="0">
                <a:solidFill>
                  <a:srgbClr val="E2E7F0"/>
                </a:solidFill>
                <a:latin typeface="Montserrat"/>
                <a:cs typeface="Montserrat"/>
              </a:rPr>
              <a:t>for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responsive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user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experience.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21" name="object 21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5" y="1752600"/>
            <a:ext cx="6418954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25245"/>
            <a:ext cx="752983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-235" dirty="0"/>
              <a:t>Dual-</a:t>
            </a:r>
            <a:r>
              <a:rPr sz="3400" spc="-225" dirty="0"/>
              <a:t>Intelligence</a:t>
            </a:r>
            <a:r>
              <a:rPr sz="3400" spc="-30" dirty="0"/>
              <a:t> </a:t>
            </a:r>
            <a:r>
              <a:rPr sz="3400" spc="-280" dirty="0"/>
              <a:t>System</a:t>
            </a:r>
            <a:r>
              <a:rPr sz="3400" spc="-30" dirty="0"/>
              <a:t> </a:t>
            </a:r>
            <a:r>
              <a:rPr sz="3400" spc="-215" dirty="0"/>
              <a:t>Architecture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52599"/>
            <a:ext cx="6400798" cy="441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1707" y="3690852"/>
            <a:ext cx="887730" cy="41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" marR="5080" indent="-17780">
              <a:lnSpc>
                <a:spcPct val="109900"/>
              </a:lnSpc>
              <a:spcBef>
                <a:spcPts val="90"/>
              </a:spcBef>
            </a:pPr>
            <a:r>
              <a:rPr sz="1150" b="0" spc="-65" dirty="0">
                <a:solidFill>
                  <a:srgbClr val="FFFFFF"/>
                </a:solidFill>
                <a:latin typeface="Montserrat Medium"/>
                <a:cs typeface="Montserrat Medium"/>
              </a:rPr>
              <a:t>Smartphone Sensor</a:t>
            </a:r>
            <a:r>
              <a:rPr sz="1150" b="0" spc="2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150" b="0" spc="-35" dirty="0">
                <a:solidFill>
                  <a:srgbClr val="FFFFFF"/>
                </a:solidFill>
                <a:latin typeface="Montserrat Medium"/>
                <a:cs typeface="Montserrat Medium"/>
              </a:rPr>
              <a:t>Data</a:t>
            </a:r>
            <a:endParaRPr sz="1150">
              <a:latin typeface="Montserrat Medium"/>
              <a:cs typeface="Montserrat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964" y="3293064"/>
            <a:ext cx="7073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95" dirty="0">
                <a:solidFill>
                  <a:srgbClr val="FFFFFF"/>
                </a:solidFill>
                <a:latin typeface="Montserrat SemiBold"/>
                <a:cs typeface="Montserrat SemiBold"/>
              </a:rPr>
              <a:t>XGBoost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7435" y="3533452"/>
            <a:ext cx="10687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Diagnostician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1276" y="4214388"/>
            <a:ext cx="1040765" cy="4603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50" b="1" spc="-105" dirty="0">
                <a:solidFill>
                  <a:srgbClr val="FFFFFF"/>
                </a:solidFill>
                <a:latin typeface="Montserrat SemiBold"/>
                <a:cs typeface="Montserrat SemiBold"/>
              </a:rPr>
              <a:t>Gemini</a:t>
            </a:r>
            <a:r>
              <a:rPr sz="1350" b="1" spc="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AI</a:t>
            </a:r>
            <a:endParaRPr sz="135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Expert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Montserrat"/>
                <a:cs typeface="Montserrat"/>
              </a:rPr>
              <a:t>Coach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711" y="3690852"/>
            <a:ext cx="787400" cy="41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5080" indent="-196850">
              <a:lnSpc>
                <a:spcPct val="109900"/>
              </a:lnSpc>
              <a:spcBef>
                <a:spcPts val="90"/>
              </a:spcBef>
            </a:pPr>
            <a:r>
              <a:rPr sz="1150" b="0" spc="-65" dirty="0">
                <a:solidFill>
                  <a:srgbClr val="FFFFFF"/>
                </a:solidFill>
                <a:latin typeface="Montserrat Medium"/>
                <a:cs typeface="Montserrat Medium"/>
              </a:rPr>
              <a:t>Integration </a:t>
            </a:r>
            <a:r>
              <a:rPr sz="115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Layer</a:t>
            </a:r>
            <a:endParaRPr sz="1150">
              <a:latin typeface="Montserrat Medium"/>
              <a:cs typeface="Montserrat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3500" y="3798667"/>
            <a:ext cx="1739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35" dirty="0">
                <a:solidFill>
                  <a:srgbClr val="FFFFFF"/>
                </a:solidFill>
                <a:latin typeface="Montserrat Medium"/>
                <a:cs typeface="Montserrat Medium"/>
              </a:rPr>
              <a:t>UI</a:t>
            </a:r>
            <a:endParaRPr sz="1150">
              <a:latin typeface="Montserrat Medium"/>
              <a:cs typeface="Montserrat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15199" y="2171699"/>
            <a:ext cx="304800" cy="304800"/>
            <a:chOff x="7315199" y="2171699"/>
            <a:chExt cx="304800" cy="304800"/>
          </a:xfrm>
        </p:grpSpPr>
        <p:sp>
          <p:nvSpPr>
            <p:cNvPr id="11" name="object 11"/>
            <p:cNvSpPr/>
            <p:nvPr/>
          </p:nvSpPr>
          <p:spPr>
            <a:xfrm>
              <a:off x="7315199" y="2171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9" y="2257424"/>
              <a:ext cx="152399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02500" y="1726511"/>
            <a:ext cx="3986529" cy="1595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32765" algn="ctr">
              <a:lnSpc>
                <a:spcPct val="100000"/>
              </a:lnSpc>
              <a:spcBef>
                <a:spcPts val="130"/>
              </a:spcBef>
            </a:pPr>
            <a:r>
              <a:rPr sz="1650" b="0" spc="-105" dirty="0">
                <a:solidFill>
                  <a:srgbClr val="93C4FD"/>
                </a:solidFill>
                <a:latin typeface="Montserrat Medium"/>
                <a:cs typeface="Montserrat Medium"/>
              </a:rPr>
              <a:t>The</a:t>
            </a:r>
            <a:r>
              <a:rPr sz="1650" b="0" spc="-3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35" dirty="0">
                <a:solidFill>
                  <a:srgbClr val="93C4FD"/>
                </a:solidFill>
                <a:latin typeface="Montserrat Medium"/>
                <a:cs typeface="Montserrat Medium"/>
              </a:rPr>
              <a:t>Two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93C4FD"/>
                </a:solidFill>
                <a:latin typeface="Montserrat Medium"/>
                <a:cs typeface="Montserrat Medium"/>
              </a:rPr>
              <a:t>"Brains"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20" dirty="0">
                <a:solidFill>
                  <a:srgbClr val="93C4FD"/>
                </a:solidFill>
                <a:latin typeface="Montserrat Medium"/>
                <a:cs typeface="Montserrat Medium"/>
              </a:rPr>
              <a:t>Working</a:t>
            </a:r>
            <a:r>
              <a:rPr sz="1650" b="0" spc="-2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75" dirty="0">
                <a:solidFill>
                  <a:srgbClr val="93C4FD"/>
                </a:solidFill>
                <a:latin typeface="Montserrat Medium"/>
                <a:cs typeface="Montserrat Medium"/>
              </a:rPr>
              <a:t>Together</a:t>
            </a:r>
            <a:endParaRPr sz="1650">
              <a:latin typeface="Montserrat Medium"/>
              <a:cs typeface="Montserrat Medium"/>
            </a:endParaRPr>
          </a:p>
          <a:p>
            <a:pPr marR="555625" algn="ctr">
              <a:lnSpc>
                <a:spcPct val="100000"/>
              </a:lnSpc>
              <a:spcBef>
                <a:spcPts val="1395"/>
              </a:spcBef>
            </a:pPr>
            <a:r>
              <a:rPr sz="1500" b="0" spc="-105" dirty="0">
                <a:solidFill>
                  <a:srgbClr val="FFFFFF"/>
                </a:solidFill>
                <a:latin typeface="Montserrat Medium"/>
                <a:cs typeface="Montserrat Medium"/>
              </a:rPr>
              <a:t>The</a:t>
            </a:r>
            <a:r>
              <a:rPr sz="150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FFFFFF"/>
                </a:solidFill>
                <a:latin typeface="Montserrat Medium"/>
                <a:cs typeface="Montserrat Medium"/>
              </a:rPr>
              <a:t>Diagnostician</a:t>
            </a:r>
            <a:r>
              <a:rPr sz="1500" b="0" spc="-1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(XGBoost)</a:t>
            </a:r>
            <a:endParaRPr sz="1500">
              <a:latin typeface="Montserrat Medium"/>
              <a:cs typeface="Montserrat Medium"/>
            </a:endParaRPr>
          </a:p>
          <a:p>
            <a:pPr marL="469265" marR="5080">
              <a:lnSpc>
                <a:spcPts val="2400"/>
              </a:lnSpc>
              <a:spcBef>
                <a:spcPts val="55"/>
              </a:spcBef>
            </a:pP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Provides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70" dirty="0">
                <a:solidFill>
                  <a:srgbClr val="E2E7F0"/>
                </a:solidFill>
                <a:latin typeface="Montserrat"/>
                <a:cs typeface="Montserrat"/>
              </a:rPr>
              <a:t>fast,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accurate,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objective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prediction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of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quality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based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35" dirty="0">
                <a:solidFill>
                  <a:srgbClr val="E2E7F0"/>
                </a:solidFill>
                <a:latin typeface="Montserrat"/>
                <a:cs typeface="Montserrat"/>
              </a:rPr>
              <a:t>on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smartphone</a:t>
            </a:r>
            <a:r>
              <a:rPr sz="165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behavioral</a:t>
            </a:r>
            <a:r>
              <a:rPr sz="165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patterns.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5199" y="3505199"/>
            <a:ext cx="304800" cy="304800"/>
            <a:chOff x="7315199" y="3505199"/>
            <a:chExt cx="304800" cy="304800"/>
          </a:xfrm>
        </p:grpSpPr>
        <p:sp>
          <p:nvSpPr>
            <p:cNvPr id="15" name="object 15"/>
            <p:cNvSpPr/>
            <p:nvPr/>
          </p:nvSpPr>
          <p:spPr>
            <a:xfrm>
              <a:off x="7315199" y="3505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012" y="3590924"/>
              <a:ext cx="152786" cy="1333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759700" y="3448275"/>
            <a:ext cx="3507104" cy="12071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65"/>
              </a:spcBef>
            </a:pPr>
            <a:r>
              <a:rPr sz="1500" b="0" spc="-105" dirty="0">
                <a:solidFill>
                  <a:srgbClr val="FFFFFF"/>
                </a:solidFill>
                <a:latin typeface="Montserrat Medium"/>
                <a:cs typeface="Montserrat Medium"/>
              </a:rPr>
              <a:t>The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FFFFFF"/>
                </a:solidFill>
                <a:latin typeface="Montserrat Medium"/>
                <a:cs typeface="Montserrat Medium"/>
              </a:rPr>
              <a:t>Expert</a:t>
            </a:r>
            <a:r>
              <a:rPr sz="1500" b="0" spc="-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25" dirty="0">
                <a:solidFill>
                  <a:srgbClr val="FFFFFF"/>
                </a:solidFill>
                <a:latin typeface="Montserrat Medium"/>
                <a:cs typeface="Montserrat Medium"/>
              </a:rPr>
              <a:t>Coach</a:t>
            </a:r>
            <a:r>
              <a:rPr sz="1500" b="0" spc="-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FFFFFF"/>
                </a:solidFill>
                <a:latin typeface="Montserrat Medium"/>
                <a:cs typeface="Montserrat Medium"/>
              </a:rPr>
              <a:t>(Gemini</a:t>
            </a:r>
            <a:r>
              <a:rPr sz="1500" b="0" spc="-5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25" dirty="0">
                <a:solidFill>
                  <a:srgbClr val="FFFFFF"/>
                </a:solidFill>
                <a:latin typeface="Montserrat Medium"/>
                <a:cs typeface="Montserrat Medium"/>
              </a:rPr>
              <a:t>AI)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Synthesizes</a:t>
            </a:r>
            <a:r>
              <a:rPr sz="165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predictions</a:t>
            </a:r>
            <a:r>
              <a:rPr sz="165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with</a:t>
            </a:r>
            <a:r>
              <a:rPr sz="165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lifestyle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factors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provide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 personalized,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actionable</a:t>
            </a:r>
            <a:r>
              <a:rPr sz="1650" spc="4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advice.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15199" y="4838699"/>
            <a:ext cx="304800" cy="304800"/>
            <a:chOff x="7315199" y="4838699"/>
            <a:chExt cx="304800" cy="304800"/>
          </a:xfrm>
        </p:grpSpPr>
        <p:sp>
          <p:nvSpPr>
            <p:cNvPr id="19" name="object 19"/>
            <p:cNvSpPr/>
            <p:nvPr/>
          </p:nvSpPr>
          <p:spPr>
            <a:xfrm>
              <a:off x="7315199" y="4838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4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4"/>
                  </a:lnTo>
                  <a:lnTo>
                    <a:pt x="29994" y="61606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3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6161" y="4924417"/>
              <a:ext cx="142845" cy="13334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759700" y="4781775"/>
            <a:ext cx="3608704" cy="1207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500" b="0" spc="-100" dirty="0">
                <a:solidFill>
                  <a:srgbClr val="FFFFFF"/>
                </a:solidFill>
                <a:latin typeface="Montserrat Medium"/>
                <a:cs typeface="Montserrat Medium"/>
              </a:rPr>
              <a:t>Integrated</a:t>
            </a:r>
            <a:r>
              <a:rPr sz="1500" b="0" spc="-2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Experience</a:t>
            </a:r>
            <a:endParaRPr sz="1500">
              <a:latin typeface="Montserrat Medium"/>
              <a:cs typeface="Montserrat Medium"/>
            </a:endParaRPr>
          </a:p>
          <a:p>
            <a:pPr marL="12700" marR="5080">
              <a:lnSpc>
                <a:spcPts val="2400"/>
              </a:lnSpc>
              <a:spcBef>
                <a:spcPts val="60"/>
              </a:spcBef>
            </a:pP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Delivers</a:t>
            </a:r>
            <a:r>
              <a:rPr sz="165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both</a:t>
            </a:r>
            <a:r>
              <a:rPr sz="165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objective</a:t>
            </a:r>
            <a:r>
              <a:rPr sz="165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data</a:t>
            </a:r>
            <a:r>
              <a:rPr sz="165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analysis </a:t>
            </a:r>
            <a:r>
              <a:rPr sz="1650" spc="-13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10" dirty="0">
                <a:solidFill>
                  <a:srgbClr val="E2E7F0"/>
                </a:solidFill>
                <a:latin typeface="Montserrat"/>
                <a:cs typeface="Montserrat"/>
              </a:rPr>
              <a:t>human-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like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coaching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in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a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75" dirty="0">
                <a:solidFill>
                  <a:srgbClr val="E2E7F0"/>
                </a:solidFill>
                <a:latin typeface="Montserrat"/>
                <a:cs typeface="Montserrat"/>
              </a:rPr>
              <a:t>single,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seamless</a:t>
            </a:r>
            <a:r>
              <a:rPr sz="1650" spc="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interface.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15398" y="857249"/>
            <a:ext cx="2514600" cy="457200"/>
            <a:chOff x="8915398" y="857249"/>
            <a:chExt cx="2514600" cy="457200"/>
          </a:xfrm>
        </p:grpSpPr>
        <p:sp>
          <p:nvSpPr>
            <p:cNvPr id="23" name="object 23"/>
            <p:cNvSpPr/>
            <p:nvPr/>
          </p:nvSpPr>
          <p:spPr>
            <a:xfrm>
              <a:off x="8924923" y="866774"/>
              <a:ext cx="2495550" cy="438150"/>
            </a:xfrm>
            <a:custGeom>
              <a:avLst/>
              <a:gdLst/>
              <a:ahLst/>
              <a:cxnLst/>
              <a:rect l="l" t="t" r="r" b="b"/>
              <a:pathLst>
                <a:path w="2495550" h="438150">
                  <a:moveTo>
                    <a:pt x="2397655" y="438149"/>
                  </a:moveTo>
                  <a:lnTo>
                    <a:pt x="97895" y="438149"/>
                  </a:lnTo>
                  <a:lnTo>
                    <a:pt x="91082" y="437478"/>
                  </a:lnTo>
                  <a:lnTo>
                    <a:pt x="52284" y="424314"/>
                  </a:lnTo>
                  <a:lnTo>
                    <a:pt x="21480" y="397304"/>
                  </a:lnTo>
                  <a:lnTo>
                    <a:pt x="3354" y="360562"/>
                  </a:lnTo>
                  <a:lnTo>
                    <a:pt x="0" y="340254"/>
                  </a:lnTo>
                  <a:lnTo>
                    <a:pt x="0" y="333374"/>
                  </a:lnTo>
                  <a:lnTo>
                    <a:pt x="0" y="97895"/>
                  </a:lnTo>
                  <a:lnTo>
                    <a:pt x="10607" y="58323"/>
                  </a:lnTo>
                  <a:lnTo>
                    <a:pt x="35552" y="25823"/>
                  </a:lnTo>
                  <a:lnTo>
                    <a:pt x="71034" y="5342"/>
                  </a:lnTo>
                  <a:lnTo>
                    <a:pt x="97895" y="0"/>
                  </a:lnTo>
                  <a:lnTo>
                    <a:pt x="2397655" y="0"/>
                  </a:lnTo>
                  <a:lnTo>
                    <a:pt x="2437226" y="10608"/>
                  </a:lnTo>
                  <a:lnTo>
                    <a:pt x="2469726" y="35552"/>
                  </a:lnTo>
                  <a:lnTo>
                    <a:pt x="2490206" y="71035"/>
                  </a:lnTo>
                  <a:lnTo>
                    <a:pt x="2495549" y="97895"/>
                  </a:lnTo>
                  <a:lnTo>
                    <a:pt x="2495549" y="340254"/>
                  </a:lnTo>
                  <a:lnTo>
                    <a:pt x="2484940" y="379826"/>
                  </a:lnTo>
                  <a:lnTo>
                    <a:pt x="2459995" y="412326"/>
                  </a:lnTo>
                  <a:lnTo>
                    <a:pt x="2424512" y="432806"/>
                  </a:lnTo>
                  <a:lnTo>
                    <a:pt x="2404467" y="437478"/>
                  </a:lnTo>
                  <a:lnTo>
                    <a:pt x="2397655" y="43814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24923" y="866774"/>
              <a:ext cx="2495550" cy="438150"/>
            </a:xfrm>
            <a:custGeom>
              <a:avLst/>
              <a:gdLst/>
              <a:ahLst/>
              <a:cxnLst/>
              <a:rect l="l" t="t" r="r" b="b"/>
              <a:pathLst>
                <a:path w="2495550" h="438150">
                  <a:moveTo>
                    <a:pt x="0" y="3333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0" y="91081"/>
                  </a:lnTo>
                  <a:lnTo>
                    <a:pt x="13835" y="52285"/>
                  </a:lnTo>
                  <a:lnTo>
                    <a:pt x="17657" y="46565"/>
                  </a:lnTo>
                  <a:lnTo>
                    <a:pt x="21480" y="40844"/>
                  </a:lnTo>
                  <a:lnTo>
                    <a:pt x="52284" y="13835"/>
                  </a:lnTo>
                  <a:lnTo>
                    <a:pt x="91082" y="671"/>
                  </a:lnTo>
                  <a:lnTo>
                    <a:pt x="97895" y="0"/>
                  </a:lnTo>
                  <a:lnTo>
                    <a:pt x="104775" y="0"/>
                  </a:lnTo>
                  <a:lnTo>
                    <a:pt x="2390775" y="0"/>
                  </a:lnTo>
                  <a:lnTo>
                    <a:pt x="2397655" y="0"/>
                  </a:lnTo>
                  <a:lnTo>
                    <a:pt x="2404467" y="671"/>
                  </a:lnTo>
                  <a:lnTo>
                    <a:pt x="2411213" y="2013"/>
                  </a:lnTo>
                  <a:lnTo>
                    <a:pt x="2417960" y="3355"/>
                  </a:lnTo>
                  <a:lnTo>
                    <a:pt x="2454704" y="21479"/>
                  </a:lnTo>
                  <a:lnTo>
                    <a:pt x="2481712" y="52285"/>
                  </a:lnTo>
                  <a:lnTo>
                    <a:pt x="2494878" y="91081"/>
                  </a:lnTo>
                  <a:lnTo>
                    <a:pt x="2495550" y="104774"/>
                  </a:lnTo>
                  <a:lnTo>
                    <a:pt x="2495550" y="333374"/>
                  </a:lnTo>
                  <a:lnTo>
                    <a:pt x="2487574" y="373470"/>
                  </a:lnTo>
                  <a:lnTo>
                    <a:pt x="2464861" y="407462"/>
                  </a:lnTo>
                  <a:lnTo>
                    <a:pt x="2430869" y="430174"/>
                  </a:lnTo>
                  <a:lnTo>
                    <a:pt x="2411213" y="436136"/>
                  </a:lnTo>
                  <a:lnTo>
                    <a:pt x="2404467" y="437478"/>
                  </a:lnTo>
                  <a:lnTo>
                    <a:pt x="2397655" y="438149"/>
                  </a:lnTo>
                  <a:lnTo>
                    <a:pt x="2390775" y="438149"/>
                  </a:lnTo>
                  <a:lnTo>
                    <a:pt x="104775" y="438149"/>
                  </a:lnTo>
                  <a:lnTo>
                    <a:pt x="64677" y="430174"/>
                  </a:lnTo>
                  <a:lnTo>
                    <a:pt x="46565" y="420492"/>
                  </a:lnTo>
                  <a:lnTo>
                    <a:pt x="40845" y="416670"/>
                  </a:lnTo>
                  <a:lnTo>
                    <a:pt x="17657" y="391584"/>
                  </a:lnTo>
                  <a:lnTo>
                    <a:pt x="13835" y="385864"/>
                  </a:lnTo>
                  <a:lnTo>
                    <a:pt x="670" y="347067"/>
                  </a:lnTo>
                  <a:lnTo>
                    <a:pt x="0" y="340254"/>
                  </a:lnTo>
                  <a:lnTo>
                    <a:pt x="0" y="333374"/>
                  </a:lnTo>
                  <a:close/>
                </a:path>
              </a:pathLst>
            </a:custGeom>
            <a:ln w="19049">
              <a:solidFill>
                <a:srgbClr val="4199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6849" y="971549"/>
              <a:ext cx="228600" cy="2286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378949" y="936266"/>
            <a:ext cx="1892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93C4FD"/>
                </a:solidFill>
                <a:latin typeface="Montserrat"/>
                <a:cs typeface="Montserrat"/>
              </a:rPr>
              <a:t>AI</a:t>
            </a:r>
            <a:r>
              <a:rPr sz="1600" b="1" spc="-40" dirty="0">
                <a:solidFill>
                  <a:srgbClr val="93C4FD"/>
                </a:solidFill>
                <a:latin typeface="Montserrat"/>
                <a:cs typeface="Montserrat"/>
              </a:rPr>
              <a:t> </a:t>
            </a:r>
            <a:r>
              <a:rPr sz="1600" b="1" spc="-75" dirty="0">
                <a:solidFill>
                  <a:srgbClr val="93C4FD"/>
                </a:solidFill>
                <a:latin typeface="Montserrat"/>
                <a:cs typeface="Montserrat"/>
              </a:rPr>
              <a:t>Synergy</a:t>
            </a:r>
            <a:r>
              <a:rPr sz="1600" b="1" spc="-35" dirty="0">
                <a:solidFill>
                  <a:srgbClr val="93C4FD"/>
                </a:solidFill>
                <a:latin typeface="Montserrat"/>
                <a:cs typeface="Montserrat"/>
              </a:rPr>
              <a:t> </a:t>
            </a:r>
            <a:r>
              <a:rPr sz="1600" b="1" spc="-65" dirty="0">
                <a:solidFill>
                  <a:srgbClr val="93C4FD"/>
                </a:solidFill>
                <a:latin typeface="Montserrat"/>
                <a:cs typeface="Montserrat"/>
              </a:rPr>
              <a:t>System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29" name="object 29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5"/>
              </a:spcBef>
            </a:pPr>
            <a:r>
              <a:rPr sz="3400" spc="-225" dirty="0"/>
              <a:t>Solution</a:t>
            </a:r>
            <a:r>
              <a:rPr sz="3400" spc="-65" dirty="0"/>
              <a:t> </a:t>
            </a:r>
            <a:r>
              <a:rPr sz="3400" spc="-280" dirty="0"/>
              <a:t>Demo:</a:t>
            </a:r>
            <a:r>
              <a:rPr sz="3400" spc="-65" dirty="0"/>
              <a:t> </a:t>
            </a:r>
            <a:r>
              <a:rPr sz="3400" spc="-235" dirty="0"/>
              <a:t>Interactive</a:t>
            </a:r>
            <a:r>
              <a:rPr sz="3400" spc="-60" dirty="0"/>
              <a:t> </a:t>
            </a:r>
            <a:r>
              <a:rPr sz="3400" spc="-280" dirty="0"/>
              <a:t>Dashboard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752599"/>
            <a:ext cx="6400800" cy="3962400"/>
            <a:chOff x="609599" y="1752599"/>
            <a:chExt cx="6400800" cy="3962400"/>
          </a:xfrm>
        </p:grpSpPr>
        <p:sp>
          <p:nvSpPr>
            <p:cNvPr id="4" name="object 4"/>
            <p:cNvSpPr/>
            <p:nvPr/>
          </p:nvSpPr>
          <p:spPr>
            <a:xfrm>
              <a:off x="609599" y="1752599"/>
              <a:ext cx="6400800" cy="3962400"/>
            </a:xfrm>
            <a:custGeom>
              <a:avLst/>
              <a:gdLst/>
              <a:ahLst/>
              <a:cxnLst/>
              <a:rect l="l" t="t" r="r" b="b"/>
              <a:pathLst>
                <a:path w="6400800" h="3962400">
                  <a:moveTo>
                    <a:pt x="6329602" y="3962399"/>
                  </a:moveTo>
                  <a:lnTo>
                    <a:pt x="71196" y="3962399"/>
                  </a:lnTo>
                  <a:lnTo>
                    <a:pt x="66241" y="3961910"/>
                  </a:lnTo>
                  <a:lnTo>
                    <a:pt x="29705" y="3946777"/>
                  </a:lnTo>
                  <a:lnTo>
                    <a:pt x="3885" y="3910736"/>
                  </a:lnTo>
                  <a:lnTo>
                    <a:pt x="0" y="3891202"/>
                  </a:lnTo>
                  <a:lnTo>
                    <a:pt x="0" y="388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329602" y="0"/>
                  </a:lnTo>
                  <a:lnTo>
                    <a:pt x="6371093" y="15621"/>
                  </a:lnTo>
                  <a:lnTo>
                    <a:pt x="6396912" y="51661"/>
                  </a:lnTo>
                  <a:lnTo>
                    <a:pt x="6400798" y="71196"/>
                  </a:lnTo>
                  <a:lnTo>
                    <a:pt x="6400798" y="3891202"/>
                  </a:lnTo>
                  <a:lnTo>
                    <a:pt x="6385177" y="3932693"/>
                  </a:lnTo>
                  <a:lnTo>
                    <a:pt x="6349136" y="3958513"/>
                  </a:lnTo>
                  <a:lnTo>
                    <a:pt x="6334557" y="3961910"/>
                  </a:lnTo>
                  <a:lnTo>
                    <a:pt x="6329602" y="39623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9" y="1904999"/>
              <a:ext cx="3657599" cy="36575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315199" y="2171699"/>
            <a:ext cx="304800" cy="304800"/>
            <a:chOff x="7315199" y="2171699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7315199" y="2171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9" y="2257424"/>
              <a:ext cx="152399" cy="13334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315199" y="3200399"/>
            <a:ext cx="304800" cy="304800"/>
            <a:chOff x="7315199" y="3200399"/>
            <a:chExt cx="304800" cy="304800"/>
          </a:xfrm>
        </p:grpSpPr>
        <p:sp>
          <p:nvSpPr>
            <p:cNvPr id="10" name="object 10"/>
            <p:cNvSpPr/>
            <p:nvPr/>
          </p:nvSpPr>
          <p:spPr>
            <a:xfrm>
              <a:off x="7315199" y="3200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5211" y="3276599"/>
              <a:ext cx="104768" cy="1523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315199" y="4229099"/>
            <a:ext cx="304800" cy="304800"/>
            <a:chOff x="7315199" y="4229099"/>
            <a:chExt cx="304800" cy="304800"/>
          </a:xfrm>
        </p:grpSpPr>
        <p:sp>
          <p:nvSpPr>
            <p:cNvPr id="13" name="object 13"/>
            <p:cNvSpPr/>
            <p:nvPr/>
          </p:nvSpPr>
          <p:spPr>
            <a:xfrm>
              <a:off x="7315199" y="4229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5211" y="4305299"/>
              <a:ext cx="104774" cy="1523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486899" y="1142999"/>
            <a:ext cx="1943100" cy="314325"/>
            <a:chOff x="9486899" y="1142999"/>
            <a:chExt cx="1943100" cy="314325"/>
          </a:xfrm>
        </p:grpSpPr>
        <p:sp>
          <p:nvSpPr>
            <p:cNvPr id="16" name="object 16"/>
            <p:cNvSpPr/>
            <p:nvPr/>
          </p:nvSpPr>
          <p:spPr>
            <a:xfrm>
              <a:off x="9496424" y="1152524"/>
              <a:ext cx="1924050" cy="295275"/>
            </a:xfrm>
            <a:custGeom>
              <a:avLst/>
              <a:gdLst/>
              <a:ahLst/>
              <a:cxnLst/>
              <a:rect l="l" t="t" r="r" b="b"/>
              <a:pathLst>
                <a:path w="1924050" h="295275">
                  <a:moveTo>
                    <a:pt x="1781174" y="295274"/>
                  </a:moveTo>
                  <a:lnTo>
                    <a:pt x="142874" y="295274"/>
                  </a:lnTo>
                  <a:lnTo>
                    <a:pt x="135855" y="295103"/>
                  </a:lnTo>
                  <a:lnTo>
                    <a:pt x="94748" y="286926"/>
                  </a:lnTo>
                  <a:lnTo>
                    <a:pt x="57756" y="267153"/>
                  </a:lnTo>
                  <a:lnTo>
                    <a:pt x="28120" y="237517"/>
                  </a:lnTo>
                  <a:lnTo>
                    <a:pt x="8347" y="200525"/>
                  </a:lnTo>
                  <a:lnTo>
                    <a:pt x="171" y="159419"/>
                  </a:lnTo>
                  <a:lnTo>
                    <a:pt x="0" y="152399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7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781174" y="0"/>
                  </a:lnTo>
                  <a:lnTo>
                    <a:pt x="1822649" y="6150"/>
                  </a:lnTo>
                  <a:lnTo>
                    <a:pt x="1860551" y="24078"/>
                  </a:lnTo>
                  <a:lnTo>
                    <a:pt x="1891618" y="52234"/>
                  </a:lnTo>
                  <a:lnTo>
                    <a:pt x="1913172" y="88198"/>
                  </a:lnTo>
                  <a:lnTo>
                    <a:pt x="1923362" y="128870"/>
                  </a:lnTo>
                  <a:lnTo>
                    <a:pt x="1924049" y="142874"/>
                  </a:lnTo>
                  <a:lnTo>
                    <a:pt x="1924049" y="152399"/>
                  </a:lnTo>
                  <a:lnTo>
                    <a:pt x="1917897" y="193874"/>
                  </a:lnTo>
                  <a:lnTo>
                    <a:pt x="1899968" y="231776"/>
                  </a:lnTo>
                  <a:lnTo>
                    <a:pt x="1871814" y="262844"/>
                  </a:lnTo>
                  <a:lnTo>
                    <a:pt x="1835850" y="284399"/>
                  </a:lnTo>
                  <a:lnTo>
                    <a:pt x="1795179" y="294588"/>
                  </a:lnTo>
                  <a:lnTo>
                    <a:pt x="1781174" y="295274"/>
                  </a:lnTo>
                  <a:close/>
                </a:path>
              </a:pathLst>
            </a:custGeom>
            <a:solidFill>
              <a:srgbClr val="48BA7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96424" y="1152524"/>
              <a:ext cx="1924050" cy="295275"/>
            </a:xfrm>
            <a:custGeom>
              <a:avLst/>
              <a:gdLst/>
              <a:ahLst/>
              <a:cxnLst/>
              <a:rect l="l" t="t" r="r" b="b"/>
              <a:pathLst>
                <a:path w="1924050" h="295275">
                  <a:moveTo>
                    <a:pt x="0" y="152399"/>
                  </a:moveTo>
                  <a:lnTo>
                    <a:pt x="0" y="142874"/>
                  </a:lnTo>
                  <a:lnTo>
                    <a:pt x="171" y="135855"/>
                  </a:lnTo>
                  <a:lnTo>
                    <a:pt x="8347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8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781174" y="0"/>
                  </a:lnTo>
                  <a:lnTo>
                    <a:pt x="1822649" y="6150"/>
                  </a:lnTo>
                  <a:lnTo>
                    <a:pt x="1860551" y="24078"/>
                  </a:lnTo>
                  <a:lnTo>
                    <a:pt x="1891618" y="52234"/>
                  </a:lnTo>
                  <a:lnTo>
                    <a:pt x="1913172" y="88198"/>
                  </a:lnTo>
                  <a:lnTo>
                    <a:pt x="1923362" y="128870"/>
                  </a:lnTo>
                  <a:lnTo>
                    <a:pt x="1924049" y="142874"/>
                  </a:lnTo>
                  <a:lnTo>
                    <a:pt x="1924049" y="152399"/>
                  </a:lnTo>
                  <a:lnTo>
                    <a:pt x="1917897" y="193874"/>
                  </a:lnTo>
                  <a:lnTo>
                    <a:pt x="1899968" y="231776"/>
                  </a:lnTo>
                  <a:lnTo>
                    <a:pt x="1871814" y="262844"/>
                  </a:lnTo>
                  <a:lnTo>
                    <a:pt x="1835850" y="284399"/>
                  </a:lnTo>
                  <a:lnTo>
                    <a:pt x="1795179" y="294588"/>
                  </a:lnTo>
                  <a:lnTo>
                    <a:pt x="1781174" y="295274"/>
                  </a:lnTo>
                  <a:lnTo>
                    <a:pt x="142874" y="295274"/>
                  </a:lnTo>
                  <a:lnTo>
                    <a:pt x="101399" y="289124"/>
                  </a:lnTo>
                  <a:lnTo>
                    <a:pt x="63496" y="271195"/>
                  </a:lnTo>
                  <a:lnTo>
                    <a:pt x="32429" y="243039"/>
                  </a:lnTo>
                  <a:lnTo>
                    <a:pt x="10874" y="207075"/>
                  </a:lnTo>
                  <a:lnTo>
                    <a:pt x="685" y="166404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48B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416" y="1228724"/>
              <a:ext cx="91678" cy="1333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302500" y="1183199"/>
            <a:ext cx="4142740" cy="419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5"/>
              </a:spcBef>
            </a:pPr>
            <a:r>
              <a:rPr sz="1150" b="1" spc="-85" dirty="0">
                <a:solidFill>
                  <a:srgbClr val="48BA78"/>
                </a:solidFill>
                <a:latin typeface="Montserrat SemiBold"/>
                <a:cs typeface="Montserrat SemiBold"/>
              </a:rPr>
              <a:t>No</a:t>
            </a:r>
            <a:r>
              <a:rPr sz="1150" b="1" spc="15" dirty="0">
                <a:solidFill>
                  <a:srgbClr val="48BA78"/>
                </a:solidFill>
                <a:latin typeface="Montserrat SemiBold"/>
                <a:cs typeface="Montserrat SemiBold"/>
              </a:rPr>
              <a:t> </a:t>
            </a:r>
            <a:r>
              <a:rPr sz="1150" b="1" spc="-90" dirty="0">
                <a:solidFill>
                  <a:srgbClr val="48BA78"/>
                </a:solidFill>
                <a:latin typeface="Montserrat SemiBold"/>
                <a:cs typeface="Montserrat SemiBold"/>
              </a:rPr>
              <a:t>Wearable</a:t>
            </a:r>
            <a:r>
              <a:rPr sz="1150" b="1" spc="15" dirty="0">
                <a:solidFill>
                  <a:srgbClr val="48BA78"/>
                </a:solidFill>
                <a:latin typeface="Montserrat SemiBold"/>
                <a:cs typeface="Montserrat SemiBold"/>
              </a:rPr>
              <a:t> </a:t>
            </a:r>
            <a:r>
              <a:rPr sz="1150" b="1" spc="-10" dirty="0">
                <a:solidFill>
                  <a:srgbClr val="48BA78"/>
                </a:solidFill>
                <a:latin typeface="Montserrat SemiBold"/>
                <a:cs typeface="Montserrat SemiBold"/>
              </a:rPr>
              <a:t>Needed</a:t>
            </a:r>
            <a:endParaRPr sz="115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</a:pPr>
            <a:endParaRPr sz="105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</a:pPr>
            <a:r>
              <a:rPr sz="1650" b="0" spc="-110" dirty="0">
                <a:solidFill>
                  <a:srgbClr val="93C4FD"/>
                </a:solidFill>
                <a:latin typeface="Montserrat Medium"/>
                <a:cs typeface="Montserrat Medium"/>
              </a:rPr>
              <a:t>Dashboard</a:t>
            </a:r>
            <a:r>
              <a:rPr sz="1650" b="0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14" dirty="0">
                <a:solidFill>
                  <a:srgbClr val="93C4FD"/>
                </a:solidFill>
                <a:latin typeface="Montserrat Medium"/>
                <a:cs typeface="Montserrat Medium"/>
              </a:rPr>
              <a:t>Key</a:t>
            </a:r>
            <a:r>
              <a:rPr sz="1650" b="0" spc="5" dirty="0">
                <a:solidFill>
                  <a:srgbClr val="93C4FD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93C4FD"/>
                </a:solidFill>
                <a:latin typeface="Montserrat Medium"/>
                <a:cs typeface="Montserrat Medium"/>
              </a:rPr>
              <a:t>Features</a:t>
            </a:r>
            <a:endParaRPr sz="1650">
              <a:latin typeface="Montserrat Medium"/>
              <a:cs typeface="Montserrat Medium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95" dirty="0">
                <a:solidFill>
                  <a:srgbClr val="FFFFFF"/>
                </a:solidFill>
                <a:latin typeface="Montserrat Medium"/>
                <a:cs typeface="Montserrat Medium"/>
              </a:rPr>
              <a:t>Sleep</a:t>
            </a:r>
            <a:r>
              <a:rPr sz="1500" b="0" spc="1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0" dirty="0">
                <a:solidFill>
                  <a:srgbClr val="FFFFFF"/>
                </a:solidFill>
                <a:latin typeface="Montserrat Medium"/>
                <a:cs typeface="Montserrat Medium"/>
              </a:rPr>
              <a:t>Quality</a:t>
            </a:r>
            <a:r>
              <a:rPr sz="1500" b="0" spc="1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Trends</a:t>
            </a:r>
            <a:endParaRPr sz="1500">
              <a:latin typeface="Montserrat Medium"/>
              <a:cs typeface="Montserrat Medium"/>
            </a:endParaRPr>
          </a:p>
          <a:p>
            <a:pPr marL="469265" marR="5080">
              <a:lnSpc>
                <a:spcPts val="2400"/>
              </a:lnSpc>
              <a:spcBef>
                <a:spcPts val="105"/>
              </a:spcBef>
            </a:pP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Visualize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your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over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time with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intuitive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10" dirty="0">
                <a:solidFill>
                  <a:srgbClr val="E2E7F0"/>
                </a:solidFill>
                <a:latin typeface="Montserrat"/>
                <a:cs typeface="Montserrat"/>
              </a:rPr>
              <a:t>graphs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sz="165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metrics.</a:t>
            </a:r>
            <a:endParaRPr sz="1650">
              <a:latin typeface="Montserrat"/>
              <a:cs typeface="Montserrat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90" dirty="0">
                <a:solidFill>
                  <a:srgbClr val="FFFFFF"/>
                </a:solidFill>
                <a:latin typeface="Montserrat Medium"/>
                <a:cs typeface="Montserrat Medium"/>
              </a:rPr>
              <a:t>Actionable</a:t>
            </a:r>
            <a:r>
              <a:rPr sz="1500" b="0" spc="-3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Insights</a:t>
            </a:r>
            <a:endParaRPr sz="1500">
              <a:latin typeface="Montserrat Medium"/>
              <a:cs typeface="Montserrat Medium"/>
            </a:endParaRPr>
          </a:p>
          <a:p>
            <a:pPr marL="469265" marR="146685">
              <a:lnSpc>
                <a:spcPts val="2400"/>
              </a:lnSpc>
              <a:spcBef>
                <a:spcPts val="105"/>
              </a:spcBef>
            </a:pP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Clear,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highlighted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recommendations based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on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your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5" dirty="0">
                <a:solidFill>
                  <a:srgbClr val="E2E7F0"/>
                </a:solidFill>
                <a:latin typeface="Montserrat"/>
                <a:cs typeface="Montserrat"/>
              </a:rPr>
              <a:t>data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analysis.</a:t>
            </a:r>
            <a:endParaRPr sz="1650">
              <a:latin typeface="Montserrat"/>
              <a:cs typeface="Montserrat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1500" b="0" spc="-105" dirty="0">
                <a:solidFill>
                  <a:srgbClr val="FFFFFF"/>
                </a:solidFill>
                <a:latin typeface="Montserrat Medium"/>
                <a:cs typeface="Montserrat Medium"/>
              </a:rPr>
              <a:t>Phone-Only</a:t>
            </a:r>
            <a:r>
              <a:rPr sz="1500" b="0" spc="40" dirty="0">
                <a:solidFill>
                  <a:srgbClr val="FFFFFF"/>
                </a:solidFill>
                <a:latin typeface="Montserrat Medium"/>
                <a:cs typeface="Montserrat Medium"/>
              </a:rPr>
              <a:t> </a:t>
            </a:r>
            <a:r>
              <a:rPr sz="1500" b="0" spc="-10" dirty="0">
                <a:solidFill>
                  <a:srgbClr val="FFFFFF"/>
                </a:solidFill>
                <a:latin typeface="Montserrat Medium"/>
                <a:cs typeface="Montserrat Medium"/>
              </a:rPr>
              <a:t>Tracking</a:t>
            </a:r>
            <a:endParaRPr sz="1500">
              <a:latin typeface="Montserrat Medium"/>
              <a:cs typeface="Montserrat Medium"/>
            </a:endParaRPr>
          </a:p>
          <a:p>
            <a:pPr marL="469265" marR="55244">
              <a:lnSpc>
                <a:spcPts val="2400"/>
              </a:lnSpc>
              <a:spcBef>
                <a:spcPts val="55"/>
              </a:spcBef>
            </a:pP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Monitor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5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using</a:t>
            </a:r>
            <a:r>
              <a:rPr sz="165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E2E7F0"/>
                </a:solidFill>
                <a:latin typeface="Montserrat"/>
                <a:cs typeface="Montserrat"/>
              </a:rPr>
              <a:t>just</a:t>
            </a:r>
            <a:r>
              <a:rPr sz="165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90" dirty="0">
                <a:solidFill>
                  <a:srgbClr val="E2E7F0"/>
                </a:solidFill>
                <a:latin typeface="Montserrat"/>
                <a:cs typeface="Montserrat"/>
              </a:rPr>
              <a:t>your </a:t>
            </a:r>
            <a:r>
              <a:rPr sz="1650" spc="-95" dirty="0">
                <a:solidFill>
                  <a:srgbClr val="E2E7F0"/>
                </a:solidFill>
                <a:latin typeface="Montserrat"/>
                <a:cs typeface="Montserrat"/>
              </a:rPr>
              <a:t>smartphone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65" dirty="0">
                <a:solidFill>
                  <a:srgbClr val="E2E7F0"/>
                </a:solidFill>
                <a:latin typeface="Montserrat"/>
                <a:cs typeface="Montserrat"/>
              </a:rPr>
              <a:t>—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0" dirty="0">
                <a:solidFill>
                  <a:srgbClr val="E2E7F0"/>
                </a:solidFill>
                <a:latin typeface="Montserrat"/>
                <a:cs typeface="Montserrat"/>
              </a:rPr>
              <a:t>no</a:t>
            </a:r>
            <a:r>
              <a:rPr sz="165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10" dirty="0">
                <a:solidFill>
                  <a:srgbClr val="E2E7F0"/>
                </a:solidFill>
                <a:latin typeface="Montserrat"/>
                <a:cs typeface="Montserrat"/>
              </a:rPr>
              <a:t>wearable</a:t>
            </a:r>
            <a:r>
              <a:rPr sz="165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sz="1650" spc="-10" dirty="0">
                <a:solidFill>
                  <a:srgbClr val="E2E7F0"/>
                </a:solidFill>
                <a:latin typeface="Montserrat"/>
                <a:cs typeface="Montserrat"/>
              </a:rPr>
              <a:t>device required.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80084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22" name="object 22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98935" cy="6802755"/>
          </a:xfrm>
          <a:custGeom>
            <a:avLst/>
            <a:gdLst/>
            <a:ahLst/>
            <a:cxnLst/>
            <a:rect l="l" t="t" r="r" b="b"/>
            <a:pathLst>
              <a:path w="11798935" h="6802755">
                <a:moveTo>
                  <a:pt x="0" y="6802693"/>
                </a:moveTo>
                <a:lnTo>
                  <a:pt x="11798709" y="6802693"/>
                </a:lnTo>
                <a:lnTo>
                  <a:pt x="11798709" y="0"/>
                </a:lnTo>
                <a:lnTo>
                  <a:pt x="0" y="0"/>
                </a:lnTo>
                <a:lnTo>
                  <a:pt x="0" y="6802693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35" y="1142999"/>
            <a:ext cx="885190" cy="37465"/>
          </a:xfrm>
          <a:custGeom>
            <a:avLst/>
            <a:gdLst/>
            <a:ahLst/>
            <a:cxnLst/>
            <a:rect l="l" t="t" r="r" b="b"/>
            <a:pathLst>
              <a:path w="885190" h="37465">
                <a:moveTo>
                  <a:pt x="884903" y="36870"/>
                </a:moveTo>
                <a:lnTo>
                  <a:pt x="0" y="36870"/>
                </a:lnTo>
                <a:lnTo>
                  <a:pt x="0" y="0"/>
                </a:lnTo>
                <a:lnTo>
                  <a:pt x="884903" y="0"/>
                </a:lnTo>
                <a:lnTo>
                  <a:pt x="884903" y="36870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Solution</a:t>
            </a:r>
            <a:r>
              <a:rPr spc="-75" dirty="0"/>
              <a:t> </a:t>
            </a:r>
            <a:r>
              <a:rPr spc="-280" dirty="0"/>
              <a:t>Demo:</a:t>
            </a:r>
            <a:r>
              <a:rPr spc="-70" dirty="0"/>
              <a:t> </a:t>
            </a:r>
            <a:r>
              <a:rPr spc="-235" dirty="0"/>
              <a:t>Personalized</a:t>
            </a:r>
            <a:r>
              <a:rPr spc="-70" dirty="0"/>
              <a:t> </a:t>
            </a:r>
            <a:r>
              <a:rPr spc="-235" dirty="0"/>
              <a:t>AI</a:t>
            </a:r>
            <a:r>
              <a:rPr spc="-70" dirty="0"/>
              <a:t> </a:t>
            </a:r>
            <a:r>
              <a:rPr spc="-290" dirty="0"/>
              <a:t>Coaching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935" y="1696064"/>
            <a:ext cx="6194321" cy="4572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909074" y="1755970"/>
            <a:ext cx="4836160" cy="428283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20"/>
              </a:spcBef>
            </a:pPr>
            <a:r>
              <a:rPr spc="-95" dirty="0"/>
              <a:t>Sleep</a:t>
            </a:r>
            <a:r>
              <a:rPr spc="-10" dirty="0"/>
              <a:t> </a:t>
            </a:r>
            <a:r>
              <a:rPr spc="-20" dirty="0"/>
              <a:t>Coach</a:t>
            </a:r>
          </a:p>
          <a:p>
            <a:pPr marL="344170">
              <a:lnSpc>
                <a:spcPct val="100000"/>
              </a:lnSpc>
              <a:spcBef>
                <a:spcPts val="180"/>
              </a:spcBef>
            </a:pPr>
            <a:r>
              <a:rPr sz="1100" b="0" spc="-75" dirty="0">
                <a:solidFill>
                  <a:srgbClr val="BEDAFE"/>
                </a:solidFill>
                <a:latin typeface="Montserrat"/>
                <a:cs typeface="Montserrat"/>
              </a:rPr>
              <a:t>Powered</a:t>
            </a:r>
            <a:r>
              <a:rPr sz="1100" b="0" spc="5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00" b="0" spc="-60" dirty="0">
                <a:solidFill>
                  <a:srgbClr val="BEDAFE"/>
                </a:solidFill>
                <a:latin typeface="Montserrat"/>
                <a:cs typeface="Montserrat"/>
              </a:rPr>
              <a:t>by</a:t>
            </a:r>
            <a:r>
              <a:rPr sz="1100" b="0" spc="10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00" b="0" spc="-55" dirty="0">
                <a:solidFill>
                  <a:srgbClr val="BEDAFE"/>
                </a:solidFill>
                <a:latin typeface="Montserrat"/>
                <a:cs typeface="Montserrat"/>
              </a:rPr>
              <a:t>Google</a:t>
            </a:r>
            <a:r>
              <a:rPr sz="1100" b="0" spc="10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00" b="0" spc="-65" dirty="0">
                <a:solidFill>
                  <a:srgbClr val="BEDAFE"/>
                </a:solidFill>
                <a:latin typeface="Montserrat"/>
                <a:cs typeface="Montserrat"/>
              </a:rPr>
              <a:t>Gemini</a:t>
            </a:r>
            <a:r>
              <a:rPr sz="1100" b="0" spc="10" dirty="0">
                <a:solidFill>
                  <a:srgbClr val="BEDAFE"/>
                </a:solidFill>
                <a:latin typeface="Montserrat"/>
                <a:cs typeface="Montserrat"/>
              </a:rPr>
              <a:t> </a:t>
            </a:r>
            <a:r>
              <a:rPr sz="1100" b="0" spc="-25" dirty="0">
                <a:solidFill>
                  <a:srgbClr val="BEDAFE"/>
                </a:solidFill>
                <a:latin typeface="Montserrat"/>
                <a:cs typeface="Montserrat"/>
              </a:rPr>
              <a:t>AI</a:t>
            </a:r>
            <a:endParaRPr sz="11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00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000" dirty="0">
              <a:latin typeface="Montserrat"/>
              <a:cs typeface="Montserrat"/>
            </a:endParaRPr>
          </a:p>
          <a:p>
            <a:pPr marL="40005" marR="261620">
              <a:lnSpc>
                <a:spcPct val="121000"/>
              </a:lnSpc>
            </a:pPr>
            <a:r>
              <a:rPr b="0" spc="-114" dirty="0">
                <a:solidFill>
                  <a:srgbClr val="E2E7F0"/>
                </a:solidFill>
                <a:latin typeface="Montserrat"/>
                <a:cs typeface="Montserrat"/>
              </a:rPr>
              <a:t>Good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morning,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Sarah.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I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noticed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your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75" dirty="0">
                <a:solidFill>
                  <a:srgbClr val="E2E7F0"/>
                </a:solidFill>
                <a:latin typeface="Montserrat"/>
                <a:cs typeface="Montserrat"/>
              </a:rPr>
              <a:t>quality </a:t>
            </a:r>
            <a:r>
              <a:rPr b="0" spc="-120" dirty="0">
                <a:solidFill>
                  <a:srgbClr val="E2E7F0"/>
                </a:solidFill>
                <a:latin typeface="Montserrat"/>
                <a:cs typeface="Montserrat"/>
              </a:rPr>
              <a:t>was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poor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70" dirty="0">
                <a:solidFill>
                  <a:srgbClr val="E2E7F0"/>
                </a:solidFill>
                <a:latin typeface="Montserrat"/>
                <a:cs typeface="Montserrat"/>
              </a:rPr>
              <a:t>last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night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(65%).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30" dirty="0">
                <a:solidFill>
                  <a:srgbClr val="E2E7F0"/>
                </a:solidFill>
                <a:latin typeface="Montserrat"/>
                <a:cs typeface="Montserrat"/>
              </a:rPr>
              <a:t>Would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4" dirty="0">
                <a:solidFill>
                  <a:srgbClr val="E2E7F0"/>
                </a:solidFill>
                <a:latin typeface="Montserrat"/>
                <a:cs typeface="Montserrat"/>
              </a:rPr>
              <a:t>you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like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25" dirty="0">
                <a:solidFill>
                  <a:srgbClr val="E2E7F0"/>
                </a:solidFill>
                <a:latin typeface="Montserrat"/>
                <a:cs typeface="Montserrat"/>
              </a:rPr>
              <a:t>to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understand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25" dirty="0">
                <a:solidFill>
                  <a:srgbClr val="E2E7F0"/>
                </a:solidFill>
                <a:latin typeface="Montserrat"/>
                <a:cs typeface="Montserrat"/>
              </a:rPr>
              <a:t>why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get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20" dirty="0">
                <a:solidFill>
                  <a:srgbClr val="E2E7F0"/>
                </a:solidFill>
                <a:latin typeface="Montserrat"/>
                <a:cs typeface="Montserrat"/>
              </a:rPr>
              <a:t>some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personalized </a:t>
            </a:r>
            <a:r>
              <a:rPr b="0" spc="-45" dirty="0">
                <a:solidFill>
                  <a:srgbClr val="E2E7F0"/>
                </a:solidFill>
                <a:latin typeface="Montserrat"/>
                <a:cs typeface="Montserrat"/>
              </a:rPr>
              <a:t>recommendations?</a:t>
            </a: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145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450" dirty="0">
              <a:latin typeface="Montserrat"/>
              <a:cs typeface="Montserrat"/>
            </a:endParaRPr>
          </a:p>
          <a:p>
            <a:pPr marL="40005" marR="5080" algn="ctr">
              <a:lnSpc>
                <a:spcPct val="119800"/>
              </a:lnSpc>
            </a:pPr>
            <a:r>
              <a:rPr lang="en-US" sz="1650" b="1" spc="-114" dirty="0" smtClean="0">
                <a:solidFill>
                  <a:srgbClr val="E2E7F0"/>
                </a:solidFill>
                <a:latin typeface="Montserrat"/>
                <a:cs typeface="Montserrat"/>
              </a:rPr>
              <a:t>           </a:t>
            </a:r>
            <a:r>
              <a:rPr lang="en-US" sz="1800" spc="-110" dirty="0">
                <a:solidFill>
                  <a:srgbClr val="E2E7F0"/>
                </a:solidFill>
                <a:latin typeface="Montserrat"/>
                <a:cs typeface="Montserrat"/>
              </a:rPr>
              <a:t>Yes,</a:t>
            </a:r>
            <a:r>
              <a:rPr lang="en-US" sz="1800" spc="-3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spc="-90" dirty="0">
                <a:solidFill>
                  <a:srgbClr val="E2E7F0"/>
                </a:solidFill>
                <a:latin typeface="Montserrat"/>
                <a:cs typeface="Montserrat"/>
              </a:rPr>
              <a:t>please.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dirty="0">
                <a:solidFill>
                  <a:srgbClr val="E2E7F0"/>
                </a:solidFill>
                <a:latin typeface="Montserrat"/>
                <a:cs typeface="Montserrat"/>
              </a:rPr>
              <a:t>I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spc="-75" dirty="0">
                <a:solidFill>
                  <a:srgbClr val="E2E7F0"/>
                </a:solidFill>
                <a:latin typeface="Montserrat"/>
                <a:cs typeface="Montserrat"/>
              </a:rPr>
              <a:t>felt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spc="-85" dirty="0">
                <a:solidFill>
                  <a:srgbClr val="E2E7F0"/>
                </a:solidFill>
                <a:latin typeface="Montserrat"/>
                <a:cs typeface="Montserrat"/>
              </a:rPr>
              <a:t>tired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spc="-114" dirty="0">
                <a:solidFill>
                  <a:srgbClr val="E2E7F0"/>
                </a:solidFill>
                <a:latin typeface="Montserrat"/>
                <a:cs typeface="Montserrat"/>
              </a:rPr>
              <a:t>when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dirty="0">
                <a:solidFill>
                  <a:srgbClr val="E2E7F0"/>
                </a:solidFill>
                <a:latin typeface="Montserrat"/>
                <a:cs typeface="Montserrat"/>
              </a:rPr>
              <a:t>I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lang="en-US" sz="1800" spc="-135" dirty="0">
                <a:solidFill>
                  <a:srgbClr val="E2E7F0"/>
                </a:solidFill>
                <a:latin typeface="Montserrat"/>
                <a:cs typeface="Montserrat"/>
              </a:rPr>
              <a:t>woke</a:t>
            </a:r>
            <a:r>
              <a:rPr lang="en-US" sz="1800" spc="-25" dirty="0">
                <a:solidFill>
                  <a:srgbClr val="E2E7F0"/>
                </a:solidFill>
                <a:latin typeface="Montserrat"/>
                <a:cs typeface="Montserrat"/>
              </a:rPr>
              <a:t> up.</a:t>
            </a:r>
          </a:p>
          <a:p>
            <a:pPr marL="40005" marR="5080">
              <a:lnSpc>
                <a:spcPct val="119800"/>
              </a:lnSpc>
            </a:pPr>
            <a:endParaRPr lang="en-US" sz="1650" b="1" spc="-114" dirty="0" smtClean="0">
              <a:solidFill>
                <a:srgbClr val="E2E7F0"/>
              </a:solidFill>
              <a:latin typeface="Montserrat"/>
              <a:cs typeface="Montserrat"/>
            </a:endParaRPr>
          </a:p>
          <a:p>
            <a:pPr marL="40005" marR="5080">
              <a:lnSpc>
                <a:spcPct val="119800"/>
              </a:lnSpc>
            </a:pPr>
            <a:r>
              <a:rPr sz="1650" b="1" spc="-114" dirty="0" smtClean="0">
                <a:solidFill>
                  <a:srgbClr val="E2E7F0"/>
                </a:solidFill>
                <a:latin typeface="Montserrat"/>
                <a:cs typeface="Montserrat"/>
              </a:rPr>
              <a:t>Analysis</a:t>
            </a:r>
            <a:r>
              <a:rPr sz="1650" b="1" spc="-114" dirty="0">
                <a:solidFill>
                  <a:srgbClr val="E2E7F0"/>
                </a:solidFill>
                <a:latin typeface="Montserrat"/>
                <a:cs typeface="Montserrat"/>
              </a:rPr>
              <a:t>:</a:t>
            </a:r>
            <a:r>
              <a:rPr sz="1650" b="1" spc="-6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Based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on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your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data,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4" dirty="0">
                <a:solidFill>
                  <a:srgbClr val="E2E7F0"/>
                </a:solidFill>
                <a:latin typeface="Montserrat"/>
                <a:cs typeface="Montserrat"/>
              </a:rPr>
              <a:t>you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spent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4" dirty="0">
                <a:solidFill>
                  <a:srgbClr val="E2E7F0"/>
                </a:solidFill>
                <a:latin typeface="Montserrat"/>
                <a:cs typeface="Montserrat"/>
              </a:rPr>
              <a:t>40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minutes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on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your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0" dirty="0">
                <a:solidFill>
                  <a:srgbClr val="E2E7F0"/>
                </a:solidFill>
                <a:latin typeface="Montserrat"/>
                <a:cs typeface="Montserrat"/>
              </a:rPr>
              <a:t>phone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right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before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bed,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0" dirty="0">
                <a:solidFill>
                  <a:srgbClr val="E2E7F0"/>
                </a:solidFill>
                <a:latin typeface="Montserrat"/>
                <a:cs typeface="Montserrat"/>
              </a:rPr>
              <a:t>took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35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minutes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25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endParaRPr sz="165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50" dirty="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250" b="0" spc="-65" dirty="0" smtClean="0">
                <a:solidFill>
                  <a:srgbClr val="9CA2AF"/>
                </a:solidFill>
                <a:latin typeface="Montserrat"/>
                <a:cs typeface="Montserrat"/>
              </a:rPr>
              <a:t>Ask</a:t>
            </a:r>
            <a:r>
              <a:rPr sz="1250" b="0" spc="-5" dirty="0" smtClean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250" b="0" spc="-65" dirty="0">
                <a:solidFill>
                  <a:srgbClr val="9CA2AF"/>
                </a:solidFill>
                <a:latin typeface="Montserrat"/>
                <a:cs typeface="Montserrat"/>
              </a:rPr>
              <a:t>your</a:t>
            </a:r>
            <a:r>
              <a:rPr sz="1250" b="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250" b="0" spc="-60" dirty="0">
                <a:solidFill>
                  <a:srgbClr val="9CA2AF"/>
                </a:solidFill>
                <a:latin typeface="Montserrat"/>
                <a:cs typeface="Montserrat"/>
              </a:rPr>
              <a:t>sleep</a:t>
            </a:r>
            <a:r>
              <a:rPr sz="1250" b="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250" b="0" spc="-10" dirty="0">
                <a:solidFill>
                  <a:srgbClr val="9CA2AF"/>
                </a:solidFill>
                <a:latin typeface="Montserrat"/>
                <a:cs typeface="Montserrat"/>
              </a:rPr>
              <a:t>coach...</a:t>
            </a:r>
            <a:endParaRPr sz="1250" dirty="0">
              <a:latin typeface="Montserrat"/>
              <a:cs typeface="Montserra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79225" y="2101644"/>
            <a:ext cx="295275" cy="295275"/>
            <a:chOff x="7079225" y="2101644"/>
            <a:chExt cx="295275" cy="295275"/>
          </a:xfrm>
        </p:grpSpPr>
        <p:sp>
          <p:nvSpPr>
            <p:cNvPr id="8" name="object 8"/>
            <p:cNvSpPr/>
            <p:nvPr/>
          </p:nvSpPr>
          <p:spPr>
            <a:xfrm>
              <a:off x="7079225" y="2101644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483" y="294967"/>
                  </a:moveTo>
                  <a:lnTo>
                    <a:pt x="104669" y="288618"/>
                  </a:lnTo>
                  <a:lnTo>
                    <a:pt x="65545" y="270112"/>
                  </a:lnTo>
                  <a:lnTo>
                    <a:pt x="33474" y="241047"/>
                  </a:lnTo>
                  <a:lnTo>
                    <a:pt x="11225" y="203923"/>
                  </a:lnTo>
                  <a:lnTo>
                    <a:pt x="707" y="161939"/>
                  </a:lnTo>
                  <a:lnTo>
                    <a:pt x="0" y="147483"/>
                  </a:lnTo>
                  <a:lnTo>
                    <a:pt x="176" y="140238"/>
                  </a:lnTo>
                  <a:lnTo>
                    <a:pt x="8616" y="97805"/>
                  </a:lnTo>
                  <a:lnTo>
                    <a:pt x="29026" y="59619"/>
                  </a:lnTo>
                  <a:lnTo>
                    <a:pt x="59619" y="29027"/>
                  </a:lnTo>
                  <a:lnTo>
                    <a:pt x="97804" y="8617"/>
                  </a:lnTo>
                  <a:lnTo>
                    <a:pt x="140238" y="177"/>
                  </a:lnTo>
                  <a:lnTo>
                    <a:pt x="147483" y="0"/>
                  </a:lnTo>
                  <a:lnTo>
                    <a:pt x="154729" y="177"/>
                  </a:lnTo>
                  <a:lnTo>
                    <a:pt x="197160" y="8617"/>
                  </a:lnTo>
                  <a:lnTo>
                    <a:pt x="235346" y="29028"/>
                  </a:lnTo>
                  <a:lnTo>
                    <a:pt x="265938" y="59619"/>
                  </a:lnTo>
                  <a:lnTo>
                    <a:pt x="286348" y="97805"/>
                  </a:lnTo>
                  <a:lnTo>
                    <a:pt x="294790" y="140238"/>
                  </a:lnTo>
                  <a:lnTo>
                    <a:pt x="294967" y="147483"/>
                  </a:lnTo>
                  <a:lnTo>
                    <a:pt x="294790" y="154729"/>
                  </a:lnTo>
                  <a:lnTo>
                    <a:pt x="286348" y="197161"/>
                  </a:lnTo>
                  <a:lnTo>
                    <a:pt x="265938" y="235347"/>
                  </a:lnTo>
                  <a:lnTo>
                    <a:pt x="235346" y="265939"/>
                  </a:lnTo>
                  <a:lnTo>
                    <a:pt x="197160" y="286350"/>
                  </a:lnTo>
                  <a:lnTo>
                    <a:pt x="154729" y="294790"/>
                  </a:lnTo>
                  <a:lnTo>
                    <a:pt x="147483" y="294967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2967" y="2175386"/>
              <a:ext cx="147483" cy="14748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79225" y="3392128"/>
            <a:ext cx="295275" cy="295275"/>
            <a:chOff x="7079225" y="3392128"/>
            <a:chExt cx="295275" cy="295275"/>
          </a:xfrm>
        </p:grpSpPr>
        <p:sp>
          <p:nvSpPr>
            <p:cNvPr id="11" name="object 11"/>
            <p:cNvSpPr/>
            <p:nvPr/>
          </p:nvSpPr>
          <p:spPr>
            <a:xfrm>
              <a:off x="7079225" y="3392128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483" y="294967"/>
                  </a:moveTo>
                  <a:lnTo>
                    <a:pt x="104669" y="288618"/>
                  </a:lnTo>
                  <a:lnTo>
                    <a:pt x="65545" y="270111"/>
                  </a:lnTo>
                  <a:lnTo>
                    <a:pt x="33474" y="241047"/>
                  </a:lnTo>
                  <a:lnTo>
                    <a:pt x="11225" y="203923"/>
                  </a:lnTo>
                  <a:lnTo>
                    <a:pt x="707" y="161939"/>
                  </a:lnTo>
                  <a:lnTo>
                    <a:pt x="0" y="147483"/>
                  </a:lnTo>
                  <a:lnTo>
                    <a:pt x="176" y="140238"/>
                  </a:lnTo>
                  <a:lnTo>
                    <a:pt x="8616" y="97805"/>
                  </a:lnTo>
                  <a:lnTo>
                    <a:pt x="29026" y="59620"/>
                  </a:lnTo>
                  <a:lnTo>
                    <a:pt x="59619" y="29027"/>
                  </a:lnTo>
                  <a:lnTo>
                    <a:pt x="97804" y="8617"/>
                  </a:lnTo>
                  <a:lnTo>
                    <a:pt x="140238" y="177"/>
                  </a:lnTo>
                  <a:lnTo>
                    <a:pt x="147483" y="0"/>
                  </a:lnTo>
                  <a:lnTo>
                    <a:pt x="154729" y="177"/>
                  </a:lnTo>
                  <a:lnTo>
                    <a:pt x="197160" y="8617"/>
                  </a:lnTo>
                  <a:lnTo>
                    <a:pt x="235346" y="29027"/>
                  </a:lnTo>
                  <a:lnTo>
                    <a:pt x="265938" y="59620"/>
                  </a:lnTo>
                  <a:lnTo>
                    <a:pt x="286348" y="97805"/>
                  </a:lnTo>
                  <a:lnTo>
                    <a:pt x="294790" y="140238"/>
                  </a:lnTo>
                  <a:lnTo>
                    <a:pt x="294967" y="147483"/>
                  </a:lnTo>
                  <a:lnTo>
                    <a:pt x="294790" y="154729"/>
                  </a:lnTo>
                  <a:lnTo>
                    <a:pt x="286348" y="197161"/>
                  </a:lnTo>
                  <a:lnTo>
                    <a:pt x="265938" y="235347"/>
                  </a:lnTo>
                  <a:lnTo>
                    <a:pt x="235346" y="265939"/>
                  </a:lnTo>
                  <a:lnTo>
                    <a:pt x="197160" y="286349"/>
                  </a:lnTo>
                  <a:lnTo>
                    <a:pt x="154729" y="294790"/>
                  </a:lnTo>
                  <a:lnTo>
                    <a:pt x="147483" y="294967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2967" y="3465870"/>
              <a:ext cx="147483" cy="1477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79225" y="4682612"/>
            <a:ext cx="295275" cy="295275"/>
            <a:chOff x="7079225" y="4682612"/>
            <a:chExt cx="295275" cy="295275"/>
          </a:xfrm>
        </p:grpSpPr>
        <p:sp>
          <p:nvSpPr>
            <p:cNvPr id="14" name="object 14"/>
            <p:cNvSpPr/>
            <p:nvPr/>
          </p:nvSpPr>
          <p:spPr>
            <a:xfrm>
              <a:off x="7079225" y="46826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483" y="294967"/>
                  </a:moveTo>
                  <a:lnTo>
                    <a:pt x="104669" y="288618"/>
                  </a:lnTo>
                  <a:lnTo>
                    <a:pt x="65545" y="270111"/>
                  </a:lnTo>
                  <a:lnTo>
                    <a:pt x="33474" y="241047"/>
                  </a:lnTo>
                  <a:lnTo>
                    <a:pt x="11225" y="203922"/>
                  </a:lnTo>
                  <a:lnTo>
                    <a:pt x="707" y="161940"/>
                  </a:lnTo>
                  <a:lnTo>
                    <a:pt x="0" y="147483"/>
                  </a:lnTo>
                  <a:lnTo>
                    <a:pt x="176" y="140238"/>
                  </a:lnTo>
                  <a:lnTo>
                    <a:pt x="8616" y="97804"/>
                  </a:lnTo>
                  <a:lnTo>
                    <a:pt x="29026" y="59619"/>
                  </a:lnTo>
                  <a:lnTo>
                    <a:pt x="59619" y="29027"/>
                  </a:lnTo>
                  <a:lnTo>
                    <a:pt x="97804" y="8617"/>
                  </a:lnTo>
                  <a:lnTo>
                    <a:pt x="140238" y="177"/>
                  </a:lnTo>
                  <a:lnTo>
                    <a:pt x="147483" y="0"/>
                  </a:lnTo>
                  <a:lnTo>
                    <a:pt x="154729" y="177"/>
                  </a:lnTo>
                  <a:lnTo>
                    <a:pt x="197160" y="8617"/>
                  </a:lnTo>
                  <a:lnTo>
                    <a:pt x="235346" y="29027"/>
                  </a:lnTo>
                  <a:lnTo>
                    <a:pt x="265938" y="59619"/>
                  </a:lnTo>
                  <a:lnTo>
                    <a:pt x="286348" y="97804"/>
                  </a:lnTo>
                  <a:lnTo>
                    <a:pt x="294790" y="140238"/>
                  </a:lnTo>
                  <a:lnTo>
                    <a:pt x="294967" y="147483"/>
                  </a:lnTo>
                  <a:lnTo>
                    <a:pt x="294790" y="154729"/>
                  </a:lnTo>
                  <a:lnTo>
                    <a:pt x="286348" y="197161"/>
                  </a:lnTo>
                  <a:lnTo>
                    <a:pt x="265938" y="235347"/>
                  </a:lnTo>
                  <a:lnTo>
                    <a:pt x="235346" y="265938"/>
                  </a:lnTo>
                  <a:lnTo>
                    <a:pt x="197160" y="286349"/>
                  </a:lnTo>
                  <a:lnTo>
                    <a:pt x="154729" y="294790"/>
                  </a:lnTo>
                  <a:lnTo>
                    <a:pt x="147483" y="294967"/>
                  </a:lnTo>
                  <a:close/>
                </a:path>
              </a:pathLst>
            </a:custGeom>
            <a:solidFill>
              <a:srgbClr val="4199E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6011" y="4756354"/>
              <a:ext cx="101389" cy="14748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Personalized</a:t>
            </a:r>
            <a:r>
              <a:rPr spc="-15" dirty="0"/>
              <a:t> </a:t>
            </a:r>
            <a:r>
              <a:rPr spc="-85" dirty="0"/>
              <a:t>AI</a:t>
            </a:r>
            <a:r>
              <a:rPr spc="-15" dirty="0"/>
              <a:t> </a:t>
            </a:r>
            <a:r>
              <a:rPr spc="-110" dirty="0"/>
              <a:t>Coaching</a:t>
            </a:r>
            <a:r>
              <a:rPr spc="-15" dirty="0"/>
              <a:t> </a:t>
            </a:r>
            <a:r>
              <a:rPr spc="-10" dirty="0"/>
              <a:t>Benefits</a:t>
            </a:r>
          </a:p>
          <a:p>
            <a:pPr marL="454659">
              <a:lnSpc>
                <a:spcPct val="100000"/>
              </a:lnSpc>
              <a:spcBef>
                <a:spcPts val="1350"/>
              </a:spcBef>
            </a:pPr>
            <a:r>
              <a:rPr sz="1450" spc="-95" dirty="0">
                <a:solidFill>
                  <a:srgbClr val="FFFFFF"/>
                </a:solidFill>
              </a:rPr>
              <a:t>Contextual</a:t>
            </a:r>
            <a:r>
              <a:rPr sz="1450" spc="-5" dirty="0">
                <a:solidFill>
                  <a:srgbClr val="FFFFFF"/>
                </a:solidFill>
              </a:rPr>
              <a:t> </a:t>
            </a:r>
            <a:r>
              <a:rPr sz="1450" spc="-20" dirty="0">
                <a:solidFill>
                  <a:srgbClr val="FFFFFF"/>
                </a:solidFill>
              </a:rPr>
              <a:t>Understanding</a:t>
            </a:r>
            <a:endParaRPr sz="1450"/>
          </a:p>
          <a:p>
            <a:pPr marL="454659" marR="377825" algn="just">
              <a:lnSpc>
                <a:spcPts val="2320"/>
              </a:lnSpc>
              <a:spcBef>
                <a:spcPts val="105"/>
              </a:spcBef>
            </a:pP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Analyzes</a:t>
            </a:r>
            <a:r>
              <a:rPr b="0" spc="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b="0" spc="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b="0" spc="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30" dirty="0">
                <a:solidFill>
                  <a:srgbClr val="E2E7F0"/>
                </a:solidFill>
                <a:latin typeface="Montserrat"/>
                <a:cs typeface="Montserrat"/>
              </a:rPr>
              <a:t>alongside </a:t>
            </a:r>
            <a:r>
              <a:rPr b="0" spc="-75" dirty="0">
                <a:solidFill>
                  <a:srgbClr val="E2E7F0"/>
                </a:solidFill>
                <a:latin typeface="Montserrat"/>
                <a:cs typeface="Montserrat"/>
              </a:rPr>
              <a:t>lifestyle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factors</a:t>
            </a:r>
            <a:r>
              <a:rPr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like</a:t>
            </a:r>
            <a:r>
              <a:rPr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caffeine</a:t>
            </a:r>
            <a:r>
              <a:rPr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75" dirty="0">
                <a:solidFill>
                  <a:srgbClr val="E2E7F0"/>
                </a:solidFill>
                <a:latin typeface="Montserrat"/>
                <a:cs typeface="Montserrat"/>
              </a:rPr>
              <a:t>intake,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exercise,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stress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levels.</a:t>
            </a:r>
          </a:p>
          <a:p>
            <a:pPr marL="454659">
              <a:lnSpc>
                <a:spcPct val="100000"/>
              </a:lnSpc>
              <a:spcBef>
                <a:spcPts val="1355"/>
              </a:spcBef>
            </a:pPr>
            <a:r>
              <a:rPr sz="1450" spc="-90" dirty="0">
                <a:solidFill>
                  <a:srgbClr val="FFFFFF"/>
                </a:solidFill>
              </a:rPr>
              <a:t>Conversational</a:t>
            </a:r>
            <a:r>
              <a:rPr sz="1450" dirty="0">
                <a:solidFill>
                  <a:srgbClr val="FFFFFF"/>
                </a:solidFill>
              </a:rPr>
              <a:t> </a:t>
            </a:r>
            <a:r>
              <a:rPr sz="1450" spc="-10" dirty="0">
                <a:solidFill>
                  <a:srgbClr val="FFFFFF"/>
                </a:solidFill>
              </a:rPr>
              <a:t>Interface</a:t>
            </a:r>
            <a:endParaRPr sz="1450"/>
          </a:p>
          <a:p>
            <a:pPr marL="454659" marR="5080">
              <a:lnSpc>
                <a:spcPts val="2320"/>
              </a:lnSpc>
              <a:spcBef>
                <a:spcPts val="105"/>
              </a:spcBef>
            </a:pP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Natural</a:t>
            </a:r>
            <a:r>
              <a:rPr b="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dialogue</a:t>
            </a:r>
            <a:r>
              <a:rPr b="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allows</a:t>
            </a:r>
            <a:r>
              <a:rPr b="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users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b="0" spc="-2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25" dirty="0">
                <a:solidFill>
                  <a:srgbClr val="E2E7F0"/>
                </a:solidFill>
                <a:latin typeface="Montserrat"/>
                <a:cs typeface="Montserrat"/>
              </a:rPr>
              <a:t>ask </a:t>
            </a:r>
            <a:r>
              <a:rPr b="0" spc="-95" dirty="0">
                <a:solidFill>
                  <a:srgbClr val="E2E7F0"/>
                </a:solidFill>
                <a:latin typeface="Montserrat"/>
                <a:cs typeface="Montserrat"/>
              </a:rPr>
              <a:t>questions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get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personalized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80" dirty="0">
                <a:solidFill>
                  <a:srgbClr val="E2E7F0"/>
                </a:solidFill>
                <a:latin typeface="Montserrat"/>
                <a:cs typeface="Montserrat"/>
              </a:rPr>
              <a:t>advice </a:t>
            </a:r>
            <a:r>
              <a:rPr b="0" spc="-75" dirty="0">
                <a:solidFill>
                  <a:srgbClr val="E2E7F0"/>
                </a:solidFill>
                <a:latin typeface="Montserrat"/>
                <a:cs typeface="Montserrat"/>
              </a:rPr>
              <a:t>in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10" dirty="0">
                <a:solidFill>
                  <a:srgbClr val="E2E7F0"/>
                </a:solidFill>
                <a:latin typeface="Montserrat"/>
                <a:cs typeface="Montserrat"/>
              </a:rPr>
              <a:t>human-</a:t>
            </a:r>
            <a:r>
              <a:rPr b="0" spc="-85" dirty="0">
                <a:solidFill>
                  <a:srgbClr val="E2E7F0"/>
                </a:solidFill>
                <a:latin typeface="Montserrat"/>
                <a:cs typeface="Montserrat"/>
              </a:rPr>
              <a:t>like</a:t>
            </a:r>
            <a:r>
              <a:rPr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language.</a:t>
            </a:r>
          </a:p>
          <a:p>
            <a:pPr marL="454659">
              <a:lnSpc>
                <a:spcPct val="100000"/>
              </a:lnSpc>
              <a:spcBef>
                <a:spcPts val="1360"/>
              </a:spcBef>
            </a:pPr>
            <a:r>
              <a:rPr sz="1450" spc="-85" dirty="0">
                <a:solidFill>
                  <a:srgbClr val="FFFFFF"/>
                </a:solidFill>
              </a:rPr>
              <a:t>Actionable</a:t>
            </a:r>
            <a:r>
              <a:rPr sz="1450" spc="-10" dirty="0">
                <a:solidFill>
                  <a:srgbClr val="FFFFFF"/>
                </a:solidFill>
              </a:rPr>
              <a:t> Insights</a:t>
            </a:r>
            <a:endParaRPr sz="1450"/>
          </a:p>
          <a:p>
            <a:pPr marL="454659" marR="345440">
              <a:lnSpc>
                <a:spcPts val="2320"/>
              </a:lnSpc>
              <a:spcBef>
                <a:spcPts val="65"/>
              </a:spcBef>
            </a:pP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Provides</a:t>
            </a:r>
            <a:r>
              <a:rPr b="0" spc="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70" dirty="0">
                <a:solidFill>
                  <a:srgbClr val="E2E7F0"/>
                </a:solidFill>
                <a:latin typeface="Montserrat"/>
                <a:cs typeface="Montserrat"/>
              </a:rPr>
              <a:t>specific,</a:t>
            </a:r>
            <a:r>
              <a:rPr b="0" spc="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practical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recommendations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tailored</a:t>
            </a:r>
            <a:r>
              <a:rPr b="0" spc="-1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to</a:t>
            </a:r>
            <a:r>
              <a:rPr b="0" spc="-1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20" dirty="0">
                <a:solidFill>
                  <a:srgbClr val="E2E7F0"/>
                </a:solidFill>
                <a:latin typeface="Montserrat"/>
                <a:cs typeface="Montserrat"/>
              </a:rPr>
              <a:t>your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unique</a:t>
            </a:r>
            <a:r>
              <a:rPr b="0" spc="-5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90" dirty="0">
                <a:solidFill>
                  <a:srgbClr val="E2E7F0"/>
                </a:solidFill>
                <a:latin typeface="Montserrat"/>
                <a:cs typeface="Montserrat"/>
              </a:rPr>
              <a:t>sleep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0" dirty="0">
                <a:solidFill>
                  <a:srgbClr val="E2E7F0"/>
                </a:solidFill>
                <a:latin typeface="Montserrat"/>
                <a:cs typeface="Montserrat"/>
              </a:rPr>
              <a:t>patterns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105" dirty="0">
                <a:solidFill>
                  <a:srgbClr val="E2E7F0"/>
                </a:solidFill>
                <a:latin typeface="Montserrat"/>
                <a:cs typeface="Montserrat"/>
              </a:rPr>
              <a:t>and</a:t>
            </a:r>
            <a:r>
              <a:rPr b="0" dirty="0">
                <a:solidFill>
                  <a:srgbClr val="E2E7F0"/>
                </a:solidFill>
                <a:latin typeface="Montserrat"/>
                <a:cs typeface="Montserrat"/>
              </a:rPr>
              <a:t> </a:t>
            </a:r>
            <a:r>
              <a:rPr b="0" spc="-65" dirty="0">
                <a:solidFill>
                  <a:srgbClr val="E2E7F0"/>
                </a:solidFill>
                <a:latin typeface="Montserrat"/>
                <a:cs typeface="Montserrat"/>
              </a:rPr>
              <a:t>lifestyle.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6802693"/>
            <a:ext cx="11798935" cy="55880"/>
          </a:xfrm>
          <a:custGeom>
            <a:avLst/>
            <a:gdLst/>
            <a:ahLst/>
            <a:cxnLst/>
            <a:rect l="l" t="t" r="r" b="b"/>
            <a:pathLst>
              <a:path w="11798935" h="55879">
                <a:moveTo>
                  <a:pt x="11798709" y="55306"/>
                </a:moveTo>
                <a:lnTo>
                  <a:pt x="0" y="55306"/>
                </a:lnTo>
                <a:lnTo>
                  <a:pt x="0" y="0"/>
                </a:lnTo>
                <a:lnTo>
                  <a:pt x="11798709" y="0"/>
                </a:lnTo>
                <a:lnTo>
                  <a:pt x="11798709" y="55306"/>
                </a:lnTo>
                <a:close/>
              </a:path>
            </a:pathLst>
          </a:custGeom>
          <a:solidFill>
            <a:srgbClr val="419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0065773" y="6360241"/>
            <a:ext cx="1548765" cy="313690"/>
            <a:chOff x="10065773" y="6360241"/>
            <a:chExt cx="1548765" cy="313690"/>
          </a:xfrm>
        </p:grpSpPr>
        <p:sp>
          <p:nvSpPr>
            <p:cNvPr id="19" name="object 19"/>
            <p:cNvSpPr/>
            <p:nvPr/>
          </p:nvSpPr>
          <p:spPr>
            <a:xfrm>
              <a:off x="10065773" y="6360241"/>
              <a:ext cx="1548765" cy="313690"/>
            </a:xfrm>
            <a:custGeom>
              <a:avLst/>
              <a:gdLst/>
              <a:ahLst/>
              <a:cxnLst/>
              <a:rect l="l" t="t" r="r" b="b"/>
              <a:pathLst>
                <a:path w="1548765" h="313690">
                  <a:moveTo>
                    <a:pt x="1516598" y="313403"/>
                  </a:moveTo>
                  <a:lnTo>
                    <a:pt x="31981" y="313403"/>
                  </a:lnTo>
                  <a:lnTo>
                    <a:pt x="27278" y="312467"/>
                  </a:lnTo>
                  <a:lnTo>
                    <a:pt x="0" y="281421"/>
                  </a:lnTo>
                  <a:lnTo>
                    <a:pt x="0" y="276532"/>
                  </a:lnTo>
                  <a:lnTo>
                    <a:pt x="0" y="31981"/>
                  </a:lnTo>
                  <a:lnTo>
                    <a:pt x="27278" y="935"/>
                  </a:lnTo>
                  <a:lnTo>
                    <a:pt x="31981" y="0"/>
                  </a:lnTo>
                  <a:lnTo>
                    <a:pt x="1516598" y="0"/>
                  </a:lnTo>
                  <a:lnTo>
                    <a:pt x="1547644" y="27278"/>
                  </a:lnTo>
                  <a:lnTo>
                    <a:pt x="1548580" y="31981"/>
                  </a:lnTo>
                  <a:lnTo>
                    <a:pt x="1548580" y="281421"/>
                  </a:lnTo>
                  <a:lnTo>
                    <a:pt x="1521302" y="312467"/>
                  </a:lnTo>
                  <a:lnTo>
                    <a:pt x="1516598" y="3134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6386" y="6452419"/>
              <a:ext cx="129048" cy="1290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344008" y="6458929"/>
            <a:ext cx="1172845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950" spc="-7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9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50" spc="-5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9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50" spc="-4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950">
              <a:latin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707</Words>
  <Application>Microsoft Office PowerPoint</Application>
  <PresentationFormat>Custom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Montserrat Medium</vt:lpstr>
      <vt:lpstr>Montserrat SemiBold</vt:lpstr>
      <vt:lpstr>Office Theme</vt:lpstr>
      <vt:lpstr>AI-Powered Sleep Quality Predictor &amp; Coach</vt:lpstr>
      <vt:lpstr>The Problem: Barriers to Better Sleep Insights</vt:lpstr>
      <vt:lpstr>Project Objectives</vt:lpstr>
      <vt:lpstr>Datasets: Smartphone Sensors + SleepQual</vt:lpstr>
      <vt:lpstr>Feature Engineering: What Do We Measure?</vt:lpstr>
      <vt:lpstr>XGBoost ML Model: Fast, Accurate, Reliable</vt:lpstr>
      <vt:lpstr>Dual-Intelligence System Architecture</vt:lpstr>
      <vt:lpstr>Solution Demo: Interactive Dashboard</vt:lpstr>
      <vt:lpstr>Solution Demo: Personalized AI Coaching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Sleep Quality Predictor &amp; Coach</dc:title>
  <cp:lastModifiedBy>Microsoft account</cp:lastModifiedBy>
  <cp:revision>5</cp:revision>
  <dcterms:created xsi:type="dcterms:W3CDTF">2025-08-20T11:55:32Z</dcterms:created>
  <dcterms:modified xsi:type="dcterms:W3CDTF">2025-08-20T16:30:37Z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2025-08-20T00:00:00Z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2025-08-20T00:00:00Z</vt:filetime>
  </property>
</Properties>
</file>