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F74854-4AD9-42AF-AC08-7561D1E99D81}">
  <a:tblStyle styleId="{B0F74854-4AD9-42AF-AC08-7561D1E99D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a52b46ce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a52b46ce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a52b46ce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a52b46ce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a52b46c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a52b46c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a52b46c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a52b46c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a52b46ce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a52b46ce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a52b46ce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a52b46ce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a52b46ce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a52b46ce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a52b46ce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a52b46ce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a52b46ce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a52b46ce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a52b46ce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aa52b46ce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92925"/>
            <a:ext cx="8520600" cy="148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Visual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Cryptography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175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Shahzan Ahmad - 2020117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 out of K case:</a:t>
            </a:r>
            <a:endParaRPr b="1"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466675"/>
            <a:ext cx="8520600" cy="45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build a scheme with C0 and C1 containing matrices of </a:t>
            </a:r>
            <a:r>
              <a:rPr lang="en"/>
              <a:t>size: ( k x 2^(k-1) ) and hence each block will contain 2^(k-1) pixels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E as the set containing all the even cardinality subsets of {0, 1. . . k-1 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O as the set containing all the odd cardinality subsets of {0, 1 . . . k-1}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S0 as: (S0[i, j] = 1) iff ( i ϵ E( j )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S1 as: (S1[i, j] = 1) iff ( i ϵ O( j )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S0 for any k will have only zeroes in its first column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S1 for any k will have no column with all zeroes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Hence d = 2^(k-1) for correctness criteria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Proof of correctness (contrast):</a:t>
            </a:r>
            <a:endParaRPr b="1"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S0 for any k will have only zeroes in its first column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S1 for any k will have no column with all zeroes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Hence d = 2^(k-1) for correctness criteria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7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Motive: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6746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introduce a new cryptographic scheme which relies on the human visual system </a:t>
            </a:r>
            <a:r>
              <a:rPr lang="en"/>
              <a:t>instead</a:t>
            </a:r>
            <a:r>
              <a:rPr lang="en"/>
              <a:t> of cryptographic computations to decode secret images.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We’ll do so by looking at the problem as a k out of k secret sharing problem.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an image and an integer k we create k shares (k new images) and each one of them would seem like a collection of “random” black and white pixels.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Overlap any r &lt; k images and the result should again appear as a random bunch of black and white pixels.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overlapping exactly k shares will give you the secret image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Basic Model: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757425"/>
            <a:ext cx="8520600" cy="4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pixel in the secret image, we replace it with a rectangular block of m pixels in each of the k shares.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information regarding this replacement will be stored in k x m matrices where k is the number of shares.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pixel in the secret image we choose a random matrix from a set of such matrices and substitute the corresponding location in the  ith share with ith row of the chosen matrix for all  1 &lt;= i &lt;= k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Share1       Replacement blocks: </a:t>
            </a:r>
            <a:endParaRPr/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Share2 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	     Share3      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Matrix chosen for any pixel                                                 share1             share2             share2</a:t>
            </a:r>
            <a:endParaRPr sz="1200"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819000" y="318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{B0F74854-4AD9-42AF-AC08-7561D1E99D81}</a:tableStyleId>
              </a:tblPr>
              <a:tblGrid>
                <a:gridCol w="731150"/>
                <a:gridCol w="731150"/>
                <a:gridCol w="731150"/>
                <a:gridCol w="731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9" name="Google Shape;69;p15"/>
          <p:cNvGraphicFramePr/>
          <p:nvPr/>
        </p:nvGraphicFramePr>
        <p:xfrm>
          <a:off x="5058900" y="36305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{B0F74854-4AD9-42AF-AC08-7561D1E99D81}</a:tableStyleId>
              </a:tblPr>
              <a:tblGrid>
                <a:gridCol w="382850"/>
                <a:gridCol w="382850"/>
              </a:tblGrid>
              <a:tr h="15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5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Google Shape;70;p15"/>
          <p:cNvGraphicFramePr/>
          <p:nvPr/>
        </p:nvGraphicFramePr>
        <p:xfrm>
          <a:off x="6048575" y="36305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{B0F74854-4AD9-42AF-AC08-7561D1E99D81}</a:tableStyleId>
              </a:tblPr>
              <a:tblGrid>
                <a:gridCol w="382850"/>
                <a:gridCol w="382850"/>
              </a:tblGrid>
              <a:tr h="3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Google Shape;71;p15"/>
          <p:cNvGraphicFramePr/>
          <p:nvPr/>
        </p:nvGraphicFramePr>
        <p:xfrm>
          <a:off x="7068525" y="3632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{B0F74854-4AD9-42AF-AC08-7561D1E99D81}</a:tableStyleId>
              </a:tblPr>
              <a:tblGrid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cxnSp>
        <p:nvCxnSpPr>
          <p:cNvPr id="72" name="Google Shape;72;p15"/>
          <p:cNvCxnSpPr/>
          <p:nvPr/>
        </p:nvCxnSpPr>
        <p:spPr>
          <a:xfrm>
            <a:off x="4848375" y="3230075"/>
            <a:ext cx="0" cy="147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6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Correctness and Security: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638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/>
              <a:t>Correctness:</a:t>
            </a:r>
            <a:endParaRPr u="sng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Overlaying the k shares we should get the </a:t>
            </a:r>
            <a:r>
              <a:rPr lang="en"/>
              <a:t>secret</a:t>
            </a:r>
            <a:r>
              <a:rPr lang="en"/>
              <a:t> image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/>
              <a:t>Security:</a:t>
            </a:r>
            <a:endParaRPr u="sng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Overlaying any r &lt; k of the shares the probability of getting the secret image remains the same as if one had no shares(images) at all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7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Correctness(Contrast):</a:t>
            </a:r>
            <a:endParaRPr b="1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652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logical ‘or’ of the k pixel-blocks in the k shares corresponding to any pixel in the secret image should represent the pixel in the original image.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.e. if the original pixel is black then on overlapping k pixel-blocks it should look black to human eyes and the same for white.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NOTE</a:t>
            </a:r>
            <a:r>
              <a:rPr lang="en"/>
              <a:t>: the replacement blocks will have black and white pixels and hence it’s impossible to reproduce the color white by overlapping the blocks so the white pixels will appear as gray.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-8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Correctness(Contrast):</a:t>
            </a:r>
            <a:endParaRPr b="1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395700"/>
            <a:ext cx="8520600" cy="4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                                               </a:t>
            </a:r>
            <a:r>
              <a:rPr b="1" lang="en" sz="1900"/>
              <a:t>Secret image:    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Share1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Share2: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Matrix chosen for left pixel:                          Matrix chosen for right pixel: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graphicFrame>
        <p:nvGraphicFramePr>
          <p:cNvPr id="91" name="Google Shape;91;p18"/>
          <p:cNvGraphicFramePr/>
          <p:nvPr/>
        </p:nvGraphicFramePr>
        <p:xfrm>
          <a:off x="5522675" y="63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{B0F74854-4AD9-42AF-AC08-7561D1E99D81}</a:tableStyleId>
              </a:tblPr>
              <a:tblGrid>
                <a:gridCol w="382850"/>
                <a:gridCol w="382850"/>
              </a:tblGrid>
              <a:tr h="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8"/>
          <p:cNvGraphicFramePr/>
          <p:nvPr/>
        </p:nvGraphicFramePr>
        <p:xfrm>
          <a:off x="1502550" y="126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{B0F74854-4AD9-42AF-AC08-7561D1E99D81}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3" name="Google Shape;93;p18"/>
          <p:cNvGraphicFramePr/>
          <p:nvPr/>
        </p:nvGraphicFramePr>
        <p:xfrm>
          <a:off x="1502550" y="2266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{B0F74854-4AD9-42AF-AC08-7561D1E99D81}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94;p18"/>
          <p:cNvSpPr/>
          <p:nvPr/>
        </p:nvSpPr>
        <p:spPr>
          <a:xfrm>
            <a:off x="3287850" y="1795900"/>
            <a:ext cx="1349100" cy="67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5" name="Google Shape;95;p18"/>
          <p:cNvGraphicFramePr/>
          <p:nvPr/>
        </p:nvGraphicFramePr>
        <p:xfrm>
          <a:off x="5217000" y="181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{B0F74854-4AD9-42AF-AC08-7561D1E99D81}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cxnSp>
        <p:nvCxnSpPr>
          <p:cNvPr id="96" name="Google Shape;96;p18"/>
          <p:cNvCxnSpPr/>
          <p:nvPr/>
        </p:nvCxnSpPr>
        <p:spPr>
          <a:xfrm flipH="1">
            <a:off x="5523100" y="1124250"/>
            <a:ext cx="224700" cy="5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8"/>
          <p:cNvCxnSpPr/>
          <p:nvPr/>
        </p:nvCxnSpPr>
        <p:spPr>
          <a:xfrm>
            <a:off x="6207400" y="1142763"/>
            <a:ext cx="201000" cy="5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8" name="Google Shape;98;p18"/>
          <p:cNvGraphicFramePr/>
          <p:nvPr/>
        </p:nvGraphicFramePr>
        <p:xfrm>
          <a:off x="1010675" y="3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{B0F74854-4AD9-42AF-AC08-7561D1E99D81}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8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9" name="Google Shape;99;p18"/>
          <p:cNvGraphicFramePr/>
          <p:nvPr/>
        </p:nvGraphicFramePr>
        <p:xfrm>
          <a:off x="5447450" y="3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{B0F74854-4AD9-42AF-AC08-7561D1E99D81}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Google Shape;100;p18"/>
          <p:cNvSpPr txBox="1"/>
          <p:nvPr/>
        </p:nvSpPr>
        <p:spPr>
          <a:xfrm>
            <a:off x="327600" y="4356525"/>
            <a:ext cx="809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that in the matrix used for replacing white pixel the hamming weight of the ‘or’ of all the rows is closer to 0 than the matrix used to replace black pixels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6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Correctness condition: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576300"/>
            <a:ext cx="8520600" cy="3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for a white pixel: a </a:t>
            </a:r>
            <a:r>
              <a:rPr lang="en"/>
              <a:t>random matrix </a:t>
            </a:r>
            <a:r>
              <a:rPr lang="en"/>
              <a:t>from C0 (a set of m x k matrices)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Matrix for a black pixel: a random matrix from C1 </a:t>
            </a:r>
            <a:r>
              <a:rPr lang="en"/>
              <a:t>(a set of m x k matrices)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for any S1 in C1 the ‘or’ V of all the rows in S1:  H(V) &gt;= 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nd for any S0 in C0 the ‘or’ V of all </a:t>
            </a:r>
            <a:r>
              <a:rPr lang="en"/>
              <a:t>the rows in S0: H(V) &lt;= d - 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i="1" lang="en"/>
              <a:t>Visual Cryptography, Moni Naor and Adi Shamir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6225600" y="1742625"/>
            <a:ext cx="2206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is the relative difference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etween H(V) for any S1 and S0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Assuming that H(V) = f(r)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here r&lt;k is the number of rows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Security:</a:t>
            </a:r>
            <a:endParaRPr b="1"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000075"/>
            <a:ext cx="8520600" cy="4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Idea:</a:t>
            </a:r>
            <a:r>
              <a:rPr lang="en"/>
              <a:t> If one sees any r &lt; k shares </a:t>
            </a:r>
            <a:r>
              <a:rPr lang="en"/>
              <a:t>then it should be equally likely for any block to represent black or white pixel of the original image.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Hence for any {i1, i2 . . . iq} ⊂ {1, 2, . . . k}: q &lt; k the two collections of matrices D0 and D1 obtained by restricting matrices of C0 and C1 to rows i1, i2, . . . iq should have the same matrices with same frequencies(</a:t>
            </a:r>
            <a:r>
              <a:rPr i="1" lang="en"/>
              <a:t>Visual Cryptography, Moni Naor and Adi Shamir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will model the real life scenario where someone has q &lt; k shares and upon seeing any particular block one’s confused about whether the block is used to represent a white or a black pixel.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 out of 2 case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8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C0 = set of all the matrices we get by permuting the columns of: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C1 = set of all the matrices we get by  permuting the columns of:</a:t>
            </a:r>
            <a:endParaRPr sz="1500"/>
          </a:p>
        </p:txBody>
      </p:sp>
      <p:graphicFrame>
        <p:nvGraphicFramePr>
          <p:cNvPr id="120" name="Google Shape;120;p21"/>
          <p:cNvGraphicFramePr/>
          <p:nvPr/>
        </p:nvGraphicFramePr>
        <p:xfrm>
          <a:off x="6055800" y="126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{B0F74854-4AD9-42AF-AC08-7561D1E99D81}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1" name="Google Shape;121;p21"/>
          <p:cNvGraphicFramePr/>
          <p:nvPr/>
        </p:nvGraphicFramePr>
        <p:xfrm>
          <a:off x="6055800" y="2470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{B0F74854-4AD9-42AF-AC08-7561D1E99D81}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