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33"/>
  </p:notesMasterIdLst>
  <p:sldIdLst>
    <p:sldId id="268" r:id="rId7"/>
    <p:sldId id="283" r:id="rId8"/>
    <p:sldId id="299" r:id="rId9"/>
    <p:sldId id="300" r:id="rId10"/>
    <p:sldId id="301"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25" r:id="rId24"/>
    <p:sldId id="315" r:id="rId25"/>
    <p:sldId id="322" r:id="rId26"/>
    <p:sldId id="323" r:id="rId27"/>
    <p:sldId id="324" r:id="rId28"/>
    <p:sldId id="316" r:id="rId29"/>
    <p:sldId id="328" r:id="rId30"/>
    <p:sldId id="329" r:id="rId31"/>
    <p:sldId id="321" r:id="rId32"/>
  </p:sldIdLst>
  <p:sldSz cx="9144000" cy="5143500" type="screen16x9"/>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CCFF"/>
    <a:srgbClr val="0000FF"/>
    <a:srgbClr val="990000"/>
    <a:srgbClr val="FFFF66"/>
    <a:srgbClr val="FFCCFF"/>
    <a:srgbClr val="FF0066"/>
    <a:srgbClr val="FFFFCC"/>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73466" autoAdjust="0"/>
  </p:normalViewPr>
  <p:slideViewPr>
    <p:cSldViewPr>
      <p:cViewPr varScale="1">
        <p:scale>
          <a:sx n="63" d="100"/>
          <a:sy n="63" d="100"/>
        </p:scale>
        <p:origin x="931" y="53"/>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18-Nov-21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maybe we're just executing some commands on an existing data, remember our example earlier, where we were moving tuples from an apply relation to an archive. So we have our relations here. We're in the process of moving some data and then once it's moved, we're going to delete the data that we moved, and then all of a sudden once again we have a crash or a failure of some type right in the middle of that move.</a:t>
            </a:r>
          </a:p>
          <a:p>
            <a:r>
              <a:rPr lang="en-US" sz="1200" b="0" i="0" kern="1200" dirty="0">
                <a:solidFill>
                  <a:schemeClr val="tx1"/>
                </a:solidFill>
                <a:effectLst/>
                <a:latin typeface="+mn-lt"/>
                <a:ea typeface="+mn-ea"/>
                <a:cs typeface="+mn-cs"/>
              </a:rPr>
              <a:t>So what do we do now? When the system comes up, how do we know what was moved and what wasn't?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97528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last example, let's just suppose we were performing a whole bunch of updates on the database. And as a reminder the way database systems perform updates is they</a:t>
            </a:r>
          </a:p>
          <a:p>
            <a:r>
              <a:rPr lang="en-US" sz="1200" b="0" i="0" kern="1200" dirty="0">
                <a:solidFill>
                  <a:schemeClr val="tx1"/>
                </a:solidFill>
                <a:effectLst/>
                <a:latin typeface="+mn-lt"/>
                <a:ea typeface="+mn-ea"/>
                <a:cs typeface="+mn-cs"/>
              </a:rPr>
              <a:t>bring some data from the disc into the memory. They modify it in memory and then eventually they write it back to disc.</a:t>
            </a:r>
          </a:p>
          <a:p>
            <a:r>
              <a:rPr lang="en-US" sz="1200" b="0" i="0" kern="1200" dirty="0">
                <a:solidFill>
                  <a:schemeClr val="tx1"/>
                </a:solidFill>
                <a:effectLst/>
                <a:latin typeface="+mn-lt"/>
                <a:ea typeface="+mn-ea"/>
                <a:cs typeface="+mn-cs"/>
              </a:rPr>
              <a:t>So let's suppose in the middle of that process again we have a system crash. That would again leave the database in an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94589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our overall goal for dealing</a:t>
            </a:r>
          </a:p>
          <a:p>
            <a:r>
              <a:rPr lang="en-US" sz="1200" b="0" i="0" kern="1200" dirty="0">
                <a:solidFill>
                  <a:schemeClr val="tx1"/>
                </a:solidFill>
                <a:effectLst/>
                <a:latin typeface="+mn-lt"/>
                <a:ea typeface="+mn-ea"/>
                <a:cs typeface="+mn-cs"/>
              </a:rPr>
              <a:t>with system failures is that when we want to do something on the database that needs to be done in an all or nothing fashion, we'd like to tell the system that we want to</a:t>
            </a:r>
          </a:p>
          <a:p>
            <a:r>
              <a:rPr lang="en-US" sz="1200" b="0" i="0" kern="1200" dirty="0">
                <a:solidFill>
                  <a:schemeClr val="tx1"/>
                </a:solidFill>
                <a:effectLst/>
                <a:latin typeface="+mn-lt"/>
                <a:ea typeface="+mn-ea"/>
                <a:cs typeface="+mn-cs"/>
              </a:rPr>
              <a:t>guarantee all or nothing execution for that particular set of operations on the database regardless of failures that might occur during the execution.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393720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we've talked about problems with concurrency, we've talked about problems with system failures, and interestingly the exact same mechanism can be used to deal with both of those issues, and that mechanism is not surprisingly transactions. So overall, a transaction is a sequence of one or more operations that are treated as a unit.</a:t>
            </a:r>
          </a:p>
          <a:p>
            <a:r>
              <a:rPr lang="en-US" sz="1200" b="0" i="0" kern="1200" dirty="0">
                <a:solidFill>
                  <a:schemeClr val="tx1"/>
                </a:solidFill>
                <a:effectLst/>
                <a:latin typeface="+mn-lt"/>
                <a:ea typeface="+mn-ea"/>
                <a:cs typeface="+mn-cs"/>
              </a:rPr>
              <a:t>Specifically, each transaction appears to run in isolation, and furthermore, if the system fails, each transaction is either executed in its entirety or not all.</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81686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terms of the SQL standard, a transaction begins SQL statement is issued by a client to the database. When the commit command is issued that's a special key</a:t>
            </a:r>
          </a:p>
          <a:p>
            <a:r>
              <a:rPr lang="en-US" sz="1200" b="0" i="0" kern="1200" dirty="0">
                <a:solidFill>
                  <a:schemeClr val="tx1"/>
                </a:solidFill>
                <a:effectLst/>
                <a:latin typeface="+mn-lt"/>
                <a:ea typeface="+mn-ea"/>
                <a:cs typeface="+mn-cs"/>
              </a:rPr>
              <a:t>word, the current transaction ends and a new one begins. The current transaction also ends when its session with the database terminates.</a:t>
            </a:r>
          </a:p>
          <a:p>
            <a:r>
              <a:rPr lang="en-US" sz="1200" b="0" i="0" kern="1200" dirty="0">
                <a:solidFill>
                  <a:schemeClr val="tx1"/>
                </a:solidFill>
                <a:effectLst/>
                <a:latin typeface="+mn-lt"/>
                <a:ea typeface="+mn-ea"/>
                <a:cs typeface="+mn-cs"/>
              </a:rPr>
              <a:t>And finally there is a mode called </a:t>
            </a:r>
            <a:r>
              <a:rPr lang="en-US" sz="1200" b="0" i="0" kern="1200" dirty="0" err="1">
                <a:solidFill>
                  <a:schemeClr val="tx1"/>
                </a:solidFill>
                <a:effectLst/>
                <a:latin typeface="+mn-lt"/>
                <a:ea typeface="+mn-ea"/>
                <a:cs typeface="+mn-cs"/>
              </a:rPr>
              <a:t>autocommit</a:t>
            </a:r>
            <a:r>
              <a:rPr lang="en-US" sz="1200" b="0" i="0" kern="1200" dirty="0">
                <a:solidFill>
                  <a:schemeClr val="tx1"/>
                </a:solidFill>
                <a:effectLst/>
                <a:latin typeface="+mn-lt"/>
                <a:ea typeface="+mn-ea"/>
                <a:cs typeface="+mn-cs"/>
              </a:rPr>
              <a:t> and in this mode each statement, each SQL statement, is executed as a transaction on its own.</a:t>
            </a:r>
          </a:p>
          <a:p>
            <a:r>
              <a:rPr lang="en-US" sz="1200" b="0" i="0" kern="1200" dirty="0">
                <a:solidFill>
                  <a:schemeClr val="tx1"/>
                </a:solidFill>
                <a:effectLst/>
                <a:latin typeface="+mn-lt"/>
                <a:ea typeface="+mn-ea"/>
                <a:cs typeface="+mn-cs"/>
              </a:rPr>
              <a:t>So for each client, we can actually think about a time-line and the client will be executing along, it might say commit and that will</a:t>
            </a:r>
          </a:p>
          <a:p>
            <a:r>
              <a:rPr lang="en-US" sz="1200" b="0" i="0" kern="1200" dirty="0">
                <a:solidFill>
                  <a:schemeClr val="tx1"/>
                </a:solidFill>
                <a:effectLst/>
                <a:latin typeface="+mn-lt"/>
                <a:ea typeface="+mn-ea"/>
                <a:cs typeface="+mn-cs"/>
              </a:rPr>
              <a:t>commit anything that happened prior to this point. Then it might do some operations, maybe a select, an update, a delete, and then it says commit again, and when it says commit at this point that turns this amount of work into a single transaction that's treated as a unit. Maybe it'll update, maybe it’ll create an index, and again maybe commit at this point in time and that, right here, will turn this into a transaction. And so we can see for each client, this is Client 1, their execution on the database is seen as</a:t>
            </a:r>
          </a:p>
          <a:p>
            <a:r>
              <a:rPr lang="en-US" sz="1200" b="0" i="0" kern="1200" dirty="0">
                <a:solidFill>
                  <a:schemeClr val="tx1"/>
                </a:solidFill>
                <a:effectLst/>
                <a:latin typeface="+mn-lt"/>
                <a:ea typeface="+mn-ea"/>
                <a:cs typeface="+mn-cs"/>
              </a:rPr>
              <a:t>a sequence of transactions, each of which has the properties that we describe.</a:t>
            </a:r>
          </a:p>
          <a:p>
            <a:r>
              <a:rPr lang="en-US" sz="1200" b="0" i="0" kern="1200" dirty="0">
                <a:solidFill>
                  <a:schemeClr val="tx1"/>
                </a:solidFill>
                <a:effectLst/>
                <a:latin typeface="+mn-lt"/>
                <a:ea typeface="+mn-ea"/>
                <a:cs typeface="+mn-cs"/>
              </a:rPr>
              <a:t>And then we may have a second client, that's also operating on the database, and then it will also have its set of transactions.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302649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next lecture, we'll give more details and a more formal treatment on the properties that are guaranteed by transactions, both how they</a:t>
            </a:r>
          </a:p>
          <a:p>
            <a:r>
              <a:rPr lang="en-US" sz="1200" b="0" i="0" kern="1200" dirty="0">
                <a:solidFill>
                  <a:schemeClr val="tx1"/>
                </a:solidFill>
                <a:effectLst/>
                <a:latin typeface="+mn-lt"/>
                <a:ea typeface="+mn-ea"/>
                <a:cs typeface="+mn-cs"/>
              </a:rPr>
              <a:t>operate individually and how they interact when multiple clients are executing on the </a:t>
            </a:r>
            <a:r>
              <a:rPr lang="en-US" sz="1200" b="0" i="0" kern="1200">
                <a:solidFill>
                  <a:schemeClr val="tx1"/>
                </a:solidFill>
                <a:effectLst/>
                <a:latin typeface="+mn-lt"/>
                <a:ea typeface="+mn-ea"/>
                <a:cs typeface="+mn-cs"/>
              </a:rPr>
              <a:t>database at the </a:t>
            </a:r>
            <a:r>
              <a:rPr lang="en-US" sz="1200" b="0" i="0" kern="1200" dirty="0">
                <a:solidFill>
                  <a:schemeClr val="tx1"/>
                </a:solidFill>
                <a:effectLst/>
                <a:latin typeface="+mn-lt"/>
                <a:ea typeface="+mn-ea"/>
                <a:cs typeface="+mn-cs"/>
              </a:rPr>
              <a:t>same time or when the system fails.</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162664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427892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Transactions are a very important concept. The concept of transactions is actually motivated by two completely independent concerns. One has to do with concurrent</a:t>
            </a:r>
          </a:p>
          <a:p>
            <a:r>
              <a:rPr lang="en-US" sz="1200" b="0" i="0" kern="1200" dirty="0">
                <a:solidFill>
                  <a:schemeClr val="tx1"/>
                </a:solidFill>
                <a:effectLst/>
                <a:latin typeface="+mn-lt"/>
                <a:ea typeface="+mn-ea"/>
                <a:cs typeface="+mn-cs"/>
              </a:rPr>
              <a:t>access to the database by multiple clients and the other has to do with having a system that is resilient to system failures.</a:t>
            </a:r>
          </a:p>
          <a:p>
            <a:r>
              <a:rPr lang="en-US" sz="1200" b="0" i="0" kern="1200" dirty="0">
                <a:solidFill>
                  <a:schemeClr val="tx1"/>
                </a:solidFill>
                <a:effectLst/>
                <a:latin typeface="+mn-lt"/>
                <a:ea typeface="+mn-ea"/>
                <a:cs typeface="+mn-cs"/>
              </a:rPr>
              <a:t>So we're going to talk about each of these in detail in turn.</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72192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a look at the software structure of how database systems are used. We have the data itself usually stored on disc. And then we have the database management</a:t>
            </a:r>
          </a:p>
          <a:p>
            <a:r>
              <a:rPr lang="en-US" sz="1200" b="0" i="0" kern="1200" dirty="0">
                <a:solidFill>
                  <a:schemeClr val="tx1"/>
                </a:solidFill>
                <a:effectLst/>
                <a:latin typeface="+mn-lt"/>
                <a:ea typeface="+mn-ea"/>
                <a:cs typeface="+mn-cs"/>
              </a:rPr>
              <a:t>system, or DBMS, that controls interactions with the data. Often there's additional software above the DBMS, maybe an application server or web server. And then interacting with that might be a human user or additional software, and the types of operations that these users or the software will be issuing to the database are the things we’ve looked at such as select command and SQL or update commands, creating tables, creating and dropping indexes, maybe a help command, a delete command.</a:t>
            </a:r>
          </a:p>
          <a:p>
            <a:r>
              <a:rPr lang="en-US" sz="1200" b="0" i="0" kern="1200" dirty="0">
                <a:solidFill>
                  <a:schemeClr val="tx1"/>
                </a:solidFill>
                <a:effectLst/>
                <a:latin typeface="+mn-lt"/>
                <a:ea typeface="+mn-ea"/>
                <a:cs typeface="+mn-cs"/>
              </a:rPr>
              <a:t>So each of the clients or the software applications will be issuing these types of commands for the database, and most importantly, they will be issuing them concurrently and we might have, you know, a database with one user, ten hundreds or even thousands of users at the same time.</a:t>
            </a:r>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66179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look at the kind of difficulties that we can get into when multiple clients are interacting with a database at the same time.</a:t>
            </a:r>
          </a:p>
          <a:p>
            <a:r>
              <a:rPr lang="en-US" sz="1200" b="0" i="0" kern="1200" dirty="0">
                <a:solidFill>
                  <a:schemeClr val="tx1"/>
                </a:solidFill>
                <a:effectLst/>
                <a:latin typeface="+mn-lt"/>
                <a:ea typeface="+mn-ea"/>
                <a:cs typeface="+mn-cs"/>
              </a:rPr>
              <a:t>We'll be focusing mostly on SQL statements of modifications and some queries that are being issued by clients. And we'll look at some different levels where inconsistency can occur. We're going to focus our first example just on a single attribute and how it can have problems when multiple clients are working on the same attribute.</a:t>
            </a:r>
          </a:p>
          <a:p>
            <a:r>
              <a:rPr lang="en-US" sz="1200" b="0" i="0" kern="1200" dirty="0">
                <a:solidFill>
                  <a:schemeClr val="tx1"/>
                </a:solidFill>
                <a:effectLst/>
                <a:latin typeface="+mn-lt"/>
                <a:ea typeface="+mn-ea"/>
                <a:cs typeface="+mn-cs"/>
              </a:rPr>
              <a:t>So let's say we have two clients, one is issuing a statement that’s increasing Comsats's enrollment by 1000. The second client, around the same time is issuing a statement that's increasing Comsats’s enrollment by 1500. So we have in the database our University table here. And somewhere in this University table we actually have Comsat’s enrollment. Now the way database systems work is when we are modifying a value in the database . Effectively, the system first gets the value, then it modifies the value, and then it puts the modified value back in the database.</a:t>
            </a:r>
          </a:p>
          <a:p>
            <a:r>
              <a:rPr lang="en-US" sz="1200" b="0" i="0" kern="1200" dirty="0">
                <a:solidFill>
                  <a:schemeClr val="tx1"/>
                </a:solidFill>
                <a:effectLst/>
                <a:latin typeface="+mn-lt"/>
                <a:ea typeface="+mn-ea"/>
                <a:cs typeface="+mn-cs"/>
              </a:rPr>
              <a:t>So here's the value that we're working on.</a:t>
            </a:r>
          </a:p>
          <a:p>
            <a:r>
              <a:rPr lang="en-US" sz="1200" b="0" i="0" kern="1200" dirty="0">
                <a:solidFill>
                  <a:schemeClr val="tx1"/>
                </a:solidFill>
                <a:effectLst/>
                <a:latin typeface="+mn-lt"/>
                <a:ea typeface="+mn-ea"/>
                <a:cs typeface="+mn-cs"/>
              </a:rPr>
              <a:t>So, client S1 will </a:t>
            </a:r>
            <a:r>
              <a:rPr lang="en-US" sz="1200" b="1" i="0" kern="1200" dirty="0">
                <a:solidFill>
                  <a:schemeClr val="tx1"/>
                </a:solidFill>
                <a:effectLst/>
                <a:latin typeface="+mn-lt"/>
                <a:ea typeface="+mn-ea"/>
                <a:cs typeface="+mn-cs"/>
              </a:rPr>
              <a:t>fetch the value, add one thousand to it, and put it back.</a:t>
            </a:r>
          </a:p>
          <a:p>
            <a:r>
              <a:rPr lang="en-US" sz="1200" b="0" i="0" kern="1200" dirty="0">
                <a:solidFill>
                  <a:schemeClr val="tx1"/>
                </a:solidFill>
                <a:effectLst/>
                <a:latin typeface="+mn-lt"/>
                <a:ea typeface="+mn-ea"/>
                <a:cs typeface="+mn-cs"/>
              </a:rPr>
              <a:t>Client S2 will do something similar, but adding 1,500 instead.</a:t>
            </a:r>
          </a:p>
          <a:p>
            <a:r>
              <a:rPr lang="en-US" sz="1200" b="0" i="0" kern="1200" dirty="0">
                <a:solidFill>
                  <a:schemeClr val="tx1"/>
                </a:solidFill>
                <a:effectLst/>
                <a:latin typeface="+mn-lt"/>
                <a:ea typeface="+mn-ea"/>
                <a:cs typeface="+mn-cs"/>
              </a:rPr>
              <a:t>Let's suppose Comsats starts out with an enrollment of 15,000 and these two statements are executed concurrently.</a:t>
            </a:r>
          </a:p>
          <a:p>
            <a:r>
              <a:rPr lang="en-US" sz="1200" b="0" i="0" kern="1200" dirty="0">
                <a:solidFill>
                  <a:schemeClr val="tx1"/>
                </a:solidFill>
                <a:effectLst/>
                <a:latin typeface="+mn-lt"/>
                <a:ea typeface="+mn-ea"/>
                <a:cs typeface="+mn-cs"/>
              </a:rPr>
              <a:t>What are the final values that we might have?</a:t>
            </a:r>
          </a:p>
          <a:p>
            <a:r>
              <a:rPr lang="en-US" sz="1200" b="0" i="0" kern="1200" dirty="0">
                <a:solidFill>
                  <a:schemeClr val="tx1"/>
                </a:solidFill>
                <a:effectLst/>
                <a:latin typeface="+mn-lt"/>
                <a:ea typeface="+mn-ea"/>
                <a:cs typeface="+mn-cs"/>
              </a:rPr>
              <a:t>Well, if one of them runs before the other completely, then it will add 2,500 and we will get 17,500. On the other hand if they really can interleave their get, modifies, and puts, then it is possible that we’ll instead only add a 1,000, because the 1,500 gets lost, or we could only add 1,500. So there are three possible final values if there’s interleaving of the operations that modify the value. Of course we are going to see that there are mechanisms in the database to avoid this, but I want to motivate the reason that we have to have those mechanisms.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49177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look at an example where the inconsistency actually occurs at the tuple level. Again, we're going to have two clients that are both issuing statements to the database that will have some conflicting behavior. In this case they're both modifying the apply record for the student with ID 123.</a:t>
            </a:r>
          </a:p>
          <a:p>
            <a:r>
              <a:rPr lang="en-US" sz="1200" b="0" i="0" kern="1200" dirty="0">
                <a:solidFill>
                  <a:schemeClr val="tx1"/>
                </a:solidFill>
                <a:effectLst/>
                <a:latin typeface="+mn-lt"/>
                <a:ea typeface="+mn-ea"/>
                <a:cs typeface="+mn-cs"/>
              </a:rPr>
              <a:t>The first client is trying to change that apply record to have a major that see us. Well the second is modifying a different attribute of the same record, saying that the decision should be yes.</a:t>
            </a:r>
          </a:p>
          <a:p>
            <a:r>
              <a:rPr lang="en-US" sz="1200" b="0" i="0" kern="1200" dirty="0">
                <a:solidFill>
                  <a:schemeClr val="tx1"/>
                </a:solidFill>
                <a:effectLst/>
                <a:latin typeface="+mn-lt"/>
                <a:ea typeface="+mn-ea"/>
                <a:cs typeface="+mn-cs"/>
              </a:rPr>
              <a:t>Now let's take a look at again, so we'll have our table here. And now, in this case, we're looking at an entire tuple. Let's say that this is student 123 and so we have say, the major in here and the decision in here. Now I've mentioned already that the databases tend to use a sort of get, modify, put, and we talked about that at the attribute level previously, but in fact the reality is that it does occur at the tuple level, in fact sometimes it occurs at the entire page or disc lock level.</a:t>
            </a:r>
          </a:p>
          <a:p>
            <a:r>
              <a:rPr lang="en-US" sz="1200" b="0" i="0" kern="1200" dirty="0">
                <a:solidFill>
                  <a:schemeClr val="tx1"/>
                </a:solidFill>
                <a:effectLst/>
                <a:latin typeface="+mn-lt"/>
                <a:ea typeface="+mn-ea"/>
                <a:cs typeface="+mn-cs"/>
              </a:rPr>
              <a:t>So let's suppose that it occurs at least at the tuple level. So, again, we can see the same problem, then, when we have the two clients. Each will be performing a get, modify, put if they do it interleaved, then it’s possible that we will see both changes. Whoops, then it is possible that we'll see both changes. We'll correctly get the major reset and the decision reset but it’s also possible we'd only see one of the two changes and it could be either one. So again, we need some mechanism to insure that we have consistent updates to the database that would give us what we expect. In this case, we would probably expect both changes to be persistent in the database.</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254087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go one step further and look at table level inconsistency. Again we have our two clients, and they're submitting statements to the database around the same time.</a:t>
            </a:r>
          </a:p>
          <a:p>
            <a:r>
              <a:rPr lang="en-US" sz="1200" b="0" i="0" kern="1200" dirty="0">
                <a:solidFill>
                  <a:schemeClr val="tx1"/>
                </a:solidFill>
                <a:effectLst/>
                <a:latin typeface="+mn-lt"/>
                <a:ea typeface="+mn-ea"/>
                <a:cs typeface="+mn-cs"/>
              </a:rPr>
              <a:t>One of them is modifying the apply table and it's setting the decision for applications to YES for every student who's GPA is greater than 3.9.</a:t>
            </a:r>
          </a:p>
          <a:p>
            <a:r>
              <a:rPr lang="en-US" sz="1200" b="0" i="0" kern="1200" dirty="0">
                <a:solidFill>
                  <a:schemeClr val="tx1"/>
                </a:solidFill>
                <a:effectLst/>
                <a:latin typeface="+mn-lt"/>
                <a:ea typeface="+mn-ea"/>
                <a:cs typeface="+mn-cs"/>
              </a:rPr>
              <a:t>The other statement, occurring at about the same time, is modifying the student table; we've decided to increase the GPA of every student who comes from a large high school. So here we have the apply table.  We have the student table. We have the first client S1 working on the apply table, but the conditions in which apply tables are updated depend on probing the student table.</a:t>
            </a:r>
          </a:p>
          <a:p>
            <a:r>
              <a:rPr lang="en-US" sz="1200" b="0" i="0" kern="1200" dirty="0">
                <a:solidFill>
                  <a:schemeClr val="tx1"/>
                </a:solidFill>
                <a:effectLst/>
                <a:latin typeface="+mn-lt"/>
                <a:ea typeface="+mn-ea"/>
                <a:cs typeface="+mn-cs"/>
              </a:rPr>
              <a:t>Meanwhile we have client S2 that's modifying the student table. So what happens in the apply table can depend on whether it occurs before or after or during the modifications of the student table. So you know, students would certainly prefer if their GPA is increased before the apply records are automatically accepted based on the GPA. So again, a notion of consistency here would be that we understand that either all the GPA's are modified first and then the acceptances are made or vice versa and we’ll again see mechanisms that will help us enforce that.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8699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final example we'll consider clients that are interacting with multiple tables again. But in this case we also have multiple statements that are playing into the situation.</a:t>
            </a:r>
          </a:p>
          <a:p>
            <a:r>
              <a:rPr lang="en-US" sz="1200" b="0" i="0" kern="1200" dirty="0">
                <a:solidFill>
                  <a:schemeClr val="tx1"/>
                </a:solidFill>
                <a:effectLst/>
                <a:latin typeface="+mn-lt"/>
                <a:ea typeface="+mn-ea"/>
                <a:cs typeface="+mn-cs"/>
              </a:rPr>
              <a:t>Specifically we'll see an example, where we will want a one statement to not occur concurrently even between the statements from another client. So let me just show you the example. So here again we have two clients. I’ll call them C1 and C2 now, since the first one has two statements. So what the first client is doing is moving records from the apply table to an archive table. Specifically, it looks in the apply table for records where the decision is no and it inserts those into an archive.</a:t>
            </a:r>
          </a:p>
          <a:p>
            <a:r>
              <a:rPr lang="en-US" sz="1200" b="0" i="0" kern="1200" dirty="0">
                <a:solidFill>
                  <a:schemeClr val="tx1"/>
                </a:solidFill>
                <a:effectLst/>
                <a:latin typeface="+mn-lt"/>
                <a:ea typeface="+mn-ea"/>
                <a:cs typeface="+mn-cs"/>
              </a:rPr>
              <a:t>And then in a second statement, and this is really the only way to do it, it deletes those tuples from the apply relation. The second client just happens to want to count the number of tuples in the apply table and in the archive table.</a:t>
            </a:r>
          </a:p>
          <a:p>
            <a:r>
              <a:rPr lang="en-US" sz="1200" b="0" i="0" kern="1200" dirty="0">
                <a:solidFill>
                  <a:schemeClr val="tx1"/>
                </a:solidFill>
                <a:effectLst/>
                <a:latin typeface="+mn-lt"/>
                <a:ea typeface="+mn-ea"/>
                <a:cs typeface="+mn-cs"/>
              </a:rPr>
              <a:t>So again we have the two tables that are... we’re concerned with, the apply table and the archive table and what the first client is doing, is it's moving some tuples from apply to archive, and then in a second statement deleting those tuples from apply.</a:t>
            </a:r>
          </a:p>
          <a:p>
            <a:r>
              <a:rPr lang="en-US" sz="1200" b="0" i="0" kern="1200" dirty="0">
                <a:solidFill>
                  <a:schemeClr val="tx1"/>
                </a:solidFill>
                <a:effectLst/>
                <a:latin typeface="+mn-lt"/>
                <a:ea typeface="+mn-ea"/>
                <a:cs typeface="+mn-cs"/>
              </a:rPr>
              <a:t>Our second client-- I’ll put this one in red--is counting from the apply and then counting from the archive. Now if we want the second client to see sort of a consistent state of the database, where we don’t have records that are duplicated between apply and archive, then we will really want that second client to go either completely before, or completely after, the first client.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88314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after that long sequence of examples, I hope you get the feeling of what we're looking for in concurrency. We have multiple clients interacting with the database at the same time, and if they have true interleaving of the commands that they're executing on the database, often update commands but some select commands as well, then we may get inconsistent or unexpected behavior. So what we'd like to have overall is the ability for clients to execute statements against the database and not have to worry about what other clients are doing at the same time. Specifically, a little more generally, we like the class to be able to execute a sequence of SQL statements, so that the client can at least act like those statements are running in isolation.</a:t>
            </a:r>
          </a:p>
          <a:p>
            <a:r>
              <a:rPr lang="en-US" sz="1200" b="0" i="0" kern="1200" dirty="0">
                <a:solidFill>
                  <a:schemeClr val="tx1"/>
                </a:solidFill>
                <a:effectLst/>
                <a:latin typeface="+mn-lt"/>
                <a:ea typeface="+mn-ea"/>
                <a:cs typeface="+mn-cs"/>
              </a:rPr>
              <a:t>Now there's one obvious solution to do this, right?</a:t>
            </a:r>
          </a:p>
          <a:p>
            <a:r>
              <a:rPr lang="en-US" sz="1200" b="0" i="0" kern="1200" dirty="0">
                <a:solidFill>
                  <a:schemeClr val="tx1"/>
                </a:solidFill>
                <a:effectLst/>
                <a:latin typeface="+mn-lt"/>
                <a:ea typeface="+mn-ea"/>
                <a:cs typeface="+mn-cs"/>
              </a:rPr>
              <a:t>Why don't we just execute them in isolation? This database system can take its client requests and just do them one at a time with no concurrency.</a:t>
            </a:r>
          </a:p>
          <a:p>
            <a:r>
              <a:rPr lang="en-US" sz="1200" b="0" i="0" kern="1200" dirty="0">
                <a:solidFill>
                  <a:schemeClr val="tx1"/>
                </a:solidFill>
                <a:effectLst/>
                <a:latin typeface="+mn-lt"/>
                <a:ea typeface="+mn-ea"/>
                <a:cs typeface="+mn-cs"/>
              </a:rPr>
              <a:t>On the other hand we really do want to enable concurrency whenever we can.</a:t>
            </a:r>
          </a:p>
          <a:p>
            <a:r>
              <a:rPr lang="en-US" sz="1200" b="0" i="0" kern="1200" dirty="0">
                <a:solidFill>
                  <a:schemeClr val="tx1"/>
                </a:solidFill>
                <a:effectLst/>
                <a:latin typeface="+mn-lt"/>
                <a:ea typeface="+mn-ea"/>
                <a:cs typeface="+mn-cs"/>
              </a:rPr>
              <a:t>Database systems are geared towards providing the highest possible performance, we talked about that way in the introduction into the course.</a:t>
            </a:r>
          </a:p>
          <a:p>
            <a:r>
              <a:rPr lang="en-US" sz="1200" b="0" i="0" kern="1200" dirty="0">
                <a:solidFill>
                  <a:schemeClr val="tx1"/>
                </a:solidFill>
                <a:effectLst/>
                <a:latin typeface="+mn-lt"/>
                <a:ea typeface="+mn-ea"/>
                <a:cs typeface="+mn-cs"/>
              </a:rPr>
              <a:t>And they typically do operate it in an environment where concurrency is possible. They may be working on a multi-processor system. They may be using even a multi-threaded system. And database systems, also as they access the database, tend to do a whole bunch of I/O so a system that provides asynchronous I/O can also run multiple things concurrently. It can do one thing while it's waiting for data to be fetched by another. So assuming that system supports concurrency, then we  would like the database software to support it as well.</a:t>
            </a:r>
          </a:p>
          <a:p>
            <a:r>
              <a:rPr lang="en-US" sz="1200" b="0" i="0" kern="1200" dirty="0">
                <a:solidFill>
                  <a:schemeClr val="tx1"/>
                </a:solidFill>
                <a:effectLst/>
                <a:latin typeface="+mn-lt"/>
                <a:ea typeface="+mn-ea"/>
                <a:cs typeface="+mn-cs"/>
              </a:rPr>
              <a:t>As a very simple example, let's suppose we have five clients that are operating on the database and each one of them is operating on a completely different part of</a:t>
            </a:r>
          </a:p>
          <a:p>
            <a:r>
              <a:rPr lang="en-US" sz="1200" b="0" i="0" kern="1200" dirty="0">
                <a:solidFill>
                  <a:schemeClr val="tx1"/>
                </a:solidFill>
                <a:effectLst/>
                <a:latin typeface="+mn-lt"/>
                <a:ea typeface="+mn-ea"/>
                <a:cs typeface="+mn-cs"/>
              </a:rPr>
              <a:t>the database, and we certainly wouldn't want to force the to execute sequentially when they could execute in parallel without causing any inconsistency problems.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86891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switch gears entirely now and talk about system failures. Again, we have our database system working with the data on disc, and let's suppose we just</a:t>
            </a:r>
          </a:p>
          <a:p>
            <a:r>
              <a:rPr lang="en-US" sz="1200" b="0" i="0" kern="1200" dirty="0">
                <a:solidFill>
                  <a:schemeClr val="tx1"/>
                </a:solidFill>
                <a:effectLst/>
                <a:latin typeface="+mn-lt"/>
                <a:ea typeface="+mn-ea"/>
                <a:cs typeface="+mn-cs"/>
              </a:rPr>
              <a:t>happen to be in the process of bulk loading our database. Maybe bringing in a large amount of data from an external source, say a set of files, and right in the middle of that bulk load we have a system crash or a system failure. It could be a software failure, could be a hardware failure, could be as simple as the power going out.</a:t>
            </a:r>
          </a:p>
          <a:p>
            <a:r>
              <a:rPr lang="en-US" sz="1200" b="0" i="0" kern="1200" dirty="0">
                <a:solidFill>
                  <a:schemeClr val="tx1"/>
                </a:solidFill>
                <a:effectLst/>
                <a:latin typeface="+mn-lt"/>
                <a:ea typeface="+mn-ea"/>
                <a:cs typeface="+mn-cs"/>
              </a:rPr>
              <a:t>So, if the database is, at that point, half loaded, so let's say half of this data has made its way to disc and the other half hasn't, what happens when the system comes back up? That leaves us in a rather unpleasant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12609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18-Nov-21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962400"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Transactions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33595" y="2499794"/>
            <a:ext cx="3337575" cy="9936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Introduction</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599865" y="997145"/>
            <a:ext cx="662208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Tree>
    <p:extLst>
      <p:ext uri="{BB962C8B-B14F-4D97-AF65-F5344CB8AC3E}">
        <p14:creationId xmlns:p14="http://schemas.microsoft.com/office/powerpoint/2010/main" val="2825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2075676" y="1227575"/>
            <a:ext cx="3149209" cy="844910"/>
          </a:xfrm>
          <a:prstGeom prst="rect">
            <a:avLst/>
          </a:prstGeom>
          <a:ln>
            <a:solidFill>
              <a:schemeClr val="tx1"/>
            </a:solidFill>
          </a:ln>
        </p:spPr>
        <p:txBody>
          <a:bodyPr>
            <a:normAutofit fontScale="92500" lnSpcReduction="10000"/>
          </a:bodyPr>
          <a:lstStyle/>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solidFill>
                  <a:srgbClr val="0000FF"/>
                </a:solidFill>
                <a:latin typeface="+mj-lt"/>
              </a:rPr>
              <a:t>Lots of updates</a:t>
            </a:r>
          </a:p>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latin typeface="+mj-lt"/>
              </a:rPr>
              <a:t>buffered in memory</a:t>
            </a:r>
          </a:p>
        </p:txBody>
      </p:sp>
    </p:spTree>
    <p:extLst>
      <p:ext uri="{BB962C8B-B14F-4D97-AF65-F5344CB8AC3E}">
        <p14:creationId xmlns:p14="http://schemas.microsoft.com/office/powerpoint/2010/main" val="28253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   System-Failure Goal</a:t>
            </a:r>
          </a:p>
          <a:p>
            <a:pPr marL="548640" lvl="1" indent="-182880">
              <a:lnSpc>
                <a:spcPct val="90000"/>
              </a:lnSpc>
              <a:spcBef>
                <a:spcPts val="0"/>
              </a:spcBef>
              <a:buClr>
                <a:srgbClr val="0000FF"/>
              </a:buClr>
              <a:buNone/>
            </a:pPr>
            <a:r>
              <a:rPr lang="en-US" dirty="0">
                <a:solidFill>
                  <a:srgbClr val="0000FF"/>
                </a:solidFill>
              </a:rPr>
              <a:t>Guarantee all-or-nothing execution, regardless </a:t>
            </a:r>
          </a:p>
          <a:p>
            <a:pPr marL="548640" lvl="1" indent="-182880">
              <a:lnSpc>
                <a:spcPct val="90000"/>
              </a:lnSpc>
              <a:spcBef>
                <a:spcPts val="0"/>
              </a:spcBef>
              <a:buClr>
                <a:srgbClr val="0000FF"/>
              </a:buClr>
              <a:buNone/>
            </a:pPr>
            <a:r>
              <a:rPr lang="en-US" dirty="0">
                <a:solidFill>
                  <a:srgbClr val="0000FF"/>
                </a:solidFill>
              </a:rPr>
              <a:t>of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6" name="Straight Arrow Connector 5"/>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8" name="Down Arrow 7"/>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2588121" y="1389355"/>
            <a:ext cx="1983879" cy="683130"/>
          </a:xfrm>
          <a:prstGeom prst="cloud">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a:t>
            </a:r>
          </a:p>
          <a:p>
            <a:pPr marL="674370" lvl="1" indent="-182880">
              <a:lnSpc>
                <a:spcPct val="90000"/>
              </a:lnSpc>
              <a:spcBef>
                <a:spcPts val="0"/>
              </a:spcBef>
              <a:spcAft>
                <a:spcPts val="1200"/>
              </a:spcAft>
              <a:buClr>
                <a:srgbClr val="990000"/>
              </a:buClr>
              <a:buFont typeface="Wingdings" pitchFamily="2" charset="2"/>
              <a:buChar char="§"/>
            </a:pPr>
            <a:r>
              <a:rPr lang="en-US" sz="2400" dirty="0">
                <a:solidFill>
                  <a:srgbClr val="990000"/>
                </a:solidFill>
              </a:rPr>
              <a:t> Transactions appear to run in isolation</a:t>
            </a:r>
          </a:p>
          <a:p>
            <a:pPr marL="674370" lvl="1" indent="-182880">
              <a:lnSpc>
                <a:spcPct val="90000"/>
              </a:lnSpc>
              <a:spcBef>
                <a:spcPts val="0"/>
              </a:spcBef>
              <a:buClr>
                <a:srgbClr val="990000"/>
              </a:buClr>
              <a:buFont typeface="Wingdings" pitchFamily="2" charset="2"/>
              <a:buChar char="§"/>
            </a:pPr>
            <a:r>
              <a:rPr lang="en-US" sz="2400" dirty="0">
                <a:solidFill>
                  <a:srgbClr val="990000"/>
                </a:solidFill>
              </a:rPr>
              <a:t> If the system fails, each transaction’s changes are  </a:t>
            </a:r>
          </a:p>
          <a:p>
            <a:pPr marL="674370" lvl="1" indent="-182880">
              <a:lnSpc>
                <a:spcPct val="90000"/>
              </a:lnSpc>
              <a:spcBef>
                <a:spcPts val="0"/>
              </a:spcBef>
              <a:spcAft>
                <a:spcPts val="1200"/>
              </a:spcAft>
              <a:buClr>
                <a:srgbClr val="990000"/>
              </a:buClr>
              <a:buNone/>
            </a:pPr>
            <a:r>
              <a:rPr lang="en-US" sz="2400" dirty="0">
                <a:solidFill>
                  <a:srgbClr val="990000"/>
                </a:solidFill>
              </a:rPr>
              <a:t>    reflected either entirely or not at all</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 </a:t>
            </a:r>
            <a:r>
              <a:rPr lang="en-US" sz="2800" b="1" dirty="0">
                <a:solidFill>
                  <a:srgbClr val="0000FF"/>
                </a:solidFill>
              </a:rPr>
              <a:t>SQL standard:</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Transaction begins automatically on first SQL statement</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On “</a:t>
            </a:r>
            <a:r>
              <a:rPr lang="en-US" sz="2000" b="1" dirty="0">
                <a:latin typeface="Lucida Console" pitchFamily="49" charset="0"/>
              </a:rPr>
              <a:t>commit</a:t>
            </a:r>
            <a:r>
              <a:rPr lang="en-US" sz="2400" dirty="0">
                <a:solidFill>
                  <a:srgbClr val="990000"/>
                </a:solidFill>
              </a:rPr>
              <a:t>” transaction ends and new one begins</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Current transaction ends on session termination</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a:t>
            </a:r>
            <a:r>
              <a:rPr lang="en-US" sz="2000" b="1" dirty="0" err="1">
                <a:latin typeface="Lucida Console" pitchFamily="49" charset="0"/>
              </a:rPr>
              <a:t>Autocommit</a:t>
            </a:r>
            <a:r>
              <a:rPr lang="en-US" sz="2400" dirty="0">
                <a:solidFill>
                  <a:srgbClr val="990000"/>
                </a:solidFill>
              </a:rPr>
              <a:t>” turns each statement into transaction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t>
            </a:r>
            <a:r>
              <a:rPr lang="en-US" sz="2800" b="1"/>
              <a:t>a unit</a:t>
            </a:r>
            <a:endParaRPr lang="en-US" sz="2400" dirty="0">
              <a:solidFill>
                <a:srgbClr val="990000"/>
              </a:solidFill>
            </a:endParaRP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962400"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Transactions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33595" y="2499794"/>
            <a:ext cx="3337575" cy="9936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Properties</a:t>
            </a:r>
          </a:p>
        </p:txBody>
      </p:sp>
    </p:spTree>
    <p:extLst>
      <p:ext uri="{BB962C8B-B14F-4D97-AF65-F5344CB8AC3E}">
        <p14:creationId xmlns:p14="http://schemas.microsoft.com/office/powerpoint/2010/main" val="763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a:t>
            </a:r>
          </a:p>
          <a:p>
            <a:pPr marL="674370" lvl="1" indent="-182880">
              <a:lnSpc>
                <a:spcPct val="90000"/>
              </a:lnSpc>
              <a:spcBef>
                <a:spcPts val="0"/>
              </a:spcBef>
              <a:spcAft>
                <a:spcPts val="1200"/>
              </a:spcAft>
              <a:buClr>
                <a:srgbClr val="990000"/>
              </a:buClr>
              <a:buFont typeface="Wingdings" pitchFamily="2" charset="2"/>
              <a:buChar char="§"/>
            </a:pPr>
            <a:r>
              <a:rPr lang="en-US" sz="2400" dirty="0">
                <a:solidFill>
                  <a:srgbClr val="990000"/>
                </a:solidFill>
              </a:rPr>
              <a:t> Transactions appear to run in isolation</a:t>
            </a:r>
          </a:p>
          <a:p>
            <a:pPr marL="674370" lvl="1" indent="-182880">
              <a:lnSpc>
                <a:spcPct val="90000"/>
              </a:lnSpc>
              <a:spcBef>
                <a:spcPts val="0"/>
              </a:spcBef>
              <a:buClr>
                <a:srgbClr val="990000"/>
              </a:buClr>
              <a:buFont typeface="Wingdings" pitchFamily="2" charset="2"/>
              <a:buChar char="§"/>
            </a:pPr>
            <a:r>
              <a:rPr lang="en-US" sz="2400" dirty="0">
                <a:solidFill>
                  <a:srgbClr val="990000"/>
                </a:solidFill>
              </a:rPr>
              <a:t> If the system fails, each transaction’s changes are  </a:t>
            </a:r>
          </a:p>
          <a:p>
            <a:pPr marL="674370" lvl="1" indent="-182880">
              <a:lnSpc>
                <a:spcPct val="90000"/>
              </a:lnSpc>
              <a:spcBef>
                <a:spcPts val="0"/>
              </a:spcBef>
              <a:spcAft>
                <a:spcPts val="1200"/>
              </a:spcAft>
              <a:buClr>
                <a:srgbClr val="990000"/>
              </a:buClr>
              <a:buNone/>
            </a:pPr>
            <a:r>
              <a:rPr lang="en-US" sz="2400" dirty="0">
                <a:solidFill>
                  <a:srgbClr val="990000"/>
                </a:solidFill>
              </a:rPr>
              <a:t>    reflected either entirely or not at all</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143397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3600"/>
              </a:spcAft>
              <a:buClr>
                <a:srgbClr val="990000"/>
              </a:buClr>
              <a:buNone/>
            </a:pPr>
            <a:endParaRPr lang="en-US" sz="2800" b="1" dirty="0">
              <a:solidFill>
                <a:srgbClr val="990000"/>
              </a:solidFill>
            </a:endParaRPr>
          </a:p>
          <a:p>
            <a:pPr marL="674370" lvl="1" indent="-182880">
              <a:lnSpc>
                <a:spcPct val="90000"/>
              </a:lnSpc>
              <a:spcBef>
                <a:spcPts val="0"/>
              </a:spcBef>
              <a:spcAft>
                <a:spcPts val="1200"/>
              </a:spcAft>
              <a:buClr>
                <a:srgbClr val="990000"/>
              </a:buClr>
              <a:buNone/>
            </a:pPr>
            <a:r>
              <a:rPr lang="en-US" sz="2400" b="1" dirty="0"/>
              <a:t>                                          </a:t>
            </a:r>
            <a:r>
              <a:rPr lang="en-US" sz="3200" b="1" dirty="0">
                <a:solidFill>
                  <a:srgbClr val="990000"/>
                </a:solidFill>
              </a:rPr>
              <a:t>A</a:t>
            </a:r>
            <a:r>
              <a:rPr lang="en-US" b="1" dirty="0"/>
              <a:t>tomicity</a:t>
            </a:r>
          </a:p>
          <a:p>
            <a:pPr marL="674370" lvl="1" indent="-182880">
              <a:lnSpc>
                <a:spcPct val="90000"/>
              </a:lnSpc>
              <a:spcBef>
                <a:spcPts val="0"/>
              </a:spcBef>
              <a:spcAft>
                <a:spcPts val="1200"/>
              </a:spcAft>
              <a:buClr>
                <a:srgbClr val="990000"/>
              </a:buClr>
              <a:buNone/>
            </a:pPr>
            <a:r>
              <a:rPr lang="en-US" b="1" dirty="0"/>
              <a:t>                                   </a:t>
            </a:r>
            <a:r>
              <a:rPr lang="en-US" sz="3200" b="1" dirty="0">
                <a:solidFill>
                  <a:srgbClr val="990000"/>
                </a:solidFill>
              </a:rPr>
              <a:t>C</a:t>
            </a:r>
            <a:r>
              <a:rPr lang="en-US" b="1" dirty="0"/>
              <a:t>onsistency</a:t>
            </a:r>
          </a:p>
          <a:p>
            <a:pPr marL="674370" lvl="1" indent="-182880">
              <a:lnSpc>
                <a:spcPct val="90000"/>
              </a:lnSpc>
              <a:spcBef>
                <a:spcPts val="0"/>
              </a:spcBef>
              <a:spcAft>
                <a:spcPts val="1200"/>
              </a:spcAft>
              <a:buClr>
                <a:srgbClr val="990000"/>
              </a:buClr>
              <a:buNone/>
            </a:pPr>
            <a:r>
              <a:rPr lang="en-US" b="1" dirty="0"/>
              <a:t>                                   </a:t>
            </a:r>
            <a:r>
              <a:rPr lang="en-US" sz="3200" b="1" dirty="0">
                <a:solidFill>
                  <a:srgbClr val="990000"/>
                </a:solidFill>
              </a:rPr>
              <a:t>I</a:t>
            </a:r>
            <a:r>
              <a:rPr lang="en-US" b="1" dirty="0"/>
              <a:t>solation</a:t>
            </a:r>
          </a:p>
          <a:p>
            <a:pPr marL="674370" lvl="1" indent="-182880">
              <a:lnSpc>
                <a:spcPct val="90000"/>
              </a:lnSpc>
              <a:spcBef>
                <a:spcPts val="0"/>
              </a:spcBef>
              <a:spcAft>
                <a:spcPts val="1200"/>
              </a:spcAft>
              <a:buClr>
                <a:srgbClr val="990000"/>
              </a:buClr>
              <a:buNone/>
            </a:pPr>
            <a:r>
              <a:rPr lang="en-US" b="1" dirty="0"/>
              <a:t>                                   </a:t>
            </a:r>
            <a:r>
              <a:rPr lang="en-US" sz="3200" b="1" dirty="0">
                <a:solidFill>
                  <a:srgbClr val="990000"/>
                </a:solidFill>
              </a:rPr>
              <a:t>D</a:t>
            </a:r>
            <a:r>
              <a:rPr lang="en-US" b="1" dirty="0"/>
              <a:t>urability</a:t>
            </a: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65806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800"/>
              </a:spcAft>
              <a:buClr>
                <a:srgbClr val="990000"/>
              </a:buClr>
              <a:buNone/>
            </a:pPr>
            <a:r>
              <a:rPr lang="en-US" sz="2800" b="1" dirty="0">
                <a:solidFill>
                  <a:srgbClr val="990000"/>
                </a:solidFill>
              </a:rPr>
              <a:t>ACID Properties</a:t>
            </a:r>
          </a:p>
          <a:p>
            <a:pPr marL="674370" lvl="1" indent="-182880">
              <a:lnSpc>
                <a:spcPct val="90000"/>
              </a:lnSpc>
              <a:spcBef>
                <a:spcPts val="0"/>
              </a:spcBef>
              <a:spcAft>
                <a:spcPts val="1200"/>
              </a:spcAft>
              <a:buClr>
                <a:srgbClr val="990000"/>
              </a:buClr>
              <a:buNone/>
            </a:pPr>
            <a:r>
              <a:rPr lang="en-US" sz="3200" b="1" dirty="0"/>
              <a:t>    A</a:t>
            </a:r>
          </a:p>
          <a:p>
            <a:pPr marL="674370" lvl="1" indent="-182880">
              <a:lnSpc>
                <a:spcPct val="90000"/>
              </a:lnSpc>
              <a:spcBef>
                <a:spcPts val="0"/>
              </a:spcBef>
              <a:spcAft>
                <a:spcPts val="1200"/>
              </a:spcAft>
              <a:buClr>
                <a:srgbClr val="990000"/>
              </a:buClr>
              <a:buNone/>
            </a:pPr>
            <a:r>
              <a:rPr lang="en-US" b="1" dirty="0"/>
              <a:t>    </a:t>
            </a:r>
            <a:r>
              <a:rPr lang="en-US" sz="3200" b="1" dirty="0"/>
              <a:t>C</a:t>
            </a:r>
          </a:p>
          <a:p>
            <a:pPr marL="674370" lvl="1" indent="-182880">
              <a:lnSpc>
                <a:spcPct val="90000"/>
              </a:lnSpc>
              <a:spcBef>
                <a:spcPts val="0"/>
              </a:spcBef>
              <a:spcAft>
                <a:spcPts val="1200"/>
              </a:spcAft>
              <a:buClr>
                <a:srgbClr val="990000"/>
              </a:buClr>
              <a:buNone/>
            </a:pPr>
            <a:r>
              <a:rPr lang="en-US" sz="3200" b="1" dirty="0"/>
              <a:t>    I</a:t>
            </a:r>
          </a:p>
          <a:p>
            <a:pPr marL="674370" lvl="1" indent="-182880">
              <a:lnSpc>
                <a:spcPct val="90000"/>
              </a:lnSpc>
              <a:spcBef>
                <a:spcPts val="0"/>
              </a:spcBef>
              <a:spcAft>
                <a:spcPts val="1200"/>
              </a:spcAft>
              <a:buClr>
                <a:srgbClr val="990000"/>
              </a:buClr>
              <a:buNone/>
            </a:pPr>
            <a:r>
              <a:rPr lang="en-US" sz="3200" b="1" dirty="0"/>
              <a:t>   D</a:t>
            </a: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Tree>
    <p:extLst>
      <p:ext uri="{BB962C8B-B14F-4D97-AF65-F5344CB8AC3E}">
        <p14:creationId xmlns:p14="http://schemas.microsoft.com/office/powerpoint/2010/main" val="25359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Motivated by two independent requirements</a:t>
            </a:r>
          </a:p>
          <a:p>
            <a:pPr marL="548640" lvl="1" indent="-182880">
              <a:lnSpc>
                <a:spcPct val="90000"/>
              </a:lnSpc>
              <a:spcBef>
                <a:spcPts val="0"/>
              </a:spcBef>
              <a:buClr>
                <a:srgbClr val="0000FF"/>
              </a:buClr>
              <a:buFont typeface="Wingdings" pitchFamily="2" charset="2"/>
              <a:buChar char="§"/>
            </a:pPr>
            <a:r>
              <a:rPr lang="en-US" dirty="0">
                <a:solidFill>
                  <a:srgbClr val="0000FF"/>
                </a:solidFill>
              </a:rPr>
              <a:t> Concurrent database access</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Resilience to system failures</a:t>
            </a:r>
            <a:endParaRPr lang="en-US" dirty="0">
              <a:solidFill>
                <a:srgbClr val="990000"/>
              </a:solidFill>
            </a:endParaRPr>
          </a:p>
        </p:txBody>
      </p:sp>
    </p:spTree>
    <p:extLst>
      <p:ext uri="{BB962C8B-B14F-4D97-AF65-F5344CB8AC3E}">
        <p14:creationId xmlns:p14="http://schemas.microsoft.com/office/powerpoint/2010/main" val="28253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Atomicity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961930" y="334839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961930" y="266259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791711" y="330949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76116" y="2080108"/>
            <a:ext cx="1013779" cy="1"/>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Smiley Face 33"/>
          <p:cNvSpPr/>
          <p:nvPr/>
        </p:nvSpPr>
        <p:spPr>
          <a:xfrm>
            <a:off x="1790980"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71530" y="3729390"/>
            <a:ext cx="764697" cy="461665"/>
          </a:xfrm>
          <a:prstGeom prst="rect">
            <a:avLst/>
          </a:prstGeom>
          <a:noFill/>
        </p:spPr>
        <p:txBody>
          <a:bodyPr wrap="none" rtlCol="0">
            <a:spAutoFit/>
          </a:bodyPr>
          <a:lstStyle/>
          <a:p>
            <a:r>
              <a:rPr lang="en-US" sz="2400" dirty="0"/>
              <a:t>Data</a:t>
            </a:r>
          </a:p>
        </p:txBody>
      </p:sp>
      <p:sp>
        <p:nvSpPr>
          <p:cNvPr id="76" name="TextBox 75"/>
          <p:cNvSpPr txBox="1"/>
          <p:nvPr/>
        </p:nvSpPr>
        <p:spPr>
          <a:xfrm>
            <a:off x="5814413" y="948966"/>
            <a:ext cx="2636492" cy="1200329"/>
          </a:xfrm>
          <a:prstGeom prst="rect">
            <a:avLst/>
          </a:prstGeom>
          <a:noFill/>
          <a:ln w="25400">
            <a:solidFill>
              <a:srgbClr val="990000"/>
            </a:solidFill>
          </a:ln>
        </p:spPr>
        <p:txBody>
          <a:bodyPr wrap="none" rtlCol="0">
            <a:spAutoFit/>
          </a:bodyPr>
          <a:lstStyle/>
          <a:p>
            <a:pPr algn="ctr"/>
            <a:r>
              <a:rPr lang="en-US" sz="2400" dirty="0"/>
              <a:t>Each transaction is</a:t>
            </a:r>
          </a:p>
          <a:p>
            <a:pPr algn="ctr"/>
            <a:r>
              <a:rPr lang="en-US" sz="2400" dirty="0"/>
              <a:t>“all-or-nothing,”</a:t>
            </a:r>
          </a:p>
          <a:p>
            <a:pPr algn="ctr"/>
            <a:r>
              <a:rPr lang="en-US" sz="2400" dirty="0"/>
              <a:t>never left half done</a:t>
            </a:r>
          </a:p>
        </p:txBody>
      </p:sp>
    </p:spTree>
    <p:extLst>
      <p:ext uri="{BB962C8B-B14F-4D97-AF65-F5344CB8AC3E}">
        <p14:creationId xmlns:p14="http://schemas.microsoft.com/office/powerpoint/2010/main" val="406060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Transaction Rollback (= Abort)</a:t>
            </a:r>
          </a:p>
          <a:p>
            <a:pPr marL="548640" lvl="1" indent="-182880">
              <a:lnSpc>
                <a:spcPct val="90000"/>
              </a:lnSpc>
              <a:spcBef>
                <a:spcPts val="0"/>
              </a:spcBef>
              <a:buClr>
                <a:srgbClr val="0000FF"/>
              </a:buClr>
              <a:buFont typeface="Wingdings" pitchFamily="2" charset="2"/>
              <a:buChar char="§"/>
            </a:pPr>
            <a:r>
              <a:rPr lang="en-US" dirty="0">
                <a:solidFill>
                  <a:srgbClr val="0000FF"/>
                </a:solidFill>
              </a:rPr>
              <a:t> Undoes partial effects of transaction</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Can be system- or client-initiated</a:t>
            </a:r>
            <a:endParaRPr lang="en-US" dirty="0">
              <a:solidFill>
                <a:srgbClr val="990000"/>
              </a:solidFill>
            </a:endParaRPr>
          </a:p>
        </p:txBody>
      </p:sp>
      <p:sp>
        <p:nvSpPr>
          <p:cNvPr id="4" name="Content Placeholder 2"/>
          <p:cNvSpPr txBox="1">
            <a:spLocks/>
          </p:cNvSpPr>
          <p:nvPr/>
        </p:nvSpPr>
        <p:spPr>
          <a:xfrm>
            <a:off x="501070" y="2034080"/>
            <a:ext cx="7028115" cy="2057400"/>
          </a:xfrm>
          <a:prstGeom prst="rect">
            <a:avLst/>
          </a:prstGeom>
          <a:ln>
            <a:solidFill>
              <a:schemeClr val="tx1"/>
            </a:solidFill>
          </a:ln>
        </p:spPr>
        <p:txBody>
          <a:bodyPr vert="horz" lIns="91440" tIns="45720" rIns="91440" bIns="45720" rtlCol="0" anchor="ctr">
            <a:normAutofit/>
          </a:bodyPr>
          <a:lstStyle/>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Begin</a:t>
            </a:r>
            <a:r>
              <a:rPr lang="en-US" sz="1400" b="1" dirty="0">
                <a:latin typeface="Lucida Console" pitchFamily="49" charset="0"/>
              </a:rPr>
              <a:t> </a:t>
            </a:r>
            <a:r>
              <a:rPr lang="en-US" sz="2400" b="1" dirty="0">
                <a:latin typeface="Lucida Console" pitchFamily="49" charset="0"/>
              </a:rPr>
              <a:t>Transaction;</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solidFill>
                  <a:schemeClr val="bg1">
                    <a:lumMod val="50000"/>
                  </a:schemeClr>
                </a:solidFill>
                <a:latin typeface="Lucida Console" pitchFamily="49" charset="0"/>
              </a:rPr>
              <a:t>&lt;get</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input</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from</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user&gt;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SQL</a:t>
            </a:r>
            <a:r>
              <a:rPr lang="en-US" sz="1400" b="1" dirty="0">
                <a:latin typeface="Lucida Console" pitchFamily="49" charset="0"/>
              </a:rPr>
              <a:t> </a:t>
            </a:r>
            <a:r>
              <a:rPr lang="en-US" sz="2400" b="1" dirty="0">
                <a:latin typeface="Lucida Console" pitchFamily="49" charset="0"/>
              </a:rPr>
              <a:t>commands</a:t>
            </a:r>
            <a:r>
              <a:rPr lang="en-US" sz="1400" b="1" dirty="0">
                <a:latin typeface="Lucida Console" pitchFamily="49" charset="0"/>
              </a:rPr>
              <a:t> </a:t>
            </a:r>
            <a:r>
              <a:rPr lang="en-US" sz="2400" b="1" dirty="0">
                <a:latin typeface="Lucida Console" pitchFamily="49" charset="0"/>
              </a:rPr>
              <a:t>based</a:t>
            </a:r>
            <a:r>
              <a:rPr lang="en-US" sz="1400" b="1" dirty="0">
                <a:latin typeface="Lucida Console" pitchFamily="49" charset="0"/>
              </a:rPr>
              <a:t> </a:t>
            </a:r>
            <a:r>
              <a:rPr lang="en-US" sz="2400" b="1" dirty="0">
                <a:latin typeface="Lucida Console" pitchFamily="49" charset="0"/>
              </a:rPr>
              <a:t>on</a:t>
            </a:r>
            <a:r>
              <a:rPr lang="en-US" sz="1400" b="1" dirty="0">
                <a:latin typeface="Lucida Console" pitchFamily="49" charset="0"/>
              </a:rPr>
              <a:t> </a:t>
            </a:r>
            <a:r>
              <a:rPr lang="en-US" sz="2400" b="1" dirty="0">
                <a:latin typeface="Lucida Console" pitchFamily="49" charset="0"/>
              </a:rPr>
              <a:t>input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solidFill>
                  <a:schemeClr val="bg1">
                    <a:lumMod val="50000"/>
                  </a:schemeClr>
                </a:solidFill>
                <a:latin typeface="Lucida Console" pitchFamily="49" charset="0"/>
              </a:rPr>
              <a:t>&lt;confirm</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results</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with</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user&gt;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If</a:t>
            </a:r>
            <a:r>
              <a:rPr lang="en-US" sz="1400" b="1" dirty="0">
                <a:latin typeface="Lucida Console" pitchFamily="49" charset="0"/>
              </a:rPr>
              <a:t> </a:t>
            </a:r>
            <a:r>
              <a:rPr lang="en-US" sz="2400" b="1" dirty="0" err="1">
                <a:latin typeface="Lucida Console" pitchFamily="49" charset="0"/>
              </a:rPr>
              <a:t>ans</a:t>
            </a:r>
            <a:r>
              <a:rPr lang="en-US" sz="2400" b="1" dirty="0">
                <a:latin typeface="Lucida Console" pitchFamily="49" charset="0"/>
              </a:rPr>
              <a:t>=‘ok’</a:t>
            </a:r>
            <a:r>
              <a:rPr lang="en-US" sz="1400" b="1" dirty="0">
                <a:latin typeface="Lucida Console" pitchFamily="49" charset="0"/>
              </a:rPr>
              <a:t> </a:t>
            </a:r>
            <a:r>
              <a:rPr lang="en-US" sz="2400" b="1" dirty="0">
                <a:latin typeface="Lucida Console" pitchFamily="49" charset="0"/>
              </a:rPr>
              <a:t>Then</a:t>
            </a:r>
            <a:r>
              <a:rPr lang="en-US" sz="1400" b="1" dirty="0">
                <a:latin typeface="Lucida Console" pitchFamily="49" charset="0"/>
              </a:rPr>
              <a:t> </a:t>
            </a:r>
            <a:r>
              <a:rPr lang="en-US" sz="2400" b="1" dirty="0">
                <a:latin typeface="Lucida Console" pitchFamily="49" charset="0"/>
              </a:rPr>
              <a:t>Commit;</a:t>
            </a:r>
            <a:r>
              <a:rPr lang="en-US" sz="1400" b="1" dirty="0">
                <a:latin typeface="Lucida Console" pitchFamily="49" charset="0"/>
              </a:rPr>
              <a:t> </a:t>
            </a:r>
            <a:r>
              <a:rPr lang="en-US" sz="2400" b="1" dirty="0">
                <a:latin typeface="Lucida Console" pitchFamily="49" charset="0"/>
              </a:rPr>
              <a:t>Else</a:t>
            </a:r>
            <a:r>
              <a:rPr lang="en-US" sz="1400" b="1" dirty="0">
                <a:latin typeface="Lucida Console" pitchFamily="49" charset="0"/>
              </a:rPr>
              <a:t> </a:t>
            </a:r>
            <a:r>
              <a:rPr lang="en-US" sz="2400" b="1" dirty="0">
                <a:latin typeface="Lucida Console" pitchFamily="49" charset="0"/>
              </a:rPr>
              <a:t>Rollback;</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
        <p:nvSpPr>
          <p:cNvPr id="5" name="TextBox 4"/>
          <p:cNvSpPr txBox="1"/>
          <p:nvPr/>
        </p:nvSpPr>
        <p:spPr>
          <a:xfrm>
            <a:off x="6377035" y="613095"/>
            <a:ext cx="2636492" cy="1200329"/>
          </a:xfrm>
          <a:prstGeom prst="rect">
            <a:avLst/>
          </a:prstGeom>
          <a:noFill/>
          <a:ln w="25400">
            <a:solidFill>
              <a:srgbClr val="990000"/>
            </a:solidFill>
          </a:ln>
        </p:spPr>
        <p:txBody>
          <a:bodyPr wrap="none" rtlCol="0">
            <a:spAutoFit/>
          </a:bodyPr>
          <a:lstStyle/>
          <a:p>
            <a:pPr algn="ctr"/>
            <a:r>
              <a:rPr lang="en-US" sz="2400" dirty="0"/>
              <a:t>Each transaction is</a:t>
            </a:r>
          </a:p>
          <a:p>
            <a:pPr algn="ctr"/>
            <a:r>
              <a:rPr lang="en-US" sz="2400" dirty="0"/>
              <a:t>“all-or-nothing,”</a:t>
            </a:r>
          </a:p>
          <a:p>
            <a:pPr algn="ctr"/>
            <a:r>
              <a:rPr lang="en-US" sz="2400" dirty="0"/>
              <a:t>never left half done</a:t>
            </a:r>
          </a:p>
        </p:txBody>
      </p:sp>
    </p:spTree>
    <p:extLst>
      <p:ext uri="{BB962C8B-B14F-4D97-AF65-F5344CB8AC3E}">
        <p14:creationId xmlns:p14="http://schemas.microsoft.com/office/powerpoint/2010/main" val="167357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Consistency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4610405" y="805120"/>
            <a:ext cx="4417030" cy="2077492"/>
          </a:xfrm>
          <a:prstGeom prst="rect">
            <a:avLst/>
          </a:prstGeom>
          <a:noFill/>
          <a:ln w="25400">
            <a:solidFill>
              <a:srgbClr val="990000"/>
            </a:solidFill>
          </a:ln>
        </p:spPr>
        <p:txBody>
          <a:bodyPr wrap="square" rtlCol="0">
            <a:spAutoFit/>
          </a:bodyPr>
          <a:lstStyle/>
          <a:p>
            <a:r>
              <a:rPr lang="en-US" sz="2400" dirty="0">
                <a:solidFill>
                  <a:srgbClr val="990000"/>
                </a:solidFill>
              </a:rPr>
              <a:t>     Each client, each transaction:</a:t>
            </a:r>
          </a:p>
          <a:p>
            <a:pPr>
              <a:spcBef>
                <a:spcPts val="600"/>
              </a:spcBef>
              <a:buFont typeface="Wingdings" pitchFamily="2" charset="2"/>
              <a:buChar char="§"/>
            </a:pPr>
            <a:r>
              <a:rPr lang="en-US" sz="2000" dirty="0"/>
              <a:t>  Can assume all constraints hold when</a:t>
            </a:r>
          </a:p>
          <a:p>
            <a:r>
              <a:rPr lang="en-US" sz="2000" dirty="0"/>
              <a:t>    transaction begins</a:t>
            </a:r>
          </a:p>
          <a:p>
            <a:pPr>
              <a:buFont typeface="Wingdings" pitchFamily="2" charset="2"/>
              <a:buChar char="§"/>
            </a:pPr>
            <a:r>
              <a:rPr lang="en-US" sz="2000" dirty="0"/>
              <a:t>  Must guarantee all constraints hold   </a:t>
            </a:r>
          </a:p>
          <a:p>
            <a:r>
              <a:rPr lang="en-US" sz="2000" dirty="0"/>
              <a:t>    when transaction ends</a:t>
            </a:r>
          </a:p>
          <a:p>
            <a:endParaRPr lang="en-US" sz="2000" dirty="0"/>
          </a:p>
        </p:txBody>
      </p:sp>
    </p:spTree>
    <p:extLst>
      <p:ext uri="{BB962C8B-B14F-4D97-AF65-F5344CB8AC3E}">
        <p14:creationId xmlns:p14="http://schemas.microsoft.com/office/powerpoint/2010/main" val="90244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Isolation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5726899" y="920336"/>
            <a:ext cx="3076162" cy="1997060"/>
          </a:xfrm>
          <a:prstGeom prst="rect">
            <a:avLst/>
          </a:prstGeom>
          <a:noFill/>
          <a:ln w="25400">
            <a:solidFill>
              <a:srgbClr val="990000"/>
            </a:solidFill>
          </a:ln>
        </p:spPr>
        <p:txBody>
          <a:bodyPr wrap="square" rtlCol="0">
            <a:spAutoFit/>
          </a:bodyPr>
          <a:lstStyle/>
          <a:p>
            <a:pPr algn="ctr"/>
            <a:r>
              <a:rPr lang="en-US" sz="2400" u="sng" dirty="0" err="1">
                <a:solidFill>
                  <a:srgbClr val="990000"/>
                </a:solidFill>
              </a:rPr>
              <a:t>Serializability</a:t>
            </a:r>
            <a:endParaRPr lang="en-US" sz="2400" u="sng" dirty="0">
              <a:solidFill>
                <a:srgbClr val="990000"/>
              </a:solidFill>
            </a:endParaRPr>
          </a:p>
          <a:p>
            <a:pPr algn="ctr"/>
            <a:r>
              <a:rPr lang="en-US" sz="2000" dirty="0"/>
              <a:t>Operations may be</a:t>
            </a:r>
          </a:p>
          <a:p>
            <a:pPr algn="ctr"/>
            <a:r>
              <a:rPr lang="en-US" sz="2000" dirty="0"/>
              <a:t>interleaved, but execution</a:t>
            </a:r>
          </a:p>
          <a:p>
            <a:pPr algn="ctr"/>
            <a:r>
              <a:rPr lang="en-US" sz="2000" dirty="0"/>
              <a:t>must be equivalent to </a:t>
            </a:r>
            <a:r>
              <a:rPr lang="en-US" sz="2000" i="1" dirty="0"/>
              <a:t>some</a:t>
            </a:r>
          </a:p>
          <a:p>
            <a:pPr algn="ctr"/>
            <a:r>
              <a:rPr lang="en-US" sz="2000" dirty="0"/>
              <a:t>sequential (serial) order</a:t>
            </a:r>
          </a:p>
          <a:p>
            <a:pPr algn="ctr"/>
            <a:r>
              <a:rPr lang="en-US" sz="2000" dirty="0"/>
              <a:t>of all transactions</a:t>
            </a:r>
          </a:p>
        </p:txBody>
      </p:sp>
    </p:spTree>
    <p:extLst>
      <p:ext uri="{BB962C8B-B14F-4D97-AF65-F5344CB8AC3E}">
        <p14:creationId xmlns:p14="http://schemas.microsoft.com/office/powerpoint/2010/main" val="38708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Isolation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4727444" y="920336"/>
            <a:ext cx="3076162" cy="1997060"/>
          </a:xfrm>
          <a:prstGeom prst="rect">
            <a:avLst/>
          </a:prstGeom>
          <a:noFill/>
          <a:ln w="25400">
            <a:solidFill>
              <a:srgbClr val="990000"/>
            </a:solidFill>
          </a:ln>
        </p:spPr>
        <p:txBody>
          <a:bodyPr wrap="square" rtlCol="0">
            <a:spAutoFit/>
          </a:bodyPr>
          <a:lstStyle/>
          <a:p>
            <a:pPr algn="ctr"/>
            <a:r>
              <a:rPr lang="en-US" sz="2400" u="sng" dirty="0" err="1">
                <a:solidFill>
                  <a:srgbClr val="990000"/>
                </a:solidFill>
              </a:rPr>
              <a:t>Serializability</a:t>
            </a:r>
            <a:endParaRPr lang="en-US" sz="2400" u="sng" dirty="0">
              <a:solidFill>
                <a:srgbClr val="990000"/>
              </a:solidFill>
            </a:endParaRPr>
          </a:p>
          <a:p>
            <a:pPr algn="ctr"/>
            <a:r>
              <a:rPr lang="en-US" sz="2000" dirty="0"/>
              <a:t>Operations may be</a:t>
            </a:r>
          </a:p>
          <a:p>
            <a:pPr algn="ctr"/>
            <a:r>
              <a:rPr lang="en-US" sz="2000" dirty="0"/>
              <a:t>interleaved, but execution</a:t>
            </a:r>
          </a:p>
          <a:p>
            <a:pPr algn="ctr"/>
            <a:r>
              <a:rPr lang="en-US" sz="2000" dirty="0"/>
              <a:t>must be equivalent to </a:t>
            </a:r>
            <a:r>
              <a:rPr lang="en-US" sz="2000" i="1" dirty="0"/>
              <a:t>some</a:t>
            </a:r>
          </a:p>
          <a:p>
            <a:pPr algn="ctr"/>
            <a:r>
              <a:rPr lang="en-US" sz="2000" dirty="0"/>
              <a:t>sequential (serial) order</a:t>
            </a:r>
          </a:p>
          <a:p>
            <a:pPr algn="ctr"/>
            <a:r>
              <a:rPr lang="en-US" sz="2000" dirty="0"/>
              <a:t>of all transactions</a:t>
            </a:r>
          </a:p>
        </p:txBody>
      </p:sp>
      <p:sp>
        <p:nvSpPr>
          <p:cNvPr id="17" name="TextBox 16"/>
          <p:cNvSpPr txBox="1"/>
          <p:nvPr/>
        </p:nvSpPr>
        <p:spPr>
          <a:xfrm>
            <a:off x="4689039" y="2994205"/>
            <a:ext cx="3800271" cy="830997"/>
          </a:xfrm>
          <a:prstGeom prst="rect">
            <a:avLst/>
          </a:prstGeom>
          <a:noFill/>
        </p:spPr>
        <p:txBody>
          <a:bodyPr wrap="none" rtlCol="0">
            <a:spAutoFit/>
          </a:bodyPr>
          <a:lstStyle/>
          <a:p>
            <a:r>
              <a:rPr lang="en-US" sz="2400" dirty="0">
                <a:solidFill>
                  <a:srgbClr val="0000FF"/>
                </a:solidFill>
                <a:sym typeface="Symbol"/>
              </a:rPr>
              <a:t></a:t>
            </a:r>
            <a:r>
              <a:rPr lang="en-US" sz="2400" dirty="0">
                <a:solidFill>
                  <a:srgbClr val="0000FF"/>
                </a:solidFill>
              </a:rPr>
              <a:t> Overhead</a:t>
            </a:r>
          </a:p>
          <a:p>
            <a:r>
              <a:rPr lang="en-US" sz="2400" dirty="0">
                <a:solidFill>
                  <a:srgbClr val="0000FF"/>
                </a:solidFill>
                <a:sym typeface="Symbol"/>
              </a:rPr>
              <a:t> </a:t>
            </a:r>
            <a:r>
              <a:rPr lang="en-US" sz="2400" dirty="0">
                <a:solidFill>
                  <a:srgbClr val="0000FF"/>
                </a:solidFill>
              </a:rPr>
              <a:t>Reduction in concurrency</a:t>
            </a:r>
          </a:p>
        </p:txBody>
      </p:sp>
    </p:spTree>
    <p:extLst>
      <p:ext uri="{BB962C8B-B14F-4D97-AF65-F5344CB8AC3E}">
        <p14:creationId xmlns:p14="http://schemas.microsoft.com/office/powerpoint/2010/main" val="139364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fade">
                                      <p:cBhvr>
                                        <p:cTn id="10"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Isolation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4450330" y="971848"/>
            <a:ext cx="3368486" cy="1615827"/>
          </a:xfrm>
          <a:prstGeom prst="rect">
            <a:avLst/>
          </a:prstGeom>
          <a:noFill/>
          <a:ln w="25400">
            <a:solidFill>
              <a:srgbClr val="990000"/>
            </a:solidFill>
          </a:ln>
        </p:spPr>
        <p:txBody>
          <a:bodyPr wrap="square" rtlCol="0">
            <a:spAutoFit/>
          </a:bodyPr>
          <a:lstStyle/>
          <a:p>
            <a:pPr algn="ctr"/>
            <a:r>
              <a:rPr lang="en-US" sz="2400" u="sng" dirty="0">
                <a:solidFill>
                  <a:srgbClr val="990000"/>
                </a:solidFill>
              </a:rPr>
              <a:t>Weaker “Isolation Levels”</a:t>
            </a:r>
          </a:p>
          <a:p>
            <a:pPr algn="ctr">
              <a:spcBef>
                <a:spcPts val="600"/>
              </a:spcBef>
            </a:pPr>
            <a:r>
              <a:rPr lang="en-US" sz="2000" b="1" dirty="0">
                <a:latin typeface="Lucida Console" pitchFamily="49" charset="0"/>
              </a:rPr>
              <a:t>Read Uncommitted</a:t>
            </a:r>
          </a:p>
          <a:p>
            <a:pPr algn="ctr">
              <a:spcBef>
                <a:spcPts val="600"/>
              </a:spcBef>
            </a:pPr>
            <a:r>
              <a:rPr lang="en-US" sz="2000" b="1" dirty="0">
                <a:latin typeface="Lucida Console" pitchFamily="49" charset="0"/>
              </a:rPr>
              <a:t>Read Committed</a:t>
            </a:r>
          </a:p>
          <a:p>
            <a:pPr algn="ctr">
              <a:spcBef>
                <a:spcPts val="600"/>
              </a:spcBef>
              <a:spcAft>
                <a:spcPts val="1200"/>
              </a:spcAft>
            </a:pPr>
            <a:r>
              <a:rPr lang="en-US" sz="2000" b="1" dirty="0">
                <a:latin typeface="Lucida Console" pitchFamily="49" charset="0"/>
              </a:rPr>
              <a:t>Repeatable Read</a:t>
            </a:r>
          </a:p>
        </p:txBody>
      </p:sp>
      <p:sp>
        <p:nvSpPr>
          <p:cNvPr id="17" name="TextBox 16"/>
          <p:cNvSpPr txBox="1"/>
          <p:nvPr/>
        </p:nvSpPr>
        <p:spPr>
          <a:xfrm>
            <a:off x="4325833" y="2838975"/>
            <a:ext cx="3702617" cy="461665"/>
          </a:xfrm>
          <a:prstGeom prst="rect">
            <a:avLst/>
          </a:prstGeom>
          <a:noFill/>
        </p:spPr>
        <p:txBody>
          <a:bodyPr wrap="none" rtlCol="0">
            <a:spAutoFit/>
          </a:bodyPr>
          <a:lstStyle/>
          <a:p>
            <a:r>
              <a:rPr lang="en-US" sz="3600" b="1" baseline="-16000" dirty="0">
                <a:solidFill>
                  <a:srgbClr val="0000FF"/>
                </a:solidFill>
                <a:sym typeface="Symbol"/>
              </a:rPr>
              <a:t></a:t>
            </a:r>
            <a:r>
              <a:rPr lang="en-US" sz="2400" dirty="0">
                <a:solidFill>
                  <a:srgbClr val="0000FF"/>
                </a:solidFill>
              </a:rPr>
              <a:t> Overhead   </a:t>
            </a:r>
            <a:r>
              <a:rPr lang="en-US" sz="3600" b="1" baseline="-16000" dirty="0">
                <a:solidFill>
                  <a:srgbClr val="0000FF"/>
                </a:solidFill>
                <a:sym typeface="Symbol"/>
              </a:rPr>
              <a:t></a:t>
            </a:r>
            <a:r>
              <a:rPr lang="en-US" sz="2400" dirty="0">
                <a:solidFill>
                  <a:srgbClr val="0000FF"/>
                </a:solidFill>
                <a:sym typeface="Symbol"/>
              </a:rPr>
              <a:t> C</a:t>
            </a:r>
            <a:r>
              <a:rPr lang="en-US" sz="2400" dirty="0">
                <a:solidFill>
                  <a:srgbClr val="0000FF"/>
                </a:solidFill>
              </a:rPr>
              <a:t>oncurrency</a:t>
            </a:r>
          </a:p>
        </p:txBody>
      </p:sp>
      <p:sp>
        <p:nvSpPr>
          <p:cNvPr id="19" name="TextBox 18"/>
          <p:cNvSpPr txBox="1"/>
          <p:nvPr/>
        </p:nvSpPr>
        <p:spPr>
          <a:xfrm>
            <a:off x="4349380" y="3300640"/>
            <a:ext cx="3487045" cy="461665"/>
          </a:xfrm>
          <a:prstGeom prst="rect">
            <a:avLst/>
          </a:prstGeom>
          <a:noFill/>
        </p:spPr>
        <p:txBody>
          <a:bodyPr wrap="none" rtlCol="0">
            <a:spAutoFit/>
          </a:bodyPr>
          <a:lstStyle/>
          <a:p>
            <a:r>
              <a:rPr lang="en-US" sz="3600" b="1" baseline="-16000" dirty="0">
                <a:solidFill>
                  <a:srgbClr val="990000"/>
                </a:solidFill>
                <a:sym typeface="Symbol"/>
              </a:rPr>
              <a:t></a:t>
            </a:r>
            <a:r>
              <a:rPr lang="en-US" sz="2400" b="1" dirty="0">
                <a:solidFill>
                  <a:srgbClr val="990000"/>
                </a:solidFill>
              </a:rPr>
              <a:t> Consistency Guarantees</a:t>
            </a:r>
          </a:p>
        </p:txBody>
      </p:sp>
    </p:spTree>
    <p:extLst>
      <p:ext uri="{BB962C8B-B14F-4D97-AF65-F5344CB8AC3E}">
        <p14:creationId xmlns:p14="http://schemas.microsoft.com/office/powerpoint/2010/main" val="4270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Durability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961930" y="334839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961930" y="266259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791711" y="330949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76116" y="2080108"/>
            <a:ext cx="1013779" cy="1"/>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Smiley Face 33"/>
          <p:cNvSpPr/>
          <p:nvPr/>
        </p:nvSpPr>
        <p:spPr>
          <a:xfrm>
            <a:off x="1790980"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71530" y="3729390"/>
            <a:ext cx="764697" cy="461665"/>
          </a:xfrm>
          <a:prstGeom prst="rect">
            <a:avLst/>
          </a:prstGeom>
          <a:noFill/>
        </p:spPr>
        <p:txBody>
          <a:bodyPr wrap="none" rtlCol="0">
            <a:spAutoFit/>
          </a:bodyPr>
          <a:lstStyle/>
          <a:p>
            <a:r>
              <a:rPr lang="en-US" sz="2400" dirty="0"/>
              <a:t>Data</a:t>
            </a:r>
          </a:p>
        </p:txBody>
      </p:sp>
      <p:sp>
        <p:nvSpPr>
          <p:cNvPr id="76" name="TextBox 75"/>
          <p:cNvSpPr txBox="1"/>
          <p:nvPr/>
        </p:nvSpPr>
        <p:spPr>
          <a:xfrm>
            <a:off x="5200446" y="958740"/>
            <a:ext cx="3480889" cy="1569660"/>
          </a:xfrm>
          <a:prstGeom prst="rect">
            <a:avLst/>
          </a:prstGeom>
          <a:noFill/>
          <a:ln w="25400">
            <a:solidFill>
              <a:srgbClr val="990000"/>
            </a:solidFill>
          </a:ln>
        </p:spPr>
        <p:txBody>
          <a:bodyPr wrap="none" rtlCol="0">
            <a:spAutoFit/>
          </a:bodyPr>
          <a:lstStyle/>
          <a:p>
            <a:pPr algn="ctr"/>
            <a:r>
              <a:rPr lang="en-US" sz="2400" dirty="0"/>
              <a:t>If system crashes</a:t>
            </a:r>
          </a:p>
          <a:p>
            <a:pPr algn="ctr"/>
            <a:r>
              <a:rPr lang="en-US" sz="2400" dirty="0"/>
              <a:t>after transaction commits,</a:t>
            </a:r>
          </a:p>
          <a:p>
            <a:pPr algn="ctr"/>
            <a:r>
              <a:rPr lang="en-US" sz="2400" dirty="0"/>
              <a:t>all effects of transaction</a:t>
            </a:r>
          </a:p>
          <a:p>
            <a:pPr algn="ctr"/>
            <a:r>
              <a:rPr lang="en-US" sz="2400" dirty="0"/>
              <a:t>remain in database</a:t>
            </a:r>
          </a:p>
        </p:txBody>
      </p:sp>
    </p:spTree>
    <p:extLst>
      <p:ext uri="{BB962C8B-B14F-4D97-AF65-F5344CB8AC3E}">
        <p14:creationId xmlns:p14="http://schemas.microsoft.com/office/powerpoint/2010/main" val="230754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Concurrent Database Access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sp>
        <p:nvSpPr>
          <p:cNvPr id="6" name="Rounded Rectangle 5"/>
          <p:cNvSpPr/>
          <p:nvPr/>
        </p:nvSpPr>
        <p:spPr>
          <a:xfrm>
            <a:off x="2590800" y="2266950"/>
            <a:ext cx="2057400" cy="457200"/>
          </a:xfrm>
          <a:prstGeom prst="roundRect">
            <a:avLst/>
          </a:prstGeom>
          <a:solidFill>
            <a:srgbClr val="FF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990000"/>
                </a:solidFill>
              </a:rPr>
              <a:t>More software</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67000" y="1657350"/>
            <a:ext cx="1828800" cy="533400"/>
            <a:chOff x="2667000" y="1657350"/>
            <a:chExt cx="1828800" cy="533400"/>
          </a:xfrm>
        </p:grpSpPr>
        <p:cxnSp>
          <p:nvCxnSpPr>
            <p:cNvPr id="11" name="Straight Arrow Connector 10"/>
            <p:cNvCxnSpPr/>
            <p:nvPr/>
          </p:nvCxnSpPr>
          <p:spPr>
            <a:xfrm rot="16200000" flipH="1">
              <a:off x="2514600" y="1809750"/>
              <a:ext cx="5334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337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15494" y="1923256"/>
              <a:ext cx="5334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733800" y="1885950"/>
              <a:ext cx="533400" cy="762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1529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6" name="Rounded Rectangle 25"/>
          <p:cNvSpPr/>
          <p:nvPr/>
        </p:nvSpPr>
        <p:spPr>
          <a:xfrm>
            <a:off x="1371600" y="1123950"/>
            <a:ext cx="2057400" cy="457200"/>
          </a:xfrm>
          <a:prstGeom prst="roundRect">
            <a:avLst/>
          </a:prstGeom>
          <a:solidFill>
            <a:srgbClr val="CC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rgbClr val="990000"/>
                </a:solidFill>
              </a:rPr>
              <a:t>Even more software</a:t>
            </a:r>
          </a:p>
        </p:txBody>
      </p:sp>
      <p:sp>
        <p:nvSpPr>
          <p:cNvPr id="27" name="Smiley Face 26"/>
          <p:cNvSpPr/>
          <p:nvPr/>
        </p:nvSpPr>
        <p:spPr>
          <a:xfrm>
            <a:off x="35814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40386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4495800" y="12001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4648200" y="1809750"/>
            <a:ext cx="762000" cy="228600"/>
          </a:xfrm>
          <a:prstGeom prst="lef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486400" y="1428750"/>
            <a:ext cx="1505540" cy="1754326"/>
          </a:xfrm>
          <a:prstGeom prst="rect">
            <a:avLst/>
          </a:prstGeom>
          <a:noFill/>
        </p:spPr>
        <p:txBody>
          <a:bodyPr wrap="none" rtlCol="0">
            <a:spAutoFit/>
          </a:bodyPr>
          <a:lstStyle/>
          <a:p>
            <a:r>
              <a:rPr lang="en-US" dirty="0"/>
              <a:t>Select…</a:t>
            </a:r>
          </a:p>
          <a:p>
            <a:r>
              <a:rPr lang="en-US" dirty="0"/>
              <a:t>Update…</a:t>
            </a:r>
          </a:p>
          <a:p>
            <a:r>
              <a:rPr lang="en-US" dirty="0"/>
              <a:t>Create Table…</a:t>
            </a:r>
          </a:p>
          <a:p>
            <a:r>
              <a:rPr lang="en-US" dirty="0"/>
              <a:t>Drop Index…</a:t>
            </a:r>
          </a:p>
          <a:p>
            <a:r>
              <a:rPr lang="en-US" dirty="0"/>
              <a:t>Help…</a:t>
            </a:r>
          </a:p>
          <a:p>
            <a:r>
              <a:rPr lang="en-US" dirty="0"/>
              <a:t>Delete…</a:t>
            </a:r>
          </a:p>
        </p:txBody>
      </p: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Attribute-level Inconsistency</a:t>
            </a:r>
          </a:p>
        </p:txBody>
      </p:sp>
      <p:sp>
        <p:nvSpPr>
          <p:cNvPr id="4" name="Content Placeholder 2"/>
          <p:cNvSpPr txBox="1">
            <a:spLocks/>
          </p:cNvSpPr>
          <p:nvPr/>
        </p:nvSpPr>
        <p:spPr>
          <a:xfrm>
            <a:off x="599865" y="8435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1000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5" name="Content Placeholder 2"/>
          <p:cNvSpPr txBox="1">
            <a:spLocks/>
          </p:cNvSpPr>
          <p:nvPr/>
        </p:nvSpPr>
        <p:spPr>
          <a:xfrm>
            <a:off x="599865" y="20627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1500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Tuple-level Inconsistency</a:t>
            </a:r>
          </a:p>
        </p:txBody>
      </p:sp>
      <p:sp>
        <p:nvSpPr>
          <p:cNvPr id="4" name="Content Placeholder 2"/>
          <p:cNvSpPr txBox="1">
            <a:spLocks/>
          </p:cNvSpPr>
          <p:nvPr/>
        </p:nvSpPr>
        <p:spPr>
          <a:xfrm>
            <a:off x="599864" y="84352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major</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‘CS’</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
        <p:nvSpPr>
          <p:cNvPr id="6" name="Content Placeholder 2"/>
          <p:cNvSpPr txBox="1">
            <a:spLocks/>
          </p:cNvSpPr>
          <p:nvPr/>
        </p:nvSpPr>
        <p:spPr>
          <a:xfrm>
            <a:off x="904665" y="130743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8" name="Content Placeholder 2"/>
          <p:cNvSpPr txBox="1">
            <a:spLocks/>
          </p:cNvSpPr>
          <p:nvPr/>
        </p:nvSpPr>
        <p:spPr>
          <a:xfrm>
            <a:off x="599865" y="176524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Tree>
    <p:extLst>
      <p:ext uri="{BB962C8B-B14F-4D97-AF65-F5344CB8AC3E}">
        <p14:creationId xmlns:p14="http://schemas.microsoft.com/office/powerpoint/2010/main" val="2825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Table-level Inconsistency</a:t>
            </a:r>
          </a:p>
        </p:txBody>
      </p:sp>
      <p:sp>
        <p:nvSpPr>
          <p:cNvPr id="4" name="Content Placeholder 2"/>
          <p:cNvSpPr txBox="1">
            <a:spLocks/>
          </p:cNvSpPr>
          <p:nvPr/>
        </p:nvSpPr>
        <p:spPr>
          <a:xfrm>
            <a:off x="599863" y="843525"/>
            <a:ext cx="8196687" cy="7620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noProof="0" dirty="0">
                <a:latin typeface="Lucida Console" pitchFamily="49" charset="0"/>
              </a:rPr>
              <a:t>In (Select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dirty="0">
                <a:latin typeface="Lucida Console" pitchFamily="49" charset="0"/>
              </a:rPr>
              <a:t>F</a:t>
            </a:r>
            <a:r>
              <a:rPr lang="en-US" sz="2000" b="1" noProof="0" dirty="0" err="1">
                <a:latin typeface="Lucida Console" pitchFamily="49" charset="0"/>
              </a:rPr>
              <a:t>rom</a:t>
            </a:r>
            <a:r>
              <a:rPr lang="en-US" sz="2000" b="1" noProof="0" dirty="0">
                <a:solidFill>
                  <a:srgbClr val="0000FF"/>
                </a:solidFill>
                <a:latin typeface="Lucida Console" pitchFamily="49" charset="0"/>
              </a:rPr>
              <a:t> Student </a:t>
            </a:r>
            <a:r>
              <a:rPr lang="en-US" sz="2000" b="1" noProof="0" dirty="0">
                <a:latin typeface="Lucida Console" pitchFamily="49" charset="0"/>
              </a:rPr>
              <a:t>Where</a:t>
            </a:r>
            <a:r>
              <a:rPr lang="en-US" sz="2000" b="1" noProof="0" dirty="0">
                <a:solidFill>
                  <a:srgbClr val="0000FF"/>
                </a:solidFill>
                <a:latin typeface="Lucida Console" pitchFamily="49" charset="0"/>
              </a:rPr>
              <a:t> GPA</a:t>
            </a:r>
            <a:r>
              <a:rPr lang="en-US" sz="2000" b="1" noProof="0" dirty="0">
                <a:solidFill>
                  <a:srgbClr val="0000FF"/>
                </a:solidFill>
                <a:latin typeface="+mj-lt"/>
              </a:rPr>
              <a:t> </a:t>
            </a:r>
            <a:r>
              <a:rPr lang="en-US" sz="2000" b="1" noProof="0" dirty="0">
                <a:solidFill>
                  <a:srgbClr val="0000FF"/>
                </a:solidFill>
                <a:latin typeface="Lucida Console" pitchFamily="49" charset="0"/>
              </a:rPr>
              <a:t>&gt;</a:t>
            </a:r>
            <a:r>
              <a:rPr lang="en-US" sz="2000" b="1" noProof="0" dirty="0">
                <a:solidFill>
                  <a:srgbClr val="0000FF"/>
                </a:solidFill>
                <a:latin typeface="+mj-lt"/>
              </a:rPr>
              <a:t> </a:t>
            </a:r>
            <a:r>
              <a:rPr lang="en-US" sz="2000" b="1" noProof="0" dirty="0">
                <a:solidFill>
                  <a:srgbClr val="0000FF"/>
                </a:solidFill>
                <a:latin typeface="Lucida Console" pitchFamily="49" charset="0"/>
              </a:rPr>
              <a:t>3.9</a:t>
            </a:r>
            <a:r>
              <a:rPr lang="en-US" sz="2000" b="1" noProof="0" dirty="0">
                <a:latin typeface="Lucida Console" pitchFamily="49" charset="0"/>
              </a:rPr>
              <a:t>)</a:t>
            </a:r>
            <a:endParaRPr lang="en-US" sz="2000" b="1" dirty="0">
              <a:latin typeface="Lucida Console" pitchFamily="49" charset="0"/>
            </a:endParaRPr>
          </a:p>
        </p:txBody>
      </p:sp>
      <p:sp>
        <p:nvSpPr>
          <p:cNvPr id="5" name="Content Placeholder 2"/>
          <p:cNvSpPr txBox="1">
            <a:spLocks/>
          </p:cNvSpPr>
          <p:nvPr/>
        </p:nvSpPr>
        <p:spPr>
          <a:xfrm>
            <a:off x="599865" y="2062725"/>
            <a:ext cx="8196686" cy="43221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Student</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GPA</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(1.1)</a:t>
            </a:r>
            <a:r>
              <a:rPr lang="en-US" sz="2000" b="1" dirty="0">
                <a:solidFill>
                  <a:srgbClr val="0000FF"/>
                </a:solidFill>
                <a:latin typeface="+mj-lt"/>
              </a:rPr>
              <a:t> </a:t>
            </a:r>
            <a:r>
              <a:rPr lang="en-US" sz="2000" b="1" dirty="0">
                <a:solidFill>
                  <a:srgbClr val="0000FF"/>
                </a:solidFill>
                <a:latin typeface="Lucida Console" pitchFamily="49" charset="0"/>
                <a:sym typeface="Symbol"/>
              </a:rPr>
              <a:t></a:t>
            </a:r>
            <a:r>
              <a:rPr lang="en-US" sz="2000" b="1" dirty="0">
                <a:solidFill>
                  <a:srgbClr val="0000FF"/>
                </a:solidFill>
                <a:latin typeface="+mj-lt"/>
                <a:sym typeface="Symbol"/>
              </a:rPr>
              <a:t> </a:t>
            </a:r>
            <a:r>
              <a:rPr lang="en-US" sz="2000" b="1" dirty="0">
                <a:solidFill>
                  <a:srgbClr val="0000FF"/>
                </a:solidFill>
                <a:latin typeface="Lucida Console" pitchFamily="49" charset="0"/>
              </a:rPr>
              <a:t>GPA</a:t>
            </a:r>
            <a:r>
              <a:rPr lang="en-US" sz="28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sizeHS</a:t>
            </a:r>
            <a:r>
              <a:rPr lang="en-US" sz="2000" b="1" dirty="0">
                <a:solidFill>
                  <a:srgbClr val="0000FF"/>
                </a:solidFill>
                <a:latin typeface="+mj-lt"/>
              </a:rPr>
              <a:t>  </a:t>
            </a:r>
            <a:r>
              <a:rPr lang="en-US" sz="2000" b="1" dirty="0">
                <a:solidFill>
                  <a:srgbClr val="0000FF"/>
                </a:solidFill>
                <a:latin typeface="Lucida Console" pitchFamily="49" charset="0"/>
              </a:rPr>
              <a:t>&gt;</a:t>
            </a:r>
            <a:r>
              <a:rPr lang="en-US" sz="2000" b="1" dirty="0">
                <a:solidFill>
                  <a:srgbClr val="0000FF"/>
                </a:solidFill>
                <a:latin typeface="+mj-lt"/>
              </a:rPr>
              <a:t> </a:t>
            </a:r>
            <a:r>
              <a:rPr lang="en-US" sz="2000" b="1" dirty="0">
                <a:solidFill>
                  <a:srgbClr val="0000FF"/>
                </a:solidFill>
                <a:latin typeface="Lucida Console" pitchFamily="49" charset="0"/>
              </a:rPr>
              <a:t>2500</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600" dirty="0">
                <a:solidFill>
                  <a:srgbClr val="990000"/>
                </a:solidFill>
              </a:rPr>
              <a:t>Multi-statement inconsistency</a:t>
            </a:r>
          </a:p>
        </p:txBody>
      </p:sp>
      <p:sp>
        <p:nvSpPr>
          <p:cNvPr id="4" name="Content Placeholder 2"/>
          <p:cNvSpPr txBox="1">
            <a:spLocks/>
          </p:cNvSpPr>
          <p:nvPr/>
        </p:nvSpPr>
        <p:spPr>
          <a:xfrm>
            <a:off x="599865" y="843525"/>
            <a:ext cx="731337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
        <p:nvSpPr>
          <p:cNvPr id="5" name="Content Placeholder 2"/>
          <p:cNvSpPr txBox="1">
            <a:spLocks/>
          </p:cNvSpPr>
          <p:nvPr/>
        </p:nvSpPr>
        <p:spPr>
          <a:xfrm>
            <a:off x="599865" y="2376675"/>
            <a:ext cx="7313370" cy="7620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Select Count(*)</a:t>
            </a:r>
            <a:r>
              <a:rPr lang="en-US" sz="2800" b="1" baseline="-25000" dirty="0">
                <a:latin typeface="Lucida Console" pitchFamily="49" charset="0"/>
              </a:rPr>
              <a:t> </a:t>
            </a:r>
            <a:r>
              <a:rPr lang="en-US" sz="2000" b="1" dirty="0">
                <a:latin typeface="Lucida Console" pitchFamily="49" charset="0"/>
              </a:rPr>
              <a:t>From </a:t>
            </a:r>
            <a:r>
              <a:rPr lang="en-US" sz="2000" b="1" dirty="0">
                <a:solidFill>
                  <a:srgbClr val="0000FF"/>
                </a:solidFill>
                <a:latin typeface="Lucida Console" pitchFamily="49" charset="0"/>
              </a:rPr>
              <a:t>Apply</a:t>
            </a:r>
            <a:r>
              <a:rPr lang="en-US" sz="2000" b="1" dirty="0">
                <a:latin typeface="Lucida Console" pitchFamily="49" charset="0"/>
              </a:rPr>
              <a:t>;</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latin typeface="Lucida Console" pitchFamily="49" charset="0"/>
              </a:rPr>
              <a:t>Select Count(*) From </a:t>
            </a:r>
            <a:r>
              <a:rPr lang="en-US" sz="2000" b="1" dirty="0">
                <a:solidFill>
                  <a:srgbClr val="0000FF"/>
                </a:solidFill>
                <a:latin typeface="Lucida Console" pitchFamily="49" charset="0"/>
              </a:rPr>
              <a:t>Archive</a:t>
            </a:r>
            <a:r>
              <a:rPr lang="en-US" sz="2000" b="1" dirty="0">
                <a:latin typeface="Lucida Console" pitchFamily="49" charset="0"/>
              </a:rPr>
              <a:t>;</a:t>
            </a:r>
          </a:p>
        </p:txBody>
      </p:sp>
      <p:sp>
        <p:nvSpPr>
          <p:cNvPr id="6" name="Content Placeholder 2"/>
          <p:cNvSpPr txBox="1">
            <a:spLocks/>
          </p:cNvSpPr>
          <p:nvPr/>
        </p:nvSpPr>
        <p:spPr>
          <a:xfrm>
            <a:off x="904665" y="191886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399" y="285750"/>
            <a:ext cx="868255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Concurrency Goal</a:t>
            </a:r>
          </a:p>
          <a:p>
            <a:pPr marL="548640" lvl="1" indent="-182880">
              <a:lnSpc>
                <a:spcPct val="90000"/>
              </a:lnSpc>
              <a:spcBef>
                <a:spcPts val="0"/>
              </a:spcBef>
              <a:buClr>
                <a:srgbClr val="0000FF"/>
              </a:buClr>
              <a:buNone/>
            </a:pPr>
            <a:r>
              <a:rPr lang="en-US" dirty="0">
                <a:solidFill>
                  <a:srgbClr val="0000FF"/>
                </a:solidFill>
              </a:rPr>
              <a:t>Execute </a:t>
            </a:r>
            <a:r>
              <a:rPr lang="en-US" i="1" dirty="0">
                <a:solidFill>
                  <a:srgbClr val="0000FF"/>
                </a:solidFill>
              </a:rPr>
              <a:t>sequence of SQL statements </a:t>
            </a:r>
            <a:r>
              <a:rPr lang="en-US" dirty="0">
                <a:solidFill>
                  <a:srgbClr val="0000FF"/>
                </a:solidFill>
              </a:rPr>
              <a:t>so they appear </a:t>
            </a:r>
          </a:p>
          <a:p>
            <a:pPr marL="548640" lvl="1" indent="-182880">
              <a:lnSpc>
                <a:spcPct val="90000"/>
              </a:lnSpc>
              <a:spcBef>
                <a:spcPts val="0"/>
              </a:spcBef>
              <a:buClr>
                <a:srgbClr val="0000FF"/>
              </a:buClr>
              <a:buNone/>
            </a:pPr>
            <a:r>
              <a:rPr lang="en-US" dirty="0">
                <a:solidFill>
                  <a:srgbClr val="0000FF"/>
                </a:solidFill>
              </a:rPr>
              <a:t>to be running in isolation</a:t>
            </a:r>
          </a:p>
          <a:p>
            <a:pPr marL="548640" lvl="1" indent="-182880">
              <a:lnSpc>
                <a:spcPct val="90000"/>
              </a:lnSpc>
              <a:spcBef>
                <a:spcPts val="1200"/>
              </a:spcBef>
              <a:buClr>
                <a:schemeClr val="tx1"/>
              </a:buClr>
              <a:buFont typeface="Wingdings 2" pitchFamily="18" charset="2"/>
              <a:buChar char="â"/>
            </a:pPr>
            <a:r>
              <a:rPr lang="en-US" dirty="0"/>
              <a:t> Simple solution: execute them </a:t>
            </a:r>
            <a:r>
              <a:rPr lang="en-US"/>
              <a:t>in isolation</a:t>
            </a:r>
            <a:endParaRPr lang="en-US" dirty="0"/>
          </a:p>
          <a:p>
            <a:pPr marL="548640" lvl="1" indent="-182880">
              <a:lnSpc>
                <a:spcPct val="90000"/>
              </a:lnSpc>
              <a:spcBef>
                <a:spcPts val="1200"/>
              </a:spcBef>
              <a:buClr>
                <a:srgbClr val="0000FF"/>
              </a:buClr>
              <a:buNone/>
            </a:pPr>
            <a:r>
              <a:rPr lang="en-US" dirty="0">
                <a:solidFill>
                  <a:srgbClr val="0000FF"/>
                </a:solidFill>
              </a:rPr>
              <a:t>But want to enable concurrency whenever safe to do so</a:t>
            </a:r>
          </a:p>
          <a:p>
            <a:pPr marL="548640" lvl="1" indent="-182880">
              <a:lnSpc>
                <a:spcPct val="90000"/>
              </a:lnSpc>
              <a:spcBef>
                <a:spcPts val="0"/>
              </a:spcBef>
              <a:buClr>
                <a:srgbClr val="0000FF"/>
              </a:buClr>
              <a:buNone/>
            </a:pP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2" name="Flowchart: Multidocument 21"/>
          <p:cNvSpPr/>
          <p:nvPr/>
        </p:nvSpPr>
        <p:spPr>
          <a:xfrm>
            <a:off x="2882180" y="1112360"/>
            <a:ext cx="1689820" cy="998530"/>
          </a:xfrm>
          <a:prstGeom prst="flowChartMultidocumen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65495" y="2149295"/>
            <a:ext cx="1221809" cy="400110"/>
          </a:xfrm>
          <a:prstGeom prst="rect">
            <a:avLst/>
          </a:prstGeom>
          <a:noFill/>
        </p:spPr>
        <p:txBody>
          <a:bodyPr wrap="none" rtlCol="0">
            <a:spAutoFit/>
          </a:bodyPr>
          <a:lstStyle/>
          <a:p>
            <a:r>
              <a:rPr lang="en-US" sz="2000" b="1" dirty="0"/>
              <a:t>Bulk Load</a:t>
            </a:r>
          </a:p>
        </p:txBody>
      </p:sp>
    </p:spTree>
    <p:extLst>
      <p:ext uri="{BB962C8B-B14F-4D97-AF65-F5344CB8AC3E}">
        <p14:creationId xmlns:p14="http://schemas.microsoft.com/office/powerpoint/2010/main" val="282538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2395</TotalTime>
  <Words>3480</Words>
  <Application>Microsoft Office PowerPoint</Application>
  <PresentationFormat>On-screen Show (16:9)</PresentationFormat>
  <Paragraphs>276</Paragraphs>
  <Slides>26</Slides>
  <Notes>16</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26</vt:i4>
      </vt:variant>
    </vt:vector>
  </HeadingPairs>
  <TitlesOfParts>
    <vt:vector size="37" baseType="lpstr">
      <vt:lpstr>Arial</vt:lpstr>
      <vt:lpstr>Calibri</vt:lpstr>
      <vt:lpstr>Lucida Console</vt:lpstr>
      <vt:lpstr>Wingdings</vt:lpstr>
      <vt:lpstr>Wingdings 2</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Basit Raza</cp:lastModifiedBy>
  <cp:revision>207</cp:revision>
  <dcterms:created xsi:type="dcterms:W3CDTF">2010-07-08T21:59:02Z</dcterms:created>
  <dcterms:modified xsi:type="dcterms:W3CDTF">2021-11-18T05:20:43Z</dcterms:modified>
</cp:coreProperties>
</file>