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2" r:id="rId23"/>
    <p:sldId id="303" r:id="rId24"/>
    <p:sldId id="304" r:id="rId25"/>
    <p:sldId id="281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305" r:id="rId38"/>
    <p:sldId id="295" r:id="rId39"/>
    <p:sldId id="296" r:id="rId40"/>
    <p:sldId id="297" r:id="rId41"/>
    <p:sldId id="298" r:id="rId42"/>
    <p:sldId id="299" r:id="rId43"/>
    <p:sldId id="300" r:id="rId44"/>
    <p:sldId id="301" r:id="rId45"/>
  </p:sldIdLst>
  <p:sldSz cx="9144000" cy="6858000" type="screen4x3"/>
  <p:notesSz cx="9144000" cy="6858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openxmlformats.org/officeDocument/2006/relationships/customXml" Target="../customXml/item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customXml" Target="../customXml/item2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50" b="0" i="0">
                <a:solidFill>
                  <a:srgbClr val="675E46"/>
                </a:solidFill>
                <a:latin typeface="Caladea"/>
                <a:cs typeface="Calade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150" b="0" i="0">
                <a:solidFill>
                  <a:srgbClr val="2E2B1F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50" b="0" i="0">
                <a:solidFill>
                  <a:srgbClr val="675E46"/>
                </a:solidFill>
                <a:latin typeface="Caladea"/>
                <a:cs typeface="Calade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50875" y="1475739"/>
            <a:ext cx="3363595" cy="45834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rgbClr val="2E2B1F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617465" y="1475739"/>
            <a:ext cx="3375025" cy="35172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rgbClr val="2E2B1F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6/17/2021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50" b="0" i="0">
                <a:solidFill>
                  <a:srgbClr val="675E46"/>
                </a:solidFill>
                <a:latin typeface="Caladea"/>
                <a:cs typeface="Calade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6/17/2021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6/17/2021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bg object 18"/>
          <p:cNvSpPr/>
          <p:nvPr/>
        </p:nvSpPr>
        <p:spPr>
          <a:xfrm>
            <a:off x="8458200" y="54864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0"/>
                </a:moveTo>
                <a:lnTo>
                  <a:pt x="0" y="0"/>
                </a:lnTo>
                <a:lnTo>
                  <a:pt x="0" y="685800"/>
                </a:lnTo>
                <a:lnTo>
                  <a:pt x="685800" y="685800"/>
                </a:lnTo>
                <a:lnTo>
                  <a:pt x="685800" y="0"/>
                </a:lnTo>
                <a:close/>
              </a:path>
            </a:pathLst>
          </a:custGeom>
          <a:solidFill>
            <a:srgbClr val="A9A4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6575" y="122872"/>
            <a:ext cx="6450330" cy="14204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550" b="0" i="0">
                <a:solidFill>
                  <a:srgbClr val="675E46"/>
                </a:solidFill>
                <a:latin typeface="Caladea"/>
                <a:cs typeface="Calade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50875" y="1325692"/>
            <a:ext cx="7349490" cy="36429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50" b="0" i="0">
                <a:solidFill>
                  <a:srgbClr val="2E2B1F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685783" y="5813256"/>
            <a:ext cx="247650" cy="1962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jpg"/><Relationship Id="rId9" Type="http://schemas.openxmlformats.org/officeDocument/2006/relationships/image" Target="../media/image8.jp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mailto:joseph@blow.com" TargetMode="External"/><Relationship Id="rId2" Type="http://schemas.openxmlformats.org/officeDocument/2006/relationships/hyperlink" Target="mailto:joe@blow.com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Memory-mapped_file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5492" y="1406207"/>
            <a:ext cx="5293995" cy="3044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6600" spc="-80" dirty="0"/>
              <a:t>Introduction</a:t>
            </a:r>
            <a:r>
              <a:rPr sz="6600" spc="-509" dirty="0"/>
              <a:t> </a:t>
            </a:r>
            <a:r>
              <a:rPr sz="6600" spc="-65" dirty="0"/>
              <a:t>to  </a:t>
            </a:r>
            <a:r>
              <a:rPr sz="6600" spc="-45" dirty="0"/>
              <a:t>NoSQL </a:t>
            </a:r>
            <a:r>
              <a:rPr sz="6600" spc="-50" dirty="0"/>
              <a:t>and  </a:t>
            </a:r>
            <a:r>
              <a:rPr sz="6600" spc="-65" dirty="0"/>
              <a:t>MongoDB</a:t>
            </a:r>
            <a:endParaRPr sz="6600" dirty="0"/>
          </a:p>
        </p:txBody>
      </p:sp>
      <p:sp>
        <p:nvSpPr>
          <p:cNvPr id="3" name="object 3"/>
          <p:cNvSpPr txBox="1"/>
          <p:nvPr/>
        </p:nvSpPr>
        <p:spPr>
          <a:xfrm>
            <a:off x="765492" y="4538916"/>
            <a:ext cx="6625908" cy="23730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74040">
              <a:lnSpc>
                <a:spcPct val="109500"/>
              </a:lnSpc>
              <a:spcBef>
                <a:spcPts val="95"/>
              </a:spcBef>
            </a:pPr>
            <a:r>
              <a:rPr lang="en-US" sz="1400" spc="-5" dirty="0">
                <a:solidFill>
                  <a:srgbClr val="8E8D8B"/>
                </a:solidFill>
                <a:latin typeface="Carlito"/>
                <a:cs typeface="Carlito"/>
              </a:rPr>
              <a:t>Originally prepared by </a:t>
            </a:r>
            <a:r>
              <a:rPr sz="1400" spc="-5" dirty="0">
                <a:solidFill>
                  <a:srgbClr val="8E8D8B"/>
                </a:solidFill>
                <a:latin typeface="Carlito"/>
                <a:cs typeface="Carlito"/>
              </a:rPr>
              <a:t>Kathleen </a:t>
            </a:r>
            <a:r>
              <a:rPr sz="1400" spc="-10" dirty="0">
                <a:solidFill>
                  <a:srgbClr val="8E8D8B"/>
                </a:solidFill>
                <a:latin typeface="Carlito"/>
                <a:cs typeface="Carlito"/>
              </a:rPr>
              <a:t>Duran</a:t>
            </a:r>
            <a:r>
              <a:rPr lang="en-US" sz="1400" spc="-10" dirty="0">
                <a:solidFill>
                  <a:srgbClr val="8E8D8B"/>
                </a:solidFill>
                <a:latin typeface="Carlito"/>
                <a:cs typeface="Carlito"/>
              </a:rPr>
              <a:t>t</a:t>
            </a:r>
            <a:endParaRPr sz="1400" dirty="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34400" y="5648325"/>
            <a:ext cx="71755" cy="400050"/>
          </a:xfrm>
          <a:custGeom>
            <a:avLst/>
            <a:gdLst/>
            <a:ahLst/>
            <a:cxnLst/>
            <a:rect l="l" t="t" r="r" b="b"/>
            <a:pathLst>
              <a:path w="71754" h="400050">
                <a:moveTo>
                  <a:pt x="71754" y="400050"/>
                </a:moveTo>
                <a:lnTo>
                  <a:pt x="43826" y="394407"/>
                </a:lnTo>
                <a:lnTo>
                  <a:pt x="21018" y="379020"/>
                </a:lnTo>
                <a:lnTo>
                  <a:pt x="5639" y="356196"/>
                </a:lnTo>
                <a:lnTo>
                  <a:pt x="0" y="328244"/>
                </a:lnTo>
                <a:lnTo>
                  <a:pt x="0" y="71805"/>
                </a:lnTo>
                <a:lnTo>
                  <a:pt x="5639" y="43853"/>
                </a:lnTo>
                <a:lnTo>
                  <a:pt x="21018" y="21029"/>
                </a:lnTo>
                <a:lnTo>
                  <a:pt x="43826" y="5642"/>
                </a:lnTo>
                <a:lnTo>
                  <a:pt x="71754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05569" y="5648325"/>
            <a:ext cx="71755" cy="400050"/>
          </a:xfrm>
          <a:custGeom>
            <a:avLst/>
            <a:gdLst/>
            <a:ahLst/>
            <a:cxnLst/>
            <a:rect l="l" t="t" r="r" b="b"/>
            <a:pathLst>
              <a:path w="71754" h="400050">
                <a:moveTo>
                  <a:pt x="0" y="0"/>
                </a:moveTo>
                <a:lnTo>
                  <a:pt x="27928" y="5642"/>
                </a:lnTo>
                <a:lnTo>
                  <a:pt x="50736" y="21029"/>
                </a:lnTo>
                <a:lnTo>
                  <a:pt x="66115" y="43853"/>
                </a:lnTo>
                <a:lnTo>
                  <a:pt x="71754" y="71805"/>
                </a:lnTo>
                <a:lnTo>
                  <a:pt x="71754" y="328244"/>
                </a:lnTo>
                <a:lnTo>
                  <a:pt x="66115" y="356196"/>
                </a:lnTo>
                <a:lnTo>
                  <a:pt x="50736" y="379020"/>
                </a:lnTo>
                <a:lnTo>
                  <a:pt x="27928" y="394407"/>
                </a:lnTo>
                <a:lnTo>
                  <a:pt x="0" y="40005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733535" y="5813256"/>
            <a:ext cx="16129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1</a:t>
            </a:fld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575" y="474344"/>
            <a:ext cx="5008880" cy="7239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80" dirty="0"/>
              <a:t>Drawbacks </a:t>
            </a:r>
            <a:r>
              <a:rPr spc="-45" dirty="0"/>
              <a:t>of</a:t>
            </a:r>
            <a:r>
              <a:rPr spc="-434" dirty="0"/>
              <a:t> </a:t>
            </a:r>
            <a:r>
              <a:rPr spc="-50" dirty="0"/>
              <a:t>NoSQL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875" y="1468381"/>
            <a:ext cx="3278504" cy="4291330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790"/>
              </a:spcBef>
              <a:buClr>
                <a:srgbClr val="A9A47B"/>
              </a:buClr>
              <a:buFont typeface="Arial"/>
              <a:buChar char="•"/>
              <a:tabLst>
                <a:tab pos="241935" algn="l"/>
              </a:tabLst>
            </a:pPr>
            <a:r>
              <a:rPr sz="2750" dirty="0">
                <a:solidFill>
                  <a:srgbClr val="2E2B1F"/>
                </a:solidFill>
                <a:latin typeface="Carlito"/>
                <a:cs typeface="Carlito"/>
              </a:rPr>
              <a:t>Support</a:t>
            </a:r>
            <a:endParaRPr sz="2750">
              <a:latin typeface="Carlito"/>
              <a:cs typeface="Carlito"/>
            </a:endParaRPr>
          </a:p>
          <a:p>
            <a:pPr marL="537210" marR="5080" lvl="1" indent="-229235">
              <a:lnSpc>
                <a:spcPct val="100400"/>
              </a:lnSpc>
              <a:spcBef>
                <a:spcPts val="570"/>
              </a:spcBef>
              <a:buClr>
                <a:srgbClr val="9CBDBC"/>
              </a:buClr>
              <a:buFont typeface="Arial"/>
              <a:buChar char="•"/>
              <a:tabLst>
                <a:tab pos="537210" algn="l"/>
              </a:tabLst>
            </a:pPr>
            <a:r>
              <a:rPr sz="2400" spc="-15" dirty="0">
                <a:solidFill>
                  <a:srgbClr val="2E2B1F"/>
                </a:solidFill>
                <a:latin typeface="Carlito"/>
                <a:cs typeface="Carlito"/>
              </a:rPr>
              <a:t>RDBMS vendors  </a:t>
            </a:r>
            <a:r>
              <a:rPr sz="2400" spc="-20" dirty="0">
                <a:solidFill>
                  <a:srgbClr val="2E2B1F"/>
                </a:solidFill>
                <a:latin typeface="Carlito"/>
                <a:cs typeface="Carlito"/>
              </a:rPr>
              <a:t>provide </a:t>
            </a:r>
            <a:r>
              <a:rPr sz="2400" dirty="0">
                <a:solidFill>
                  <a:srgbClr val="2E2B1F"/>
                </a:solidFill>
                <a:latin typeface="Carlito"/>
                <a:cs typeface="Carlito"/>
              </a:rPr>
              <a:t>a </a:t>
            </a:r>
            <a:r>
              <a:rPr sz="2400" spc="-10" dirty="0">
                <a:solidFill>
                  <a:srgbClr val="2E2B1F"/>
                </a:solidFill>
                <a:latin typeface="Carlito"/>
                <a:cs typeface="Carlito"/>
              </a:rPr>
              <a:t>high </a:t>
            </a:r>
            <a:r>
              <a:rPr sz="2400" spc="-15" dirty="0">
                <a:solidFill>
                  <a:srgbClr val="2E2B1F"/>
                </a:solidFill>
                <a:latin typeface="Carlito"/>
                <a:cs typeface="Carlito"/>
              </a:rPr>
              <a:t>level </a:t>
            </a:r>
            <a:r>
              <a:rPr sz="2400" dirty="0">
                <a:solidFill>
                  <a:srgbClr val="2E2B1F"/>
                </a:solidFill>
                <a:latin typeface="Carlito"/>
                <a:cs typeface="Carlito"/>
              </a:rPr>
              <a:t>of  </a:t>
            </a:r>
            <a:r>
              <a:rPr sz="2400" spc="5" dirty="0">
                <a:solidFill>
                  <a:srgbClr val="2E2B1F"/>
                </a:solidFill>
                <a:latin typeface="Carlito"/>
                <a:cs typeface="Carlito"/>
              </a:rPr>
              <a:t>support to</a:t>
            </a:r>
            <a:r>
              <a:rPr sz="2400" spc="-19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2E2B1F"/>
                </a:solidFill>
                <a:latin typeface="Carlito"/>
                <a:cs typeface="Carlito"/>
              </a:rPr>
              <a:t>clients</a:t>
            </a:r>
            <a:endParaRPr sz="2400">
              <a:latin typeface="Carlito"/>
              <a:cs typeface="Carlito"/>
            </a:endParaRPr>
          </a:p>
          <a:p>
            <a:pPr marL="908685" lvl="2" indent="-229235">
              <a:lnSpc>
                <a:spcPct val="100000"/>
              </a:lnSpc>
              <a:spcBef>
                <a:spcPts val="520"/>
              </a:spcBef>
              <a:buClr>
                <a:srgbClr val="D2CA6C"/>
              </a:buClr>
              <a:buFont typeface="Arial"/>
              <a:buChar char="•"/>
              <a:tabLst>
                <a:tab pos="908685" algn="l"/>
                <a:tab pos="909319" algn="l"/>
              </a:tabLst>
            </a:pPr>
            <a:r>
              <a:rPr sz="2000" spc="-10" dirty="0">
                <a:solidFill>
                  <a:srgbClr val="2E2B1F"/>
                </a:solidFill>
                <a:latin typeface="Carlito"/>
                <a:cs typeface="Carlito"/>
              </a:rPr>
              <a:t>Stellar</a:t>
            </a:r>
            <a:r>
              <a:rPr sz="2000" spc="3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rlito"/>
                <a:cs typeface="Carlito"/>
              </a:rPr>
              <a:t>reputation</a:t>
            </a:r>
            <a:endParaRPr sz="2000">
              <a:latin typeface="Carlito"/>
              <a:cs typeface="Carlito"/>
            </a:endParaRPr>
          </a:p>
          <a:p>
            <a:pPr marL="537210" marR="156210" lvl="1" indent="-229235">
              <a:lnSpc>
                <a:spcPct val="100000"/>
              </a:lnSpc>
              <a:spcBef>
                <a:spcPts val="580"/>
              </a:spcBef>
              <a:buClr>
                <a:srgbClr val="9CBDBC"/>
              </a:buClr>
              <a:buFont typeface="Arial"/>
              <a:buChar char="•"/>
              <a:tabLst>
                <a:tab pos="537210" algn="l"/>
                <a:tab pos="2562860" algn="l"/>
              </a:tabLst>
            </a:pPr>
            <a:r>
              <a:rPr sz="2400" spc="15" dirty="0">
                <a:solidFill>
                  <a:srgbClr val="FF0000"/>
                </a:solidFill>
                <a:latin typeface="Carlito"/>
                <a:cs typeface="Carlito"/>
              </a:rPr>
              <a:t>NoSQL </a:t>
            </a:r>
            <a:r>
              <a:rPr sz="2400" dirty="0">
                <a:solidFill>
                  <a:srgbClr val="FF0000"/>
                </a:solidFill>
                <a:latin typeface="Carlito"/>
                <a:cs typeface="Carlito"/>
              </a:rPr>
              <a:t>– </a:t>
            </a:r>
            <a:r>
              <a:rPr sz="2400" spc="-15" dirty="0">
                <a:solidFill>
                  <a:srgbClr val="FF0000"/>
                </a:solidFill>
                <a:latin typeface="Carlito"/>
                <a:cs typeface="Carlito"/>
              </a:rPr>
              <a:t>are </a:t>
            </a:r>
            <a:r>
              <a:rPr sz="2400" dirty="0">
                <a:solidFill>
                  <a:srgbClr val="FF0000"/>
                </a:solidFill>
                <a:latin typeface="Carlito"/>
                <a:cs typeface="Carlito"/>
              </a:rPr>
              <a:t>open  </a:t>
            </a:r>
            <a:r>
              <a:rPr sz="2400" spc="30" dirty="0">
                <a:solidFill>
                  <a:srgbClr val="FF0000"/>
                </a:solidFill>
                <a:latin typeface="Carlito"/>
                <a:cs typeface="Carlito"/>
              </a:rPr>
              <a:t>s</a:t>
            </a:r>
            <a:r>
              <a:rPr sz="2400" spc="5" dirty="0">
                <a:solidFill>
                  <a:srgbClr val="FF0000"/>
                </a:solidFill>
                <a:latin typeface="Carlito"/>
                <a:cs typeface="Carlito"/>
              </a:rPr>
              <a:t>o</a:t>
            </a:r>
            <a:r>
              <a:rPr sz="2400" spc="10" dirty="0">
                <a:solidFill>
                  <a:srgbClr val="FF0000"/>
                </a:solidFill>
                <a:latin typeface="Carlito"/>
                <a:cs typeface="Carlito"/>
              </a:rPr>
              <a:t>u</a:t>
            </a:r>
            <a:r>
              <a:rPr sz="2400" spc="-15" dirty="0">
                <a:solidFill>
                  <a:srgbClr val="FF0000"/>
                </a:solidFill>
                <a:latin typeface="Carlito"/>
                <a:cs typeface="Carlito"/>
              </a:rPr>
              <a:t>r</a:t>
            </a:r>
            <a:r>
              <a:rPr sz="2400" spc="30" dirty="0">
                <a:solidFill>
                  <a:srgbClr val="FF0000"/>
                </a:solidFill>
                <a:latin typeface="Carlito"/>
                <a:cs typeface="Carlito"/>
              </a:rPr>
              <a:t>c</a:t>
            </a:r>
            <a:r>
              <a:rPr sz="2400" dirty="0">
                <a:solidFill>
                  <a:srgbClr val="FF0000"/>
                </a:solidFill>
                <a:latin typeface="Carlito"/>
                <a:cs typeface="Carlito"/>
              </a:rPr>
              <a:t>e</a:t>
            </a:r>
            <a:r>
              <a:rPr sz="2400" spc="-9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400" spc="10" dirty="0">
                <a:solidFill>
                  <a:srgbClr val="FF0000"/>
                </a:solidFill>
                <a:latin typeface="Carlito"/>
                <a:cs typeface="Carlito"/>
              </a:rPr>
              <a:t>p</a:t>
            </a:r>
            <a:r>
              <a:rPr sz="2400" spc="-90" dirty="0">
                <a:solidFill>
                  <a:srgbClr val="FF0000"/>
                </a:solidFill>
                <a:latin typeface="Carlito"/>
                <a:cs typeface="Carlito"/>
              </a:rPr>
              <a:t>r</a:t>
            </a:r>
            <a:r>
              <a:rPr sz="2400" spc="5" dirty="0">
                <a:solidFill>
                  <a:srgbClr val="FF0000"/>
                </a:solidFill>
                <a:latin typeface="Carlito"/>
                <a:cs typeface="Carlito"/>
              </a:rPr>
              <a:t>o</a:t>
            </a:r>
            <a:r>
              <a:rPr sz="2400" spc="20" dirty="0">
                <a:solidFill>
                  <a:srgbClr val="FF0000"/>
                </a:solidFill>
                <a:latin typeface="Carlito"/>
                <a:cs typeface="Carlito"/>
              </a:rPr>
              <a:t>j</a:t>
            </a:r>
            <a:r>
              <a:rPr sz="2400" dirty="0">
                <a:solidFill>
                  <a:srgbClr val="FF0000"/>
                </a:solidFill>
                <a:latin typeface="Carlito"/>
                <a:cs typeface="Carlito"/>
              </a:rPr>
              <a:t>e</a:t>
            </a:r>
            <a:r>
              <a:rPr sz="2400" spc="35" dirty="0">
                <a:solidFill>
                  <a:srgbClr val="FF0000"/>
                </a:solidFill>
                <a:latin typeface="Carlito"/>
                <a:cs typeface="Carlito"/>
              </a:rPr>
              <a:t>c</a:t>
            </a:r>
            <a:r>
              <a:rPr sz="2400" spc="15" dirty="0">
                <a:solidFill>
                  <a:srgbClr val="FF0000"/>
                </a:solidFill>
                <a:latin typeface="Carlito"/>
                <a:cs typeface="Carlito"/>
              </a:rPr>
              <a:t>t</a:t>
            </a:r>
            <a:r>
              <a:rPr sz="2400" dirty="0">
                <a:solidFill>
                  <a:srgbClr val="FF0000"/>
                </a:solidFill>
                <a:latin typeface="Carlito"/>
                <a:cs typeface="Carlito"/>
              </a:rPr>
              <a:t>s	</a:t>
            </a:r>
            <a:r>
              <a:rPr sz="2400" spc="5" dirty="0">
                <a:solidFill>
                  <a:srgbClr val="FF0000"/>
                </a:solidFill>
                <a:latin typeface="Carlito"/>
                <a:cs typeface="Carlito"/>
              </a:rPr>
              <a:t>w</a:t>
            </a:r>
            <a:r>
              <a:rPr sz="2400" spc="-30" dirty="0">
                <a:solidFill>
                  <a:srgbClr val="FF0000"/>
                </a:solidFill>
                <a:latin typeface="Carlito"/>
                <a:cs typeface="Carlito"/>
              </a:rPr>
              <a:t>i</a:t>
            </a:r>
            <a:r>
              <a:rPr sz="2400" spc="15" dirty="0">
                <a:solidFill>
                  <a:srgbClr val="FF0000"/>
                </a:solidFill>
                <a:latin typeface="Carlito"/>
                <a:cs typeface="Carlito"/>
              </a:rPr>
              <a:t>t</a:t>
            </a:r>
            <a:r>
              <a:rPr sz="2400" dirty="0">
                <a:solidFill>
                  <a:srgbClr val="FF0000"/>
                </a:solidFill>
                <a:latin typeface="Carlito"/>
                <a:cs typeface="Carlito"/>
              </a:rPr>
              <a:t>h  </a:t>
            </a:r>
            <a:r>
              <a:rPr sz="2400" spc="5" dirty="0">
                <a:solidFill>
                  <a:srgbClr val="FF0000"/>
                </a:solidFill>
                <a:latin typeface="Carlito"/>
                <a:cs typeface="Carlito"/>
              </a:rPr>
              <a:t>startups </a:t>
            </a:r>
            <a:r>
              <a:rPr sz="2400" dirty="0">
                <a:solidFill>
                  <a:srgbClr val="FF0000"/>
                </a:solidFill>
                <a:latin typeface="Carlito"/>
                <a:cs typeface="Carlito"/>
              </a:rPr>
              <a:t>supporting  </a:t>
            </a:r>
            <a:r>
              <a:rPr sz="2400" spc="5" dirty="0">
                <a:solidFill>
                  <a:srgbClr val="FF0000"/>
                </a:solidFill>
                <a:latin typeface="Carlito"/>
                <a:cs typeface="Carlito"/>
              </a:rPr>
              <a:t>them</a:t>
            </a:r>
            <a:endParaRPr sz="2400">
              <a:latin typeface="Carlito"/>
              <a:cs typeface="Carlito"/>
            </a:endParaRPr>
          </a:p>
          <a:p>
            <a:pPr marL="908685" marR="426720" lvl="2" indent="-229235">
              <a:lnSpc>
                <a:spcPct val="100000"/>
              </a:lnSpc>
              <a:spcBef>
                <a:spcPts val="525"/>
              </a:spcBef>
              <a:buClr>
                <a:srgbClr val="D2CA6C"/>
              </a:buClr>
              <a:buFont typeface="Arial"/>
              <a:buChar char="•"/>
              <a:tabLst>
                <a:tab pos="908685" algn="l"/>
                <a:tab pos="909319" algn="l"/>
              </a:tabLst>
            </a:pPr>
            <a:r>
              <a:rPr sz="2000" dirty="0">
                <a:solidFill>
                  <a:srgbClr val="FF0000"/>
                </a:solidFill>
                <a:latin typeface="Carlito"/>
                <a:cs typeface="Carlito"/>
              </a:rPr>
              <a:t>Reputation not</a:t>
            </a:r>
            <a:r>
              <a:rPr sz="2000" spc="-15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arlito"/>
                <a:cs typeface="Carlito"/>
              </a:rPr>
              <a:t>yet  </a:t>
            </a:r>
            <a:r>
              <a:rPr sz="2000" dirty="0">
                <a:solidFill>
                  <a:srgbClr val="FF0000"/>
                </a:solidFill>
                <a:latin typeface="Carlito"/>
                <a:cs typeface="Carlito"/>
              </a:rPr>
              <a:t>established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17465" y="1468381"/>
            <a:ext cx="3335654" cy="3862070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790"/>
              </a:spcBef>
              <a:buClr>
                <a:srgbClr val="A9A47B"/>
              </a:buClr>
              <a:buFont typeface="Arial"/>
              <a:buChar char="•"/>
              <a:tabLst>
                <a:tab pos="241935" algn="l"/>
              </a:tabLst>
            </a:pPr>
            <a:r>
              <a:rPr sz="2750" spc="-5" dirty="0">
                <a:solidFill>
                  <a:srgbClr val="2E2B1F"/>
                </a:solidFill>
                <a:latin typeface="Carlito"/>
                <a:cs typeface="Carlito"/>
              </a:rPr>
              <a:t>Maturity</a:t>
            </a:r>
            <a:endParaRPr sz="2750">
              <a:latin typeface="Carlito"/>
              <a:cs typeface="Carlito"/>
            </a:endParaRPr>
          </a:p>
          <a:p>
            <a:pPr marL="537210" marR="31750" lvl="1" indent="-229235">
              <a:lnSpc>
                <a:spcPct val="100400"/>
              </a:lnSpc>
              <a:spcBef>
                <a:spcPts val="570"/>
              </a:spcBef>
              <a:buClr>
                <a:srgbClr val="9CBDBC"/>
              </a:buClr>
              <a:buFont typeface="Arial"/>
              <a:buChar char="•"/>
              <a:tabLst>
                <a:tab pos="537210" algn="l"/>
              </a:tabLst>
            </a:pPr>
            <a:r>
              <a:rPr sz="2400" spc="-10" dirty="0">
                <a:solidFill>
                  <a:srgbClr val="2E2B1F"/>
                </a:solidFill>
                <a:latin typeface="Carlito"/>
                <a:cs typeface="Carlito"/>
              </a:rPr>
              <a:t>RDMS </a:t>
            </a:r>
            <a:r>
              <a:rPr sz="2400" dirty="0">
                <a:solidFill>
                  <a:srgbClr val="2E2B1F"/>
                </a:solidFill>
                <a:latin typeface="Carlito"/>
                <a:cs typeface="Carlito"/>
              </a:rPr>
              <a:t>mature  </a:t>
            </a:r>
            <a:r>
              <a:rPr sz="2400" spc="-5" dirty="0">
                <a:solidFill>
                  <a:srgbClr val="2E2B1F"/>
                </a:solidFill>
                <a:latin typeface="Carlito"/>
                <a:cs typeface="Carlito"/>
              </a:rPr>
              <a:t>product: </a:t>
            </a:r>
            <a:r>
              <a:rPr sz="2400" dirty="0">
                <a:solidFill>
                  <a:srgbClr val="2E2B1F"/>
                </a:solidFill>
                <a:latin typeface="Carlito"/>
                <a:cs typeface="Carlito"/>
              </a:rPr>
              <a:t>means</a:t>
            </a:r>
            <a:r>
              <a:rPr sz="2400" spc="-17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2E2B1F"/>
                </a:solidFill>
                <a:latin typeface="Carlito"/>
                <a:cs typeface="Carlito"/>
              </a:rPr>
              <a:t>stable  </a:t>
            </a:r>
            <a:r>
              <a:rPr sz="2400" spc="-10" dirty="0">
                <a:solidFill>
                  <a:srgbClr val="2E2B1F"/>
                </a:solidFill>
                <a:latin typeface="Carlito"/>
                <a:cs typeface="Carlito"/>
              </a:rPr>
              <a:t>and</a:t>
            </a:r>
            <a:r>
              <a:rPr sz="2400" spc="-2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2E2B1F"/>
                </a:solidFill>
                <a:latin typeface="Carlito"/>
                <a:cs typeface="Carlito"/>
              </a:rPr>
              <a:t>dependable</a:t>
            </a:r>
            <a:endParaRPr sz="2400">
              <a:latin typeface="Carlito"/>
              <a:cs typeface="Carlito"/>
            </a:endParaRPr>
          </a:p>
          <a:p>
            <a:pPr marL="908685" marR="5080" lvl="2" indent="-229235">
              <a:lnSpc>
                <a:spcPct val="100000"/>
              </a:lnSpc>
              <a:spcBef>
                <a:spcPts val="520"/>
              </a:spcBef>
              <a:buClr>
                <a:srgbClr val="D2CA6C"/>
              </a:buClr>
              <a:buFont typeface="Arial"/>
              <a:buChar char="•"/>
              <a:tabLst>
                <a:tab pos="908685" algn="l"/>
                <a:tab pos="909319" algn="l"/>
              </a:tabLst>
            </a:pPr>
            <a:r>
              <a:rPr sz="2000" spc="15" dirty="0">
                <a:solidFill>
                  <a:srgbClr val="2E2B1F"/>
                </a:solidFill>
                <a:latin typeface="Carlito"/>
                <a:cs typeface="Carlito"/>
              </a:rPr>
              <a:t>Also </a:t>
            </a:r>
            <a:r>
              <a:rPr sz="2000" spc="10" dirty="0">
                <a:solidFill>
                  <a:srgbClr val="2E2B1F"/>
                </a:solidFill>
                <a:latin typeface="Carlito"/>
                <a:cs typeface="Carlito"/>
              </a:rPr>
              <a:t>means </a:t>
            </a:r>
            <a:r>
              <a:rPr sz="2000" spc="-5" dirty="0">
                <a:solidFill>
                  <a:srgbClr val="2E2B1F"/>
                </a:solidFill>
                <a:latin typeface="Carlito"/>
                <a:cs typeface="Carlito"/>
              </a:rPr>
              <a:t>old </a:t>
            </a:r>
            <a:r>
              <a:rPr sz="2000" spc="5" dirty="0">
                <a:solidFill>
                  <a:srgbClr val="2E2B1F"/>
                </a:solidFill>
                <a:latin typeface="Carlito"/>
                <a:cs typeface="Carlito"/>
              </a:rPr>
              <a:t>no  </a:t>
            </a:r>
            <a:r>
              <a:rPr sz="2000" spc="-5" dirty="0">
                <a:solidFill>
                  <a:srgbClr val="2E2B1F"/>
                </a:solidFill>
                <a:latin typeface="Carlito"/>
                <a:cs typeface="Carlito"/>
              </a:rPr>
              <a:t>longer cutting </a:t>
            </a:r>
            <a:r>
              <a:rPr sz="2000" dirty="0">
                <a:solidFill>
                  <a:srgbClr val="2E2B1F"/>
                </a:solidFill>
                <a:latin typeface="Carlito"/>
                <a:cs typeface="Carlito"/>
              </a:rPr>
              <a:t>edge</a:t>
            </a:r>
            <a:r>
              <a:rPr sz="2000" spc="-8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2E2B1F"/>
                </a:solidFill>
                <a:latin typeface="Carlito"/>
                <a:cs typeface="Carlito"/>
              </a:rPr>
              <a:t>nor  </a:t>
            </a:r>
            <a:r>
              <a:rPr sz="2000" spc="-5" dirty="0">
                <a:solidFill>
                  <a:srgbClr val="2E2B1F"/>
                </a:solidFill>
                <a:latin typeface="Carlito"/>
                <a:cs typeface="Carlito"/>
              </a:rPr>
              <a:t>interesting</a:t>
            </a:r>
            <a:endParaRPr sz="2000">
              <a:latin typeface="Carlito"/>
              <a:cs typeface="Carlito"/>
            </a:endParaRPr>
          </a:p>
          <a:p>
            <a:pPr marL="537210" marR="408305" lvl="1" indent="-229235">
              <a:lnSpc>
                <a:spcPct val="100400"/>
              </a:lnSpc>
              <a:spcBef>
                <a:spcPts val="575"/>
              </a:spcBef>
              <a:buClr>
                <a:srgbClr val="9CBDBC"/>
              </a:buClr>
              <a:buFont typeface="Arial"/>
              <a:buChar char="•"/>
              <a:tabLst>
                <a:tab pos="537210" algn="l"/>
              </a:tabLst>
            </a:pPr>
            <a:r>
              <a:rPr sz="2400" spc="15" dirty="0">
                <a:solidFill>
                  <a:srgbClr val="FF0000"/>
                </a:solidFill>
                <a:latin typeface="Carlito"/>
                <a:cs typeface="Carlito"/>
              </a:rPr>
              <a:t>NoSQL </a:t>
            </a:r>
            <a:r>
              <a:rPr sz="2400" spc="-15" dirty="0">
                <a:solidFill>
                  <a:srgbClr val="FF0000"/>
                </a:solidFill>
                <a:latin typeface="Carlito"/>
                <a:cs typeface="Carlito"/>
              </a:rPr>
              <a:t>are </a:t>
            </a:r>
            <a:r>
              <a:rPr sz="2400" spc="-5" dirty="0">
                <a:solidFill>
                  <a:srgbClr val="FF0000"/>
                </a:solidFill>
                <a:latin typeface="Carlito"/>
                <a:cs typeface="Carlito"/>
              </a:rPr>
              <a:t>still  </a:t>
            </a:r>
            <a:r>
              <a:rPr sz="2400" dirty="0">
                <a:solidFill>
                  <a:srgbClr val="FF0000"/>
                </a:solidFill>
                <a:latin typeface="Carlito"/>
                <a:cs typeface="Carlito"/>
              </a:rPr>
              <a:t>implementing</a:t>
            </a:r>
            <a:r>
              <a:rPr sz="2400" spc="-15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FF0000"/>
                </a:solidFill>
                <a:latin typeface="Carlito"/>
                <a:cs typeface="Carlito"/>
              </a:rPr>
              <a:t>their  </a:t>
            </a:r>
            <a:r>
              <a:rPr sz="2400" spc="-5" dirty="0">
                <a:solidFill>
                  <a:srgbClr val="FF0000"/>
                </a:solidFill>
                <a:latin typeface="Carlito"/>
                <a:cs typeface="Carlito"/>
              </a:rPr>
              <a:t>basic </a:t>
            </a:r>
            <a:r>
              <a:rPr sz="2400" spc="-10" dirty="0">
                <a:solidFill>
                  <a:srgbClr val="FF0000"/>
                </a:solidFill>
                <a:latin typeface="Carlito"/>
                <a:cs typeface="Carlito"/>
              </a:rPr>
              <a:t>feature</a:t>
            </a:r>
            <a:r>
              <a:rPr sz="2400" spc="-9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400" spc="10" dirty="0">
                <a:solidFill>
                  <a:srgbClr val="FF0000"/>
                </a:solidFill>
                <a:latin typeface="Carlito"/>
                <a:cs typeface="Carlito"/>
              </a:rPr>
              <a:t>set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534400" y="5648325"/>
            <a:ext cx="71755" cy="400050"/>
          </a:xfrm>
          <a:custGeom>
            <a:avLst/>
            <a:gdLst/>
            <a:ahLst/>
            <a:cxnLst/>
            <a:rect l="l" t="t" r="r" b="b"/>
            <a:pathLst>
              <a:path w="71754" h="400050">
                <a:moveTo>
                  <a:pt x="71754" y="400050"/>
                </a:moveTo>
                <a:lnTo>
                  <a:pt x="43826" y="394407"/>
                </a:lnTo>
                <a:lnTo>
                  <a:pt x="21018" y="379020"/>
                </a:lnTo>
                <a:lnTo>
                  <a:pt x="5639" y="356196"/>
                </a:lnTo>
                <a:lnTo>
                  <a:pt x="0" y="328244"/>
                </a:lnTo>
                <a:lnTo>
                  <a:pt x="0" y="71805"/>
                </a:lnTo>
                <a:lnTo>
                  <a:pt x="5639" y="43853"/>
                </a:lnTo>
                <a:lnTo>
                  <a:pt x="21018" y="21029"/>
                </a:lnTo>
                <a:lnTo>
                  <a:pt x="43826" y="5642"/>
                </a:lnTo>
                <a:lnTo>
                  <a:pt x="71754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005569" y="5648325"/>
            <a:ext cx="71755" cy="400050"/>
          </a:xfrm>
          <a:custGeom>
            <a:avLst/>
            <a:gdLst/>
            <a:ahLst/>
            <a:cxnLst/>
            <a:rect l="l" t="t" r="r" b="b"/>
            <a:pathLst>
              <a:path w="71754" h="400050">
                <a:moveTo>
                  <a:pt x="0" y="0"/>
                </a:moveTo>
                <a:lnTo>
                  <a:pt x="27928" y="5642"/>
                </a:lnTo>
                <a:lnTo>
                  <a:pt x="50736" y="21029"/>
                </a:lnTo>
                <a:lnTo>
                  <a:pt x="66115" y="43853"/>
                </a:lnTo>
                <a:lnTo>
                  <a:pt x="71754" y="71805"/>
                </a:lnTo>
                <a:lnTo>
                  <a:pt x="71754" y="328244"/>
                </a:lnTo>
                <a:lnTo>
                  <a:pt x="66115" y="356196"/>
                </a:lnTo>
                <a:lnTo>
                  <a:pt x="50736" y="379020"/>
                </a:lnTo>
                <a:lnTo>
                  <a:pt x="27928" y="394407"/>
                </a:lnTo>
                <a:lnTo>
                  <a:pt x="0" y="40005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711183" y="5798820"/>
            <a:ext cx="1968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13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575" y="474344"/>
            <a:ext cx="5008880" cy="7239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80" dirty="0"/>
              <a:t>Drawbacks </a:t>
            </a:r>
            <a:r>
              <a:rPr spc="-45" dirty="0"/>
              <a:t>of</a:t>
            </a:r>
            <a:r>
              <a:rPr spc="-434" dirty="0"/>
              <a:t> </a:t>
            </a:r>
            <a:r>
              <a:rPr spc="-50" dirty="0"/>
              <a:t>NoSQL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xfrm>
            <a:off x="650875" y="1475739"/>
            <a:ext cx="7121525" cy="272209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30"/>
              </a:spcBef>
              <a:buClr>
                <a:srgbClr val="A9A47B"/>
              </a:buClr>
              <a:buFont typeface="Arial"/>
              <a:buChar char="•"/>
              <a:tabLst>
                <a:tab pos="241935" algn="l"/>
              </a:tabLst>
            </a:pPr>
            <a:r>
              <a:rPr dirty="0"/>
              <a:t>Administration</a:t>
            </a:r>
          </a:p>
          <a:p>
            <a:pPr marL="537210" marR="5080" lvl="1" indent="-229235">
              <a:lnSpc>
                <a:spcPts val="2180"/>
              </a:lnSpc>
              <a:spcBef>
                <a:spcPts val="440"/>
              </a:spcBef>
              <a:buClr>
                <a:srgbClr val="9CBDBC"/>
              </a:buClr>
              <a:buFont typeface="Arial"/>
              <a:buChar char="•"/>
              <a:tabLst>
                <a:tab pos="536575" algn="l"/>
                <a:tab pos="537210" algn="l"/>
              </a:tabLst>
            </a:pPr>
            <a:r>
              <a:rPr sz="2150" spc="20" dirty="0">
                <a:solidFill>
                  <a:srgbClr val="2E2B1F"/>
                </a:solidFill>
                <a:latin typeface="Carlito"/>
                <a:cs typeface="Carlito"/>
              </a:rPr>
              <a:t>RDMS </a:t>
            </a:r>
            <a:r>
              <a:rPr sz="2150" dirty="0">
                <a:solidFill>
                  <a:srgbClr val="2E2B1F"/>
                </a:solidFill>
                <a:latin typeface="Carlito"/>
                <a:cs typeface="Carlito"/>
              </a:rPr>
              <a:t>administrator </a:t>
            </a:r>
            <a:r>
              <a:rPr sz="2150" spc="10" dirty="0">
                <a:solidFill>
                  <a:srgbClr val="2E2B1F"/>
                </a:solidFill>
                <a:latin typeface="Carlito"/>
                <a:cs typeface="Carlito"/>
              </a:rPr>
              <a:t>well  </a:t>
            </a:r>
            <a:r>
              <a:rPr sz="2150" dirty="0">
                <a:solidFill>
                  <a:srgbClr val="2E2B1F"/>
                </a:solidFill>
                <a:latin typeface="Carlito"/>
                <a:cs typeface="Carlito"/>
              </a:rPr>
              <a:t>defined</a:t>
            </a:r>
            <a:r>
              <a:rPr sz="2150" spc="8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150" spc="5" dirty="0">
                <a:solidFill>
                  <a:srgbClr val="2E2B1F"/>
                </a:solidFill>
                <a:latin typeface="Carlito"/>
                <a:cs typeface="Carlito"/>
              </a:rPr>
              <a:t>role</a:t>
            </a:r>
            <a:endParaRPr sz="2150" dirty="0">
              <a:latin typeface="Carlito"/>
              <a:cs typeface="Carlito"/>
            </a:endParaRPr>
          </a:p>
          <a:p>
            <a:pPr marL="537210" marR="132715" lvl="1" indent="-229235">
              <a:lnSpc>
                <a:spcPct val="81500"/>
              </a:lnSpc>
              <a:spcBef>
                <a:spcPts val="515"/>
              </a:spcBef>
              <a:buClr>
                <a:srgbClr val="9CBDBC"/>
              </a:buClr>
              <a:buFont typeface="Arial"/>
              <a:buChar char="•"/>
              <a:tabLst>
                <a:tab pos="536575" algn="l"/>
                <a:tab pos="537210" algn="l"/>
                <a:tab pos="1630680" algn="l"/>
              </a:tabLst>
            </a:pPr>
            <a:r>
              <a:rPr sz="2150" spc="25" dirty="0">
                <a:solidFill>
                  <a:srgbClr val="FF0000"/>
                </a:solidFill>
                <a:latin typeface="Carlito"/>
                <a:cs typeface="Carlito"/>
              </a:rPr>
              <a:t>No</a:t>
            </a:r>
            <a:r>
              <a:rPr sz="2150" spc="1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150" spc="-55" dirty="0">
                <a:solidFill>
                  <a:srgbClr val="FF0000"/>
                </a:solidFill>
                <a:latin typeface="Carlito"/>
                <a:cs typeface="Carlito"/>
              </a:rPr>
              <a:t>SQL’s	</a:t>
            </a:r>
            <a:r>
              <a:rPr sz="2150" spc="15" dirty="0">
                <a:solidFill>
                  <a:srgbClr val="FF0000"/>
                </a:solidFill>
                <a:latin typeface="Carlito"/>
                <a:cs typeface="Carlito"/>
              </a:rPr>
              <a:t>goal: </a:t>
            </a:r>
            <a:r>
              <a:rPr sz="2150" dirty="0">
                <a:solidFill>
                  <a:srgbClr val="FF0000"/>
                </a:solidFill>
                <a:latin typeface="Carlito"/>
                <a:cs typeface="Carlito"/>
              </a:rPr>
              <a:t>no  administrator </a:t>
            </a:r>
            <a:r>
              <a:rPr sz="2150" spc="-10" dirty="0">
                <a:solidFill>
                  <a:srgbClr val="FF0000"/>
                </a:solidFill>
                <a:latin typeface="Carlito"/>
                <a:cs typeface="Carlito"/>
              </a:rPr>
              <a:t>necessary  </a:t>
            </a:r>
            <a:r>
              <a:rPr sz="2150" spc="-5" dirty="0">
                <a:solidFill>
                  <a:srgbClr val="FF0000"/>
                </a:solidFill>
                <a:latin typeface="Carlito"/>
                <a:cs typeface="Carlito"/>
              </a:rPr>
              <a:t>however </a:t>
            </a:r>
            <a:r>
              <a:rPr sz="2150" spc="25" dirty="0">
                <a:solidFill>
                  <a:srgbClr val="FF0000"/>
                </a:solidFill>
                <a:latin typeface="Carlito"/>
                <a:cs typeface="Carlito"/>
              </a:rPr>
              <a:t>NO </a:t>
            </a:r>
            <a:r>
              <a:rPr sz="2150" spc="15" dirty="0">
                <a:solidFill>
                  <a:srgbClr val="FF0000"/>
                </a:solidFill>
                <a:latin typeface="Carlito"/>
                <a:cs typeface="Carlito"/>
              </a:rPr>
              <a:t>SQL </a:t>
            </a:r>
            <a:r>
              <a:rPr sz="2150" spc="10" dirty="0">
                <a:solidFill>
                  <a:srgbClr val="FF0000"/>
                </a:solidFill>
                <a:latin typeface="Carlito"/>
                <a:cs typeface="Carlito"/>
              </a:rPr>
              <a:t>still  </a:t>
            </a:r>
            <a:r>
              <a:rPr sz="2150" spc="-5" dirty="0">
                <a:solidFill>
                  <a:srgbClr val="FF0000"/>
                </a:solidFill>
                <a:latin typeface="Carlito"/>
                <a:cs typeface="Carlito"/>
              </a:rPr>
              <a:t>requires </a:t>
            </a:r>
            <a:r>
              <a:rPr sz="2150" spc="-15" dirty="0">
                <a:solidFill>
                  <a:srgbClr val="FF0000"/>
                </a:solidFill>
                <a:latin typeface="Carlito"/>
                <a:cs typeface="Carlito"/>
              </a:rPr>
              <a:t>effort </a:t>
            </a:r>
            <a:r>
              <a:rPr sz="2150" spc="15" dirty="0">
                <a:solidFill>
                  <a:srgbClr val="FF0000"/>
                </a:solidFill>
                <a:latin typeface="Carlito"/>
                <a:cs typeface="Carlito"/>
              </a:rPr>
              <a:t>to  </a:t>
            </a:r>
            <a:r>
              <a:rPr sz="2150" spc="10" dirty="0">
                <a:solidFill>
                  <a:srgbClr val="FF0000"/>
                </a:solidFill>
                <a:latin typeface="Carlito"/>
                <a:cs typeface="Carlito"/>
              </a:rPr>
              <a:t>maintain</a:t>
            </a:r>
            <a:endParaRPr sz="2150" dirty="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0"/>
              </a:spcBef>
              <a:buClr>
                <a:srgbClr val="A9A47B"/>
              </a:buClr>
              <a:buFont typeface="Arial"/>
              <a:buChar char="•"/>
              <a:tabLst>
                <a:tab pos="241935" algn="l"/>
              </a:tabLst>
            </a:pPr>
            <a:r>
              <a:rPr spc="10" dirty="0"/>
              <a:t>Lack of</a:t>
            </a:r>
            <a:r>
              <a:rPr spc="-145" dirty="0"/>
              <a:t> </a:t>
            </a:r>
            <a:r>
              <a:rPr spc="10" dirty="0"/>
              <a:t>Expertise</a:t>
            </a:r>
          </a:p>
          <a:p>
            <a:pPr marL="537210" marR="415925" lvl="1" indent="-229235">
              <a:lnSpc>
                <a:spcPct val="83000"/>
              </a:lnSpc>
              <a:spcBef>
                <a:spcPts val="470"/>
              </a:spcBef>
              <a:buClr>
                <a:srgbClr val="9CBDBC"/>
              </a:buClr>
              <a:buFont typeface="Arial"/>
              <a:buChar char="•"/>
              <a:tabLst>
                <a:tab pos="536575" algn="l"/>
                <a:tab pos="537210" algn="l"/>
              </a:tabLst>
            </a:pPr>
            <a:r>
              <a:rPr sz="2150" spc="10" dirty="0">
                <a:solidFill>
                  <a:srgbClr val="2E2B1F"/>
                </a:solidFill>
                <a:latin typeface="Carlito"/>
                <a:cs typeface="Carlito"/>
              </a:rPr>
              <a:t>Whole </a:t>
            </a:r>
            <a:r>
              <a:rPr sz="2150" spc="-10" dirty="0">
                <a:solidFill>
                  <a:srgbClr val="2E2B1F"/>
                </a:solidFill>
                <a:latin typeface="Carlito"/>
                <a:cs typeface="Carlito"/>
              </a:rPr>
              <a:t>workforce </a:t>
            </a:r>
            <a:r>
              <a:rPr sz="2150" spc="-5" dirty="0">
                <a:solidFill>
                  <a:srgbClr val="2E2B1F"/>
                </a:solidFill>
                <a:latin typeface="Carlito"/>
                <a:cs typeface="Carlito"/>
              </a:rPr>
              <a:t>of  trained </a:t>
            </a:r>
            <a:r>
              <a:rPr sz="2150" spc="10" dirty="0">
                <a:solidFill>
                  <a:srgbClr val="2E2B1F"/>
                </a:solidFill>
                <a:latin typeface="Carlito"/>
                <a:cs typeface="Carlito"/>
              </a:rPr>
              <a:t>and </a:t>
            </a:r>
            <a:r>
              <a:rPr sz="2150" spc="-10" dirty="0">
                <a:solidFill>
                  <a:srgbClr val="2E2B1F"/>
                </a:solidFill>
                <a:latin typeface="Carlito"/>
                <a:cs typeface="Carlito"/>
              </a:rPr>
              <a:t>seasoned  </a:t>
            </a:r>
            <a:r>
              <a:rPr sz="2150" spc="20" dirty="0">
                <a:solidFill>
                  <a:srgbClr val="2E2B1F"/>
                </a:solidFill>
                <a:latin typeface="Carlito"/>
                <a:cs typeface="Carlito"/>
              </a:rPr>
              <a:t>RDMS</a:t>
            </a:r>
            <a:r>
              <a:rPr sz="2150" spc="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150" spc="-10" dirty="0">
                <a:solidFill>
                  <a:srgbClr val="2E2B1F"/>
                </a:solidFill>
                <a:latin typeface="Carlito"/>
                <a:cs typeface="Carlito"/>
              </a:rPr>
              <a:t>developers</a:t>
            </a:r>
            <a:endParaRPr sz="2150" dirty="0">
              <a:latin typeface="Carlito"/>
              <a:cs typeface="Carlito"/>
            </a:endParaRPr>
          </a:p>
          <a:p>
            <a:pPr marL="537210" marR="8255" lvl="1" indent="-229235">
              <a:lnSpc>
                <a:spcPts val="2100"/>
              </a:lnSpc>
              <a:spcBef>
                <a:spcPts val="520"/>
              </a:spcBef>
              <a:buClr>
                <a:srgbClr val="9CBDBC"/>
              </a:buClr>
              <a:buFont typeface="Arial"/>
              <a:buChar char="•"/>
              <a:tabLst>
                <a:tab pos="536575" algn="l"/>
                <a:tab pos="537210" algn="l"/>
              </a:tabLst>
            </a:pPr>
            <a:r>
              <a:rPr sz="2150" spc="10" dirty="0">
                <a:solidFill>
                  <a:srgbClr val="FF0000"/>
                </a:solidFill>
                <a:latin typeface="Carlito"/>
                <a:cs typeface="Carlito"/>
              </a:rPr>
              <a:t>Still </a:t>
            </a:r>
            <a:r>
              <a:rPr sz="2150" dirty="0">
                <a:solidFill>
                  <a:srgbClr val="FF0000"/>
                </a:solidFill>
                <a:latin typeface="Carlito"/>
                <a:cs typeface="Carlito"/>
              </a:rPr>
              <a:t>recruiting  </a:t>
            </a:r>
            <a:r>
              <a:rPr sz="2150" spc="-10" dirty="0">
                <a:solidFill>
                  <a:srgbClr val="FF0000"/>
                </a:solidFill>
                <a:latin typeface="Carlito"/>
                <a:cs typeface="Carlito"/>
              </a:rPr>
              <a:t>developers </a:t>
            </a:r>
            <a:r>
              <a:rPr sz="2150" spc="15" dirty="0">
                <a:solidFill>
                  <a:srgbClr val="FF0000"/>
                </a:solidFill>
                <a:latin typeface="Carlito"/>
                <a:cs typeface="Carlito"/>
              </a:rPr>
              <a:t>to </a:t>
            </a:r>
            <a:r>
              <a:rPr sz="2150" spc="10" dirty="0">
                <a:solidFill>
                  <a:srgbClr val="FF0000"/>
                </a:solidFill>
                <a:latin typeface="Carlito"/>
                <a:cs typeface="Carlito"/>
              </a:rPr>
              <a:t>the NoSQL  </a:t>
            </a:r>
            <a:r>
              <a:rPr sz="2150" spc="5" dirty="0">
                <a:solidFill>
                  <a:srgbClr val="FF0000"/>
                </a:solidFill>
                <a:latin typeface="Carlito"/>
                <a:cs typeface="Carlito"/>
              </a:rPr>
              <a:t>camp</a:t>
            </a:r>
            <a:endParaRPr sz="215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534400" y="5648325"/>
            <a:ext cx="71755" cy="400050"/>
          </a:xfrm>
          <a:custGeom>
            <a:avLst/>
            <a:gdLst/>
            <a:ahLst/>
            <a:cxnLst/>
            <a:rect l="l" t="t" r="r" b="b"/>
            <a:pathLst>
              <a:path w="71754" h="400050">
                <a:moveTo>
                  <a:pt x="71754" y="400050"/>
                </a:moveTo>
                <a:lnTo>
                  <a:pt x="43826" y="394407"/>
                </a:lnTo>
                <a:lnTo>
                  <a:pt x="21018" y="379020"/>
                </a:lnTo>
                <a:lnTo>
                  <a:pt x="5639" y="356196"/>
                </a:lnTo>
                <a:lnTo>
                  <a:pt x="0" y="328244"/>
                </a:lnTo>
                <a:lnTo>
                  <a:pt x="0" y="71805"/>
                </a:lnTo>
                <a:lnTo>
                  <a:pt x="5639" y="43853"/>
                </a:lnTo>
                <a:lnTo>
                  <a:pt x="21018" y="21029"/>
                </a:lnTo>
                <a:lnTo>
                  <a:pt x="43826" y="5642"/>
                </a:lnTo>
                <a:lnTo>
                  <a:pt x="71754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005569" y="5648325"/>
            <a:ext cx="71755" cy="400050"/>
          </a:xfrm>
          <a:custGeom>
            <a:avLst/>
            <a:gdLst/>
            <a:ahLst/>
            <a:cxnLst/>
            <a:rect l="l" t="t" r="r" b="b"/>
            <a:pathLst>
              <a:path w="71754" h="400050">
                <a:moveTo>
                  <a:pt x="0" y="0"/>
                </a:moveTo>
                <a:lnTo>
                  <a:pt x="27928" y="5642"/>
                </a:lnTo>
                <a:lnTo>
                  <a:pt x="50736" y="21029"/>
                </a:lnTo>
                <a:lnTo>
                  <a:pt x="66115" y="43853"/>
                </a:lnTo>
                <a:lnTo>
                  <a:pt x="71754" y="71805"/>
                </a:lnTo>
                <a:lnTo>
                  <a:pt x="71754" y="328244"/>
                </a:lnTo>
                <a:lnTo>
                  <a:pt x="66115" y="356196"/>
                </a:lnTo>
                <a:lnTo>
                  <a:pt x="50736" y="379020"/>
                </a:lnTo>
                <a:lnTo>
                  <a:pt x="27928" y="394407"/>
                </a:lnTo>
                <a:lnTo>
                  <a:pt x="0" y="40005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711183" y="5798820"/>
            <a:ext cx="1968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14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8534400" y="5648325"/>
            <a:ext cx="71755" cy="400050"/>
          </a:xfrm>
          <a:custGeom>
            <a:avLst/>
            <a:gdLst/>
            <a:ahLst/>
            <a:cxnLst/>
            <a:rect l="l" t="t" r="r" b="b"/>
            <a:pathLst>
              <a:path w="71754" h="400050">
                <a:moveTo>
                  <a:pt x="71754" y="400050"/>
                </a:moveTo>
                <a:lnTo>
                  <a:pt x="43826" y="394407"/>
                </a:lnTo>
                <a:lnTo>
                  <a:pt x="21018" y="379020"/>
                </a:lnTo>
                <a:lnTo>
                  <a:pt x="5639" y="356196"/>
                </a:lnTo>
                <a:lnTo>
                  <a:pt x="0" y="328244"/>
                </a:lnTo>
                <a:lnTo>
                  <a:pt x="0" y="71805"/>
                </a:lnTo>
                <a:lnTo>
                  <a:pt x="5639" y="43853"/>
                </a:lnTo>
                <a:lnTo>
                  <a:pt x="21018" y="21029"/>
                </a:lnTo>
                <a:lnTo>
                  <a:pt x="43826" y="5642"/>
                </a:lnTo>
                <a:lnTo>
                  <a:pt x="71754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05569" y="5648325"/>
            <a:ext cx="71755" cy="400050"/>
          </a:xfrm>
          <a:custGeom>
            <a:avLst/>
            <a:gdLst/>
            <a:ahLst/>
            <a:cxnLst/>
            <a:rect l="l" t="t" r="r" b="b"/>
            <a:pathLst>
              <a:path w="71754" h="400050">
                <a:moveTo>
                  <a:pt x="0" y="0"/>
                </a:moveTo>
                <a:lnTo>
                  <a:pt x="27928" y="5642"/>
                </a:lnTo>
                <a:lnTo>
                  <a:pt x="50736" y="21029"/>
                </a:lnTo>
                <a:lnTo>
                  <a:pt x="66115" y="43853"/>
                </a:lnTo>
                <a:lnTo>
                  <a:pt x="71754" y="71805"/>
                </a:lnTo>
                <a:lnTo>
                  <a:pt x="71754" y="328244"/>
                </a:lnTo>
                <a:lnTo>
                  <a:pt x="66115" y="356196"/>
                </a:lnTo>
                <a:lnTo>
                  <a:pt x="50736" y="379020"/>
                </a:lnTo>
                <a:lnTo>
                  <a:pt x="27928" y="394407"/>
                </a:lnTo>
                <a:lnTo>
                  <a:pt x="0" y="40005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711183" y="5798820"/>
            <a:ext cx="1968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16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552700" y="2236763"/>
            <a:ext cx="4038600" cy="1219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575" y="474344"/>
            <a:ext cx="4551680" cy="7239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35" dirty="0"/>
              <a:t>What </a:t>
            </a:r>
            <a:r>
              <a:rPr spc="-30" dirty="0"/>
              <a:t>is</a:t>
            </a:r>
            <a:r>
              <a:rPr spc="-450" dirty="0"/>
              <a:t> </a:t>
            </a:r>
            <a:r>
              <a:rPr spc="-65" dirty="0"/>
              <a:t>MongoDB?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385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pc="-5" dirty="0"/>
              <a:t>Developed </a:t>
            </a:r>
            <a:r>
              <a:rPr dirty="0"/>
              <a:t>by</a:t>
            </a:r>
            <a:r>
              <a:rPr spc="-290" dirty="0"/>
              <a:t> </a:t>
            </a:r>
            <a:r>
              <a:rPr spc="15" dirty="0"/>
              <a:t>10gen</a:t>
            </a:r>
          </a:p>
          <a:p>
            <a:pPr marL="537210" lvl="1" indent="-229235">
              <a:lnSpc>
                <a:spcPct val="100000"/>
              </a:lnSpc>
              <a:spcBef>
                <a:spcPts val="280"/>
              </a:spcBef>
              <a:buClr>
                <a:srgbClr val="9CBDBC"/>
              </a:buClr>
              <a:buFont typeface="Arial"/>
              <a:buChar char="•"/>
              <a:tabLst>
                <a:tab pos="536575" algn="l"/>
                <a:tab pos="537210" algn="l"/>
              </a:tabLst>
            </a:pPr>
            <a:r>
              <a:rPr sz="2000" spc="-10" dirty="0">
                <a:solidFill>
                  <a:srgbClr val="2E2B1F"/>
                </a:solidFill>
                <a:latin typeface="Carlito"/>
                <a:cs typeface="Carlito"/>
              </a:rPr>
              <a:t>Founded </a:t>
            </a:r>
            <a:r>
              <a:rPr sz="2000" dirty="0">
                <a:solidFill>
                  <a:srgbClr val="2E2B1F"/>
                </a:solidFill>
                <a:latin typeface="Carlito"/>
                <a:cs typeface="Carlito"/>
              </a:rPr>
              <a:t>in</a:t>
            </a:r>
            <a:r>
              <a:rPr sz="2000" spc="-3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000" spc="25" dirty="0">
                <a:solidFill>
                  <a:srgbClr val="2E2B1F"/>
                </a:solidFill>
                <a:latin typeface="Carlito"/>
                <a:cs typeface="Carlito"/>
              </a:rPr>
              <a:t>2007</a:t>
            </a:r>
            <a:endParaRPr sz="2000" dirty="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300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  <a:tab pos="241935" algn="l"/>
                <a:tab pos="2870835" algn="l"/>
              </a:tabLst>
            </a:pPr>
            <a:r>
              <a:rPr spc="15" dirty="0"/>
              <a:t>A</a:t>
            </a:r>
            <a:r>
              <a:rPr spc="105" dirty="0"/>
              <a:t> </a:t>
            </a:r>
            <a:r>
              <a:rPr spc="-5" dirty="0"/>
              <a:t>document-oriented,</a:t>
            </a:r>
            <a:r>
              <a:rPr lang="en-US" spc="-5" dirty="0"/>
              <a:t> </a:t>
            </a:r>
            <a:r>
              <a:rPr spc="10" dirty="0"/>
              <a:t>NoSQL</a:t>
            </a:r>
            <a:r>
              <a:rPr spc="90" dirty="0"/>
              <a:t> </a:t>
            </a:r>
            <a:r>
              <a:rPr spc="5" dirty="0"/>
              <a:t>database</a:t>
            </a:r>
          </a:p>
          <a:p>
            <a:pPr marL="537210" lvl="1" indent="-229235">
              <a:lnSpc>
                <a:spcPct val="100000"/>
              </a:lnSpc>
              <a:spcBef>
                <a:spcPts val="275"/>
              </a:spcBef>
              <a:buClr>
                <a:srgbClr val="9CBDBC"/>
              </a:buClr>
              <a:buFont typeface="Arial"/>
              <a:buChar char="•"/>
              <a:tabLst>
                <a:tab pos="536575" algn="l"/>
                <a:tab pos="537210" algn="l"/>
              </a:tabLst>
            </a:pPr>
            <a:r>
              <a:rPr sz="2000" spc="5" dirty="0">
                <a:solidFill>
                  <a:srgbClr val="2E2B1F"/>
                </a:solidFill>
                <a:latin typeface="Carlito"/>
                <a:cs typeface="Carlito"/>
              </a:rPr>
              <a:t>Hash-based, </a:t>
            </a:r>
            <a:r>
              <a:rPr sz="2000" spc="10" dirty="0">
                <a:solidFill>
                  <a:srgbClr val="2E2B1F"/>
                </a:solidFill>
                <a:latin typeface="Carlito"/>
                <a:cs typeface="Carlito"/>
              </a:rPr>
              <a:t>s</a:t>
            </a:r>
            <a:r>
              <a:rPr sz="2000" i="1" spc="10" dirty="0">
                <a:solidFill>
                  <a:srgbClr val="2E2B1F"/>
                </a:solidFill>
                <a:latin typeface="Carlito"/>
                <a:cs typeface="Carlito"/>
              </a:rPr>
              <a:t>chema-less</a:t>
            </a:r>
            <a:r>
              <a:rPr sz="2000" i="1" spc="-26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000" i="1" spc="15" dirty="0">
                <a:solidFill>
                  <a:srgbClr val="2E2B1F"/>
                </a:solidFill>
                <a:latin typeface="Carlito"/>
                <a:cs typeface="Carlito"/>
              </a:rPr>
              <a:t>database</a:t>
            </a:r>
            <a:endParaRPr sz="2000" dirty="0">
              <a:latin typeface="Carlito"/>
              <a:cs typeface="Carlito"/>
            </a:endParaRPr>
          </a:p>
          <a:p>
            <a:pPr marL="908685" lvl="2" indent="-229235">
              <a:lnSpc>
                <a:spcPct val="100000"/>
              </a:lnSpc>
              <a:spcBef>
                <a:spcPts val="200"/>
              </a:spcBef>
              <a:buClr>
                <a:srgbClr val="D2CA6C"/>
              </a:buClr>
              <a:buFont typeface="Arial"/>
              <a:buChar char="•"/>
              <a:tabLst>
                <a:tab pos="908685" algn="l"/>
                <a:tab pos="909319" algn="l"/>
              </a:tabLst>
            </a:pPr>
            <a:r>
              <a:rPr sz="1800" spc="15" dirty="0">
                <a:solidFill>
                  <a:srgbClr val="2E2B1F"/>
                </a:solidFill>
                <a:latin typeface="Carlito"/>
                <a:cs typeface="Carlito"/>
              </a:rPr>
              <a:t>No</a:t>
            </a:r>
            <a:r>
              <a:rPr sz="1800" spc="-1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spc="10" dirty="0">
                <a:solidFill>
                  <a:srgbClr val="2E2B1F"/>
                </a:solidFill>
                <a:latin typeface="Carlito"/>
                <a:cs typeface="Carlito"/>
              </a:rPr>
              <a:t>Data</a:t>
            </a:r>
            <a:r>
              <a:rPr sz="1800" spc="-15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spc="10" dirty="0">
                <a:solidFill>
                  <a:srgbClr val="2E2B1F"/>
                </a:solidFill>
                <a:latin typeface="Carlito"/>
                <a:cs typeface="Carlito"/>
              </a:rPr>
              <a:t>Definition</a:t>
            </a:r>
            <a:r>
              <a:rPr sz="1800" spc="-16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spc="5" dirty="0">
                <a:solidFill>
                  <a:srgbClr val="2E2B1F"/>
                </a:solidFill>
                <a:latin typeface="Carlito"/>
                <a:cs typeface="Carlito"/>
              </a:rPr>
              <a:t>Language</a:t>
            </a:r>
            <a:endParaRPr sz="1800" dirty="0">
              <a:latin typeface="Carlito"/>
              <a:cs typeface="Carlito"/>
            </a:endParaRPr>
          </a:p>
          <a:p>
            <a:pPr marL="908685" marR="5080" lvl="2" indent="-229235">
              <a:lnSpc>
                <a:spcPts val="1950"/>
              </a:lnSpc>
              <a:spcBef>
                <a:spcPts val="484"/>
              </a:spcBef>
              <a:buClr>
                <a:srgbClr val="D2CA6C"/>
              </a:buClr>
              <a:buFont typeface="Arial"/>
              <a:buChar char="•"/>
              <a:tabLst>
                <a:tab pos="908685" algn="l"/>
                <a:tab pos="909319" algn="l"/>
              </a:tabLst>
            </a:pPr>
            <a:r>
              <a:rPr sz="1800" dirty="0">
                <a:solidFill>
                  <a:srgbClr val="2E2B1F"/>
                </a:solidFill>
                <a:latin typeface="Carlito"/>
                <a:cs typeface="Carlito"/>
              </a:rPr>
              <a:t>In</a:t>
            </a:r>
            <a:r>
              <a:rPr sz="1800" spc="-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2E2B1F"/>
                </a:solidFill>
                <a:latin typeface="Carlito"/>
                <a:cs typeface="Carlito"/>
              </a:rPr>
              <a:t>practice,</a:t>
            </a:r>
            <a:r>
              <a:rPr sz="1800" spc="-2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spc="10" dirty="0">
                <a:solidFill>
                  <a:srgbClr val="2E2B1F"/>
                </a:solidFill>
                <a:latin typeface="Carlito"/>
                <a:cs typeface="Carlito"/>
              </a:rPr>
              <a:t>this</a:t>
            </a:r>
            <a:r>
              <a:rPr sz="1800" spc="-6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spc="10" dirty="0">
                <a:solidFill>
                  <a:srgbClr val="2E2B1F"/>
                </a:solidFill>
                <a:latin typeface="Carlito"/>
                <a:cs typeface="Carlito"/>
              </a:rPr>
              <a:t>means</a:t>
            </a:r>
            <a:r>
              <a:rPr sz="1800" spc="-6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spc="5" dirty="0">
                <a:solidFill>
                  <a:srgbClr val="2E2B1F"/>
                </a:solidFill>
                <a:latin typeface="Carlito"/>
                <a:cs typeface="Carlito"/>
              </a:rPr>
              <a:t>you</a:t>
            </a:r>
            <a:r>
              <a:rPr sz="1800" spc="-8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spc="5" dirty="0">
                <a:solidFill>
                  <a:srgbClr val="2E2B1F"/>
                </a:solidFill>
                <a:latin typeface="Carlito"/>
                <a:cs typeface="Carlito"/>
              </a:rPr>
              <a:t>can</a:t>
            </a:r>
            <a:r>
              <a:rPr sz="1800" spc="-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2E2B1F"/>
                </a:solidFill>
                <a:latin typeface="Carlito"/>
                <a:cs typeface="Carlito"/>
              </a:rPr>
              <a:t>store</a:t>
            </a:r>
            <a:r>
              <a:rPr sz="1800" spc="-2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spc="5" dirty="0">
                <a:solidFill>
                  <a:srgbClr val="2E2B1F"/>
                </a:solidFill>
                <a:latin typeface="Carlito"/>
                <a:cs typeface="Carlito"/>
              </a:rPr>
              <a:t>hashes</a:t>
            </a:r>
            <a:r>
              <a:rPr sz="1800" spc="-5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spc="5" dirty="0">
                <a:solidFill>
                  <a:srgbClr val="2E2B1F"/>
                </a:solidFill>
                <a:latin typeface="Carlito"/>
                <a:cs typeface="Carlito"/>
              </a:rPr>
              <a:t>with</a:t>
            </a:r>
            <a:r>
              <a:rPr sz="1800" spc="-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spc="15" dirty="0">
                <a:solidFill>
                  <a:srgbClr val="2E2B1F"/>
                </a:solidFill>
                <a:latin typeface="Carlito"/>
                <a:cs typeface="Carlito"/>
              </a:rPr>
              <a:t>any</a:t>
            </a:r>
            <a:r>
              <a:rPr sz="1800" spc="-9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spc="-20" dirty="0">
                <a:solidFill>
                  <a:srgbClr val="2E2B1F"/>
                </a:solidFill>
                <a:latin typeface="Carlito"/>
                <a:cs typeface="Carlito"/>
              </a:rPr>
              <a:t>keys</a:t>
            </a:r>
            <a:r>
              <a:rPr sz="1800" spc="-6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spc="15" dirty="0">
                <a:solidFill>
                  <a:srgbClr val="2E2B1F"/>
                </a:solidFill>
                <a:latin typeface="Carlito"/>
                <a:cs typeface="Carlito"/>
              </a:rPr>
              <a:t>and</a:t>
            </a:r>
            <a:r>
              <a:rPr sz="1800" spc="-8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spc="15" dirty="0">
                <a:solidFill>
                  <a:srgbClr val="2E2B1F"/>
                </a:solidFill>
                <a:latin typeface="Carlito"/>
                <a:cs typeface="Carlito"/>
              </a:rPr>
              <a:t>values  </a:t>
            </a:r>
            <a:r>
              <a:rPr sz="1800" spc="10" dirty="0">
                <a:solidFill>
                  <a:srgbClr val="2E2B1F"/>
                </a:solidFill>
                <a:latin typeface="Carlito"/>
                <a:cs typeface="Carlito"/>
              </a:rPr>
              <a:t>that </a:t>
            </a:r>
            <a:r>
              <a:rPr sz="1800" spc="5" dirty="0">
                <a:solidFill>
                  <a:srgbClr val="2E2B1F"/>
                </a:solidFill>
                <a:latin typeface="Carlito"/>
                <a:cs typeface="Carlito"/>
              </a:rPr>
              <a:t>you</a:t>
            </a:r>
            <a:r>
              <a:rPr sz="1800" spc="-14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2E2B1F"/>
                </a:solidFill>
                <a:latin typeface="Carlito"/>
                <a:cs typeface="Carlito"/>
              </a:rPr>
              <a:t>choose</a:t>
            </a:r>
            <a:endParaRPr sz="1800" dirty="0">
              <a:latin typeface="Carlito"/>
              <a:cs typeface="Carlito"/>
            </a:endParaRPr>
          </a:p>
          <a:p>
            <a:pPr marL="1176020" lvl="3" indent="-229235">
              <a:lnSpc>
                <a:spcPct val="100000"/>
              </a:lnSpc>
              <a:spcBef>
                <a:spcPts val="240"/>
              </a:spcBef>
              <a:buClr>
                <a:srgbClr val="94A29D"/>
              </a:buClr>
              <a:buFont typeface="Arial"/>
              <a:buChar char="•"/>
              <a:tabLst>
                <a:tab pos="1175385" algn="l"/>
                <a:tab pos="1176020" algn="l"/>
              </a:tabLst>
            </a:pPr>
            <a:r>
              <a:rPr sz="1550" spc="10" dirty="0">
                <a:solidFill>
                  <a:srgbClr val="2E2B1F"/>
                </a:solidFill>
                <a:latin typeface="Carlito"/>
                <a:cs typeface="Carlito"/>
              </a:rPr>
              <a:t>Keys </a:t>
            </a:r>
            <a:r>
              <a:rPr sz="1550" dirty="0">
                <a:solidFill>
                  <a:srgbClr val="2E2B1F"/>
                </a:solidFill>
                <a:latin typeface="Carlito"/>
                <a:cs typeface="Carlito"/>
              </a:rPr>
              <a:t>are </a:t>
            </a:r>
            <a:r>
              <a:rPr sz="1550" spc="10" dirty="0">
                <a:solidFill>
                  <a:srgbClr val="2E2B1F"/>
                </a:solidFill>
                <a:latin typeface="Carlito"/>
                <a:cs typeface="Carlito"/>
              </a:rPr>
              <a:t>a </a:t>
            </a:r>
            <a:r>
              <a:rPr sz="1550" spc="5" dirty="0">
                <a:solidFill>
                  <a:srgbClr val="2E2B1F"/>
                </a:solidFill>
                <a:latin typeface="Carlito"/>
                <a:cs typeface="Carlito"/>
              </a:rPr>
              <a:t>basic data </a:t>
            </a:r>
            <a:r>
              <a:rPr sz="1550" spc="15" dirty="0">
                <a:solidFill>
                  <a:srgbClr val="2E2B1F"/>
                </a:solidFill>
                <a:latin typeface="Carlito"/>
                <a:cs typeface="Carlito"/>
              </a:rPr>
              <a:t>type </a:t>
            </a:r>
            <a:r>
              <a:rPr sz="1550" spc="5" dirty="0">
                <a:solidFill>
                  <a:srgbClr val="2E2B1F"/>
                </a:solidFill>
                <a:latin typeface="Carlito"/>
                <a:cs typeface="Carlito"/>
              </a:rPr>
              <a:t>but </a:t>
            </a:r>
            <a:r>
              <a:rPr sz="1550" spc="10" dirty="0">
                <a:solidFill>
                  <a:srgbClr val="2E2B1F"/>
                </a:solidFill>
                <a:latin typeface="Carlito"/>
                <a:cs typeface="Carlito"/>
              </a:rPr>
              <a:t>in </a:t>
            </a:r>
            <a:r>
              <a:rPr sz="1550" dirty="0">
                <a:solidFill>
                  <a:srgbClr val="2E2B1F"/>
                </a:solidFill>
                <a:latin typeface="Carlito"/>
                <a:cs typeface="Carlito"/>
              </a:rPr>
              <a:t>reality </a:t>
            </a:r>
            <a:r>
              <a:rPr sz="1550" spc="-5" dirty="0">
                <a:solidFill>
                  <a:srgbClr val="2E2B1F"/>
                </a:solidFill>
                <a:latin typeface="Carlito"/>
                <a:cs typeface="Carlito"/>
              </a:rPr>
              <a:t>stored </a:t>
            </a:r>
            <a:r>
              <a:rPr sz="1550" spc="10" dirty="0">
                <a:solidFill>
                  <a:srgbClr val="2E2B1F"/>
                </a:solidFill>
                <a:latin typeface="Carlito"/>
                <a:cs typeface="Carlito"/>
              </a:rPr>
              <a:t>as</a:t>
            </a:r>
            <a:r>
              <a:rPr sz="1550" spc="4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550" dirty="0">
                <a:solidFill>
                  <a:srgbClr val="2E2B1F"/>
                </a:solidFill>
                <a:latin typeface="Carlito"/>
                <a:cs typeface="Carlito"/>
              </a:rPr>
              <a:t>strings</a:t>
            </a:r>
            <a:endParaRPr sz="1550" dirty="0">
              <a:latin typeface="Carlito"/>
              <a:cs typeface="Carlito"/>
            </a:endParaRPr>
          </a:p>
          <a:p>
            <a:pPr marL="1176020" lvl="3" indent="-229235">
              <a:lnSpc>
                <a:spcPts val="1795"/>
              </a:lnSpc>
              <a:spcBef>
                <a:spcPts val="245"/>
              </a:spcBef>
              <a:buClr>
                <a:srgbClr val="94A29D"/>
              </a:buClr>
              <a:buFont typeface="Arial"/>
              <a:buChar char="•"/>
              <a:tabLst>
                <a:tab pos="1175385" algn="l"/>
                <a:tab pos="1176020" algn="l"/>
              </a:tabLst>
            </a:pPr>
            <a:r>
              <a:rPr sz="1550" spc="5" dirty="0">
                <a:solidFill>
                  <a:srgbClr val="2E2B1F"/>
                </a:solidFill>
                <a:latin typeface="Carlito"/>
                <a:cs typeface="Carlito"/>
              </a:rPr>
              <a:t>Document</a:t>
            </a:r>
            <a:r>
              <a:rPr sz="1550" spc="9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550" spc="-10" dirty="0">
                <a:solidFill>
                  <a:srgbClr val="2E2B1F"/>
                </a:solidFill>
                <a:latin typeface="Carlito"/>
                <a:cs typeface="Carlito"/>
              </a:rPr>
              <a:t>Identifiers</a:t>
            </a:r>
            <a:r>
              <a:rPr sz="1550" spc="23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550" spc="-5" dirty="0">
                <a:solidFill>
                  <a:srgbClr val="2E2B1F"/>
                </a:solidFill>
                <a:latin typeface="Carlito"/>
                <a:cs typeface="Carlito"/>
              </a:rPr>
              <a:t>(_id)</a:t>
            </a:r>
            <a:r>
              <a:rPr sz="1550" spc="7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550" spc="10" dirty="0">
                <a:solidFill>
                  <a:srgbClr val="2E2B1F"/>
                </a:solidFill>
                <a:latin typeface="Carlito"/>
                <a:cs typeface="Carlito"/>
              </a:rPr>
              <a:t>will</a:t>
            </a:r>
            <a:r>
              <a:rPr sz="1550" spc="4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550" spc="10" dirty="0">
                <a:solidFill>
                  <a:srgbClr val="2E2B1F"/>
                </a:solidFill>
                <a:latin typeface="Carlito"/>
                <a:cs typeface="Carlito"/>
              </a:rPr>
              <a:t>be</a:t>
            </a:r>
            <a:r>
              <a:rPr sz="1550" spc="6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550" spc="-5" dirty="0">
                <a:solidFill>
                  <a:srgbClr val="2E2B1F"/>
                </a:solidFill>
                <a:latin typeface="Carlito"/>
                <a:cs typeface="Carlito"/>
              </a:rPr>
              <a:t>created</a:t>
            </a:r>
            <a:r>
              <a:rPr sz="1550" spc="9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550" spc="-5" dirty="0">
                <a:solidFill>
                  <a:srgbClr val="2E2B1F"/>
                </a:solidFill>
                <a:latin typeface="Carlito"/>
                <a:cs typeface="Carlito"/>
              </a:rPr>
              <a:t>for</a:t>
            </a:r>
            <a:r>
              <a:rPr sz="1550" spc="7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550" dirty="0">
                <a:solidFill>
                  <a:srgbClr val="2E2B1F"/>
                </a:solidFill>
                <a:latin typeface="Carlito"/>
                <a:cs typeface="Carlito"/>
              </a:rPr>
              <a:t>each</a:t>
            </a:r>
            <a:r>
              <a:rPr sz="1550" spc="9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550" spc="5" dirty="0">
                <a:solidFill>
                  <a:srgbClr val="2E2B1F"/>
                </a:solidFill>
                <a:latin typeface="Carlito"/>
                <a:cs typeface="Carlito"/>
              </a:rPr>
              <a:t>document,</a:t>
            </a:r>
            <a:r>
              <a:rPr sz="1550" spc="10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550" spc="-5" dirty="0">
                <a:solidFill>
                  <a:srgbClr val="2E2B1F"/>
                </a:solidFill>
                <a:latin typeface="Carlito"/>
                <a:cs typeface="Carlito"/>
              </a:rPr>
              <a:t>field</a:t>
            </a:r>
            <a:r>
              <a:rPr sz="1550" spc="9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550" spc="10" dirty="0">
                <a:solidFill>
                  <a:srgbClr val="2E2B1F"/>
                </a:solidFill>
                <a:latin typeface="Carlito"/>
                <a:cs typeface="Carlito"/>
              </a:rPr>
              <a:t>name</a:t>
            </a:r>
            <a:endParaRPr sz="1550" dirty="0">
              <a:latin typeface="Carlito"/>
              <a:cs typeface="Carlito"/>
            </a:endParaRPr>
          </a:p>
          <a:p>
            <a:pPr marL="1176020">
              <a:lnSpc>
                <a:spcPts val="1795"/>
              </a:lnSpc>
            </a:pPr>
            <a:r>
              <a:rPr sz="1550" spc="-20" dirty="0"/>
              <a:t>reserved </a:t>
            </a:r>
            <a:r>
              <a:rPr sz="1550" spc="5" dirty="0"/>
              <a:t>by</a:t>
            </a:r>
            <a:r>
              <a:rPr sz="1550" spc="-20" dirty="0"/>
              <a:t> </a:t>
            </a:r>
            <a:r>
              <a:rPr sz="1550" dirty="0"/>
              <a:t>system</a:t>
            </a:r>
          </a:p>
          <a:p>
            <a:pPr marL="908685" lvl="2" indent="-229235">
              <a:lnSpc>
                <a:spcPct val="100000"/>
              </a:lnSpc>
              <a:spcBef>
                <a:spcPts val="219"/>
              </a:spcBef>
              <a:buClr>
                <a:srgbClr val="D2CA6C"/>
              </a:buClr>
              <a:buFont typeface="Arial"/>
              <a:buChar char="•"/>
              <a:tabLst>
                <a:tab pos="908685" algn="l"/>
                <a:tab pos="909319" algn="l"/>
              </a:tabLst>
            </a:pPr>
            <a:r>
              <a:rPr sz="1800" spc="15" dirty="0">
                <a:solidFill>
                  <a:srgbClr val="2E2B1F"/>
                </a:solidFill>
                <a:latin typeface="Carlito"/>
                <a:cs typeface="Carlito"/>
              </a:rPr>
              <a:t>Application</a:t>
            </a:r>
            <a:r>
              <a:rPr sz="1800" spc="-8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2E2B1F"/>
                </a:solidFill>
                <a:latin typeface="Carlito"/>
                <a:cs typeface="Carlito"/>
              </a:rPr>
              <a:t>tracks</a:t>
            </a:r>
            <a:r>
              <a:rPr sz="1800" spc="-21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spc="5" dirty="0">
                <a:solidFill>
                  <a:srgbClr val="2E2B1F"/>
                </a:solidFill>
                <a:latin typeface="Carlito"/>
                <a:cs typeface="Carlito"/>
              </a:rPr>
              <a:t>the</a:t>
            </a:r>
            <a:r>
              <a:rPr sz="1800" spc="-3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2E2B1F"/>
                </a:solidFill>
                <a:latin typeface="Carlito"/>
                <a:cs typeface="Carlito"/>
              </a:rPr>
              <a:t>schema</a:t>
            </a:r>
            <a:r>
              <a:rPr sz="180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spc="15" dirty="0">
                <a:solidFill>
                  <a:srgbClr val="2E2B1F"/>
                </a:solidFill>
                <a:latin typeface="Carlito"/>
                <a:cs typeface="Carlito"/>
              </a:rPr>
              <a:t>and</a:t>
            </a:r>
            <a:r>
              <a:rPr sz="1800" spc="-1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spc="15" dirty="0">
                <a:solidFill>
                  <a:srgbClr val="2E2B1F"/>
                </a:solidFill>
                <a:latin typeface="Carlito"/>
                <a:cs typeface="Carlito"/>
              </a:rPr>
              <a:t>mapping</a:t>
            </a:r>
            <a:endParaRPr sz="1800" dirty="0">
              <a:latin typeface="Carlito"/>
              <a:cs typeface="Carlito"/>
            </a:endParaRPr>
          </a:p>
          <a:p>
            <a:pPr marL="908685" lvl="2" indent="-229235">
              <a:lnSpc>
                <a:spcPct val="100000"/>
              </a:lnSpc>
              <a:spcBef>
                <a:spcPts val="165"/>
              </a:spcBef>
              <a:buClr>
                <a:srgbClr val="D2CA6C"/>
              </a:buClr>
              <a:buFont typeface="Arial"/>
              <a:buChar char="•"/>
              <a:tabLst>
                <a:tab pos="908685" algn="l"/>
                <a:tab pos="909319" algn="l"/>
              </a:tabLst>
            </a:pPr>
            <a:r>
              <a:rPr sz="1800" spc="-15" dirty="0">
                <a:solidFill>
                  <a:srgbClr val="2E2B1F"/>
                </a:solidFill>
                <a:latin typeface="Carlito"/>
                <a:cs typeface="Carlito"/>
              </a:rPr>
              <a:t>Uses </a:t>
            </a:r>
            <a:r>
              <a:rPr sz="1800" spc="-5" dirty="0">
                <a:solidFill>
                  <a:srgbClr val="2E2B1F"/>
                </a:solidFill>
                <a:latin typeface="Carlito"/>
                <a:cs typeface="Carlito"/>
              </a:rPr>
              <a:t>BSON</a:t>
            </a:r>
            <a:r>
              <a:rPr sz="1800" spc="3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spc="-15" dirty="0">
                <a:solidFill>
                  <a:srgbClr val="2E2B1F"/>
                </a:solidFill>
                <a:latin typeface="Carlito"/>
                <a:cs typeface="Carlito"/>
              </a:rPr>
              <a:t>format</a:t>
            </a:r>
            <a:endParaRPr sz="1800" dirty="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0875" y="4947231"/>
            <a:ext cx="7075805" cy="163957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176020" indent="-229235">
              <a:lnSpc>
                <a:spcPct val="100000"/>
              </a:lnSpc>
              <a:spcBef>
                <a:spcPts val="335"/>
              </a:spcBef>
              <a:buClr>
                <a:srgbClr val="94A29D"/>
              </a:buClr>
              <a:buFont typeface="Arial"/>
              <a:buChar char="•"/>
              <a:tabLst>
                <a:tab pos="1175385" algn="l"/>
                <a:tab pos="1176020" algn="l"/>
              </a:tabLst>
            </a:pPr>
            <a:r>
              <a:rPr sz="1550" spc="-10" dirty="0">
                <a:solidFill>
                  <a:srgbClr val="2E2B1F"/>
                </a:solidFill>
                <a:latin typeface="Carlito"/>
                <a:cs typeface="Carlito"/>
              </a:rPr>
              <a:t>Based </a:t>
            </a:r>
            <a:r>
              <a:rPr sz="1550" spc="5" dirty="0">
                <a:solidFill>
                  <a:srgbClr val="2E2B1F"/>
                </a:solidFill>
                <a:latin typeface="Carlito"/>
                <a:cs typeface="Carlito"/>
              </a:rPr>
              <a:t>on </a:t>
            </a:r>
            <a:r>
              <a:rPr sz="1550" spc="20" dirty="0">
                <a:solidFill>
                  <a:srgbClr val="2E2B1F"/>
                </a:solidFill>
                <a:latin typeface="Carlito"/>
                <a:cs typeface="Carlito"/>
              </a:rPr>
              <a:t>JSON </a:t>
            </a:r>
            <a:r>
              <a:rPr sz="1550" spc="10" dirty="0">
                <a:solidFill>
                  <a:srgbClr val="2E2B1F"/>
                </a:solidFill>
                <a:latin typeface="Carlito"/>
                <a:cs typeface="Carlito"/>
              </a:rPr>
              <a:t>– </a:t>
            </a:r>
            <a:r>
              <a:rPr sz="1550" spc="15" dirty="0">
                <a:solidFill>
                  <a:srgbClr val="2E2B1F"/>
                </a:solidFill>
                <a:latin typeface="Carlito"/>
                <a:cs typeface="Carlito"/>
              </a:rPr>
              <a:t>B </a:t>
            </a:r>
            <a:r>
              <a:rPr sz="1550" dirty="0">
                <a:solidFill>
                  <a:srgbClr val="2E2B1F"/>
                </a:solidFill>
                <a:latin typeface="Carlito"/>
                <a:cs typeface="Carlito"/>
              </a:rPr>
              <a:t>stands </a:t>
            </a:r>
            <a:r>
              <a:rPr sz="1550" spc="-5" dirty="0">
                <a:solidFill>
                  <a:srgbClr val="2E2B1F"/>
                </a:solidFill>
                <a:latin typeface="Carlito"/>
                <a:cs typeface="Carlito"/>
              </a:rPr>
              <a:t>for </a:t>
            </a:r>
            <a:r>
              <a:rPr sz="1550" dirty="0">
                <a:solidFill>
                  <a:srgbClr val="2E2B1F"/>
                </a:solidFill>
                <a:latin typeface="Carlito"/>
                <a:cs typeface="Carlito"/>
              </a:rPr>
              <a:t>Binary</a:t>
            </a:r>
            <a:endParaRPr sz="155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320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150" dirty="0">
                <a:solidFill>
                  <a:srgbClr val="2E2B1F"/>
                </a:solidFill>
                <a:latin typeface="Carlito"/>
                <a:cs typeface="Carlito"/>
              </a:rPr>
              <a:t>Written </a:t>
            </a:r>
            <a:r>
              <a:rPr sz="2150" spc="20" dirty="0">
                <a:solidFill>
                  <a:srgbClr val="2E2B1F"/>
                </a:solidFill>
                <a:latin typeface="Carlito"/>
                <a:cs typeface="Carlito"/>
              </a:rPr>
              <a:t>in</a:t>
            </a:r>
            <a:r>
              <a:rPr sz="2150" spc="-4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150" spc="-15" dirty="0">
                <a:solidFill>
                  <a:srgbClr val="2E2B1F"/>
                </a:solidFill>
                <a:latin typeface="Carlito"/>
                <a:cs typeface="Carlito"/>
              </a:rPr>
              <a:t>C++</a:t>
            </a:r>
            <a:endParaRPr sz="215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350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  <a:tab pos="241935" algn="l"/>
                <a:tab pos="2934970" algn="l"/>
              </a:tabLst>
            </a:pPr>
            <a:r>
              <a:rPr sz="2150" spc="-5" dirty="0">
                <a:solidFill>
                  <a:srgbClr val="2E2B1F"/>
                </a:solidFill>
                <a:latin typeface="Carlito"/>
                <a:cs typeface="Carlito"/>
              </a:rPr>
              <a:t>Supports</a:t>
            </a:r>
            <a:r>
              <a:rPr sz="2150" spc="19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150" spc="5" dirty="0">
                <a:solidFill>
                  <a:srgbClr val="2E2B1F"/>
                </a:solidFill>
                <a:latin typeface="Carlito"/>
                <a:cs typeface="Carlito"/>
              </a:rPr>
              <a:t>APIs</a:t>
            </a:r>
            <a:r>
              <a:rPr sz="2150" spc="114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150" spc="-5" dirty="0">
                <a:solidFill>
                  <a:srgbClr val="2E2B1F"/>
                </a:solidFill>
                <a:latin typeface="Carlito"/>
                <a:cs typeface="Carlito"/>
              </a:rPr>
              <a:t>(drivers)	</a:t>
            </a:r>
            <a:r>
              <a:rPr sz="2150" spc="20" dirty="0">
                <a:solidFill>
                  <a:srgbClr val="2E2B1F"/>
                </a:solidFill>
                <a:latin typeface="Carlito"/>
                <a:cs typeface="Carlito"/>
              </a:rPr>
              <a:t>in </a:t>
            </a:r>
            <a:r>
              <a:rPr sz="2150" spc="-15" dirty="0">
                <a:solidFill>
                  <a:srgbClr val="2E2B1F"/>
                </a:solidFill>
                <a:latin typeface="Carlito"/>
                <a:cs typeface="Carlito"/>
              </a:rPr>
              <a:t>many </a:t>
            </a:r>
            <a:r>
              <a:rPr sz="2150" spc="-5" dirty="0">
                <a:solidFill>
                  <a:srgbClr val="2E2B1F"/>
                </a:solidFill>
                <a:latin typeface="Carlito"/>
                <a:cs typeface="Carlito"/>
              </a:rPr>
              <a:t>computer</a:t>
            </a:r>
            <a:r>
              <a:rPr sz="2150" spc="-27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150" spc="10" dirty="0">
                <a:solidFill>
                  <a:srgbClr val="2E2B1F"/>
                </a:solidFill>
                <a:latin typeface="Carlito"/>
                <a:cs typeface="Carlito"/>
              </a:rPr>
              <a:t>languages</a:t>
            </a:r>
            <a:endParaRPr sz="2150">
              <a:latin typeface="Carlito"/>
              <a:cs typeface="Carlito"/>
            </a:endParaRPr>
          </a:p>
          <a:p>
            <a:pPr marL="537210" marR="5080" lvl="1" indent="-229235">
              <a:lnSpc>
                <a:spcPts val="2100"/>
              </a:lnSpc>
              <a:spcBef>
                <a:spcPts val="590"/>
              </a:spcBef>
              <a:buClr>
                <a:srgbClr val="9CBDBC"/>
              </a:buClr>
              <a:buFont typeface="Arial"/>
              <a:buChar char="•"/>
              <a:tabLst>
                <a:tab pos="536575" algn="l"/>
                <a:tab pos="537210" algn="l"/>
              </a:tabLst>
            </a:pPr>
            <a:r>
              <a:rPr sz="2000" spc="-5" dirty="0">
                <a:solidFill>
                  <a:srgbClr val="2E2B1F"/>
                </a:solidFill>
                <a:latin typeface="Carlito"/>
                <a:cs typeface="Carlito"/>
              </a:rPr>
              <a:t>JavaScript, </a:t>
            </a:r>
            <a:r>
              <a:rPr sz="2000" dirty="0">
                <a:solidFill>
                  <a:srgbClr val="2E2B1F"/>
                </a:solidFill>
                <a:latin typeface="Carlito"/>
                <a:cs typeface="Carlito"/>
              </a:rPr>
              <a:t>Python, </a:t>
            </a:r>
            <a:r>
              <a:rPr sz="2000" spc="-25" dirty="0">
                <a:solidFill>
                  <a:srgbClr val="2E2B1F"/>
                </a:solidFill>
                <a:latin typeface="Carlito"/>
                <a:cs typeface="Carlito"/>
              </a:rPr>
              <a:t>Ruby, Perl, </a:t>
            </a:r>
            <a:r>
              <a:rPr sz="2000" spc="10" dirty="0">
                <a:solidFill>
                  <a:srgbClr val="2E2B1F"/>
                </a:solidFill>
                <a:latin typeface="Carlito"/>
                <a:cs typeface="Carlito"/>
              </a:rPr>
              <a:t>Java, Java </a:t>
            </a:r>
            <a:r>
              <a:rPr sz="2000" spc="-5" dirty="0">
                <a:solidFill>
                  <a:srgbClr val="2E2B1F"/>
                </a:solidFill>
                <a:latin typeface="Carlito"/>
                <a:cs typeface="Carlito"/>
              </a:rPr>
              <a:t>Scala, </a:t>
            </a:r>
            <a:r>
              <a:rPr sz="2000" spc="-15" dirty="0">
                <a:solidFill>
                  <a:srgbClr val="2E2B1F"/>
                </a:solidFill>
                <a:latin typeface="Carlito"/>
                <a:cs typeface="Carlito"/>
              </a:rPr>
              <a:t>C#, C++, </a:t>
            </a:r>
            <a:r>
              <a:rPr sz="2000" spc="-10" dirty="0">
                <a:solidFill>
                  <a:srgbClr val="2E2B1F"/>
                </a:solidFill>
                <a:latin typeface="Carlito"/>
                <a:cs typeface="Carlito"/>
              </a:rPr>
              <a:t>Haskell,  </a:t>
            </a:r>
            <a:r>
              <a:rPr sz="2000" spc="-5" dirty="0">
                <a:solidFill>
                  <a:srgbClr val="2E2B1F"/>
                </a:solidFill>
                <a:latin typeface="Carlito"/>
                <a:cs typeface="Carlito"/>
              </a:rPr>
              <a:t>Erlang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534400" y="5648325"/>
            <a:ext cx="71755" cy="400050"/>
          </a:xfrm>
          <a:custGeom>
            <a:avLst/>
            <a:gdLst/>
            <a:ahLst/>
            <a:cxnLst/>
            <a:rect l="l" t="t" r="r" b="b"/>
            <a:pathLst>
              <a:path w="71754" h="400050">
                <a:moveTo>
                  <a:pt x="71754" y="400050"/>
                </a:moveTo>
                <a:lnTo>
                  <a:pt x="43826" y="394407"/>
                </a:lnTo>
                <a:lnTo>
                  <a:pt x="21018" y="379020"/>
                </a:lnTo>
                <a:lnTo>
                  <a:pt x="5639" y="356196"/>
                </a:lnTo>
                <a:lnTo>
                  <a:pt x="0" y="328244"/>
                </a:lnTo>
                <a:lnTo>
                  <a:pt x="0" y="71805"/>
                </a:lnTo>
                <a:lnTo>
                  <a:pt x="5639" y="43853"/>
                </a:lnTo>
                <a:lnTo>
                  <a:pt x="21018" y="21029"/>
                </a:lnTo>
                <a:lnTo>
                  <a:pt x="43826" y="5642"/>
                </a:lnTo>
                <a:lnTo>
                  <a:pt x="71754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005569" y="5648325"/>
            <a:ext cx="71755" cy="400050"/>
          </a:xfrm>
          <a:custGeom>
            <a:avLst/>
            <a:gdLst/>
            <a:ahLst/>
            <a:cxnLst/>
            <a:rect l="l" t="t" r="r" b="b"/>
            <a:pathLst>
              <a:path w="71754" h="400050">
                <a:moveTo>
                  <a:pt x="0" y="0"/>
                </a:moveTo>
                <a:lnTo>
                  <a:pt x="27928" y="5642"/>
                </a:lnTo>
                <a:lnTo>
                  <a:pt x="50736" y="21029"/>
                </a:lnTo>
                <a:lnTo>
                  <a:pt x="66115" y="43853"/>
                </a:lnTo>
                <a:lnTo>
                  <a:pt x="71754" y="71805"/>
                </a:lnTo>
                <a:lnTo>
                  <a:pt x="71754" y="328244"/>
                </a:lnTo>
                <a:lnTo>
                  <a:pt x="66115" y="356196"/>
                </a:lnTo>
                <a:lnTo>
                  <a:pt x="50736" y="379020"/>
                </a:lnTo>
                <a:lnTo>
                  <a:pt x="27928" y="394407"/>
                </a:lnTo>
                <a:lnTo>
                  <a:pt x="0" y="40005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711183" y="5798820"/>
            <a:ext cx="1968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17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575" y="474344"/>
            <a:ext cx="6233795" cy="7239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65" dirty="0"/>
              <a:t>Functionality </a:t>
            </a:r>
            <a:r>
              <a:rPr spc="-45" dirty="0"/>
              <a:t>of</a:t>
            </a:r>
            <a:r>
              <a:rPr spc="-565" dirty="0"/>
              <a:t> </a:t>
            </a:r>
            <a:r>
              <a:rPr spc="-60" dirty="0"/>
              <a:t>MongoDB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875" y="1542465"/>
            <a:ext cx="7245984" cy="3189335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710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150" spc="10" dirty="0">
                <a:solidFill>
                  <a:srgbClr val="2E2B1F"/>
                </a:solidFill>
                <a:latin typeface="Carlito"/>
                <a:cs typeface="Carlito"/>
              </a:rPr>
              <a:t>Dynamic</a:t>
            </a:r>
            <a:r>
              <a:rPr sz="2150" spc="8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150" spc="-10" dirty="0">
                <a:solidFill>
                  <a:srgbClr val="2E2B1F"/>
                </a:solidFill>
                <a:latin typeface="Carlito"/>
                <a:cs typeface="Carlito"/>
              </a:rPr>
              <a:t>schema</a:t>
            </a:r>
            <a:endParaRPr sz="2150" dirty="0">
              <a:latin typeface="Carlito"/>
              <a:cs typeface="Carlito"/>
            </a:endParaRPr>
          </a:p>
          <a:p>
            <a:pPr marL="537210" lvl="1" indent="-229235">
              <a:lnSpc>
                <a:spcPct val="100000"/>
              </a:lnSpc>
              <a:spcBef>
                <a:spcPts val="575"/>
              </a:spcBef>
              <a:buClr>
                <a:srgbClr val="9CBDBC"/>
              </a:buClr>
              <a:buFont typeface="Arial"/>
              <a:buChar char="•"/>
              <a:tabLst>
                <a:tab pos="536575" algn="l"/>
                <a:tab pos="537210" algn="l"/>
              </a:tabLst>
            </a:pPr>
            <a:r>
              <a:rPr sz="2000" spc="-5" dirty="0">
                <a:solidFill>
                  <a:srgbClr val="2E2B1F"/>
                </a:solidFill>
                <a:latin typeface="Carlito"/>
                <a:cs typeface="Carlito"/>
              </a:rPr>
              <a:t>No</a:t>
            </a:r>
            <a:r>
              <a:rPr sz="2000" spc="-3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000" spc="30" dirty="0">
                <a:solidFill>
                  <a:srgbClr val="2E2B1F"/>
                </a:solidFill>
                <a:latin typeface="Carlito"/>
                <a:cs typeface="Carlito"/>
              </a:rPr>
              <a:t>DDL</a:t>
            </a:r>
            <a:endParaRPr sz="2000" dirty="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150" dirty="0">
                <a:solidFill>
                  <a:srgbClr val="2E2B1F"/>
                </a:solidFill>
                <a:latin typeface="Carlito"/>
                <a:cs typeface="Carlito"/>
              </a:rPr>
              <a:t>Document-based</a:t>
            </a:r>
            <a:r>
              <a:rPr sz="2150" spc="31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150" spc="5" dirty="0">
                <a:solidFill>
                  <a:srgbClr val="2E2B1F"/>
                </a:solidFill>
                <a:latin typeface="Carlito"/>
                <a:cs typeface="Carlito"/>
              </a:rPr>
              <a:t>database</a:t>
            </a:r>
            <a:endParaRPr sz="2150" dirty="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70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150" spc="-5" dirty="0">
                <a:solidFill>
                  <a:srgbClr val="2E2B1F"/>
                </a:solidFill>
                <a:latin typeface="Carlito"/>
                <a:cs typeface="Carlito"/>
              </a:rPr>
              <a:t>Secondary</a:t>
            </a:r>
            <a:r>
              <a:rPr sz="2150" spc="23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150" spc="-10" dirty="0">
                <a:solidFill>
                  <a:srgbClr val="2E2B1F"/>
                </a:solidFill>
                <a:latin typeface="Carlito"/>
                <a:cs typeface="Carlito"/>
              </a:rPr>
              <a:t>indexes</a:t>
            </a:r>
            <a:endParaRPr sz="2150" dirty="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50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150" spc="5" dirty="0">
                <a:solidFill>
                  <a:srgbClr val="2E2B1F"/>
                </a:solidFill>
                <a:latin typeface="Carlito"/>
                <a:cs typeface="Carlito"/>
              </a:rPr>
              <a:t>Query </a:t>
            </a:r>
            <a:r>
              <a:rPr sz="2150" spc="15" dirty="0">
                <a:solidFill>
                  <a:srgbClr val="2E2B1F"/>
                </a:solidFill>
                <a:latin typeface="Carlito"/>
                <a:cs typeface="Carlito"/>
              </a:rPr>
              <a:t>language </a:t>
            </a:r>
            <a:r>
              <a:rPr sz="2150" spc="10" dirty="0">
                <a:solidFill>
                  <a:srgbClr val="2E2B1F"/>
                </a:solidFill>
                <a:latin typeface="Carlito"/>
                <a:cs typeface="Carlito"/>
              </a:rPr>
              <a:t>via an</a:t>
            </a:r>
            <a:r>
              <a:rPr sz="2150" spc="12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150" spc="15" dirty="0">
                <a:solidFill>
                  <a:srgbClr val="2E2B1F"/>
                </a:solidFill>
                <a:latin typeface="Carlito"/>
                <a:cs typeface="Carlito"/>
              </a:rPr>
              <a:t>API</a:t>
            </a:r>
            <a:endParaRPr sz="2150" dirty="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50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150" spc="20" dirty="0">
                <a:solidFill>
                  <a:srgbClr val="2E2B1F"/>
                </a:solidFill>
                <a:latin typeface="Carlito"/>
                <a:cs typeface="Carlito"/>
              </a:rPr>
              <a:t>Built-in </a:t>
            </a:r>
            <a:r>
              <a:rPr sz="2150" spc="-10" dirty="0">
                <a:solidFill>
                  <a:srgbClr val="2E2B1F"/>
                </a:solidFill>
                <a:latin typeface="Carlito"/>
                <a:cs typeface="Carlito"/>
              </a:rPr>
              <a:t>horizontal </a:t>
            </a:r>
            <a:r>
              <a:rPr sz="2150" spc="5" dirty="0">
                <a:solidFill>
                  <a:srgbClr val="2E2B1F"/>
                </a:solidFill>
                <a:latin typeface="Carlito"/>
                <a:cs typeface="Carlito"/>
              </a:rPr>
              <a:t>scaling </a:t>
            </a:r>
            <a:r>
              <a:rPr sz="2150" spc="10" dirty="0">
                <a:solidFill>
                  <a:srgbClr val="2E2B1F"/>
                </a:solidFill>
                <a:latin typeface="Carlito"/>
                <a:cs typeface="Carlito"/>
              </a:rPr>
              <a:t>via </a:t>
            </a:r>
            <a:r>
              <a:rPr sz="2150" spc="5" dirty="0">
                <a:solidFill>
                  <a:srgbClr val="2E2B1F"/>
                </a:solidFill>
                <a:latin typeface="Carlito"/>
                <a:cs typeface="Carlito"/>
              </a:rPr>
              <a:t>automated</a:t>
            </a:r>
            <a:r>
              <a:rPr sz="2150" spc="16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150" dirty="0">
                <a:solidFill>
                  <a:srgbClr val="2E2B1F"/>
                </a:solidFill>
                <a:latin typeface="Carlito"/>
                <a:cs typeface="Carlito"/>
              </a:rPr>
              <a:t>range-based</a:t>
            </a:r>
            <a:endParaRPr sz="2150" dirty="0">
              <a:latin typeface="Carlito"/>
              <a:cs typeface="Carlito"/>
            </a:endParaRPr>
          </a:p>
          <a:p>
            <a:pPr marL="241300">
              <a:lnSpc>
                <a:spcPct val="100000"/>
              </a:lnSpc>
              <a:spcBef>
                <a:spcPts val="45"/>
              </a:spcBef>
            </a:pPr>
            <a:r>
              <a:rPr sz="2150" spc="10" dirty="0">
                <a:solidFill>
                  <a:srgbClr val="2E2B1F"/>
                </a:solidFill>
                <a:latin typeface="Carlito"/>
                <a:cs typeface="Carlito"/>
              </a:rPr>
              <a:t>partitioning </a:t>
            </a:r>
            <a:r>
              <a:rPr sz="2150" dirty="0">
                <a:solidFill>
                  <a:srgbClr val="2E2B1F"/>
                </a:solidFill>
                <a:latin typeface="Carlito"/>
                <a:cs typeface="Carlito"/>
              </a:rPr>
              <a:t>of </a:t>
            </a:r>
            <a:r>
              <a:rPr sz="2150" spc="10" dirty="0">
                <a:solidFill>
                  <a:srgbClr val="2E2B1F"/>
                </a:solidFill>
                <a:latin typeface="Carlito"/>
                <a:cs typeface="Carlito"/>
              </a:rPr>
              <a:t>data</a:t>
            </a:r>
            <a:r>
              <a:rPr sz="2150" spc="7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150" spc="10" dirty="0">
                <a:solidFill>
                  <a:srgbClr val="2E2B1F"/>
                </a:solidFill>
                <a:latin typeface="Carlito"/>
                <a:cs typeface="Carlito"/>
              </a:rPr>
              <a:t>(sharding)</a:t>
            </a:r>
            <a:endParaRPr sz="2150" dirty="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75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  <a:tab pos="241935" algn="l"/>
                <a:tab pos="697230" algn="l"/>
              </a:tabLst>
            </a:pPr>
            <a:r>
              <a:rPr sz="2150" spc="20" dirty="0">
                <a:solidFill>
                  <a:srgbClr val="2E2B1F"/>
                </a:solidFill>
                <a:latin typeface="Carlito"/>
                <a:cs typeface="Carlito"/>
              </a:rPr>
              <a:t>No	</a:t>
            </a:r>
            <a:r>
              <a:rPr sz="2150" spc="5" dirty="0">
                <a:solidFill>
                  <a:srgbClr val="2E2B1F"/>
                </a:solidFill>
                <a:latin typeface="Carlito"/>
                <a:cs typeface="Carlito"/>
              </a:rPr>
              <a:t>joins </a:t>
            </a:r>
            <a:r>
              <a:rPr sz="2150" spc="-5" dirty="0">
                <a:solidFill>
                  <a:srgbClr val="2E2B1F"/>
                </a:solidFill>
                <a:latin typeface="Carlito"/>
                <a:cs typeface="Carlito"/>
              </a:rPr>
              <a:t>nor</a:t>
            </a:r>
            <a:r>
              <a:rPr sz="2150" spc="10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150" spc="-5" dirty="0">
                <a:solidFill>
                  <a:srgbClr val="2E2B1F"/>
                </a:solidFill>
                <a:latin typeface="Carlito"/>
                <a:cs typeface="Carlito"/>
              </a:rPr>
              <a:t>transactions</a:t>
            </a:r>
            <a:endParaRPr sz="2150" dirty="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34400" y="5648325"/>
            <a:ext cx="71755" cy="400050"/>
          </a:xfrm>
          <a:custGeom>
            <a:avLst/>
            <a:gdLst/>
            <a:ahLst/>
            <a:cxnLst/>
            <a:rect l="l" t="t" r="r" b="b"/>
            <a:pathLst>
              <a:path w="71754" h="400050">
                <a:moveTo>
                  <a:pt x="71754" y="400050"/>
                </a:moveTo>
                <a:lnTo>
                  <a:pt x="43826" y="394407"/>
                </a:lnTo>
                <a:lnTo>
                  <a:pt x="21018" y="379020"/>
                </a:lnTo>
                <a:lnTo>
                  <a:pt x="5639" y="356196"/>
                </a:lnTo>
                <a:lnTo>
                  <a:pt x="0" y="328244"/>
                </a:lnTo>
                <a:lnTo>
                  <a:pt x="0" y="71805"/>
                </a:lnTo>
                <a:lnTo>
                  <a:pt x="5639" y="43853"/>
                </a:lnTo>
                <a:lnTo>
                  <a:pt x="21018" y="21029"/>
                </a:lnTo>
                <a:lnTo>
                  <a:pt x="43826" y="5642"/>
                </a:lnTo>
                <a:lnTo>
                  <a:pt x="71754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05569" y="5648325"/>
            <a:ext cx="71755" cy="400050"/>
          </a:xfrm>
          <a:custGeom>
            <a:avLst/>
            <a:gdLst/>
            <a:ahLst/>
            <a:cxnLst/>
            <a:rect l="l" t="t" r="r" b="b"/>
            <a:pathLst>
              <a:path w="71754" h="400050">
                <a:moveTo>
                  <a:pt x="0" y="0"/>
                </a:moveTo>
                <a:lnTo>
                  <a:pt x="27928" y="5642"/>
                </a:lnTo>
                <a:lnTo>
                  <a:pt x="50736" y="21029"/>
                </a:lnTo>
                <a:lnTo>
                  <a:pt x="66115" y="43853"/>
                </a:lnTo>
                <a:lnTo>
                  <a:pt x="71754" y="71805"/>
                </a:lnTo>
                <a:lnTo>
                  <a:pt x="71754" y="328244"/>
                </a:lnTo>
                <a:lnTo>
                  <a:pt x="66115" y="356196"/>
                </a:lnTo>
                <a:lnTo>
                  <a:pt x="50736" y="379020"/>
                </a:lnTo>
                <a:lnTo>
                  <a:pt x="27928" y="394407"/>
                </a:lnTo>
                <a:lnTo>
                  <a:pt x="0" y="40005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14</a:t>
            </a:fld>
            <a:endParaRPr spc="-5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575" y="474344"/>
            <a:ext cx="4790440" cy="7239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55" dirty="0"/>
              <a:t>Why </a:t>
            </a:r>
            <a:r>
              <a:rPr spc="-40" dirty="0"/>
              <a:t>use</a:t>
            </a:r>
            <a:r>
              <a:rPr spc="-480" dirty="0"/>
              <a:t> </a:t>
            </a:r>
            <a:r>
              <a:rPr spc="-65" dirty="0"/>
              <a:t>MongoDB?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875" y="1538033"/>
            <a:ext cx="6977380" cy="2019300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745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150" spc="5" dirty="0">
                <a:solidFill>
                  <a:srgbClr val="2E2B1F"/>
                </a:solidFill>
                <a:latin typeface="Carlito"/>
                <a:cs typeface="Carlito"/>
              </a:rPr>
              <a:t>Simple</a:t>
            </a:r>
            <a:r>
              <a:rPr sz="2150" spc="7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150" spc="-5" dirty="0">
                <a:solidFill>
                  <a:srgbClr val="2E2B1F"/>
                </a:solidFill>
                <a:latin typeface="Carlito"/>
                <a:cs typeface="Carlito"/>
              </a:rPr>
              <a:t>queries</a:t>
            </a:r>
            <a:endParaRPr sz="215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50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150" spc="5" dirty="0">
                <a:solidFill>
                  <a:srgbClr val="2E2B1F"/>
                </a:solidFill>
                <a:latin typeface="Carlito"/>
                <a:cs typeface="Carlito"/>
              </a:rPr>
              <a:t>Functionality </a:t>
            </a:r>
            <a:r>
              <a:rPr sz="2150" spc="-5" dirty="0">
                <a:solidFill>
                  <a:srgbClr val="2E2B1F"/>
                </a:solidFill>
                <a:latin typeface="Carlito"/>
                <a:cs typeface="Carlito"/>
              </a:rPr>
              <a:t>provided </a:t>
            </a:r>
            <a:r>
              <a:rPr sz="2150" spc="5" dirty="0">
                <a:solidFill>
                  <a:srgbClr val="2E2B1F"/>
                </a:solidFill>
                <a:latin typeface="Carlito"/>
                <a:cs typeface="Carlito"/>
              </a:rPr>
              <a:t>applicable </a:t>
            </a:r>
            <a:r>
              <a:rPr sz="2150" spc="15" dirty="0">
                <a:solidFill>
                  <a:srgbClr val="2E2B1F"/>
                </a:solidFill>
                <a:latin typeface="Carlito"/>
                <a:cs typeface="Carlito"/>
              </a:rPr>
              <a:t>to </a:t>
            </a:r>
            <a:r>
              <a:rPr sz="2150" spc="-5" dirty="0">
                <a:solidFill>
                  <a:srgbClr val="2E2B1F"/>
                </a:solidFill>
                <a:latin typeface="Carlito"/>
                <a:cs typeface="Carlito"/>
              </a:rPr>
              <a:t>most </a:t>
            </a:r>
            <a:r>
              <a:rPr sz="2150" spc="5" dirty="0">
                <a:solidFill>
                  <a:srgbClr val="2E2B1F"/>
                </a:solidFill>
                <a:latin typeface="Carlito"/>
                <a:cs typeface="Carlito"/>
              </a:rPr>
              <a:t>web</a:t>
            </a:r>
            <a:r>
              <a:rPr sz="2150" spc="39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150" spc="5" dirty="0">
                <a:solidFill>
                  <a:srgbClr val="2E2B1F"/>
                </a:solidFill>
                <a:latin typeface="Carlito"/>
                <a:cs typeface="Carlito"/>
              </a:rPr>
              <a:t>applications</a:t>
            </a:r>
            <a:endParaRPr sz="215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75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150" spc="-20" dirty="0">
                <a:solidFill>
                  <a:srgbClr val="2E2B1F"/>
                </a:solidFill>
                <a:latin typeface="Carlito"/>
                <a:cs typeface="Carlito"/>
              </a:rPr>
              <a:t>Easy </a:t>
            </a:r>
            <a:r>
              <a:rPr sz="2150" spc="5" dirty="0">
                <a:solidFill>
                  <a:srgbClr val="2E2B1F"/>
                </a:solidFill>
                <a:latin typeface="Carlito"/>
                <a:cs typeface="Carlito"/>
              </a:rPr>
              <a:t>and </a:t>
            </a:r>
            <a:r>
              <a:rPr sz="2150" spc="-15" dirty="0">
                <a:solidFill>
                  <a:srgbClr val="2E2B1F"/>
                </a:solidFill>
                <a:latin typeface="Carlito"/>
                <a:cs typeface="Carlito"/>
              </a:rPr>
              <a:t>fast </a:t>
            </a:r>
            <a:r>
              <a:rPr sz="2150" dirty="0">
                <a:solidFill>
                  <a:srgbClr val="2E2B1F"/>
                </a:solidFill>
                <a:latin typeface="Carlito"/>
                <a:cs typeface="Carlito"/>
              </a:rPr>
              <a:t>integration </a:t>
            </a:r>
            <a:r>
              <a:rPr sz="2150" spc="-5" dirty="0">
                <a:solidFill>
                  <a:srgbClr val="2E2B1F"/>
                </a:solidFill>
                <a:latin typeface="Carlito"/>
                <a:cs typeface="Carlito"/>
              </a:rPr>
              <a:t>of</a:t>
            </a:r>
            <a:r>
              <a:rPr sz="2150" spc="24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150" spc="10" dirty="0">
                <a:solidFill>
                  <a:srgbClr val="2E2B1F"/>
                </a:solidFill>
                <a:latin typeface="Carlito"/>
                <a:cs typeface="Carlito"/>
              </a:rPr>
              <a:t>data</a:t>
            </a:r>
            <a:endParaRPr sz="2150">
              <a:latin typeface="Carlito"/>
              <a:cs typeface="Carlito"/>
            </a:endParaRPr>
          </a:p>
          <a:p>
            <a:pPr marL="537210" lvl="1" indent="-229235">
              <a:lnSpc>
                <a:spcPct val="100000"/>
              </a:lnSpc>
              <a:spcBef>
                <a:spcPts val="495"/>
              </a:spcBef>
              <a:buClr>
                <a:srgbClr val="9CBDBC"/>
              </a:buClr>
              <a:buFont typeface="Arial"/>
              <a:buChar char="•"/>
              <a:tabLst>
                <a:tab pos="536575" algn="l"/>
                <a:tab pos="537210" algn="l"/>
              </a:tabLst>
            </a:pPr>
            <a:r>
              <a:rPr sz="2000" spc="-5" dirty="0">
                <a:solidFill>
                  <a:srgbClr val="2E2B1F"/>
                </a:solidFill>
                <a:latin typeface="Carlito"/>
                <a:cs typeface="Carlito"/>
              </a:rPr>
              <a:t>No </a:t>
            </a:r>
            <a:r>
              <a:rPr sz="2000" spc="15" dirty="0">
                <a:solidFill>
                  <a:srgbClr val="2E2B1F"/>
                </a:solidFill>
                <a:latin typeface="Carlito"/>
                <a:cs typeface="Carlito"/>
              </a:rPr>
              <a:t>ERD</a:t>
            </a:r>
            <a:r>
              <a:rPr sz="2000" spc="-8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rlito"/>
                <a:cs typeface="Carlito"/>
              </a:rPr>
              <a:t>diagram</a:t>
            </a:r>
            <a:endParaRPr sz="20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05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150" spc="10" dirty="0">
                <a:solidFill>
                  <a:srgbClr val="2E2B1F"/>
                </a:solidFill>
                <a:latin typeface="Carlito"/>
                <a:cs typeface="Carlito"/>
              </a:rPr>
              <a:t>Not well </a:t>
            </a:r>
            <a:r>
              <a:rPr sz="2150" dirty="0">
                <a:solidFill>
                  <a:srgbClr val="2E2B1F"/>
                </a:solidFill>
                <a:latin typeface="Carlito"/>
                <a:cs typeface="Carlito"/>
              </a:rPr>
              <a:t>suited </a:t>
            </a:r>
            <a:r>
              <a:rPr sz="2150" spc="-20" dirty="0">
                <a:solidFill>
                  <a:srgbClr val="2E2B1F"/>
                </a:solidFill>
                <a:latin typeface="Carlito"/>
                <a:cs typeface="Carlito"/>
              </a:rPr>
              <a:t>for </a:t>
            </a:r>
            <a:r>
              <a:rPr sz="2150" dirty="0">
                <a:solidFill>
                  <a:srgbClr val="2E2B1F"/>
                </a:solidFill>
                <a:latin typeface="Carlito"/>
                <a:cs typeface="Carlito"/>
              </a:rPr>
              <a:t>heavy </a:t>
            </a:r>
            <a:r>
              <a:rPr sz="2150" spc="5" dirty="0">
                <a:solidFill>
                  <a:srgbClr val="2E2B1F"/>
                </a:solidFill>
                <a:latin typeface="Carlito"/>
                <a:cs typeface="Carlito"/>
              </a:rPr>
              <a:t>and </a:t>
            </a:r>
            <a:r>
              <a:rPr sz="2150" spc="-5" dirty="0">
                <a:solidFill>
                  <a:srgbClr val="2E2B1F"/>
                </a:solidFill>
                <a:latin typeface="Carlito"/>
                <a:cs typeface="Carlito"/>
              </a:rPr>
              <a:t>complex transactions</a:t>
            </a:r>
            <a:r>
              <a:rPr sz="2150" spc="17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150" spc="-15" dirty="0">
                <a:solidFill>
                  <a:srgbClr val="2E2B1F"/>
                </a:solidFill>
                <a:latin typeface="Carlito"/>
                <a:cs typeface="Carlito"/>
              </a:rPr>
              <a:t>systems</a:t>
            </a:r>
            <a:endParaRPr sz="215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34400" y="5648325"/>
            <a:ext cx="71755" cy="400050"/>
          </a:xfrm>
          <a:custGeom>
            <a:avLst/>
            <a:gdLst/>
            <a:ahLst/>
            <a:cxnLst/>
            <a:rect l="l" t="t" r="r" b="b"/>
            <a:pathLst>
              <a:path w="71754" h="400050">
                <a:moveTo>
                  <a:pt x="71754" y="400050"/>
                </a:moveTo>
                <a:lnTo>
                  <a:pt x="43826" y="394407"/>
                </a:lnTo>
                <a:lnTo>
                  <a:pt x="21018" y="379020"/>
                </a:lnTo>
                <a:lnTo>
                  <a:pt x="5639" y="356196"/>
                </a:lnTo>
                <a:lnTo>
                  <a:pt x="0" y="328244"/>
                </a:lnTo>
                <a:lnTo>
                  <a:pt x="0" y="71805"/>
                </a:lnTo>
                <a:lnTo>
                  <a:pt x="5639" y="43853"/>
                </a:lnTo>
                <a:lnTo>
                  <a:pt x="21018" y="21029"/>
                </a:lnTo>
                <a:lnTo>
                  <a:pt x="43826" y="5642"/>
                </a:lnTo>
                <a:lnTo>
                  <a:pt x="71754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05569" y="5648325"/>
            <a:ext cx="71755" cy="400050"/>
          </a:xfrm>
          <a:custGeom>
            <a:avLst/>
            <a:gdLst/>
            <a:ahLst/>
            <a:cxnLst/>
            <a:rect l="l" t="t" r="r" b="b"/>
            <a:pathLst>
              <a:path w="71754" h="400050">
                <a:moveTo>
                  <a:pt x="0" y="0"/>
                </a:moveTo>
                <a:lnTo>
                  <a:pt x="27928" y="5642"/>
                </a:lnTo>
                <a:lnTo>
                  <a:pt x="50736" y="21029"/>
                </a:lnTo>
                <a:lnTo>
                  <a:pt x="66115" y="43853"/>
                </a:lnTo>
                <a:lnTo>
                  <a:pt x="71754" y="71805"/>
                </a:lnTo>
                <a:lnTo>
                  <a:pt x="71754" y="328244"/>
                </a:lnTo>
                <a:lnTo>
                  <a:pt x="66115" y="356196"/>
                </a:lnTo>
                <a:lnTo>
                  <a:pt x="50736" y="379020"/>
                </a:lnTo>
                <a:lnTo>
                  <a:pt x="27928" y="394407"/>
                </a:lnTo>
                <a:lnTo>
                  <a:pt x="0" y="40005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15</a:t>
            </a:fld>
            <a:endParaRPr spc="-5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575" y="474344"/>
            <a:ext cx="6019165" cy="7239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65" dirty="0"/>
              <a:t>MongoDB: </a:t>
            </a:r>
            <a:r>
              <a:rPr spc="-45" dirty="0"/>
              <a:t>CAP</a:t>
            </a:r>
            <a:r>
              <a:rPr spc="-315" dirty="0"/>
              <a:t> </a:t>
            </a:r>
            <a:r>
              <a:rPr spc="-65" dirty="0"/>
              <a:t>approach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657" y="1377949"/>
            <a:ext cx="3840479" cy="10045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30"/>
              </a:spcBef>
            </a:pPr>
            <a:r>
              <a:rPr sz="3200" spc="5" dirty="0">
                <a:solidFill>
                  <a:srgbClr val="2E2B1F"/>
                </a:solidFill>
                <a:latin typeface="Carlito"/>
                <a:cs typeface="Carlito"/>
              </a:rPr>
              <a:t>Focus </a:t>
            </a:r>
            <a:r>
              <a:rPr sz="3200" spc="25" dirty="0">
                <a:solidFill>
                  <a:srgbClr val="2E2B1F"/>
                </a:solidFill>
                <a:latin typeface="Carlito"/>
                <a:cs typeface="Carlito"/>
              </a:rPr>
              <a:t>on </a:t>
            </a:r>
            <a:r>
              <a:rPr sz="3200" spc="10" dirty="0">
                <a:solidFill>
                  <a:srgbClr val="2E2B1F"/>
                </a:solidFill>
                <a:latin typeface="Carlito"/>
                <a:cs typeface="Carlito"/>
              </a:rPr>
              <a:t>Consistency  </a:t>
            </a:r>
            <a:r>
              <a:rPr sz="3200" spc="30" dirty="0">
                <a:solidFill>
                  <a:srgbClr val="2E2B1F"/>
                </a:solidFill>
                <a:latin typeface="Carlito"/>
                <a:cs typeface="Carlito"/>
              </a:rPr>
              <a:t>and </a:t>
            </a:r>
            <a:r>
              <a:rPr sz="3200" dirty="0">
                <a:solidFill>
                  <a:srgbClr val="2E2B1F"/>
                </a:solidFill>
                <a:latin typeface="Carlito"/>
                <a:cs typeface="Carlito"/>
              </a:rPr>
              <a:t>Partition</a:t>
            </a:r>
            <a:r>
              <a:rPr sz="3200" spc="-21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3200" dirty="0">
                <a:solidFill>
                  <a:srgbClr val="2E2B1F"/>
                </a:solidFill>
                <a:latin typeface="Carlito"/>
                <a:cs typeface="Carlito"/>
              </a:rPr>
              <a:t>tolerance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1957" y="2729064"/>
            <a:ext cx="3412490" cy="327025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600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000" b="1" dirty="0">
                <a:solidFill>
                  <a:srgbClr val="2E2B1F"/>
                </a:solidFill>
                <a:latin typeface="Carlito"/>
                <a:cs typeface="Carlito"/>
              </a:rPr>
              <a:t>C</a:t>
            </a:r>
            <a:r>
              <a:rPr sz="2000" dirty="0">
                <a:solidFill>
                  <a:srgbClr val="2E2B1F"/>
                </a:solidFill>
                <a:latin typeface="Carlito"/>
                <a:cs typeface="Carlito"/>
              </a:rPr>
              <a:t>onsistency</a:t>
            </a:r>
            <a:endParaRPr sz="2000">
              <a:latin typeface="Carlito"/>
              <a:cs typeface="Carlito"/>
            </a:endParaRPr>
          </a:p>
          <a:p>
            <a:pPr marL="537210" marR="240029" lvl="1" indent="-229235">
              <a:lnSpc>
                <a:spcPct val="100800"/>
              </a:lnSpc>
              <a:spcBef>
                <a:spcPts val="415"/>
              </a:spcBef>
              <a:buClr>
                <a:srgbClr val="9CBDBC"/>
              </a:buClr>
              <a:buFont typeface="Arial"/>
              <a:buChar char="•"/>
              <a:tabLst>
                <a:tab pos="536575" algn="l"/>
                <a:tab pos="537210" algn="l"/>
              </a:tabLst>
            </a:pPr>
            <a:r>
              <a:rPr sz="1800" spc="20" dirty="0">
                <a:solidFill>
                  <a:srgbClr val="2E2B1F"/>
                </a:solidFill>
                <a:latin typeface="Carlito"/>
                <a:cs typeface="Carlito"/>
              </a:rPr>
              <a:t>all</a:t>
            </a:r>
            <a:r>
              <a:rPr sz="1800" spc="-8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spc="10" dirty="0">
                <a:solidFill>
                  <a:srgbClr val="2E2B1F"/>
                </a:solidFill>
                <a:latin typeface="Carlito"/>
                <a:cs typeface="Carlito"/>
              </a:rPr>
              <a:t>replicas</a:t>
            </a:r>
            <a:r>
              <a:rPr sz="1800" spc="-14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spc="10" dirty="0">
                <a:solidFill>
                  <a:srgbClr val="2E2B1F"/>
                </a:solidFill>
                <a:latin typeface="Carlito"/>
                <a:cs typeface="Carlito"/>
              </a:rPr>
              <a:t>contain</a:t>
            </a:r>
            <a:r>
              <a:rPr sz="1800" spc="-16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spc="5" dirty="0">
                <a:solidFill>
                  <a:srgbClr val="2E2B1F"/>
                </a:solidFill>
                <a:latin typeface="Carlito"/>
                <a:cs typeface="Carlito"/>
              </a:rPr>
              <a:t>the</a:t>
            </a:r>
            <a:r>
              <a:rPr sz="1800" spc="-4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2E2B1F"/>
                </a:solidFill>
                <a:latin typeface="Carlito"/>
                <a:cs typeface="Carlito"/>
              </a:rPr>
              <a:t>same  </a:t>
            </a:r>
            <a:r>
              <a:rPr sz="1800" dirty="0">
                <a:solidFill>
                  <a:srgbClr val="2E2B1F"/>
                </a:solidFill>
                <a:latin typeface="Carlito"/>
                <a:cs typeface="Carlito"/>
              </a:rPr>
              <a:t>version </a:t>
            </a:r>
            <a:r>
              <a:rPr sz="1800" spc="10" dirty="0">
                <a:solidFill>
                  <a:srgbClr val="2E2B1F"/>
                </a:solidFill>
                <a:latin typeface="Carlito"/>
                <a:cs typeface="Carlito"/>
              </a:rPr>
              <a:t>of </a:t>
            </a:r>
            <a:r>
              <a:rPr sz="1800" spc="5" dirty="0">
                <a:solidFill>
                  <a:srgbClr val="2E2B1F"/>
                </a:solidFill>
                <a:latin typeface="Carlito"/>
                <a:cs typeface="Carlito"/>
              </a:rPr>
              <a:t>the</a:t>
            </a:r>
            <a:r>
              <a:rPr sz="1800" spc="-114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spc="15" dirty="0">
                <a:solidFill>
                  <a:srgbClr val="2E2B1F"/>
                </a:solidFill>
                <a:latin typeface="Carlito"/>
                <a:cs typeface="Carlito"/>
              </a:rPr>
              <a:t>data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495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000" b="1" spc="-5" dirty="0">
                <a:solidFill>
                  <a:srgbClr val="2E2B1F"/>
                </a:solidFill>
                <a:latin typeface="Carlito"/>
                <a:cs typeface="Carlito"/>
              </a:rPr>
              <a:t>A</a:t>
            </a:r>
            <a:r>
              <a:rPr sz="2000" spc="-5" dirty="0">
                <a:solidFill>
                  <a:srgbClr val="2E2B1F"/>
                </a:solidFill>
                <a:latin typeface="Carlito"/>
                <a:cs typeface="Carlito"/>
              </a:rPr>
              <a:t>vailability</a:t>
            </a:r>
            <a:endParaRPr sz="2000">
              <a:latin typeface="Carlito"/>
              <a:cs typeface="Carlito"/>
            </a:endParaRPr>
          </a:p>
          <a:p>
            <a:pPr marL="537210" marR="5080" lvl="1" indent="-229235">
              <a:lnSpc>
                <a:spcPct val="100800"/>
              </a:lnSpc>
              <a:spcBef>
                <a:spcPts val="409"/>
              </a:spcBef>
              <a:buClr>
                <a:srgbClr val="9CBDBC"/>
              </a:buClr>
              <a:buFont typeface="Arial"/>
              <a:buChar char="•"/>
              <a:tabLst>
                <a:tab pos="536575" algn="l"/>
                <a:tab pos="537210" algn="l"/>
              </a:tabLst>
            </a:pPr>
            <a:r>
              <a:rPr sz="1800" spc="-10" dirty="0">
                <a:solidFill>
                  <a:srgbClr val="2E2B1F"/>
                </a:solidFill>
                <a:latin typeface="Carlito"/>
                <a:cs typeface="Carlito"/>
              </a:rPr>
              <a:t>system </a:t>
            </a:r>
            <a:r>
              <a:rPr sz="1800" spc="5" dirty="0">
                <a:solidFill>
                  <a:srgbClr val="2E2B1F"/>
                </a:solidFill>
                <a:latin typeface="Carlito"/>
                <a:cs typeface="Carlito"/>
              </a:rPr>
              <a:t>remains operational</a:t>
            </a:r>
            <a:r>
              <a:rPr sz="1800" spc="-29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spc="10" dirty="0">
                <a:solidFill>
                  <a:srgbClr val="2E2B1F"/>
                </a:solidFill>
                <a:latin typeface="Carlito"/>
                <a:cs typeface="Carlito"/>
              </a:rPr>
              <a:t>on  </a:t>
            </a:r>
            <a:r>
              <a:rPr sz="1800" spc="15" dirty="0">
                <a:solidFill>
                  <a:srgbClr val="2E2B1F"/>
                </a:solidFill>
                <a:latin typeface="Carlito"/>
                <a:cs typeface="Carlito"/>
              </a:rPr>
              <a:t>failing</a:t>
            </a:r>
            <a:r>
              <a:rPr sz="1800" spc="-21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spc="15" dirty="0">
                <a:solidFill>
                  <a:srgbClr val="2E2B1F"/>
                </a:solidFill>
                <a:latin typeface="Carlito"/>
                <a:cs typeface="Carlito"/>
              </a:rPr>
              <a:t>nodes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495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000" b="1" spc="-5" dirty="0">
                <a:solidFill>
                  <a:srgbClr val="2E2B1F"/>
                </a:solidFill>
                <a:latin typeface="Carlito"/>
                <a:cs typeface="Carlito"/>
              </a:rPr>
              <a:t>P</a:t>
            </a:r>
            <a:r>
              <a:rPr sz="2000" spc="-5" dirty="0">
                <a:solidFill>
                  <a:srgbClr val="2E2B1F"/>
                </a:solidFill>
                <a:latin typeface="Carlito"/>
                <a:cs typeface="Carlito"/>
              </a:rPr>
              <a:t>artition</a:t>
            </a:r>
            <a:r>
              <a:rPr sz="2000" spc="5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rlito"/>
                <a:cs typeface="Carlito"/>
              </a:rPr>
              <a:t>tolarence</a:t>
            </a:r>
            <a:endParaRPr sz="2000">
              <a:latin typeface="Carlito"/>
              <a:cs typeface="Carlito"/>
            </a:endParaRPr>
          </a:p>
          <a:p>
            <a:pPr marL="537210" lvl="1" indent="-229235">
              <a:lnSpc>
                <a:spcPct val="100000"/>
              </a:lnSpc>
              <a:spcBef>
                <a:spcPts val="430"/>
              </a:spcBef>
              <a:buClr>
                <a:srgbClr val="9CBDBC"/>
              </a:buClr>
              <a:buFont typeface="Arial"/>
              <a:buChar char="•"/>
              <a:tabLst>
                <a:tab pos="536575" algn="l"/>
                <a:tab pos="537210" algn="l"/>
              </a:tabLst>
            </a:pPr>
            <a:r>
              <a:rPr sz="1800" spc="15" dirty="0">
                <a:solidFill>
                  <a:srgbClr val="2E2B1F"/>
                </a:solidFill>
                <a:latin typeface="Carlito"/>
                <a:cs typeface="Carlito"/>
              </a:rPr>
              <a:t>multiple </a:t>
            </a:r>
            <a:r>
              <a:rPr sz="1800" dirty="0">
                <a:solidFill>
                  <a:srgbClr val="2E2B1F"/>
                </a:solidFill>
                <a:latin typeface="Carlito"/>
                <a:cs typeface="Carlito"/>
              </a:rPr>
              <a:t>entry</a:t>
            </a:r>
            <a:r>
              <a:rPr sz="1800" spc="-15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spc="15" dirty="0">
                <a:solidFill>
                  <a:srgbClr val="2E2B1F"/>
                </a:solidFill>
                <a:latin typeface="Carlito"/>
                <a:cs typeface="Carlito"/>
              </a:rPr>
              <a:t>points</a:t>
            </a:r>
            <a:endParaRPr sz="1800">
              <a:latin typeface="Carlito"/>
              <a:cs typeface="Carlito"/>
            </a:endParaRPr>
          </a:p>
          <a:p>
            <a:pPr marL="537210" lvl="1" indent="-229235">
              <a:lnSpc>
                <a:spcPts val="2130"/>
              </a:lnSpc>
              <a:spcBef>
                <a:spcPts val="470"/>
              </a:spcBef>
              <a:buClr>
                <a:srgbClr val="9CBDBC"/>
              </a:buClr>
              <a:buFont typeface="Arial"/>
              <a:buChar char="•"/>
              <a:tabLst>
                <a:tab pos="536575" algn="l"/>
                <a:tab pos="537210" algn="l"/>
              </a:tabLst>
            </a:pPr>
            <a:r>
              <a:rPr sz="1800" spc="-10" dirty="0">
                <a:solidFill>
                  <a:srgbClr val="2E2B1F"/>
                </a:solidFill>
                <a:latin typeface="Carlito"/>
                <a:cs typeface="Carlito"/>
              </a:rPr>
              <a:t>system </a:t>
            </a:r>
            <a:r>
              <a:rPr sz="1800" spc="5" dirty="0">
                <a:solidFill>
                  <a:srgbClr val="2E2B1F"/>
                </a:solidFill>
                <a:latin typeface="Carlito"/>
                <a:cs typeface="Carlito"/>
              </a:rPr>
              <a:t>remains operational</a:t>
            </a:r>
            <a:r>
              <a:rPr sz="1800" spc="-28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spc="10" dirty="0">
                <a:solidFill>
                  <a:srgbClr val="2E2B1F"/>
                </a:solidFill>
                <a:latin typeface="Carlito"/>
                <a:cs typeface="Carlito"/>
              </a:rPr>
              <a:t>on</a:t>
            </a:r>
            <a:endParaRPr sz="1800">
              <a:latin typeface="Carlito"/>
              <a:cs typeface="Carlito"/>
            </a:endParaRPr>
          </a:p>
          <a:p>
            <a:pPr marL="537210">
              <a:lnSpc>
                <a:spcPts val="2130"/>
              </a:lnSpc>
            </a:pPr>
            <a:r>
              <a:rPr sz="1800" spc="-10" dirty="0">
                <a:solidFill>
                  <a:srgbClr val="2E2B1F"/>
                </a:solidFill>
                <a:latin typeface="Carlito"/>
                <a:cs typeface="Carlito"/>
              </a:rPr>
              <a:t>system</a:t>
            </a:r>
            <a:r>
              <a:rPr sz="1800" spc="-5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spc="10" dirty="0">
                <a:solidFill>
                  <a:srgbClr val="2E2B1F"/>
                </a:solidFill>
                <a:latin typeface="Carlito"/>
                <a:cs typeface="Carlito"/>
              </a:rPr>
              <a:t>split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534400" y="5648325"/>
            <a:ext cx="71755" cy="400050"/>
          </a:xfrm>
          <a:custGeom>
            <a:avLst/>
            <a:gdLst/>
            <a:ahLst/>
            <a:cxnLst/>
            <a:rect l="l" t="t" r="r" b="b"/>
            <a:pathLst>
              <a:path w="71754" h="400050">
                <a:moveTo>
                  <a:pt x="71754" y="400050"/>
                </a:moveTo>
                <a:lnTo>
                  <a:pt x="43826" y="394407"/>
                </a:lnTo>
                <a:lnTo>
                  <a:pt x="21018" y="379020"/>
                </a:lnTo>
                <a:lnTo>
                  <a:pt x="5639" y="356196"/>
                </a:lnTo>
                <a:lnTo>
                  <a:pt x="0" y="328244"/>
                </a:lnTo>
                <a:lnTo>
                  <a:pt x="0" y="71805"/>
                </a:lnTo>
                <a:lnTo>
                  <a:pt x="5639" y="43853"/>
                </a:lnTo>
                <a:lnTo>
                  <a:pt x="21018" y="21029"/>
                </a:lnTo>
                <a:lnTo>
                  <a:pt x="43826" y="5642"/>
                </a:lnTo>
                <a:lnTo>
                  <a:pt x="71754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005569" y="5648325"/>
            <a:ext cx="71755" cy="400050"/>
          </a:xfrm>
          <a:custGeom>
            <a:avLst/>
            <a:gdLst/>
            <a:ahLst/>
            <a:cxnLst/>
            <a:rect l="l" t="t" r="r" b="b"/>
            <a:pathLst>
              <a:path w="71754" h="400050">
                <a:moveTo>
                  <a:pt x="0" y="0"/>
                </a:moveTo>
                <a:lnTo>
                  <a:pt x="27928" y="5642"/>
                </a:lnTo>
                <a:lnTo>
                  <a:pt x="50736" y="21029"/>
                </a:lnTo>
                <a:lnTo>
                  <a:pt x="66115" y="43853"/>
                </a:lnTo>
                <a:lnTo>
                  <a:pt x="71754" y="71805"/>
                </a:lnTo>
                <a:lnTo>
                  <a:pt x="71754" y="328244"/>
                </a:lnTo>
                <a:lnTo>
                  <a:pt x="66115" y="356196"/>
                </a:lnTo>
                <a:lnTo>
                  <a:pt x="50736" y="379020"/>
                </a:lnTo>
                <a:lnTo>
                  <a:pt x="27928" y="394407"/>
                </a:lnTo>
                <a:lnTo>
                  <a:pt x="0" y="40005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711183" y="5798820"/>
            <a:ext cx="1968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20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962588" y="1602663"/>
            <a:ext cx="3065145" cy="2560320"/>
            <a:chOff x="4962588" y="1602663"/>
            <a:chExt cx="3065145" cy="2560320"/>
          </a:xfrm>
        </p:grpSpPr>
        <p:sp>
          <p:nvSpPr>
            <p:cNvPr id="9" name="object 9"/>
            <p:cNvSpPr/>
            <p:nvPr/>
          </p:nvSpPr>
          <p:spPr>
            <a:xfrm>
              <a:off x="6326759" y="1602663"/>
              <a:ext cx="1700745" cy="235872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976876" y="1919351"/>
              <a:ext cx="2524125" cy="2228850"/>
            </a:xfrm>
            <a:custGeom>
              <a:avLst/>
              <a:gdLst/>
              <a:ahLst/>
              <a:cxnLst/>
              <a:rect l="l" t="t" r="r" b="b"/>
              <a:pathLst>
                <a:path w="2524125" h="2228850">
                  <a:moveTo>
                    <a:pt x="1261999" y="0"/>
                  </a:moveTo>
                  <a:lnTo>
                    <a:pt x="0" y="2228850"/>
                  </a:lnTo>
                  <a:lnTo>
                    <a:pt x="2524125" y="2228850"/>
                  </a:lnTo>
                  <a:lnTo>
                    <a:pt x="12619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976876" y="1919351"/>
              <a:ext cx="2524125" cy="2228850"/>
            </a:xfrm>
            <a:custGeom>
              <a:avLst/>
              <a:gdLst/>
              <a:ahLst/>
              <a:cxnLst/>
              <a:rect l="l" t="t" r="r" b="b"/>
              <a:pathLst>
                <a:path w="2524125" h="2228850">
                  <a:moveTo>
                    <a:pt x="0" y="2228850"/>
                  </a:moveTo>
                  <a:lnTo>
                    <a:pt x="1261999" y="0"/>
                  </a:lnTo>
                  <a:lnTo>
                    <a:pt x="2524125" y="2228850"/>
                  </a:lnTo>
                  <a:lnTo>
                    <a:pt x="0" y="2228850"/>
                  </a:lnTo>
                  <a:close/>
                </a:path>
              </a:pathLst>
            </a:custGeom>
            <a:ln w="28575">
              <a:solidFill>
                <a:srgbClr val="675E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986526" y="2929001"/>
              <a:ext cx="638175" cy="800100"/>
            </a:xfrm>
            <a:custGeom>
              <a:avLst/>
              <a:gdLst/>
              <a:ahLst/>
              <a:cxnLst/>
              <a:rect l="l" t="t" r="r" b="b"/>
              <a:pathLst>
                <a:path w="638175" h="800100">
                  <a:moveTo>
                    <a:pt x="250189" y="0"/>
                  </a:moveTo>
                  <a:lnTo>
                    <a:pt x="0" y="144018"/>
                  </a:lnTo>
                  <a:lnTo>
                    <a:pt x="224536" y="310388"/>
                  </a:lnTo>
                  <a:lnTo>
                    <a:pt x="148336" y="359410"/>
                  </a:lnTo>
                  <a:lnTo>
                    <a:pt x="361061" y="518033"/>
                  </a:lnTo>
                  <a:lnTo>
                    <a:pt x="295783" y="552450"/>
                  </a:lnTo>
                  <a:lnTo>
                    <a:pt x="638175" y="800100"/>
                  </a:lnTo>
                  <a:lnTo>
                    <a:pt x="436245" y="476885"/>
                  </a:lnTo>
                  <a:lnTo>
                    <a:pt x="489712" y="444753"/>
                  </a:lnTo>
                  <a:lnTo>
                    <a:pt x="326389" y="251713"/>
                  </a:lnTo>
                  <a:lnTo>
                    <a:pt x="379857" y="225171"/>
                  </a:lnTo>
                  <a:lnTo>
                    <a:pt x="250189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986526" y="2929001"/>
              <a:ext cx="638175" cy="800100"/>
            </a:xfrm>
            <a:custGeom>
              <a:avLst/>
              <a:gdLst/>
              <a:ahLst/>
              <a:cxnLst/>
              <a:rect l="l" t="t" r="r" b="b"/>
              <a:pathLst>
                <a:path w="638175" h="800100">
                  <a:moveTo>
                    <a:pt x="250189" y="0"/>
                  </a:moveTo>
                  <a:lnTo>
                    <a:pt x="379857" y="225171"/>
                  </a:lnTo>
                  <a:lnTo>
                    <a:pt x="326389" y="251713"/>
                  </a:lnTo>
                  <a:lnTo>
                    <a:pt x="489712" y="444753"/>
                  </a:lnTo>
                  <a:lnTo>
                    <a:pt x="436245" y="476885"/>
                  </a:lnTo>
                  <a:lnTo>
                    <a:pt x="638175" y="800100"/>
                  </a:lnTo>
                  <a:lnTo>
                    <a:pt x="295783" y="552450"/>
                  </a:lnTo>
                  <a:lnTo>
                    <a:pt x="361061" y="518033"/>
                  </a:lnTo>
                  <a:lnTo>
                    <a:pt x="148336" y="359410"/>
                  </a:lnTo>
                  <a:lnTo>
                    <a:pt x="224536" y="310388"/>
                  </a:lnTo>
                  <a:lnTo>
                    <a:pt x="0" y="144018"/>
                  </a:lnTo>
                  <a:lnTo>
                    <a:pt x="250189" y="0"/>
                  </a:lnTo>
                  <a:close/>
                </a:path>
              </a:pathLst>
            </a:custGeom>
            <a:ln w="28575">
              <a:solidFill>
                <a:srgbClr val="2E2B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400550" y="4867275"/>
            <a:ext cx="3667125" cy="1228725"/>
          </a:xfrm>
          <a:prstGeom prst="rect">
            <a:avLst/>
          </a:prstGeom>
          <a:ln w="38100">
            <a:solidFill>
              <a:srgbClr val="FF3300"/>
            </a:solidFill>
          </a:ln>
        </p:spPr>
        <p:txBody>
          <a:bodyPr vert="horz" wrap="square" lIns="0" tIns="1238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75"/>
              </a:spcBef>
            </a:pPr>
            <a:r>
              <a:rPr sz="1550" spc="114" dirty="0">
                <a:solidFill>
                  <a:srgbClr val="2E2B1F"/>
                </a:solidFill>
                <a:latin typeface="Trebuchet MS"/>
                <a:cs typeface="Trebuchet MS"/>
              </a:rPr>
              <a:t>CAP</a:t>
            </a:r>
            <a:r>
              <a:rPr sz="1550" spc="225" dirty="0">
                <a:solidFill>
                  <a:srgbClr val="2E2B1F"/>
                </a:solidFill>
                <a:latin typeface="Trebuchet MS"/>
                <a:cs typeface="Trebuchet MS"/>
              </a:rPr>
              <a:t> </a:t>
            </a:r>
            <a:r>
              <a:rPr sz="1550" spc="-55" dirty="0">
                <a:solidFill>
                  <a:srgbClr val="2E2B1F"/>
                </a:solidFill>
                <a:latin typeface="Trebuchet MS"/>
                <a:cs typeface="Trebuchet MS"/>
              </a:rPr>
              <a:t>Theorem:</a:t>
            </a:r>
            <a:endParaRPr sz="155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20"/>
              </a:spcBef>
            </a:pPr>
            <a:r>
              <a:rPr sz="1550" spc="-90" dirty="0">
                <a:solidFill>
                  <a:srgbClr val="2E2B1F"/>
                </a:solidFill>
                <a:latin typeface="Trebuchet MS"/>
                <a:cs typeface="Trebuchet MS"/>
              </a:rPr>
              <a:t>satisfying </a:t>
            </a:r>
            <a:r>
              <a:rPr sz="1550" spc="-114" dirty="0">
                <a:solidFill>
                  <a:srgbClr val="2E2B1F"/>
                </a:solidFill>
                <a:latin typeface="Trebuchet MS"/>
                <a:cs typeface="Trebuchet MS"/>
              </a:rPr>
              <a:t>all </a:t>
            </a:r>
            <a:r>
              <a:rPr sz="1550" spc="-65" dirty="0">
                <a:solidFill>
                  <a:srgbClr val="2E2B1F"/>
                </a:solidFill>
                <a:latin typeface="Trebuchet MS"/>
                <a:cs typeface="Trebuchet MS"/>
              </a:rPr>
              <a:t>three </a:t>
            </a:r>
            <a:r>
              <a:rPr sz="1550" spc="-120" dirty="0">
                <a:solidFill>
                  <a:srgbClr val="2E2B1F"/>
                </a:solidFill>
                <a:latin typeface="Trebuchet MS"/>
                <a:cs typeface="Trebuchet MS"/>
              </a:rPr>
              <a:t>at </a:t>
            </a:r>
            <a:r>
              <a:rPr sz="1550" spc="-70" dirty="0">
                <a:solidFill>
                  <a:srgbClr val="2E2B1F"/>
                </a:solidFill>
                <a:latin typeface="Trebuchet MS"/>
                <a:cs typeface="Trebuchet MS"/>
              </a:rPr>
              <a:t>the </a:t>
            </a:r>
            <a:r>
              <a:rPr sz="1550" spc="-90" dirty="0">
                <a:solidFill>
                  <a:srgbClr val="2E2B1F"/>
                </a:solidFill>
                <a:latin typeface="Trebuchet MS"/>
                <a:cs typeface="Trebuchet MS"/>
              </a:rPr>
              <a:t>same time</a:t>
            </a:r>
            <a:r>
              <a:rPr sz="1550" spc="-75" dirty="0">
                <a:solidFill>
                  <a:srgbClr val="2E2B1F"/>
                </a:solidFill>
                <a:latin typeface="Trebuchet MS"/>
                <a:cs typeface="Trebuchet MS"/>
              </a:rPr>
              <a:t> </a:t>
            </a:r>
            <a:r>
              <a:rPr sz="1550" spc="-50" dirty="0">
                <a:solidFill>
                  <a:srgbClr val="2E2B1F"/>
                </a:solidFill>
                <a:latin typeface="Trebuchet MS"/>
                <a:cs typeface="Trebuchet MS"/>
              </a:rPr>
              <a:t>is</a:t>
            </a:r>
            <a:endParaRPr sz="155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550" spc="-50" dirty="0">
                <a:solidFill>
                  <a:srgbClr val="2E2B1F"/>
                </a:solidFill>
                <a:latin typeface="Trebuchet MS"/>
                <a:cs typeface="Trebuchet MS"/>
              </a:rPr>
              <a:t>impossible</a:t>
            </a:r>
            <a:endParaRPr sz="155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552315" y="3906773"/>
            <a:ext cx="3278504" cy="4381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039745" algn="l"/>
              </a:tabLst>
            </a:pPr>
            <a:r>
              <a:rPr sz="2700" b="1" spc="160" dirty="0">
                <a:solidFill>
                  <a:srgbClr val="2E2B1F"/>
                </a:solidFill>
                <a:latin typeface="Arial"/>
                <a:cs typeface="Arial"/>
              </a:rPr>
              <a:t>A	</a:t>
            </a:r>
            <a:r>
              <a:rPr sz="2700" b="1" spc="-30" dirty="0">
                <a:solidFill>
                  <a:srgbClr val="2E2B1F"/>
                </a:solidFill>
                <a:latin typeface="Arial"/>
                <a:cs typeface="Arial"/>
              </a:rPr>
              <a:t>P</a:t>
            </a:r>
            <a:endParaRPr sz="27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025515" y="1326895"/>
            <a:ext cx="290830" cy="4381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700" b="1" spc="135" dirty="0">
                <a:solidFill>
                  <a:srgbClr val="2E2B1F"/>
                </a:solidFill>
                <a:latin typeface="Arial"/>
                <a:cs typeface="Arial"/>
              </a:rPr>
              <a:t>C</a:t>
            </a:r>
            <a:endParaRPr sz="2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575" y="474344"/>
            <a:ext cx="7443470" cy="7239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65" dirty="0"/>
              <a:t>MongoDB: </a:t>
            </a:r>
            <a:r>
              <a:rPr spc="-70" dirty="0"/>
              <a:t>Hierarchical</a:t>
            </a:r>
            <a:r>
              <a:rPr spc="-500" dirty="0"/>
              <a:t> </a:t>
            </a:r>
            <a:r>
              <a:rPr spc="-55" dirty="0"/>
              <a:t>Objects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875" y="1485264"/>
            <a:ext cx="3196590" cy="4493895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241300" marR="100965" indent="-229235">
              <a:lnSpc>
                <a:spcPct val="79600"/>
              </a:lnSpc>
              <a:spcBef>
                <a:spcPts val="690"/>
              </a:spcBef>
              <a:buClr>
                <a:srgbClr val="A9A47B"/>
              </a:buClr>
              <a:buFont typeface="Arial"/>
              <a:buChar char="•"/>
              <a:tabLst>
                <a:tab pos="241935" algn="l"/>
              </a:tabLst>
            </a:pPr>
            <a:r>
              <a:rPr sz="2400" dirty="0">
                <a:solidFill>
                  <a:srgbClr val="2E2B1F"/>
                </a:solidFill>
                <a:latin typeface="Carlito"/>
                <a:cs typeface="Carlito"/>
              </a:rPr>
              <a:t>A MongoDB </a:t>
            </a:r>
            <a:r>
              <a:rPr sz="2400" spc="5" dirty="0">
                <a:solidFill>
                  <a:srgbClr val="2E2B1F"/>
                </a:solidFill>
                <a:latin typeface="Carlito"/>
                <a:cs typeface="Carlito"/>
              </a:rPr>
              <a:t>instance  </a:t>
            </a:r>
            <a:r>
              <a:rPr sz="2400" spc="-25" dirty="0">
                <a:solidFill>
                  <a:srgbClr val="2E2B1F"/>
                </a:solidFill>
                <a:latin typeface="Carlito"/>
                <a:cs typeface="Carlito"/>
              </a:rPr>
              <a:t>may </a:t>
            </a:r>
            <a:r>
              <a:rPr sz="2400" spc="-35" dirty="0">
                <a:solidFill>
                  <a:srgbClr val="2E2B1F"/>
                </a:solidFill>
                <a:latin typeface="Carlito"/>
                <a:cs typeface="Carlito"/>
              </a:rPr>
              <a:t>have zero </a:t>
            </a:r>
            <a:r>
              <a:rPr sz="2400" dirty="0">
                <a:solidFill>
                  <a:srgbClr val="2E2B1F"/>
                </a:solidFill>
                <a:latin typeface="Carlito"/>
                <a:cs typeface="Carlito"/>
              </a:rPr>
              <a:t>or </a:t>
            </a:r>
            <a:r>
              <a:rPr sz="2400" spc="5" dirty="0">
                <a:solidFill>
                  <a:srgbClr val="2E2B1F"/>
                </a:solidFill>
                <a:latin typeface="Carlito"/>
                <a:cs typeface="Carlito"/>
              </a:rPr>
              <a:t>more  </a:t>
            </a:r>
            <a:r>
              <a:rPr sz="2400" spc="-5" dirty="0">
                <a:solidFill>
                  <a:srgbClr val="2E2B1F"/>
                </a:solidFill>
                <a:latin typeface="Carlito"/>
                <a:cs typeface="Carlito"/>
              </a:rPr>
              <a:t>‘databases’</a:t>
            </a:r>
            <a:endParaRPr sz="2400">
              <a:latin typeface="Carlito"/>
              <a:cs typeface="Carlito"/>
            </a:endParaRPr>
          </a:p>
          <a:p>
            <a:pPr marL="241300" indent="-229235">
              <a:lnSpc>
                <a:spcPts val="2605"/>
              </a:lnSpc>
              <a:spcBef>
                <a:spcPts val="50"/>
              </a:spcBef>
              <a:buClr>
                <a:srgbClr val="A9A47B"/>
              </a:buClr>
              <a:buFont typeface="Arial"/>
              <a:buChar char="•"/>
              <a:tabLst>
                <a:tab pos="241935" algn="l"/>
              </a:tabLst>
            </a:pPr>
            <a:r>
              <a:rPr sz="2400" dirty="0">
                <a:solidFill>
                  <a:srgbClr val="2E2B1F"/>
                </a:solidFill>
                <a:latin typeface="Carlito"/>
                <a:cs typeface="Carlito"/>
              </a:rPr>
              <a:t>A </a:t>
            </a:r>
            <a:r>
              <a:rPr sz="2400" spc="-5" dirty="0">
                <a:solidFill>
                  <a:srgbClr val="2E2B1F"/>
                </a:solidFill>
                <a:latin typeface="Carlito"/>
                <a:cs typeface="Carlito"/>
              </a:rPr>
              <a:t>database </a:t>
            </a:r>
            <a:r>
              <a:rPr sz="2400" spc="-25" dirty="0">
                <a:solidFill>
                  <a:srgbClr val="2E2B1F"/>
                </a:solidFill>
                <a:latin typeface="Carlito"/>
                <a:cs typeface="Carlito"/>
              </a:rPr>
              <a:t>may</a:t>
            </a:r>
            <a:r>
              <a:rPr sz="2400" spc="-8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400" spc="-35" dirty="0">
                <a:solidFill>
                  <a:srgbClr val="2E2B1F"/>
                </a:solidFill>
                <a:latin typeface="Carlito"/>
                <a:cs typeface="Carlito"/>
              </a:rPr>
              <a:t>have</a:t>
            </a:r>
            <a:endParaRPr sz="2400">
              <a:latin typeface="Carlito"/>
              <a:cs typeface="Carlito"/>
            </a:endParaRPr>
          </a:p>
          <a:p>
            <a:pPr marL="241300" marR="1347470">
              <a:lnSpc>
                <a:spcPct val="78200"/>
              </a:lnSpc>
              <a:spcBef>
                <a:spcPts val="350"/>
              </a:spcBef>
            </a:pPr>
            <a:r>
              <a:rPr sz="2400" spc="-35" dirty="0">
                <a:solidFill>
                  <a:srgbClr val="2E2B1F"/>
                </a:solidFill>
                <a:latin typeface="Carlito"/>
                <a:cs typeface="Carlito"/>
              </a:rPr>
              <a:t>zero </a:t>
            </a:r>
            <a:r>
              <a:rPr sz="2400" dirty="0">
                <a:solidFill>
                  <a:srgbClr val="2E2B1F"/>
                </a:solidFill>
                <a:latin typeface="Carlito"/>
                <a:cs typeface="Carlito"/>
              </a:rPr>
              <a:t>or </a:t>
            </a:r>
            <a:r>
              <a:rPr sz="2400" spc="5" dirty="0">
                <a:solidFill>
                  <a:srgbClr val="2E2B1F"/>
                </a:solidFill>
                <a:latin typeface="Carlito"/>
                <a:cs typeface="Carlito"/>
              </a:rPr>
              <a:t>more  </a:t>
            </a:r>
            <a:r>
              <a:rPr sz="2400" spc="-20" dirty="0">
                <a:solidFill>
                  <a:srgbClr val="2E2B1F"/>
                </a:solidFill>
                <a:latin typeface="Carlito"/>
                <a:cs typeface="Carlito"/>
              </a:rPr>
              <a:t>‘collections’.</a:t>
            </a:r>
            <a:endParaRPr sz="2400">
              <a:latin typeface="Carlito"/>
              <a:cs typeface="Carlito"/>
            </a:endParaRPr>
          </a:p>
          <a:p>
            <a:pPr marL="241300" marR="263525" indent="-229235">
              <a:lnSpc>
                <a:spcPct val="79600"/>
              </a:lnSpc>
              <a:spcBef>
                <a:spcPts val="635"/>
              </a:spcBef>
              <a:buClr>
                <a:srgbClr val="A9A47B"/>
              </a:buClr>
              <a:buFont typeface="Arial"/>
              <a:buChar char="•"/>
              <a:tabLst>
                <a:tab pos="241935" algn="l"/>
              </a:tabLst>
            </a:pPr>
            <a:r>
              <a:rPr sz="2400" dirty="0">
                <a:solidFill>
                  <a:srgbClr val="2E2B1F"/>
                </a:solidFill>
                <a:latin typeface="Carlito"/>
                <a:cs typeface="Carlito"/>
              </a:rPr>
              <a:t>A collection </a:t>
            </a:r>
            <a:r>
              <a:rPr sz="2400" spc="-25" dirty="0">
                <a:solidFill>
                  <a:srgbClr val="2E2B1F"/>
                </a:solidFill>
                <a:latin typeface="Carlito"/>
                <a:cs typeface="Carlito"/>
              </a:rPr>
              <a:t>may</a:t>
            </a:r>
            <a:r>
              <a:rPr sz="2400" spc="-14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400" spc="-35" dirty="0">
                <a:solidFill>
                  <a:srgbClr val="2E2B1F"/>
                </a:solidFill>
                <a:latin typeface="Carlito"/>
                <a:cs typeface="Carlito"/>
              </a:rPr>
              <a:t>have  zero </a:t>
            </a:r>
            <a:r>
              <a:rPr sz="2400" dirty="0">
                <a:solidFill>
                  <a:srgbClr val="2E2B1F"/>
                </a:solidFill>
                <a:latin typeface="Carlito"/>
                <a:cs typeface="Carlito"/>
              </a:rPr>
              <a:t>or </a:t>
            </a:r>
            <a:r>
              <a:rPr sz="2400" spc="5" dirty="0">
                <a:solidFill>
                  <a:srgbClr val="2E2B1F"/>
                </a:solidFill>
                <a:latin typeface="Carlito"/>
                <a:cs typeface="Carlito"/>
              </a:rPr>
              <a:t>more  </a:t>
            </a:r>
            <a:r>
              <a:rPr sz="2400" spc="-15" dirty="0">
                <a:solidFill>
                  <a:srgbClr val="2E2B1F"/>
                </a:solidFill>
                <a:latin typeface="Carlito"/>
                <a:cs typeface="Carlito"/>
              </a:rPr>
              <a:t>‘documents’.</a:t>
            </a:r>
            <a:endParaRPr sz="2400">
              <a:latin typeface="Carlito"/>
              <a:cs typeface="Carlito"/>
            </a:endParaRPr>
          </a:p>
          <a:p>
            <a:pPr marL="241300" marR="205740" indent="-229235">
              <a:lnSpc>
                <a:spcPct val="78200"/>
              </a:lnSpc>
              <a:spcBef>
                <a:spcPts val="680"/>
              </a:spcBef>
              <a:buClr>
                <a:srgbClr val="A9A47B"/>
              </a:buClr>
              <a:buFont typeface="Arial"/>
              <a:buChar char="•"/>
              <a:tabLst>
                <a:tab pos="241935" algn="l"/>
              </a:tabLst>
            </a:pPr>
            <a:r>
              <a:rPr sz="2400" dirty="0">
                <a:solidFill>
                  <a:srgbClr val="2E2B1F"/>
                </a:solidFill>
                <a:latin typeface="Carlito"/>
                <a:cs typeface="Carlito"/>
              </a:rPr>
              <a:t>A </a:t>
            </a:r>
            <a:r>
              <a:rPr sz="2400" spc="10" dirty="0">
                <a:solidFill>
                  <a:srgbClr val="2E2B1F"/>
                </a:solidFill>
                <a:latin typeface="Carlito"/>
                <a:cs typeface="Carlito"/>
              </a:rPr>
              <a:t>document </a:t>
            </a:r>
            <a:r>
              <a:rPr sz="2400" spc="-25" dirty="0">
                <a:solidFill>
                  <a:srgbClr val="2E2B1F"/>
                </a:solidFill>
                <a:latin typeface="Carlito"/>
                <a:cs typeface="Carlito"/>
              </a:rPr>
              <a:t>may</a:t>
            </a:r>
            <a:r>
              <a:rPr sz="2400" spc="-26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400" spc="-35" dirty="0">
                <a:solidFill>
                  <a:srgbClr val="2E2B1F"/>
                </a:solidFill>
                <a:latin typeface="Carlito"/>
                <a:cs typeface="Carlito"/>
              </a:rPr>
              <a:t>have  </a:t>
            </a:r>
            <a:r>
              <a:rPr sz="2400" spc="5" dirty="0">
                <a:solidFill>
                  <a:srgbClr val="2E2B1F"/>
                </a:solidFill>
                <a:latin typeface="Carlito"/>
                <a:cs typeface="Carlito"/>
              </a:rPr>
              <a:t>one </a:t>
            </a:r>
            <a:r>
              <a:rPr sz="2400" dirty="0">
                <a:solidFill>
                  <a:srgbClr val="2E2B1F"/>
                </a:solidFill>
                <a:latin typeface="Carlito"/>
                <a:cs typeface="Carlito"/>
              </a:rPr>
              <a:t>or </a:t>
            </a:r>
            <a:r>
              <a:rPr sz="2400" spc="5" dirty="0">
                <a:solidFill>
                  <a:srgbClr val="2E2B1F"/>
                </a:solidFill>
                <a:latin typeface="Carlito"/>
                <a:cs typeface="Carlito"/>
              </a:rPr>
              <a:t>more</a:t>
            </a:r>
            <a:r>
              <a:rPr sz="2400" spc="-17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400" spc="-25" dirty="0">
                <a:solidFill>
                  <a:srgbClr val="2E2B1F"/>
                </a:solidFill>
                <a:latin typeface="Carlito"/>
                <a:cs typeface="Carlito"/>
              </a:rPr>
              <a:t>‘fields’.</a:t>
            </a:r>
            <a:endParaRPr sz="2400">
              <a:latin typeface="Carlito"/>
              <a:cs typeface="Carlito"/>
            </a:endParaRPr>
          </a:p>
          <a:p>
            <a:pPr marL="241300" marR="5080" indent="-229235">
              <a:lnSpc>
                <a:spcPct val="79500"/>
              </a:lnSpc>
              <a:spcBef>
                <a:spcPts val="640"/>
              </a:spcBef>
              <a:buClr>
                <a:srgbClr val="A9A47B"/>
              </a:buClr>
              <a:buFont typeface="Arial"/>
              <a:buChar char="•"/>
              <a:tabLst>
                <a:tab pos="241935" algn="l"/>
              </a:tabLst>
            </a:pPr>
            <a:r>
              <a:rPr sz="2400" dirty="0">
                <a:solidFill>
                  <a:srgbClr val="2E2B1F"/>
                </a:solidFill>
                <a:latin typeface="Carlito"/>
                <a:cs typeface="Carlito"/>
              </a:rPr>
              <a:t>MongoDB </a:t>
            </a:r>
            <a:r>
              <a:rPr sz="2400" spc="-5" dirty="0">
                <a:solidFill>
                  <a:srgbClr val="2E2B1F"/>
                </a:solidFill>
                <a:latin typeface="Carlito"/>
                <a:cs typeface="Carlito"/>
              </a:rPr>
              <a:t>‘Indexes’  </a:t>
            </a:r>
            <a:r>
              <a:rPr sz="2400" spc="5" dirty="0">
                <a:solidFill>
                  <a:srgbClr val="2E2B1F"/>
                </a:solidFill>
                <a:latin typeface="Carlito"/>
                <a:cs typeface="Carlito"/>
              </a:rPr>
              <a:t>function </a:t>
            </a:r>
            <a:r>
              <a:rPr sz="2400" spc="15" dirty="0">
                <a:solidFill>
                  <a:srgbClr val="2E2B1F"/>
                </a:solidFill>
                <a:latin typeface="Carlito"/>
                <a:cs typeface="Carlito"/>
              </a:rPr>
              <a:t>much </a:t>
            </a:r>
            <a:r>
              <a:rPr sz="2400" spc="-30" dirty="0">
                <a:solidFill>
                  <a:srgbClr val="2E2B1F"/>
                </a:solidFill>
                <a:latin typeface="Carlito"/>
                <a:cs typeface="Carlito"/>
              </a:rPr>
              <a:t>like</a:t>
            </a:r>
            <a:r>
              <a:rPr sz="2400" spc="-25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2E2B1F"/>
                </a:solidFill>
                <a:latin typeface="Carlito"/>
                <a:cs typeface="Carlito"/>
              </a:rPr>
              <a:t>their  </a:t>
            </a:r>
            <a:r>
              <a:rPr sz="2400" spc="-15" dirty="0">
                <a:solidFill>
                  <a:srgbClr val="2E2B1F"/>
                </a:solidFill>
                <a:latin typeface="Carlito"/>
                <a:cs typeface="Carlito"/>
              </a:rPr>
              <a:t>RDBMS</a:t>
            </a:r>
            <a:r>
              <a:rPr sz="2400" spc="-2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400" spc="5" dirty="0">
                <a:solidFill>
                  <a:srgbClr val="2E2B1F"/>
                </a:solidFill>
                <a:latin typeface="Carlito"/>
                <a:cs typeface="Carlito"/>
              </a:rPr>
              <a:t>counterparts.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34400" y="5648325"/>
            <a:ext cx="71755" cy="400050"/>
          </a:xfrm>
          <a:custGeom>
            <a:avLst/>
            <a:gdLst/>
            <a:ahLst/>
            <a:cxnLst/>
            <a:rect l="l" t="t" r="r" b="b"/>
            <a:pathLst>
              <a:path w="71754" h="400050">
                <a:moveTo>
                  <a:pt x="71754" y="400050"/>
                </a:moveTo>
                <a:lnTo>
                  <a:pt x="43826" y="394407"/>
                </a:lnTo>
                <a:lnTo>
                  <a:pt x="21018" y="379020"/>
                </a:lnTo>
                <a:lnTo>
                  <a:pt x="5639" y="356196"/>
                </a:lnTo>
                <a:lnTo>
                  <a:pt x="0" y="328244"/>
                </a:lnTo>
                <a:lnTo>
                  <a:pt x="0" y="71805"/>
                </a:lnTo>
                <a:lnTo>
                  <a:pt x="5639" y="43853"/>
                </a:lnTo>
                <a:lnTo>
                  <a:pt x="21018" y="21029"/>
                </a:lnTo>
                <a:lnTo>
                  <a:pt x="43826" y="5642"/>
                </a:lnTo>
                <a:lnTo>
                  <a:pt x="71754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05569" y="5648325"/>
            <a:ext cx="71755" cy="400050"/>
          </a:xfrm>
          <a:custGeom>
            <a:avLst/>
            <a:gdLst/>
            <a:ahLst/>
            <a:cxnLst/>
            <a:rect l="l" t="t" r="r" b="b"/>
            <a:pathLst>
              <a:path w="71754" h="400050">
                <a:moveTo>
                  <a:pt x="0" y="0"/>
                </a:moveTo>
                <a:lnTo>
                  <a:pt x="27928" y="5642"/>
                </a:lnTo>
                <a:lnTo>
                  <a:pt x="50736" y="21029"/>
                </a:lnTo>
                <a:lnTo>
                  <a:pt x="66115" y="43853"/>
                </a:lnTo>
                <a:lnTo>
                  <a:pt x="71754" y="71805"/>
                </a:lnTo>
                <a:lnTo>
                  <a:pt x="71754" y="328244"/>
                </a:lnTo>
                <a:lnTo>
                  <a:pt x="66115" y="356196"/>
                </a:lnTo>
                <a:lnTo>
                  <a:pt x="50736" y="379020"/>
                </a:lnTo>
                <a:lnTo>
                  <a:pt x="27928" y="394407"/>
                </a:lnTo>
                <a:lnTo>
                  <a:pt x="0" y="40005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711183" y="5798820"/>
            <a:ext cx="1968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21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96051" y="3138551"/>
            <a:ext cx="1152525" cy="1600200"/>
          </a:xfrm>
          <a:prstGeom prst="rect">
            <a:avLst/>
          </a:prstGeom>
          <a:solidFill>
            <a:srgbClr val="B09F88"/>
          </a:solidFill>
          <a:ln w="28575">
            <a:solidFill>
              <a:srgbClr val="7A7858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2700">
              <a:latin typeface="Times New Roman"/>
              <a:cs typeface="Times New Roman"/>
            </a:endParaRPr>
          </a:p>
          <a:p>
            <a:pPr marL="269875" marR="256540" indent="85725" algn="just">
              <a:lnSpc>
                <a:spcPct val="101299"/>
              </a:lnSpc>
            </a:pPr>
            <a:r>
              <a:rPr sz="2100" dirty="0">
                <a:solidFill>
                  <a:srgbClr val="FFFFFF"/>
                </a:solidFill>
                <a:latin typeface="Carlito"/>
                <a:cs typeface="Carlito"/>
              </a:rPr>
              <a:t>0 </a:t>
            </a:r>
            <a:r>
              <a:rPr sz="2100" spc="5" dirty="0">
                <a:solidFill>
                  <a:srgbClr val="FFFFFF"/>
                </a:solidFill>
                <a:latin typeface="Carlito"/>
                <a:cs typeface="Carlito"/>
              </a:rPr>
              <a:t>or  </a:t>
            </a:r>
            <a:r>
              <a:rPr sz="2100" dirty="0">
                <a:solidFill>
                  <a:srgbClr val="FFFFFF"/>
                </a:solidFill>
                <a:latin typeface="Carlito"/>
                <a:cs typeface="Carlito"/>
              </a:rPr>
              <a:t>more  </a:t>
            </a:r>
            <a:r>
              <a:rPr sz="2100" spc="5" dirty="0">
                <a:solidFill>
                  <a:srgbClr val="FFFFFF"/>
                </a:solidFill>
                <a:latin typeface="Carlito"/>
                <a:cs typeface="Carlito"/>
              </a:rPr>
              <a:t>F</a:t>
            </a:r>
            <a:r>
              <a:rPr sz="2100" spc="-35" dirty="0">
                <a:solidFill>
                  <a:srgbClr val="FFFFFF"/>
                </a:solidFill>
                <a:latin typeface="Carlito"/>
                <a:cs typeface="Carlito"/>
              </a:rPr>
              <a:t>i</a:t>
            </a:r>
            <a:r>
              <a:rPr sz="2100" dirty="0">
                <a:solidFill>
                  <a:srgbClr val="FFFFFF"/>
                </a:solidFill>
                <a:latin typeface="Carlito"/>
                <a:cs typeface="Carlito"/>
              </a:rPr>
              <a:t>e</a:t>
            </a:r>
            <a:r>
              <a:rPr sz="2100" spc="-35" dirty="0">
                <a:solidFill>
                  <a:srgbClr val="FFFFFF"/>
                </a:solidFill>
                <a:latin typeface="Carlito"/>
                <a:cs typeface="Carlito"/>
              </a:rPr>
              <a:t>l</a:t>
            </a:r>
            <a:r>
              <a:rPr sz="2100" spc="15" dirty="0">
                <a:solidFill>
                  <a:srgbClr val="FFFFFF"/>
                </a:solidFill>
                <a:latin typeface="Carlito"/>
                <a:cs typeface="Carlito"/>
              </a:rPr>
              <a:t>d</a:t>
            </a:r>
            <a:r>
              <a:rPr sz="2100" dirty="0">
                <a:solidFill>
                  <a:srgbClr val="FFFFFF"/>
                </a:solidFill>
                <a:latin typeface="Carlito"/>
                <a:cs typeface="Carlito"/>
              </a:rPr>
              <a:t>s</a:t>
            </a:r>
            <a:endParaRPr sz="210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76951" y="2490851"/>
            <a:ext cx="1990725" cy="2657475"/>
          </a:xfrm>
          <a:prstGeom prst="rect">
            <a:avLst/>
          </a:prstGeom>
          <a:solidFill>
            <a:srgbClr val="D2CA6C"/>
          </a:solidFill>
          <a:ln w="28575">
            <a:solidFill>
              <a:srgbClr val="7A7858"/>
            </a:solidFill>
          </a:ln>
        </p:spPr>
        <p:txBody>
          <a:bodyPr vert="horz" wrap="square" lIns="0" tIns="140970" rIns="0" bIns="0" rtlCol="0">
            <a:spAutoFit/>
          </a:bodyPr>
          <a:lstStyle/>
          <a:p>
            <a:pPr marL="443230" marR="544195">
              <a:lnSpc>
                <a:spcPct val="100899"/>
              </a:lnSpc>
              <a:spcBef>
                <a:spcPts val="1110"/>
              </a:spcBef>
            </a:pPr>
            <a:r>
              <a:rPr sz="1550" spc="15" dirty="0">
                <a:solidFill>
                  <a:srgbClr val="FFFFFF"/>
                </a:solidFill>
                <a:latin typeface="Arial"/>
                <a:cs typeface="Arial"/>
              </a:rPr>
              <a:t>0 </a:t>
            </a:r>
            <a:r>
              <a:rPr sz="1550" spc="20" dirty="0">
                <a:solidFill>
                  <a:srgbClr val="FFFFFF"/>
                </a:solidFill>
                <a:latin typeface="Arial"/>
                <a:cs typeface="Arial"/>
              </a:rPr>
              <a:t>or </a:t>
            </a:r>
            <a:r>
              <a:rPr sz="1550" spc="-10" dirty="0">
                <a:solidFill>
                  <a:srgbClr val="FFFFFF"/>
                </a:solidFill>
                <a:latin typeface="Arial"/>
                <a:cs typeface="Arial"/>
              </a:rPr>
              <a:t>more  </a:t>
            </a:r>
            <a:r>
              <a:rPr sz="155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550" spc="3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550" spc="4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550" spc="-4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550" spc="-9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550" spc="3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550" spc="-4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550" spc="10" dirty="0">
                <a:solidFill>
                  <a:srgbClr val="FFFFFF"/>
                </a:solidFill>
                <a:latin typeface="Arial"/>
                <a:cs typeface="Arial"/>
              </a:rPr>
              <a:t>ts</a:t>
            </a:r>
            <a:endParaRPr sz="15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67376" y="2014601"/>
            <a:ext cx="2733675" cy="3448050"/>
          </a:xfrm>
          <a:prstGeom prst="rect">
            <a:avLst/>
          </a:prstGeom>
          <a:solidFill>
            <a:srgbClr val="9CBDBC"/>
          </a:solidFill>
          <a:ln w="28575">
            <a:solidFill>
              <a:srgbClr val="7A7858"/>
            </a:solidFill>
          </a:ln>
        </p:spPr>
        <p:txBody>
          <a:bodyPr vert="horz" wrap="square" lIns="0" tIns="6985" rIns="0" bIns="0" rtlCol="0">
            <a:spAutoFit/>
          </a:bodyPr>
          <a:lstStyle/>
          <a:p>
            <a:pPr marL="839469" marR="911225">
              <a:lnSpc>
                <a:spcPct val="100899"/>
              </a:lnSpc>
              <a:spcBef>
                <a:spcPts val="55"/>
              </a:spcBef>
            </a:pPr>
            <a:r>
              <a:rPr sz="1550" spc="10" dirty="0">
                <a:solidFill>
                  <a:srgbClr val="FFFFFF"/>
                </a:solidFill>
                <a:latin typeface="Arial"/>
                <a:cs typeface="Arial"/>
              </a:rPr>
              <a:t>0 </a:t>
            </a:r>
            <a:r>
              <a:rPr sz="1550" spc="20" dirty="0">
                <a:solidFill>
                  <a:srgbClr val="FFFFFF"/>
                </a:solidFill>
                <a:latin typeface="Arial"/>
                <a:cs typeface="Arial"/>
              </a:rPr>
              <a:t>or </a:t>
            </a:r>
            <a:r>
              <a:rPr sz="1550" spc="-10" dirty="0">
                <a:solidFill>
                  <a:srgbClr val="FFFFFF"/>
                </a:solidFill>
                <a:latin typeface="Arial"/>
                <a:cs typeface="Arial"/>
              </a:rPr>
              <a:t>more  </a:t>
            </a:r>
            <a:r>
              <a:rPr sz="155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550" spc="3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550" spc="-50" dirty="0">
                <a:solidFill>
                  <a:srgbClr val="FFFFFF"/>
                </a:solidFill>
                <a:latin typeface="Arial"/>
                <a:cs typeface="Arial"/>
              </a:rPr>
              <a:t>ll</a:t>
            </a:r>
            <a:r>
              <a:rPr sz="1550" spc="3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550" spc="4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550" spc="1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550" spc="2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550" spc="3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550" spc="-4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550" spc="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15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00626" y="1528762"/>
            <a:ext cx="3810000" cy="4419600"/>
          </a:xfrm>
          <a:prstGeom prst="rect">
            <a:avLst/>
          </a:prstGeom>
          <a:solidFill>
            <a:srgbClr val="A9A47B"/>
          </a:solidFill>
          <a:ln w="28575">
            <a:solidFill>
              <a:srgbClr val="7A7858"/>
            </a:solidFill>
          </a:ln>
        </p:spPr>
        <p:txBody>
          <a:bodyPr vert="horz" wrap="square" lIns="0" tIns="155575" rIns="0" bIns="0" rtlCol="0">
            <a:spAutoFit/>
          </a:bodyPr>
          <a:lstStyle/>
          <a:p>
            <a:pPr marL="854075">
              <a:lnSpc>
                <a:spcPct val="100000"/>
              </a:lnSpc>
              <a:spcBef>
                <a:spcPts val="1225"/>
              </a:spcBef>
            </a:pPr>
            <a:r>
              <a:rPr sz="1550" spc="15" dirty="0">
                <a:solidFill>
                  <a:srgbClr val="FFFFFF"/>
                </a:solidFill>
                <a:latin typeface="Arial"/>
                <a:cs typeface="Arial"/>
              </a:rPr>
              <a:t>0 </a:t>
            </a:r>
            <a:r>
              <a:rPr sz="1550" spc="20" dirty="0">
                <a:solidFill>
                  <a:srgbClr val="FFFFFF"/>
                </a:solidFill>
                <a:latin typeface="Arial"/>
                <a:cs typeface="Arial"/>
              </a:rPr>
              <a:t>or </a:t>
            </a:r>
            <a:r>
              <a:rPr sz="1550" spc="-10" dirty="0">
                <a:solidFill>
                  <a:srgbClr val="FFFFFF"/>
                </a:solidFill>
                <a:latin typeface="Arial"/>
                <a:cs typeface="Arial"/>
              </a:rPr>
              <a:t>more</a:t>
            </a:r>
            <a:r>
              <a:rPr sz="1550" spc="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50" spc="20" dirty="0">
                <a:solidFill>
                  <a:srgbClr val="FFFFFF"/>
                </a:solidFill>
                <a:latin typeface="Arial"/>
                <a:cs typeface="Arial"/>
              </a:rPr>
              <a:t>Databases</a:t>
            </a:r>
            <a:endParaRPr sz="15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575" y="474344"/>
            <a:ext cx="5932805" cy="7239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40" dirty="0"/>
              <a:t>RDB </a:t>
            </a:r>
            <a:r>
              <a:rPr spc="-55" dirty="0"/>
              <a:t>Concepts to </a:t>
            </a:r>
            <a:r>
              <a:rPr dirty="0"/>
              <a:t>NO</a:t>
            </a:r>
            <a:r>
              <a:rPr spc="-760" dirty="0"/>
              <a:t> </a:t>
            </a:r>
            <a:r>
              <a:rPr spc="-40" dirty="0"/>
              <a:t>SQL</a:t>
            </a:r>
          </a:p>
        </p:txBody>
      </p:sp>
      <p:sp>
        <p:nvSpPr>
          <p:cNvPr id="3" name="object 3"/>
          <p:cNvSpPr/>
          <p:nvPr/>
        </p:nvSpPr>
        <p:spPr>
          <a:xfrm>
            <a:off x="8534400" y="5648325"/>
            <a:ext cx="71755" cy="400050"/>
          </a:xfrm>
          <a:custGeom>
            <a:avLst/>
            <a:gdLst/>
            <a:ahLst/>
            <a:cxnLst/>
            <a:rect l="l" t="t" r="r" b="b"/>
            <a:pathLst>
              <a:path w="71754" h="400050">
                <a:moveTo>
                  <a:pt x="71754" y="400050"/>
                </a:moveTo>
                <a:lnTo>
                  <a:pt x="43826" y="394407"/>
                </a:lnTo>
                <a:lnTo>
                  <a:pt x="21018" y="379020"/>
                </a:lnTo>
                <a:lnTo>
                  <a:pt x="5639" y="356196"/>
                </a:lnTo>
                <a:lnTo>
                  <a:pt x="0" y="328244"/>
                </a:lnTo>
                <a:lnTo>
                  <a:pt x="0" y="71805"/>
                </a:lnTo>
                <a:lnTo>
                  <a:pt x="5639" y="43853"/>
                </a:lnTo>
                <a:lnTo>
                  <a:pt x="21018" y="21029"/>
                </a:lnTo>
                <a:lnTo>
                  <a:pt x="43826" y="5642"/>
                </a:lnTo>
                <a:lnTo>
                  <a:pt x="71754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05569" y="5648325"/>
            <a:ext cx="71755" cy="400050"/>
          </a:xfrm>
          <a:custGeom>
            <a:avLst/>
            <a:gdLst/>
            <a:ahLst/>
            <a:cxnLst/>
            <a:rect l="l" t="t" r="r" b="b"/>
            <a:pathLst>
              <a:path w="71754" h="400050">
                <a:moveTo>
                  <a:pt x="0" y="0"/>
                </a:moveTo>
                <a:lnTo>
                  <a:pt x="27928" y="5642"/>
                </a:lnTo>
                <a:lnTo>
                  <a:pt x="50736" y="21029"/>
                </a:lnTo>
                <a:lnTo>
                  <a:pt x="66115" y="43853"/>
                </a:lnTo>
                <a:lnTo>
                  <a:pt x="71754" y="71805"/>
                </a:lnTo>
                <a:lnTo>
                  <a:pt x="71754" y="328244"/>
                </a:lnTo>
                <a:lnTo>
                  <a:pt x="66115" y="356196"/>
                </a:lnTo>
                <a:lnTo>
                  <a:pt x="50736" y="379020"/>
                </a:lnTo>
                <a:lnTo>
                  <a:pt x="27928" y="394407"/>
                </a:lnTo>
                <a:lnTo>
                  <a:pt x="0" y="40005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711183" y="5798820"/>
            <a:ext cx="1968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22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160904" y="1951227"/>
            <a:ext cx="528955" cy="4526280"/>
            <a:chOff x="2160904" y="1951227"/>
            <a:chExt cx="528955" cy="4526280"/>
          </a:xfrm>
        </p:grpSpPr>
        <p:sp>
          <p:nvSpPr>
            <p:cNvPr id="7" name="object 7"/>
            <p:cNvSpPr/>
            <p:nvPr/>
          </p:nvSpPr>
          <p:spPr>
            <a:xfrm>
              <a:off x="2160904" y="1951227"/>
              <a:ext cx="528955" cy="445134"/>
            </a:xfrm>
            <a:custGeom>
              <a:avLst/>
              <a:gdLst/>
              <a:ahLst/>
              <a:cxnLst/>
              <a:rect l="l" t="t" r="r" b="b"/>
              <a:pathLst>
                <a:path w="528955" h="445135">
                  <a:moveTo>
                    <a:pt x="528739" y="0"/>
                  </a:moveTo>
                  <a:lnTo>
                    <a:pt x="0" y="0"/>
                  </a:lnTo>
                  <a:lnTo>
                    <a:pt x="0" y="444626"/>
                  </a:lnTo>
                  <a:lnTo>
                    <a:pt x="528739" y="444626"/>
                  </a:lnTo>
                  <a:lnTo>
                    <a:pt x="528739" y="0"/>
                  </a:lnTo>
                  <a:close/>
                </a:path>
              </a:pathLst>
            </a:custGeom>
            <a:solidFill>
              <a:srgbClr val="E1E0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160904" y="2395753"/>
              <a:ext cx="528955" cy="767715"/>
            </a:xfrm>
            <a:custGeom>
              <a:avLst/>
              <a:gdLst/>
              <a:ahLst/>
              <a:cxnLst/>
              <a:rect l="l" t="t" r="r" b="b"/>
              <a:pathLst>
                <a:path w="528955" h="767714">
                  <a:moveTo>
                    <a:pt x="528739" y="0"/>
                  </a:moveTo>
                  <a:lnTo>
                    <a:pt x="0" y="0"/>
                  </a:lnTo>
                  <a:lnTo>
                    <a:pt x="0" y="767562"/>
                  </a:lnTo>
                  <a:lnTo>
                    <a:pt x="528739" y="767562"/>
                  </a:lnTo>
                  <a:lnTo>
                    <a:pt x="528739" y="0"/>
                  </a:lnTo>
                  <a:close/>
                </a:path>
              </a:pathLst>
            </a:custGeom>
            <a:solidFill>
              <a:srgbClr val="F0EF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160904" y="3163341"/>
              <a:ext cx="528955" cy="767715"/>
            </a:xfrm>
            <a:custGeom>
              <a:avLst/>
              <a:gdLst/>
              <a:ahLst/>
              <a:cxnLst/>
              <a:rect l="l" t="t" r="r" b="b"/>
              <a:pathLst>
                <a:path w="528955" h="767714">
                  <a:moveTo>
                    <a:pt x="528739" y="0"/>
                  </a:moveTo>
                  <a:lnTo>
                    <a:pt x="0" y="0"/>
                  </a:lnTo>
                  <a:lnTo>
                    <a:pt x="0" y="767562"/>
                  </a:lnTo>
                  <a:lnTo>
                    <a:pt x="528739" y="767562"/>
                  </a:lnTo>
                  <a:lnTo>
                    <a:pt x="528739" y="0"/>
                  </a:lnTo>
                  <a:close/>
                </a:path>
              </a:pathLst>
            </a:custGeom>
            <a:solidFill>
              <a:srgbClr val="E1E0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160904" y="3930904"/>
              <a:ext cx="528955" cy="445134"/>
            </a:xfrm>
            <a:custGeom>
              <a:avLst/>
              <a:gdLst/>
              <a:ahLst/>
              <a:cxnLst/>
              <a:rect l="l" t="t" r="r" b="b"/>
              <a:pathLst>
                <a:path w="528955" h="445135">
                  <a:moveTo>
                    <a:pt x="528739" y="0"/>
                  </a:moveTo>
                  <a:lnTo>
                    <a:pt x="0" y="0"/>
                  </a:lnTo>
                  <a:lnTo>
                    <a:pt x="0" y="444627"/>
                  </a:lnTo>
                  <a:lnTo>
                    <a:pt x="528739" y="444627"/>
                  </a:lnTo>
                  <a:lnTo>
                    <a:pt x="528739" y="0"/>
                  </a:lnTo>
                  <a:close/>
                </a:path>
              </a:pathLst>
            </a:custGeom>
            <a:solidFill>
              <a:srgbClr val="F0EF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160904" y="4375530"/>
              <a:ext cx="528955" cy="445134"/>
            </a:xfrm>
            <a:custGeom>
              <a:avLst/>
              <a:gdLst/>
              <a:ahLst/>
              <a:cxnLst/>
              <a:rect l="l" t="t" r="r" b="b"/>
              <a:pathLst>
                <a:path w="528955" h="445135">
                  <a:moveTo>
                    <a:pt x="528739" y="0"/>
                  </a:moveTo>
                  <a:lnTo>
                    <a:pt x="0" y="0"/>
                  </a:lnTo>
                  <a:lnTo>
                    <a:pt x="0" y="444627"/>
                  </a:lnTo>
                  <a:lnTo>
                    <a:pt x="528739" y="444627"/>
                  </a:lnTo>
                  <a:lnTo>
                    <a:pt x="528739" y="0"/>
                  </a:lnTo>
                  <a:close/>
                </a:path>
              </a:pathLst>
            </a:custGeom>
            <a:solidFill>
              <a:srgbClr val="E1E0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160904" y="4820157"/>
              <a:ext cx="528955" cy="445134"/>
            </a:xfrm>
            <a:custGeom>
              <a:avLst/>
              <a:gdLst/>
              <a:ahLst/>
              <a:cxnLst/>
              <a:rect l="l" t="t" r="r" b="b"/>
              <a:pathLst>
                <a:path w="528955" h="445135">
                  <a:moveTo>
                    <a:pt x="528739" y="0"/>
                  </a:moveTo>
                  <a:lnTo>
                    <a:pt x="0" y="0"/>
                  </a:lnTo>
                  <a:lnTo>
                    <a:pt x="0" y="444627"/>
                  </a:lnTo>
                  <a:lnTo>
                    <a:pt x="528739" y="444627"/>
                  </a:lnTo>
                  <a:lnTo>
                    <a:pt x="528739" y="0"/>
                  </a:lnTo>
                  <a:close/>
                </a:path>
              </a:pathLst>
            </a:custGeom>
            <a:solidFill>
              <a:srgbClr val="F0EF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160904" y="5264810"/>
              <a:ext cx="528955" cy="767715"/>
            </a:xfrm>
            <a:custGeom>
              <a:avLst/>
              <a:gdLst/>
              <a:ahLst/>
              <a:cxnLst/>
              <a:rect l="l" t="t" r="r" b="b"/>
              <a:pathLst>
                <a:path w="528955" h="767714">
                  <a:moveTo>
                    <a:pt x="528739" y="0"/>
                  </a:moveTo>
                  <a:lnTo>
                    <a:pt x="0" y="0"/>
                  </a:lnTo>
                  <a:lnTo>
                    <a:pt x="0" y="767562"/>
                  </a:lnTo>
                  <a:lnTo>
                    <a:pt x="528739" y="767562"/>
                  </a:lnTo>
                  <a:lnTo>
                    <a:pt x="528739" y="0"/>
                  </a:lnTo>
                  <a:close/>
                </a:path>
              </a:pathLst>
            </a:custGeom>
            <a:solidFill>
              <a:srgbClr val="E1E0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160904" y="6032373"/>
              <a:ext cx="528955" cy="445134"/>
            </a:xfrm>
            <a:custGeom>
              <a:avLst/>
              <a:gdLst/>
              <a:ahLst/>
              <a:cxnLst/>
              <a:rect l="l" t="t" r="r" b="b"/>
              <a:pathLst>
                <a:path w="528955" h="445135">
                  <a:moveTo>
                    <a:pt x="528739" y="0"/>
                  </a:moveTo>
                  <a:lnTo>
                    <a:pt x="0" y="0"/>
                  </a:lnTo>
                  <a:lnTo>
                    <a:pt x="0" y="444626"/>
                  </a:lnTo>
                  <a:lnTo>
                    <a:pt x="528739" y="444626"/>
                  </a:lnTo>
                  <a:lnTo>
                    <a:pt x="528739" y="0"/>
                  </a:lnTo>
                  <a:close/>
                </a:path>
              </a:pathLst>
            </a:custGeom>
            <a:solidFill>
              <a:srgbClr val="F0EF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533400" y="1500250"/>
          <a:ext cx="5252085" cy="49703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211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89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01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4626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RDBMS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9A47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9A47B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MongoDB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9A4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4626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spc="1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Database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spc="1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Database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7461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Table,</a:t>
                      </a:r>
                      <a:r>
                        <a:rPr sz="1800" spc="-12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1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View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800" spc="1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Collection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7588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Row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Document</a:t>
                      </a:r>
                      <a:r>
                        <a:rPr sz="1800" spc="33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(BSON)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4626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1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Column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1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Field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4626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1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Index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1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Index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4627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1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Join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1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Embedded</a:t>
                      </a:r>
                      <a:r>
                        <a:rPr sz="1800" spc="-8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Document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67588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Foreign</a:t>
                      </a:r>
                      <a:r>
                        <a:rPr sz="1800" spc="-8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1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Key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1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Reference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4627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Partition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Shard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16" name="object 16"/>
          <p:cNvGrpSpPr/>
          <p:nvPr/>
        </p:nvGrpSpPr>
        <p:grpSpPr>
          <a:xfrm>
            <a:off x="2200338" y="2124138"/>
            <a:ext cx="409575" cy="4191000"/>
            <a:chOff x="2200338" y="2124138"/>
            <a:chExt cx="409575" cy="4191000"/>
          </a:xfrm>
        </p:grpSpPr>
        <p:sp>
          <p:nvSpPr>
            <p:cNvPr id="17" name="object 17"/>
            <p:cNvSpPr/>
            <p:nvPr/>
          </p:nvSpPr>
          <p:spPr>
            <a:xfrm>
              <a:off x="2309876" y="2138426"/>
              <a:ext cx="285750" cy="142875"/>
            </a:xfrm>
            <a:custGeom>
              <a:avLst/>
              <a:gdLst/>
              <a:ahLst/>
              <a:cxnLst/>
              <a:rect l="l" t="t" r="r" b="b"/>
              <a:pathLst>
                <a:path w="285750" h="142875">
                  <a:moveTo>
                    <a:pt x="214249" y="0"/>
                  </a:moveTo>
                  <a:lnTo>
                    <a:pt x="214249" y="35687"/>
                  </a:lnTo>
                  <a:lnTo>
                    <a:pt x="0" y="35687"/>
                  </a:lnTo>
                  <a:lnTo>
                    <a:pt x="0" y="107061"/>
                  </a:lnTo>
                  <a:lnTo>
                    <a:pt x="214249" y="107061"/>
                  </a:lnTo>
                  <a:lnTo>
                    <a:pt x="214249" y="142875"/>
                  </a:lnTo>
                  <a:lnTo>
                    <a:pt x="285750" y="71374"/>
                  </a:lnTo>
                  <a:lnTo>
                    <a:pt x="214249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309876" y="2138426"/>
              <a:ext cx="285750" cy="142875"/>
            </a:xfrm>
            <a:custGeom>
              <a:avLst/>
              <a:gdLst/>
              <a:ahLst/>
              <a:cxnLst/>
              <a:rect l="l" t="t" r="r" b="b"/>
              <a:pathLst>
                <a:path w="285750" h="142875">
                  <a:moveTo>
                    <a:pt x="0" y="35687"/>
                  </a:moveTo>
                  <a:lnTo>
                    <a:pt x="214249" y="35687"/>
                  </a:lnTo>
                  <a:lnTo>
                    <a:pt x="214249" y="0"/>
                  </a:lnTo>
                  <a:lnTo>
                    <a:pt x="285750" y="71374"/>
                  </a:lnTo>
                  <a:lnTo>
                    <a:pt x="214249" y="142875"/>
                  </a:lnTo>
                  <a:lnTo>
                    <a:pt x="214249" y="107061"/>
                  </a:lnTo>
                  <a:lnTo>
                    <a:pt x="0" y="107061"/>
                  </a:lnTo>
                  <a:lnTo>
                    <a:pt x="0" y="35687"/>
                  </a:lnTo>
                  <a:close/>
                </a:path>
              </a:pathLst>
            </a:custGeom>
            <a:ln w="28575">
              <a:solidFill>
                <a:srgbClr val="7A7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309876" y="2519426"/>
              <a:ext cx="285750" cy="152400"/>
            </a:xfrm>
            <a:custGeom>
              <a:avLst/>
              <a:gdLst/>
              <a:ahLst/>
              <a:cxnLst/>
              <a:rect l="l" t="t" r="r" b="b"/>
              <a:pathLst>
                <a:path w="285750" h="152400">
                  <a:moveTo>
                    <a:pt x="209550" y="0"/>
                  </a:moveTo>
                  <a:lnTo>
                    <a:pt x="209550" y="38100"/>
                  </a:lnTo>
                  <a:lnTo>
                    <a:pt x="0" y="38100"/>
                  </a:lnTo>
                  <a:lnTo>
                    <a:pt x="0" y="114300"/>
                  </a:lnTo>
                  <a:lnTo>
                    <a:pt x="209550" y="114300"/>
                  </a:lnTo>
                  <a:lnTo>
                    <a:pt x="209550" y="152400"/>
                  </a:lnTo>
                  <a:lnTo>
                    <a:pt x="285750" y="76200"/>
                  </a:lnTo>
                  <a:lnTo>
                    <a:pt x="209550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309876" y="2519426"/>
              <a:ext cx="285750" cy="152400"/>
            </a:xfrm>
            <a:custGeom>
              <a:avLst/>
              <a:gdLst/>
              <a:ahLst/>
              <a:cxnLst/>
              <a:rect l="l" t="t" r="r" b="b"/>
              <a:pathLst>
                <a:path w="285750" h="152400">
                  <a:moveTo>
                    <a:pt x="0" y="38100"/>
                  </a:moveTo>
                  <a:lnTo>
                    <a:pt x="209550" y="38100"/>
                  </a:lnTo>
                  <a:lnTo>
                    <a:pt x="209550" y="0"/>
                  </a:lnTo>
                  <a:lnTo>
                    <a:pt x="285750" y="76200"/>
                  </a:lnTo>
                  <a:lnTo>
                    <a:pt x="209550" y="152400"/>
                  </a:lnTo>
                  <a:lnTo>
                    <a:pt x="209550" y="114300"/>
                  </a:lnTo>
                  <a:lnTo>
                    <a:pt x="0" y="114300"/>
                  </a:lnTo>
                  <a:lnTo>
                    <a:pt x="0" y="38100"/>
                  </a:lnTo>
                  <a:close/>
                </a:path>
              </a:pathLst>
            </a:custGeom>
            <a:ln w="28575">
              <a:solidFill>
                <a:srgbClr val="7A7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233676" y="3357626"/>
              <a:ext cx="285750" cy="142875"/>
            </a:xfrm>
            <a:custGeom>
              <a:avLst/>
              <a:gdLst/>
              <a:ahLst/>
              <a:cxnLst/>
              <a:rect l="l" t="t" r="r" b="b"/>
              <a:pathLst>
                <a:path w="285750" h="142875">
                  <a:moveTo>
                    <a:pt x="214249" y="0"/>
                  </a:moveTo>
                  <a:lnTo>
                    <a:pt x="214249" y="35687"/>
                  </a:lnTo>
                  <a:lnTo>
                    <a:pt x="0" y="35687"/>
                  </a:lnTo>
                  <a:lnTo>
                    <a:pt x="0" y="107061"/>
                  </a:lnTo>
                  <a:lnTo>
                    <a:pt x="214249" y="107061"/>
                  </a:lnTo>
                  <a:lnTo>
                    <a:pt x="214249" y="142875"/>
                  </a:lnTo>
                  <a:lnTo>
                    <a:pt x="285750" y="71374"/>
                  </a:lnTo>
                  <a:lnTo>
                    <a:pt x="214249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233676" y="3357626"/>
              <a:ext cx="285750" cy="142875"/>
            </a:xfrm>
            <a:custGeom>
              <a:avLst/>
              <a:gdLst/>
              <a:ahLst/>
              <a:cxnLst/>
              <a:rect l="l" t="t" r="r" b="b"/>
              <a:pathLst>
                <a:path w="285750" h="142875">
                  <a:moveTo>
                    <a:pt x="0" y="35687"/>
                  </a:moveTo>
                  <a:lnTo>
                    <a:pt x="214249" y="35687"/>
                  </a:lnTo>
                  <a:lnTo>
                    <a:pt x="214249" y="0"/>
                  </a:lnTo>
                  <a:lnTo>
                    <a:pt x="285750" y="71374"/>
                  </a:lnTo>
                  <a:lnTo>
                    <a:pt x="214249" y="142875"/>
                  </a:lnTo>
                  <a:lnTo>
                    <a:pt x="214249" y="107061"/>
                  </a:lnTo>
                  <a:lnTo>
                    <a:pt x="0" y="107061"/>
                  </a:lnTo>
                  <a:lnTo>
                    <a:pt x="0" y="35687"/>
                  </a:lnTo>
                  <a:close/>
                </a:path>
              </a:pathLst>
            </a:custGeom>
            <a:ln w="28575">
              <a:solidFill>
                <a:srgbClr val="7A7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233676" y="4043426"/>
              <a:ext cx="285750" cy="142875"/>
            </a:xfrm>
            <a:custGeom>
              <a:avLst/>
              <a:gdLst/>
              <a:ahLst/>
              <a:cxnLst/>
              <a:rect l="l" t="t" r="r" b="b"/>
              <a:pathLst>
                <a:path w="285750" h="142875">
                  <a:moveTo>
                    <a:pt x="214249" y="0"/>
                  </a:moveTo>
                  <a:lnTo>
                    <a:pt x="214249" y="35687"/>
                  </a:lnTo>
                  <a:lnTo>
                    <a:pt x="0" y="35687"/>
                  </a:lnTo>
                  <a:lnTo>
                    <a:pt x="0" y="107061"/>
                  </a:lnTo>
                  <a:lnTo>
                    <a:pt x="214249" y="107061"/>
                  </a:lnTo>
                  <a:lnTo>
                    <a:pt x="214249" y="142875"/>
                  </a:lnTo>
                  <a:lnTo>
                    <a:pt x="285750" y="71374"/>
                  </a:lnTo>
                  <a:lnTo>
                    <a:pt x="214249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233676" y="4043426"/>
              <a:ext cx="285750" cy="142875"/>
            </a:xfrm>
            <a:custGeom>
              <a:avLst/>
              <a:gdLst/>
              <a:ahLst/>
              <a:cxnLst/>
              <a:rect l="l" t="t" r="r" b="b"/>
              <a:pathLst>
                <a:path w="285750" h="142875">
                  <a:moveTo>
                    <a:pt x="0" y="35687"/>
                  </a:moveTo>
                  <a:lnTo>
                    <a:pt x="214249" y="35687"/>
                  </a:lnTo>
                  <a:lnTo>
                    <a:pt x="214249" y="0"/>
                  </a:lnTo>
                  <a:lnTo>
                    <a:pt x="285750" y="71374"/>
                  </a:lnTo>
                  <a:lnTo>
                    <a:pt x="214249" y="142875"/>
                  </a:lnTo>
                  <a:lnTo>
                    <a:pt x="214249" y="107061"/>
                  </a:lnTo>
                  <a:lnTo>
                    <a:pt x="0" y="107061"/>
                  </a:lnTo>
                  <a:lnTo>
                    <a:pt x="0" y="35687"/>
                  </a:lnTo>
                  <a:close/>
                </a:path>
              </a:pathLst>
            </a:custGeom>
            <a:ln w="28575">
              <a:solidFill>
                <a:srgbClr val="7A7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233676" y="4576826"/>
              <a:ext cx="285750" cy="142875"/>
            </a:xfrm>
            <a:custGeom>
              <a:avLst/>
              <a:gdLst/>
              <a:ahLst/>
              <a:cxnLst/>
              <a:rect l="l" t="t" r="r" b="b"/>
              <a:pathLst>
                <a:path w="285750" h="142875">
                  <a:moveTo>
                    <a:pt x="214249" y="0"/>
                  </a:moveTo>
                  <a:lnTo>
                    <a:pt x="214249" y="35687"/>
                  </a:lnTo>
                  <a:lnTo>
                    <a:pt x="0" y="35687"/>
                  </a:lnTo>
                  <a:lnTo>
                    <a:pt x="0" y="107061"/>
                  </a:lnTo>
                  <a:lnTo>
                    <a:pt x="214249" y="107061"/>
                  </a:lnTo>
                  <a:lnTo>
                    <a:pt x="214249" y="142875"/>
                  </a:lnTo>
                  <a:lnTo>
                    <a:pt x="285750" y="71374"/>
                  </a:lnTo>
                  <a:lnTo>
                    <a:pt x="214249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233676" y="4576826"/>
              <a:ext cx="285750" cy="142875"/>
            </a:xfrm>
            <a:custGeom>
              <a:avLst/>
              <a:gdLst/>
              <a:ahLst/>
              <a:cxnLst/>
              <a:rect l="l" t="t" r="r" b="b"/>
              <a:pathLst>
                <a:path w="285750" h="142875">
                  <a:moveTo>
                    <a:pt x="0" y="35687"/>
                  </a:moveTo>
                  <a:lnTo>
                    <a:pt x="214249" y="35687"/>
                  </a:lnTo>
                  <a:lnTo>
                    <a:pt x="214249" y="0"/>
                  </a:lnTo>
                  <a:lnTo>
                    <a:pt x="285750" y="71374"/>
                  </a:lnTo>
                  <a:lnTo>
                    <a:pt x="214249" y="142875"/>
                  </a:lnTo>
                  <a:lnTo>
                    <a:pt x="214249" y="107061"/>
                  </a:lnTo>
                  <a:lnTo>
                    <a:pt x="0" y="107061"/>
                  </a:lnTo>
                  <a:lnTo>
                    <a:pt x="0" y="35687"/>
                  </a:lnTo>
                  <a:close/>
                </a:path>
              </a:pathLst>
            </a:custGeom>
            <a:ln w="28575">
              <a:solidFill>
                <a:srgbClr val="7A7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214626" y="4957826"/>
              <a:ext cx="295275" cy="142875"/>
            </a:xfrm>
            <a:custGeom>
              <a:avLst/>
              <a:gdLst/>
              <a:ahLst/>
              <a:cxnLst/>
              <a:rect l="l" t="t" r="r" b="b"/>
              <a:pathLst>
                <a:path w="295275" h="142875">
                  <a:moveTo>
                    <a:pt x="223774" y="0"/>
                  </a:moveTo>
                  <a:lnTo>
                    <a:pt x="223774" y="35687"/>
                  </a:lnTo>
                  <a:lnTo>
                    <a:pt x="0" y="35687"/>
                  </a:lnTo>
                  <a:lnTo>
                    <a:pt x="0" y="107061"/>
                  </a:lnTo>
                  <a:lnTo>
                    <a:pt x="223774" y="107061"/>
                  </a:lnTo>
                  <a:lnTo>
                    <a:pt x="223774" y="142875"/>
                  </a:lnTo>
                  <a:lnTo>
                    <a:pt x="295275" y="71374"/>
                  </a:lnTo>
                  <a:lnTo>
                    <a:pt x="223774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214626" y="4957826"/>
              <a:ext cx="295275" cy="142875"/>
            </a:xfrm>
            <a:custGeom>
              <a:avLst/>
              <a:gdLst/>
              <a:ahLst/>
              <a:cxnLst/>
              <a:rect l="l" t="t" r="r" b="b"/>
              <a:pathLst>
                <a:path w="295275" h="142875">
                  <a:moveTo>
                    <a:pt x="0" y="35687"/>
                  </a:moveTo>
                  <a:lnTo>
                    <a:pt x="223774" y="35687"/>
                  </a:lnTo>
                  <a:lnTo>
                    <a:pt x="223774" y="0"/>
                  </a:lnTo>
                  <a:lnTo>
                    <a:pt x="295275" y="71374"/>
                  </a:lnTo>
                  <a:lnTo>
                    <a:pt x="223774" y="142875"/>
                  </a:lnTo>
                  <a:lnTo>
                    <a:pt x="223774" y="107061"/>
                  </a:lnTo>
                  <a:lnTo>
                    <a:pt x="0" y="107061"/>
                  </a:lnTo>
                  <a:lnTo>
                    <a:pt x="0" y="35687"/>
                  </a:lnTo>
                  <a:close/>
                </a:path>
              </a:pathLst>
            </a:custGeom>
            <a:ln w="28575">
              <a:solidFill>
                <a:srgbClr val="7A7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214626" y="5500751"/>
              <a:ext cx="295275" cy="142875"/>
            </a:xfrm>
            <a:custGeom>
              <a:avLst/>
              <a:gdLst/>
              <a:ahLst/>
              <a:cxnLst/>
              <a:rect l="l" t="t" r="r" b="b"/>
              <a:pathLst>
                <a:path w="295275" h="142875">
                  <a:moveTo>
                    <a:pt x="223774" y="0"/>
                  </a:moveTo>
                  <a:lnTo>
                    <a:pt x="223774" y="35687"/>
                  </a:lnTo>
                  <a:lnTo>
                    <a:pt x="0" y="35687"/>
                  </a:lnTo>
                  <a:lnTo>
                    <a:pt x="0" y="107099"/>
                  </a:lnTo>
                  <a:lnTo>
                    <a:pt x="223774" y="107099"/>
                  </a:lnTo>
                  <a:lnTo>
                    <a:pt x="223774" y="142811"/>
                  </a:lnTo>
                  <a:lnTo>
                    <a:pt x="295275" y="71374"/>
                  </a:lnTo>
                  <a:lnTo>
                    <a:pt x="223774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214626" y="5500751"/>
              <a:ext cx="295275" cy="142875"/>
            </a:xfrm>
            <a:custGeom>
              <a:avLst/>
              <a:gdLst/>
              <a:ahLst/>
              <a:cxnLst/>
              <a:rect l="l" t="t" r="r" b="b"/>
              <a:pathLst>
                <a:path w="295275" h="142875">
                  <a:moveTo>
                    <a:pt x="0" y="35687"/>
                  </a:moveTo>
                  <a:lnTo>
                    <a:pt x="223774" y="35687"/>
                  </a:lnTo>
                  <a:lnTo>
                    <a:pt x="223774" y="0"/>
                  </a:lnTo>
                  <a:lnTo>
                    <a:pt x="295275" y="71374"/>
                  </a:lnTo>
                  <a:lnTo>
                    <a:pt x="223774" y="142811"/>
                  </a:lnTo>
                  <a:lnTo>
                    <a:pt x="223774" y="107099"/>
                  </a:lnTo>
                  <a:lnTo>
                    <a:pt x="0" y="107099"/>
                  </a:lnTo>
                  <a:lnTo>
                    <a:pt x="0" y="35687"/>
                  </a:lnTo>
                  <a:close/>
                </a:path>
              </a:pathLst>
            </a:custGeom>
            <a:ln w="28575">
              <a:solidFill>
                <a:srgbClr val="7A7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214626" y="6157912"/>
              <a:ext cx="285750" cy="142875"/>
            </a:xfrm>
            <a:custGeom>
              <a:avLst/>
              <a:gdLst/>
              <a:ahLst/>
              <a:cxnLst/>
              <a:rect l="l" t="t" r="r" b="b"/>
              <a:pathLst>
                <a:path w="285750" h="142875">
                  <a:moveTo>
                    <a:pt x="214249" y="0"/>
                  </a:moveTo>
                  <a:lnTo>
                    <a:pt x="214249" y="35725"/>
                  </a:lnTo>
                  <a:lnTo>
                    <a:pt x="0" y="35725"/>
                  </a:lnTo>
                  <a:lnTo>
                    <a:pt x="0" y="107162"/>
                  </a:lnTo>
                  <a:lnTo>
                    <a:pt x="214249" y="107162"/>
                  </a:lnTo>
                  <a:lnTo>
                    <a:pt x="214249" y="142875"/>
                  </a:lnTo>
                  <a:lnTo>
                    <a:pt x="285750" y="71437"/>
                  </a:lnTo>
                  <a:lnTo>
                    <a:pt x="214249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214626" y="6157912"/>
              <a:ext cx="285750" cy="142875"/>
            </a:xfrm>
            <a:custGeom>
              <a:avLst/>
              <a:gdLst/>
              <a:ahLst/>
              <a:cxnLst/>
              <a:rect l="l" t="t" r="r" b="b"/>
              <a:pathLst>
                <a:path w="285750" h="142875">
                  <a:moveTo>
                    <a:pt x="0" y="35725"/>
                  </a:moveTo>
                  <a:lnTo>
                    <a:pt x="214249" y="35725"/>
                  </a:lnTo>
                  <a:lnTo>
                    <a:pt x="214249" y="0"/>
                  </a:lnTo>
                  <a:lnTo>
                    <a:pt x="285750" y="71437"/>
                  </a:lnTo>
                  <a:lnTo>
                    <a:pt x="214249" y="142875"/>
                  </a:lnTo>
                  <a:lnTo>
                    <a:pt x="214249" y="107162"/>
                  </a:lnTo>
                  <a:lnTo>
                    <a:pt x="0" y="107162"/>
                  </a:lnTo>
                  <a:lnTo>
                    <a:pt x="0" y="35725"/>
                  </a:lnTo>
                  <a:close/>
                </a:path>
              </a:pathLst>
            </a:custGeom>
            <a:ln w="28575">
              <a:solidFill>
                <a:srgbClr val="7A7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6028690" y="1894522"/>
            <a:ext cx="2022475" cy="304736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167640" indent="66675">
              <a:lnSpc>
                <a:spcPct val="100899"/>
              </a:lnSpc>
              <a:spcBef>
                <a:spcPts val="80"/>
              </a:spcBef>
            </a:pPr>
            <a:r>
              <a:rPr sz="1800" spc="-5" dirty="0">
                <a:solidFill>
                  <a:srgbClr val="2E2B1F"/>
                </a:solidFill>
                <a:latin typeface="Arial"/>
                <a:cs typeface="Arial"/>
              </a:rPr>
              <a:t>Collection </a:t>
            </a:r>
            <a:r>
              <a:rPr sz="1800" spc="-15" dirty="0">
                <a:solidFill>
                  <a:srgbClr val="2E2B1F"/>
                </a:solidFill>
                <a:latin typeface="Arial"/>
                <a:cs typeface="Arial"/>
              </a:rPr>
              <a:t>is </a:t>
            </a:r>
            <a:r>
              <a:rPr sz="1800" spc="5" dirty="0">
                <a:solidFill>
                  <a:srgbClr val="2E2B1F"/>
                </a:solidFill>
                <a:latin typeface="Arial"/>
                <a:cs typeface="Arial"/>
              </a:rPr>
              <a:t>not  </a:t>
            </a:r>
            <a:r>
              <a:rPr sz="1800" spc="-5" dirty="0">
                <a:solidFill>
                  <a:srgbClr val="2E2B1F"/>
                </a:solidFill>
                <a:latin typeface="Arial"/>
                <a:cs typeface="Arial"/>
              </a:rPr>
              <a:t>strict </a:t>
            </a:r>
            <a:r>
              <a:rPr sz="1800" spc="5" dirty="0">
                <a:solidFill>
                  <a:srgbClr val="2E2B1F"/>
                </a:solidFill>
                <a:latin typeface="Arial"/>
                <a:cs typeface="Arial"/>
              </a:rPr>
              <a:t>about </a:t>
            </a:r>
            <a:r>
              <a:rPr sz="1800" spc="-5" dirty="0">
                <a:solidFill>
                  <a:srgbClr val="2E2B1F"/>
                </a:solidFill>
                <a:latin typeface="Arial"/>
                <a:cs typeface="Arial"/>
              </a:rPr>
              <a:t>what</a:t>
            </a:r>
            <a:r>
              <a:rPr sz="1800" spc="-155" dirty="0">
                <a:solidFill>
                  <a:srgbClr val="2E2B1F"/>
                </a:solidFill>
                <a:latin typeface="Arial"/>
                <a:cs typeface="Arial"/>
              </a:rPr>
              <a:t> </a:t>
            </a:r>
            <a:r>
              <a:rPr sz="1800" spc="-15" dirty="0">
                <a:solidFill>
                  <a:srgbClr val="2E2B1F"/>
                </a:solidFill>
                <a:latin typeface="Arial"/>
                <a:cs typeface="Arial"/>
              </a:rPr>
              <a:t>it  </a:t>
            </a:r>
            <a:r>
              <a:rPr sz="1800" spc="-10" dirty="0">
                <a:solidFill>
                  <a:srgbClr val="2E2B1F"/>
                </a:solidFill>
                <a:latin typeface="Arial"/>
                <a:cs typeface="Arial"/>
              </a:rPr>
              <a:t>Stores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2E2B1F"/>
                </a:solidFill>
                <a:latin typeface="Arial"/>
                <a:cs typeface="Arial"/>
              </a:rPr>
              <a:t>Schema-less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850">
              <a:latin typeface="Arial"/>
              <a:cs typeface="Arial"/>
            </a:endParaRPr>
          </a:p>
          <a:p>
            <a:pPr marL="12700" marR="5080">
              <a:lnSpc>
                <a:spcPct val="100899"/>
              </a:lnSpc>
            </a:pPr>
            <a:r>
              <a:rPr sz="1800" spc="-10" dirty="0">
                <a:solidFill>
                  <a:srgbClr val="2E2B1F"/>
                </a:solidFill>
                <a:latin typeface="Arial"/>
                <a:cs typeface="Arial"/>
              </a:rPr>
              <a:t>Hierarchy </a:t>
            </a:r>
            <a:r>
              <a:rPr sz="1800" spc="-15" dirty="0">
                <a:solidFill>
                  <a:srgbClr val="2E2B1F"/>
                </a:solidFill>
                <a:latin typeface="Arial"/>
                <a:cs typeface="Arial"/>
              </a:rPr>
              <a:t>is evident  in </a:t>
            </a:r>
            <a:r>
              <a:rPr sz="1800" spc="20" dirty="0">
                <a:solidFill>
                  <a:srgbClr val="2E2B1F"/>
                </a:solidFill>
                <a:latin typeface="Arial"/>
                <a:cs typeface="Arial"/>
              </a:rPr>
              <a:t>the</a:t>
            </a:r>
            <a:r>
              <a:rPr sz="1800" spc="-85" dirty="0">
                <a:solidFill>
                  <a:srgbClr val="2E2B1F"/>
                </a:solidFill>
                <a:latin typeface="Arial"/>
                <a:cs typeface="Arial"/>
              </a:rPr>
              <a:t> </a:t>
            </a:r>
            <a:r>
              <a:rPr sz="1800" spc="5" dirty="0">
                <a:solidFill>
                  <a:srgbClr val="2E2B1F"/>
                </a:solidFill>
                <a:latin typeface="Arial"/>
                <a:cs typeface="Arial"/>
              </a:rPr>
              <a:t>design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00">
              <a:latin typeface="Arial"/>
              <a:cs typeface="Arial"/>
            </a:endParaRPr>
          </a:p>
          <a:p>
            <a:pPr marL="12700" marR="769620">
              <a:lnSpc>
                <a:spcPct val="100800"/>
              </a:lnSpc>
              <a:spcBef>
                <a:spcPts val="5"/>
              </a:spcBef>
            </a:pPr>
            <a:r>
              <a:rPr sz="1800" spc="10" dirty="0">
                <a:solidFill>
                  <a:srgbClr val="2E2B1F"/>
                </a:solidFill>
                <a:latin typeface="Arial"/>
                <a:cs typeface="Arial"/>
              </a:rPr>
              <a:t>Embedded  </a:t>
            </a:r>
            <a:r>
              <a:rPr sz="1800" dirty="0">
                <a:solidFill>
                  <a:srgbClr val="2E2B1F"/>
                </a:solidFill>
                <a:latin typeface="Arial"/>
                <a:cs typeface="Arial"/>
              </a:rPr>
              <a:t>Document</a:t>
            </a:r>
            <a:r>
              <a:rPr sz="1800" spc="-114" dirty="0">
                <a:solidFill>
                  <a:srgbClr val="2E2B1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E2B1F"/>
                </a:solidFill>
                <a:latin typeface="Arial"/>
                <a:cs typeface="Arial"/>
              </a:rPr>
              <a:t>?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8422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90"/>
              </a:spcBef>
            </a:pPr>
            <a:r>
              <a:rPr sz="4100" spc="-55" dirty="0"/>
              <a:t>MongoDB</a:t>
            </a:r>
            <a:r>
              <a:rPr sz="4100" spc="-455" dirty="0"/>
              <a:t> </a:t>
            </a:r>
            <a:r>
              <a:rPr sz="4100" spc="-70" dirty="0"/>
              <a:t>Processes</a:t>
            </a:r>
            <a:r>
              <a:rPr sz="4100" spc="-459" dirty="0"/>
              <a:t> </a:t>
            </a:r>
            <a:r>
              <a:rPr sz="4100" spc="-25" dirty="0"/>
              <a:t>and  </a:t>
            </a:r>
            <a:r>
              <a:rPr sz="4100" spc="-80" dirty="0"/>
              <a:t>configuration</a:t>
            </a:r>
            <a:endParaRPr sz="4100"/>
          </a:p>
        </p:txBody>
      </p:sp>
      <p:sp>
        <p:nvSpPr>
          <p:cNvPr id="3" name="object 3"/>
          <p:cNvSpPr txBox="1"/>
          <p:nvPr/>
        </p:nvSpPr>
        <p:spPr>
          <a:xfrm>
            <a:off x="650875" y="1538033"/>
            <a:ext cx="7229475" cy="3114314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745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150" spc="5" dirty="0">
                <a:solidFill>
                  <a:srgbClr val="2E2B1F"/>
                </a:solidFill>
                <a:latin typeface="Carlito"/>
                <a:cs typeface="Carlito"/>
              </a:rPr>
              <a:t>Mongod </a:t>
            </a:r>
            <a:r>
              <a:rPr sz="2150" spc="10" dirty="0">
                <a:solidFill>
                  <a:srgbClr val="2E2B1F"/>
                </a:solidFill>
                <a:latin typeface="Carlito"/>
                <a:cs typeface="Carlito"/>
              </a:rPr>
              <a:t>– </a:t>
            </a:r>
            <a:r>
              <a:rPr sz="2150" spc="5" dirty="0">
                <a:solidFill>
                  <a:srgbClr val="2E2B1F"/>
                </a:solidFill>
                <a:latin typeface="Carlito"/>
                <a:cs typeface="Carlito"/>
              </a:rPr>
              <a:t>Database</a:t>
            </a:r>
            <a:r>
              <a:rPr sz="2150" spc="16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150" dirty="0">
                <a:solidFill>
                  <a:srgbClr val="2E2B1F"/>
                </a:solidFill>
                <a:latin typeface="Carlito"/>
                <a:cs typeface="Carlito"/>
              </a:rPr>
              <a:t>instance</a:t>
            </a:r>
            <a:endParaRPr sz="2150" dirty="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50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150" spc="5" dirty="0">
                <a:solidFill>
                  <a:srgbClr val="2E2B1F"/>
                </a:solidFill>
                <a:latin typeface="Carlito"/>
                <a:cs typeface="Carlito"/>
              </a:rPr>
              <a:t>Mongos - </a:t>
            </a:r>
            <a:r>
              <a:rPr sz="2150" dirty="0">
                <a:solidFill>
                  <a:srgbClr val="2E2B1F"/>
                </a:solidFill>
                <a:latin typeface="Carlito"/>
                <a:cs typeface="Carlito"/>
              </a:rPr>
              <a:t>Sharding</a:t>
            </a:r>
            <a:r>
              <a:rPr sz="2150" spc="17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150" spc="-15" dirty="0">
                <a:solidFill>
                  <a:srgbClr val="2E2B1F"/>
                </a:solidFill>
                <a:latin typeface="Carlito"/>
                <a:cs typeface="Carlito"/>
              </a:rPr>
              <a:t>processes</a:t>
            </a:r>
            <a:endParaRPr sz="2150" dirty="0">
              <a:latin typeface="Carlito"/>
              <a:cs typeface="Carlito"/>
            </a:endParaRPr>
          </a:p>
          <a:p>
            <a:pPr marL="537210" lvl="1" indent="-229235">
              <a:lnSpc>
                <a:spcPct val="100000"/>
              </a:lnSpc>
              <a:spcBef>
                <a:spcPts val="500"/>
              </a:spcBef>
              <a:buClr>
                <a:srgbClr val="9CBDBC"/>
              </a:buClr>
              <a:buFont typeface="Arial"/>
              <a:buChar char="•"/>
              <a:tabLst>
                <a:tab pos="536575" algn="l"/>
                <a:tab pos="537210" algn="l"/>
              </a:tabLst>
            </a:pPr>
            <a:r>
              <a:rPr sz="2000" spc="5" dirty="0">
                <a:solidFill>
                  <a:srgbClr val="2E2B1F"/>
                </a:solidFill>
                <a:latin typeface="Carlito"/>
                <a:cs typeface="Carlito"/>
              </a:rPr>
              <a:t>Analogous </a:t>
            </a:r>
            <a:r>
              <a:rPr sz="2000" spc="10" dirty="0">
                <a:solidFill>
                  <a:srgbClr val="2E2B1F"/>
                </a:solidFill>
                <a:latin typeface="Carlito"/>
                <a:cs typeface="Carlito"/>
              </a:rPr>
              <a:t>to a database</a:t>
            </a:r>
            <a:r>
              <a:rPr sz="2000" spc="-29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2E2B1F"/>
                </a:solidFill>
                <a:latin typeface="Carlito"/>
                <a:cs typeface="Carlito"/>
              </a:rPr>
              <a:t>router.</a:t>
            </a:r>
            <a:endParaRPr sz="2000" dirty="0">
              <a:latin typeface="Carlito"/>
              <a:cs typeface="Carlito"/>
            </a:endParaRPr>
          </a:p>
          <a:p>
            <a:pPr marL="537210" lvl="1" indent="-229235">
              <a:lnSpc>
                <a:spcPct val="100000"/>
              </a:lnSpc>
              <a:spcBef>
                <a:spcPts val="450"/>
              </a:spcBef>
              <a:buClr>
                <a:srgbClr val="9CBDBC"/>
              </a:buClr>
              <a:buFont typeface="Arial"/>
              <a:buChar char="•"/>
              <a:tabLst>
                <a:tab pos="536575" algn="l"/>
                <a:tab pos="537210" algn="l"/>
              </a:tabLst>
            </a:pPr>
            <a:r>
              <a:rPr sz="2000" dirty="0">
                <a:solidFill>
                  <a:srgbClr val="2E2B1F"/>
                </a:solidFill>
                <a:latin typeface="Carlito"/>
                <a:cs typeface="Carlito"/>
              </a:rPr>
              <a:t>Processes all</a:t>
            </a:r>
            <a:r>
              <a:rPr sz="2000" spc="-7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rlito"/>
                <a:cs typeface="Carlito"/>
              </a:rPr>
              <a:t>requests</a:t>
            </a:r>
            <a:endParaRPr sz="2000" dirty="0">
              <a:latin typeface="Carlito"/>
              <a:cs typeface="Carlito"/>
            </a:endParaRPr>
          </a:p>
          <a:p>
            <a:pPr marL="537210" lvl="1" indent="-229235">
              <a:lnSpc>
                <a:spcPct val="100000"/>
              </a:lnSpc>
              <a:spcBef>
                <a:spcPts val="530"/>
              </a:spcBef>
              <a:buClr>
                <a:srgbClr val="9CBDBC"/>
              </a:buClr>
              <a:buFont typeface="Arial"/>
              <a:buChar char="•"/>
              <a:tabLst>
                <a:tab pos="536575" algn="l"/>
                <a:tab pos="537210" algn="l"/>
              </a:tabLst>
            </a:pPr>
            <a:r>
              <a:rPr sz="2000" spc="-5" dirty="0">
                <a:solidFill>
                  <a:srgbClr val="2E2B1F"/>
                </a:solidFill>
                <a:latin typeface="Carlito"/>
                <a:cs typeface="Carlito"/>
              </a:rPr>
              <a:t>Decides </a:t>
            </a:r>
            <a:r>
              <a:rPr sz="2000" dirty="0">
                <a:solidFill>
                  <a:srgbClr val="2E2B1F"/>
                </a:solidFill>
                <a:latin typeface="Carlito"/>
                <a:cs typeface="Carlito"/>
              </a:rPr>
              <a:t>how </a:t>
            </a:r>
            <a:r>
              <a:rPr sz="2000" spc="15" dirty="0">
                <a:solidFill>
                  <a:srgbClr val="2E2B1F"/>
                </a:solidFill>
                <a:latin typeface="Carlito"/>
                <a:cs typeface="Carlito"/>
              </a:rPr>
              <a:t>many </a:t>
            </a:r>
            <a:r>
              <a:rPr sz="2000" spc="5" dirty="0">
                <a:solidFill>
                  <a:srgbClr val="2E2B1F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2E2B1F"/>
                </a:solidFill>
                <a:latin typeface="Carlito"/>
                <a:cs typeface="Carlito"/>
              </a:rPr>
              <a:t>which </a:t>
            </a:r>
            <a:r>
              <a:rPr sz="2000" i="1" spc="15" dirty="0">
                <a:solidFill>
                  <a:srgbClr val="2E2B1F"/>
                </a:solidFill>
                <a:latin typeface="Carlito"/>
                <a:cs typeface="Carlito"/>
              </a:rPr>
              <a:t>mongod</a:t>
            </a:r>
            <a:r>
              <a:rPr sz="2000" spc="15" dirty="0">
                <a:solidFill>
                  <a:srgbClr val="2E2B1F"/>
                </a:solidFill>
                <a:latin typeface="Carlito"/>
                <a:cs typeface="Carlito"/>
              </a:rPr>
              <a:t>s </a:t>
            </a:r>
            <a:r>
              <a:rPr sz="2000" spc="5" dirty="0">
                <a:solidFill>
                  <a:srgbClr val="2E2B1F"/>
                </a:solidFill>
                <a:latin typeface="Carlito"/>
                <a:cs typeface="Carlito"/>
              </a:rPr>
              <a:t>should </a:t>
            </a:r>
            <a:r>
              <a:rPr sz="2000" spc="-15" dirty="0">
                <a:solidFill>
                  <a:srgbClr val="2E2B1F"/>
                </a:solidFill>
                <a:latin typeface="Carlito"/>
                <a:cs typeface="Carlito"/>
              </a:rPr>
              <a:t>receive </a:t>
            </a:r>
            <a:r>
              <a:rPr sz="2000" spc="5" dirty="0">
                <a:solidFill>
                  <a:srgbClr val="2E2B1F"/>
                </a:solidFill>
                <a:latin typeface="Carlito"/>
                <a:cs typeface="Carlito"/>
              </a:rPr>
              <a:t>the</a:t>
            </a:r>
            <a:r>
              <a:rPr sz="2000" spc="-29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rlito"/>
                <a:cs typeface="Carlito"/>
              </a:rPr>
              <a:t>query</a:t>
            </a:r>
            <a:endParaRPr sz="2000" dirty="0">
              <a:latin typeface="Carlito"/>
              <a:cs typeface="Carlito"/>
            </a:endParaRPr>
          </a:p>
          <a:p>
            <a:pPr marL="594360" lvl="1" indent="-286385">
              <a:lnSpc>
                <a:spcPct val="100000"/>
              </a:lnSpc>
              <a:spcBef>
                <a:spcPts val="455"/>
              </a:spcBef>
              <a:buClr>
                <a:srgbClr val="9CBDBC"/>
              </a:buClr>
              <a:buFont typeface="Arial"/>
              <a:buChar char="•"/>
              <a:tabLst>
                <a:tab pos="593725" algn="l"/>
                <a:tab pos="594360" algn="l"/>
              </a:tabLst>
            </a:pPr>
            <a:r>
              <a:rPr sz="2000" i="1" spc="15" dirty="0">
                <a:solidFill>
                  <a:srgbClr val="2E2B1F"/>
                </a:solidFill>
                <a:latin typeface="Carlito"/>
                <a:cs typeface="Carlito"/>
              </a:rPr>
              <a:t>Mongos </a:t>
            </a:r>
            <a:r>
              <a:rPr sz="2000" spc="-10" dirty="0">
                <a:solidFill>
                  <a:srgbClr val="2E2B1F"/>
                </a:solidFill>
                <a:latin typeface="Carlito"/>
                <a:cs typeface="Carlito"/>
              </a:rPr>
              <a:t>collates </a:t>
            </a:r>
            <a:r>
              <a:rPr sz="2000" spc="5" dirty="0">
                <a:solidFill>
                  <a:srgbClr val="2E2B1F"/>
                </a:solidFill>
                <a:latin typeface="Carlito"/>
                <a:cs typeface="Carlito"/>
              </a:rPr>
              <a:t>the </a:t>
            </a:r>
            <a:r>
              <a:rPr sz="2000" dirty="0">
                <a:solidFill>
                  <a:srgbClr val="2E2B1F"/>
                </a:solidFill>
                <a:latin typeface="Carlito"/>
                <a:cs typeface="Carlito"/>
              </a:rPr>
              <a:t>results, </a:t>
            </a:r>
            <a:r>
              <a:rPr sz="2000" spc="5" dirty="0">
                <a:solidFill>
                  <a:srgbClr val="2E2B1F"/>
                </a:solidFill>
                <a:latin typeface="Carlito"/>
                <a:cs typeface="Carlito"/>
              </a:rPr>
              <a:t>and sends </a:t>
            </a:r>
            <a:r>
              <a:rPr sz="2000" spc="-5" dirty="0">
                <a:solidFill>
                  <a:srgbClr val="2E2B1F"/>
                </a:solidFill>
                <a:latin typeface="Carlito"/>
                <a:cs typeface="Carlito"/>
              </a:rPr>
              <a:t>it </a:t>
            </a:r>
            <a:r>
              <a:rPr sz="2000" dirty="0">
                <a:solidFill>
                  <a:srgbClr val="2E2B1F"/>
                </a:solidFill>
                <a:latin typeface="Carlito"/>
                <a:cs typeface="Carlito"/>
              </a:rPr>
              <a:t>back </a:t>
            </a:r>
            <a:r>
              <a:rPr sz="2000" spc="10" dirty="0">
                <a:solidFill>
                  <a:srgbClr val="2E2B1F"/>
                </a:solidFill>
                <a:latin typeface="Carlito"/>
                <a:cs typeface="Carlito"/>
              </a:rPr>
              <a:t>to </a:t>
            </a:r>
            <a:r>
              <a:rPr sz="2000" spc="5" dirty="0">
                <a:solidFill>
                  <a:srgbClr val="2E2B1F"/>
                </a:solidFill>
                <a:latin typeface="Carlito"/>
                <a:cs typeface="Carlito"/>
              </a:rPr>
              <a:t>the</a:t>
            </a:r>
            <a:r>
              <a:rPr sz="2000" spc="-29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rlito"/>
                <a:cs typeface="Carlito"/>
              </a:rPr>
              <a:t>client.</a:t>
            </a:r>
            <a:endParaRPr sz="2000" dirty="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05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  <a:tab pos="241935" algn="l"/>
                <a:tab pos="1728470" algn="l"/>
              </a:tabLst>
            </a:pPr>
            <a:r>
              <a:rPr sz="2150" spc="10" dirty="0">
                <a:solidFill>
                  <a:srgbClr val="2E2B1F"/>
                </a:solidFill>
                <a:latin typeface="Carlito"/>
                <a:cs typeface="Carlito"/>
              </a:rPr>
              <a:t>Mongo</a:t>
            </a:r>
            <a:r>
              <a:rPr sz="2150" spc="10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150" spc="10" dirty="0">
                <a:solidFill>
                  <a:srgbClr val="2E2B1F"/>
                </a:solidFill>
                <a:latin typeface="Carlito"/>
                <a:cs typeface="Carlito"/>
              </a:rPr>
              <a:t>–</a:t>
            </a:r>
            <a:r>
              <a:rPr sz="2150" spc="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150" spc="15" dirty="0">
                <a:solidFill>
                  <a:srgbClr val="2E2B1F"/>
                </a:solidFill>
                <a:latin typeface="Carlito"/>
                <a:cs typeface="Carlito"/>
              </a:rPr>
              <a:t>an	</a:t>
            </a:r>
            <a:r>
              <a:rPr sz="2150" dirty="0">
                <a:solidFill>
                  <a:srgbClr val="2E2B1F"/>
                </a:solidFill>
                <a:latin typeface="Carlito"/>
                <a:cs typeface="Carlito"/>
              </a:rPr>
              <a:t>interactive </a:t>
            </a:r>
            <a:r>
              <a:rPr sz="2150" spc="-5" dirty="0">
                <a:solidFill>
                  <a:srgbClr val="2E2B1F"/>
                </a:solidFill>
                <a:latin typeface="Carlito"/>
                <a:cs typeface="Carlito"/>
              </a:rPr>
              <a:t>shell </a:t>
            </a:r>
            <a:r>
              <a:rPr sz="2150" spc="5" dirty="0">
                <a:solidFill>
                  <a:srgbClr val="2E2B1F"/>
                </a:solidFill>
                <a:latin typeface="Carlito"/>
                <a:cs typeface="Carlito"/>
              </a:rPr>
              <a:t>( </a:t>
            </a:r>
            <a:r>
              <a:rPr sz="2150" spc="10" dirty="0">
                <a:solidFill>
                  <a:srgbClr val="2E2B1F"/>
                </a:solidFill>
                <a:latin typeface="Carlito"/>
                <a:cs typeface="Carlito"/>
              </a:rPr>
              <a:t>a</a:t>
            </a:r>
            <a:r>
              <a:rPr sz="2150" spc="17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150" spc="5" dirty="0">
                <a:solidFill>
                  <a:srgbClr val="2E2B1F"/>
                </a:solidFill>
                <a:latin typeface="Carlito"/>
                <a:cs typeface="Carlito"/>
              </a:rPr>
              <a:t>client)</a:t>
            </a:r>
            <a:endParaRPr sz="2150" dirty="0">
              <a:latin typeface="Carlito"/>
              <a:cs typeface="Carlito"/>
            </a:endParaRPr>
          </a:p>
          <a:p>
            <a:pPr marL="537210" lvl="1" indent="-229235">
              <a:lnSpc>
                <a:spcPct val="100000"/>
              </a:lnSpc>
              <a:spcBef>
                <a:spcPts val="500"/>
              </a:spcBef>
              <a:buClr>
                <a:srgbClr val="9CBDBC"/>
              </a:buClr>
              <a:buFont typeface="Arial"/>
              <a:buChar char="•"/>
              <a:tabLst>
                <a:tab pos="536575" algn="l"/>
                <a:tab pos="537210" algn="l"/>
              </a:tabLst>
            </a:pPr>
            <a:r>
              <a:rPr sz="2000" spc="-10" dirty="0">
                <a:solidFill>
                  <a:srgbClr val="2E2B1F"/>
                </a:solidFill>
                <a:latin typeface="Carlito"/>
                <a:cs typeface="Carlito"/>
              </a:rPr>
              <a:t>Fully </a:t>
            </a:r>
            <a:r>
              <a:rPr sz="2000" spc="-5" dirty="0">
                <a:solidFill>
                  <a:srgbClr val="2E2B1F"/>
                </a:solidFill>
                <a:latin typeface="Carlito"/>
                <a:cs typeface="Carlito"/>
              </a:rPr>
              <a:t>functional JavaScript environment </a:t>
            </a:r>
            <a:r>
              <a:rPr sz="2000" spc="-30" dirty="0">
                <a:solidFill>
                  <a:srgbClr val="2E2B1F"/>
                </a:solidFill>
                <a:latin typeface="Carlito"/>
                <a:cs typeface="Carlito"/>
              </a:rPr>
              <a:t>for </a:t>
            </a:r>
            <a:r>
              <a:rPr sz="2000" spc="15" dirty="0">
                <a:solidFill>
                  <a:srgbClr val="2E2B1F"/>
                </a:solidFill>
                <a:latin typeface="Carlito"/>
                <a:cs typeface="Carlito"/>
              </a:rPr>
              <a:t>use </a:t>
            </a:r>
            <a:r>
              <a:rPr sz="2000" dirty="0">
                <a:solidFill>
                  <a:srgbClr val="2E2B1F"/>
                </a:solidFill>
                <a:latin typeface="Carlito"/>
                <a:cs typeface="Carlito"/>
              </a:rPr>
              <a:t>with </a:t>
            </a:r>
            <a:r>
              <a:rPr sz="2000" spc="10" dirty="0">
                <a:solidFill>
                  <a:srgbClr val="2E2B1F"/>
                </a:solidFill>
                <a:latin typeface="Carlito"/>
                <a:cs typeface="Carlito"/>
              </a:rPr>
              <a:t>a</a:t>
            </a:r>
            <a:r>
              <a:rPr sz="2000" spc="1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000" spc="10" dirty="0">
                <a:solidFill>
                  <a:srgbClr val="2E2B1F"/>
                </a:solidFill>
                <a:latin typeface="Carlito"/>
                <a:cs typeface="Carlito"/>
              </a:rPr>
              <a:t>MongoDB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34400" y="5648325"/>
            <a:ext cx="71755" cy="400050"/>
          </a:xfrm>
          <a:custGeom>
            <a:avLst/>
            <a:gdLst/>
            <a:ahLst/>
            <a:cxnLst/>
            <a:rect l="l" t="t" r="r" b="b"/>
            <a:pathLst>
              <a:path w="71754" h="400050">
                <a:moveTo>
                  <a:pt x="71754" y="400050"/>
                </a:moveTo>
                <a:lnTo>
                  <a:pt x="43826" y="394407"/>
                </a:lnTo>
                <a:lnTo>
                  <a:pt x="21018" y="379020"/>
                </a:lnTo>
                <a:lnTo>
                  <a:pt x="5639" y="356196"/>
                </a:lnTo>
                <a:lnTo>
                  <a:pt x="0" y="328244"/>
                </a:lnTo>
                <a:lnTo>
                  <a:pt x="0" y="71805"/>
                </a:lnTo>
                <a:lnTo>
                  <a:pt x="5639" y="43853"/>
                </a:lnTo>
                <a:lnTo>
                  <a:pt x="21018" y="21029"/>
                </a:lnTo>
                <a:lnTo>
                  <a:pt x="43826" y="5642"/>
                </a:lnTo>
                <a:lnTo>
                  <a:pt x="71754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05569" y="5648325"/>
            <a:ext cx="71755" cy="400050"/>
          </a:xfrm>
          <a:custGeom>
            <a:avLst/>
            <a:gdLst/>
            <a:ahLst/>
            <a:cxnLst/>
            <a:rect l="l" t="t" r="r" b="b"/>
            <a:pathLst>
              <a:path w="71754" h="400050">
                <a:moveTo>
                  <a:pt x="0" y="0"/>
                </a:moveTo>
                <a:lnTo>
                  <a:pt x="27928" y="5642"/>
                </a:lnTo>
                <a:lnTo>
                  <a:pt x="50736" y="21029"/>
                </a:lnTo>
                <a:lnTo>
                  <a:pt x="66115" y="43853"/>
                </a:lnTo>
                <a:lnTo>
                  <a:pt x="71754" y="71805"/>
                </a:lnTo>
                <a:lnTo>
                  <a:pt x="71754" y="328244"/>
                </a:lnTo>
                <a:lnTo>
                  <a:pt x="66115" y="356196"/>
                </a:lnTo>
                <a:lnTo>
                  <a:pt x="50736" y="379020"/>
                </a:lnTo>
                <a:lnTo>
                  <a:pt x="27928" y="394407"/>
                </a:lnTo>
                <a:lnTo>
                  <a:pt x="0" y="40005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711183" y="5798820"/>
            <a:ext cx="1968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23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575" y="474344"/>
            <a:ext cx="4036060" cy="7239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40" dirty="0"/>
              <a:t>Outline </a:t>
            </a:r>
            <a:r>
              <a:rPr spc="-90" dirty="0"/>
              <a:t>for</a:t>
            </a:r>
            <a:r>
              <a:rPr spc="-540" dirty="0"/>
              <a:t> </a:t>
            </a:r>
            <a:r>
              <a:rPr spc="-75" dirty="0"/>
              <a:t>today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875" y="1542465"/>
            <a:ext cx="4937125" cy="2986715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710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150" dirty="0">
                <a:solidFill>
                  <a:srgbClr val="2E2B1F"/>
                </a:solidFill>
                <a:latin typeface="Carlito"/>
                <a:cs typeface="Carlito"/>
              </a:rPr>
              <a:t>Introduction </a:t>
            </a:r>
            <a:r>
              <a:rPr sz="2150" spc="15" dirty="0">
                <a:solidFill>
                  <a:srgbClr val="2E2B1F"/>
                </a:solidFill>
                <a:latin typeface="Carlito"/>
                <a:cs typeface="Carlito"/>
              </a:rPr>
              <a:t>to</a:t>
            </a:r>
            <a:r>
              <a:rPr sz="2150" spc="9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150" spc="10" dirty="0">
                <a:solidFill>
                  <a:srgbClr val="2E2B1F"/>
                </a:solidFill>
                <a:latin typeface="Carlito"/>
                <a:cs typeface="Carlito"/>
              </a:rPr>
              <a:t>NoSQL</a:t>
            </a:r>
            <a:endParaRPr sz="2150" dirty="0">
              <a:latin typeface="Carlito"/>
              <a:cs typeface="Carlito"/>
            </a:endParaRPr>
          </a:p>
          <a:p>
            <a:pPr marL="537210" lvl="1" indent="-229235">
              <a:lnSpc>
                <a:spcPct val="100000"/>
              </a:lnSpc>
              <a:spcBef>
                <a:spcPts val="575"/>
              </a:spcBef>
              <a:buClr>
                <a:srgbClr val="9CBDBC"/>
              </a:buClr>
              <a:buFont typeface="Arial"/>
              <a:buChar char="•"/>
              <a:tabLst>
                <a:tab pos="536575" algn="l"/>
                <a:tab pos="537210" algn="l"/>
              </a:tabLst>
            </a:pPr>
            <a:r>
              <a:rPr sz="2000" spc="-10" dirty="0">
                <a:solidFill>
                  <a:srgbClr val="2E2B1F"/>
                </a:solidFill>
                <a:latin typeface="Carlito"/>
                <a:cs typeface="Carlito"/>
              </a:rPr>
              <a:t>Architecture</a:t>
            </a:r>
            <a:endParaRPr sz="2000" dirty="0">
              <a:latin typeface="Carlito"/>
              <a:cs typeface="Carlito"/>
            </a:endParaRPr>
          </a:p>
          <a:p>
            <a:pPr marL="908685" lvl="2" indent="-229235">
              <a:lnSpc>
                <a:spcPct val="100000"/>
              </a:lnSpc>
              <a:spcBef>
                <a:spcPts val="425"/>
              </a:spcBef>
              <a:buClr>
                <a:srgbClr val="D2CA6C"/>
              </a:buClr>
              <a:buFont typeface="Arial"/>
              <a:buChar char="•"/>
              <a:tabLst>
                <a:tab pos="908685" algn="l"/>
                <a:tab pos="909319" algn="l"/>
              </a:tabLst>
            </a:pPr>
            <a:r>
              <a:rPr sz="1800" spc="10" dirty="0">
                <a:solidFill>
                  <a:srgbClr val="2E2B1F"/>
                </a:solidFill>
                <a:latin typeface="Carlito"/>
                <a:cs typeface="Carlito"/>
              </a:rPr>
              <a:t>Sharding</a:t>
            </a:r>
            <a:endParaRPr sz="1800" dirty="0">
              <a:latin typeface="Carlito"/>
              <a:cs typeface="Carlito"/>
            </a:endParaRPr>
          </a:p>
          <a:p>
            <a:pPr marL="908685" lvl="2" indent="-229235">
              <a:lnSpc>
                <a:spcPct val="100000"/>
              </a:lnSpc>
              <a:spcBef>
                <a:spcPts val="395"/>
              </a:spcBef>
              <a:buClr>
                <a:srgbClr val="D2CA6C"/>
              </a:buClr>
              <a:buFont typeface="Arial"/>
              <a:buChar char="•"/>
              <a:tabLst>
                <a:tab pos="908685" algn="l"/>
                <a:tab pos="909319" algn="l"/>
              </a:tabLst>
            </a:pPr>
            <a:r>
              <a:rPr sz="1800" spc="10" dirty="0">
                <a:solidFill>
                  <a:srgbClr val="2E2B1F"/>
                </a:solidFill>
                <a:latin typeface="Carlito"/>
                <a:cs typeface="Carlito"/>
              </a:rPr>
              <a:t>Replica</a:t>
            </a:r>
            <a:r>
              <a:rPr sz="1800" spc="-15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2E2B1F"/>
                </a:solidFill>
                <a:latin typeface="Carlito"/>
                <a:cs typeface="Carlito"/>
              </a:rPr>
              <a:t>sets</a:t>
            </a:r>
            <a:endParaRPr sz="1800" dirty="0">
              <a:latin typeface="Carlito"/>
              <a:cs typeface="Carlito"/>
            </a:endParaRPr>
          </a:p>
          <a:p>
            <a:pPr marL="537210" lvl="1" indent="-229235">
              <a:lnSpc>
                <a:spcPct val="100000"/>
              </a:lnSpc>
              <a:spcBef>
                <a:spcPts val="455"/>
              </a:spcBef>
              <a:buClr>
                <a:srgbClr val="9CBDBC"/>
              </a:buClr>
              <a:buFont typeface="Arial"/>
              <a:buChar char="•"/>
              <a:tabLst>
                <a:tab pos="536575" algn="l"/>
                <a:tab pos="537210" algn="l"/>
              </a:tabLst>
            </a:pPr>
            <a:r>
              <a:rPr sz="2000" spc="-5" dirty="0">
                <a:solidFill>
                  <a:srgbClr val="2E2B1F"/>
                </a:solidFill>
                <a:latin typeface="Carlito"/>
                <a:cs typeface="Carlito"/>
              </a:rPr>
              <a:t>Strengths </a:t>
            </a:r>
            <a:r>
              <a:rPr sz="2000" spc="5" dirty="0">
                <a:solidFill>
                  <a:srgbClr val="2E2B1F"/>
                </a:solidFill>
                <a:latin typeface="Carlito"/>
                <a:cs typeface="Carlito"/>
              </a:rPr>
              <a:t>and </a:t>
            </a:r>
            <a:r>
              <a:rPr sz="2000" dirty="0">
                <a:solidFill>
                  <a:srgbClr val="2E2B1F"/>
                </a:solidFill>
                <a:latin typeface="Carlito"/>
                <a:cs typeface="Carlito"/>
              </a:rPr>
              <a:t>weaknesses of</a:t>
            </a:r>
            <a:r>
              <a:rPr sz="2000" spc="-7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rlito"/>
                <a:cs typeface="Carlito"/>
              </a:rPr>
              <a:t>NoSQL</a:t>
            </a:r>
            <a:endParaRPr sz="2000" dirty="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05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150" spc="10" dirty="0">
                <a:solidFill>
                  <a:srgbClr val="2E2B1F"/>
                </a:solidFill>
                <a:latin typeface="Carlito"/>
                <a:cs typeface="Carlito"/>
              </a:rPr>
              <a:t>MongoDB</a:t>
            </a:r>
            <a:endParaRPr sz="2150" dirty="0">
              <a:latin typeface="Carlito"/>
              <a:cs typeface="Carlito"/>
            </a:endParaRPr>
          </a:p>
          <a:p>
            <a:pPr marL="537210" lvl="1" indent="-229235">
              <a:lnSpc>
                <a:spcPct val="100000"/>
              </a:lnSpc>
              <a:spcBef>
                <a:spcPts val="495"/>
              </a:spcBef>
              <a:buClr>
                <a:srgbClr val="9CBDBC"/>
              </a:buClr>
              <a:buFont typeface="Arial"/>
              <a:buChar char="•"/>
              <a:tabLst>
                <a:tab pos="536575" algn="l"/>
                <a:tab pos="537210" algn="l"/>
              </a:tabLst>
            </a:pPr>
            <a:r>
              <a:rPr sz="2000" spc="-5" dirty="0">
                <a:solidFill>
                  <a:srgbClr val="2E2B1F"/>
                </a:solidFill>
                <a:latin typeface="Carlito"/>
                <a:cs typeface="Carlito"/>
              </a:rPr>
              <a:t>Functionality</a:t>
            </a:r>
            <a:endParaRPr sz="2000" dirty="0">
              <a:latin typeface="Carlito"/>
              <a:cs typeface="Carlito"/>
            </a:endParaRPr>
          </a:p>
          <a:p>
            <a:pPr marL="537210" lvl="1" indent="-229235">
              <a:lnSpc>
                <a:spcPct val="100000"/>
              </a:lnSpc>
              <a:spcBef>
                <a:spcPts val="530"/>
              </a:spcBef>
              <a:buClr>
                <a:srgbClr val="9CBDBC"/>
              </a:buClr>
              <a:buFont typeface="Arial"/>
              <a:buChar char="•"/>
              <a:tabLst>
                <a:tab pos="536575" algn="l"/>
                <a:tab pos="537210" algn="l"/>
              </a:tabLst>
            </a:pPr>
            <a:r>
              <a:rPr sz="2000" spc="5" dirty="0">
                <a:solidFill>
                  <a:srgbClr val="2E2B1F"/>
                </a:solidFill>
                <a:latin typeface="Carlito"/>
                <a:cs typeface="Carlito"/>
              </a:rPr>
              <a:t>Examples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34400" y="5648325"/>
            <a:ext cx="71755" cy="400050"/>
          </a:xfrm>
          <a:custGeom>
            <a:avLst/>
            <a:gdLst/>
            <a:ahLst/>
            <a:cxnLst/>
            <a:rect l="l" t="t" r="r" b="b"/>
            <a:pathLst>
              <a:path w="71754" h="400050">
                <a:moveTo>
                  <a:pt x="71754" y="400050"/>
                </a:moveTo>
                <a:lnTo>
                  <a:pt x="43826" y="394407"/>
                </a:lnTo>
                <a:lnTo>
                  <a:pt x="21018" y="379020"/>
                </a:lnTo>
                <a:lnTo>
                  <a:pt x="5639" y="356196"/>
                </a:lnTo>
                <a:lnTo>
                  <a:pt x="0" y="328244"/>
                </a:lnTo>
                <a:lnTo>
                  <a:pt x="0" y="71805"/>
                </a:lnTo>
                <a:lnTo>
                  <a:pt x="5639" y="43853"/>
                </a:lnTo>
                <a:lnTo>
                  <a:pt x="21018" y="21029"/>
                </a:lnTo>
                <a:lnTo>
                  <a:pt x="43826" y="5642"/>
                </a:lnTo>
                <a:lnTo>
                  <a:pt x="71754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05569" y="5648325"/>
            <a:ext cx="71755" cy="400050"/>
          </a:xfrm>
          <a:custGeom>
            <a:avLst/>
            <a:gdLst/>
            <a:ahLst/>
            <a:cxnLst/>
            <a:rect l="l" t="t" r="r" b="b"/>
            <a:pathLst>
              <a:path w="71754" h="400050">
                <a:moveTo>
                  <a:pt x="0" y="0"/>
                </a:moveTo>
                <a:lnTo>
                  <a:pt x="27928" y="5642"/>
                </a:lnTo>
                <a:lnTo>
                  <a:pt x="50736" y="21029"/>
                </a:lnTo>
                <a:lnTo>
                  <a:pt x="66115" y="43853"/>
                </a:lnTo>
                <a:lnTo>
                  <a:pt x="71754" y="71805"/>
                </a:lnTo>
                <a:lnTo>
                  <a:pt x="71754" y="328244"/>
                </a:lnTo>
                <a:lnTo>
                  <a:pt x="66115" y="356196"/>
                </a:lnTo>
                <a:lnTo>
                  <a:pt x="50736" y="379020"/>
                </a:lnTo>
                <a:lnTo>
                  <a:pt x="27928" y="394407"/>
                </a:lnTo>
                <a:lnTo>
                  <a:pt x="0" y="40005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733535" y="5813256"/>
            <a:ext cx="16129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2</a:t>
            </a:fld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8422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90"/>
              </a:spcBef>
            </a:pPr>
            <a:r>
              <a:rPr sz="4100" spc="-65" dirty="0"/>
              <a:t>Choices</a:t>
            </a:r>
            <a:r>
              <a:rPr sz="4100" spc="-365" dirty="0"/>
              <a:t> </a:t>
            </a:r>
            <a:r>
              <a:rPr sz="4100" spc="-25" dirty="0"/>
              <a:t>made</a:t>
            </a:r>
            <a:r>
              <a:rPr sz="4100" spc="-450" dirty="0"/>
              <a:t> </a:t>
            </a:r>
            <a:r>
              <a:rPr sz="4100" spc="-65" dirty="0"/>
              <a:t>for</a:t>
            </a:r>
            <a:r>
              <a:rPr sz="4100" spc="-290" dirty="0"/>
              <a:t> </a:t>
            </a:r>
            <a:r>
              <a:rPr sz="4100" spc="-60" dirty="0"/>
              <a:t>Design</a:t>
            </a:r>
            <a:r>
              <a:rPr sz="4100" spc="-370" dirty="0"/>
              <a:t> </a:t>
            </a:r>
            <a:r>
              <a:rPr sz="4100" spc="-35" dirty="0"/>
              <a:t>of  </a:t>
            </a:r>
            <a:r>
              <a:rPr sz="4100" spc="-55" dirty="0"/>
              <a:t>MongoDB</a:t>
            </a:r>
            <a:endParaRPr sz="4100"/>
          </a:p>
        </p:txBody>
      </p:sp>
      <p:sp>
        <p:nvSpPr>
          <p:cNvPr id="3" name="object 3"/>
          <p:cNvSpPr txBox="1"/>
          <p:nvPr/>
        </p:nvSpPr>
        <p:spPr>
          <a:xfrm>
            <a:off x="650875" y="1542465"/>
            <a:ext cx="6489700" cy="3804285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710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150" spc="5" dirty="0">
                <a:solidFill>
                  <a:srgbClr val="2E2B1F"/>
                </a:solidFill>
                <a:latin typeface="Carlito"/>
                <a:cs typeface="Carlito"/>
              </a:rPr>
              <a:t>Scale </a:t>
            </a:r>
            <a:r>
              <a:rPr sz="2150" spc="-5" dirty="0">
                <a:solidFill>
                  <a:srgbClr val="2E2B1F"/>
                </a:solidFill>
                <a:latin typeface="Carlito"/>
                <a:cs typeface="Carlito"/>
              </a:rPr>
              <a:t>horizontally over </a:t>
            </a:r>
            <a:r>
              <a:rPr sz="2150" dirty="0">
                <a:solidFill>
                  <a:srgbClr val="2E2B1F"/>
                </a:solidFill>
                <a:latin typeface="Carlito"/>
                <a:cs typeface="Carlito"/>
              </a:rPr>
              <a:t>commodity</a:t>
            </a:r>
            <a:r>
              <a:rPr sz="2150" spc="43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150" spc="5" dirty="0">
                <a:solidFill>
                  <a:srgbClr val="2E2B1F"/>
                </a:solidFill>
                <a:latin typeface="Carlito"/>
                <a:cs typeface="Carlito"/>
              </a:rPr>
              <a:t>hardware</a:t>
            </a:r>
            <a:endParaRPr sz="2150">
              <a:latin typeface="Carlito"/>
              <a:cs typeface="Carlito"/>
            </a:endParaRPr>
          </a:p>
          <a:p>
            <a:pPr marL="537210" lvl="1" indent="-229235">
              <a:lnSpc>
                <a:spcPct val="100000"/>
              </a:lnSpc>
              <a:spcBef>
                <a:spcPts val="575"/>
              </a:spcBef>
              <a:buClr>
                <a:srgbClr val="9CBDBC"/>
              </a:buClr>
              <a:buFont typeface="Arial"/>
              <a:buChar char="•"/>
              <a:tabLst>
                <a:tab pos="536575" algn="l"/>
                <a:tab pos="537210" algn="l"/>
              </a:tabLst>
            </a:pPr>
            <a:r>
              <a:rPr sz="2000" spc="-5" dirty="0">
                <a:solidFill>
                  <a:srgbClr val="2E2B1F"/>
                </a:solidFill>
                <a:latin typeface="Carlito"/>
                <a:cs typeface="Carlito"/>
              </a:rPr>
              <a:t>Lots </a:t>
            </a:r>
            <a:r>
              <a:rPr sz="2000" dirty="0">
                <a:solidFill>
                  <a:srgbClr val="2E2B1F"/>
                </a:solidFill>
                <a:latin typeface="Carlito"/>
                <a:cs typeface="Carlito"/>
              </a:rPr>
              <a:t>of </a:t>
            </a:r>
            <a:r>
              <a:rPr sz="2000" spc="-10" dirty="0">
                <a:solidFill>
                  <a:srgbClr val="2E2B1F"/>
                </a:solidFill>
                <a:latin typeface="Carlito"/>
                <a:cs typeface="Carlito"/>
              </a:rPr>
              <a:t>relatively </a:t>
            </a:r>
            <a:r>
              <a:rPr sz="2000" dirty="0">
                <a:solidFill>
                  <a:srgbClr val="2E2B1F"/>
                </a:solidFill>
                <a:latin typeface="Carlito"/>
                <a:cs typeface="Carlito"/>
              </a:rPr>
              <a:t>inexpensive</a:t>
            </a:r>
            <a:r>
              <a:rPr sz="2000" spc="-5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rlito"/>
                <a:cs typeface="Carlito"/>
              </a:rPr>
              <a:t>servers</a:t>
            </a:r>
            <a:endParaRPr sz="20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150" spc="-25" dirty="0">
                <a:solidFill>
                  <a:srgbClr val="2E2B1F"/>
                </a:solidFill>
                <a:latin typeface="Carlito"/>
                <a:cs typeface="Carlito"/>
              </a:rPr>
              <a:t>Keep </a:t>
            </a:r>
            <a:r>
              <a:rPr sz="2150" spc="10" dirty="0">
                <a:solidFill>
                  <a:srgbClr val="2E2B1F"/>
                </a:solidFill>
                <a:latin typeface="Carlito"/>
                <a:cs typeface="Carlito"/>
              </a:rPr>
              <a:t>the </a:t>
            </a:r>
            <a:r>
              <a:rPr sz="2150" spc="5" dirty="0">
                <a:solidFill>
                  <a:srgbClr val="2E2B1F"/>
                </a:solidFill>
                <a:latin typeface="Carlito"/>
                <a:cs typeface="Carlito"/>
              </a:rPr>
              <a:t>functionality </a:t>
            </a:r>
            <a:r>
              <a:rPr sz="2150" spc="10" dirty="0">
                <a:solidFill>
                  <a:srgbClr val="2E2B1F"/>
                </a:solidFill>
                <a:latin typeface="Carlito"/>
                <a:cs typeface="Carlito"/>
              </a:rPr>
              <a:t>that </a:t>
            </a:r>
            <a:r>
              <a:rPr sz="2150" spc="5" dirty="0">
                <a:solidFill>
                  <a:srgbClr val="2E2B1F"/>
                </a:solidFill>
                <a:latin typeface="Carlito"/>
                <a:cs typeface="Carlito"/>
              </a:rPr>
              <a:t>works </a:t>
            </a:r>
            <a:r>
              <a:rPr sz="2150" spc="10" dirty="0">
                <a:solidFill>
                  <a:srgbClr val="2E2B1F"/>
                </a:solidFill>
                <a:latin typeface="Carlito"/>
                <a:cs typeface="Carlito"/>
              </a:rPr>
              <a:t>well </a:t>
            </a:r>
            <a:r>
              <a:rPr sz="2150" spc="20" dirty="0">
                <a:solidFill>
                  <a:srgbClr val="2E2B1F"/>
                </a:solidFill>
                <a:latin typeface="Carlito"/>
                <a:cs typeface="Carlito"/>
              </a:rPr>
              <a:t>in</a:t>
            </a:r>
            <a:r>
              <a:rPr sz="2150" spc="-15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150" spc="15" dirty="0">
                <a:solidFill>
                  <a:srgbClr val="2E2B1F"/>
                </a:solidFill>
                <a:latin typeface="Carlito"/>
                <a:cs typeface="Carlito"/>
              </a:rPr>
              <a:t>RDBMSs</a:t>
            </a:r>
            <a:endParaRPr sz="2150">
              <a:latin typeface="Carlito"/>
              <a:cs typeface="Carlito"/>
            </a:endParaRPr>
          </a:p>
          <a:p>
            <a:pPr marL="537210" indent="-229235">
              <a:lnSpc>
                <a:spcPct val="100000"/>
              </a:lnSpc>
              <a:spcBef>
                <a:spcPts val="495"/>
              </a:spcBef>
              <a:buClr>
                <a:srgbClr val="9CBDBC"/>
              </a:buClr>
              <a:buFont typeface="Arial"/>
              <a:buChar char="–"/>
              <a:tabLst>
                <a:tab pos="537210" algn="l"/>
              </a:tabLst>
            </a:pPr>
            <a:r>
              <a:rPr sz="2000" spc="25" dirty="0">
                <a:solidFill>
                  <a:srgbClr val="2E2B1F"/>
                </a:solidFill>
                <a:latin typeface="Carlito"/>
                <a:cs typeface="Carlito"/>
              </a:rPr>
              <a:t>Ad </a:t>
            </a:r>
            <a:r>
              <a:rPr sz="2000" dirty="0">
                <a:solidFill>
                  <a:srgbClr val="2E2B1F"/>
                </a:solidFill>
                <a:latin typeface="Carlito"/>
                <a:cs typeface="Carlito"/>
              </a:rPr>
              <a:t>hoc</a:t>
            </a:r>
            <a:r>
              <a:rPr sz="2000" spc="-9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2E2B1F"/>
                </a:solidFill>
                <a:latin typeface="Carlito"/>
                <a:cs typeface="Carlito"/>
              </a:rPr>
              <a:t>queries</a:t>
            </a:r>
            <a:endParaRPr sz="2000">
              <a:latin typeface="Carlito"/>
              <a:cs typeface="Carlito"/>
            </a:endParaRPr>
          </a:p>
          <a:p>
            <a:pPr marL="537210" indent="-229235">
              <a:lnSpc>
                <a:spcPct val="100000"/>
              </a:lnSpc>
              <a:spcBef>
                <a:spcPts val="530"/>
              </a:spcBef>
              <a:buClr>
                <a:srgbClr val="9CBDBC"/>
              </a:buClr>
              <a:buFont typeface="Arial"/>
              <a:buChar char="–"/>
              <a:tabLst>
                <a:tab pos="537210" algn="l"/>
              </a:tabLst>
            </a:pPr>
            <a:r>
              <a:rPr sz="2000" spc="-10" dirty="0">
                <a:solidFill>
                  <a:srgbClr val="2E2B1F"/>
                </a:solidFill>
                <a:latin typeface="Carlito"/>
                <a:cs typeface="Carlito"/>
              </a:rPr>
              <a:t>Fully </a:t>
            </a:r>
            <a:r>
              <a:rPr sz="2000" spc="-15" dirty="0">
                <a:solidFill>
                  <a:srgbClr val="2E2B1F"/>
                </a:solidFill>
                <a:latin typeface="Carlito"/>
                <a:cs typeface="Carlito"/>
              </a:rPr>
              <a:t>featured</a:t>
            </a:r>
            <a:r>
              <a:rPr sz="2000" spc="3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2E2B1F"/>
                </a:solidFill>
                <a:latin typeface="Carlito"/>
                <a:cs typeface="Carlito"/>
              </a:rPr>
              <a:t>indexes</a:t>
            </a:r>
            <a:endParaRPr sz="2000">
              <a:latin typeface="Carlito"/>
              <a:cs typeface="Carlito"/>
            </a:endParaRPr>
          </a:p>
          <a:p>
            <a:pPr marL="537210" indent="-229235">
              <a:lnSpc>
                <a:spcPct val="100000"/>
              </a:lnSpc>
              <a:spcBef>
                <a:spcPts val="455"/>
              </a:spcBef>
              <a:buClr>
                <a:srgbClr val="9CBDBC"/>
              </a:buClr>
              <a:buFont typeface="Arial"/>
              <a:buChar char="–"/>
              <a:tabLst>
                <a:tab pos="537210" algn="l"/>
              </a:tabLst>
            </a:pPr>
            <a:r>
              <a:rPr sz="2000" spc="-10" dirty="0">
                <a:solidFill>
                  <a:srgbClr val="2E2B1F"/>
                </a:solidFill>
                <a:latin typeface="Carlito"/>
                <a:cs typeface="Carlito"/>
              </a:rPr>
              <a:t>Secondary</a:t>
            </a:r>
            <a:r>
              <a:rPr sz="2000" spc="4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2E2B1F"/>
                </a:solidFill>
                <a:latin typeface="Carlito"/>
                <a:cs typeface="Carlito"/>
              </a:rPr>
              <a:t>indexes</a:t>
            </a:r>
            <a:endParaRPr sz="20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05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150" spc="10" dirty="0">
                <a:solidFill>
                  <a:srgbClr val="2E2B1F"/>
                </a:solidFill>
                <a:latin typeface="Carlito"/>
                <a:cs typeface="Carlito"/>
              </a:rPr>
              <a:t>What </a:t>
            </a:r>
            <a:r>
              <a:rPr sz="2150" spc="-10" dirty="0">
                <a:solidFill>
                  <a:srgbClr val="2E2B1F"/>
                </a:solidFill>
                <a:latin typeface="Carlito"/>
                <a:cs typeface="Carlito"/>
              </a:rPr>
              <a:t>doesn’t </a:t>
            </a:r>
            <a:r>
              <a:rPr sz="2150" spc="5" dirty="0">
                <a:solidFill>
                  <a:srgbClr val="2E2B1F"/>
                </a:solidFill>
                <a:latin typeface="Carlito"/>
                <a:cs typeface="Carlito"/>
              </a:rPr>
              <a:t>distribute </a:t>
            </a:r>
            <a:r>
              <a:rPr sz="2150" spc="10" dirty="0">
                <a:solidFill>
                  <a:srgbClr val="2E2B1F"/>
                </a:solidFill>
                <a:latin typeface="Carlito"/>
                <a:cs typeface="Carlito"/>
              </a:rPr>
              <a:t>well </a:t>
            </a:r>
            <a:r>
              <a:rPr sz="2150" spc="20" dirty="0">
                <a:solidFill>
                  <a:srgbClr val="2E2B1F"/>
                </a:solidFill>
                <a:latin typeface="Carlito"/>
                <a:cs typeface="Carlito"/>
              </a:rPr>
              <a:t>in</a:t>
            </a:r>
            <a:r>
              <a:rPr sz="2150" spc="-204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150" spc="20" dirty="0">
                <a:solidFill>
                  <a:srgbClr val="2E2B1F"/>
                </a:solidFill>
                <a:latin typeface="Carlito"/>
                <a:cs typeface="Carlito"/>
              </a:rPr>
              <a:t>RDB?</a:t>
            </a:r>
            <a:endParaRPr sz="2150">
              <a:latin typeface="Carlito"/>
              <a:cs typeface="Carlito"/>
            </a:endParaRPr>
          </a:p>
          <a:p>
            <a:pPr marL="537210" lvl="1" indent="-229235">
              <a:lnSpc>
                <a:spcPct val="100000"/>
              </a:lnSpc>
              <a:spcBef>
                <a:spcPts val="500"/>
              </a:spcBef>
              <a:buClr>
                <a:srgbClr val="9CBDBC"/>
              </a:buClr>
              <a:buFont typeface="Arial"/>
              <a:buChar char="–"/>
              <a:tabLst>
                <a:tab pos="537210" algn="l"/>
              </a:tabLst>
            </a:pPr>
            <a:r>
              <a:rPr sz="2000" spc="-5" dirty="0">
                <a:solidFill>
                  <a:srgbClr val="2E2B1F"/>
                </a:solidFill>
                <a:latin typeface="Carlito"/>
                <a:cs typeface="Carlito"/>
              </a:rPr>
              <a:t>Long running </a:t>
            </a:r>
            <a:r>
              <a:rPr sz="2000" dirty="0">
                <a:solidFill>
                  <a:srgbClr val="2E2B1F"/>
                </a:solidFill>
                <a:latin typeface="Carlito"/>
                <a:cs typeface="Carlito"/>
              </a:rPr>
              <a:t>multi-row</a:t>
            </a:r>
            <a:r>
              <a:rPr sz="2000" spc="-6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rlito"/>
                <a:cs typeface="Carlito"/>
              </a:rPr>
              <a:t>transactions</a:t>
            </a:r>
            <a:endParaRPr sz="2000">
              <a:latin typeface="Carlito"/>
              <a:cs typeface="Carlito"/>
            </a:endParaRPr>
          </a:p>
          <a:p>
            <a:pPr marL="537210" lvl="1" indent="-229235">
              <a:lnSpc>
                <a:spcPct val="100000"/>
              </a:lnSpc>
              <a:spcBef>
                <a:spcPts val="450"/>
              </a:spcBef>
              <a:buClr>
                <a:srgbClr val="9CBDBC"/>
              </a:buClr>
              <a:buFont typeface="Arial"/>
              <a:buChar char="–"/>
              <a:tabLst>
                <a:tab pos="537210" algn="l"/>
              </a:tabLst>
            </a:pPr>
            <a:r>
              <a:rPr sz="2000" spc="5" dirty="0">
                <a:solidFill>
                  <a:srgbClr val="2E2B1F"/>
                </a:solidFill>
                <a:latin typeface="Carlito"/>
                <a:cs typeface="Carlito"/>
              </a:rPr>
              <a:t>Joins</a:t>
            </a:r>
            <a:endParaRPr sz="2000">
              <a:latin typeface="Carlito"/>
              <a:cs typeface="Carlito"/>
            </a:endParaRPr>
          </a:p>
          <a:p>
            <a:pPr marL="537210" lvl="1" indent="-229235">
              <a:lnSpc>
                <a:spcPct val="100000"/>
              </a:lnSpc>
              <a:spcBef>
                <a:spcPts val="455"/>
              </a:spcBef>
              <a:buClr>
                <a:srgbClr val="9CBDBC"/>
              </a:buClr>
              <a:buFont typeface="Arial"/>
              <a:buChar char="–"/>
              <a:tabLst>
                <a:tab pos="537210" algn="l"/>
              </a:tabLst>
            </a:pPr>
            <a:r>
              <a:rPr sz="2000" spc="10" dirty="0">
                <a:solidFill>
                  <a:srgbClr val="2E2B1F"/>
                </a:solidFill>
                <a:latin typeface="Carlito"/>
                <a:cs typeface="Carlito"/>
              </a:rPr>
              <a:t>Both </a:t>
            </a:r>
            <a:r>
              <a:rPr sz="2000" spc="-10" dirty="0">
                <a:solidFill>
                  <a:srgbClr val="2E2B1F"/>
                </a:solidFill>
                <a:latin typeface="Carlito"/>
                <a:cs typeface="Carlito"/>
              </a:rPr>
              <a:t>artifacts </a:t>
            </a:r>
            <a:r>
              <a:rPr sz="2000" dirty="0">
                <a:solidFill>
                  <a:srgbClr val="2E2B1F"/>
                </a:solidFill>
                <a:latin typeface="Carlito"/>
                <a:cs typeface="Carlito"/>
              </a:rPr>
              <a:t>of </a:t>
            </a:r>
            <a:r>
              <a:rPr sz="2000" spc="5" dirty="0">
                <a:solidFill>
                  <a:srgbClr val="2E2B1F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2E2B1F"/>
                </a:solidFill>
                <a:latin typeface="Carlito"/>
                <a:cs typeface="Carlito"/>
              </a:rPr>
              <a:t>relational </a:t>
            </a:r>
            <a:r>
              <a:rPr sz="2000" spc="5" dirty="0">
                <a:solidFill>
                  <a:srgbClr val="2E2B1F"/>
                </a:solidFill>
                <a:latin typeface="Carlito"/>
                <a:cs typeface="Carlito"/>
              </a:rPr>
              <a:t>data model </a:t>
            </a:r>
            <a:r>
              <a:rPr sz="2000" spc="-5" dirty="0">
                <a:solidFill>
                  <a:srgbClr val="2E2B1F"/>
                </a:solidFill>
                <a:latin typeface="Carlito"/>
                <a:cs typeface="Carlito"/>
              </a:rPr>
              <a:t>(row </a:t>
            </a:r>
            <a:r>
              <a:rPr sz="2000" spc="10" dirty="0">
                <a:solidFill>
                  <a:srgbClr val="2E2B1F"/>
                </a:solidFill>
                <a:latin typeface="Carlito"/>
                <a:cs typeface="Carlito"/>
              </a:rPr>
              <a:t>x</a:t>
            </a:r>
            <a:r>
              <a:rPr sz="2000" spc="-204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2E2B1F"/>
                </a:solidFill>
                <a:latin typeface="Carlito"/>
                <a:cs typeface="Carlito"/>
              </a:rPr>
              <a:t>column)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34400" y="5648325"/>
            <a:ext cx="71755" cy="400050"/>
          </a:xfrm>
          <a:custGeom>
            <a:avLst/>
            <a:gdLst/>
            <a:ahLst/>
            <a:cxnLst/>
            <a:rect l="l" t="t" r="r" b="b"/>
            <a:pathLst>
              <a:path w="71754" h="400050">
                <a:moveTo>
                  <a:pt x="71754" y="400050"/>
                </a:moveTo>
                <a:lnTo>
                  <a:pt x="43826" y="394407"/>
                </a:lnTo>
                <a:lnTo>
                  <a:pt x="21018" y="379020"/>
                </a:lnTo>
                <a:lnTo>
                  <a:pt x="5639" y="356196"/>
                </a:lnTo>
                <a:lnTo>
                  <a:pt x="0" y="328244"/>
                </a:lnTo>
                <a:lnTo>
                  <a:pt x="0" y="71805"/>
                </a:lnTo>
                <a:lnTo>
                  <a:pt x="5639" y="43853"/>
                </a:lnTo>
                <a:lnTo>
                  <a:pt x="21018" y="21029"/>
                </a:lnTo>
                <a:lnTo>
                  <a:pt x="43826" y="5642"/>
                </a:lnTo>
                <a:lnTo>
                  <a:pt x="71754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05569" y="5648325"/>
            <a:ext cx="71755" cy="400050"/>
          </a:xfrm>
          <a:custGeom>
            <a:avLst/>
            <a:gdLst/>
            <a:ahLst/>
            <a:cxnLst/>
            <a:rect l="l" t="t" r="r" b="b"/>
            <a:pathLst>
              <a:path w="71754" h="400050">
                <a:moveTo>
                  <a:pt x="0" y="0"/>
                </a:moveTo>
                <a:lnTo>
                  <a:pt x="27928" y="5642"/>
                </a:lnTo>
                <a:lnTo>
                  <a:pt x="50736" y="21029"/>
                </a:lnTo>
                <a:lnTo>
                  <a:pt x="66115" y="43853"/>
                </a:lnTo>
                <a:lnTo>
                  <a:pt x="71754" y="71805"/>
                </a:lnTo>
                <a:lnTo>
                  <a:pt x="71754" y="328244"/>
                </a:lnTo>
                <a:lnTo>
                  <a:pt x="66115" y="356196"/>
                </a:lnTo>
                <a:lnTo>
                  <a:pt x="50736" y="379020"/>
                </a:lnTo>
                <a:lnTo>
                  <a:pt x="27928" y="394407"/>
                </a:lnTo>
                <a:lnTo>
                  <a:pt x="0" y="40005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20</a:t>
            </a:fld>
            <a:endParaRPr spc="-5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575" y="474344"/>
            <a:ext cx="3138805" cy="7239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50" dirty="0"/>
              <a:t>BSON</a:t>
            </a:r>
            <a:r>
              <a:rPr spc="-280" dirty="0"/>
              <a:t> </a:t>
            </a:r>
            <a:r>
              <a:rPr spc="-75" dirty="0"/>
              <a:t>format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875" y="1538033"/>
            <a:ext cx="6985000" cy="1981200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745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150" dirty="0">
                <a:solidFill>
                  <a:srgbClr val="2E2B1F"/>
                </a:solidFill>
                <a:latin typeface="Carlito"/>
                <a:cs typeface="Carlito"/>
              </a:rPr>
              <a:t>Binary-encoded </a:t>
            </a:r>
            <a:r>
              <a:rPr sz="2150" spc="5" dirty="0">
                <a:solidFill>
                  <a:srgbClr val="2E2B1F"/>
                </a:solidFill>
                <a:latin typeface="Carlito"/>
                <a:cs typeface="Carlito"/>
              </a:rPr>
              <a:t>serialization </a:t>
            </a:r>
            <a:r>
              <a:rPr sz="2150" spc="-5" dirty="0">
                <a:solidFill>
                  <a:srgbClr val="2E2B1F"/>
                </a:solidFill>
                <a:latin typeface="Carlito"/>
                <a:cs typeface="Carlito"/>
              </a:rPr>
              <a:t>of </a:t>
            </a:r>
            <a:r>
              <a:rPr sz="2150" dirty="0">
                <a:solidFill>
                  <a:srgbClr val="2E2B1F"/>
                </a:solidFill>
                <a:latin typeface="Carlito"/>
                <a:cs typeface="Carlito"/>
              </a:rPr>
              <a:t>JSON-like</a:t>
            </a:r>
            <a:r>
              <a:rPr sz="2150" spc="-2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150" spc="-5" dirty="0">
                <a:solidFill>
                  <a:srgbClr val="2E2B1F"/>
                </a:solidFill>
                <a:latin typeface="Carlito"/>
                <a:cs typeface="Carlito"/>
              </a:rPr>
              <a:t>documents</a:t>
            </a:r>
            <a:endParaRPr sz="215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50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150" spc="5" dirty="0">
                <a:solidFill>
                  <a:srgbClr val="2E2B1F"/>
                </a:solidFill>
                <a:latin typeface="Carlito"/>
                <a:cs typeface="Carlito"/>
              </a:rPr>
              <a:t>Zero </a:t>
            </a:r>
            <a:r>
              <a:rPr sz="2150" spc="-5" dirty="0">
                <a:solidFill>
                  <a:srgbClr val="2E2B1F"/>
                </a:solidFill>
                <a:latin typeface="Carlito"/>
                <a:cs typeface="Carlito"/>
              </a:rPr>
              <a:t>or </a:t>
            </a:r>
            <a:r>
              <a:rPr sz="2150" dirty="0">
                <a:solidFill>
                  <a:srgbClr val="2E2B1F"/>
                </a:solidFill>
                <a:latin typeface="Carlito"/>
                <a:cs typeface="Carlito"/>
              </a:rPr>
              <a:t>more </a:t>
            </a:r>
            <a:r>
              <a:rPr sz="2150" spc="-5" dirty="0">
                <a:solidFill>
                  <a:srgbClr val="2E2B1F"/>
                </a:solidFill>
                <a:latin typeface="Carlito"/>
                <a:cs typeface="Carlito"/>
              </a:rPr>
              <a:t>key/value </a:t>
            </a:r>
            <a:r>
              <a:rPr sz="2150" spc="10" dirty="0">
                <a:solidFill>
                  <a:srgbClr val="2E2B1F"/>
                </a:solidFill>
                <a:latin typeface="Carlito"/>
                <a:cs typeface="Carlito"/>
              </a:rPr>
              <a:t>pairs are </a:t>
            </a:r>
            <a:r>
              <a:rPr sz="2150" spc="-5" dirty="0">
                <a:solidFill>
                  <a:srgbClr val="2E2B1F"/>
                </a:solidFill>
                <a:latin typeface="Carlito"/>
                <a:cs typeface="Carlito"/>
              </a:rPr>
              <a:t>stored </a:t>
            </a:r>
            <a:r>
              <a:rPr sz="2150" spc="10" dirty="0">
                <a:solidFill>
                  <a:srgbClr val="2E2B1F"/>
                </a:solidFill>
                <a:latin typeface="Carlito"/>
                <a:cs typeface="Carlito"/>
              </a:rPr>
              <a:t>as a single</a:t>
            </a:r>
            <a:r>
              <a:rPr sz="2150" spc="44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150" spc="10" dirty="0">
                <a:solidFill>
                  <a:srgbClr val="2E2B1F"/>
                </a:solidFill>
                <a:latin typeface="Carlito"/>
                <a:cs typeface="Carlito"/>
              </a:rPr>
              <a:t>entity</a:t>
            </a:r>
            <a:endParaRPr sz="215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75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150" dirty="0">
                <a:solidFill>
                  <a:srgbClr val="2E2B1F"/>
                </a:solidFill>
                <a:latin typeface="Carlito"/>
                <a:cs typeface="Carlito"/>
              </a:rPr>
              <a:t>Each entry </a:t>
            </a:r>
            <a:r>
              <a:rPr sz="2150" spc="-5" dirty="0">
                <a:solidFill>
                  <a:srgbClr val="2E2B1F"/>
                </a:solidFill>
                <a:latin typeface="Carlito"/>
                <a:cs typeface="Carlito"/>
              </a:rPr>
              <a:t>consists of </a:t>
            </a:r>
            <a:r>
              <a:rPr sz="2150" spc="10" dirty="0">
                <a:solidFill>
                  <a:srgbClr val="2E2B1F"/>
                </a:solidFill>
                <a:latin typeface="Carlito"/>
                <a:cs typeface="Carlito"/>
              </a:rPr>
              <a:t>a field </a:t>
            </a:r>
            <a:r>
              <a:rPr sz="2150" dirty="0">
                <a:solidFill>
                  <a:srgbClr val="2E2B1F"/>
                </a:solidFill>
                <a:latin typeface="Carlito"/>
                <a:cs typeface="Carlito"/>
              </a:rPr>
              <a:t>name, </a:t>
            </a:r>
            <a:r>
              <a:rPr sz="2150" spc="10" dirty="0">
                <a:solidFill>
                  <a:srgbClr val="2E2B1F"/>
                </a:solidFill>
                <a:latin typeface="Carlito"/>
                <a:cs typeface="Carlito"/>
              </a:rPr>
              <a:t>a data </a:t>
            </a:r>
            <a:r>
              <a:rPr sz="2150" dirty="0">
                <a:solidFill>
                  <a:srgbClr val="2E2B1F"/>
                </a:solidFill>
                <a:latin typeface="Carlito"/>
                <a:cs typeface="Carlito"/>
              </a:rPr>
              <a:t>type,</a:t>
            </a:r>
            <a:r>
              <a:rPr sz="2150" spc="7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150" spc="5" dirty="0">
                <a:solidFill>
                  <a:srgbClr val="2E2B1F"/>
                </a:solidFill>
                <a:latin typeface="Carlito"/>
                <a:cs typeface="Carlito"/>
              </a:rPr>
              <a:t>and </a:t>
            </a:r>
            <a:r>
              <a:rPr sz="2150" spc="10" dirty="0">
                <a:solidFill>
                  <a:srgbClr val="2E2B1F"/>
                </a:solidFill>
                <a:latin typeface="Carlito"/>
                <a:cs typeface="Carlito"/>
              </a:rPr>
              <a:t>a value</a:t>
            </a:r>
            <a:endParaRPr sz="215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70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150" spc="10" dirty="0">
                <a:solidFill>
                  <a:srgbClr val="2E2B1F"/>
                </a:solidFill>
                <a:latin typeface="Carlito"/>
                <a:cs typeface="Carlito"/>
              </a:rPr>
              <a:t>Large </a:t>
            </a:r>
            <a:r>
              <a:rPr sz="2150" dirty="0">
                <a:solidFill>
                  <a:srgbClr val="2E2B1F"/>
                </a:solidFill>
                <a:latin typeface="Carlito"/>
                <a:cs typeface="Carlito"/>
              </a:rPr>
              <a:t>elements </a:t>
            </a:r>
            <a:r>
              <a:rPr sz="2150" spc="20" dirty="0">
                <a:solidFill>
                  <a:srgbClr val="2E2B1F"/>
                </a:solidFill>
                <a:latin typeface="Carlito"/>
                <a:cs typeface="Carlito"/>
              </a:rPr>
              <a:t>in </a:t>
            </a:r>
            <a:r>
              <a:rPr sz="2150" spc="10" dirty="0">
                <a:solidFill>
                  <a:srgbClr val="2E2B1F"/>
                </a:solidFill>
                <a:latin typeface="Carlito"/>
                <a:cs typeface="Carlito"/>
              </a:rPr>
              <a:t>a </a:t>
            </a:r>
            <a:r>
              <a:rPr sz="2150" spc="5" dirty="0">
                <a:solidFill>
                  <a:srgbClr val="2E2B1F"/>
                </a:solidFill>
                <a:latin typeface="Carlito"/>
                <a:cs typeface="Carlito"/>
              </a:rPr>
              <a:t>BSON </a:t>
            </a:r>
            <a:r>
              <a:rPr sz="2150" spc="-10" dirty="0">
                <a:solidFill>
                  <a:srgbClr val="2E2B1F"/>
                </a:solidFill>
                <a:latin typeface="Carlito"/>
                <a:cs typeface="Carlito"/>
              </a:rPr>
              <a:t>document </a:t>
            </a:r>
            <a:r>
              <a:rPr sz="2150" spc="10" dirty="0">
                <a:solidFill>
                  <a:srgbClr val="2E2B1F"/>
                </a:solidFill>
                <a:latin typeface="Carlito"/>
                <a:cs typeface="Carlito"/>
              </a:rPr>
              <a:t>are </a:t>
            </a:r>
            <a:r>
              <a:rPr sz="2150" spc="-5" dirty="0">
                <a:solidFill>
                  <a:srgbClr val="2E2B1F"/>
                </a:solidFill>
                <a:latin typeface="Carlito"/>
                <a:cs typeface="Carlito"/>
              </a:rPr>
              <a:t>prefixed </a:t>
            </a:r>
            <a:r>
              <a:rPr sz="2150" spc="25" dirty="0">
                <a:solidFill>
                  <a:srgbClr val="2E2B1F"/>
                </a:solidFill>
                <a:latin typeface="Carlito"/>
                <a:cs typeface="Carlito"/>
              </a:rPr>
              <a:t>with</a:t>
            </a:r>
            <a:r>
              <a:rPr sz="2150" spc="3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150" spc="10" dirty="0">
                <a:solidFill>
                  <a:srgbClr val="2E2B1F"/>
                </a:solidFill>
                <a:latin typeface="Carlito"/>
                <a:cs typeface="Carlito"/>
              </a:rPr>
              <a:t>a</a:t>
            </a:r>
            <a:endParaRPr sz="2150">
              <a:latin typeface="Carlito"/>
              <a:cs typeface="Carlito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spc="10" dirty="0">
                <a:solidFill>
                  <a:srgbClr val="2E2B1F"/>
                </a:solidFill>
                <a:latin typeface="Carlito"/>
                <a:cs typeface="Carlito"/>
              </a:rPr>
              <a:t>length field </a:t>
            </a:r>
            <a:r>
              <a:rPr sz="2150" spc="15" dirty="0">
                <a:solidFill>
                  <a:srgbClr val="2E2B1F"/>
                </a:solidFill>
                <a:latin typeface="Carlito"/>
                <a:cs typeface="Carlito"/>
              </a:rPr>
              <a:t>to </a:t>
            </a:r>
            <a:r>
              <a:rPr sz="2150" spc="5" dirty="0">
                <a:solidFill>
                  <a:srgbClr val="2E2B1F"/>
                </a:solidFill>
                <a:latin typeface="Carlito"/>
                <a:cs typeface="Carlito"/>
              </a:rPr>
              <a:t>facilitate</a:t>
            </a:r>
            <a:r>
              <a:rPr sz="2150" spc="-15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150" dirty="0">
                <a:solidFill>
                  <a:srgbClr val="2E2B1F"/>
                </a:solidFill>
                <a:latin typeface="Carlito"/>
                <a:cs typeface="Carlito"/>
              </a:rPr>
              <a:t>scanning</a:t>
            </a:r>
            <a:endParaRPr sz="215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34400" y="5648325"/>
            <a:ext cx="71755" cy="400050"/>
          </a:xfrm>
          <a:custGeom>
            <a:avLst/>
            <a:gdLst/>
            <a:ahLst/>
            <a:cxnLst/>
            <a:rect l="l" t="t" r="r" b="b"/>
            <a:pathLst>
              <a:path w="71754" h="400050">
                <a:moveTo>
                  <a:pt x="71754" y="400050"/>
                </a:moveTo>
                <a:lnTo>
                  <a:pt x="43826" y="394407"/>
                </a:lnTo>
                <a:lnTo>
                  <a:pt x="21018" y="379020"/>
                </a:lnTo>
                <a:lnTo>
                  <a:pt x="5639" y="356196"/>
                </a:lnTo>
                <a:lnTo>
                  <a:pt x="0" y="328244"/>
                </a:lnTo>
                <a:lnTo>
                  <a:pt x="0" y="71805"/>
                </a:lnTo>
                <a:lnTo>
                  <a:pt x="5639" y="43853"/>
                </a:lnTo>
                <a:lnTo>
                  <a:pt x="21018" y="21029"/>
                </a:lnTo>
                <a:lnTo>
                  <a:pt x="43826" y="5642"/>
                </a:lnTo>
                <a:lnTo>
                  <a:pt x="71754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05569" y="5648325"/>
            <a:ext cx="71755" cy="400050"/>
          </a:xfrm>
          <a:custGeom>
            <a:avLst/>
            <a:gdLst/>
            <a:ahLst/>
            <a:cxnLst/>
            <a:rect l="l" t="t" r="r" b="b"/>
            <a:pathLst>
              <a:path w="71754" h="400050">
                <a:moveTo>
                  <a:pt x="0" y="0"/>
                </a:moveTo>
                <a:lnTo>
                  <a:pt x="27928" y="5642"/>
                </a:lnTo>
                <a:lnTo>
                  <a:pt x="50736" y="21029"/>
                </a:lnTo>
                <a:lnTo>
                  <a:pt x="66115" y="43853"/>
                </a:lnTo>
                <a:lnTo>
                  <a:pt x="71754" y="71805"/>
                </a:lnTo>
                <a:lnTo>
                  <a:pt x="71754" y="328244"/>
                </a:lnTo>
                <a:lnTo>
                  <a:pt x="66115" y="356196"/>
                </a:lnTo>
                <a:lnTo>
                  <a:pt x="50736" y="379020"/>
                </a:lnTo>
                <a:lnTo>
                  <a:pt x="27928" y="394407"/>
                </a:lnTo>
                <a:lnTo>
                  <a:pt x="0" y="40005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21</a:t>
            </a:fld>
            <a:endParaRPr spc="-5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0875" y="1389316"/>
            <a:ext cx="7169784" cy="454469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25"/>
              </a:spcBef>
              <a:buClr>
                <a:srgbClr val="A9A47B"/>
              </a:buClr>
              <a:buFont typeface="Arial"/>
              <a:buChar char="•"/>
              <a:tabLst>
                <a:tab pos="241935" algn="l"/>
              </a:tabLst>
            </a:pPr>
            <a:r>
              <a:rPr sz="2600" spc="25" dirty="0">
                <a:solidFill>
                  <a:srgbClr val="032281"/>
                </a:solidFill>
                <a:latin typeface="Carlito"/>
                <a:cs typeface="Carlito"/>
              </a:rPr>
              <a:t>Data </a:t>
            </a:r>
            <a:r>
              <a:rPr sz="2600" spc="5" dirty="0">
                <a:solidFill>
                  <a:srgbClr val="032281"/>
                </a:solidFill>
                <a:latin typeface="Carlito"/>
                <a:cs typeface="Carlito"/>
              </a:rPr>
              <a:t>is </a:t>
            </a:r>
            <a:r>
              <a:rPr sz="2600" spc="10" dirty="0">
                <a:solidFill>
                  <a:srgbClr val="032281"/>
                </a:solidFill>
                <a:latin typeface="Carlito"/>
                <a:cs typeface="Carlito"/>
              </a:rPr>
              <a:t>in name / </a:t>
            </a:r>
            <a:r>
              <a:rPr sz="2600" spc="-10" dirty="0">
                <a:solidFill>
                  <a:srgbClr val="032281"/>
                </a:solidFill>
                <a:latin typeface="Carlito"/>
                <a:cs typeface="Carlito"/>
              </a:rPr>
              <a:t>value</a:t>
            </a:r>
            <a:r>
              <a:rPr sz="2600" spc="-420" dirty="0">
                <a:solidFill>
                  <a:srgbClr val="032281"/>
                </a:solidFill>
                <a:latin typeface="Carlito"/>
                <a:cs typeface="Carlito"/>
              </a:rPr>
              <a:t> </a:t>
            </a:r>
            <a:r>
              <a:rPr sz="2600" spc="-15" dirty="0">
                <a:solidFill>
                  <a:srgbClr val="032281"/>
                </a:solidFill>
                <a:latin typeface="Carlito"/>
                <a:cs typeface="Carlito"/>
              </a:rPr>
              <a:t>pairs</a:t>
            </a:r>
            <a:endParaRPr sz="2600">
              <a:latin typeface="Carlito"/>
              <a:cs typeface="Carlito"/>
            </a:endParaRPr>
          </a:p>
          <a:p>
            <a:pPr marL="241300" marR="5080" indent="-229235">
              <a:lnSpc>
                <a:spcPct val="79500"/>
              </a:lnSpc>
              <a:spcBef>
                <a:spcPts val="675"/>
              </a:spcBef>
              <a:buClr>
                <a:srgbClr val="A9A47B"/>
              </a:buClr>
              <a:buFont typeface="Arial"/>
              <a:buChar char="•"/>
              <a:tabLst>
                <a:tab pos="241935" algn="l"/>
              </a:tabLst>
            </a:pPr>
            <a:r>
              <a:rPr sz="2600" spc="15" dirty="0">
                <a:solidFill>
                  <a:srgbClr val="032281"/>
                </a:solidFill>
                <a:latin typeface="Carlito"/>
                <a:cs typeface="Carlito"/>
              </a:rPr>
              <a:t>A </a:t>
            </a:r>
            <a:r>
              <a:rPr sz="2600" dirty="0">
                <a:solidFill>
                  <a:srgbClr val="032281"/>
                </a:solidFill>
                <a:latin typeface="Carlito"/>
                <a:cs typeface="Carlito"/>
              </a:rPr>
              <a:t>name/value </a:t>
            </a:r>
            <a:r>
              <a:rPr sz="2600" spc="5" dirty="0">
                <a:solidFill>
                  <a:srgbClr val="032281"/>
                </a:solidFill>
                <a:latin typeface="Carlito"/>
                <a:cs typeface="Carlito"/>
              </a:rPr>
              <a:t>pair consists</a:t>
            </a:r>
            <a:r>
              <a:rPr sz="2600" spc="-440" dirty="0">
                <a:solidFill>
                  <a:srgbClr val="032281"/>
                </a:solidFill>
                <a:latin typeface="Carlito"/>
                <a:cs typeface="Carlito"/>
              </a:rPr>
              <a:t> </a:t>
            </a:r>
            <a:r>
              <a:rPr sz="2600" spc="-10" dirty="0">
                <a:solidFill>
                  <a:srgbClr val="032281"/>
                </a:solidFill>
                <a:latin typeface="Carlito"/>
                <a:cs typeface="Carlito"/>
              </a:rPr>
              <a:t>of </a:t>
            </a:r>
            <a:r>
              <a:rPr sz="2600" spc="10" dirty="0">
                <a:solidFill>
                  <a:srgbClr val="032281"/>
                </a:solidFill>
                <a:latin typeface="Carlito"/>
                <a:cs typeface="Carlito"/>
              </a:rPr>
              <a:t>a </a:t>
            </a:r>
            <a:r>
              <a:rPr sz="2600" spc="5" dirty="0">
                <a:solidFill>
                  <a:srgbClr val="032281"/>
                </a:solidFill>
                <a:latin typeface="Carlito"/>
                <a:cs typeface="Carlito"/>
              </a:rPr>
              <a:t>field </a:t>
            </a:r>
            <a:r>
              <a:rPr sz="2600" spc="10" dirty="0">
                <a:solidFill>
                  <a:srgbClr val="032281"/>
                </a:solidFill>
                <a:latin typeface="Carlito"/>
                <a:cs typeface="Carlito"/>
              </a:rPr>
              <a:t>name </a:t>
            </a:r>
            <a:r>
              <a:rPr sz="2600" spc="-10" dirty="0">
                <a:solidFill>
                  <a:srgbClr val="032281"/>
                </a:solidFill>
                <a:latin typeface="Carlito"/>
                <a:cs typeface="Carlito"/>
              </a:rPr>
              <a:t>followed  </a:t>
            </a:r>
            <a:r>
              <a:rPr sz="2600" spc="-5" dirty="0">
                <a:solidFill>
                  <a:srgbClr val="032281"/>
                </a:solidFill>
                <a:latin typeface="Carlito"/>
                <a:cs typeface="Carlito"/>
              </a:rPr>
              <a:t>by </a:t>
            </a:r>
            <a:r>
              <a:rPr sz="2600" spc="10" dirty="0">
                <a:solidFill>
                  <a:srgbClr val="032281"/>
                </a:solidFill>
                <a:latin typeface="Carlito"/>
                <a:cs typeface="Carlito"/>
              </a:rPr>
              <a:t>a </a:t>
            </a:r>
            <a:r>
              <a:rPr sz="2600" spc="-5" dirty="0">
                <a:solidFill>
                  <a:srgbClr val="032281"/>
                </a:solidFill>
                <a:latin typeface="Carlito"/>
                <a:cs typeface="Carlito"/>
              </a:rPr>
              <a:t>colon, </a:t>
            </a:r>
            <a:r>
              <a:rPr sz="2600" spc="-10" dirty="0">
                <a:solidFill>
                  <a:srgbClr val="032281"/>
                </a:solidFill>
                <a:latin typeface="Carlito"/>
                <a:cs typeface="Carlito"/>
              </a:rPr>
              <a:t>followed </a:t>
            </a:r>
            <a:r>
              <a:rPr sz="2600" dirty="0">
                <a:solidFill>
                  <a:srgbClr val="032281"/>
                </a:solidFill>
                <a:latin typeface="Carlito"/>
                <a:cs typeface="Carlito"/>
              </a:rPr>
              <a:t>by </a:t>
            </a:r>
            <a:r>
              <a:rPr sz="2600" spc="10" dirty="0">
                <a:solidFill>
                  <a:srgbClr val="032281"/>
                </a:solidFill>
                <a:latin typeface="Carlito"/>
                <a:cs typeface="Carlito"/>
              </a:rPr>
              <a:t>a</a:t>
            </a:r>
            <a:r>
              <a:rPr sz="2600" spc="-85" dirty="0">
                <a:solidFill>
                  <a:srgbClr val="032281"/>
                </a:solidFill>
                <a:latin typeface="Carlito"/>
                <a:cs typeface="Carlito"/>
              </a:rPr>
              <a:t> </a:t>
            </a:r>
            <a:r>
              <a:rPr sz="2600" spc="-10" dirty="0">
                <a:solidFill>
                  <a:srgbClr val="032281"/>
                </a:solidFill>
                <a:latin typeface="Carlito"/>
                <a:cs typeface="Carlito"/>
              </a:rPr>
              <a:t>value:</a:t>
            </a:r>
            <a:endParaRPr sz="2600">
              <a:latin typeface="Carlito"/>
              <a:cs typeface="Carlito"/>
            </a:endParaRPr>
          </a:p>
          <a:p>
            <a:pPr marL="537210" lvl="1" indent="-229235">
              <a:lnSpc>
                <a:spcPct val="100000"/>
              </a:lnSpc>
              <a:spcBef>
                <a:spcPts val="30"/>
              </a:spcBef>
              <a:buClr>
                <a:srgbClr val="9CBDBC"/>
              </a:buClr>
              <a:buFont typeface="Arial"/>
              <a:buChar char="•"/>
              <a:tabLst>
                <a:tab pos="536575" algn="l"/>
                <a:tab pos="537210" algn="l"/>
              </a:tabLst>
            </a:pPr>
            <a:r>
              <a:rPr sz="2150" spc="-5" dirty="0">
                <a:solidFill>
                  <a:srgbClr val="032281"/>
                </a:solidFill>
                <a:latin typeface="Carlito"/>
                <a:cs typeface="Carlito"/>
              </a:rPr>
              <a:t>Example: “name”:</a:t>
            </a:r>
            <a:r>
              <a:rPr sz="2150" spc="325" dirty="0">
                <a:solidFill>
                  <a:srgbClr val="032281"/>
                </a:solidFill>
                <a:latin typeface="Carlito"/>
                <a:cs typeface="Carlito"/>
              </a:rPr>
              <a:t> </a:t>
            </a:r>
            <a:r>
              <a:rPr sz="2150" spc="25" dirty="0">
                <a:solidFill>
                  <a:srgbClr val="032281"/>
                </a:solidFill>
                <a:latin typeface="Carlito"/>
                <a:cs typeface="Carlito"/>
              </a:rPr>
              <a:t>“R2-D2”</a:t>
            </a:r>
            <a:endParaRPr sz="215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0"/>
              </a:spcBef>
              <a:buClr>
                <a:srgbClr val="A9A47B"/>
              </a:buClr>
              <a:buFont typeface="Arial"/>
              <a:buChar char="•"/>
              <a:tabLst>
                <a:tab pos="241935" algn="l"/>
              </a:tabLst>
            </a:pPr>
            <a:r>
              <a:rPr sz="2600" spc="25" dirty="0">
                <a:solidFill>
                  <a:srgbClr val="032281"/>
                </a:solidFill>
                <a:latin typeface="Carlito"/>
                <a:cs typeface="Carlito"/>
              </a:rPr>
              <a:t>Data </a:t>
            </a:r>
            <a:r>
              <a:rPr sz="2600" spc="5" dirty="0">
                <a:solidFill>
                  <a:srgbClr val="032281"/>
                </a:solidFill>
                <a:latin typeface="Carlito"/>
                <a:cs typeface="Carlito"/>
              </a:rPr>
              <a:t>is </a:t>
            </a:r>
            <a:r>
              <a:rPr sz="2600" spc="-5" dirty="0">
                <a:solidFill>
                  <a:srgbClr val="032281"/>
                </a:solidFill>
                <a:latin typeface="Carlito"/>
                <a:cs typeface="Carlito"/>
              </a:rPr>
              <a:t>separated by</a:t>
            </a:r>
            <a:r>
              <a:rPr sz="2600" spc="-360" dirty="0">
                <a:solidFill>
                  <a:srgbClr val="032281"/>
                </a:solidFill>
                <a:latin typeface="Carlito"/>
                <a:cs typeface="Carlito"/>
              </a:rPr>
              <a:t> </a:t>
            </a:r>
            <a:r>
              <a:rPr sz="2600" spc="10" dirty="0">
                <a:solidFill>
                  <a:srgbClr val="032281"/>
                </a:solidFill>
                <a:latin typeface="Carlito"/>
                <a:cs typeface="Carlito"/>
              </a:rPr>
              <a:t>commas</a:t>
            </a:r>
            <a:endParaRPr sz="2600">
              <a:latin typeface="Carlito"/>
              <a:cs typeface="Carlito"/>
            </a:endParaRPr>
          </a:p>
          <a:p>
            <a:pPr marL="537210" lvl="1" indent="-229235">
              <a:lnSpc>
                <a:spcPts val="2565"/>
              </a:lnSpc>
              <a:spcBef>
                <a:spcPts val="35"/>
              </a:spcBef>
              <a:buClr>
                <a:srgbClr val="9CBDBC"/>
              </a:buClr>
              <a:buFont typeface="Arial"/>
              <a:buChar char="•"/>
              <a:tabLst>
                <a:tab pos="536575" algn="l"/>
                <a:tab pos="537210" algn="l"/>
              </a:tabLst>
            </a:pPr>
            <a:r>
              <a:rPr sz="2150" spc="-5" dirty="0">
                <a:solidFill>
                  <a:srgbClr val="032281"/>
                </a:solidFill>
                <a:latin typeface="Carlito"/>
                <a:cs typeface="Carlito"/>
              </a:rPr>
              <a:t>Example: “name”: </a:t>
            </a:r>
            <a:r>
              <a:rPr sz="2150" spc="-10" dirty="0">
                <a:solidFill>
                  <a:srgbClr val="032281"/>
                </a:solidFill>
                <a:latin typeface="Carlito"/>
                <a:cs typeface="Carlito"/>
              </a:rPr>
              <a:t>“R2-D2”, </a:t>
            </a:r>
            <a:r>
              <a:rPr sz="2150" spc="-15" dirty="0">
                <a:solidFill>
                  <a:srgbClr val="032281"/>
                </a:solidFill>
                <a:latin typeface="Carlito"/>
                <a:cs typeface="Carlito"/>
              </a:rPr>
              <a:t>race </a:t>
            </a:r>
            <a:r>
              <a:rPr sz="2150" spc="5" dirty="0">
                <a:solidFill>
                  <a:srgbClr val="032281"/>
                </a:solidFill>
                <a:latin typeface="Carlito"/>
                <a:cs typeface="Carlito"/>
              </a:rPr>
              <a:t>:</a:t>
            </a:r>
            <a:r>
              <a:rPr sz="2150" spc="40" dirty="0">
                <a:solidFill>
                  <a:srgbClr val="032281"/>
                </a:solidFill>
                <a:latin typeface="Carlito"/>
                <a:cs typeface="Carlito"/>
              </a:rPr>
              <a:t> </a:t>
            </a:r>
            <a:r>
              <a:rPr sz="2150" spc="5" dirty="0">
                <a:solidFill>
                  <a:srgbClr val="032281"/>
                </a:solidFill>
                <a:latin typeface="Carlito"/>
                <a:cs typeface="Carlito"/>
              </a:rPr>
              <a:t>“Droid”</a:t>
            </a:r>
            <a:endParaRPr sz="2150">
              <a:latin typeface="Carlito"/>
              <a:cs typeface="Carlito"/>
            </a:endParaRPr>
          </a:p>
          <a:p>
            <a:pPr marL="241300" indent="-229235">
              <a:lnSpc>
                <a:spcPts val="3105"/>
              </a:lnSpc>
              <a:buClr>
                <a:srgbClr val="A9A47B"/>
              </a:buClr>
              <a:buFont typeface="Arial"/>
              <a:buChar char="•"/>
              <a:tabLst>
                <a:tab pos="241935" algn="l"/>
              </a:tabLst>
            </a:pPr>
            <a:r>
              <a:rPr sz="2600" spc="5" dirty="0">
                <a:solidFill>
                  <a:srgbClr val="032281"/>
                </a:solidFill>
                <a:latin typeface="Carlito"/>
                <a:cs typeface="Carlito"/>
              </a:rPr>
              <a:t>Curly </a:t>
            </a:r>
            <a:r>
              <a:rPr sz="2600" spc="-15" dirty="0">
                <a:solidFill>
                  <a:srgbClr val="032281"/>
                </a:solidFill>
                <a:latin typeface="Carlito"/>
                <a:cs typeface="Carlito"/>
              </a:rPr>
              <a:t>braces </a:t>
            </a:r>
            <a:r>
              <a:rPr sz="2600" spc="-5" dirty="0">
                <a:solidFill>
                  <a:srgbClr val="032281"/>
                </a:solidFill>
                <a:latin typeface="Carlito"/>
                <a:cs typeface="Carlito"/>
              </a:rPr>
              <a:t>hold</a:t>
            </a:r>
            <a:r>
              <a:rPr sz="2600" spc="-55" dirty="0">
                <a:solidFill>
                  <a:srgbClr val="032281"/>
                </a:solidFill>
                <a:latin typeface="Carlito"/>
                <a:cs typeface="Carlito"/>
              </a:rPr>
              <a:t> </a:t>
            </a:r>
            <a:r>
              <a:rPr sz="2600" spc="-5" dirty="0">
                <a:solidFill>
                  <a:srgbClr val="032281"/>
                </a:solidFill>
                <a:latin typeface="Carlito"/>
                <a:cs typeface="Carlito"/>
              </a:rPr>
              <a:t>objects</a:t>
            </a:r>
            <a:endParaRPr sz="2600">
              <a:latin typeface="Carlito"/>
              <a:cs typeface="Carlito"/>
            </a:endParaRPr>
          </a:p>
          <a:p>
            <a:pPr marL="537210" lvl="1" indent="-229235">
              <a:lnSpc>
                <a:spcPts val="2345"/>
              </a:lnSpc>
              <a:spcBef>
                <a:spcPts val="105"/>
              </a:spcBef>
              <a:buClr>
                <a:srgbClr val="9CBDBC"/>
              </a:buClr>
              <a:buFont typeface="Arial"/>
              <a:buChar char="•"/>
              <a:tabLst>
                <a:tab pos="536575" algn="l"/>
                <a:tab pos="537210" algn="l"/>
              </a:tabLst>
            </a:pPr>
            <a:r>
              <a:rPr sz="2150" dirty="0">
                <a:solidFill>
                  <a:srgbClr val="032281"/>
                </a:solidFill>
                <a:latin typeface="Carlito"/>
                <a:cs typeface="Carlito"/>
              </a:rPr>
              <a:t>Example: {“name”: </a:t>
            </a:r>
            <a:r>
              <a:rPr sz="2150" spc="-10" dirty="0">
                <a:solidFill>
                  <a:srgbClr val="032281"/>
                </a:solidFill>
                <a:latin typeface="Carlito"/>
                <a:cs typeface="Carlito"/>
              </a:rPr>
              <a:t>“R2-D2”, </a:t>
            </a:r>
            <a:r>
              <a:rPr sz="2150" spc="-15" dirty="0">
                <a:solidFill>
                  <a:srgbClr val="032281"/>
                </a:solidFill>
                <a:latin typeface="Carlito"/>
                <a:cs typeface="Carlito"/>
              </a:rPr>
              <a:t>race </a:t>
            </a:r>
            <a:r>
              <a:rPr sz="2150" spc="5" dirty="0">
                <a:solidFill>
                  <a:srgbClr val="032281"/>
                </a:solidFill>
                <a:latin typeface="Carlito"/>
                <a:cs typeface="Carlito"/>
              </a:rPr>
              <a:t>: </a:t>
            </a:r>
            <a:r>
              <a:rPr sz="2150" spc="-25" dirty="0">
                <a:solidFill>
                  <a:srgbClr val="032281"/>
                </a:solidFill>
                <a:latin typeface="Carlito"/>
                <a:cs typeface="Carlito"/>
              </a:rPr>
              <a:t>“Droid”,</a:t>
            </a:r>
            <a:r>
              <a:rPr sz="2150" spc="110" dirty="0">
                <a:solidFill>
                  <a:srgbClr val="032281"/>
                </a:solidFill>
                <a:latin typeface="Carlito"/>
                <a:cs typeface="Carlito"/>
              </a:rPr>
              <a:t> </a:t>
            </a:r>
            <a:r>
              <a:rPr sz="2150" spc="15" dirty="0">
                <a:solidFill>
                  <a:srgbClr val="032281"/>
                </a:solidFill>
                <a:latin typeface="Carlito"/>
                <a:cs typeface="Carlito"/>
              </a:rPr>
              <a:t>affiliation:</a:t>
            </a:r>
            <a:endParaRPr sz="2150">
              <a:latin typeface="Carlito"/>
              <a:cs typeface="Carlito"/>
            </a:endParaRPr>
          </a:p>
          <a:p>
            <a:pPr marL="537210">
              <a:lnSpc>
                <a:spcPts val="2330"/>
              </a:lnSpc>
            </a:pPr>
            <a:r>
              <a:rPr sz="2150" spc="-5" dirty="0">
                <a:solidFill>
                  <a:srgbClr val="032281"/>
                </a:solidFill>
                <a:latin typeface="Carlito"/>
                <a:cs typeface="Carlito"/>
              </a:rPr>
              <a:t>“rebels”}</a:t>
            </a:r>
            <a:endParaRPr sz="2150">
              <a:latin typeface="Carlito"/>
              <a:cs typeface="Carlito"/>
            </a:endParaRPr>
          </a:p>
          <a:p>
            <a:pPr marL="241300" indent="-229235">
              <a:lnSpc>
                <a:spcPts val="3105"/>
              </a:lnSpc>
              <a:buClr>
                <a:srgbClr val="A9A47B"/>
              </a:buClr>
              <a:buFont typeface="Arial"/>
              <a:buChar char="•"/>
              <a:tabLst>
                <a:tab pos="241935" algn="l"/>
              </a:tabLst>
            </a:pPr>
            <a:r>
              <a:rPr sz="2600" dirty="0">
                <a:solidFill>
                  <a:srgbClr val="032281"/>
                </a:solidFill>
                <a:latin typeface="Carlito"/>
                <a:cs typeface="Carlito"/>
              </a:rPr>
              <a:t>An </a:t>
            </a:r>
            <a:r>
              <a:rPr sz="2600" spc="-25" dirty="0">
                <a:solidFill>
                  <a:srgbClr val="032281"/>
                </a:solidFill>
                <a:latin typeface="Carlito"/>
                <a:cs typeface="Carlito"/>
              </a:rPr>
              <a:t>array </a:t>
            </a:r>
            <a:r>
              <a:rPr sz="2600" spc="5" dirty="0">
                <a:solidFill>
                  <a:srgbClr val="032281"/>
                </a:solidFill>
                <a:latin typeface="Carlito"/>
                <a:cs typeface="Carlito"/>
              </a:rPr>
              <a:t>is </a:t>
            </a:r>
            <a:r>
              <a:rPr sz="2600" dirty="0">
                <a:solidFill>
                  <a:srgbClr val="032281"/>
                </a:solidFill>
                <a:latin typeface="Carlito"/>
                <a:cs typeface="Carlito"/>
              </a:rPr>
              <a:t>stored </a:t>
            </a:r>
            <a:r>
              <a:rPr sz="2600" spc="10" dirty="0">
                <a:solidFill>
                  <a:srgbClr val="032281"/>
                </a:solidFill>
                <a:latin typeface="Carlito"/>
                <a:cs typeface="Carlito"/>
              </a:rPr>
              <a:t>in </a:t>
            </a:r>
            <a:r>
              <a:rPr sz="2600" spc="-15" dirty="0">
                <a:solidFill>
                  <a:srgbClr val="032281"/>
                </a:solidFill>
                <a:latin typeface="Carlito"/>
                <a:cs typeface="Carlito"/>
              </a:rPr>
              <a:t>brackets</a:t>
            </a:r>
            <a:r>
              <a:rPr sz="2600" spc="-300" dirty="0">
                <a:solidFill>
                  <a:srgbClr val="032281"/>
                </a:solidFill>
                <a:latin typeface="Carlito"/>
                <a:cs typeface="Carlito"/>
              </a:rPr>
              <a:t> </a:t>
            </a:r>
            <a:r>
              <a:rPr sz="2600" spc="15" dirty="0">
                <a:solidFill>
                  <a:srgbClr val="032281"/>
                </a:solidFill>
                <a:latin typeface="Carlito"/>
                <a:cs typeface="Carlito"/>
              </a:rPr>
              <a:t>[]</a:t>
            </a:r>
            <a:endParaRPr sz="2600">
              <a:latin typeface="Carlito"/>
              <a:cs typeface="Carlito"/>
            </a:endParaRPr>
          </a:p>
          <a:p>
            <a:pPr marL="537210" marR="318770" lvl="1" indent="-229235">
              <a:lnSpc>
                <a:spcPts val="2100"/>
              </a:lnSpc>
              <a:spcBef>
                <a:spcPts val="580"/>
              </a:spcBef>
              <a:buClr>
                <a:srgbClr val="9CBDBC"/>
              </a:buClr>
              <a:buFont typeface="Arial"/>
              <a:buChar char="•"/>
              <a:tabLst>
                <a:tab pos="536575" algn="l"/>
                <a:tab pos="537210" algn="l"/>
                <a:tab pos="1621790" algn="l"/>
                <a:tab pos="1897380" algn="l"/>
              </a:tabLst>
            </a:pPr>
            <a:r>
              <a:rPr sz="2150" dirty="0">
                <a:solidFill>
                  <a:srgbClr val="032281"/>
                </a:solidFill>
                <a:latin typeface="Carlito"/>
                <a:cs typeface="Carlito"/>
              </a:rPr>
              <a:t>Example	</a:t>
            </a:r>
            <a:r>
              <a:rPr sz="2150" spc="5" dirty="0">
                <a:solidFill>
                  <a:srgbClr val="032281"/>
                </a:solidFill>
                <a:latin typeface="Carlito"/>
                <a:cs typeface="Carlito"/>
              </a:rPr>
              <a:t>[	</a:t>
            </a:r>
            <a:r>
              <a:rPr sz="2150" dirty="0">
                <a:solidFill>
                  <a:srgbClr val="032281"/>
                </a:solidFill>
                <a:latin typeface="Carlito"/>
                <a:cs typeface="Carlito"/>
              </a:rPr>
              <a:t>{“name”: </a:t>
            </a:r>
            <a:r>
              <a:rPr sz="2150" spc="-10" dirty="0">
                <a:solidFill>
                  <a:srgbClr val="032281"/>
                </a:solidFill>
                <a:latin typeface="Carlito"/>
                <a:cs typeface="Carlito"/>
              </a:rPr>
              <a:t>“R2-D2”, </a:t>
            </a:r>
            <a:r>
              <a:rPr sz="2150" spc="-20" dirty="0">
                <a:solidFill>
                  <a:srgbClr val="032281"/>
                </a:solidFill>
                <a:latin typeface="Carlito"/>
                <a:cs typeface="Carlito"/>
              </a:rPr>
              <a:t>race </a:t>
            </a:r>
            <a:r>
              <a:rPr sz="2150" spc="5" dirty="0">
                <a:solidFill>
                  <a:srgbClr val="032281"/>
                </a:solidFill>
                <a:latin typeface="Carlito"/>
                <a:cs typeface="Carlito"/>
              </a:rPr>
              <a:t>: </a:t>
            </a:r>
            <a:r>
              <a:rPr sz="2150" spc="-25" dirty="0">
                <a:solidFill>
                  <a:srgbClr val="032281"/>
                </a:solidFill>
                <a:latin typeface="Carlito"/>
                <a:cs typeface="Carlito"/>
              </a:rPr>
              <a:t>“Droid”, </a:t>
            </a:r>
            <a:r>
              <a:rPr sz="2150" spc="10" dirty="0">
                <a:solidFill>
                  <a:srgbClr val="032281"/>
                </a:solidFill>
                <a:latin typeface="Carlito"/>
                <a:cs typeface="Carlito"/>
              </a:rPr>
              <a:t>affiliation:  </a:t>
            </a:r>
            <a:r>
              <a:rPr sz="2150" spc="-5" dirty="0">
                <a:solidFill>
                  <a:srgbClr val="032281"/>
                </a:solidFill>
                <a:latin typeface="Carlito"/>
                <a:cs typeface="Carlito"/>
              </a:rPr>
              <a:t>“rebels”},</a:t>
            </a:r>
            <a:endParaRPr sz="2150">
              <a:latin typeface="Carlito"/>
              <a:cs typeface="Carlito"/>
            </a:endParaRPr>
          </a:p>
          <a:p>
            <a:pPr marL="537210" lvl="1" indent="-229235">
              <a:lnSpc>
                <a:spcPct val="100000"/>
              </a:lnSpc>
              <a:spcBef>
                <a:spcPts val="60"/>
              </a:spcBef>
              <a:buClr>
                <a:srgbClr val="9CBDBC"/>
              </a:buClr>
              <a:buFont typeface="Arial"/>
              <a:buChar char="•"/>
              <a:tabLst>
                <a:tab pos="536575" algn="l"/>
                <a:tab pos="537210" algn="l"/>
              </a:tabLst>
            </a:pPr>
            <a:r>
              <a:rPr sz="2150" dirty="0">
                <a:solidFill>
                  <a:srgbClr val="032281"/>
                </a:solidFill>
                <a:latin typeface="Carlito"/>
                <a:cs typeface="Carlito"/>
              </a:rPr>
              <a:t>{“name”: </a:t>
            </a:r>
            <a:r>
              <a:rPr sz="2150" spc="-45" dirty="0">
                <a:solidFill>
                  <a:srgbClr val="032281"/>
                </a:solidFill>
                <a:latin typeface="Carlito"/>
                <a:cs typeface="Carlito"/>
              </a:rPr>
              <a:t>“Yoda”, </a:t>
            </a:r>
            <a:r>
              <a:rPr sz="2150" spc="15" dirty="0">
                <a:solidFill>
                  <a:srgbClr val="032281"/>
                </a:solidFill>
                <a:latin typeface="Carlito"/>
                <a:cs typeface="Carlito"/>
              </a:rPr>
              <a:t>affiliation: </a:t>
            </a:r>
            <a:r>
              <a:rPr sz="2150" spc="-5" dirty="0">
                <a:solidFill>
                  <a:srgbClr val="032281"/>
                </a:solidFill>
                <a:latin typeface="Carlito"/>
                <a:cs typeface="Carlito"/>
              </a:rPr>
              <a:t>“rebels”}</a:t>
            </a:r>
            <a:r>
              <a:rPr sz="2150" spc="-90" dirty="0">
                <a:solidFill>
                  <a:srgbClr val="032281"/>
                </a:solidFill>
                <a:latin typeface="Carlito"/>
                <a:cs typeface="Carlito"/>
              </a:rPr>
              <a:t> </a:t>
            </a:r>
            <a:r>
              <a:rPr sz="2150" spc="5" dirty="0">
                <a:solidFill>
                  <a:srgbClr val="032281"/>
                </a:solidFill>
                <a:latin typeface="Carlito"/>
                <a:cs typeface="Carlito"/>
              </a:rPr>
              <a:t>]</a:t>
            </a:r>
            <a:endParaRPr sz="215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71450" y="28575"/>
            <a:ext cx="3724275" cy="13144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6575" y="198818"/>
            <a:ext cx="2968625" cy="7239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40" dirty="0"/>
              <a:t>JSON</a:t>
            </a:r>
            <a:r>
              <a:rPr spc="-280" dirty="0"/>
              <a:t> </a:t>
            </a:r>
            <a:r>
              <a:rPr spc="-75" dirty="0"/>
              <a:t>format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410FD-1845-4E34-8CA8-F95B036E4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670" y="614373"/>
            <a:ext cx="6450330" cy="700192"/>
          </a:xfrm>
        </p:spPr>
        <p:txBody>
          <a:bodyPr/>
          <a:lstStyle/>
          <a:p>
            <a:r>
              <a:rPr lang="en-US" dirty="0"/>
              <a:t>A table</a:t>
            </a:r>
            <a:endParaRPr lang="en-PK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FF84827-B757-4FA0-A5BA-39A9D40B0D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2861016"/>
              </p:ext>
            </p:extLst>
          </p:nvPr>
        </p:nvGraphicFramePr>
        <p:xfrm>
          <a:off x="1143000" y="2209800"/>
          <a:ext cx="6267102" cy="3683731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1044517">
                  <a:extLst>
                    <a:ext uri="{9D8B030D-6E8A-4147-A177-3AD203B41FA5}">
                      <a16:colId xmlns:a16="http://schemas.microsoft.com/office/drawing/2014/main" val="3002610670"/>
                    </a:ext>
                  </a:extLst>
                </a:gridCol>
                <a:gridCol w="1044517">
                  <a:extLst>
                    <a:ext uri="{9D8B030D-6E8A-4147-A177-3AD203B41FA5}">
                      <a16:colId xmlns:a16="http://schemas.microsoft.com/office/drawing/2014/main" val="2022550618"/>
                    </a:ext>
                  </a:extLst>
                </a:gridCol>
                <a:gridCol w="1044517">
                  <a:extLst>
                    <a:ext uri="{9D8B030D-6E8A-4147-A177-3AD203B41FA5}">
                      <a16:colId xmlns:a16="http://schemas.microsoft.com/office/drawing/2014/main" val="756712174"/>
                    </a:ext>
                  </a:extLst>
                </a:gridCol>
                <a:gridCol w="1044517">
                  <a:extLst>
                    <a:ext uri="{9D8B030D-6E8A-4147-A177-3AD203B41FA5}">
                      <a16:colId xmlns:a16="http://schemas.microsoft.com/office/drawing/2014/main" val="1238349900"/>
                    </a:ext>
                  </a:extLst>
                </a:gridCol>
                <a:gridCol w="1044517">
                  <a:extLst>
                    <a:ext uri="{9D8B030D-6E8A-4147-A177-3AD203B41FA5}">
                      <a16:colId xmlns:a16="http://schemas.microsoft.com/office/drawing/2014/main" val="2104074420"/>
                    </a:ext>
                  </a:extLst>
                </a:gridCol>
                <a:gridCol w="1044517">
                  <a:extLst>
                    <a:ext uri="{9D8B030D-6E8A-4147-A177-3AD203B41FA5}">
                      <a16:colId xmlns:a16="http://schemas.microsoft.com/office/drawing/2014/main" val="2677029672"/>
                    </a:ext>
                  </a:extLst>
                </a:gridCol>
              </a:tblGrid>
              <a:tr h="370341"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name</a:t>
                      </a:r>
                    </a:p>
                  </a:txBody>
                  <a:tcPr marL="40608" marR="40608" marT="38983" marB="9745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quantity</a:t>
                      </a:r>
                    </a:p>
                  </a:txBody>
                  <a:tcPr marL="40608" marR="40608" marT="38983" marB="9745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size</a:t>
                      </a:r>
                    </a:p>
                  </a:txBody>
                  <a:tcPr marL="40608" marR="40608" marT="38983" marB="9745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status</a:t>
                      </a:r>
                    </a:p>
                  </a:txBody>
                  <a:tcPr marL="40608" marR="40608" marT="38983" marB="9745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tags</a:t>
                      </a:r>
                    </a:p>
                  </a:txBody>
                  <a:tcPr marL="40608" marR="40608" marT="38983" marB="9745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rating</a:t>
                      </a:r>
                    </a:p>
                  </a:txBody>
                  <a:tcPr marL="40608" marR="40608" marT="38983" marB="97458" anchor="ctr"/>
                </a:tc>
                <a:extLst>
                  <a:ext uri="{0D108BD9-81ED-4DB2-BD59-A6C34878D82A}">
                    <a16:rowId xmlns:a16="http://schemas.microsoft.com/office/drawing/2014/main" val="4281060500"/>
                  </a:ext>
                </a:extLst>
              </a:tr>
              <a:tr h="654594">
                <a:tc>
                  <a:txBody>
                    <a:bodyPr/>
                    <a:lstStyle/>
                    <a:p>
                      <a:pPr algn="l"/>
                      <a:r>
                        <a:rPr lang="en-US" sz="1500">
                          <a:effectLst/>
                        </a:rPr>
                        <a:t>journal</a:t>
                      </a:r>
                    </a:p>
                  </a:txBody>
                  <a:tcPr marL="40608" marR="40608" marT="89337" marB="9745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PK" sz="1500">
                          <a:effectLst/>
                        </a:rPr>
                        <a:t>25</a:t>
                      </a:r>
                    </a:p>
                  </a:txBody>
                  <a:tcPr marL="40608" marR="40608" marT="89337" marB="9745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>
                          <a:effectLst/>
                        </a:rPr>
                        <a:t>14x21,cm</a:t>
                      </a:r>
                    </a:p>
                  </a:txBody>
                  <a:tcPr marL="40608" marR="40608" marT="89337" marB="9745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>
                          <a:effectLst/>
                        </a:rPr>
                        <a:t>A</a:t>
                      </a:r>
                    </a:p>
                  </a:txBody>
                  <a:tcPr marL="40608" marR="40608" marT="89337" marB="9745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>
                          <a:effectLst/>
                        </a:rPr>
                        <a:t>brown, lined</a:t>
                      </a:r>
                    </a:p>
                  </a:txBody>
                  <a:tcPr marL="40608" marR="40608" marT="89337" marB="9745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PK" sz="1500">
                          <a:effectLst/>
                        </a:rPr>
                        <a:t>9</a:t>
                      </a:r>
                    </a:p>
                  </a:txBody>
                  <a:tcPr marL="40608" marR="40608" marT="89337" marB="97458" anchor="ctr"/>
                </a:tc>
                <a:extLst>
                  <a:ext uri="{0D108BD9-81ED-4DB2-BD59-A6C34878D82A}">
                    <a16:rowId xmlns:a16="http://schemas.microsoft.com/office/drawing/2014/main" val="1105400652"/>
                  </a:ext>
                </a:extLst>
              </a:tr>
              <a:tr h="888494">
                <a:tc>
                  <a:txBody>
                    <a:bodyPr/>
                    <a:lstStyle/>
                    <a:p>
                      <a:pPr algn="l"/>
                      <a:r>
                        <a:rPr lang="en-US" sz="1500">
                          <a:effectLst/>
                        </a:rPr>
                        <a:t>notebook</a:t>
                      </a:r>
                    </a:p>
                  </a:txBody>
                  <a:tcPr marL="40608" marR="40608" marT="89337" marB="9745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PK" sz="1500">
                          <a:effectLst/>
                        </a:rPr>
                        <a:t>50</a:t>
                      </a:r>
                    </a:p>
                  </a:txBody>
                  <a:tcPr marL="40608" marR="40608" marT="89337" marB="9745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>
                          <a:effectLst/>
                        </a:rPr>
                        <a:t>8.5x11,in</a:t>
                      </a:r>
                    </a:p>
                  </a:txBody>
                  <a:tcPr marL="40608" marR="40608" marT="89337" marB="9745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>
                          <a:effectLst/>
                        </a:rPr>
                        <a:t>A</a:t>
                      </a:r>
                    </a:p>
                  </a:txBody>
                  <a:tcPr marL="40608" marR="40608" marT="89337" marB="9745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>
                          <a:effectLst/>
                        </a:rPr>
                        <a:t>college-ruled,perforated</a:t>
                      </a:r>
                    </a:p>
                  </a:txBody>
                  <a:tcPr marL="40608" marR="40608" marT="89337" marB="9745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PK" sz="1500" dirty="0">
                          <a:effectLst/>
                        </a:rPr>
                        <a:t>8</a:t>
                      </a:r>
                      <a:r>
                        <a:rPr lang="en-US" sz="1500" dirty="0">
                          <a:effectLst/>
                        </a:rPr>
                        <a:t>, 9</a:t>
                      </a:r>
                      <a:endParaRPr lang="en-PK" sz="1500" dirty="0">
                        <a:effectLst/>
                      </a:endParaRPr>
                    </a:p>
                  </a:txBody>
                  <a:tcPr marL="40608" marR="40608" marT="89337" marB="97458" anchor="ctr"/>
                </a:tc>
                <a:extLst>
                  <a:ext uri="{0D108BD9-81ED-4DB2-BD59-A6C34878D82A}">
                    <a16:rowId xmlns:a16="http://schemas.microsoft.com/office/drawing/2014/main" val="2187119858"/>
                  </a:ext>
                </a:extLst>
              </a:tr>
              <a:tr h="420694">
                <a:tc>
                  <a:txBody>
                    <a:bodyPr/>
                    <a:lstStyle/>
                    <a:p>
                      <a:pPr algn="l"/>
                      <a:r>
                        <a:rPr lang="en-US" sz="1500">
                          <a:effectLst/>
                        </a:rPr>
                        <a:t>paper</a:t>
                      </a:r>
                    </a:p>
                  </a:txBody>
                  <a:tcPr marL="40608" marR="40608" marT="89337" marB="9745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PK" sz="1500">
                          <a:effectLst/>
                        </a:rPr>
                        <a:t>100</a:t>
                      </a:r>
                    </a:p>
                  </a:txBody>
                  <a:tcPr marL="40608" marR="40608" marT="89337" marB="9745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>
                          <a:effectLst/>
                        </a:rPr>
                        <a:t>8.5x11,in</a:t>
                      </a:r>
                    </a:p>
                  </a:txBody>
                  <a:tcPr marL="40608" marR="40608" marT="89337" marB="9745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>
                          <a:effectLst/>
                        </a:rPr>
                        <a:t>D</a:t>
                      </a:r>
                    </a:p>
                  </a:txBody>
                  <a:tcPr marL="40608" marR="40608" marT="89337" marB="9745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>
                          <a:effectLst/>
                        </a:rPr>
                        <a:t>watercolor</a:t>
                      </a:r>
                    </a:p>
                  </a:txBody>
                  <a:tcPr marL="40608" marR="40608" marT="89337" marB="9745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PK" sz="1500">
                          <a:effectLst/>
                        </a:rPr>
                        <a:t>10</a:t>
                      </a:r>
                    </a:p>
                  </a:txBody>
                  <a:tcPr marL="40608" marR="40608" marT="89337" marB="97458" anchor="ctr"/>
                </a:tc>
                <a:extLst>
                  <a:ext uri="{0D108BD9-81ED-4DB2-BD59-A6C34878D82A}">
                    <a16:rowId xmlns:a16="http://schemas.microsoft.com/office/drawing/2014/main" val="2752089111"/>
                  </a:ext>
                </a:extLst>
              </a:tr>
              <a:tr h="654594">
                <a:tc>
                  <a:txBody>
                    <a:bodyPr/>
                    <a:lstStyle/>
                    <a:p>
                      <a:pPr algn="l"/>
                      <a:r>
                        <a:rPr lang="en-US" sz="1500">
                          <a:effectLst/>
                        </a:rPr>
                        <a:t>planner</a:t>
                      </a:r>
                    </a:p>
                  </a:txBody>
                  <a:tcPr marL="40608" marR="40608" marT="89337" marB="9745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PK" sz="1500">
                          <a:effectLst/>
                        </a:rPr>
                        <a:t>75</a:t>
                      </a:r>
                    </a:p>
                  </a:txBody>
                  <a:tcPr marL="40608" marR="40608" marT="89337" marB="9745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>
                          <a:effectLst/>
                        </a:rPr>
                        <a:t>22.85x30,cm</a:t>
                      </a:r>
                    </a:p>
                  </a:txBody>
                  <a:tcPr marL="40608" marR="40608" marT="89337" marB="9745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>
                          <a:effectLst/>
                        </a:rPr>
                        <a:t>D</a:t>
                      </a:r>
                    </a:p>
                  </a:txBody>
                  <a:tcPr marL="40608" marR="40608" marT="89337" marB="9745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PK" sz="1500">
                          <a:effectLst/>
                        </a:rPr>
                        <a:t>2019</a:t>
                      </a:r>
                    </a:p>
                  </a:txBody>
                  <a:tcPr marL="40608" marR="40608" marT="89337" marB="9745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PK" sz="1500">
                          <a:effectLst/>
                        </a:rPr>
                        <a:t>10</a:t>
                      </a:r>
                    </a:p>
                  </a:txBody>
                  <a:tcPr marL="40608" marR="40608" marT="89337" marB="97458" anchor="ctr"/>
                </a:tc>
                <a:extLst>
                  <a:ext uri="{0D108BD9-81ED-4DB2-BD59-A6C34878D82A}">
                    <a16:rowId xmlns:a16="http://schemas.microsoft.com/office/drawing/2014/main" val="2521855830"/>
                  </a:ext>
                </a:extLst>
              </a:tr>
              <a:tr h="654594">
                <a:tc>
                  <a:txBody>
                    <a:bodyPr/>
                    <a:lstStyle/>
                    <a:p>
                      <a:pPr algn="l"/>
                      <a:r>
                        <a:rPr lang="en-US" sz="1500">
                          <a:effectLst/>
                        </a:rPr>
                        <a:t>postcard</a:t>
                      </a:r>
                    </a:p>
                  </a:txBody>
                  <a:tcPr marL="40608" marR="40608" marT="89337" marB="9745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PK" sz="1500">
                          <a:effectLst/>
                        </a:rPr>
                        <a:t>45</a:t>
                      </a:r>
                    </a:p>
                  </a:txBody>
                  <a:tcPr marL="40608" marR="40608" marT="89337" marB="9745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>
                          <a:effectLst/>
                        </a:rPr>
                        <a:t>10x,cm</a:t>
                      </a:r>
                    </a:p>
                  </a:txBody>
                  <a:tcPr marL="40608" marR="40608" marT="89337" marB="9745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>
                          <a:effectLst/>
                        </a:rPr>
                        <a:t>D</a:t>
                      </a:r>
                    </a:p>
                  </a:txBody>
                  <a:tcPr marL="40608" marR="40608" marT="89337" marB="9745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>
                          <a:effectLst/>
                        </a:rPr>
                        <a:t>double-sided,white</a:t>
                      </a:r>
                    </a:p>
                  </a:txBody>
                  <a:tcPr marL="40608" marR="40608" marT="89337" marB="9745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PK" sz="1500" dirty="0">
                          <a:effectLst/>
                        </a:rPr>
                        <a:t>2</a:t>
                      </a:r>
                    </a:p>
                  </a:txBody>
                  <a:tcPr marL="40608" marR="40608" marT="89337" marB="97458" anchor="ctr"/>
                </a:tc>
                <a:extLst>
                  <a:ext uri="{0D108BD9-81ED-4DB2-BD59-A6C34878D82A}">
                    <a16:rowId xmlns:a16="http://schemas.microsoft.com/office/drawing/2014/main" val="21996074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33481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0686A-46F8-4113-B36D-2CF73F592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835" y="1951672"/>
            <a:ext cx="6450330" cy="2954655"/>
          </a:xfrm>
        </p:spPr>
        <p:txBody>
          <a:bodyPr/>
          <a:lstStyle/>
          <a:p>
            <a:r>
              <a:rPr lang="en-US" sz="2400" dirty="0"/>
              <a:t>{</a:t>
            </a:r>
            <a:br>
              <a:rPr lang="en-US" sz="2400" dirty="0"/>
            </a:br>
            <a:r>
              <a:rPr lang="en-US" sz="2400" dirty="0"/>
              <a:t> "name": "notebook",</a:t>
            </a:r>
            <a:br>
              <a:rPr lang="en-US" sz="2400" dirty="0"/>
            </a:br>
            <a:r>
              <a:rPr lang="en-US" sz="2400" dirty="0"/>
              <a:t> "qty": 50,</a:t>
            </a:r>
            <a:br>
              <a:rPr lang="en-US" sz="2400" dirty="0"/>
            </a:br>
            <a:r>
              <a:rPr lang="en-US" sz="2400" dirty="0"/>
              <a:t> "rating": [ { "score": 8 }, { "score": 9 } ],</a:t>
            </a:r>
            <a:br>
              <a:rPr lang="en-US" sz="2400" dirty="0"/>
            </a:br>
            <a:r>
              <a:rPr lang="en-US" sz="2400" dirty="0"/>
              <a:t> "size": { "height": 11, "width": 8.5, "unit": "in" },</a:t>
            </a:r>
            <a:br>
              <a:rPr lang="en-US" sz="2400" dirty="0"/>
            </a:br>
            <a:r>
              <a:rPr lang="en-US" sz="2400" dirty="0"/>
              <a:t> "status": "A",</a:t>
            </a:r>
            <a:br>
              <a:rPr lang="en-US" sz="2400" dirty="0"/>
            </a:br>
            <a:r>
              <a:rPr lang="en-US" sz="2400" dirty="0"/>
              <a:t> "tags": [ "college-ruled", "perforated"]</a:t>
            </a:r>
            <a:br>
              <a:rPr lang="en-US" sz="2400" dirty="0"/>
            </a:br>
            <a:r>
              <a:rPr lang="en-US" sz="2400" dirty="0"/>
              <a:t>}</a:t>
            </a:r>
            <a:endParaRPr lang="en-PK" sz="24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43CB519-9066-428E-854E-956ACA645B47}"/>
              </a:ext>
            </a:extLst>
          </p:cNvPr>
          <p:cNvSpPr txBox="1">
            <a:spLocks/>
          </p:cNvSpPr>
          <p:nvPr/>
        </p:nvSpPr>
        <p:spPr>
          <a:xfrm>
            <a:off x="938670" y="614373"/>
            <a:ext cx="6450330" cy="9848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550" b="0" i="0">
                <a:solidFill>
                  <a:srgbClr val="675E46"/>
                </a:solidFill>
                <a:latin typeface="Caladea"/>
                <a:ea typeface="+mj-ea"/>
                <a:cs typeface="Caladea"/>
              </a:defRPr>
            </a:lvl1pPr>
          </a:lstStyle>
          <a:p>
            <a:r>
              <a:rPr lang="en-US" sz="3200" b="1" kern="0" dirty="0"/>
              <a:t>A json document corresponding to the second  row</a:t>
            </a:r>
            <a:endParaRPr lang="en-PK" sz="3200" b="1" kern="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C34125-E879-4E33-A1C1-01182F2F7F5B}"/>
              </a:ext>
            </a:extLst>
          </p:cNvPr>
          <p:cNvSpPr txBox="1"/>
          <p:nvPr/>
        </p:nvSpPr>
        <p:spPr>
          <a:xfrm>
            <a:off x="1600200" y="563880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K" dirty="0"/>
              <a:t>It’s a JSON standard to quote field names.</a:t>
            </a:r>
          </a:p>
        </p:txBody>
      </p:sp>
    </p:spTree>
    <p:extLst>
      <p:ext uri="{BB962C8B-B14F-4D97-AF65-F5344CB8AC3E}">
        <p14:creationId xmlns:p14="http://schemas.microsoft.com/office/powerpoint/2010/main" val="7475268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7844" y="1224649"/>
            <a:ext cx="7500620" cy="127571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470534" indent="-457834">
              <a:lnSpc>
                <a:spcPct val="100000"/>
              </a:lnSpc>
              <a:spcBef>
                <a:spcPts val="675"/>
              </a:spcBef>
              <a:buClr>
                <a:srgbClr val="A9A47B"/>
              </a:buClr>
              <a:buFont typeface="Arial"/>
              <a:buChar char="•"/>
              <a:tabLst>
                <a:tab pos="469900" algn="l"/>
                <a:tab pos="470534" algn="l"/>
              </a:tabLst>
            </a:pPr>
            <a:r>
              <a:rPr sz="2400" dirty="0">
                <a:solidFill>
                  <a:srgbClr val="2E2B1F"/>
                </a:solidFill>
                <a:latin typeface="Carlito"/>
                <a:cs typeface="Carlito"/>
              </a:rPr>
              <a:t>MongoDB does not need </a:t>
            </a:r>
            <a:r>
              <a:rPr sz="2400" spc="-30" dirty="0">
                <a:solidFill>
                  <a:srgbClr val="2E2B1F"/>
                </a:solidFill>
                <a:latin typeface="Carlito"/>
                <a:cs typeface="Carlito"/>
              </a:rPr>
              <a:t>any </a:t>
            </a:r>
            <a:r>
              <a:rPr sz="2400" spc="5" dirty="0">
                <a:solidFill>
                  <a:srgbClr val="2E2B1F"/>
                </a:solidFill>
                <a:latin typeface="Carlito"/>
                <a:cs typeface="Carlito"/>
              </a:rPr>
              <a:t>pre-defined </a:t>
            </a:r>
            <a:r>
              <a:rPr sz="2400" dirty="0">
                <a:solidFill>
                  <a:srgbClr val="2E2B1F"/>
                </a:solidFill>
                <a:latin typeface="Carlito"/>
                <a:cs typeface="Carlito"/>
              </a:rPr>
              <a:t>data</a:t>
            </a:r>
            <a:r>
              <a:rPr sz="2400" spc="-26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400" spc="15" dirty="0">
                <a:solidFill>
                  <a:srgbClr val="2E2B1F"/>
                </a:solidFill>
                <a:latin typeface="Carlito"/>
                <a:cs typeface="Carlito"/>
              </a:rPr>
              <a:t>schema</a:t>
            </a:r>
            <a:endParaRPr sz="2400">
              <a:latin typeface="Carlito"/>
              <a:cs typeface="Carlito"/>
            </a:endParaRPr>
          </a:p>
          <a:p>
            <a:pPr marL="470534" indent="-457834">
              <a:lnSpc>
                <a:spcPct val="100000"/>
              </a:lnSpc>
              <a:spcBef>
                <a:spcPts val="575"/>
              </a:spcBef>
              <a:buClr>
                <a:srgbClr val="A9A47B"/>
              </a:buClr>
              <a:buFont typeface="Arial"/>
              <a:buChar char="•"/>
              <a:tabLst>
                <a:tab pos="469900" algn="l"/>
                <a:tab pos="470534" algn="l"/>
              </a:tabLst>
            </a:pPr>
            <a:r>
              <a:rPr sz="2400" spc="-20" dirty="0">
                <a:solidFill>
                  <a:srgbClr val="2E2B1F"/>
                </a:solidFill>
                <a:latin typeface="Carlito"/>
                <a:cs typeface="Carlito"/>
              </a:rPr>
              <a:t>Every </a:t>
            </a:r>
            <a:r>
              <a:rPr sz="2400" spc="10" dirty="0">
                <a:solidFill>
                  <a:srgbClr val="2E2B1F"/>
                </a:solidFill>
                <a:latin typeface="Carlito"/>
                <a:cs typeface="Carlito"/>
              </a:rPr>
              <a:t>document </a:t>
            </a:r>
            <a:r>
              <a:rPr sz="2400" spc="-15" dirty="0">
                <a:solidFill>
                  <a:srgbClr val="2E2B1F"/>
                </a:solidFill>
                <a:latin typeface="Carlito"/>
                <a:cs typeface="Carlito"/>
              </a:rPr>
              <a:t>in </a:t>
            </a:r>
            <a:r>
              <a:rPr sz="2400" dirty="0">
                <a:solidFill>
                  <a:srgbClr val="2E2B1F"/>
                </a:solidFill>
                <a:latin typeface="Carlito"/>
                <a:cs typeface="Carlito"/>
              </a:rPr>
              <a:t>a collection could </a:t>
            </a:r>
            <a:r>
              <a:rPr sz="2400" spc="-35" dirty="0">
                <a:solidFill>
                  <a:srgbClr val="2E2B1F"/>
                </a:solidFill>
                <a:latin typeface="Carlito"/>
                <a:cs typeface="Carlito"/>
              </a:rPr>
              <a:t>have </a:t>
            </a:r>
            <a:r>
              <a:rPr sz="2400" spc="-10" dirty="0">
                <a:solidFill>
                  <a:srgbClr val="2E2B1F"/>
                </a:solidFill>
                <a:latin typeface="Carlito"/>
                <a:cs typeface="Carlito"/>
              </a:rPr>
              <a:t>different</a:t>
            </a:r>
            <a:r>
              <a:rPr sz="2400" spc="-25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rlito"/>
                <a:cs typeface="Carlito"/>
              </a:rPr>
              <a:t>data</a:t>
            </a:r>
            <a:endParaRPr sz="2400">
              <a:latin typeface="Carlito"/>
              <a:cs typeface="Carlito"/>
            </a:endParaRPr>
          </a:p>
          <a:p>
            <a:pPr marL="870585" lvl="1" indent="-457834">
              <a:lnSpc>
                <a:spcPct val="100000"/>
              </a:lnSpc>
              <a:spcBef>
                <a:spcPts val="525"/>
              </a:spcBef>
              <a:buClr>
                <a:srgbClr val="9CBDBC"/>
              </a:buClr>
              <a:buFont typeface="Arial"/>
              <a:buChar char="•"/>
              <a:tabLst>
                <a:tab pos="870585" algn="l"/>
                <a:tab pos="871219" algn="l"/>
              </a:tabLst>
            </a:pPr>
            <a:r>
              <a:rPr sz="2000" spc="5" dirty="0">
                <a:solidFill>
                  <a:srgbClr val="2E2B1F"/>
                </a:solidFill>
                <a:latin typeface="Carlito"/>
                <a:cs typeface="Carlito"/>
              </a:rPr>
              <a:t>Addresses </a:t>
            </a:r>
            <a:r>
              <a:rPr sz="2000" spc="-10" dirty="0">
                <a:solidFill>
                  <a:srgbClr val="2E2B1F"/>
                </a:solidFill>
                <a:latin typeface="Carlito"/>
                <a:cs typeface="Carlito"/>
              </a:rPr>
              <a:t>NULL </a:t>
            </a:r>
            <a:r>
              <a:rPr sz="2000" spc="5" dirty="0">
                <a:solidFill>
                  <a:srgbClr val="2E2B1F"/>
                </a:solidFill>
                <a:latin typeface="Carlito"/>
                <a:cs typeface="Carlito"/>
              </a:rPr>
              <a:t>data</a:t>
            </a:r>
            <a:r>
              <a:rPr sz="2000" spc="-15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rlito"/>
                <a:cs typeface="Carlito"/>
              </a:rPr>
              <a:t>fields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2875" y="28575"/>
            <a:ext cx="3819525" cy="13144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09269" y="198818"/>
            <a:ext cx="3065145" cy="7239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40" dirty="0"/>
              <a:t>Schema</a:t>
            </a:r>
            <a:r>
              <a:rPr spc="-385" dirty="0"/>
              <a:t> </a:t>
            </a:r>
            <a:r>
              <a:rPr spc="-80" dirty="0"/>
              <a:t>Free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676275" y="2600388"/>
            <a:ext cx="7648575" cy="3381375"/>
            <a:chOff x="676275" y="2600388"/>
            <a:chExt cx="7648575" cy="3381375"/>
          </a:xfrm>
        </p:grpSpPr>
        <p:sp>
          <p:nvSpPr>
            <p:cNvPr id="6" name="object 6"/>
            <p:cNvSpPr/>
            <p:nvPr/>
          </p:nvSpPr>
          <p:spPr>
            <a:xfrm>
              <a:off x="690562" y="2614676"/>
              <a:ext cx="7620000" cy="3352800"/>
            </a:xfrm>
            <a:custGeom>
              <a:avLst/>
              <a:gdLst/>
              <a:ahLst/>
              <a:cxnLst/>
              <a:rect l="l" t="t" r="r" b="b"/>
              <a:pathLst>
                <a:path w="7620000" h="3352800">
                  <a:moveTo>
                    <a:pt x="7061136" y="0"/>
                  </a:moveTo>
                  <a:lnTo>
                    <a:pt x="558812" y="0"/>
                  </a:lnTo>
                  <a:lnTo>
                    <a:pt x="510596" y="2050"/>
                  </a:lnTo>
                  <a:lnTo>
                    <a:pt x="463518" y="8089"/>
                  </a:lnTo>
                  <a:lnTo>
                    <a:pt x="417748" y="17949"/>
                  </a:lnTo>
                  <a:lnTo>
                    <a:pt x="373451" y="31463"/>
                  </a:lnTo>
                  <a:lnTo>
                    <a:pt x="330797" y="48464"/>
                  </a:lnTo>
                  <a:lnTo>
                    <a:pt x="289953" y="68783"/>
                  </a:lnTo>
                  <a:lnTo>
                    <a:pt x="251086" y="92255"/>
                  </a:lnTo>
                  <a:lnTo>
                    <a:pt x="214365" y="118710"/>
                  </a:lnTo>
                  <a:lnTo>
                    <a:pt x="179957" y="147983"/>
                  </a:lnTo>
                  <a:lnTo>
                    <a:pt x="148029" y="179905"/>
                  </a:lnTo>
                  <a:lnTo>
                    <a:pt x="118751" y="214309"/>
                  </a:lnTo>
                  <a:lnTo>
                    <a:pt x="92288" y="251027"/>
                  </a:lnTo>
                  <a:lnTo>
                    <a:pt x="68810" y="289892"/>
                  </a:lnTo>
                  <a:lnTo>
                    <a:pt x="48483" y="330738"/>
                  </a:lnTo>
                  <a:lnTo>
                    <a:pt x="31477" y="373395"/>
                  </a:lnTo>
                  <a:lnTo>
                    <a:pt x="17957" y="417697"/>
                  </a:lnTo>
                  <a:lnTo>
                    <a:pt x="8092" y="463477"/>
                  </a:lnTo>
                  <a:lnTo>
                    <a:pt x="2051" y="510567"/>
                  </a:lnTo>
                  <a:lnTo>
                    <a:pt x="0" y="558800"/>
                  </a:lnTo>
                  <a:lnTo>
                    <a:pt x="0" y="2793873"/>
                  </a:lnTo>
                  <a:lnTo>
                    <a:pt x="2051" y="2842096"/>
                  </a:lnTo>
                  <a:lnTo>
                    <a:pt x="8092" y="2889181"/>
                  </a:lnTo>
                  <a:lnTo>
                    <a:pt x="17957" y="2934958"/>
                  </a:lnTo>
                  <a:lnTo>
                    <a:pt x="31477" y="2979259"/>
                  </a:lnTo>
                  <a:lnTo>
                    <a:pt x="48483" y="3021918"/>
                  </a:lnTo>
                  <a:lnTo>
                    <a:pt x="68810" y="3062766"/>
                  </a:lnTo>
                  <a:lnTo>
                    <a:pt x="92288" y="3101637"/>
                  </a:lnTo>
                  <a:lnTo>
                    <a:pt x="118751" y="3138361"/>
                  </a:lnTo>
                  <a:lnTo>
                    <a:pt x="148029" y="3172772"/>
                  </a:lnTo>
                  <a:lnTo>
                    <a:pt x="179957" y="3204701"/>
                  </a:lnTo>
                  <a:lnTo>
                    <a:pt x="214365" y="3233981"/>
                  </a:lnTo>
                  <a:lnTo>
                    <a:pt x="251086" y="3260445"/>
                  </a:lnTo>
                  <a:lnTo>
                    <a:pt x="289953" y="3283924"/>
                  </a:lnTo>
                  <a:lnTo>
                    <a:pt x="330797" y="3304251"/>
                  </a:lnTo>
                  <a:lnTo>
                    <a:pt x="373451" y="3321259"/>
                  </a:lnTo>
                  <a:lnTo>
                    <a:pt x="417748" y="3334778"/>
                  </a:lnTo>
                  <a:lnTo>
                    <a:pt x="463518" y="3344643"/>
                  </a:lnTo>
                  <a:lnTo>
                    <a:pt x="510596" y="3350685"/>
                  </a:lnTo>
                  <a:lnTo>
                    <a:pt x="558812" y="3352736"/>
                  </a:lnTo>
                  <a:lnTo>
                    <a:pt x="7061136" y="3352736"/>
                  </a:lnTo>
                  <a:lnTo>
                    <a:pt x="7109368" y="3350685"/>
                  </a:lnTo>
                  <a:lnTo>
                    <a:pt x="7156458" y="3344643"/>
                  </a:lnTo>
                  <a:lnTo>
                    <a:pt x="7202238" y="3334778"/>
                  </a:lnTo>
                  <a:lnTo>
                    <a:pt x="7246540" y="3321259"/>
                  </a:lnTo>
                  <a:lnTo>
                    <a:pt x="7289198" y="3304251"/>
                  </a:lnTo>
                  <a:lnTo>
                    <a:pt x="7330043" y="3283924"/>
                  </a:lnTo>
                  <a:lnTo>
                    <a:pt x="7368909" y="3260445"/>
                  </a:lnTo>
                  <a:lnTo>
                    <a:pt x="7405627" y="3233981"/>
                  </a:lnTo>
                  <a:lnTo>
                    <a:pt x="7440031" y="3204701"/>
                  </a:lnTo>
                  <a:lnTo>
                    <a:pt x="7471953" y="3172772"/>
                  </a:lnTo>
                  <a:lnTo>
                    <a:pt x="7501225" y="3138361"/>
                  </a:lnTo>
                  <a:lnTo>
                    <a:pt x="7527681" y="3101637"/>
                  </a:lnTo>
                  <a:lnTo>
                    <a:pt x="7551152" y="3062766"/>
                  </a:lnTo>
                  <a:lnTo>
                    <a:pt x="7571472" y="3021918"/>
                  </a:lnTo>
                  <a:lnTo>
                    <a:pt x="7588472" y="2979259"/>
                  </a:lnTo>
                  <a:lnTo>
                    <a:pt x="7601987" y="2934958"/>
                  </a:lnTo>
                  <a:lnTo>
                    <a:pt x="7611847" y="2889181"/>
                  </a:lnTo>
                  <a:lnTo>
                    <a:pt x="7617886" y="2842096"/>
                  </a:lnTo>
                  <a:lnTo>
                    <a:pt x="7619936" y="2793873"/>
                  </a:lnTo>
                  <a:lnTo>
                    <a:pt x="7619936" y="558800"/>
                  </a:lnTo>
                  <a:lnTo>
                    <a:pt x="7617886" y="510567"/>
                  </a:lnTo>
                  <a:lnTo>
                    <a:pt x="7611847" y="463477"/>
                  </a:lnTo>
                  <a:lnTo>
                    <a:pt x="7601987" y="417697"/>
                  </a:lnTo>
                  <a:lnTo>
                    <a:pt x="7588472" y="373395"/>
                  </a:lnTo>
                  <a:lnTo>
                    <a:pt x="7571472" y="330738"/>
                  </a:lnTo>
                  <a:lnTo>
                    <a:pt x="7551152" y="289892"/>
                  </a:lnTo>
                  <a:lnTo>
                    <a:pt x="7527681" y="251027"/>
                  </a:lnTo>
                  <a:lnTo>
                    <a:pt x="7501225" y="214309"/>
                  </a:lnTo>
                  <a:lnTo>
                    <a:pt x="7471953" y="179905"/>
                  </a:lnTo>
                  <a:lnTo>
                    <a:pt x="7440031" y="147983"/>
                  </a:lnTo>
                  <a:lnTo>
                    <a:pt x="7405627" y="118710"/>
                  </a:lnTo>
                  <a:lnTo>
                    <a:pt x="7368909" y="92255"/>
                  </a:lnTo>
                  <a:lnTo>
                    <a:pt x="7330043" y="68783"/>
                  </a:lnTo>
                  <a:lnTo>
                    <a:pt x="7289198" y="48464"/>
                  </a:lnTo>
                  <a:lnTo>
                    <a:pt x="7246540" y="31463"/>
                  </a:lnTo>
                  <a:lnTo>
                    <a:pt x="7202238" y="17949"/>
                  </a:lnTo>
                  <a:lnTo>
                    <a:pt x="7156458" y="8089"/>
                  </a:lnTo>
                  <a:lnTo>
                    <a:pt x="7109368" y="2050"/>
                  </a:lnTo>
                  <a:lnTo>
                    <a:pt x="7061136" y="0"/>
                  </a:lnTo>
                  <a:close/>
                </a:path>
              </a:pathLst>
            </a:custGeom>
            <a:solidFill>
              <a:srgbClr val="675E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90562" y="2614676"/>
              <a:ext cx="7620000" cy="3352800"/>
            </a:xfrm>
            <a:custGeom>
              <a:avLst/>
              <a:gdLst/>
              <a:ahLst/>
              <a:cxnLst/>
              <a:rect l="l" t="t" r="r" b="b"/>
              <a:pathLst>
                <a:path w="7620000" h="3352800">
                  <a:moveTo>
                    <a:pt x="0" y="558800"/>
                  </a:moveTo>
                  <a:lnTo>
                    <a:pt x="2051" y="510567"/>
                  </a:lnTo>
                  <a:lnTo>
                    <a:pt x="8092" y="463477"/>
                  </a:lnTo>
                  <a:lnTo>
                    <a:pt x="17957" y="417697"/>
                  </a:lnTo>
                  <a:lnTo>
                    <a:pt x="31477" y="373395"/>
                  </a:lnTo>
                  <a:lnTo>
                    <a:pt x="48483" y="330738"/>
                  </a:lnTo>
                  <a:lnTo>
                    <a:pt x="68810" y="289892"/>
                  </a:lnTo>
                  <a:lnTo>
                    <a:pt x="92288" y="251027"/>
                  </a:lnTo>
                  <a:lnTo>
                    <a:pt x="118751" y="214309"/>
                  </a:lnTo>
                  <a:lnTo>
                    <a:pt x="148029" y="179905"/>
                  </a:lnTo>
                  <a:lnTo>
                    <a:pt x="179957" y="147983"/>
                  </a:lnTo>
                  <a:lnTo>
                    <a:pt x="214365" y="118710"/>
                  </a:lnTo>
                  <a:lnTo>
                    <a:pt x="251086" y="92255"/>
                  </a:lnTo>
                  <a:lnTo>
                    <a:pt x="289953" y="68783"/>
                  </a:lnTo>
                  <a:lnTo>
                    <a:pt x="330797" y="48464"/>
                  </a:lnTo>
                  <a:lnTo>
                    <a:pt x="373451" y="31463"/>
                  </a:lnTo>
                  <a:lnTo>
                    <a:pt x="417748" y="17949"/>
                  </a:lnTo>
                  <a:lnTo>
                    <a:pt x="463518" y="8089"/>
                  </a:lnTo>
                  <a:lnTo>
                    <a:pt x="510596" y="2050"/>
                  </a:lnTo>
                  <a:lnTo>
                    <a:pt x="558812" y="0"/>
                  </a:lnTo>
                  <a:lnTo>
                    <a:pt x="7061136" y="0"/>
                  </a:lnTo>
                  <a:lnTo>
                    <a:pt x="7109368" y="2050"/>
                  </a:lnTo>
                  <a:lnTo>
                    <a:pt x="7156458" y="8089"/>
                  </a:lnTo>
                  <a:lnTo>
                    <a:pt x="7202238" y="17949"/>
                  </a:lnTo>
                  <a:lnTo>
                    <a:pt x="7246540" y="31463"/>
                  </a:lnTo>
                  <a:lnTo>
                    <a:pt x="7289198" y="48464"/>
                  </a:lnTo>
                  <a:lnTo>
                    <a:pt x="7330043" y="68783"/>
                  </a:lnTo>
                  <a:lnTo>
                    <a:pt x="7368909" y="92255"/>
                  </a:lnTo>
                  <a:lnTo>
                    <a:pt x="7405627" y="118710"/>
                  </a:lnTo>
                  <a:lnTo>
                    <a:pt x="7440031" y="147983"/>
                  </a:lnTo>
                  <a:lnTo>
                    <a:pt x="7471953" y="179905"/>
                  </a:lnTo>
                  <a:lnTo>
                    <a:pt x="7501225" y="214309"/>
                  </a:lnTo>
                  <a:lnTo>
                    <a:pt x="7527681" y="251027"/>
                  </a:lnTo>
                  <a:lnTo>
                    <a:pt x="7551152" y="289892"/>
                  </a:lnTo>
                  <a:lnTo>
                    <a:pt x="7571472" y="330738"/>
                  </a:lnTo>
                  <a:lnTo>
                    <a:pt x="7588472" y="373395"/>
                  </a:lnTo>
                  <a:lnTo>
                    <a:pt x="7601987" y="417697"/>
                  </a:lnTo>
                  <a:lnTo>
                    <a:pt x="7611847" y="463477"/>
                  </a:lnTo>
                  <a:lnTo>
                    <a:pt x="7617886" y="510567"/>
                  </a:lnTo>
                  <a:lnTo>
                    <a:pt x="7619936" y="558800"/>
                  </a:lnTo>
                  <a:lnTo>
                    <a:pt x="7619936" y="2793873"/>
                  </a:lnTo>
                  <a:lnTo>
                    <a:pt x="7617886" y="2842096"/>
                  </a:lnTo>
                  <a:lnTo>
                    <a:pt x="7611847" y="2889181"/>
                  </a:lnTo>
                  <a:lnTo>
                    <a:pt x="7601987" y="2934958"/>
                  </a:lnTo>
                  <a:lnTo>
                    <a:pt x="7588472" y="2979259"/>
                  </a:lnTo>
                  <a:lnTo>
                    <a:pt x="7571472" y="3021918"/>
                  </a:lnTo>
                  <a:lnTo>
                    <a:pt x="7551152" y="3062766"/>
                  </a:lnTo>
                  <a:lnTo>
                    <a:pt x="7527681" y="3101637"/>
                  </a:lnTo>
                  <a:lnTo>
                    <a:pt x="7501225" y="3138361"/>
                  </a:lnTo>
                  <a:lnTo>
                    <a:pt x="7471953" y="3172772"/>
                  </a:lnTo>
                  <a:lnTo>
                    <a:pt x="7440031" y="3204701"/>
                  </a:lnTo>
                  <a:lnTo>
                    <a:pt x="7405627" y="3233981"/>
                  </a:lnTo>
                  <a:lnTo>
                    <a:pt x="7368909" y="3260445"/>
                  </a:lnTo>
                  <a:lnTo>
                    <a:pt x="7330043" y="3283924"/>
                  </a:lnTo>
                  <a:lnTo>
                    <a:pt x="7289198" y="3304251"/>
                  </a:lnTo>
                  <a:lnTo>
                    <a:pt x="7246540" y="3321259"/>
                  </a:lnTo>
                  <a:lnTo>
                    <a:pt x="7202238" y="3334778"/>
                  </a:lnTo>
                  <a:lnTo>
                    <a:pt x="7156458" y="3344643"/>
                  </a:lnTo>
                  <a:lnTo>
                    <a:pt x="7109368" y="3350685"/>
                  </a:lnTo>
                  <a:lnTo>
                    <a:pt x="7061136" y="3352736"/>
                  </a:lnTo>
                  <a:lnTo>
                    <a:pt x="558812" y="3352736"/>
                  </a:lnTo>
                  <a:lnTo>
                    <a:pt x="510596" y="3350685"/>
                  </a:lnTo>
                  <a:lnTo>
                    <a:pt x="463518" y="3344643"/>
                  </a:lnTo>
                  <a:lnTo>
                    <a:pt x="417748" y="3334778"/>
                  </a:lnTo>
                  <a:lnTo>
                    <a:pt x="373451" y="3321259"/>
                  </a:lnTo>
                  <a:lnTo>
                    <a:pt x="330797" y="3304251"/>
                  </a:lnTo>
                  <a:lnTo>
                    <a:pt x="289953" y="3283924"/>
                  </a:lnTo>
                  <a:lnTo>
                    <a:pt x="251086" y="3260445"/>
                  </a:lnTo>
                  <a:lnTo>
                    <a:pt x="214365" y="3233981"/>
                  </a:lnTo>
                  <a:lnTo>
                    <a:pt x="179957" y="3204701"/>
                  </a:lnTo>
                  <a:lnTo>
                    <a:pt x="148029" y="3172772"/>
                  </a:lnTo>
                  <a:lnTo>
                    <a:pt x="118751" y="3138361"/>
                  </a:lnTo>
                  <a:lnTo>
                    <a:pt x="92288" y="3101637"/>
                  </a:lnTo>
                  <a:lnTo>
                    <a:pt x="68810" y="3062766"/>
                  </a:lnTo>
                  <a:lnTo>
                    <a:pt x="48483" y="3021918"/>
                  </a:lnTo>
                  <a:lnTo>
                    <a:pt x="31477" y="2979259"/>
                  </a:lnTo>
                  <a:lnTo>
                    <a:pt x="17957" y="2934958"/>
                  </a:lnTo>
                  <a:lnTo>
                    <a:pt x="8092" y="2889181"/>
                  </a:lnTo>
                  <a:lnTo>
                    <a:pt x="2051" y="2842096"/>
                  </a:lnTo>
                  <a:lnTo>
                    <a:pt x="0" y="2793873"/>
                  </a:lnTo>
                  <a:lnTo>
                    <a:pt x="0" y="558800"/>
                  </a:lnTo>
                  <a:close/>
                </a:path>
              </a:pathLst>
            </a:custGeom>
            <a:ln w="28575">
              <a:solidFill>
                <a:srgbClr val="A9A47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219200" y="5467350"/>
              <a:ext cx="1104900" cy="3905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62025" y="2800350"/>
              <a:ext cx="2190750" cy="27241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04887" y="2871851"/>
              <a:ext cx="2048510" cy="2576830"/>
            </a:xfrm>
            <a:custGeom>
              <a:avLst/>
              <a:gdLst/>
              <a:ahLst/>
              <a:cxnLst/>
              <a:rect l="l" t="t" r="r" b="b"/>
              <a:pathLst>
                <a:path w="2048510" h="2576829">
                  <a:moveTo>
                    <a:pt x="2047938" y="0"/>
                  </a:moveTo>
                  <a:lnTo>
                    <a:pt x="0" y="0"/>
                  </a:lnTo>
                  <a:lnTo>
                    <a:pt x="0" y="2437257"/>
                  </a:lnTo>
                  <a:lnTo>
                    <a:pt x="52059" y="2459587"/>
                  </a:lnTo>
                  <a:lnTo>
                    <a:pt x="102355" y="2479750"/>
                  </a:lnTo>
                  <a:lnTo>
                    <a:pt x="150951" y="2497809"/>
                  </a:lnTo>
                  <a:lnTo>
                    <a:pt x="197910" y="2513826"/>
                  </a:lnTo>
                  <a:lnTo>
                    <a:pt x="243294" y="2527864"/>
                  </a:lnTo>
                  <a:lnTo>
                    <a:pt x="287167" y="2539987"/>
                  </a:lnTo>
                  <a:lnTo>
                    <a:pt x="329592" y="2550257"/>
                  </a:lnTo>
                  <a:lnTo>
                    <a:pt x="370631" y="2558737"/>
                  </a:lnTo>
                  <a:lnTo>
                    <a:pt x="410347" y="2565491"/>
                  </a:lnTo>
                  <a:lnTo>
                    <a:pt x="448804" y="2570581"/>
                  </a:lnTo>
                  <a:lnTo>
                    <a:pt x="522192" y="2576021"/>
                  </a:lnTo>
                  <a:lnTo>
                    <a:pt x="557248" y="2576498"/>
                  </a:lnTo>
                  <a:lnTo>
                    <a:pt x="591297" y="2575563"/>
                  </a:lnTo>
                  <a:lnTo>
                    <a:pt x="656624" y="2569709"/>
                  </a:lnTo>
                  <a:lnTo>
                    <a:pt x="718676" y="2558964"/>
                  </a:lnTo>
                  <a:lnTo>
                    <a:pt x="777958" y="2543832"/>
                  </a:lnTo>
                  <a:lnTo>
                    <a:pt x="834972" y="2524816"/>
                  </a:lnTo>
                  <a:lnTo>
                    <a:pt x="890224" y="2502420"/>
                  </a:lnTo>
                  <a:lnTo>
                    <a:pt x="944216" y="2477149"/>
                  </a:lnTo>
                  <a:lnTo>
                    <a:pt x="997453" y="2449505"/>
                  </a:lnTo>
                  <a:lnTo>
                    <a:pt x="1050437" y="2419994"/>
                  </a:lnTo>
                  <a:lnTo>
                    <a:pt x="1185105" y="2341347"/>
                  </a:lnTo>
                  <a:lnTo>
                    <a:pt x="1241177" y="2309265"/>
                  </a:lnTo>
                  <a:lnTo>
                    <a:pt x="1299264" y="2277582"/>
                  </a:lnTo>
                  <a:lnTo>
                    <a:pt x="1359870" y="2246802"/>
                  </a:lnTo>
                  <a:lnTo>
                    <a:pt x="1423500" y="2217428"/>
                  </a:lnTo>
                  <a:lnTo>
                    <a:pt x="1490656" y="2189966"/>
                  </a:lnTo>
                  <a:lnTo>
                    <a:pt x="1561843" y="2164918"/>
                  </a:lnTo>
                  <a:lnTo>
                    <a:pt x="1599106" y="2153457"/>
                  </a:lnTo>
                  <a:lnTo>
                    <a:pt x="1637565" y="2142789"/>
                  </a:lnTo>
                  <a:lnTo>
                    <a:pt x="1677284" y="2132976"/>
                  </a:lnTo>
                  <a:lnTo>
                    <a:pt x="1718326" y="2124082"/>
                  </a:lnTo>
                  <a:lnTo>
                    <a:pt x="1760753" y="2116169"/>
                  </a:lnTo>
                  <a:lnTo>
                    <a:pt x="1804628" y="2109301"/>
                  </a:lnTo>
                  <a:lnTo>
                    <a:pt x="1850015" y="2103540"/>
                  </a:lnTo>
                  <a:lnTo>
                    <a:pt x="1896977" y="2098950"/>
                  </a:lnTo>
                  <a:lnTo>
                    <a:pt x="1945576" y="2095593"/>
                  </a:lnTo>
                  <a:lnTo>
                    <a:pt x="1995875" y="2093533"/>
                  </a:lnTo>
                  <a:lnTo>
                    <a:pt x="2047938" y="2092833"/>
                  </a:lnTo>
                  <a:lnTo>
                    <a:pt x="2047938" y="0"/>
                  </a:lnTo>
                  <a:close/>
                </a:path>
              </a:pathLst>
            </a:custGeom>
            <a:solidFill>
              <a:srgbClr val="C79F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04887" y="2871851"/>
              <a:ext cx="2048510" cy="2576830"/>
            </a:xfrm>
            <a:custGeom>
              <a:avLst/>
              <a:gdLst/>
              <a:ahLst/>
              <a:cxnLst/>
              <a:rect l="l" t="t" r="r" b="b"/>
              <a:pathLst>
                <a:path w="2048510" h="2576829">
                  <a:moveTo>
                    <a:pt x="0" y="0"/>
                  </a:moveTo>
                  <a:lnTo>
                    <a:pt x="2047938" y="0"/>
                  </a:lnTo>
                  <a:lnTo>
                    <a:pt x="2047938" y="2092833"/>
                  </a:lnTo>
                  <a:lnTo>
                    <a:pt x="1995875" y="2093533"/>
                  </a:lnTo>
                  <a:lnTo>
                    <a:pt x="1945576" y="2095593"/>
                  </a:lnTo>
                  <a:lnTo>
                    <a:pt x="1896977" y="2098950"/>
                  </a:lnTo>
                  <a:lnTo>
                    <a:pt x="1850015" y="2103540"/>
                  </a:lnTo>
                  <a:lnTo>
                    <a:pt x="1804628" y="2109301"/>
                  </a:lnTo>
                  <a:lnTo>
                    <a:pt x="1760753" y="2116169"/>
                  </a:lnTo>
                  <a:lnTo>
                    <a:pt x="1718326" y="2124082"/>
                  </a:lnTo>
                  <a:lnTo>
                    <a:pt x="1677284" y="2132976"/>
                  </a:lnTo>
                  <a:lnTo>
                    <a:pt x="1637565" y="2142789"/>
                  </a:lnTo>
                  <a:lnTo>
                    <a:pt x="1599106" y="2153457"/>
                  </a:lnTo>
                  <a:lnTo>
                    <a:pt x="1561843" y="2164918"/>
                  </a:lnTo>
                  <a:lnTo>
                    <a:pt x="1525714" y="2177109"/>
                  </a:lnTo>
                  <a:lnTo>
                    <a:pt x="1456606" y="2203427"/>
                  </a:lnTo>
                  <a:lnTo>
                    <a:pt x="1391275" y="2231908"/>
                  </a:lnTo>
                  <a:lnTo>
                    <a:pt x="1329220" y="2262047"/>
                  </a:lnTo>
                  <a:lnTo>
                    <a:pt x="1269937" y="2293342"/>
                  </a:lnTo>
                  <a:lnTo>
                    <a:pt x="1212920" y="2325288"/>
                  </a:lnTo>
                  <a:lnTo>
                    <a:pt x="1157667" y="2357381"/>
                  </a:lnTo>
                  <a:lnTo>
                    <a:pt x="1130545" y="2373325"/>
                  </a:lnTo>
                  <a:lnTo>
                    <a:pt x="1103674" y="2389117"/>
                  </a:lnTo>
                  <a:lnTo>
                    <a:pt x="1050437" y="2419994"/>
                  </a:lnTo>
                  <a:lnTo>
                    <a:pt x="997453" y="2449505"/>
                  </a:lnTo>
                  <a:lnTo>
                    <a:pt x="944216" y="2477149"/>
                  </a:lnTo>
                  <a:lnTo>
                    <a:pt x="890224" y="2502420"/>
                  </a:lnTo>
                  <a:lnTo>
                    <a:pt x="834972" y="2524816"/>
                  </a:lnTo>
                  <a:lnTo>
                    <a:pt x="777958" y="2543832"/>
                  </a:lnTo>
                  <a:lnTo>
                    <a:pt x="718676" y="2558964"/>
                  </a:lnTo>
                  <a:lnTo>
                    <a:pt x="656624" y="2569709"/>
                  </a:lnTo>
                  <a:lnTo>
                    <a:pt x="591297" y="2575563"/>
                  </a:lnTo>
                  <a:lnTo>
                    <a:pt x="557248" y="2576498"/>
                  </a:lnTo>
                  <a:lnTo>
                    <a:pt x="522192" y="2576021"/>
                  </a:lnTo>
                  <a:lnTo>
                    <a:pt x="448804" y="2570581"/>
                  </a:lnTo>
                  <a:lnTo>
                    <a:pt x="410347" y="2565491"/>
                  </a:lnTo>
                  <a:lnTo>
                    <a:pt x="370631" y="2558737"/>
                  </a:lnTo>
                  <a:lnTo>
                    <a:pt x="329592" y="2550257"/>
                  </a:lnTo>
                  <a:lnTo>
                    <a:pt x="287167" y="2539987"/>
                  </a:lnTo>
                  <a:lnTo>
                    <a:pt x="243294" y="2527864"/>
                  </a:lnTo>
                  <a:lnTo>
                    <a:pt x="197910" y="2513826"/>
                  </a:lnTo>
                  <a:lnTo>
                    <a:pt x="150951" y="2497809"/>
                  </a:lnTo>
                  <a:lnTo>
                    <a:pt x="102355" y="2479750"/>
                  </a:lnTo>
                  <a:lnTo>
                    <a:pt x="52059" y="2459587"/>
                  </a:lnTo>
                  <a:lnTo>
                    <a:pt x="0" y="2437257"/>
                  </a:lnTo>
                  <a:lnTo>
                    <a:pt x="0" y="0"/>
                  </a:lnTo>
                  <a:close/>
                </a:path>
              </a:pathLst>
            </a:custGeom>
            <a:ln w="9534">
              <a:solidFill>
                <a:srgbClr val="675E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124200" y="2800350"/>
              <a:ext cx="2600325" cy="16383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167126" y="2871851"/>
              <a:ext cx="2457450" cy="1495425"/>
            </a:xfrm>
            <a:custGeom>
              <a:avLst/>
              <a:gdLst/>
              <a:ahLst/>
              <a:cxnLst/>
              <a:rect l="l" t="t" r="r" b="b"/>
              <a:pathLst>
                <a:path w="2457450" h="1495425">
                  <a:moveTo>
                    <a:pt x="2457450" y="0"/>
                  </a:moveTo>
                  <a:lnTo>
                    <a:pt x="0" y="0"/>
                  </a:lnTo>
                  <a:lnTo>
                    <a:pt x="0" y="1414272"/>
                  </a:lnTo>
                  <a:lnTo>
                    <a:pt x="62471" y="1427228"/>
                  </a:lnTo>
                  <a:lnTo>
                    <a:pt x="122827" y="1438928"/>
                  </a:lnTo>
                  <a:lnTo>
                    <a:pt x="181142" y="1449406"/>
                  </a:lnTo>
                  <a:lnTo>
                    <a:pt x="237492" y="1458700"/>
                  </a:lnTo>
                  <a:lnTo>
                    <a:pt x="291953" y="1466845"/>
                  </a:lnTo>
                  <a:lnTo>
                    <a:pt x="344601" y="1473880"/>
                  </a:lnTo>
                  <a:lnTo>
                    <a:pt x="395510" y="1479840"/>
                  </a:lnTo>
                  <a:lnTo>
                    <a:pt x="444757" y="1484761"/>
                  </a:lnTo>
                  <a:lnTo>
                    <a:pt x="492416" y="1488680"/>
                  </a:lnTo>
                  <a:lnTo>
                    <a:pt x="538565" y="1491635"/>
                  </a:lnTo>
                  <a:lnTo>
                    <a:pt x="583277" y="1493660"/>
                  </a:lnTo>
                  <a:lnTo>
                    <a:pt x="626630" y="1494794"/>
                  </a:lnTo>
                  <a:lnTo>
                    <a:pt x="668697" y="1495072"/>
                  </a:lnTo>
                  <a:lnTo>
                    <a:pt x="709556" y="1494530"/>
                  </a:lnTo>
                  <a:lnTo>
                    <a:pt x="749280" y="1493207"/>
                  </a:lnTo>
                  <a:lnTo>
                    <a:pt x="787947" y="1491137"/>
                  </a:lnTo>
                  <a:lnTo>
                    <a:pt x="862409" y="1484905"/>
                  </a:lnTo>
                  <a:lnTo>
                    <a:pt x="933546" y="1476129"/>
                  </a:lnTo>
                  <a:lnTo>
                    <a:pt x="1001963" y="1465099"/>
                  </a:lnTo>
                  <a:lnTo>
                    <a:pt x="1068263" y="1452108"/>
                  </a:lnTo>
                  <a:lnTo>
                    <a:pt x="1133052" y="1437448"/>
                  </a:lnTo>
                  <a:lnTo>
                    <a:pt x="1196935" y="1421412"/>
                  </a:lnTo>
                  <a:lnTo>
                    <a:pt x="1260514" y="1404293"/>
                  </a:lnTo>
                  <a:lnTo>
                    <a:pt x="1455486" y="1349353"/>
                  </a:lnTo>
                  <a:lnTo>
                    <a:pt x="1523903" y="1330821"/>
                  </a:lnTo>
                  <a:lnTo>
                    <a:pt x="1595040" y="1312666"/>
                  </a:lnTo>
                  <a:lnTo>
                    <a:pt x="1669502" y="1295182"/>
                  </a:lnTo>
                  <a:lnTo>
                    <a:pt x="1708169" y="1286782"/>
                  </a:lnTo>
                  <a:lnTo>
                    <a:pt x="1747893" y="1278659"/>
                  </a:lnTo>
                  <a:lnTo>
                    <a:pt x="1788752" y="1270850"/>
                  </a:lnTo>
                  <a:lnTo>
                    <a:pt x="1830819" y="1263391"/>
                  </a:lnTo>
                  <a:lnTo>
                    <a:pt x="1874172" y="1256319"/>
                  </a:lnTo>
                  <a:lnTo>
                    <a:pt x="1918884" y="1249671"/>
                  </a:lnTo>
                  <a:lnTo>
                    <a:pt x="1965033" y="1243481"/>
                  </a:lnTo>
                  <a:lnTo>
                    <a:pt x="2012692" y="1237789"/>
                  </a:lnTo>
                  <a:lnTo>
                    <a:pt x="2061939" y="1232629"/>
                  </a:lnTo>
                  <a:lnTo>
                    <a:pt x="2112848" y="1228039"/>
                  </a:lnTo>
                  <a:lnTo>
                    <a:pt x="2165496" y="1224054"/>
                  </a:lnTo>
                  <a:lnTo>
                    <a:pt x="2219957" y="1220712"/>
                  </a:lnTo>
                  <a:lnTo>
                    <a:pt x="2276307" y="1218049"/>
                  </a:lnTo>
                  <a:lnTo>
                    <a:pt x="2334622" y="1216102"/>
                  </a:lnTo>
                  <a:lnTo>
                    <a:pt x="2394978" y="1214907"/>
                  </a:lnTo>
                  <a:lnTo>
                    <a:pt x="2457450" y="1214501"/>
                  </a:lnTo>
                  <a:lnTo>
                    <a:pt x="2457450" y="0"/>
                  </a:lnTo>
                  <a:close/>
                </a:path>
              </a:pathLst>
            </a:custGeom>
            <a:solidFill>
              <a:srgbClr val="C79F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167126" y="2871851"/>
              <a:ext cx="2457450" cy="1495425"/>
            </a:xfrm>
            <a:custGeom>
              <a:avLst/>
              <a:gdLst/>
              <a:ahLst/>
              <a:cxnLst/>
              <a:rect l="l" t="t" r="r" b="b"/>
              <a:pathLst>
                <a:path w="2457450" h="1495425">
                  <a:moveTo>
                    <a:pt x="0" y="0"/>
                  </a:moveTo>
                  <a:lnTo>
                    <a:pt x="2457450" y="0"/>
                  </a:lnTo>
                  <a:lnTo>
                    <a:pt x="2457450" y="1214501"/>
                  </a:lnTo>
                  <a:lnTo>
                    <a:pt x="2394978" y="1214907"/>
                  </a:lnTo>
                  <a:lnTo>
                    <a:pt x="2334622" y="1216102"/>
                  </a:lnTo>
                  <a:lnTo>
                    <a:pt x="2276307" y="1218049"/>
                  </a:lnTo>
                  <a:lnTo>
                    <a:pt x="2219957" y="1220712"/>
                  </a:lnTo>
                  <a:lnTo>
                    <a:pt x="2165496" y="1224054"/>
                  </a:lnTo>
                  <a:lnTo>
                    <a:pt x="2112848" y="1228039"/>
                  </a:lnTo>
                  <a:lnTo>
                    <a:pt x="2061939" y="1232629"/>
                  </a:lnTo>
                  <a:lnTo>
                    <a:pt x="2012692" y="1237789"/>
                  </a:lnTo>
                  <a:lnTo>
                    <a:pt x="1965033" y="1243481"/>
                  </a:lnTo>
                  <a:lnTo>
                    <a:pt x="1918884" y="1249671"/>
                  </a:lnTo>
                  <a:lnTo>
                    <a:pt x="1874172" y="1256319"/>
                  </a:lnTo>
                  <a:lnTo>
                    <a:pt x="1830819" y="1263391"/>
                  </a:lnTo>
                  <a:lnTo>
                    <a:pt x="1788752" y="1270850"/>
                  </a:lnTo>
                  <a:lnTo>
                    <a:pt x="1747893" y="1278659"/>
                  </a:lnTo>
                  <a:lnTo>
                    <a:pt x="1708169" y="1286782"/>
                  </a:lnTo>
                  <a:lnTo>
                    <a:pt x="1669502" y="1295182"/>
                  </a:lnTo>
                  <a:lnTo>
                    <a:pt x="1631817" y="1303822"/>
                  </a:lnTo>
                  <a:lnTo>
                    <a:pt x="1559093" y="1321678"/>
                  </a:lnTo>
                  <a:lnTo>
                    <a:pt x="1489392" y="1340058"/>
                  </a:lnTo>
                  <a:lnTo>
                    <a:pt x="1422109" y="1358670"/>
                  </a:lnTo>
                  <a:lnTo>
                    <a:pt x="1356640" y="1377220"/>
                  </a:lnTo>
                  <a:lnTo>
                    <a:pt x="1324397" y="1386381"/>
                  </a:lnTo>
                  <a:lnTo>
                    <a:pt x="1260514" y="1404293"/>
                  </a:lnTo>
                  <a:lnTo>
                    <a:pt x="1196935" y="1421412"/>
                  </a:lnTo>
                  <a:lnTo>
                    <a:pt x="1133052" y="1437448"/>
                  </a:lnTo>
                  <a:lnTo>
                    <a:pt x="1068263" y="1452108"/>
                  </a:lnTo>
                  <a:lnTo>
                    <a:pt x="1001963" y="1465099"/>
                  </a:lnTo>
                  <a:lnTo>
                    <a:pt x="933546" y="1476129"/>
                  </a:lnTo>
                  <a:lnTo>
                    <a:pt x="862409" y="1484905"/>
                  </a:lnTo>
                  <a:lnTo>
                    <a:pt x="787947" y="1491137"/>
                  </a:lnTo>
                  <a:lnTo>
                    <a:pt x="749280" y="1493207"/>
                  </a:lnTo>
                  <a:lnTo>
                    <a:pt x="709556" y="1494530"/>
                  </a:lnTo>
                  <a:lnTo>
                    <a:pt x="668697" y="1495072"/>
                  </a:lnTo>
                  <a:lnTo>
                    <a:pt x="626630" y="1494794"/>
                  </a:lnTo>
                  <a:lnTo>
                    <a:pt x="583277" y="1493660"/>
                  </a:lnTo>
                  <a:lnTo>
                    <a:pt x="538565" y="1491635"/>
                  </a:lnTo>
                  <a:lnTo>
                    <a:pt x="492416" y="1488680"/>
                  </a:lnTo>
                  <a:lnTo>
                    <a:pt x="444757" y="1484761"/>
                  </a:lnTo>
                  <a:lnTo>
                    <a:pt x="395510" y="1479840"/>
                  </a:lnTo>
                  <a:lnTo>
                    <a:pt x="344601" y="1473880"/>
                  </a:lnTo>
                  <a:lnTo>
                    <a:pt x="291953" y="1466845"/>
                  </a:lnTo>
                  <a:lnTo>
                    <a:pt x="237492" y="1458700"/>
                  </a:lnTo>
                  <a:lnTo>
                    <a:pt x="181142" y="1449406"/>
                  </a:lnTo>
                  <a:lnTo>
                    <a:pt x="122827" y="1438928"/>
                  </a:lnTo>
                  <a:lnTo>
                    <a:pt x="62471" y="1427228"/>
                  </a:lnTo>
                  <a:lnTo>
                    <a:pt x="0" y="1414272"/>
                  </a:lnTo>
                  <a:lnTo>
                    <a:pt x="0" y="0"/>
                  </a:lnTo>
                  <a:close/>
                </a:path>
              </a:pathLst>
            </a:custGeom>
            <a:ln w="9534">
              <a:solidFill>
                <a:srgbClr val="675E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357752" y="3062859"/>
              <a:ext cx="36830" cy="128905"/>
            </a:xfrm>
            <a:custGeom>
              <a:avLst/>
              <a:gdLst/>
              <a:ahLst/>
              <a:cxnLst/>
              <a:rect l="l" t="t" r="r" b="b"/>
              <a:pathLst>
                <a:path w="36829" h="128905">
                  <a:moveTo>
                    <a:pt x="29718" y="0"/>
                  </a:moveTo>
                  <a:lnTo>
                    <a:pt x="26416" y="0"/>
                  </a:lnTo>
                  <a:lnTo>
                    <a:pt x="23749" y="635"/>
                  </a:lnTo>
                  <a:lnTo>
                    <a:pt x="13208" y="21716"/>
                  </a:lnTo>
                  <a:lnTo>
                    <a:pt x="13208" y="45085"/>
                  </a:lnTo>
                  <a:lnTo>
                    <a:pt x="12319" y="49783"/>
                  </a:lnTo>
                  <a:lnTo>
                    <a:pt x="8762" y="56006"/>
                  </a:lnTo>
                  <a:lnTo>
                    <a:pt x="5969" y="57785"/>
                  </a:lnTo>
                  <a:lnTo>
                    <a:pt x="1143" y="58546"/>
                  </a:lnTo>
                  <a:lnTo>
                    <a:pt x="254" y="59816"/>
                  </a:lnTo>
                  <a:lnTo>
                    <a:pt x="0" y="61340"/>
                  </a:lnTo>
                  <a:lnTo>
                    <a:pt x="508" y="66166"/>
                  </a:lnTo>
                  <a:lnTo>
                    <a:pt x="1270" y="66928"/>
                  </a:lnTo>
                  <a:lnTo>
                    <a:pt x="4318" y="67563"/>
                  </a:lnTo>
                  <a:lnTo>
                    <a:pt x="5969" y="68071"/>
                  </a:lnTo>
                  <a:lnTo>
                    <a:pt x="13208" y="107061"/>
                  </a:lnTo>
                  <a:lnTo>
                    <a:pt x="13462" y="111251"/>
                  </a:lnTo>
                  <a:lnTo>
                    <a:pt x="26416" y="128777"/>
                  </a:lnTo>
                  <a:lnTo>
                    <a:pt x="29718" y="128777"/>
                  </a:lnTo>
                  <a:lnTo>
                    <a:pt x="34798" y="128396"/>
                  </a:lnTo>
                  <a:lnTo>
                    <a:pt x="35687" y="127888"/>
                  </a:lnTo>
                  <a:lnTo>
                    <a:pt x="36575" y="126491"/>
                  </a:lnTo>
                  <a:lnTo>
                    <a:pt x="36575" y="121157"/>
                  </a:lnTo>
                  <a:lnTo>
                    <a:pt x="35560" y="119633"/>
                  </a:lnTo>
                  <a:lnTo>
                    <a:pt x="29845" y="119252"/>
                  </a:lnTo>
                  <a:lnTo>
                    <a:pt x="28829" y="118999"/>
                  </a:lnTo>
                  <a:lnTo>
                    <a:pt x="24511" y="83565"/>
                  </a:lnTo>
                  <a:lnTo>
                    <a:pt x="24257" y="80390"/>
                  </a:lnTo>
                  <a:lnTo>
                    <a:pt x="11302" y="62737"/>
                  </a:lnTo>
                  <a:lnTo>
                    <a:pt x="13843" y="62229"/>
                  </a:lnTo>
                  <a:lnTo>
                    <a:pt x="24637" y="19812"/>
                  </a:lnTo>
                  <a:lnTo>
                    <a:pt x="25526" y="13842"/>
                  </a:lnTo>
                  <a:lnTo>
                    <a:pt x="26670" y="11429"/>
                  </a:lnTo>
                  <a:lnTo>
                    <a:pt x="27305" y="10667"/>
                  </a:lnTo>
                  <a:lnTo>
                    <a:pt x="29972" y="9525"/>
                  </a:lnTo>
                  <a:lnTo>
                    <a:pt x="34289" y="9525"/>
                  </a:lnTo>
                  <a:lnTo>
                    <a:pt x="35687" y="9143"/>
                  </a:lnTo>
                  <a:lnTo>
                    <a:pt x="36575" y="7619"/>
                  </a:lnTo>
                  <a:lnTo>
                    <a:pt x="36575" y="2286"/>
                  </a:lnTo>
                  <a:lnTo>
                    <a:pt x="36195" y="1396"/>
                  </a:lnTo>
                  <a:lnTo>
                    <a:pt x="35306" y="635"/>
                  </a:lnTo>
                  <a:lnTo>
                    <a:pt x="2971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357752" y="3062859"/>
              <a:ext cx="36830" cy="128905"/>
            </a:xfrm>
            <a:custGeom>
              <a:avLst/>
              <a:gdLst/>
              <a:ahLst/>
              <a:cxnLst/>
              <a:rect l="l" t="t" r="r" b="b"/>
              <a:pathLst>
                <a:path w="36829" h="128905">
                  <a:moveTo>
                    <a:pt x="29718" y="0"/>
                  </a:moveTo>
                  <a:lnTo>
                    <a:pt x="30607" y="0"/>
                  </a:lnTo>
                  <a:lnTo>
                    <a:pt x="31369" y="0"/>
                  </a:lnTo>
                  <a:lnTo>
                    <a:pt x="32004" y="126"/>
                  </a:lnTo>
                  <a:lnTo>
                    <a:pt x="32638" y="126"/>
                  </a:lnTo>
                  <a:lnTo>
                    <a:pt x="33400" y="253"/>
                  </a:lnTo>
                  <a:lnTo>
                    <a:pt x="34289" y="380"/>
                  </a:lnTo>
                  <a:lnTo>
                    <a:pt x="34671" y="380"/>
                  </a:lnTo>
                  <a:lnTo>
                    <a:pt x="35051" y="507"/>
                  </a:lnTo>
                  <a:lnTo>
                    <a:pt x="36322" y="1777"/>
                  </a:lnTo>
                  <a:lnTo>
                    <a:pt x="36575" y="2286"/>
                  </a:lnTo>
                  <a:lnTo>
                    <a:pt x="36575" y="2793"/>
                  </a:lnTo>
                  <a:lnTo>
                    <a:pt x="36702" y="3428"/>
                  </a:lnTo>
                  <a:lnTo>
                    <a:pt x="36702" y="4063"/>
                  </a:lnTo>
                  <a:lnTo>
                    <a:pt x="36702" y="4825"/>
                  </a:lnTo>
                  <a:lnTo>
                    <a:pt x="36702" y="5714"/>
                  </a:lnTo>
                  <a:lnTo>
                    <a:pt x="36702" y="6476"/>
                  </a:lnTo>
                  <a:lnTo>
                    <a:pt x="36575" y="6985"/>
                  </a:lnTo>
                  <a:lnTo>
                    <a:pt x="36575" y="7619"/>
                  </a:lnTo>
                  <a:lnTo>
                    <a:pt x="36322" y="8000"/>
                  </a:lnTo>
                  <a:lnTo>
                    <a:pt x="36195" y="8508"/>
                  </a:lnTo>
                  <a:lnTo>
                    <a:pt x="35941" y="8889"/>
                  </a:lnTo>
                  <a:lnTo>
                    <a:pt x="35687" y="9143"/>
                  </a:lnTo>
                  <a:lnTo>
                    <a:pt x="35306" y="9270"/>
                  </a:lnTo>
                  <a:lnTo>
                    <a:pt x="35051" y="9398"/>
                  </a:lnTo>
                  <a:lnTo>
                    <a:pt x="34671" y="9525"/>
                  </a:lnTo>
                  <a:lnTo>
                    <a:pt x="34289" y="9525"/>
                  </a:lnTo>
                  <a:lnTo>
                    <a:pt x="31242" y="9525"/>
                  </a:lnTo>
                  <a:lnTo>
                    <a:pt x="29972" y="9525"/>
                  </a:lnTo>
                  <a:lnTo>
                    <a:pt x="28956" y="9778"/>
                  </a:lnTo>
                  <a:lnTo>
                    <a:pt x="24892" y="17652"/>
                  </a:lnTo>
                  <a:lnTo>
                    <a:pt x="24637" y="19812"/>
                  </a:lnTo>
                  <a:lnTo>
                    <a:pt x="24511" y="23113"/>
                  </a:lnTo>
                  <a:lnTo>
                    <a:pt x="24511" y="27558"/>
                  </a:lnTo>
                  <a:lnTo>
                    <a:pt x="24511" y="38353"/>
                  </a:lnTo>
                  <a:lnTo>
                    <a:pt x="24511" y="42037"/>
                  </a:lnTo>
                  <a:lnTo>
                    <a:pt x="24257" y="45085"/>
                  </a:lnTo>
                  <a:lnTo>
                    <a:pt x="23875" y="47625"/>
                  </a:lnTo>
                  <a:lnTo>
                    <a:pt x="23495" y="50164"/>
                  </a:lnTo>
                  <a:lnTo>
                    <a:pt x="11302" y="62737"/>
                  </a:lnTo>
                  <a:lnTo>
                    <a:pt x="13843" y="63245"/>
                  </a:lnTo>
                  <a:lnTo>
                    <a:pt x="23875" y="77850"/>
                  </a:lnTo>
                  <a:lnTo>
                    <a:pt x="24257" y="80390"/>
                  </a:lnTo>
                  <a:lnTo>
                    <a:pt x="24511" y="83565"/>
                  </a:lnTo>
                  <a:lnTo>
                    <a:pt x="24511" y="87121"/>
                  </a:lnTo>
                  <a:lnTo>
                    <a:pt x="24511" y="101345"/>
                  </a:lnTo>
                  <a:lnTo>
                    <a:pt x="24511" y="105663"/>
                  </a:lnTo>
                  <a:lnTo>
                    <a:pt x="24637" y="108965"/>
                  </a:lnTo>
                  <a:lnTo>
                    <a:pt x="24892" y="111125"/>
                  </a:lnTo>
                  <a:lnTo>
                    <a:pt x="25146" y="113156"/>
                  </a:lnTo>
                  <a:lnTo>
                    <a:pt x="25526" y="114935"/>
                  </a:lnTo>
                  <a:lnTo>
                    <a:pt x="26035" y="116077"/>
                  </a:lnTo>
                  <a:lnTo>
                    <a:pt x="26543" y="117348"/>
                  </a:lnTo>
                  <a:lnTo>
                    <a:pt x="27177" y="118110"/>
                  </a:lnTo>
                  <a:lnTo>
                    <a:pt x="28067" y="118617"/>
                  </a:lnTo>
                  <a:lnTo>
                    <a:pt x="28829" y="118999"/>
                  </a:lnTo>
                  <a:lnTo>
                    <a:pt x="29845" y="119252"/>
                  </a:lnTo>
                  <a:lnTo>
                    <a:pt x="30987" y="119252"/>
                  </a:lnTo>
                  <a:lnTo>
                    <a:pt x="34036" y="119379"/>
                  </a:lnTo>
                  <a:lnTo>
                    <a:pt x="34544" y="119379"/>
                  </a:lnTo>
                  <a:lnTo>
                    <a:pt x="34925" y="119379"/>
                  </a:lnTo>
                  <a:lnTo>
                    <a:pt x="35306" y="119506"/>
                  </a:lnTo>
                  <a:lnTo>
                    <a:pt x="35560" y="119633"/>
                  </a:lnTo>
                  <a:lnTo>
                    <a:pt x="35941" y="120014"/>
                  </a:lnTo>
                  <a:lnTo>
                    <a:pt x="36195" y="120268"/>
                  </a:lnTo>
                  <a:lnTo>
                    <a:pt x="36322" y="120650"/>
                  </a:lnTo>
                  <a:lnTo>
                    <a:pt x="36575" y="121157"/>
                  </a:lnTo>
                  <a:lnTo>
                    <a:pt x="36575" y="121792"/>
                  </a:lnTo>
                  <a:lnTo>
                    <a:pt x="36702" y="122300"/>
                  </a:lnTo>
                  <a:lnTo>
                    <a:pt x="36702" y="123062"/>
                  </a:lnTo>
                  <a:lnTo>
                    <a:pt x="36702" y="123951"/>
                  </a:lnTo>
                  <a:lnTo>
                    <a:pt x="36702" y="124713"/>
                  </a:lnTo>
                  <a:lnTo>
                    <a:pt x="36702" y="125475"/>
                  </a:lnTo>
                  <a:lnTo>
                    <a:pt x="36575" y="125983"/>
                  </a:lnTo>
                  <a:lnTo>
                    <a:pt x="36575" y="126491"/>
                  </a:lnTo>
                  <a:lnTo>
                    <a:pt x="36322" y="127000"/>
                  </a:lnTo>
                  <a:lnTo>
                    <a:pt x="36195" y="127380"/>
                  </a:lnTo>
                  <a:lnTo>
                    <a:pt x="35941" y="127635"/>
                  </a:lnTo>
                  <a:lnTo>
                    <a:pt x="35687" y="127888"/>
                  </a:lnTo>
                  <a:lnTo>
                    <a:pt x="35306" y="128142"/>
                  </a:lnTo>
                  <a:lnTo>
                    <a:pt x="35051" y="128269"/>
                  </a:lnTo>
                  <a:lnTo>
                    <a:pt x="34798" y="128396"/>
                  </a:lnTo>
                  <a:lnTo>
                    <a:pt x="34417" y="128396"/>
                  </a:lnTo>
                  <a:lnTo>
                    <a:pt x="33527" y="128650"/>
                  </a:lnTo>
                  <a:lnTo>
                    <a:pt x="32766" y="128650"/>
                  </a:lnTo>
                  <a:lnTo>
                    <a:pt x="32131" y="128777"/>
                  </a:lnTo>
                  <a:lnTo>
                    <a:pt x="31496" y="128777"/>
                  </a:lnTo>
                  <a:lnTo>
                    <a:pt x="30607" y="128777"/>
                  </a:lnTo>
                  <a:lnTo>
                    <a:pt x="29718" y="128777"/>
                  </a:lnTo>
                  <a:lnTo>
                    <a:pt x="26416" y="128777"/>
                  </a:lnTo>
                  <a:lnTo>
                    <a:pt x="23622" y="128269"/>
                  </a:lnTo>
                  <a:lnTo>
                    <a:pt x="21462" y="127126"/>
                  </a:lnTo>
                  <a:lnTo>
                    <a:pt x="19431" y="126111"/>
                  </a:lnTo>
                  <a:lnTo>
                    <a:pt x="17652" y="124460"/>
                  </a:lnTo>
                  <a:lnTo>
                    <a:pt x="16510" y="122427"/>
                  </a:lnTo>
                  <a:lnTo>
                    <a:pt x="15239" y="120268"/>
                  </a:lnTo>
                  <a:lnTo>
                    <a:pt x="14350" y="117601"/>
                  </a:lnTo>
                  <a:lnTo>
                    <a:pt x="13970" y="114426"/>
                  </a:lnTo>
                  <a:lnTo>
                    <a:pt x="13462" y="111251"/>
                  </a:lnTo>
                  <a:lnTo>
                    <a:pt x="13208" y="107061"/>
                  </a:lnTo>
                  <a:lnTo>
                    <a:pt x="13208" y="101853"/>
                  </a:lnTo>
                  <a:lnTo>
                    <a:pt x="13208" y="86487"/>
                  </a:lnTo>
                  <a:lnTo>
                    <a:pt x="13208" y="83185"/>
                  </a:lnTo>
                  <a:lnTo>
                    <a:pt x="13081" y="80390"/>
                  </a:lnTo>
                  <a:lnTo>
                    <a:pt x="12573" y="78358"/>
                  </a:lnTo>
                  <a:lnTo>
                    <a:pt x="12192" y="76200"/>
                  </a:lnTo>
                  <a:lnTo>
                    <a:pt x="11557" y="74421"/>
                  </a:lnTo>
                  <a:lnTo>
                    <a:pt x="10668" y="72898"/>
                  </a:lnTo>
                  <a:lnTo>
                    <a:pt x="9779" y="71246"/>
                  </a:lnTo>
                  <a:lnTo>
                    <a:pt x="8636" y="69976"/>
                  </a:lnTo>
                  <a:lnTo>
                    <a:pt x="7366" y="69087"/>
                  </a:lnTo>
                  <a:lnTo>
                    <a:pt x="5969" y="68071"/>
                  </a:lnTo>
                  <a:lnTo>
                    <a:pt x="4318" y="67563"/>
                  </a:lnTo>
                  <a:lnTo>
                    <a:pt x="1016" y="66675"/>
                  </a:lnTo>
                  <a:lnTo>
                    <a:pt x="762" y="66420"/>
                  </a:lnTo>
                  <a:lnTo>
                    <a:pt x="508" y="66166"/>
                  </a:lnTo>
                  <a:lnTo>
                    <a:pt x="381" y="65786"/>
                  </a:lnTo>
                  <a:lnTo>
                    <a:pt x="254" y="65277"/>
                  </a:lnTo>
                  <a:lnTo>
                    <a:pt x="126" y="64769"/>
                  </a:lnTo>
                  <a:lnTo>
                    <a:pt x="0" y="64135"/>
                  </a:lnTo>
                  <a:lnTo>
                    <a:pt x="0" y="63500"/>
                  </a:lnTo>
                  <a:lnTo>
                    <a:pt x="0" y="62737"/>
                  </a:lnTo>
                  <a:lnTo>
                    <a:pt x="0" y="61975"/>
                  </a:lnTo>
                  <a:lnTo>
                    <a:pt x="0" y="61340"/>
                  </a:lnTo>
                  <a:lnTo>
                    <a:pt x="126" y="60705"/>
                  </a:lnTo>
                  <a:lnTo>
                    <a:pt x="126" y="60198"/>
                  </a:lnTo>
                  <a:lnTo>
                    <a:pt x="254" y="59816"/>
                  </a:lnTo>
                  <a:lnTo>
                    <a:pt x="508" y="59436"/>
                  </a:lnTo>
                  <a:lnTo>
                    <a:pt x="635" y="59054"/>
                  </a:lnTo>
                  <a:lnTo>
                    <a:pt x="888" y="58800"/>
                  </a:lnTo>
                  <a:lnTo>
                    <a:pt x="1143" y="58546"/>
                  </a:lnTo>
                  <a:lnTo>
                    <a:pt x="1524" y="58419"/>
                  </a:lnTo>
                  <a:lnTo>
                    <a:pt x="1905" y="58292"/>
                  </a:lnTo>
                  <a:lnTo>
                    <a:pt x="2286" y="58292"/>
                  </a:lnTo>
                  <a:lnTo>
                    <a:pt x="5969" y="57785"/>
                  </a:lnTo>
                  <a:lnTo>
                    <a:pt x="8762" y="56006"/>
                  </a:lnTo>
                  <a:lnTo>
                    <a:pt x="10541" y="52958"/>
                  </a:lnTo>
                  <a:lnTo>
                    <a:pt x="12319" y="49783"/>
                  </a:lnTo>
                  <a:lnTo>
                    <a:pt x="13208" y="45085"/>
                  </a:lnTo>
                  <a:lnTo>
                    <a:pt x="13208" y="38988"/>
                  </a:lnTo>
                  <a:lnTo>
                    <a:pt x="13208" y="26924"/>
                  </a:lnTo>
                  <a:lnTo>
                    <a:pt x="13208" y="21716"/>
                  </a:lnTo>
                  <a:lnTo>
                    <a:pt x="13462" y="17525"/>
                  </a:lnTo>
                  <a:lnTo>
                    <a:pt x="13970" y="14350"/>
                  </a:lnTo>
                  <a:lnTo>
                    <a:pt x="14477" y="11175"/>
                  </a:lnTo>
                  <a:lnTo>
                    <a:pt x="15239" y="8508"/>
                  </a:lnTo>
                  <a:lnTo>
                    <a:pt x="16510" y="6476"/>
                  </a:lnTo>
                  <a:lnTo>
                    <a:pt x="17780" y="4317"/>
                  </a:lnTo>
                  <a:lnTo>
                    <a:pt x="19558" y="2666"/>
                  </a:lnTo>
                  <a:lnTo>
                    <a:pt x="21589" y="1650"/>
                  </a:lnTo>
                  <a:lnTo>
                    <a:pt x="23749" y="635"/>
                  </a:lnTo>
                  <a:lnTo>
                    <a:pt x="26416" y="0"/>
                  </a:lnTo>
                  <a:lnTo>
                    <a:pt x="29718" y="0"/>
                  </a:lnTo>
                  <a:close/>
                </a:path>
              </a:pathLst>
            </a:custGeom>
            <a:ln w="9534">
              <a:solidFill>
                <a:srgbClr val="09090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3389884" y="3006978"/>
            <a:ext cx="1048385" cy="762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30"/>
              </a:lnSpc>
              <a:spcBef>
                <a:spcPts val="100"/>
              </a:spcBef>
            </a:pPr>
            <a:r>
              <a:rPr sz="1200" spc="-15" dirty="0">
                <a:solidFill>
                  <a:srgbClr val="E3EFF7"/>
                </a:solidFill>
                <a:latin typeface="Carlito"/>
                <a:cs typeface="Carlito"/>
              </a:rPr>
              <a:t>name:</a:t>
            </a:r>
            <a:r>
              <a:rPr sz="1200" spc="70" dirty="0">
                <a:solidFill>
                  <a:srgbClr val="E3EFF7"/>
                </a:solidFill>
                <a:latin typeface="Carlito"/>
                <a:cs typeface="Carlito"/>
              </a:rPr>
              <a:t> </a:t>
            </a:r>
            <a:r>
              <a:rPr sz="1200" spc="-20" dirty="0">
                <a:latin typeface="Carlito"/>
                <a:cs typeface="Carlito"/>
              </a:rPr>
              <a:t>“jeff”,</a:t>
            </a:r>
            <a:endParaRPr sz="1200">
              <a:latin typeface="Carlito"/>
              <a:cs typeface="Carlito"/>
            </a:endParaRPr>
          </a:p>
          <a:p>
            <a:pPr marL="31750" marR="5080">
              <a:lnSpc>
                <a:spcPts val="1430"/>
              </a:lnSpc>
              <a:spcBef>
                <a:spcPts val="45"/>
              </a:spcBef>
            </a:pPr>
            <a:r>
              <a:rPr sz="1200" spc="5" dirty="0">
                <a:solidFill>
                  <a:srgbClr val="FFFFFF"/>
                </a:solidFill>
                <a:latin typeface="Carlito"/>
                <a:cs typeface="Carlito"/>
              </a:rPr>
              <a:t>eyes: </a:t>
            </a:r>
            <a:r>
              <a:rPr sz="1200" spc="-25" dirty="0">
                <a:latin typeface="Carlito"/>
                <a:cs typeface="Carlito"/>
              </a:rPr>
              <a:t>“blue”,  </a:t>
            </a:r>
            <a:r>
              <a:rPr sz="1200" dirty="0">
                <a:solidFill>
                  <a:srgbClr val="E3EFF7"/>
                </a:solidFill>
                <a:latin typeface="Carlito"/>
                <a:cs typeface="Carlito"/>
              </a:rPr>
              <a:t>loc: </a:t>
            </a:r>
            <a:r>
              <a:rPr sz="1200" spc="-5" dirty="0">
                <a:solidFill>
                  <a:srgbClr val="181817"/>
                </a:solidFill>
                <a:latin typeface="Carlito"/>
                <a:cs typeface="Carlito"/>
              </a:rPr>
              <a:t>[40.7,</a:t>
            </a:r>
            <a:r>
              <a:rPr sz="1200" spc="-45" dirty="0">
                <a:solidFill>
                  <a:srgbClr val="181817"/>
                </a:solidFill>
                <a:latin typeface="Carlito"/>
                <a:cs typeface="Carlito"/>
              </a:rPr>
              <a:t> </a:t>
            </a:r>
            <a:r>
              <a:rPr sz="1200" spc="-5" dirty="0">
                <a:solidFill>
                  <a:srgbClr val="181817"/>
                </a:solidFill>
                <a:latin typeface="Carlito"/>
                <a:cs typeface="Carlito"/>
              </a:rPr>
              <a:t>73.4],</a:t>
            </a:r>
            <a:endParaRPr sz="1200">
              <a:latin typeface="Carlito"/>
              <a:cs typeface="Carlito"/>
            </a:endParaRPr>
          </a:p>
          <a:p>
            <a:pPr marL="31750">
              <a:lnSpc>
                <a:spcPct val="100000"/>
              </a:lnSpc>
              <a:spcBef>
                <a:spcPts val="15"/>
              </a:spcBef>
            </a:pPr>
            <a:r>
              <a:rPr sz="1200" spc="5" dirty="0">
                <a:solidFill>
                  <a:srgbClr val="EAEAEA"/>
                </a:solidFill>
                <a:latin typeface="Carlito"/>
                <a:cs typeface="Carlito"/>
              </a:rPr>
              <a:t>boss:</a:t>
            </a:r>
            <a:r>
              <a:rPr sz="1200" dirty="0">
                <a:solidFill>
                  <a:srgbClr val="EAEAEA"/>
                </a:solidFill>
                <a:latin typeface="Carlito"/>
                <a:cs typeface="Carlito"/>
              </a:rPr>
              <a:t> </a:t>
            </a:r>
            <a:r>
              <a:rPr sz="1200" spc="-5" dirty="0">
                <a:latin typeface="Carlito"/>
                <a:cs typeface="Carlito"/>
              </a:rPr>
              <a:t>“ben”}</a:t>
            </a:r>
            <a:endParaRPr sz="1200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5705475" y="2800350"/>
            <a:ext cx="2476500" cy="1152525"/>
            <a:chOff x="5705475" y="2800350"/>
            <a:chExt cx="2476500" cy="1152525"/>
          </a:xfrm>
        </p:grpSpPr>
        <p:sp>
          <p:nvSpPr>
            <p:cNvPr id="19" name="object 19"/>
            <p:cNvSpPr/>
            <p:nvPr/>
          </p:nvSpPr>
          <p:spPr>
            <a:xfrm>
              <a:off x="5705475" y="2800350"/>
              <a:ext cx="2476500" cy="115252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748401" y="2871851"/>
              <a:ext cx="2333625" cy="1006475"/>
            </a:xfrm>
            <a:custGeom>
              <a:avLst/>
              <a:gdLst/>
              <a:ahLst/>
              <a:cxnLst/>
              <a:rect l="l" t="t" r="r" b="b"/>
              <a:pathLst>
                <a:path w="2333625" h="1006475">
                  <a:moveTo>
                    <a:pt x="2333625" y="0"/>
                  </a:moveTo>
                  <a:lnTo>
                    <a:pt x="0" y="0"/>
                  </a:lnTo>
                  <a:lnTo>
                    <a:pt x="0" y="951738"/>
                  </a:lnTo>
                  <a:lnTo>
                    <a:pt x="66034" y="961408"/>
                  </a:lnTo>
                  <a:lnTo>
                    <a:pt x="129579" y="970029"/>
                  </a:lnTo>
                  <a:lnTo>
                    <a:pt x="190735" y="977634"/>
                  </a:lnTo>
                  <a:lnTo>
                    <a:pt x="249600" y="984259"/>
                  </a:lnTo>
                  <a:lnTo>
                    <a:pt x="306275" y="989936"/>
                  </a:lnTo>
                  <a:lnTo>
                    <a:pt x="360858" y="994701"/>
                  </a:lnTo>
                  <a:lnTo>
                    <a:pt x="413450" y="998586"/>
                  </a:lnTo>
                  <a:lnTo>
                    <a:pt x="464150" y="1001628"/>
                  </a:lnTo>
                  <a:lnTo>
                    <a:pt x="513058" y="1003858"/>
                  </a:lnTo>
                  <a:lnTo>
                    <a:pt x="560274" y="1005312"/>
                  </a:lnTo>
                  <a:lnTo>
                    <a:pt x="605896" y="1006024"/>
                  </a:lnTo>
                  <a:lnTo>
                    <a:pt x="650024" y="1006028"/>
                  </a:lnTo>
                  <a:lnTo>
                    <a:pt x="692759" y="1005357"/>
                  </a:lnTo>
                  <a:lnTo>
                    <a:pt x="734199" y="1004047"/>
                  </a:lnTo>
                  <a:lnTo>
                    <a:pt x="774444" y="1002131"/>
                  </a:lnTo>
                  <a:lnTo>
                    <a:pt x="813594" y="999643"/>
                  </a:lnTo>
                  <a:lnTo>
                    <a:pt x="851749" y="996618"/>
                  </a:lnTo>
                  <a:lnTo>
                    <a:pt x="925469" y="989091"/>
                  </a:lnTo>
                  <a:lnTo>
                    <a:pt x="996401" y="979824"/>
                  </a:lnTo>
                  <a:lnTo>
                    <a:pt x="1065343" y="969089"/>
                  </a:lnTo>
                  <a:lnTo>
                    <a:pt x="1133090" y="957160"/>
                  </a:lnTo>
                  <a:lnTo>
                    <a:pt x="1200439" y="944309"/>
                  </a:lnTo>
                  <a:lnTo>
                    <a:pt x="1408067" y="902956"/>
                  </a:lnTo>
                  <a:lnTo>
                    <a:pt x="1481792" y="889149"/>
                  </a:lnTo>
                  <a:lnTo>
                    <a:pt x="1519949" y="882394"/>
                  </a:lnTo>
                  <a:lnTo>
                    <a:pt x="1559102" y="875785"/>
                  </a:lnTo>
                  <a:lnTo>
                    <a:pt x="1599350" y="869354"/>
                  </a:lnTo>
                  <a:lnTo>
                    <a:pt x="1640794" y="863137"/>
                  </a:lnTo>
                  <a:lnTo>
                    <a:pt x="1683532" y="857167"/>
                  </a:lnTo>
                  <a:lnTo>
                    <a:pt x="1727665" y="851479"/>
                  </a:lnTo>
                  <a:lnTo>
                    <a:pt x="1773291" y="846106"/>
                  </a:lnTo>
                  <a:lnTo>
                    <a:pt x="1820511" y="841083"/>
                  </a:lnTo>
                  <a:lnTo>
                    <a:pt x="1869424" y="836444"/>
                  </a:lnTo>
                  <a:lnTo>
                    <a:pt x="1920129" y="832223"/>
                  </a:lnTo>
                  <a:lnTo>
                    <a:pt x="1972727" y="828454"/>
                  </a:lnTo>
                  <a:lnTo>
                    <a:pt x="2027316" y="825171"/>
                  </a:lnTo>
                  <a:lnTo>
                    <a:pt x="2083997" y="822408"/>
                  </a:lnTo>
                  <a:lnTo>
                    <a:pt x="2142869" y="820200"/>
                  </a:lnTo>
                  <a:lnTo>
                    <a:pt x="2204031" y="818581"/>
                  </a:lnTo>
                  <a:lnTo>
                    <a:pt x="2267583" y="817584"/>
                  </a:lnTo>
                  <a:lnTo>
                    <a:pt x="2333625" y="817244"/>
                  </a:lnTo>
                  <a:lnTo>
                    <a:pt x="2333625" y="0"/>
                  </a:lnTo>
                  <a:close/>
                </a:path>
              </a:pathLst>
            </a:custGeom>
            <a:solidFill>
              <a:srgbClr val="C79F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748401" y="2871851"/>
              <a:ext cx="2333625" cy="1006475"/>
            </a:xfrm>
            <a:custGeom>
              <a:avLst/>
              <a:gdLst/>
              <a:ahLst/>
              <a:cxnLst/>
              <a:rect l="l" t="t" r="r" b="b"/>
              <a:pathLst>
                <a:path w="2333625" h="1006475">
                  <a:moveTo>
                    <a:pt x="0" y="0"/>
                  </a:moveTo>
                  <a:lnTo>
                    <a:pt x="2333625" y="0"/>
                  </a:lnTo>
                  <a:lnTo>
                    <a:pt x="2333625" y="817244"/>
                  </a:lnTo>
                  <a:lnTo>
                    <a:pt x="2267583" y="817584"/>
                  </a:lnTo>
                  <a:lnTo>
                    <a:pt x="2204031" y="818581"/>
                  </a:lnTo>
                  <a:lnTo>
                    <a:pt x="2142869" y="820200"/>
                  </a:lnTo>
                  <a:lnTo>
                    <a:pt x="2083997" y="822408"/>
                  </a:lnTo>
                  <a:lnTo>
                    <a:pt x="2027316" y="825171"/>
                  </a:lnTo>
                  <a:lnTo>
                    <a:pt x="1972727" y="828454"/>
                  </a:lnTo>
                  <a:lnTo>
                    <a:pt x="1920129" y="832223"/>
                  </a:lnTo>
                  <a:lnTo>
                    <a:pt x="1869424" y="836444"/>
                  </a:lnTo>
                  <a:lnTo>
                    <a:pt x="1820511" y="841083"/>
                  </a:lnTo>
                  <a:lnTo>
                    <a:pt x="1773291" y="846106"/>
                  </a:lnTo>
                  <a:lnTo>
                    <a:pt x="1727665" y="851479"/>
                  </a:lnTo>
                  <a:lnTo>
                    <a:pt x="1683532" y="857167"/>
                  </a:lnTo>
                  <a:lnTo>
                    <a:pt x="1640794" y="863137"/>
                  </a:lnTo>
                  <a:lnTo>
                    <a:pt x="1599350" y="869354"/>
                  </a:lnTo>
                  <a:lnTo>
                    <a:pt x="1559102" y="875785"/>
                  </a:lnTo>
                  <a:lnTo>
                    <a:pt x="1519949" y="882394"/>
                  </a:lnTo>
                  <a:lnTo>
                    <a:pt x="1481792" y="889149"/>
                  </a:lnTo>
                  <a:lnTo>
                    <a:pt x="1408067" y="902956"/>
                  </a:lnTo>
                  <a:lnTo>
                    <a:pt x="1337131" y="916934"/>
                  </a:lnTo>
                  <a:lnTo>
                    <a:pt x="1268187" y="930809"/>
                  </a:lnTo>
                  <a:lnTo>
                    <a:pt x="1234214" y="937623"/>
                  </a:lnTo>
                  <a:lnTo>
                    <a:pt x="1166764" y="950833"/>
                  </a:lnTo>
                  <a:lnTo>
                    <a:pt x="1099316" y="963257"/>
                  </a:lnTo>
                  <a:lnTo>
                    <a:pt x="1031071" y="974623"/>
                  </a:lnTo>
                  <a:lnTo>
                    <a:pt x="961234" y="984658"/>
                  </a:lnTo>
                  <a:lnTo>
                    <a:pt x="889007" y="993089"/>
                  </a:lnTo>
                  <a:lnTo>
                    <a:pt x="813594" y="999643"/>
                  </a:lnTo>
                  <a:lnTo>
                    <a:pt x="774444" y="1002131"/>
                  </a:lnTo>
                  <a:lnTo>
                    <a:pt x="734199" y="1004047"/>
                  </a:lnTo>
                  <a:lnTo>
                    <a:pt x="692759" y="1005357"/>
                  </a:lnTo>
                  <a:lnTo>
                    <a:pt x="650024" y="1006028"/>
                  </a:lnTo>
                  <a:lnTo>
                    <a:pt x="605896" y="1006024"/>
                  </a:lnTo>
                  <a:lnTo>
                    <a:pt x="560274" y="1005312"/>
                  </a:lnTo>
                  <a:lnTo>
                    <a:pt x="513058" y="1003858"/>
                  </a:lnTo>
                  <a:lnTo>
                    <a:pt x="464150" y="1001628"/>
                  </a:lnTo>
                  <a:lnTo>
                    <a:pt x="413450" y="998586"/>
                  </a:lnTo>
                  <a:lnTo>
                    <a:pt x="360858" y="994701"/>
                  </a:lnTo>
                  <a:lnTo>
                    <a:pt x="306275" y="989936"/>
                  </a:lnTo>
                  <a:lnTo>
                    <a:pt x="249600" y="984259"/>
                  </a:lnTo>
                  <a:lnTo>
                    <a:pt x="190735" y="977634"/>
                  </a:lnTo>
                  <a:lnTo>
                    <a:pt x="129579" y="970029"/>
                  </a:lnTo>
                  <a:lnTo>
                    <a:pt x="66034" y="961408"/>
                  </a:lnTo>
                  <a:lnTo>
                    <a:pt x="0" y="951738"/>
                  </a:lnTo>
                  <a:lnTo>
                    <a:pt x="0" y="0"/>
                  </a:lnTo>
                  <a:close/>
                </a:path>
              </a:pathLst>
            </a:custGeom>
            <a:ln w="9534">
              <a:solidFill>
                <a:srgbClr val="675E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5864859" y="3023806"/>
            <a:ext cx="1387475" cy="390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35"/>
              </a:lnSpc>
              <a:spcBef>
                <a:spcPts val="100"/>
              </a:spcBef>
            </a:pPr>
            <a:r>
              <a:rPr sz="1200" spc="-15" dirty="0">
                <a:latin typeface="Carlito"/>
                <a:cs typeface="Carlito"/>
              </a:rPr>
              <a:t>{</a:t>
            </a:r>
            <a:r>
              <a:rPr sz="1200" spc="-15" dirty="0">
                <a:solidFill>
                  <a:srgbClr val="EAEAEA"/>
                </a:solidFill>
                <a:latin typeface="Carlito"/>
                <a:cs typeface="Carlito"/>
              </a:rPr>
              <a:t>name:</a:t>
            </a:r>
            <a:r>
              <a:rPr sz="1200" spc="75" dirty="0">
                <a:solidFill>
                  <a:srgbClr val="EAEAEA"/>
                </a:solidFill>
                <a:latin typeface="Carlito"/>
                <a:cs typeface="Carlito"/>
              </a:rPr>
              <a:t> </a:t>
            </a:r>
            <a:r>
              <a:rPr sz="1200" spc="-40" dirty="0">
                <a:latin typeface="Carlito"/>
                <a:cs typeface="Carlito"/>
              </a:rPr>
              <a:t>“brendan”,</a:t>
            </a:r>
            <a:endParaRPr sz="1200">
              <a:latin typeface="Carlito"/>
              <a:cs typeface="Carlito"/>
            </a:endParaRPr>
          </a:p>
          <a:p>
            <a:pPr marL="79375">
              <a:lnSpc>
                <a:spcPts val="1435"/>
              </a:lnSpc>
            </a:pPr>
            <a:r>
              <a:rPr sz="1200" spc="20" dirty="0">
                <a:solidFill>
                  <a:srgbClr val="EAEAEA"/>
                </a:solidFill>
                <a:latin typeface="Carlito"/>
                <a:cs typeface="Carlito"/>
              </a:rPr>
              <a:t>aliases</a:t>
            </a:r>
            <a:r>
              <a:rPr sz="1200" spc="20" dirty="0">
                <a:solidFill>
                  <a:srgbClr val="B09F88"/>
                </a:solidFill>
                <a:latin typeface="Carlito"/>
                <a:cs typeface="Carlito"/>
              </a:rPr>
              <a:t>: </a:t>
            </a:r>
            <a:r>
              <a:rPr sz="1200" spc="-15" dirty="0">
                <a:latin typeface="Carlito"/>
                <a:cs typeface="Carlito"/>
              </a:rPr>
              <a:t>[“el</a:t>
            </a:r>
            <a:r>
              <a:rPr sz="1200" spc="-135" dirty="0">
                <a:latin typeface="Carlito"/>
                <a:cs typeface="Carlito"/>
              </a:rPr>
              <a:t> </a:t>
            </a:r>
            <a:r>
              <a:rPr sz="1200" spc="-5" dirty="0">
                <a:latin typeface="Carlito"/>
                <a:cs typeface="Carlito"/>
              </a:rPr>
              <a:t>diablo”]}</a:t>
            </a:r>
            <a:endParaRPr sz="1200">
              <a:latin typeface="Carlito"/>
              <a:cs typeface="Carlito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3133725" y="4505325"/>
            <a:ext cx="2600325" cy="1152525"/>
            <a:chOff x="3133725" y="4505325"/>
            <a:chExt cx="2600325" cy="1152525"/>
          </a:xfrm>
        </p:grpSpPr>
        <p:sp>
          <p:nvSpPr>
            <p:cNvPr id="24" name="object 24"/>
            <p:cNvSpPr/>
            <p:nvPr/>
          </p:nvSpPr>
          <p:spPr>
            <a:xfrm>
              <a:off x="3133725" y="4505325"/>
              <a:ext cx="2600325" cy="115252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176651" y="4576826"/>
              <a:ext cx="2457450" cy="1006475"/>
            </a:xfrm>
            <a:custGeom>
              <a:avLst/>
              <a:gdLst/>
              <a:ahLst/>
              <a:cxnLst/>
              <a:rect l="l" t="t" r="r" b="b"/>
              <a:pathLst>
                <a:path w="2457450" h="1006475">
                  <a:moveTo>
                    <a:pt x="2457450" y="0"/>
                  </a:moveTo>
                  <a:lnTo>
                    <a:pt x="0" y="0"/>
                  </a:lnTo>
                  <a:lnTo>
                    <a:pt x="0" y="951738"/>
                  </a:lnTo>
                  <a:lnTo>
                    <a:pt x="65817" y="960909"/>
                  </a:lnTo>
                  <a:lnTo>
                    <a:pt x="129286" y="969141"/>
                  </a:lnTo>
                  <a:lnTo>
                    <a:pt x="190495" y="976462"/>
                  </a:lnTo>
                  <a:lnTo>
                    <a:pt x="249533" y="982900"/>
                  </a:lnTo>
                  <a:lnTo>
                    <a:pt x="306488" y="988486"/>
                  </a:lnTo>
                  <a:lnTo>
                    <a:pt x="361450" y="993246"/>
                  </a:lnTo>
                  <a:lnTo>
                    <a:pt x="414505" y="997212"/>
                  </a:lnTo>
                  <a:lnTo>
                    <a:pt x="465744" y="1000410"/>
                  </a:lnTo>
                  <a:lnTo>
                    <a:pt x="515255" y="1002871"/>
                  </a:lnTo>
                  <a:lnTo>
                    <a:pt x="563127" y="1004622"/>
                  </a:lnTo>
                  <a:lnTo>
                    <a:pt x="609447" y="1005694"/>
                  </a:lnTo>
                  <a:lnTo>
                    <a:pt x="654305" y="1006114"/>
                  </a:lnTo>
                  <a:lnTo>
                    <a:pt x="697790" y="1005911"/>
                  </a:lnTo>
                  <a:lnTo>
                    <a:pt x="739989" y="1005115"/>
                  </a:lnTo>
                  <a:lnTo>
                    <a:pt x="780992" y="1003754"/>
                  </a:lnTo>
                  <a:lnTo>
                    <a:pt x="820888" y="1001857"/>
                  </a:lnTo>
                  <a:lnTo>
                    <a:pt x="859764" y="999452"/>
                  </a:lnTo>
                  <a:lnTo>
                    <a:pt x="934813" y="993237"/>
                  </a:lnTo>
                  <a:lnTo>
                    <a:pt x="1006849" y="985340"/>
                  </a:lnTo>
                  <a:lnTo>
                    <a:pt x="1076580" y="975991"/>
                  </a:lnTo>
                  <a:lnTo>
                    <a:pt x="1144717" y="965421"/>
                  </a:lnTo>
                  <a:lnTo>
                    <a:pt x="1245482" y="947780"/>
                  </a:lnTo>
                  <a:lnTo>
                    <a:pt x="1450600" y="908930"/>
                  </a:lnTo>
                  <a:lnTo>
                    <a:pt x="1522636" y="895769"/>
                  </a:lnTo>
                  <a:lnTo>
                    <a:pt x="1597685" y="882886"/>
                  </a:lnTo>
                  <a:lnTo>
                    <a:pt x="1636561" y="876621"/>
                  </a:lnTo>
                  <a:lnTo>
                    <a:pt x="1676457" y="870513"/>
                  </a:lnTo>
                  <a:lnTo>
                    <a:pt x="1717460" y="864589"/>
                  </a:lnTo>
                  <a:lnTo>
                    <a:pt x="1759659" y="858880"/>
                  </a:lnTo>
                  <a:lnTo>
                    <a:pt x="1803144" y="853413"/>
                  </a:lnTo>
                  <a:lnTo>
                    <a:pt x="1848002" y="848218"/>
                  </a:lnTo>
                  <a:lnTo>
                    <a:pt x="1894322" y="843323"/>
                  </a:lnTo>
                  <a:lnTo>
                    <a:pt x="1942194" y="838757"/>
                  </a:lnTo>
                  <a:lnTo>
                    <a:pt x="1991705" y="834550"/>
                  </a:lnTo>
                  <a:lnTo>
                    <a:pt x="2042944" y="830730"/>
                  </a:lnTo>
                  <a:lnTo>
                    <a:pt x="2095999" y="827325"/>
                  </a:lnTo>
                  <a:lnTo>
                    <a:pt x="2150961" y="824365"/>
                  </a:lnTo>
                  <a:lnTo>
                    <a:pt x="2207916" y="821879"/>
                  </a:lnTo>
                  <a:lnTo>
                    <a:pt x="2266954" y="819894"/>
                  </a:lnTo>
                  <a:lnTo>
                    <a:pt x="2328163" y="818441"/>
                  </a:lnTo>
                  <a:lnTo>
                    <a:pt x="2391632" y="817549"/>
                  </a:lnTo>
                  <a:lnTo>
                    <a:pt x="2457450" y="817245"/>
                  </a:lnTo>
                  <a:lnTo>
                    <a:pt x="2457450" y="0"/>
                  </a:lnTo>
                  <a:close/>
                </a:path>
              </a:pathLst>
            </a:custGeom>
            <a:solidFill>
              <a:srgbClr val="C79F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176651" y="4576826"/>
              <a:ext cx="2457450" cy="1006475"/>
            </a:xfrm>
            <a:custGeom>
              <a:avLst/>
              <a:gdLst/>
              <a:ahLst/>
              <a:cxnLst/>
              <a:rect l="l" t="t" r="r" b="b"/>
              <a:pathLst>
                <a:path w="2457450" h="1006475">
                  <a:moveTo>
                    <a:pt x="0" y="0"/>
                  </a:moveTo>
                  <a:lnTo>
                    <a:pt x="2457450" y="0"/>
                  </a:lnTo>
                  <a:lnTo>
                    <a:pt x="2457450" y="817245"/>
                  </a:lnTo>
                  <a:lnTo>
                    <a:pt x="2391632" y="817549"/>
                  </a:lnTo>
                  <a:lnTo>
                    <a:pt x="2328163" y="818441"/>
                  </a:lnTo>
                  <a:lnTo>
                    <a:pt x="2266954" y="819894"/>
                  </a:lnTo>
                  <a:lnTo>
                    <a:pt x="2207916" y="821879"/>
                  </a:lnTo>
                  <a:lnTo>
                    <a:pt x="2150961" y="824365"/>
                  </a:lnTo>
                  <a:lnTo>
                    <a:pt x="2095999" y="827325"/>
                  </a:lnTo>
                  <a:lnTo>
                    <a:pt x="2042944" y="830730"/>
                  </a:lnTo>
                  <a:lnTo>
                    <a:pt x="1991705" y="834550"/>
                  </a:lnTo>
                  <a:lnTo>
                    <a:pt x="1942194" y="838757"/>
                  </a:lnTo>
                  <a:lnTo>
                    <a:pt x="1894322" y="843323"/>
                  </a:lnTo>
                  <a:lnTo>
                    <a:pt x="1848002" y="848218"/>
                  </a:lnTo>
                  <a:lnTo>
                    <a:pt x="1803144" y="853413"/>
                  </a:lnTo>
                  <a:lnTo>
                    <a:pt x="1759659" y="858880"/>
                  </a:lnTo>
                  <a:lnTo>
                    <a:pt x="1717460" y="864589"/>
                  </a:lnTo>
                  <a:lnTo>
                    <a:pt x="1676457" y="870513"/>
                  </a:lnTo>
                  <a:lnTo>
                    <a:pt x="1636561" y="876621"/>
                  </a:lnTo>
                  <a:lnTo>
                    <a:pt x="1597685" y="882886"/>
                  </a:lnTo>
                  <a:lnTo>
                    <a:pt x="1559740" y="889278"/>
                  </a:lnTo>
                  <a:lnTo>
                    <a:pt x="1486286" y="902329"/>
                  </a:lnTo>
                  <a:lnTo>
                    <a:pt x="1415491" y="915544"/>
                  </a:lnTo>
                  <a:lnTo>
                    <a:pt x="1346645" y="928691"/>
                  </a:lnTo>
                  <a:lnTo>
                    <a:pt x="1312732" y="935167"/>
                  </a:lnTo>
                  <a:lnTo>
                    <a:pt x="1245482" y="947780"/>
                  </a:lnTo>
                  <a:lnTo>
                    <a:pt x="1178409" y="959750"/>
                  </a:lnTo>
                  <a:lnTo>
                    <a:pt x="1110804" y="970844"/>
                  </a:lnTo>
                  <a:lnTo>
                    <a:pt x="1041958" y="980832"/>
                  </a:lnTo>
                  <a:lnTo>
                    <a:pt x="971163" y="989485"/>
                  </a:lnTo>
                  <a:lnTo>
                    <a:pt x="897709" y="996570"/>
                  </a:lnTo>
                  <a:lnTo>
                    <a:pt x="820888" y="1001857"/>
                  </a:lnTo>
                  <a:lnTo>
                    <a:pt x="780992" y="1003754"/>
                  </a:lnTo>
                  <a:lnTo>
                    <a:pt x="739989" y="1005115"/>
                  </a:lnTo>
                  <a:lnTo>
                    <a:pt x="697790" y="1005911"/>
                  </a:lnTo>
                  <a:lnTo>
                    <a:pt x="654305" y="1006114"/>
                  </a:lnTo>
                  <a:lnTo>
                    <a:pt x="609447" y="1005694"/>
                  </a:lnTo>
                  <a:lnTo>
                    <a:pt x="563127" y="1004622"/>
                  </a:lnTo>
                  <a:lnTo>
                    <a:pt x="515255" y="1002871"/>
                  </a:lnTo>
                  <a:lnTo>
                    <a:pt x="465744" y="1000410"/>
                  </a:lnTo>
                  <a:lnTo>
                    <a:pt x="414505" y="997212"/>
                  </a:lnTo>
                  <a:lnTo>
                    <a:pt x="361450" y="993246"/>
                  </a:lnTo>
                  <a:lnTo>
                    <a:pt x="306488" y="988486"/>
                  </a:lnTo>
                  <a:lnTo>
                    <a:pt x="249533" y="982900"/>
                  </a:lnTo>
                  <a:lnTo>
                    <a:pt x="190495" y="976462"/>
                  </a:lnTo>
                  <a:lnTo>
                    <a:pt x="129286" y="969141"/>
                  </a:lnTo>
                  <a:lnTo>
                    <a:pt x="65817" y="960909"/>
                  </a:lnTo>
                  <a:lnTo>
                    <a:pt x="0" y="951738"/>
                  </a:lnTo>
                  <a:lnTo>
                    <a:pt x="0" y="0"/>
                  </a:lnTo>
                  <a:close/>
                </a:path>
              </a:pathLst>
            </a:custGeom>
            <a:ln w="9534">
              <a:solidFill>
                <a:srgbClr val="675E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305810" y="4789297"/>
              <a:ext cx="36830" cy="128905"/>
            </a:xfrm>
            <a:custGeom>
              <a:avLst/>
              <a:gdLst/>
              <a:ahLst/>
              <a:cxnLst/>
              <a:rect l="l" t="t" r="r" b="b"/>
              <a:pathLst>
                <a:path w="36829" h="128904">
                  <a:moveTo>
                    <a:pt x="33527" y="126"/>
                  </a:moveTo>
                  <a:lnTo>
                    <a:pt x="13335" y="21716"/>
                  </a:lnTo>
                  <a:lnTo>
                    <a:pt x="13335" y="45084"/>
                  </a:lnTo>
                  <a:lnTo>
                    <a:pt x="12445" y="49783"/>
                  </a:lnTo>
                  <a:lnTo>
                    <a:pt x="8762" y="56006"/>
                  </a:lnTo>
                  <a:lnTo>
                    <a:pt x="5968" y="57784"/>
                  </a:lnTo>
                  <a:lnTo>
                    <a:pt x="2412" y="58165"/>
                  </a:lnTo>
                  <a:lnTo>
                    <a:pt x="888" y="58673"/>
                  </a:lnTo>
                  <a:lnTo>
                    <a:pt x="507" y="59308"/>
                  </a:lnTo>
                  <a:lnTo>
                    <a:pt x="0" y="61975"/>
                  </a:lnTo>
                  <a:lnTo>
                    <a:pt x="380" y="65785"/>
                  </a:lnTo>
                  <a:lnTo>
                    <a:pt x="1269" y="66928"/>
                  </a:lnTo>
                  <a:lnTo>
                    <a:pt x="4317" y="67436"/>
                  </a:lnTo>
                  <a:lnTo>
                    <a:pt x="5968" y="68071"/>
                  </a:lnTo>
                  <a:lnTo>
                    <a:pt x="13462" y="111251"/>
                  </a:lnTo>
                  <a:lnTo>
                    <a:pt x="14477" y="117601"/>
                  </a:lnTo>
                  <a:lnTo>
                    <a:pt x="26415" y="128777"/>
                  </a:lnTo>
                  <a:lnTo>
                    <a:pt x="29717" y="128777"/>
                  </a:lnTo>
                  <a:lnTo>
                    <a:pt x="34798" y="128396"/>
                  </a:lnTo>
                  <a:lnTo>
                    <a:pt x="36449" y="127000"/>
                  </a:lnTo>
                  <a:lnTo>
                    <a:pt x="36829" y="124713"/>
                  </a:lnTo>
                  <a:lnTo>
                    <a:pt x="36449" y="120650"/>
                  </a:lnTo>
                  <a:lnTo>
                    <a:pt x="35687" y="119633"/>
                  </a:lnTo>
                  <a:lnTo>
                    <a:pt x="29844" y="119252"/>
                  </a:lnTo>
                  <a:lnTo>
                    <a:pt x="28828" y="118998"/>
                  </a:lnTo>
                  <a:lnTo>
                    <a:pt x="24384" y="80390"/>
                  </a:lnTo>
                  <a:lnTo>
                    <a:pt x="24002" y="77850"/>
                  </a:lnTo>
                  <a:lnTo>
                    <a:pt x="11302" y="62737"/>
                  </a:lnTo>
                  <a:lnTo>
                    <a:pt x="13969" y="62229"/>
                  </a:lnTo>
                  <a:lnTo>
                    <a:pt x="24637" y="19811"/>
                  </a:lnTo>
                  <a:lnTo>
                    <a:pt x="25653" y="13842"/>
                  </a:lnTo>
                  <a:lnTo>
                    <a:pt x="27304" y="10540"/>
                  </a:lnTo>
                  <a:lnTo>
                    <a:pt x="30099" y="9525"/>
                  </a:lnTo>
                  <a:lnTo>
                    <a:pt x="34289" y="9525"/>
                  </a:lnTo>
                  <a:lnTo>
                    <a:pt x="35687" y="9143"/>
                  </a:lnTo>
                  <a:lnTo>
                    <a:pt x="36449" y="8000"/>
                  </a:lnTo>
                  <a:lnTo>
                    <a:pt x="36829" y="5714"/>
                  </a:lnTo>
                  <a:lnTo>
                    <a:pt x="36449" y="1777"/>
                  </a:lnTo>
                  <a:lnTo>
                    <a:pt x="35687" y="76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305810" y="4789297"/>
              <a:ext cx="36830" cy="128905"/>
            </a:xfrm>
            <a:custGeom>
              <a:avLst/>
              <a:gdLst/>
              <a:ahLst/>
              <a:cxnLst/>
              <a:rect l="l" t="t" r="r" b="b"/>
              <a:pathLst>
                <a:path w="36829" h="128904">
                  <a:moveTo>
                    <a:pt x="29717" y="0"/>
                  </a:moveTo>
                  <a:lnTo>
                    <a:pt x="30734" y="0"/>
                  </a:lnTo>
                  <a:lnTo>
                    <a:pt x="31495" y="0"/>
                  </a:lnTo>
                  <a:lnTo>
                    <a:pt x="32130" y="0"/>
                  </a:lnTo>
                  <a:lnTo>
                    <a:pt x="32765" y="126"/>
                  </a:lnTo>
                  <a:lnTo>
                    <a:pt x="33527" y="126"/>
                  </a:lnTo>
                  <a:lnTo>
                    <a:pt x="34416" y="380"/>
                  </a:lnTo>
                  <a:lnTo>
                    <a:pt x="34670" y="380"/>
                  </a:lnTo>
                  <a:lnTo>
                    <a:pt x="35051" y="507"/>
                  </a:lnTo>
                  <a:lnTo>
                    <a:pt x="35305" y="634"/>
                  </a:lnTo>
                  <a:lnTo>
                    <a:pt x="35687" y="761"/>
                  </a:lnTo>
                  <a:lnTo>
                    <a:pt x="35940" y="1015"/>
                  </a:lnTo>
                  <a:lnTo>
                    <a:pt x="36194" y="1396"/>
                  </a:lnTo>
                  <a:lnTo>
                    <a:pt x="36449" y="1777"/>
                  </a:lnTo>
                  <a:lnTo>
                    <a:pt x="36575" y="2285"/>
                  </a:lnTo>
                  <a:lnTo>
                    <a:pt x="36702" y="2793"/>
                  </a:lnTo>
                  <a:lnTo>
                    <a:pt x="36702" y="3428"/>
                  </a:lnTo>
                  <a:lnTo>
                    <a:pt x="36829" y="4063"/>
                  </a:lnTo>
                  <a:lnTo>
                    <a:pt x="36829" y="4825"/>
                  </a:lnTo>
                  <a:lnTo>
                    <a:pt x="36829" y="5714"/>
                  </a:lnTo>
                  <a:lnTo>
                    <a:pt x="36702" y="6350"/>
                  </a:lnTo>
                  <a:lnTo>
                    <a:pt x="36702" y="6984"/>
                  </a:lnTo>
                  <a:lnTo>
                    <a:pt x="36575" y="7492"/>
                  </a:lnTo>
                  <a:lnTo>
                    <a:pt x="36449" y="8000"/>
                  </a:lnTo>
                  <a:lnTo>
                    <a:pt x="36194" y="8381"/>
                  </a:lnTo>
                  <a:lnTo>
                    <a:pt x="35940" y="8762"/>
                  </a:lnTo>
                  <a:lnTo>
                    <a:pt x="35687" y="9143"/>
                  </a:lnTo>
                  <a:lnTo>
                    <a:pt x="35305" y="9270"/>
                  </a:lnTo>
                  <a:lnTo>
                    <a:pt x="35051" y="9397"/>
                  </a:lnTo>
                  <a:lnTo>
                    <a:pt x="34670" y="9525"/>
                  </a:lnTo>
                  <a:lnTo>
                    <a:pt x="34289" y="9525"/>
                  </a:lnTo>
                  <a:lnTo>
                    <a:pt x="31241" y="9525"/>
                  </a:lnTo>
                  <a:lnTo>
                    <a:pt x="30099" y="9525"/>
                  </a:lnTo>
                  <a:lnTo>
                    <a:pt x="29082" y="9778"/>
                  </a:lnTo>
                  <a:lnTo>
                    <a:pt x="28193" y="10159"/>
                  </a:lnTo>
                  <a:lnTo>
                    <a:pt x="27304" y="10540"/>
                  </a:lnTo>
                  <a:lnTo>
                    <a:pt x="26669" y="11429"/>
                  </a:lnTo>
                  <a:lnTo>
                    <a:pt x="24511" y="23113"/>
                  </a:lnTo>
                  <a:lnTo>
                    <a:pt x="24511" y="27431"/>
                  </a:lnTo>
                  <a:lnTo>
                    <a:pt x="24511" y="38353"/>
                  </a:lnTo>
                  <a:lnTo>
                    <a:pt x="24511" y="41909"/>
                  </a:lnTo>
                  <a:lnTo>
                    <a:pt x="24384" y="45084"/>
                  </a:lnTo>
                  <a:lnTo>
                    <a:pt x="24002" y="47625"/>
                  </a:lnTo>
                  <a:lnTo>
                    <a:pt x="23494" y="50164"/>
                  </a:lnTo>
                  <a:lnTo>
                    <a:pt x="22860" y="52450"/>
                  </a:lnTo>
                  <a:lnTo>
                    <a:pt x="21843" y="54482"/>
                  </a:lnTo>
                  <a:lnTo>
                    <a:pt x="20827" y="56514"/>
                  </a:lnTo>
                  <a:lnTo>
                    <a:pt x="19430" y="58292"/>
                  </a:lnTo>
                  <a:lnTo>
                    <a:pt x="17779" y="59689"/>
                  </a:lnTo>
                  <a:lnTo>
                    <a:pt x="16128" y="61213"/>
                  </a:lnTo>
                  <a:lnTo>
                    <a:pt x="13969" y="62229"/>
                  </a:lnTo>
                  <a:lnTo>
                    <a:pt x="11302" y="62737"/>
                  </a:lnTo>
                  <a:lnTo>
                    <a:pt x="13969" y="63245"/>
                  </a:lnTo>
                  <a:lnTo>
                    <a:pt x="21843" y="70992"/>
                  </a:lnTo>
                  <a:lnTo>
                    <a:pt x="22860" y="73025"/>
                  </a:lnTo>
                  <a:lnTo>
                    <a:pt x="23494" y="75310"/>
                  </a:lnTo>
                  <a:lnTo>
                    <a:pt x="24002" y="77850"/>
                  </a:lnTo>
                  <a:lnTo>
                    <a:pt x="24384" y="80390"/>
                  </a:lnTo>
                  <a:lnTo>
                    <a:pt x="24511" y="83438"/>
                  </a:lnTo>
                  <a:lnTo>
                    <a:pt x="24511" y="87121"/>
                  </a:lnTo>
                  <a:lnTo>
                    <a:pt x="24511" y="101345"/>
                  </a:lnTo>
                  <a:lnTo>
                    <a:pt x="24511" y="105663"/>
                  </a:lnTo>
                  <a:lnTo>
                    <a:pt x="24637" y="108965"/>
                  </a:lnTo>
                  <a:lnTo>
                    <a:pt x="24891" y="110997"/>
                  </a:lnTo>
                  <a:lnTo>
                    <a:pt x="25145" y="113156"/>
                  </a:lnTo>
                  <a:lnTo>
                    <a:pt x="28066" y="118490"/>
                  </a:lnTo>
                  <a:lnTo>
                    <a:pt x="28828" y="118998"/>
                  </a:lnTo>
                  <a:lnTo>
                    <a:pt x="29844" y="119252"/>
                  </a:lnTo>
                  <a:lnTo>
                    <a:pt x="30987" y="119252"/>
                  </a:lnTo>
                  <a:lnTo>
                    <a:pt x="34162" y="119252"/>
                  </a:lnTo>
                  <a:lnTo>
                    <a:pt x="34543" y="119252"/>
                  </a:lnTo>
                  <a:lnTo>
                    <a:pt x="34925" y="119379"/>
                  </a:lnTo>
                  <a:lnTo>
                    <a:pt x="35305" y="119506"/>
                  </a:lnTo>
                  <a:lnTo>
                    <a:pt x="35687" y="119633"/>
                  </a:lnTo>
                  <a:lnTo>
                    <a:pt x="35940" y="119887"/>
                  </a:lnTo>
                  <a:lnTo>
                    <a:pt x="36194" y="120268"/>
                  </a:lnTo>
                  <a:lnTo>
                    <a:pt x="36449" y="120650"/>
                  </a:lnTo>
                  <a:lnTo>
                    <a:pt x="36575" y="121157"/>
                  </a:lnTo>
                  <a:lnTo>
                    <a:pt x="36702" y="121665"/>
                  </a:lnTo>
                  <a:lnTo>
                    <a:pt x="36702" y="122300"/>
                  </a:lnTo>
                  <a:lnTo>
                    <a:pt x="36829" y="123062"/>
                  </a:lnTo>
                  <a:lnTo>
                    <a:pt x="36829" y="123951"/>
                  </a:lnTo>
                  <a:lnTo>
                    <a:pt x="36829" y="124713"/>
                  </a:lnTo>
                  <a:lnTo>
                    <a:pt x="36702" y="125348"/>
                  </a:lnTo>
                  <a:lnTo>
                    <a:pt x="36702" y="125983"/>
                  </a:lnTo>
                  <a:lnTo>
                    <a:pt x="36575" y="126491"/>
                  </a:lnTo>
                  <a:lnTo>
                    <a:pt x="36449" y="127000"/>
                  </a:lnTo>
                  <a:lnTo>
                    <a:pt x="36194" y="127253"/>
                  </a:lnTo>
                  <a:lnTo>
                    <a:pt x="35940" y="127634"/>
                  </a:lnTo>
                  <a:lnTo>
                    <a:pt x="35687" y="127888"/>
                  </a:lnTo>
                  <a:lnTo>
                    <a:pt x="35432" y="128015"/>
                  </a:lnTo>
                  <a:lnTo>
                    <a:pt x="35051" y="128269"/>
                  </a:lnTo>
                  <a:lnTo>
                    <a:pt x="34798" y="128396"/>
                  </a:lnTo>
                  <a:lnTo>
                    <a:pt x="34543" y="128396"/>
                  </a:lnTo>
                  <a:lnTo>
                    <a:pt x="33654" y="128523"/>
                  </a:lnTo>
                  <a:lnTo>
                    <a:pt x="32892" y="128650"/>
                  </a:lnTo>
                  <a:lnTo>
                    <a:pt x="32130" y="128650"/>
                  </a:lnTo>
                  <a:lnTo>
                    <a:pt x="31495" y="128777"/>
                  </a:lnTo>
                  <a:lnTo>
                    <a:pt x="30734" y="128777"/>
                  </a:lnTo>
                  <a:lnTo>
                    <a:pt x="29717" y="128777"/>
                  </a:lnTo>
                  <a:lnTo>
                    <a:pt x="26415" y="128777"/>
                  </a:lnTo>
                  <a:lnTo>
                    <a:pt x="23749" y="128269"/>
                  </a:lnTo>
                  <a:lnTo>
                    <a:pt x="21589" y="127126"/>
                  </a:lnTo>
                  <a:lnTo>
                    <a:pt x="19430" y="126110"/>
                  </a:lnTo>
                  <a:lnTo>
                    <a:pt x="17779" y="124459"/>
                  </a:lnTo>
                  <a:lnTo>
                    <a:pt x="13335" y="107060"/>
                  </a:lnTo>
                  <a:lnTo>
                    <a:pt x="13335" y="101853"/>
                  </a:lnTo>
                  <a:lnTo>
                    <a:pt x="13335" y="86486"/>
                  </a:lnTo>
                  <a:lnTo>
                    <a:pt x="13335" y="83057"/>
                  </a:lnTo>
                  <a:lnTo>
                    <a:pt x="13080" y="80390"/>
                  </a:lnTo>
                  <a:lnTo>
                    <a:pt x="7365" y="69087"/>
                  </a:lnTo>
                  <a:lnTo>
                    <a:pt x="5968" y="68071"/>
                  </a:lnTo>
                  <a:lnTo>
                    <a:pt x="4317" y="67436"/>
                  </a:lnTo>
                  <a:lnTo>
                    <a:pt x="2412" y="67309"/>
                  </a:lnTo>
                  <a:lnTo>
                    <a:pt x="2031" y="67182"/>
                  </a:lnTo>
                  <a:lnTo>
                    <a:pt x="1650" y="67055"/>
                  </a:lnTo>
                  <a:lnTo>
                    <a:pt x="1269" y="66928"/>
                  </a:lnTo>
                  <a:lnTo>
                    <a:pt x="1015" y="66675"/>
                  </a:lnTo>
                  <a:lnTo>
                    <a:pt x="762" y="66420"/>
                  </a:lnTo>
                  <a:lnTo>
                    <a:pt x="635" y="66039"/>
                  </a:lnTo>
                  <a:lnTo>
                    <a:pt x="380" y="65785"/>
                  </a:lnTo>
                  <a:lnTo>
                    <a:pt x="253" y="65277"/>
                  </a:lnTo>
                  <a:lnTo>
                    <a:pt x="253" y="64769"/>
                  </a:lnTo>
                  <a:lnTo>
                    <a:pt x="126" y="64134"/>
                  </a:lnTo>
                  <a:lnTo>
                    <a:pt x="0" y="63500"/>
                  </a:lnTo>
                  <a:lnTo>
                    <a:pt x="0" y="62737"/>
                  </a:lnTo>
                  <a:lnTo>
                    <a:pt x="0" y="61975"/>
                  </a:lnTo>
                  <a:lnTo>
                    <a:pt x="126" y="61340"/>
                  </a:lnTo>
                  <a:lnTo>
                    <a:pt x="126" y="60705"/>
                  </a:lnTo>
                  <a:lnTo>
                    <a:pt x="253" y="60197"/>
                  </a:lnTo>
                  <a:lnTo>
                    <a:pt x="380" y="59689"/>
                  </a:lnTo>
                  <a:lnTo>
                    <a:pt x="507" y="59308"/>
                  </a:lnTo>
                  <a:lnTo>
                    <a:pt x="762" y="58927"/>
                  </a:lnTo>
                  <a:lnTo>
                    <a:pt x="888" y="58673"/>
                  </a:lnTo>
                  <a:lnTo>
                    <a:pt x="1269" y="58546"/>
                  </a:lnTo>
                  <a:lnTo>
                    <a:pt x="1524" y="58419"/>
                  </a:lnTo>
                  <a:lnTo>
                    <a:pt x="1904" y="58292"/>
                  </a:lnTo>
                  <a:lnTo>
                    <a:pt x="2412" y="58165"/>
                  </a:lnTo>
                  <a:lnTo>
                    <a:pt x="5968" y="57784"/>
                  </a:lnTo>
                  <a:lnTo>
                    <a:pt x="8762" y="56006"/>
                  </a:lnTo>
                  <a:lnTo>
                    <a:pt x="10540" y="52831"/>
                  </a:lnTo>
                  <a:lnTo>
                    <a:pt x="12445" y="49783"/>
                  </a:lnTo>
                  <a:lnTo>
                    <a:pt x="13335" y="45084"/>
                  </a:lnTo>
                  <a:lnTo>
                    <a:pt x="13335" y="38988"/>
                  </a:lnTo>
                  <a:lnTo>
                    <a:pt x="13335" y="26923"/>
                  </a:lnTo>
                  <a:lnTo>
                    <a:pt x="13335" y="21716"/>
                  </a:lnTo>
                  <a:lnTo>
                    <a:pt x="13588" y="17525"/>
                  </a:lnTo>
                  <a:lnTo>
                    <a:pt x="21716" y="1650"/>
                  </a:lnTo>
                  <a:lnTo>
                    <a:pt x="23749" y="507"/>
                  </a:lnTo>
                  <a:lnTo>
                    <a:pt x="26415" y="0"/>
                  </a:lnTo>
                  <a:lnTo>
                    <a:pt x="29717" y="0"/>
                  </a:lnTo>
                  <a:close/>
                </a:path>
              </a:pathLst>
            </a:custGeom>
            <a:ln w="9534">
              <a:solidFill>
                <a:srgbClr val="09090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3337940" y="4735829"/>
            <a:ext cx="836294" cy="3898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30"/>
              </a:lnSpc>
              <a:spcBef>
                <a:spcPts val="100"/>
              </a:spcBef>
            </a:pPr>
            <a:r>
              <a:rPr sz="1200" spc="-15" dirty="0">
                <a:solidFill>
                  <a:srgbClr val="EAEAEA"/>
                </a:solidFill>
                <a:latin typeface="Carlito"/>
                <a:cs typeface="Carlito"/>
              </a:rPr>
              <a:t>name:</a:t>
            </a:r>
            <a:r>
              <a:rPr sz="1200" spc="15" dirty="0">
                <a:solidFill>
                  <a:srgbClr val="EAEAEA"/>
                </a:solidFill>
                <a:latin typeface="Carlito"/>
                <a:cs typeface="Carlito"/>
              </a:rPr>
              <a:t> </a:t>
            </a:r>
            <a:r>
              <a:rPr sz="1200" spc="-30" dirty="0">
                <a:latin typeface="Carlito"/>
                <a:cs typeface="Carlito"/>
              </a:rPr>
              <a:t>“ben”,</a:t>
            </a:r>
            <a:endParaRPr sz="1200">
              <a:latin typeface="Carlito"/>
              <a:cs typeface="Carlito"/>
            </a:endParaRPr>
          </a:p>
          <a:p>
            <a:pPr marL="31750">
              <a:lnSpc>
                <a:spcPts val="1435"/>
              </a:lnSpc>
            </a:pPr>
            <a:r>
              <a:rPr sz="1200" spc="-15" dirty="0">
                <a:solidFill>
                  <a:srgbClr val="EAEAEA"/>
                </a:solidFill>
                <a:latin typeface="Carlito"/>
                <a:cs typeface="Carlito"/>
              </a:rPr>
              <a:t>hat:</a:t>
            </a:r>
            <a:r>
              <a:rPr sz="1200" spc="60" dirty="0">
                <a:solidFill>
                  <a:srgbClr val="EAEAEA"/>
                </a:solidFill>
                <a:latin typeface="Carlito"/>
                <a:cs typeface="Carlito"/>
              </a:rPr>
              <a:t> </a:t>
            </a:r>
            <a:r>
              <a:rPr sz="1200" spc="10" dirty="0">
                <a:latin typeface="Carlito"/>
                <a:cs typeface="Carlito"/>
              </a:rPr>
              <a:t>”yes”}</a:t>
            </a:r>
            <a:endParaRPr sz="1200">
              <a:latin typeface="Carlito"/>
              <a:cs typeface="Carlito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5705475" y="4010025"/>
            <a:ext cx="2524125" cy="1638300"/>
            <a:chOff x="5705475" y="4010025"/>
            <a:chExt cx="2524125" cy="1638300"/>
          </a:xfrm>
        </p:grpSpPr>
        <p:sp>
          <p:nvSpPr>
            <p:cNvPr id="31" name="object 31"/>
            <p:cNvSpPr/>
            <p:nvPr/>
          </p:nvSpPr>
          <p:spPr>
            <a:xfrm>
              <a:off x="5705475" y="4010025"/>
              <a:ext cx="2524125" cy="16383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748401" y="4081526"/>
              <a:ext cx="2381250" cy="1495425"/>
            </a:xfrm>
            <a:custGeom>
              <a:avLst/>
              <a:gdLst/>
              <a:ahLst/>
              <a:cxnLst/>
              <a:rect l="l" t="t" r="r" b="b"/>
              <a:pathLst>
                <a:path w="2381250" h="1495425">
                  <a:moveTo>
                    <a:pt x="2381250" y="0"/>
                  </a:moveTo>
                  <a:lnTo>
                    <a:pt x="0" y="0"/>
                  </a:lnTo>
                  <a:lnTo>
                    <a:pt x="0" y="1414272"/>
                  </a:lnTo>
                  <a:lnTo>
                    <a:pt x="61577" y="1427447"/>
                  </a:lnTo>
                  <a:lnTo>
                    <a:pt x="121034" y="1439321"/>
                  </a:lnTo>
                  <a:lnTo>
                    <a:pt x="178446" y="1449931"/>
                  </a:lnTo>
                  <a:lnTo>
                    <a:pt x="233890" y="1459318"/>
                  </a:lnTo>
                  <a:lnTo>
                    <a:pt x="287445" y="1467518"/>
                  </a:lnTo>
                  <a:lnTo>
                    <a:pt x="339186" y="1474570"/>
                  </a:lnTo>
                  <a:lnTo>
                    <a:pt x="389192" y="1480513"/>
                  </a:lnTo>
                  <a:lnTo>
                    <a:pt x="437539" y="1485386"/>
                  </a:lnTo>
                  <a:lnTo>
                    <a:pt x="484304" y="1489227"/>
                  </a:lnTo>
                  <a:lnTo>
                    <a:pt x="529565" y="1492074"/>
                  </a:lnTo>
                  <a:lnTo>
                    <a:pt x="573398" y="1493967"/>
                  </a:lnTo>
                  <a:lnTo>
                    <a:pt x="615882" y="1494942"/>
                  </a:lnTo>
                  <a:lnTo>
                    <a:pt x="657092" y="1495040"/>
                  </a:lnTo>
                  <a:lnTo>
                    <a:pt x="697107" y="1494298"/>
                  </a:lnTo>
                  <a:lnTo>
                    <a:pt x="736003" y="1492755"/>
                  </a:lnTo>
                  <a:lnTo>
                    <a:pt x="810748" y="1487419"/>
                  </a:lnTo>
                  <a:lnTo>
                    <a:pt x="881944" y="1479342"/>
                  </a:lnTo>
                  <a:lnTo>
                    <a:pt x="950208" y="1468830"/>
                  </a:lnTo>
                  <a:lnTo>
                    <a:pt x="1016158" y="1456192"/>
                  </a:lnTo>
                  <a:lnTo>
                    <a:pt x="1080410" y="1441736"/>
                  </a:lnTo>
                  <a:lnTo>
                    <a:pt x="1143583" y="1425769"/>
                  </a:lnTo>
                  <a:lnTo>
                    <a:pt x="1237666" y="1399662"/>
                  </a:lnTo>
                  <a:lnTo>
                    <a:pt x="1397815" y="1352962"/>
                  </a:lnTo>
                  <a:lnTo>
                    <a:pt x="1464845" y="1334065"/>
                  </a:lnTo>
                  <a:lnTo>
                    <a:pt x="1534498" y="1315506"/>
                  </a:lnTo>
                  <a:lnTo>
                    <a:pt x="1607391" y="1297593"/>
                  </a:lnTo>
                  <a:lnTo>
                    <a:pt x="1645246" y="1288975"/>
                  </a:lnTo>
                  <a:lnTo>
                    <a:pt x="1684142" y="1280634"/>
                  </a:lnTo>
                  <a:lnTo>
                    <a:pt x="1724157" y="1272608"/>
                  </a:lnTo>
                  <a:lnTo>
                    <a:pt x="1765367" y="1264936"/>
                  </a:lnTo>
                  <a:lnTo>
                    <a:pt x="1807851" y="1257657"/>
                  </a:lnTo>
                  <a:lnTo>
                    <a:pt x="1851684" y="1250809"/>
                  </a:lnTo>
                  <a:lnTo>
                    <a:pt x="1896945" y="1244430"/>
                  </a:lnTo>
                  <a:lnTo>
                    <a:pt x="1943710" y="1238559"/>
                  </a:lnTo>
                  <a:lnTo>
                    <a:pt x="1992057" y="1233235"/>
                  </a:lnTo>
                  <a:lnTo>
                    <a:pt x="2042063" y="1228495"/>
                  </a:lnTo>
                  <a:lnTo>
                    <a:pt x="2093804" y="1224380"/>
                  </a:lnTo>
                  <a:lnTo>
                    <a:pt x="2147359" y="1220926"/>
                  </a:lnTo>
                  <a:lnTo>
                    <a:pt x="2202803" y="1218172"/>
                  </a:lnTo>
                  <a:lnTo>
                    <a:pt x="2260215" y="1216158"/>
                  </a:lnTo>
                  <a:lnTo>
                    <a:pt x="2319672" y="1214921"/>
                  </a:lnTo>
                  <a:lnTo>
                    <a:pt x="2381250" y="1214501"/>
                  </a:lnTo>
                  <a:lnTo>
                    <a:pt x="2381250" y="0"/>
                  </a:lnTo>
                  <a:close/>
                </a:path>
              </a:pathLst>
            </a:custGeom>
            <a:solidFill>
              <a:srgbClr val="C79F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748401" y="4081526"/>
              <a:ext cx="2381250" cy="1495425"/>
            </a:xfrm>
            <a:custGeom>
              <a:avLst/>
              <a:gdLst/>
              <a:ahLst/>
              <a:cxnLst/>
              <a:rect l="l" t="t" r="r" b="b"/>
              <a:pathLst>
                <a:path w="2381250" h="1495425">
                  <a:moveTo>
                    <a:pt x="0" y="0"/>
                  </a:moveTo>
                  <a:lnTo>
                    <a:pt x="2381250" y="0"/>
                  </a:lnTo>
                  <a:lnTo>
                    <a:pt x="2381250" y="1214501"/>
                  </a:lnTo>
                  <a:lnTo>
                    <a:pt x="2319672" y="1214921"/>
                  </a:lnTo>
                  <a:lnTo>
                    <a:pt x="2260215" y="1216158"/>
                  </a:lnTo>
                  <a:lnTo>
                    <a:pt x="2202803" y="1218172"/>
                  </a:lnTo>
                  <a:lnTo>
                    <a:pt x="2147359" y="1220926"/>
                  </a:lnTo>
                  <a:lnTo>
                    <a:pt x="2093804" y="1224380"/>
                  </a:lnTo>
                  <a:lnTo>
                    <a:pt x="2042063" y="1228495"/>
                  </a:lnTo>
                  <a:lnTo>
                    <a:pt x="1992057" y="1233235"/>
                  </a:lnTo>
                  <a:lnTo>
                    <a:pt x="1943710" y="1238559"/>
                  </a:lnTo>
                  <a:lnTo>
                    <a:pt x="1896945" y="1244430"/>
                  </a:lnTo>
                  <a:lnTo>
                    <a:pt x="1851684" y="1250809"/>
                  </a:lnTo>
                  <a:lnTo>
                    <a:pt x="1807851" y="1257657"/>
                  </a:lnTo>
                  <a:lnTo>
                    <a:pt x="1765367" y="1264936"/>
                  </a:lnTo>
                  <a:lnTo>
                    <a:pt x="1724157" y="1272608"/>
                  </a:lnTo>
                  <a:lnTo>
                    <a:pt x="1684142" y="1280634"/>
                  </a:lnTo>
                  <a:lnTo>
                    <a:pt x="1645246" y="1288975"/>
                  </a:lnTo>
                  <a:lnTo>
                    <a:pt x="1607391" y="1297593"/>
                  </a:lnTo>
                  <a:lnTo>
                    <a:pt x="1534498" y="1315506"/>
                  </a:lnTo>
                  <a:lnTo>
                    <a:pt x="1464845" y="1334065"/>
                  </a:lnTo>
                  <a:lnTo>
                    <a:pt x="1397815" y="1352962"/>
                  </a:lnTo>
                  <a:lnTo>
                    <a:pt x="1332791" y="1371889"/>
                  </a:lnTo>
                  <a:lnTo>
                    <a:pt x="1300839" y="1381268"/>
                  </a:lnTo>
                  <a:lnTo>
                    <a:pt x="1269156" y="1390538"/>
                  </a:lnTo>
                  <a:lnTo>
                    <a:pt x="1206292" y="1408601"/>
                  </a:lnTo>
                  <a:lnTo>
                    <a:pt x="1143583" y="1425769"/>
                  </a:lnTo>
                  <a:lnTo>
                    <a:pt x="1080410" y="1441736"/>
                  </a:lnTo>
                  <a:lnTo>
                    <a:pt x="1016158" y="1456192"/>
                  </a:lnTo>
                  <a:lnTo>
                    <a:pt x="950208" y="1468830"/>
                  </a:lnTo>
                  <a:lnTo>
                    <a:pt x="881944" y="1479342"/>
                  </a:lnTo>
                  <a:lnTo>
                    <a:pt x="810748" y="1487419"/>
                  </a:lnTo>
                  <a:lnTo>
                    <a:pt x="736003" y="1492755"/>
                  </a:lnTo>
                  <a:lnTo>
                    <a:pt x="697107" y="1494298"/>
                  </a:lnTo>
                  <a:lnTo>
                    <a:pt x="657092" y="1495040"/>
                  </a:lnTo>
                  <a:lnTo>
                    <a:pt x="615882" y="1494942"/>
                  </a:lnTo>
                  <a:lnTo>
                    <a:pt x="573398" y="1493967"/>
                  </a:lnTo>
                  <a:lnTo>
                    <a:pt x="529565" y="1492074"/>
                  </a:lnTo>
                  <a:lnTo>
                    <a:pt x="484304" y="1489227"/>
                  </a:lnTo>
                  <a:lnTo>
                    <a:pt x="437539" y="1485386"/>
                  </a:lnTo>
                  <a:lnTo>
                    <a:pt x="389192" y="1480513"/>
                  </a:lnTo>
                  <a:lnTo>
                    <a:pt x="339186" y="1474570"/>
                  </a:lnTo>
                  <a:lnTo>
                    <a:pt x="287445" y="1467518"/>
                  </a:lnTo>
                  <a:lnTo>
                    <a:pt x="233890" y="1459318"/>
                  </a:lnTo>
                  <a:lnTo>
                    <a:pt x="178446" y="1449931"/>
                  </a:lnTo>
                  <a:lnTo>
                    <a:pt x="121034" y="1439321"/>
                  </a:lnTo>
                  <a:lnTo>
                    <a:pt x="61577" y="1427447"/>
                  </a:lnTo>
                  <a:lnTo>
                    <a:pt x="0" y="1414272"/>
                  </a:lnTo>
                  <a:lnTo>
                    <a:pt x="0" y="0"/>
                  </a:lnTo>
                  <a:close/>
                </a:path>
              </a:pathLst>
            </a:custGeom>
            <a:ln w="9534">
              <a:solidFill>
                <a:srgbClr val="675E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5928359" y="4138548"/>
            <a:ext cx="1156970" cy="7620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79375" marR="8255" indent="-66675">
              <a:lnSpc>
                <a:spcPct val="99100"/>
              </a:lnSpc>
              <a:spcBef>
                <a:spcPts val="110"/>
              </a:spcBef>
            </a:pPr>
            <a:r>
              <a:rPr sz="1200" spc="-15" dirty="0">
                <a:latin typeface="Carlito"/>
                <a:cs typeface="Carlito"/>
              </a:rPr>
              <a:t>{</a:t>
            </a:r>
            <a:r>
              <a:rPr sz="1200" spc="-15" dirty="0">
                <a:solidFill>
                  <a:srgbClr val="EAEAEA"/>
                </a:solidFill>
                <a:latin typeface="Carlito"/>
                <a:cs typeface="Carlito"/>
              </a:rPr>
              <a:t>name: </a:t>
            </a:r>
            <a:r>
              <a:rPr sz="1200" spc="-20" dirty="0">
                <a:latin typeface="Carlito"/>
                <a:cs typeface="Carlito"/>
              </a:rPr>
              <a:t>“matt”,  </a:t>
            </a:r>
            <a:r>
              <a:rPr sz="1200" spc="-10" dirty="0">
                <a:solidFill>
                  <a:srgbClr val="EAEAEA"/>
                </a:solidFill>
                <a:latin typeface="Carlito"/>
                <a:cs typeface="Carlito"/>
              </a:rPr>
              <a:t>pizza: </a:t>
            </a:r>
            <a:r>
              <a:rPr sz="1200" spc="-35" dirty="0">
                <a:latin typeface="Carlito"/>
                <a:cs typeface="Carlito"/>
              </a:rPr>
              <a:t>“DiGiorno”,  </a:t>
            </a:r>
            <a:r>
              <a:rPr sz="1200" spc="-10" dirty="0">
                <a:solidFill>
                  <a:srgbClr val="EAEAEA"/>
                </a:solidFill>
                <a:latin typeface="Carlito"/>
                <a:cs typeface="Carlito"/>
              </a:rPr>
              <a:t>height:</a:t>
            </a:r>
            <a:r>
              <a:rPr sz="1200" dirty="0">
                <a:solidFill>
                  <a:srgbClr val="EAEAEA"/>
                </a:solidFill>
                <a:latin typeface="Carlito"/>
                <a:cs typeface="Carlito"/>
              </a:rPr>
              <a:t> </a:t>
            </a:r>
            <a:r>
              <a:rPr sz="1200" spc="-10" dirty="0">
                <a:latin typeface="Carlito"/>
                <a:cs typeface="Carlito"/>
              </a:rPr>
              <a:t>72,</a:t>
            </a:r>
            <a:endParaRPr sz="1200">
              <a:latin typeface="Carlito"/>
              <a:cs typeface="Carlito"/>
            </a:endParaRPr>
          </a:p>
          <a:p>
            <a:pPr marL="79375">
              <a:lnSpc>
                <a:spcPct val="100000"/>
              </a:lnSpc>
              <a:spcBef>
                <a:spcPts val="65"/>
              </a:spcBef>
            </a:pPr>
            <a:r>
              <a:rPr sz="1200" dirty="0">
                <a:solidFill>
                  <a:srgbClr val="E3EFF7"/>
                </a:solidFill>
                <a:latin typeface="Carlito"/>
                <a:cs typeface="Carlito"/>
              </a:rPr>
              <a:t>loc: </a:t>
            </a:r>
            <a:r>
              <a:rPr sz="1200" spc="-5" dirty="0">
                <a:solidFill>
                  <a:srgbClr val="181817"/>
                </a:solidFill>
                <a:latin typeface="Carlito"/>
                <a:cs typeface="Carlito"/>
              </a:rPr>
              <a:t>[44.6,</a:t>
            </a:r>
            <a:r>
              <a:rPr sz="1200" spc="-10" dirty="0">
                <a:solidFill>
                  <a:srgbClr val="181817"/>
                </a:solidFill>
                <a:latin typeface="Carlito"/>
                <a:cs typeface="Carlito"/>
              </a:rPr>
              <a:t> </a:t>
            </a:r>
            <a:r>
              <a:rPr sz="1200" spc="-5" dirty="0">
                <a:solidFill>
                  <a:srgbClr val="181817"/>
                </a:solidFill>
                <a:latin typeface="Carlito"/>
                <a:cs typeface="Carlito"/>
              </a:rPr>
              <a:t>71.3]</a:t>
            </a:r>
            <a:r>
              <a:rPr sz="1200" spc="-5" dirty="0">
                <a:latin typeface="Carlito"/>
                <a:cs typeface="Carlito"/>
              </a:rPr>
              <a:t>}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099185" y="3048000"/>
            <a:ext cx="1865630" cy="1123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991869" algn="r">
              <a:lnSpc>
                <a:spcPts val="1435"/>
              </a:lnSpc>
              <a:spcBef>
                <a:spcPts val="100"/>
              </a:spcBef>
            </a:pPr>
            <a:r>
              <a:rPr sz="1200" spc="-25" dirty="0">
                <a:solidFill>
                  <a:srgbClr val="181817"/>
                </a:solidFill>
                <a:latin typeface="Arial"/>
                <a:cs typeface="Arial"/>
              </a:rPr>
              <a:t>{</a:t>
            </a:r>
            <a:r>
              <a:rPr sz="1200" spc="-25" dirty="0">
                <a:solidFill>
                  <a:srgbClr val="DFDCB7"/>
                </a:solidFill>
                <a:latin typeface="Arial"/>
                <a:cs typeface="Arial"/>
              </a:rPr>
              <a:t>name:</a:t>
            </a:r>
            <a:r>
              <a:rPr sz="1200" spc="30" dirty="0">
                <a:solidFill>
                  <a:srgbClr val="DFDCB7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2E2B1F"/>
                </a:solidFill>
                <a:latin typeface="Arial"/>
                <a:cs typeface="Arial"/>
              </a:rPr>
              <a:t>“will”</a:t>
            </a:r>
            <a:r>
              <a:rPr sz="1200" spc="-25" dirty="0">
                <a:solidFill>
                  <a:srgbClr val="003E75"/>
                </a:solidFill>
                <a:latin typeface="Arial"/>
                <a:cs typeface="Arial"/>
              </a:rPr>
              <a:t>,</a:t>
            </a:r>
            <a:endParaRPr sz="1200">
              <a:latin typeface="Arial"/>
              <a:cs typeface="Arial"/>
            </a:endParaRPr>
          </a:p>
          <a:p>
            <a:pPr marR="934719" algn="r">
              <a:lnSpc>
                <a:spcPts val="1425"/>
              </a:lnSpc>
            </a:pPr>
            <a:r>
              <a:rPr sz="1200" spc="-15" dirty="0">
                <a:solidFill>
                  <a:srgbClr val="DFDCB7"/>
                </a:solidFill>
                <a:latin typeface="Arial"/>
                <a:cs typeface="Arial"/>
              </a:rPr>
              <a:t>eyes:</a:t>
            </a:r>
            <a:r>
              <a:rPr sz="1200" spc="-5" dirty="0">
                <a:solidFill>
                  <a:srgbClr val="DFDCB7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181817"/>
                </a:solidFill>
                <a:latin typeface="Arial"/>
                <a:cs typeface="Arial"/>
              </a:rPr>
              <a:t>“blue”,</a:t>
            </a:r>
            <a:endParaRPr sz="1200">
              <a:latin typeface="Arial"/>
              <a:cs typeface="Arial"/>
            </a:endParaRPr>
          </a:p>
          <a:p>
            <a:pPr marL="98425">
              <a:lnSpc>
                <a:spcPts val="1425"/>
              </a:lnSpc>
            </a:pPr>
            <a:r>
              <a:rPr sz="1200" spc="-15" dirty="0">
                <a:solidFill>
                  <a:srgbClr val="E3EFF7"/>
                </a:solidFill>
                <a:latin typeface="Arial"/>
                <a:cs typeface="Arial"/>
              </a:rPr>
              <a:t>birthplace:</a:t>
            </a:r>
            <a:r>
              <a:rPr sz="1200" spc="90" dirty="0">
                <a:solidFill>
                  <a:srgbClr val="E3EFF7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181817"/>
                </a:solidFill>
                <a:latin typeface="Arial"/>
                <a:cs typeface="Arial"/>
              </a:rPr>
              <a:t>“NY”,</a:t>
            </a:r>
            <a:endParaRPr sz="1200">
              <a:latin typeface="Arial"/>
              <a:cs typeface="Arial"/>
            </a:endParaRPr>
          </a:p>
          <a:p>
            <a:pPr marL="98425">
              <a:lnSpc>
                <a:spcPts val="1430"/>
              </a:lnSpc>
            </a:pPr>
            <a:r>
              <a:rPr sz="1200" spc="-5" dirty="0">
                <a:solidFill>
                  <a:srgbClr val="E3EFF7"/>
                </a:solidFill>
                <a:latin typeface="Arial"/>
                <a:cs typeface="Arial"/>
              </a:rPr>
              <a:t>aliases</a:t>
            </a:r>
            <a:r>
              <a:rPr sz="1200" spc="-5" dirty="0">
                <a:solidFill>
                  <a:srgbClr val="181817"/>
                </a:solidFill>
                <a:latin typeface="Arial"/>
                <a:cs typeface="Arial"/>
              </a:rPr>
              <a:t>: </a:t>
            </a:r>
            <a:r>
              <a:rPr sz="1200" spc="-20" dirty="0">
                <a:solidFill>
                  <a:srgbClr val="181817"/>
                </a:solidFill>
                <a:latin typeface="Arial"/>
                <a:cs typeface="Arial"/>
              </a:rPr>
              <a:t>[“bill”, </a:t>
            </a:r>
            <a:r>
              <a:rPr sz="1200" spc="-25" dirty="0">
                <a:solidFill>
                  <a:srgbClr val="181817"/>
                </a:solidFill>
                <a:latin typeface="Arial"/>
                <a:cs typeface="Arial"/>
              </a:rPr>
              <a:t>“la</a:t>
            </a:r>
            <a:r>
              <a:rPr sz="1200" spc="-125" dirty="0">
                <a:solidFill>
                  <a:srgbClr val="181817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181817"/>
                </a:solidFill>
                <a:latin typeface="Arial"/>
                <a:cs typeface="Arial"/>
              </a:rPr>
              <a:t>ciacco”],</a:t>
            </a:r>
            <a:endParaRPr sz="1200">
              <a:latin typeface="Arial"/>
              <a:cs typeface="Arial"/>
            </a:endParaRPr>
          </a:p>
          <a:p>
            <a:pPr marL="98425">
              <a:lnSpc>
                <a:spcPts val="1435"/>
              </a:lnSpc>
            </a:pPr>
            <a:r>
              <a:rPr sz="1200" spc="-15" dirty="0">
                <a:solidFill>
                  <a:srgbClr val="E3EFF7"/>
                </a:solidFill>
                <a:latin typeface="Arial"/>
                <a:cs typeface="Arial"/>
              </a:rPr>
              <a:t>loc: </a:t>
            </a:r>
            <a:r>
              <a:rPr sz="1200" spc="-15" dirty="0">
                <a:solidFill>
                  <a:srgbClr val="181817"/>
                </a:solidFill>
                <a:latin typeface="Arial"/>
                <a:cs typeface="Arial"/>
              </a:rPr>
              <a:t>[32.7,</a:t>
            </a:r>
            <a:r>
              <a:rPr sz="1200" spc="100" dirty="0">
                <a:solidFill>
                  <a:srgbClr val="181817"/>
                </a:solidFill>
                <a:latin typeface="Arial"/>
                <a:cs typeface="Arial"/>
              </a:rPr>
              <a:t> </a:t>
            </a:r>
            <a:r>
              <a:rPr sz="1200" spc="-15" dirty="0">
                <a:solidFill>
                  <a:srgbClr val="181817"/>
                </a:solidFill>
                <a:latin typeface="Arial"/>
                <a:cs typeface="Arial"/>
              </a:rPr>
              <a:t>63.4],</a:t>
            </a:r>
            <a:endParaRPr sz="1200">
              <a:latin typeface="Arial"/>
              <a:cs typeface="Arial"/>
            </a:endParaRPr>
          </a:p>
          <a:p>
            <a:pPr marL="98425">
              <a:lnSpc>
                <a:spcPct val="100000"/>
              </a:lnSpc>
              <a:spcBef>
                <a:spcPts val="60"/>
              </a:spcBef>
            </a:pPr>
            <a:r>
              <a:rPr sz="1200" dirty="0">
                <a:solidFill>
                  <a:srgbClr val="E3EFF7"/>
                </a:solidFill>
                <a:latin typeface="Arial"/>
                <a:cs typeface="Arial"/>
              </a:rPr>
              <a:t>boss:</a:t>
            </a:r>
            <a:r>
              <a:rPr sz="1200" spc="5" dirty="0">
                <a:solidFill>
                  <a:srgbClr val="E3EFF7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181817"/>
                </a:solidFill>
                <a:latin typeface="Arial"/>
                <a:cs typeface="Arial"/>
              </a:rPr>
              <a:t>”ben”}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575" y="474344"/>
            <a:ext cx="4594225" cy="7239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60" dirty="0"/>
              <a:t>MongoDB</a:t>
            </a:r>
            <a:r>
              <a:rPr spc="-280" dirty="0"/>
              <a:t> </a:t>
            </a:r>
            <a:r>
              <a:rPr spc="-70" dirty="0"/>
              <a:t>Features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875" y="1460607"/>
            <a:ext cx="4297045" cy="4041775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855"/>
              </a:spcBef>
              <a:buClr>
                <a:srgbClr val="A9A47B"/>
              </a:buClr>
              <a:buFont typeface="Arial"/>
              <a:buChar char="•"/>
              <a:tabLst>
                <a:tab pos="241935" algn="l"/>
              </a:tabLst>
            </a:pPr>
            <a:r>
              <a:rPr sz="2750" dirty="0">
                <a:solidFill>
                  <a:srgbClr val="2E2B1F"/>
                </a:solidFill>
                <a:latin typeface="Carlito"/>
                <a:cs typeface="Carlito"/>
              </a:rPr>
              <a:t>Document-Oriented</a:t>
            </a:r>
            <a:r>
              <a:rPr sz="2750" spc="26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750" spc="-10" dirty="0">
                <a:solidFill>
                  <a:srgbClr val="2E2B1F"/>
                </a:solidFill>
                <a:latin typeface="Carlito"/>
                <a:cs typeface="Carlito"/>
              </a:rPr>
              <a:t>storage</a:t>
            </a:r>
            <a:endParaRPr sz="275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755"/>
              </a:spcBef>
              <a:buClr>
                <a:srgbClr val="A9A47B"/>
              </a:buClr>
              <a:buFont typeface="Arial"/>
              <a:buChar char="•"/>
              <a:tabLst>
                <a:tab pos="241935" algn="l"/>
              </a:tabLst>
            </a:pPr>
            <a:r>
              <a:rPr sz="2750" spc="-15" dirty="0">
                <a:solidFill>
                  <a:srgbClr val="2E2B1F"/>
                </a:solidFill>
                <a:latin typeface="Carlito"/>
                <a:cs typeface="Carlito"/>
              </a:rPr>
              <a:t>Full </a:t>
            </a:r>
            <a:r>
              <a:rPr sz="2750" spc="-30" dirty="0">
                <a:solidFill>
                  <a:srgbClr val="2E2B1F"/>
                </a:solidFill>
                <a:latin typeface="Carlito"/>
                <a:cs typeface="Carlito"/>
              </a:rPr>
              <a:t>Index</a:t>
            </a:r>
            <a:r>
              <a:rPr sz="2750" spc="36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750" dirty="0">
                <a:solidFill>
                  <a:srgbClr val="2E2B1F"/>
                </a:solidFill>
                <a:latin typeface="Carlito"/>
                <a:cs typeface="Carlito"/>
              </a:rPr>
              <a:t>Support</a:t>
            </a:r>
            <a:endParaRPr sz="2750">
              <a:latin typeface="Carlito"/>
              <a:cs typeface="Carlito"/>
            </a:endParaRPr>
          </a:p>
          <a:p>
            <a:pPr marL="241300" marR="1396365" indent="-229235">
              <a:lnSpc>
                <a:spcPct val="102499"/>
              </a:lnSpc>
              <a:spcBef>
                <a:spcPts val="595"/>
              </a:spcBef>
              <a:buClr>
                <a:srgbClr val="A9A47B"/>
              </a:buClr>
              <a:buFont typeface="Arial"/>
              <a:buChar char="•"/>
              <a:tabLst>
                <a:tab pos="241935" algn="l"/>
              </a:tabLst>
            </a:pPr>
            <a:r>
              <a:rPr sz="2750" spc="-15" dirty="0">
                <a:solidFill>
                  <a:srgbClr val="2E2B1F"/>
                </a:solidFill>
                <a:latin typeface="Carlito"/>
                <a:cs typeface="Carlito"/>
              </a:rPr>
              <a:t>Replication </a:t>
            </a:r>
            <a:r>
              <a:rPr sz="2750" spc="15" dirty="0">
                <a:solidFill>
                  <a:srgbClr val="2E2B1F"/>
                </a:solidFill>
                <a:latin typeface="Carlito"/>
                <a:cs typeface="Carlito"/>
              </a:rPr>
              <a:t>&amp; </a:t>
            </a:r>
            <a:r>
              <a:rPr sz="2750" spc="-10" dirty="0">
                <a:solidFill>
                  <a:srgbClr val="2E2B1F"/>
                </a:solidFill>
                <a:latin typeface="Carlito"/>
                <a:cs typeface="Carlito"/>
              </a:rPr>
              <a:t>High  </a:t>
            </a:r>
            <a:r>
              <a:rPr sz="2750" spc="-25" dirty="0">
                <a:solidFill>
                  <a:srgbClr val="2E2B1F"/>
                </a:solidFill>
                <a:latin typeface="Carlito"/>
                <a:cs typeface="Carlito"/>
              </a:rPr>
              <a:t>Availability</a:t>
            </a:r>
            <a:endParaRPr sz="275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755"/>
              </a:spcBef>
              <a:buClr>
                <a:srgbClr val="A9A47B"/>
              </a:buClr>
              <a:buFont typeface="Arial"/>
              <a:buChar char="•"/>
              <a:tabLst>
                <a:tab pos="241935" algn="l"/>
              </a:tabLst>
            </a:pPr>
            <a:r>
              <a:rPr sz="2750" spc="-15" dirty="0">
                <a:solidFill>
                  <a:srgbClr val="2E2B1F"/>
                </a:solidFill>
                <a:latin typeface="Carlito"/>
                <a:cs typeface="Carlito"/>
              </a:rPr>
              <a:t>Auto-Sharding</a:t>
            </a:r>
            <a:endParaRPr sz="275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755"/>
              </a:spcBef>
              <a:buClr>
                <a:srgbClr val="A9A47B"/>
              </a:buClr>
              <a:buFont typeface="Arial"/>
              <a:buChar char="•"/>
              <a:tabLst>
                <a:tab pos="241935" algn="l"/>
              </a:tabLst>
            </a:pPr>
            <a:r>
              <a:rPr sz="2750" spc="-5" dirty="0">
                <a:solidFill>
                  <a:srgbClr val="2E2B1F"/>
                </a:solidFill>
                <a:latin typeface="Carlito"/>
                <a:cs typeface="Carlito"/>
              </a:rPr>
              <a:t>Querying</a:t>
            </a:r>
            <a:endParaRPr sz="275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755"/>
              </a:spcBef>
              <a:buClr>
                <a:srgbClr val="A9A47B"/>
              </a:buClr>
              <a:buFont typeface="Arial"/>
              <a:buChar char="•"/>
              <a:tabLst>
                <a:tab pos="241935" algn="l"/>
              </a:tabLst>
            </a:pPr>
            <a:r>
              <a:rPr sz="2750" spc="-15" dirty="0">
                <a:solidFill>
                  <a:srgbClr val="2E2B1F"/>
                </a:solidFill>
                <a:latin typeface="Carlito"/>
                <a:cs typeface="Carlito"/>
              </a:rPr>
              <a:t>Fast </a:t>
            </a:r>
            <a:r>
              <a:rPr sz="2750" dirty="0">
                <a:solidFill>
                  <a:srgbClr val="2E2B1F"/>
                </a:solidFill>
                <a:latin typeface="Carlito"/>
                <a:cs typeface="Carlito"/>
              </a:rPr>
              <a:t>In-Place</a:t>
            </a:r>
            <a:r>
              <a:rPr sz="2750" spc="19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750" dirty="0">
                <a:solidFill>
                  <a:srgbClr val="2E2B1F"/>
                </a:solidFill>
                <a:latin typeface="Carlito"/>
                <a:cs typeface="Carlito"/>
              </a:rPr>
              <a:t>Updates</a:t>
            </a:r>
            <a:endParaRPr sz="275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80"/>
              </a:spcBef>
              <a:buClr>
                <a:srgbClr val="A9A47B"/>
              </a:buClr>
              <a:buFont typeface="Arial"/>
              <a:buChar char="•"/>
              <a:tabLst>
                <a:tab pos="241935" algn="l"/>
              </a:tabLst>
            </a:pPr>
            <a:r>
              <a:rPr sz="2750" spc="-5" dirty="0">
                <a:solidFill>
                  <a:srgbClr val="2E2B1F"/>
                </a:solidFill>
                <a:latin typeface="Carlito"/>
                <a:cs typeface="Carlito"/>
              </a:rPr>
              <a:t>Map/Reduce</a:t>
            </a:r>
            <a:r>
              <a:rPr sz="2750" spc="24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750" spc="-10" dirty="0">
                <a:solidFill>
                  <a:srgbClr val="2E2B1F"/>
                </a:solidFill>
                <a:latin typeface="Carlito"/>
                <a:cs typeface="Carlito"/>
              </a:rPr>
              <a:t>functionality</a:t>
            </a:r>
            <a:endParaRPr sz="275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34400" y="5648325"/>
            <a:ext cx="71755" cy="400050"/>
          </a:xfrm>
          <a:custGeom>
            <a:avLst/>
            <a:gdLst/>
            <a:ahLst/>
            <a:cxnLst/>
            <a:rect l="l" t="t" r="r" b="b"/>
            <a:pathLst>
              <a:path w="71754" h="400050">
                <a:moveTo>
                  <a:pt x="71754" y="400050"/>
                </a:moveTo>
                <a:lnTo>
                  <a:pt x="43826" y="394407"/>
                </a:lnTo>
                <a:lnTo>
                  <a:pt x="21018" y="379020"/>
                </a:lnTo>
                <a:lnTo>
                  <a:pt x="5639" y="356196"/>
                </a:lnTo>
                <a:lnTo>
                  <a:pt x="0" y="328244"/>
                </a:lnTo>
                <a:lnTo>
                  <a:pt x="0" y="71805"/>
                </a:lnTo>
                <a:lnTo>
                  <a:pt x="5639" y="43853"/>
                </a:lnTo>
                <a:lnTo>
                  <a:pt x="21018" y="21029"/>
                </a:lnTo>
                <a:lnTo>
                  <a:pt x="43826" y="5642"/>
                </a:lnTo>
                <a:lnTo>
                  <a:pt x="71754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05569" y="5648325"/>
            <a:ext cx="71755" cy="400050"/>
          </a:xfrm>
          <a:custGeom>
            <a:avLst/>
            <a:gdLst/>
            <a:ahLst/>
            <a:cxnLst/>
            <a:rect l="l" t="t" r="r" b="b"/>
            <a:pathLst>
              <a:path w="71754" h="400050">
                <a:moveTo>
                  <a:pt x="0" y="0"/>
                </a:moveTo>
                <a:lnTo>
                  <a:pt x="27928" y="5642"/>
                </a:lnTo>
                <a:lnTo>
                  <a:pt x="50736" y="21029"/>
                </a:lnTo>
                <a:lnTo>
                  <a:pt x="66115" y="43853"/>
                </a:lnTo>
                <a:lnTo>
                  <a:pt x="71754" y="71805"/>
                </a:lnTo>
                <a:lnTo>
                  <a:pt x="71754" y="328244"/>
                </a:lnTo>
                <a:lnTo>
                  <a:pt x="66115" y="356196"/>
                </a:lnTo>
                <a:lnTo>
                  <a:pt x="50736" y="379020"/>
                </a:lnTo>
                <a:lnTo>
                  <a:pt x="27928" y="394407"/>
                </a:lnTo>
                <a:lnTo>
                  <a:pt x="0" y="40005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711183" y="5798820"/>
            <a:ext cx="1968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28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095938" y="2286063"/>
            <a:ext cx="2543175" cy="1038225"/>
            <a:chOff x="5095938" y="2286063"/>
            <a:chExt cx="2543175" cy="1038225"/>
          </a:xfrm>
        </p:grpSpPr>
        <p:sp>
          <p:nvSpPr>
            <p:cNvPr id="8" name="object 8"/>
            <p:cNvSpPr/>
            <p:nvPr/>
          </p:nvSpPr>
          <p:spPr>
            <a:xfrm>
              <a:off x="5110226" y="2300351"/>
              <a:ext cx="2514600" cy="1009650"/>
            </a:xfrm>
            <a:custGeom>
              <a:avLst/>
              <a:gdLst/>
              <a:ahLst/>
              <a:cxnLst/>
              <a:rect l="l" t="t" r="r" b="b"/>
              <a:pathLst>
                <a:path w="2514600" h="1009650">
                  <a:moveTo>
                    <a:pt x="2346198" y="0"/>
                  </a:moveTo>
                  <a:lnTo>
                    <a:pt x="168275" y="0"/>
                  </a:lnTo>
                  <a:lnTo>
                    <a:pt x="123531" y="6008"/>
                  </a:lnTo>
                  <a:lnTo>
                    <a:pt x="83330" y="22968"/>
                  </a:lnTo>
                  <a:lnTo>
                    <a:pt x="49275" y="49275"/>
                  </a:lnTo>
                  <a:lnTo>
                    <a:pt x="22968" y="83330"/>
                  </a:lnTo>
                  <a:lnTo>
                    <a:pt x="6008" y="123531"/>
                  </a:lnTo>
                  <a:lnTo>
                    <a:pt x="0" y="168275"/>
                  </a:lnTo>
                  <a:lnTo>
                    <a:pt x="0" y="841248"/>
                  </a:lnTo>
                  <a:lnTo>
                    <a:pt x="6008" y="886001"/>
                  </a:lnTo>
                  <a:lnTo>
                    <a:pt x="22968" y="926225"/>
                  </a:lnTo>
                  <a:lnTo>
                    <a:pt x="49275" y="960310"/>
                  </a:lnTo>
                  <a:lnTo>
                    <a:pt x="83330" y="986648"/>
                  </a:lnTo>
                  <a:lnTo>
                    <a:pt x="123531" y="1003631"/>
                  </a:lnTo>
                  <a:lnTo>
                    <a:pt x="168275" y="1009650"/>
                  </a:lnTo>
                  <a:lnTo>
                    <a:pt x="2346198" y="1009650"/>
                  </a:lnTo>
                  <a:lnTo>
                    <a:pt x="2390951" y="1003631"/>
                  </a:lnTo>
                  <a:lnTo>
                    <a:pt x="2431175" y="986648"/>
                  </a:lnTo>
                  <a:lnTo>
                    <a:pt x="2465260" y="960310"/>
                  </a:lnTo>
                  <a:lnTo>
                    <a:pt x="2491598" y="926225"/>
                  </a:lnTo>
                  <a:lnTo>
                    <a:pt x="2508581" y="886001"/>
                  </a:lnTo>
                  <a:lnTo>
                    <a:pt x="2514600" y="841248"/>
                  </a:lnTo>
                  <a:lnTo>
                    <a:pt x="2514600" y="168275"/>
                  </a:lnTo>
                  <a:lnTo>
                    <a:pt x="2508581" y="123531"/>
                  </a:lnTo>
                  <a:lnTo>
                    <a:pt x="2491598" y="83330"/>
                  </a:lnTo>
                  <a:lnTo>
                    <a:pt x="2465260" y="49275"/>
                  </a:lnTo>
                  <a:lnTo>
                    <a:pt x="2431175" y="22968"/>
                  </a:lnTo>
                  <a:lnTo>
                    <a:pt x="2390951" y="6008"/>
                  </a:lnTo>
                  <a:lnTo>
                    <a:pt x="2346198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10226" y="2300351"/>
              <a:ext cx="2514600" cy="1009650"/>
            </a:xfrm>
            <a:custGeom>
              <a:avLst/>
              <a:gdLst/>
              <a:ahLst/>
              <a:cxnLst/>
              <a:rect l="l" t="t" r="r" b="b"/>
              <a:pathLst>
                <a:path w="2514600" h="1009650">
                  <a:moveTo>
                    <a:pt x="0" y="168275"/>
                  </a:moveTo>
                  <a:lnTo>
                    <a:pt x="6008" y="123531"/>
                  </a:lnTo>
                  <a:lnTo>
                    <a:pt x="22968" y="83330"/>
                  </a:lnTo>
                  <a:lnTo>
                    <a:pt x="49275" y="49275"/>
                  </a:lnTo>
                  <a:lnTo>
                    <a:pt x="83330" y="22968"/>
                  </a:lnTo>
                  <a:lnTo>
                    <a:pt x="123531" y="6008"/>
                  </a:lnTo>
                  <a:lnTo>
                    <a:pt x="168275" y="0"/>
                  </a:lnTo>
                  <a:lnTo>
                    <a:pt x="2346198" y="0"/>
                  </a:lnTo>
                  <a:lnTo>
                    <a:pt x="2390951" y="6008"/>
                  </a:lnTo>
                  <a:lnTo>
                    <a:pt x="2431175" y="22968"/>
                  </a:lnTo>
                  <a:lnTo>
                    <a:pt x="2465260" y="49275"/>
                  </a:lnTo>
                  <a:lnTo>
                    <a:pt x="2491598" y="83330"/>
                  </a:lnTo>
                  <a:lnTo>
                    <a:pt x="2508581" y="123531"/>
                  </a:lnTo>
                  <a:lnTo>
                    <a:pt x="2514600" y="168275"/>
                  </a:lnTo>
                  <a:lnTo>
                    <a:pt x="2514600" y="841248"/>
                  </a:lnTo>
                  <a:lnTo>
                    <a:pt x="2508581" y="886001"/>
                  </a:lnTo>
                  <a:lnTo>
                    <a:pt x="2491598" y="926225"/>
                  </a:lnTo>
                  <a:lnTo>
                    <a:pt x="2465260" y="960310"/>
                  </a:lnTo>
                  <a:lnTo>
                    <a:pt x="2431175" y="986648"/>
                  </a:lnTo>
                  <a:lnTo>
                    <a:pt x="2390951" y="1003631"/>
                  </a:lnTo>
                  <a:lnTo>
                    <a:pt x="2346198" y="1009650"/>
                  </a:lnTo>
                  <a:lnTo>
                    <a:pt x="168275" y="1009650"/>
                  </a:lnTo>
                  <a:lnTo>
                    <a:pt x="123531" y="1003631"/>
                  </a:lnTo>
                  <a:lnTo>
                    <a:pt x="83330" y="986648"/>
                  </a:lnTo>
                  <a:lnTo>
                    <a:pt x="49275" y="960310"/>
                  </a:lnTo>
                  <a:lnTo>
                    <a:pt x="22968" y="926225"/>
                  </a:lnTo>
                  <a:lnTo>
                    <a:pt x="6008" y="886001"/>
                  </a:lnTo>
                  <a:lnTo>
                    <a:pt x="0" y="841248"/>
                  </a:lnTo>
                  <a:lnTo>
                    <a:pt x="0" y="168275"/>
                  </a:lnTo>
                  <a:close/>
                </a:path>
              </a:pathLst>
            </a:custGeom>
            <a:ln w="28575">
              <a:solidFill>
                <a:srgbClr val="7A7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980176" y="2681541"/>
            <a:ext cx="772160" cy="4718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900" spc="4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2900" spc="-20" dirty="0">
                <a:solidFill>
                  <a:srgbClr val="FFFFFF"/>
                </a:solidFill>
                <a:latin typeface="Carlito"/>
                <a:cs typeface="Carlito"/>
              </a:rPr>
              <a:t>g</a:t>
            </a:r>
            <a:r>
              <a:rPr sz="2900" spc="5" dirty="0">
                <a:solidFill>
                  <a:srgbClr val="FFFFFF"/>
                </a:solidFill>
                <a:latin typeface="Carlito"/>
                <a:cs typeface="Carlito"/>
              </a:rPr>
              <a:t>ile</a:t>
            </a:r>
            <a:endParaRPr sz="290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095938" y="4067238"/>
            <a:ext cx="2543175" cy="1038225"/>
            <a:chOff x="5095938" y="4067238"/>
            <a:chExt cx="2543175" cy="1038225"/>
          </a:xfrm>
        </p:grpSpPr>
        <p:sp>
          <p:nvSpPr>
            <p:cNvPr id="12" name="object 12"/>
            <p:cNvSpPr/>
            <p:nvPr/>
          </p:nvSpPr>
          <p:spPr>
            <a:xfrm>
              <a:off x="5110226" y="4081526"/>
              <a:ext cx="2514600" cy="1009650"/>
            </a:xfrm>
            <a:custGeom>
              <a:avLst/>
              <a:gdLst/>
              <a:ahLst/>
              <a:cxnLst/>
              <a:rect l="l" t="t" r="r" b="b"/>
              <a:pathLst>
                <a:path w="2514600" h="1009650">
                  <a:moveTo>
                    <a:pt x="2346198" y="0"/>
                  </a:moveTo>
                  <a:lnTo>
                    <a:pt x="168275" y="0"/>
                  </a:lnTo>
                  <a:lnTo>
                    <a:pt x="123531" y="6008"/>
                  </a:lnTo>
                  <a:lnTo>
                    <a:pt x="83330" y="22968"/>
                  </a:lnTo>
                  <a:lnTo>
                    <a:pt x="49275" y="49275"/>
                  </a:lnTo>
                  <a:lnTo>
                    <a:pt x="22968" y="83330"/>
                  </a:lnTo>
                  <a:lnTo>
                    <a:pt x="6008" y="123531"/>
                  </a:lnTo>
                  <a:lnTo>
                    <a:pt x="0" y="168275"/>
                  </a:lnTo>
                  <a:lnTo>
                    <a:pt x="0" y="841248"/>
                  </a:lnTo>
                  <a:lnTo>
                    <a:pt x="6008" y="886001"/>
                  </a:lnTo>
                  <a:lnTo>
                    <a:pt x="22968" y="926225"/>
                  </a:lnTo>
                  <a:lnTo>
                    <a:pt x="49275" y="960310"/>
                  </a:lnTo>
                  <a:lnTo>
                    <a:pt x="83330" y="986648"/>
                  </a:lnTo>
                  <a:lnTo>
                    <a:pt x="123531" y="1003631"/>
                  </a:lnTo>
                  <a:lnTo>
                    <a:pt x="168275" y="1009650"/>
                  </a:lnTo>
                  <a:lnTo>
                    <a:pt x="2346198" y="1009650"/>
                  </a:lnTo>
                  <a:lnTo>
                    <a:pt x="2390951" y="1003631"/>
                  </a:lnTo>
                  <a:lnTo>
                    <a:pt x="2431175" y="986648"/>
                  </a:lnTo>
                  <a:lnTo>
                    <a:pt x="2465260" y="960310"/>
                  </a:lnTo>
                  <a:lnTo>
                    <a:pt x="2491598" y="926225"/>
                  </a:lnTo>
                  <a:lnTo>
                    <a:pt x="2508581" y="886001"/>
                  </a:lnTo>
                  <a:lnTo>
                    <a:pt x="2514600" y="841248"/>
                  </a:lnTo>
                  <a:lnTo>
                    <a:pt x="2514600" y="168275"/>
                  </a:lnTo>
                  <a:lnTo>
                    <a:pt x="2508581" y="123531"/>
                  </a:lnTo>
                  <a:lnTo>
                    <a:pt x="2491598" y="83330"/>
                  </a:lnTo>
                  <a:lnTo>
                    <a:pt x="2465260" y="49275"/>
                  </a:lnTo>
                  <a:lnTo>
                    <a:pt x="2431175" y="22968"/>
                  </a:lnTo>
                  <a:lnTo>
                    <a:pt x="2390951" y="6008"/>
                  </a:lnTo>
                  <a:lnTo>
                    <a:pt x="2346198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110226" y="4081526"/>
              <a:ext cx="2514600" cy="1009650"/>
            </a:xfrm>
            <a:custGeom>
              <a:avLst/>
              <a:gdLst/>
              <a:ahLst/>
              <a:cxnLst/>
              <a:rect l="l" t="t" r="r" b="b"/>
              <a:pathLst>
                <a:path w="2514600" h="1009650">
                  <a:moveTo>
                    <a:pt x="0" y="168275"/>
                  </a:moveTo>
                  <a:lnTo>
                    <a:pt x="6008" y="123531"/>
                  </a:lnTo>
                  <a:lnTo>
                    <a:pt x="22968" y="83330"/>
                  </a:lnTo>
                  <a:lnTo>
                    <a:pt x="49275" y="49275"/>
                  </a:lnTo>
                  <a:lnTo>
                    <a:pt x="83330" y="22968"/>
                  </a:lnTo>
                  <a:lnTo>
                    <a:pt x="123531" y="6008"/>
                  </a:lnTo>
                  <a:lnTo>
                    <a:pt x="168275" y="0"/>
                  </a:lnTo>
                  <a:lnTo>
                    <a:pt x="2346198" y="0"/>
                  </a:lnTo>
                  <a:lnTo>
                    <a:pt x="2390951" y="6008"/>
                  </a:lnTo>
                  <a:lnTo>
                    <a:pt x="2431175" y="22968"/>
                  </a:lnTo>
                  <a:lnTo>
                    <a:pt x="2465260" y="49275"/>
                  </a:lnTo>
                  <a:lnTo>
                    <a:pt x="2491598" y="83330"/>
                  </a:lnTo>
                  <a:lnTo>
                    <a:pt x="2508581" y="123531"/>
                  </a:lnTo>
                  <a:lnTo>
                    <a:pt x="2514600" y="168275"/>
                  </a:lnTo>
                  <a:lnTo>
                    <a:pt x="2514600" y="841248"/>
                  </a:lnTo>
                  <a:lnTo>
                    <a:pt x="2508581" y="886001"/>
                  </a:lnTo>
                  <a:lnTo>
                    <a:pt x="2491598" y="926225"/>
                  </a:lnTo>
                  <a:lnTo>
                    <a:pt x="2465260" y="960310"/>
                  </a:lnTo>
                  <a:lnTo>
                    <a:pt x="2431175" y="986648"/>
                  </a:lnTo>
                  <a:lnTo>
                    <a:pt x="2390951" y="1003631"/>
                  </a:lnTo>
                  <a:lnTo>
                    <a:pt x="2346198" y="1009650"/>
                  </a:lnTo>
                  <a:lnTo>
                    <a:pt x="168275" y="1009650"/>
                  </a:lnTo>
                  <a:lnTo>
                    <a:pt x="123531" y="1003631"/>
                  </a:lnTo>
                  <a:lnTo>
                    <a:pt x="83330" y="986648"/>
                  </a:lnTo>
                  <a:lnTo>
                    <a:pt x="49275" y="960310"/>
                  </a:lnTo>
                  <a:lnTo>
                    <a:pt x="22968" y="926225"/>
                  </a:lnTo>
                  <a:lnTo>
                    <a:pt x="6008" y="886001"/>
                  </a:lnTo>
                  <a:lnTo>
                    <a:pt x="0" y="841248"/>
                  </a:lnTo>
                  <a:lnTo>
                    <a:pt x="0" y="168275"/>
                  </a:lnTo>
                  <a:close/>
                </a:path>
              </a:pathLst>
            </a:custGeom>
            <a:ln w="28575">
              <a:solidFill>
                <a:srgbClr val="7A7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5741670" y="4464685"/>
            <a:ext cx="1257935" cy="4724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900" spc="5" dirty="0">
                <a:solidFill>
                  <a:srgbClr val="FFFFFF"/>
                </a:solidFill>
                <a:latin typeface="Carlito"/>
                <a:cs typeface="Carlito"/>
              </a:rPr>
              <a:t>S</a:t>
            </a:r>
            <a:r>
              <a:rPr sz="2900" spc="-30" dirty="0">
                <a:solidFill>
                  <a:srgbClr val="FFFFFF"/>
                </a:solidFill>
                <a:latin typeface="Carlito"/>
                <a:cs typeface="Carlito"/>
              </a:rPr>
              <a:t>c</a:t>
            </a:r>
            <a:r>
              <a:rPr sz="2900" spc="25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2900" spc="5" dirty="0">
                <a:solidFill>
                  <a:srgbClr val="FFFFFF"/>
                </a:solidFill>
                <a:latin typeface="Carlito"/>
                <a:cs typeface="Carlito"/>
              </a:rPr>
              <a:t>l</a:t>
            </a:r>
            <a:r>
              <a:rPr sz="2900" spc="3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2900" spc="-25" dirty="0">
                <a:solidFill>
                  <a:srgbClr val="FFFFFF"/>
                </a:solidFill>
                <a:latin typeface="Carlito"/>
                <a:cs typeface="Carlito"/>
              </a:rPr>
              <a:t>b</a:t>
            </a:r>
            <a:r>
              <a:rPr sz="2900" spc="10" dirty="0">
                <a:solidFill>
                  <a:srgbClr val="FFFFFF"/>
                </a:solidFill>
                <a:latin typeface="Carlito"/>
                <a:cs typeface="Carlito"/>
              </a:rPr>
              <a:t>le</a:t>
            </a:r>
            <a:endParaRPr sz="29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575" y="474344"/>
            <a:ext cx="4655820" cy="7239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55" dirty="0"/>
              <a:t>Index</a:t>
            </a:r>
            <a:r>
              <a:rPr spc="-330" dirty="0"/>
              <a:t> </a:t>
            </a:r>
            <a:r>
              <a:rPr spc="-65" dirty="0"/>
              <a:t>Functionality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875" y="1318450"/>
            <a:ext cx="7302500" cy="5005070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445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150" spc="15" dirty="0">
                <a:solidFill>
                  <a:srgbClr val="2E2B1F"/>
                </a:solidFill>
                <a:latin typeface="Carlito"/>
                <a:cs typeface="Carlito"/>
              </a:rPr>
              <a:t>B+ </a:t>
            </a:r>
            <a:r>
              <a:rPr sz="2150" dirty="0">
                <a:solidFill>
                  <a:srgbClr val="2E2B1F"/>
                </a:solidFill>
                <a:latin typeface="Carlito"/>
                <a:cs typeface="Carlito"/>
              </a:rPr>
              <a:t>tree</a:t>
            </a:r>
            <a:r>
              <a:rPr sz="2150" spc="5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150" spc="-10" dirty="0">
                <a:solidFill>
                  <a:srgbClr val="2E2B1F"/>
                </a:solidFill>
                <a:latin typeface="Carlito"/>
                <a:cs typeface="Carlito"/>
              </a:rPr>
              <a:t>indexes</a:t>
            </a:r>
            <a:endParaRPr sz="2150">
              <a:latin typeface="Carlito"/>
              <a:cs typeface="Carlito"/>
            </a:endParaRPr>
          </a:p>
          <a:p>
            <a:pPr marL="241300" marR="78105" indent="-229235">
              <a:lnSpc>
                <a:spcPts val="2330"/>
              </a:lnSpc>
              <a:spcBef>
                <a:spcPts val="635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150" spc="20" dirty="0">
                <a:solidFill>
                  <a:srgbClr val="2E2B1F"/>
                </a:solidFill>
                <a:latin typeface="Carlito"/>
                <a:cs typeface="Carlito"/>
              </a:rPr>
              <a:t>An </a:t>
            </a:r>
            <a:r>
              <a:rPr sz="2150" dirty="0">
                <a:solidFill>
                  <a:srgbClr val="2E2B1F"/>
                </a:solidFill>
                <a:latin typeface="Carlito"/>
                <a:cs typeface="Carlito"/>
              </a:rPr>
              <a:t>index </a:t>
            </a:r>
            <a:r>
              <a:rPr sz="2150" spc="15" dirty="0">
                <a:solidFill>
                  <a:srgbClr val="2E2B1F"/>
                </a:solidFill>
                <a:latin typeface="Carlito"/>
                <a:cs typeface="Carlito"/>
              </a:rPr>
              <a:t>is </a:t>
            </a:r>
            <a:r>
              <a:rPr sz="2150" spc="10" dirty="0">
                <a:solidFill>
                  <a:srgbClr val="2E2B1F"/>
                </a:solidFill>
                <a:latin typeface="Carlito"/>
                <a:cs typeface="Carlito"/>
              </a:rPr>
              <a:t>automatically </a:t>
            </a:r>
            <a:r>
              <a:rPr sz="2150" spc="-5" dirty="0">
                <a:solidFill>
                  <a:srgbClr val="2E2B1F"/>
                </a:solidFill>
                <a:latin typeface="Carlito"/>
                <a:cs typeface="Carlito"/>
              </a:rPr>
              <a:t>created </a:t>
            </a:r>
            <a:r>
              <a:rPr sz="2150" dirty="0">
                <a:solidFill>
                  <a:srgbClr val="2E2B1F"/>
                </a:solidFill>
                <a:latin typeface="Carlito"/>
                <a:cs typeface="Carlito"/>
              </a:rPr>
              <a:t>on </a:t>
            </a:r>
            <a:r>
              <a:rPr sz="2150" spc="10" dirty="0">
                <a:solidFill>
                  <a:srgbClr val="2E2B1F"/>
                </a:solidFill>
                <a:latin typeface="Carlito"/>
                <a:cs typeface="Carlito"/>
              </a:rPr>
              <a:t>the </a:t>
            </a:r>
            <a:r>
              <a:rPr sz="2150" spc="5" dirty="0">
                <a:solidFill>
                  <a:srgbClr val="2E2B1F"/>
                </a:solidFill>
                <a:latin typeface="Carlito"/>
                <a:cs typeface="Carlito"/>
              </a:rPr>
              <a:t>_id </a:t>
            </a:r>
            <a:r>
              <a:rPr sz="2150" spc="10" dirty="0">
                <a:solidFill>
                  <a:srgbClr val="2E2B1F"/>
                </a:solidFill>
                <a:latin typeface="Carlito"/>
                <a:cs typeface="Carlito"/>
              </a:rPr>
              <a:t>field (the </a:t>
            </a:r>
            <a:r>
              <a:rPr sz="2150" spc="5" dirty="0">
                <a:solidFill>
                  <a:srgbClr val="2E2B1F"/>
                </a:solidFill>
                <a:latin typeface="Carlito"/>
                <a:cs typeface="Carlito"/>
              </a:rPr>
              <a:t>primary  </a:t>
            </a:r>
            <a:r>
              <a:rPr sz="2150" spc="-25" dirty="0">
                <a:solidFill>
                  <a:srgbClr val="2E2B1F"/>
                </a:solidFill>
                <a:latin typeface="Carlito"/>
                <a:cs typeface="Carlito"/>
              </a:rPr>
              <a:t>key)</a:t>
            </a:r>
            <a:endParaRPr sz="2150">
              <a:latin typeface="Carlito"/>
              <a:cs typeface="Carlito"/>
            </a:endParaRPr>
          </a:p>
          <a:p>
            <a:pPr marL="241300" marR="5080" indent="-229235">
              <a:lnSpc>
                <a:spcPts val="2400"/>
              </a:lnSpc>
              <a:spcBef>
                <a:spcPts val="540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150" dirty="0">
                <a:solidFill>
                  <a:srgbClr val="2E2B1F"/>
                </a:solidFill>
                <a:latin typeface="Carlito"/>
                <a:cs typeface="Carlito"/>
              </a:rPr>
              <a:t>Users can create </a:t>
            </a:r>
            <a:r>
              <a:rPr sz="2150" spc="-5" dirty="0">
                <a:solidFill>
                  <a:srgbClr val="2E2B1F"/>
                </a:solidFill>
                <a:latin typeface="Carlito"/>
                <a:cs typeface="Carlito"/>
              </a:rPr>
              <a:t>other </a:t>
            </a:r>
            <a:r>
              <a:rPr sz="2150" spc="-10" dirty="0">
                <a:solidFill>
                  <a:srgbClr val="2E2B1F"/>
                </a:solidFill>
                <a:latin typeface="Carlito"/>
                <a:cs typeface="Carlito"/>
              </a:rPr>
              <a:t>indexes </a:t>
            </a:r>
            <a:r>
              <a:rPr sz="2150" spc="15" dirty="0">
                <a:solidFill>
                  <a:srgbClr val="2E2B1F"/>
                </a:solidFill>
                <a:latin typeface="Carlito"/>
                <a:cs typeface="Carlito"/>
              </a:rPr>
              <a:t>to </a:t>
            </a:r>
            <a:r>
              <a:rPr sz="2150" dirty="0">
                <a:solidFill>
                  <a:srgbClr val="2E2B1F"/>
                </a:solidFill>
                <a:latin typeface="Carlito"/>
                <a:cs typeface="Carlito"/>
              </a:rPr>
              <a:t>improve </a:t>
            </a:r>
            <a:r>
              <a:rPr sz="2150" spc="-10" dirty="0">
                <a:solidFill>
                  <a:srgbClr val="2E2B1F"/>
                </a:solidFill>
                <a:latin typeface="Carlito"/>
                <a:cs typeface="Carlito"/>
              </a:rPr>
              <a:t>query performance  </a:t>
            </a:r>
            <a:r>
              <a:rPr sz="2150" spc="-5" dirty="0">
                <a:solidFill>
                  <a:srgbClr val="2E2B1F"/>
                </a:solidFill>
                <a:latin typeface="Carlito"/>
                <a:cs typeface="Carlito"/>
              </a:rPr>
              <a:t>or </a:t>
            </a:r>
            <a:r>
              <a:rPr sz="2150" spc="15" dirty="0">
                <a:solidFill>
                  <a:srgbClr val="2E2B1F"/>
                </a:solidFill>
                <a:latin typeface="Carlito"/>
                <a:cs typeface="Carlito"/>
              </a:rPr>
              <a:t>to </a:t>
            </a:r>
            <a:r>
              <a:rPr sz="2150" spc="-15" dirty="0">
                <a:solidFill>
                  <a:srgbClr val="2E2B1F"/>
                </a:solidFill>
                <a:latin typeface="Carlito"/>
                <a:cs typeface="Carlito"/>
              </a:rPr>
              <a:t>enforce </a:t>
            </a:r>
            <a:r>
              <a:rPr sz="2150" spc="10" dirty="0">
                <a:solidFill>
                  <a:srgbClr val="2E2B1F"/>
                </a:solidFill>
                <a:latin typeface="Carlito"/>
                <a:cs typeface="Carlito"/>
              </a:rPr>
              <a:t>Unique </a:t>
            </a:r>
            <a:r>
              <a:rPr sz="2150" dirty="0">
                <a:solidFill>
                  <a:srgbClr val="2E2B1F"/>
                </a:solidFill>
                <a:latin typeface="Carlito"/>
                <a:cs typeface="Carlito"/>
              </a:rPr>
              <a:t>values </a:t>
            </a:r>
            <a:r>
              <a:rPr sz="2150" spc="-20" dirty="0">
                <a:solidFill>
                  <a:srgbClr val="2E2B1F"/>
                </a:solidFill>
                <a:latin typeface="Carlito"/>
                <a:cs typeface="Carlito"/>
              </a:rPr>
              <a:t>for </a:t>
            </a:r>
            <a:r>
              <a:rPr sz="2150" spc="10" dirty="0">
                <a:solidFill>
                  <a:srgbClr val="2E2B1F"/>
                </a:solidFill>
                <a:latin typeface="Carlito"/>
                <a:cs typeface="Carlito"/>
              </a:rPr>
              <a:t>a </a:t>
            </a:r>
            <a:r>
              <a:rPr sz="2150" spc="5" dirty="0">
                <a:solidFill>
                  <a:srgbClr val="2E2B1F"/>
                </a:solidFill>
                <a:latin typeface="Carlito"/>
                <a:cs typeface="Carlito"/>
              </a:rPr>
              <a:t>particular</a:t>
            </a:r>
            <a:r>
              <a:rPr sz="2150" spc="-3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150" spc="10" dirty="0">
                <a:solidFill>
                  <a:srgbClr val="2E2B1F"/>
                </a:solidFill>
                <a:latin typeface="Carlito"/>
                <a:cs typeface="Carlito"/>
              </a:rPr>
              <a:t>field</a:t>
            </a:r>
            <a:endParaRPr sz="2150">
              <a:latin typeface="Carlito"/>
              <a:cs typeface="Carlito"/>
            </a:endParaRPr>
          </a:p>
          <a:p>
            <a:pPr marL="228600" marR="955040" indent="-228600" algn="r">
              <a:lnSpc>
                <a:spcPct val="100000"/>
              </a:lnSpc>
              <a:spcBef>
                <a:spcPts val="229"/>
              </a:spcBef>
              <a:buClr>
                <a:srgbClr val="A9A47B"/>
              </a:buClr>
              <a:buFont typeface="Arial"/>
              <a:buChar char="•"/>
              <a:tabLst>
                <a:tab pos="228600" algn="l"/>
                <a:tab pos="229235" algn="l"/>
              </a:tabLst>
            </a:pPr>
            <a:r>
              <a:rPr sz="2150" spc="-5" dirty="0">
                <a:solidFill>
                  <a:srgbClr val="2E2B1F"/>
                </a:solidFill>
                <a:latin typeface="Carlito"/>
                <a:cs typeface="Carlito"/>
              </a:rPr>
              <a:t>Supports </a:t>
            </a:r>
            <a:r>
              <a:rPr sz="2150" spc="10" dirty="0">
                <a:solidFill>
                  <a:srgbClr val="2E2B1F"/>
                </a:solidFill>
                <a:latin typeface="Carlito"/>
                <a:cs typeface="Carlito"/>
              </a:rPr>
              <a:t>single field </a:t>
            </a:r>
            <a:r>
              <a:rPr sz="2150" dirty="0">
                <a:solidFill>
                  <a:srgbClr val="2E2B1F"/>
                </a:solidFill>
                <a:latin typeface="Carlito"/>
                <a:cs typeface="Carlito"/>
              </a:rPr>
              <a:t>index </a:t>
            </a:r>
            <a:r>
              <a:rPr sz="2150" spc="10" dirty="0">
                <a:solidFill>
                  <a:srgbClr val="2E2B1F"/>
                </a:solidFill>
                <a:latin typeface="Carlito"/>
                <a:cs typeface="Carlito"/>
              </a:rPr>
              <a:t>as well as </a:t>
            </a:r>
            <a:r>
              <a:rPr sz="2150" spc="-10" dirty="0">
                <a:solidFill>
                  <a:srgbClr val="2E2B1F"/>
                </a:solidFill>
                <a:latin typeface="Carlito"/>
                <a:cs typeface="Carlito"/>
              </a:rPr>
              <a:t>Compound</a:t>
            </a:r>
            <a:r>
              <a:rPr sz="2150" spc="13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150" dirty="0">
                <a:solidFill>
                  <a:srgbClr val="2E2B1F"/>
                </a:solidFill>
                <a:latin typeface="Carlito"/>
                <a:cs typeface="Carlito"/>
              </a:rPr>
              <a:t>index</a:t>
            </a:r>
            <a:endParaRPr sz="2150">
              <a:latin typeface="Carlito"/>
              <a:cs typeface="Carlito"/>
            </a:endParaRPr>
          </a:p>
          <a:p>
            <a:pPr marL="228600" marR="913130" lvl="1" indent="-228600" algn="r">
              <a:lnSpc>
                <a:spcPct val="100000"/>
              </a:lnSpc>
              <a:spcBef>
                <a:spcPts val="270"/>
              </a:spcBef>
              <a:buClr>
                <a:srgbClr val="9CBDBC"/>
              </a:buClr>
              <a:buFont typeface="Arial"/>
              <a:buChar char="•"/>
              <a:tabLst>
                <a:tab pos="228600" algn="l"/>
                <a:tab pos="229235" algn="l"/>
              </a:tabLst>
            </a:pPr>
            <a:r>
              <a:rPr sz="2000" spc="-30" dirty="0">
                <a:solidFill>
                  <a:srgbClr val="2E2B1F"/>
                </a:solidFill>
                <a:latin typeface="Carlito"/>
                <a:cs typeface="Carlito"/>
              </a:rPr>
              <a:t>Like </a:t>
            </a:r>
            <a:r>
              <a:rPr sz="2000" spc="-5" dirty="0">
                <a:solidFill>
                  <a:srgbClr val="2E2B1F"/>
                </a:solidFill>
                <a:latin typeface="Carlito"/>
                <a:cs typeface="Carlito"/>
              </a:rPr>
              <a:t>SQL </a:t>
            </a:r>
            <a:r>
              <a:rPr sz="2000" spc="-10" dirty="0">
                <a:solidFill>
                  <a:srgbClr val="2E2B1F"/>
                </a:solidFill>
                <a:latin typeface="Carlito"/>
                <a:cs typeface="Carlito"/>
              </a:rPr>
              <a:t>order </a:t>
            </a:r>
            <a:r>
              <a:rPr sz="2000" dirty="0">
                <a:solidFill>
                  <a:srgbClr val="2E2B1F"/>
                </a:solidFill>
                <a:latin typeface="Carlito"/>
                <a:cs typeface="Carlito"/>
              </a:rPr>
              <a:t>of </a:t>
            </a:r>
            <a:r>
              <a:rPr sz="2000" spc="5" dirty="0">
                <a:solidFill>
                  <a:srgbClr val="2E2B1F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2E2B1F"/>
                </a:solidFill>
                <a:latin typeface="Carlito"/>
                <a:cs typeface="Carlito"/>
              </a:rPr>
              <a:t>fields </a:t>
            </a:r>
            <a:r>
              <a:rPr sz="2000" dirty="0">
                <a:solidFill>
                  <a:srgbClr val="2E2B1F"/>
                </a:solidFill>
                <a:latin typeface="Carlito"/>
                <a:cs typeface="Carlito"/>
              </a:rPr>
              <a:t>in </a:t>
            </a:r>
            <a:r>
              <a:rPr sz="2000" spc="10" dirty="0">
                <a:solidFill>
                  <a:srgbClr val="2E2B1F"/>
                </a:solidFill>
                <a:latin typeface="Carlito"/>
                <a:cs typeface="Carlito"/>
              </a:rPr>
              <a:t>a </a:t>
            </a:r>
            <a:r>
              <a:rPr sz="2000" dirty="0">
                <a:solidFill>
                  <a:srgbClr val="2E2B1F"/>
                </a:solidFill>
                <a:latin typeface="Carlito"/>
                <a:cs typeface="Carlito"/>
              </a:rPr>
              <a:t>compound </a:t>
            </a:r>
            <a:r>
              <a:rPr sz="2000" spc="-5" dirty="0">
                <a:solidFill>
                  <a:srgbClr val="2E2B1F"/>
                </a:solidFill>
                <a:latin typeface="Carlito"/>
                <a:cs typeface="Carlito"/>
              </a:rPr>
              <a:t>index</a:t>
            </a:r>
            <a:r>
              <a:rPr sz="200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000" spc="5" dirty="0">
                <a:solidFill>
                  <a:srgbClr val="2E2B1F"/>
                </a:solidFill>
                <a:latin typeface="Carlito"/>
                <a:cs typeface="Carlito"/>
              </a:rPr>
              <a:t>matters</a:t>
            </a:r>
            <a:endParaRPr sz="2000">
              <a:latin typeface="Carlito"/>
              <a:cs typeface="Carlito"/>
            </a:endParaRPr>
          </a:p>
          <a:p>
            <a:pPr marL="594360" lvl="1" indent="-286385">
              <a:lnSpc>
                <a:spcPts val="2255"/>
              </a:lnSpc>
              <a:spcBef>
                <a:spcPts val="305"/>
              </a:spcBef>
              <a:buClr>
                <a:srgbClr val="9CBDBC"/>
              </a:buClr>
              <a:buFont typeface="Arial"/>
              <a:buChar char="•"/>
              <a:tabLst>
                <a:tab pos="593725" algn="l"/>
                <a:tab pos="594360" algn="l"/>
              </a:tabLst>
            </a:pPr>
            <a:r>
              <a:rPr sz="2000" spc="10" dirty="0">
                <a:solidFill>
                  <a:srgbClr val="2E2B1F"/>
                </a:solidFill>
                <a:latin typeface="Carlito"/>
                <a:cs typeface="Carlito"/>
              </a:rPr>
              <a:t>If </a:t>
            </a:r>
            <a:r>
              <a:rPr sz="2000" dirty="0">
                <a:solidFill>
                  <a:srgbClr val="2E2B1F"/>
                </a:solidFill>
                <a:latin typeface="Carlito"/>
                <a:cs typeface="Carlito"/>
              </a:rPr>
              <a:t>you </a:t>
            </a:r>
            <a:r>
              <a:rPr sz="2000" spc="-10" dirty="0">
                <a:solidFill>
                  <a:srgbClr val="2E2B1F"/>
                </a:solidFill>
                <a:latin typeface="Carlito"/>
                <a:cs typeface="Carlito"/>
              </a:rPr>
              <a:t>index </a:t>
            </a:r>
            <a:r>
              <a:rPr sz="2000" spc="10" dirty="0">
                <a:solidFill>
                  <a:srgbClr val="2E2B1F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2E2B1F"/>
                </a:solidFill>
                <a:latin typeface="Carlito"/>
                <a:cs typeface="Carlito"/>
              </a:rPr>
              <a:t>field </a:t>
            </a:r>
            <a:r>
              <a:rPr sz="2000" spc="5" dirty="0">
                <a:solidFill>
                  <a:srgbClr val="2E2B1F"/>
                </a:solidFill>
                <a:latin typeface="Carlito"/>
                <a:cs typeface="Carlito"/>
              </a:rPr>
              <a:t>that </a:t>
            </a:r>
            <a:r>
              <a:rPr sz="2000" spc="-5" dirty="0">
                <a:solidFill>
                  <a:srgbClr val="2E2B1F"/>
                </a:solidFill>
                <a:latin typeface="Carlito"/>
                <a:cs typeface="Carlito"/>
              </a:rPr>
              <a:t>holds </a:t>
            </a:r>
            <a:r>
              <a:rPr sz="2000" spc="15" dirty="0">
                <a:solidFill>
                  <a:srgbClr val="2E2B1F"/>
                </a:solidFill>
                <a:latin typeface="Carlito"/>
                <a:cs typeface="Carlito"/>
              </a:rPr>
              <a:t>an </a:t>
            </a:r>
            <a:r>
              <a:rPr sz="2000" spc="-20" dirty="0">
                <a:solidFill>
                  <a:srgbClr val="2E2B1F"/>
                </a:solidFill>
                <a:latin typeface="Carlito"/>
                <a:cs typeface="Carlito"/>
              </a:rPr>
              <a:t>array </a:t>
            </a:r>
            <a:r>
              <a:rPr sz="2000" spc="-5" dirty="0">
                <a:solidFill>
                  <a:srgbClr val="2E2B1F"/>
                </a:solidFill>
                <a:latin typeface="Carlito"/>
                <a:cs typeface="Carlito"/>
              </a:rPr>
              <a:t>value, </a:t>
            </a:r>
            <a:r>
              <a:rPr sz="2000" spc="10" dirty="0">
                <a:solidFill>
                  <a:srgbClr val="2E2B1F"/>
                </a:solidFill>
                <a:latin typeface="Carlito"/>
                <a:cs typeface="Carlito"/>
              </a:rPr>
              <a:t>MongoDB</a:t>
            </a:r>
            <a:r>
              <a:rPr sz="2000" spc="-21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rlito"/>
                <a:cs typeface="Carlito"/>
              </a:rPr>
              <a:t>creates</a:t>
            </a:r>
            <a:endParaRPr sz="2000">
              <a:latin typeface="Carlito"/>
              <a:cs typeface="Carlito"/>
            </a:endParaRPr>
          </a:p>
          <a:p>
            <a:pPr marL="537210">
              <a:lnSpc>
                <a:spcPts val="2255"/>
              </a:lnSpc>
            </a:pPr>
            <a:r>
              <a:rPr sz="2000" spc="-5" dirty="0">
                <a:solidFill>
                  <a:srgbClr val="2E2B1F"/>
                </a:solidFill>
                <a:latin typeface="Carlito"/>
                <a:cs typeface="Carlito"/>
              </a:rPr>
              <a:t>separate index </a:t>
            </a:r>
            <a:r>
              <a:rPr sz="2000" spc="-10" dirty="0">
                <a:solidFill>
                  <a:srgbClr val="2E2B1F"/>
                </a:solidFill>
                <a:latin typeface="Carlito"/>
                <a:cs typeface="Carlito"/>
              </a:rPr>
              <a:t>entries </a:t>
            </a:r>
            <a:r>
              <a:rPr sz="2000" spc="-30" dirty="0">
                <a:solidFill>
                  <a:srgbClr val="2E2B1F"/>
                </a:solidFill>
                <a:latin typeface="Carlito"/>
                <a:cs typeface="Carlito"/>
              </a:rPr>
              <a:t>for </a:t>
            </a:r>
            <a:r>
              <a:rPr sz="2000" i="1" spc="5" dirty="0">
                <a:solidFill>
                  <a:srgbClr val="2E2B1F"/>
                </a:solidFill>
                <a:latin typeface="Carlito"/>
                <a:cs typeface="Carlito"/>
              </a:rPr>
              <a:t>every </a:t>
            </a:r>
            <a:r>
              <a:rPr sz="2000" spc="-5" dirty="0">
                <a:solidFill>
                  <a:srgbClr val="2E2B1F"/>
                </a:solidFill>
                <a:latin typeface="Carlito"/>
                <a:cs typeface="Carlito"/>
              </a:rPr>
              <a:t>element </a:t>
            </a:r>
            <a:r>
              <a:rPr sz="2000" dirty="0">
                <a:solidFill>
                  <a:srgbClr val="2E2B1F"/>
                </a:solidFill>
                <a:latin typeface="Carlito"/>
                <a:cs typeface="Carlito"/>
              </a:rPr>
              <a:t>of </a:t>
            </a:r>
            <a:r>
              <a:rPr sz="2000" spc="5" dirty="0">
                <a:solidFill>
                  <a:srgbClr val="2E2B1F"/>
                </a:solidFill>
                <a:latin typeface="Carlito"/>
                <a:cs typeface="Carlito"/>
              </a:rPr>
              <a:t>the</a:t>
            </a:r>
            <a:r>
              <a:rPr sz="2000" spc="3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2E2B1F"/>
                </a:solidFill>
                <a:latin typeface="Carlito"/>
                <a:cs typeface="Carlito"/>
              </a:rPr>
              <a:t>array</a:t>
            </a:r>
            <a:endParaRPr sz="2000">
              <a:latin typeface="Carlito"/>
              <a:cs typeface="Carlito"/>
            </a:endParaRPr>
          </a:p>
          <a:p>
            <a:pPr marL="241300" marR="80645" indent="-229235">
              <a:lnSpc>
                <a:spcPts val="24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150" spc="-5" dirty="0">
                <a:solidFill>
                  <a:srgbClr val="2E2B1F"/>
                </a:solidFill>
                <a:latin typeface="Carlito"/>
                <a:cs typeface="Carlito"/>
              </a:rPr>
              <a:t>Sparse property of </a:t>
            </a:r>
            <a:r>
              <a:rPr sz="2150" spc="10" dirty="0">
                <a:solidFill>
                  <a:srgbClr val="2E2B1F"/>
                </a:solidFill>
                <a:latin typeface="Carlito"/>
                <a:cs typeface="Carlito"/>
              </a:rPr>
              <a:t>an </a:t>
            </a:r>
            <a:r>
              <a:rPr sz="2150" dirty="0">
                <a:solidFill>
                  <a:srgbClr val="2E2B1F"/>
                </a:solidFill>
                <a:latin typeface="Carlito"/>
                <a:cs typeface="Carlito"/>
              </a:rPr>
              <a:t>index </a:t>
            </a:r>
            <a:r>
              <a:rPr sz="2150" spc="-10" dirty="0">
                <a:solidFill>
                  <a:srgbClr val="2E2B1F"/>
                </a:solidFill>
                <a:latin typeface="Carlito"/>
                <a:cs typeface="Carlito"/>
              </a:rPr>
              <a:t>ensures </a:t>
            </a:r>
            <a:r>
              <a:rPr sz="2150" spc="10" dirty="0">
                <a:solidFill>
                  <a:srgbClr val="2E2B1F"/>
                </a:solidFill>
                <a:latin typeface="Carlito"/>
                <a:cs typeface="Carlito"/>
              </a:rPr>
              <a:t>that the </a:t>
            </a:r>
            <a:r>
              <a:rPr sz="2150" dirty="0">
                <a:solidFill>
                  <a:srgbClr val="2E2B1F"/>
                </a:solidFill>
                <a:latin typeface="Carlito"/>
                <a:cs typeface="Carlito"/>
              </a:rPr>
              <a:t>index </a:t>
            </a:r>
            <a:r>
              <a:rPr sz="2150" spc="5" dirty="0">
                <a:solidFill>
                  <a:srgbClr val="2E2B1F"/>
                </a:solidFill>
                <a:latin typeface="Carlito"/>
                <a:cs typeface="Carlito"/>
              </a:rPr>
              <a:t>only  contain </a:t>
            </a:r>
            <a:r>
              <a:rPr sz="2150" dirty="0">
                <a:solidFill>
                  <a:srgbClr val="2E2B1F"/>
                </a:solidFill>
                <a:latin typeface="Carlito"/>
                <a:cs typeface="Carlito"/>
              </a:rPr>
              <a:t>entries </a:t>
            </a:r>
            <a:r>
              <a:rPr sz="2150" spc="-20" dirty="0">
                <a:solidFill>
                  <a:srgbClr val="2E2B1F"/>
                </a:solidFill>
                <a:latin typeface="Carlito"/>
                <a:cs typeface="Carlito"/>
              </a:rPr>
              <a:t>for </a:t>
            </a:r>
            <a:r>
              <a:rPr sz="2150" spc="-5" dirty="0">
                <a:solidFill>
                  <a:srgbClr val="2E2B1F"/>
                </a:solidFill>
                <a:latin typeface="Carlito"/>
                <a:cs typeface="Carlito"/>
              </a:rPr>
              <a:t>documents </a:t>
            </a:r>
            <a:r>
              <a:rPr sz="2150" spc="10" dirty="0">
                <a:solidFill>
                  <a:srgbClr val="2E2B1F"/>
                </a:solidFill>
                <a:latin typeface="Carlito"/>
                <a:cs typeface="Carlito"/>
              </a:rPr>
              <a:t>that </a:t>
            </a:r>
            <a:r>
              <a:rPr sz="2150" spc="5" dirty="0">
                <a:solidFill>
                  <a:srgbClr val="2E2B1F"/>
                </a:solidFill>
                <a:latin typeface="Carlito"/>
                <a:cs typeface="Carlito"/>
              </a:rPr>
              <a:t>have </a:t>
            </a:r>
            <a:r>
              <a:rPr sz="2150" spc="10" dirty="0">
                <a:solidFill>
                  <a:srgbClr val="2E2B1F"/>
                </a:solidFill>
                <a:latin typeface="Carlito"/>
                <a:cs typeface="Carlito"/>
              </a:rPr>
              <a:t>the </a:t>
            </a:r>
            <a:r>
              <a:rPr sz="2150" spc="-10" dirty="0">
                <a:solidFill>
                  <a:srgbClr val="2E2B1F"/>
                </a:solidFill>
                <a:latin typeface="Carlito"/>
                <a:cs typeface="Carlito"/>
              </a:rPr>
              <a:t>indexed </a:t>
            </a:r>
            <a:r>
              <a:rPr sz="2150" spc="5" dirty="0">
                <a:solidFill>
                  <a:srgbClr val="2E2B1F"/>
                </a:solidFill>
                <a:latin typeface="Carlito"/>
                <a:cs typeface="Carlito"/>
              </a:rPr>
              <a:t>field. </a:t>
            </a:r>
            <a:r>
              <a:rPr sz="2150" dirty="0">
                <a:solidFill>
                  <a:srgbClr val="2E2B1F"/>
                </a:solidFill>
                <a:latin typeface="Carlito"/>
                <a:cs typeface="Carlito"/>
              </a:rPr>
              <a:t>(so  </a:t>
            </a:r>
            <a:r>
              <a:rPr sz="2150" spc="5" dirty="0">
                <a:solidFill>
                  <a:srgbClr val="2E2B1F"/>
                </a:solidFill>
                <a:latin typeface="Carlito"/>
                <a:cs typeface="Carlito"/>
              </a:rPr>
              <a:t>ignore </a:t>
            </a:r>
            <a:r>
              <a:rPr sz="2150" spc="-10" dirty="0">
                <a:solidFill>
                  <a:srgbClr val="2E2B1F"/>
                </a:solidFill>
                <a:latin typeface="Carlito"/>
                <a:cs typeface="Carlito"/>
              </a:rPr>
              <a:t>records </a:t>
            </a:r>
            <a:r>
              <a:rPr sz="2150" spc="10" dirty="0">
                <a:solidFill>
                  <a:srgbClr val="2E2B1F"/>
                </a:solidFill>
                <a:latin typeface="Carlito"/>
                <a:cs typeface="Carlito"/>
              </a:rPr>
              <a:t>that </a:t>
            </a:r>
            <a:r>
              <a:rPr sz="2150" dirty="0">
                <a:solidFill>
                  <a:srgbClr val="2E2B1F"/>
                </a:solidFill>
                <a:latin typeface="Carlito"/>
                <a:cs typeface="Carlito"/>
              </a:rPr>
              <a:t>do </a:t>
            </a:r>
            <a:r>
              <a:rPr sz="2150" spc="-5" dirty="0">
                <a:solidFill>
                  <a:srgbClr val="2E2B1F"/>
                </a:solidFill>
                <a:latin typeface="Carlito"/>
                <a:cs typeface="Carlito"/>
              </a:rPr>
              <a:t>not </a:t>
            </a:r>
            <a:r>
              <a:rPr sz="2150" spc="5" dirty="0">
                <a:solidFill>
                  <a:srgbClr val="2E2B1F"/>
                </a:solidFill>
                <a:latin typeface="Carlito"/>
                <a:cs typeface="Carlito"/>
              </a:rPr>
              <a:t>have </a:t>
            </a:r>
            <a:r>
              <a:rPr sz="2150" spc="10" dirty="0">
                <a:solidFill>
                  <a:srgbClr val="2E2B1F"/>
                </a:solidFill>
                <a:latin typeface="Carlito"/>
                <a:cs typeface="Carlito"/>
              </a:rPr>
              <a:t>the field</a:t>
            </a:r>
            <a:r>
              <a:rPr sz="2150" spc="-12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150" spc="5" dirty="0">
                <a:solidFill>
                  <a:srgbClr val="2E2B1F"/>
                </a:solidFill>
                <a:latin typeface="Carlito"/>
                <a:cs typeface="Carlito"/>
              </a:rPr>
              <a:t>defined)</a:t>
            </a:r>
            <a:endParaRPr sz="2150">
              <a:latin typeface="Carlito"/>
              <a:cs typeface="Carlito"/>
            </a:endParaRPr>
          </a:p>
          <a:p>
            <a:pPr marL="241300" marR="227965" indent="-229235">
              <a:lnSpc>
                <a:spcPct val="93200"/>
              </a:lnSpc>
              <a:spcBef>
                <a:spcPts val="405"/>
              </a:spcBef>
              <a:buClr>
                <a:srgbClr val="A9A47B"/>
              </a:buClr>
              <a:buFont typeface="Arial"/>
              <a:buChar char="•"/>
              <a:tabLst>
                <a:tab pos="307975" algn="l"/>
                <a:tab pos="308610" algn="l"/>
                <a:tab pos="5370830" algn="l"/>
              </a:tabLst>
            </a:pPr>
            <a:r>
              <a:rPr dirty="0"/>
              <a:t>	</a:t>
            </a:r>
            <a:r>
              <a:rPr sz="2150" spc="-5" dirty="0">
                <a:solidFill>
                  <a:srgbClr val="2E2B1F"/>
                </a:solidFill>
                <a:latin typeface="Carlito"/>
                <a:cs typeface="Carlito"/>
              </a:rPr>
              <a:t>If </a:t>
            </a:r>
            <a:r>
              <a:rPr sz="2150" spc="15" dirty="0">
                <a:solidFill>
                  <a:srgbClr val="2E2B1F"/>
                </a:solidFill>
                <a:latin typeface="Carlito"/>
                <a:cs typeface="Carlito"/>
              </a:rPr>
              <a:t>an </a:t>
            </a:r>
            <a:r>
              <a:rPr sz="2150" dirty="0">
                <a:solidFill>
                  <a:srgbClr val="2E2B1F"/>
                </a:solidFill>
                <a:latin typeface="Carlito"/>
                <a:cs typeface="Carlito"/>
              </a:rPr>
              <a:t>index </a:t>
            </a:r>
            <a:r>
              <a:rPr sz="2150" spc="15" dirty="0">
                <a:solidFill>
                  <a:srgbClr val="2E2B1F"/>
                </a:solidFill>
                <a:latin typeface="Carlito"/>
                <a:cs typeface="Carlito"/>
              </a:rPr>
              <a:t>is </a:t>
            </a:r>
            <a:r>
              <a:rPr sz="2150" spc="5" dirty="0">
                <a:solidFill>
                  <a:srgbClr val="2E2B1F"/>
                </a:solidFill>
                <a:latin typeface="Carlito"/>
                <a:cs typeface="Carlito"/>
              </a:rPr>
              <a:t>both </a:t>
            </a:r>
            <a:r>
              <a:rPr sz="2150" dirty="0">
                <a:solidFill>
                  <a:srgbClr val="2E2B1F"/>
                </a:solidFill>
                <a:latin typeface="Carlito"/>
                <a:cs typeface="Carlito"/>
              </a:rPr>
              <a:t>unique </a:t>
            </a:r>
            <a:r>
              <a:rPr sz="2150" spc="10" dirty="0">
                <a:solidFill>
                  <a:srgbClr val="2E2B1F"/>
                </a:solidFill>
                <a:latin typeface="Carlito"/>
                <a:cs typeface="Carlito"/>
              </a:rPr>
              <a:t>and </a:t>
            </a:r>
            <a:r>
              <a:rPr sz="2150" spc="-5" dirty="0">
                <a:solidFill>
                  <a:srgbClr val="2E2B1F"/>
                </a:solidFill>
                <a:latin typeface="Carlito"/>
                <a:cs typeface="Carlito"/>
              </a:rPr>
              <a:t>sparse</a:t>
            </a:r>
            <a:r>
              <a:rPr sz="2150" spc="44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150" spc="10" dirty="0">
                <a:solidFill>
                  <a:srgbClr val="2E2B1F"/>
                </a:solidFill>
                <a:latin typeface="Carlito"/>
                <a:cs typeface="Carlito"/>
              </a:rPr>
              <a:t>– </a:t>
            </a:r>
            <a:r>
              <a:rPr sz="2150" dirty="0">
                <a:solidFill>
                  <a:srgbClr val="2E2B1F"/>
                </a:solidFill>
                <a:latin typeface="Carlito"/>
                <a:cs typeface="Carlito"/>
              </a:rPr>
              <a:t>then	</a:t>
            </a:r>
            <a:r>
              <a:rPr sz="2150" spc="10" dirty="0">
                <a:solidFill>
                  <a:srgbClr val="2E2B1F"/>
                </a:solidFill>
                <a:latin typeface="Carlito"/>
                <a:cs typeface="Carlito"/>
              </a:rPr>
              <a:t>the </a:t>
            </a:r>
            <a:r>
              <a:rPr sz="2150" spc="-15" dirty="0">
                <a:solidFill>
                  <a:srgbClr val="2E2B1F"/>
                </a:solidFill>
                <a:latin typeface="Carlito"/>
                <a:cs typeface="Carlito"/>
              </a:rPr>
              <a:t>system </a:t>
            </a:r>
            <a:r>
              <a:rPr sz="2150" spc="25" dirty="0">
                <a:solidFill>
                  <a:srgbClr val="2E2B1F"/>
                </a:solidFill>
                <a:latin typeface="Carlito"/>
                <a:cs typeface="Carlito"/>
              </a:rPr>
              <a:t>will  </a:t>
            </a:r>
            <a:r>
              <a:rPr sz="2150" spc="-10" dirty="0">
                <a:solidFill>
                  <a:srgbClr val="2E2B1F"/>
                </a:solidFill>
                <a:latin typeface="Carlito"/>
                <a:cs typeface="Carlito"/>
              </a:rPr>
              <a:t>reject records </a:t>
            </a:r>
            <a:r>
              <a:rPr sz="2150" spc="10" dirty="0">
                <a:solidFill>
                  <a:srgbClr val="2E2B1F"/>
                </a:solidFill>
                <a:latin typeface="Carlito"/>
                <a:cs typeface="Carlito"/>
              </a:rPr>
              <a:t>that </a:t>
            </a:r>
            <a:r>
              <a:rPr sz="2150" spc="5" dirty="0">
                <a:solidFill>
                  <a:srgbClr val="2E2B1F"/>
                </a:solidFill>
                <a:latin typeface="Carlito"/>
                <a:cs typeface="Carlito"/>
              </a:rPr>
              <a:t>have </a:t>
            </a:r>
            <a:r>
              <a:rPr sz="2150" spc="10" dirty="0">
                <a:solidFill>
                  <a:srgbClr val="2E2B1F"/>
                </a:solidFill>
                <a:latin typeface="Carlito"/>
                <a:cs typeface="Carlito"/>
              </a:rPr>
              <a:t>a </a:t>
            </a:r>
            <a:r>
              <a:rPr sz="2150" spc="5" dirty="0">
                <a:solidFill>
                  <a:srgbClr val="2E2B1F"/>
                </a:solidFill>
                <a:latin typeface="Carlito"/>
                <a:cs typeface="Carlito"/>
              </a:rPr>
              <a:t>duplicate </a:t>
            </a:r>
            <a:r>
              <a:rPr sz="2150" spc="-35" dirty="0">
                <a:solidFill>
                  <a:srgbClr val="2E2B1F"/>
                </a:solidFill>
                <a:latin typeface="Carlito"/>
                <a:cs typeface="Carlito"/>
              </a:rPr>
              <a:t>key </a:t>
            </a:r>
            <a:r>
              <a:rPr sz="2150" spc="10" dirty="0">
                <a:solidFill>
                  <a:srgbClr val="2E2B1F"/>
                </a:solidFill>
                <a:latin typeface="Carlito"/>
                <a:cs typeface="Carlito"/>
              </a:rPr>
              <a:t>value </a:t>
            </a:r>
            <a:r>
              <a:rPr sz="2150" spc="-5" dirty="0">
                <a:solidFill>
                  <a:srgbClr val="2E2B1F"/>
                </a:solidFill>
                <a:latin typeface="Carlito"/>
                <a:cs typeface="Carlito"/>
              </a:rPr>
              <a:t>but </a:t>
            </a:r>
            <a:r>
              <a:rPr sz="2150" spc="15" dirty="0">
                <a:solidFill>
                  <a:srgbClr val="2E2B1F"/>
                </a:solidFill>
                <a:latin typeface="Carlito"/>
                <a:cs typeface="Carlito"/>
              </a:rPr>
              <a:t>allow  </a:t>
            </a:r>
            <a:r>
              <a:rPr sz="2150" spc="-10" dirty="0">
                <a:solidFill>
                  <a:srgbClr val="2E2B1F"/>
                </a:solidFill>
                <a:latin typeface="Carlito"/>
                <a:cs typeface="Carlito"/>
              </a:rPr>
              <a:t>records </a:t>
            </a:r>
            <a:r>
              <a:rPr sz="2150" spc="10" dirty="0">
                <a:solidFill>
                  <a:srgbClr val="2E2B1F"/>
                </a:solidFill>
                <a:latin typeface="Carlito"/>
                <a:cs typeface="Carlito"/>
              </a:rPr>
              <a:t>that </a:t>
            </a:r>
            <a:r>
              <a:rPr sz="2150" dirty="0">
                <a:solidFill>
                  <a:srgbClr val="2E2B1F"/>
                </a:solidFill>
                <a:latin typeface="Carlito"/>
                <a:cs typeface="Carlito"/>
              </a:rPr>
              <a:t>do </a:t>
            </a:r>
            <a:r>
              <a:rPr sz="2150" spc="-5" dirty="0">
                <a:solidFill>
                  <a:srgbClr val="2E2B1F"/>
                </a:solidFill>
                <a:latin typeface="Carlito"/>
                <a:cs typeface="Carlito"/>
              </a:rPr>
              <a:t>not </a:t>
            </a:r>
            <a:r>
              <a:rPr sz="2150" spc="5" dirty="0">
                <a:solidFill>
                  <a:srgbClr val="2E2B1F"/>
                </a:solidFill>
                <a:latin typeface="Carlito"/>
                <a:cs typeface="Carlito"/>
              </a:rPr>
              <a:t>have </a:t>
            </a:r>
            <a:r>
              <a:rPr sz="2150" spc="10" dirty="0">
                <a:solidFill>
                  <a:srgbClr val="2E2B1F"/>
                </a:solidFill>
                <a:latin typeface="Carlito"/>
                <a:cs typeface="Carlito"/>
              </a:rPr>
              <a:t>the </a:t>
            </a:r>
            <a:r>
              <a:rPr sz="2150" spc="-10" dirty="0">
                <a:solidFill>
                  <a:srgbClr val="2E2B1F"/>
                </a:solidFill>
                <a:latin typeface="Carlito"/>
                <a:cs typeface="Carlito"/>
              </a:rPr>
              <a:t>indexed </a:t>
            </a:r>
            <a:r>
              <a:rPr sz="2150" spc="10" dirty="0">
                <a:solidFill>
                  <a:srgbClr val="2E2B1F"/>
                </a:solidFill>
                <a:latin typeface="Carlito"/>
                <a:cs typeface="Carlito"/>
              </a:rPr>
              <a:t>field</a:t>
            </a:r>
            <a:r>
              <a:rPr sz="2150" spc="42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150" dirty="0">
                <a:solidFill>
                  <a:srgbClr val="2E2B1F"/>
                </a:solidFill>
                <a:latin typeface="Carlito"/>
                <a:cs typeface="Carlito"/>
              </a:rPr>
              <a:t>defined</a:t>
            </a:r>
            <a:endParaRPr sz="215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34400" y="5648325"/>
            <a:ext cx="71755" cy="400050"/>
          </a:xfrm>
          <a:custGeom>
            <a:avLst/>
            <a:gdLst/>
            <a:ahLst/>
            <a:cxnLst/>
            <a:rect l="l" t="t" r="r" b="b"/>
            <a:pathLst>
              <a:path w="71754" h="400050">
                <a:moveTo>
                  <a:pt x="71754" y="400050"/>
                </a:moveTo>
                <a:lnTo>
                  <a:pt x="43826" y="394407"/>
                </a:lnTo>
                <a:lnTo>
                  <a:pt x="21018" y="379020"/>
                </a:lnTo>
                <a:lnTo>
                  <a:pt x="5639" y="356196"/>
                </a:lnTo>
                <a:lnTo>
                  <a:pt x="0" y="328244"/>
                </a:lnTo>
                <a:lnTo>
                  <a:pt x="0" y="71805"/>
                </a:lnTo>
                <a:lnTo>
                  <a:pt x="5639" y="43853"/>
                </a:lnTo>
                <a:lnTo>
                  <a:pt x="21018" y="21029"/>
                </a:lnTo>
                <a:lnTo>
                  <a:pt x="43826" y="5642"/>
                </a:lnTo>
                <a:lnTo>
                  <a:pt x="71754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05569" y="5648325"/>
            <a:ext cx="71755" cy="400050"/>
          </a:xfrm>
          <a:custGeom>
            <a:avLst/>
            <a:gdLst/>
            <a:ahLst/>
            <a:cxnLst/>
            <a:rect l="l" t="t" r="r" b="b"/>
            <a:pathLst>
              <a:path w="71754" h="400050">
                <a:moveTo>
                  <a:pt x="0" y="0"/>
                </a:moveTo>
                <a:lnTo>
                  <a:pt x="27928" y="5642"/>
                </a:lnTo>
                <a:lnTo>
                  <a:pt x="50736" y="21029"/>
                </a:lnTo>
                <a:lnTo>
                  <a:pt x="66115" y="43853"/>
                </a:lnTo>
                <a:lnTo>
                  <a:pt x="71754" y="71805"/>
                </a:lnTo>
                <a:lnTo>
                  <a:pt x="71754" y="328244"/>
                </a:lnTo>
                <a:lnTo>
                  <a:pt x="66115" y="356196"/>
                </a:lnTo>
                <a:lnTo>
                  <a:pt x="50736" y="379020"/>
                </a:lnTo>
                <a:lnTo>
                  <a:pt x="27928" y="394407"/>
                </a:lnTo>
                <a:lnTo>
                  <a:pt x="0" y="40005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711183" y="5798820"/>
            <a:ext cx="1968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29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575" y="474344"/>
            <a:ext cx="4117340" cy="7239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55" dirty="0"/>
              <a:t>CRUD</a:t>
            </a:r>
            <a:r>
              <a:rPr spc="-355" dirty="0"/>
              <a:t> </a:t>
            </a:r>
            <a:r>
              <a:rPr spc="-65" dirty="0"/>
              <a:t>operations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875" y="1559242"/>
            <a:ext cx="6218555" cy="32778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25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000" spc="-10" dirty="0">
                <a:solidFill>
                  <a:srgbClr val="2E2B1F"/>
                </a:solidFill>
                <a:latin typeface="Carlito"/>
                <a:cs typeface="Carlito"/>
              </a:rPr>
              <a:t>Create</a:t>
            </a:r>
            <a:endParaRPr sz="2000">
              <a:latin typeface="Carlito"/>
              <a:cs typeface="Carlito"/>
            </a:endParaRPr>
          </a:p>
          <a:p>
            <a:pPr marL="537210" lvl="1" indent="-229235">
              <a:lnSpc>
                <a:spcPct val="100000"/>
              </a:lnSpc>
              <a:spcBef>
                <a:spcPts val="80"/>
              </a:spcBef>
              <a:buClr>
                <a:srgbClr val="9CBDBC"/>
              </a:buClr>
              <a:buFont typeface="Arial"/>
              <a:buChar char="•"/>
              <a:tabLst>
                <a:tab pos="536575" algn="l"/>
                <a:tab pos="537210" algn="l"/>
              </a:tabLst>
            </a:pPr>
            <a:r>
              <a:rPr sz="1850" dirty="0">
                <a:solidFill>
                  <a:srgbClr val="2E2B1F"/>
                </a:solidFill>
                <a:latin typeface="Carlito"/>
                <a:cs typeface="Carlito"/>
              </a:rPr>
              <a:t>db.collection.insert( </a:t>
            </a:r>
            <a:r>
              <a:rPr sz="1850" spc="-5" dirty="0">
                <a:solidFill>
                  <a:srgbClr val="2E2B1F"/>
                </a:solidFill>
                <a:latin typeface="Carlito"/>
                <a:cs typeface="Carlito"/>
              </a:rPr>
              <a:t>&lt;document&gt;</a:t>
            </a:r>
            <a:r>
              <a:rPr sz="1850" spc="8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50" spc="5" dirty="0">
                <a:solidFill>
                  <a:srgbClr val="2E2B1F"/>
                </a:solidFill>
                <a:latin typeface="Carlito"/>
                <a:cs typeface="Carlito"/>
              </a:rPr>
              <a:t>)</a:t>
            </a:r>
            <a:endParaRPr sz="1850">
              <a:latin typeface="Carlito"/>
              <a:cs typeface="Carlito"/>
            </a:endParaRPr>
          </a:p>
          <a:p>
            <a:pPr marL="537210" lvl="1" indent="-229235">
              <a:lnSpc>
                <a:spcPct val="100000"/>
              </a:lnSpc>
              <a:spcBef>
                <a:spcPts val="30"/>
              </a:spcBef>
              <a:buClr>
                <a:srgbClr val="9CBDBC"/>
              </a:buClr>
              <a:buFont typeface="Arial"/>
              <a:buChar char="•"/>
              <a:tabLst>
                <a:tab pos="536575" algn="l"/>
                <a:tab pos="537210" algn="l"/>
              </a:tabLst>
            </a:pPr>
            <a:r>
              <a:rPr sz="1850" dirty="0">
                <a:solidFill>
                  <a:srgbClr val="2E2B1F"/>
                </a:solidFill>
                <a:latin typeface="Carlito"/>
                <a:cs typeface="Carlito"/>
              </a:rPr>
              <a:t>db.collection.save( </a:t>
            </a:r>
            <a:r>
              <a:rPr sz="1850" spc="-5" dirty="0">
                <a:solidFill>
                  <a:srgbClr val="2E2B1F"/>
                </a:solidFill>
                <a:latin typeface="Carlito"/>
                <a:cs typeface="Carlito"/>
              </a:rPr>
              <a:t>&lt;document&gt;</a:t>
            </a:r>
            <a:r>
              <a:rPr sz="1850" spc="5" dirty="0">
                <a:solidFill>
                  <a:srgbClr val="2E2B1F"/>
                </a:solidFill>
                <a:latin typeface="Carlito"/>
                <a:cs typeface="Carlito"/>
              </a:rPr>
              <a:t> )</a:t>
            </a:r>
            <a:endParaRPr sz="1850">
              <a:latin typeface="Carlito"/>
              <a:cs typeface="Carlito"/>
            </a:endParaRPr>
          </a:p>
          <a:p>
            <a:pPr marL="537210" lvl="1" indent="-229235">
              <a:lnSpc>
                <a:spcPts val="2200"/>
              </a:lnSpc>
              <a:spcBef>
                <a:spcPts val="110"/>
              </a:spcBef>
              <a:buClr>
                <a:srgbClr val="9CBDBC"/>
              </a:buClr>
              <a:buFont typeface="Arial"/>
              <a:buChar char="•"/>
              <a:tabLst>
                <a:tab pos="536575" algn="l"/>
                <a:tab pos="537210" algn="l"/>
              </a:tabLst>
            </a:pPr>
            <a:r>
              <a:rPr sz="1850" dirty="0">
                <a:solidFill>
                  <a:srgbClr val="2E2B1F"/>
                </a:solidFill>
                <a:latin typeface="Carlito"/>
                <a:cs typeface="Carlito"/>
              </a:rPr>
              <a:t>db.collection.update( </a:t>
            </a:r>
            <a:r>
              <a:rPr sz="1850" spc="-10" dirty="0">
                <a:solidFill>
                  <a:srgbClr val="2E2B1F"/>
                </a:solidFill>
                <a:latin typeface="Carlito"/>
                <a:cs typeface="Carlito"/>
              </a:rPr>
              <a:t>&lt;query&gt;, &lt;update&gt;, </a:t>
            </a:r>
            <a:r>
              <a:rPr sz="1850" spc="5" dirty="0">
                <a:solidFill>
                  <a:srgbClr val="2E2B1F"/>
                </a:solidFill>
                <a:latin typeface="Carlito"/>
                <a:cs typeface="Carlito"/>
              </a:rPr>
              <a:t>{ </a:t>
            </a:r>
            <a:r>
              <a:rPr sz="1850" dirty="0">
                <a:solidFill>
                  <a:srgbClr val="2E2B1F"/>
                </a:solidFill>
                <a:latin typeface="Carlito"/>
                <a:cs typeface="Carlito"/>
              </a:rPr>
              <a:t>upsert: true </a:t>
            </a:r>
            <a:r>
              <a:rPr sz="1850" spc="5" dirty="0">
                <a:solidFill>
                  <a:srgbClr val="2E2B1F"/>
                </a:solidFill>
                <a:latin typeface="Carlito"/>
                <a:cs typeface="Carlito"/>
              </a:rPr>
              <a:t>}</a:t>
            </a:r>
            <a:r>
              <a:rPr sz="1850" spc="-21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50" spc="5" dirty="0">
                <a:solidFill>
                  <a:srgbClr val="2E2B1F"/>
                </a:solidFill>
                <a:latin typeface="Carlito"/>
                <a:cs typeface="Carlito"/>
              </a:rPr>
              <a:t>)</a:t>
            </a:r>
            <a:endParaRPr sz="1850">
              <a:latin typeface="Carlito"/>
              <a:cs typeface="Carlito"/>
            </a:endParaRPr>
          </a:p>
          <a:p>
            <a:pPr marL="241300" indent="-229235">
              <a:lnSpc>
                <a:spcPts val="2380"/>
              </a:lnSpc>
              <a:buClr>
                <a:srgbClr val="A9A47B"/>
              </a:buClr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000" spc="10" dirty="0">
                <a:solidFill>
                  <a:srgbClr val="2E2B1F"/>
                </a:solidFill>
                <a:latin typeface="Carlito"/>
                <a:cs typeface="Carlito"/>
              </a:rPr>
              <a:t>Read</a:t>
            </a:r>
            <a:endParaRPr sz="2000">
              <a:latin typeface="Carlito"/>
              <a:cs typeface="Carlito"/>
            </a:endParaRPr>
          </a:p>
          <a:p>
            <a:pPr marL="537210" lvl="1" indent="-229235">
              <a:lnSpc>
                <a:spcPct val="100000"/>
              </a:lnSpc>
              <a:spcBef>
                <a:spcPts val="80"/>
              </a:spcBef>
              <a:buClr>
                <a:srgbClr val="9CBDBC"/>
              </a:buClr>
              <a:buFont typeface="Arial"/>
              <a:buChar char="•"/>
              <a:tabLst>
                <a:tab pos="536575" algn="l"/>
                <a:tab pos="537210" algn="l"/>
              </a:tabLst>
            </a:pPr>
            <a:r>
              <a:rPr sz="1850" spc="5" dirty="0">
                <a:solidFill>
                  <a:srgbClr val="2E2B1F"/>
                </a:solidFill>
                <a:latin typeface="Carlito"/>
                <a:cs typeface="Carlito"/>
              </a:rPr>
              <a:t>db.collection.find( </a:t>
            </a:r>
            <a:r>
              <a:rPr sz="1850" spc="-10" dirty="0">
                <a:solidFill>
                  <a:srgbClr val="2E2B1F"/>
                </a:solidFill>
                <a:latin typeface="Carlito"/>
                <a:cs typeface="Carlito"/>
              </a:rPr>
              <a:t>&lt;query&gt;, </a:t>
            </a:r>
            <a:r>
              <a:rPr sz="1850" dirty="0">
                <a:solidFill>
                  <a:srgbClr val="2E2B1F"/>
                </a:solidFill>
                <a:latin typeface="Carlito"/>
                <a:cs typeface="Carlito"/>
              </a:rPr>
              <a:t>&lt;projection&gt;</a:t>
            </a:r>
            <a:r>
              <a:rPr sz="1850" spc="17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50" spc="5" dirty="0">
                <a:solidFill>
                  <a:srgbClr val="2E2B1F"/>
                </a:solidFill>
                <a:latin typeface="Carlito"/>
                <a:cs typeface="Carlito"/>
              </a:rPr>
              <a:t>)</a:t>
            </a:r>
            <a:endParaRPr sz="1850">
              <a:latin typeface="Carlito"/>
              <a:cs typeface="Carlito"/>
            </a:endParaRPr>
          </a:p>
          <a:p>
            <a:pPr marL="537210" lvl="1" indent="-229235">
              <a:lnSpc>
                <a:spcPts val="2200"/>
              </a:lnSpc>
              <a:spcBef>
                <a:spcPts val="110"/>
              </a:spcBef>
              <a:buClr>
                <a:srgbClr val="9CBDBC"/>
              </a:buClr>
              <a:buFont typeface="Arial"/>
              <a:buChar char="•"/>
              <a:tabLst>
                <a:tab pos="536575" algn="l"/>
                <a:tab pos="537210" algn="l"/>
              </a:tabLst>
            </a:pPr>
            <a:r>
              <a:rPr sz="1850" spc="5" dirty="0">
                <a:solidFill>
                  <a:srgbClr val="2E2B1F"/>
                </a:solidFill>
                <a:latin typeface="Carlito"/>
                <a:cs typeface="Carlito"/>
              </a:rPr>
              <a:t>db.collection.findOne( </a:t>
            </a:r>
            <a:r>
              <a:rPr sz="1850" spc="-10" dirty="0">
                <a:solidFill>
                  <a:srgbClr val="2E2B1F"/>
                </a:solidFill>
                <a:latin typeface="Carlito"/>
                <a:cs typeface="Carlito"/>
              </a:rPr>
              <a:t>&lt;query&gt;, </a:t>
            </a:r>
            <a:r>
              <a:rPr sz="1850" dirty="0">
                <a:solidFill>
                  <a:srgbClr val="2E2B1F"/>
                </a:solidFill>
                <a:latin typeface="Carlito"/>
                <a:cs typeface="Carlito"/>
              </a:rPr>
              <a:t>&lt;projection&gt;</a:t>
            </a:r>
            <a:r>
              <a:rPr sz="1850" spc="-17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50" spc="5" dirty="0">
                <a:solidFill>
                  <a:srgbClr val="2E2B1F"/>
                </a:solidFill>
                <a:latin typeface="Carlito"/>
                <a:cs typeface="Carlito"/>
              </a:rPr>
              <a:t>)</a:t>
            </a:r>
            <a:endParaRPr sz="1850">
              <a:latin typeface="Carlito"/>
              <a:cs typeface="Carlito"/>
            </a:endParaRPr>
          </a:p>
          <a:p>
            <a:pPr marL="241300" indent="-229235">
              <a:lnSpc>
                <a:spcPts val="2380"/>
              </a:lnSpc>
              <a:buClr>
                <a:srgbClr val="A9A47B"/>
              </a:buClr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000" dirty="0">
                <a:solidFill>
                  <a:srgbClr val="2E2B1F"/>
                </a:solidFill>
                <a:latin typeface="Carlito"/>
                <a:cs typeface="Carlito"/>
              </a:rPr>
              <a:t>Update</a:t>
            </a:r>
            <a:endParaRPr sz="2000">
              <a:latin typeface="Carlito"/>
              <a:cs typeface="Carlito"/>
            </a:endParaRPr>
          </a:p>
          <a:p>
            <a:pPr marL="537210" lvl="1" indent="-229235">
              <a:lnSpc>
                <a:spcPct val="100000"/>
              </a:lnSpc>
              <a:spcBef>
                <a:spcPts val="75"/>
              </a:spcBef>
              <a:buClr>
                <a:srgbClr val="9CBDBC"/>
              </a:buClr>
              <a:buFont typeface="Arial"/>
              <a:buChar char="•"/>
              <a:tabLst>
                <a:tab pos="536575" algn="l"/>
                <a:tab pos="537210" algn="l"/>
              </a:tabLst>
            </a:pPr>
            <a:r>
              <a:rPr sz="1850" dirty="0">
                <a:solidFill>
                  <a:srgbClr val="2E2B1F"/>
                </a:solidFill>
                <a:latin typeface="Carlito"/>
                <a:cs typeface="Carlito"/>
              </a:rPr>
              <a:t>db.collection.update( </a:t>
            </a:r>
            <a:r>
              <a:rPr sz="1850" spc="-10" dirty="0">
                <a:solidFill>
                  <a:srgbClr val="2E2B1F"/>
                </a:solidFill>
                <a:latin typeface="Carlito"/>
                <a:cs typeface="Carlito"/>
              </a:rPr>
              <a:t>&lt;query&gt;, &lt;update&gt;, </a:t>
            </a:r>
            <a:r>
              <a:rPr sz="1850" spc="-5" dirty="0">
                <a:solidFill>
                  <a:srgbClr val="2E2B1F"/>
                </a:solidFill>
                <a:latin typeface="Carlito"/>
                <a:cs typeface="Carlito"/>
              </a:rPr>
              <a:t>&lt;options&gt;</a:t>
            </a:r>
            <a:r>
              <a:rPr sz="1850" spc="-25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50" spc="5" dirty="0">
                <a:solidFill>
                  <a:srgbClr val="2E2B1F"/>
                </a:solidFill>
                <a:latin typeface="Carlito"/>
                <a:cs typeface="Carlito"/>
              </a:rPr>
              <a:t>)</a:t>
            </a:r>
            <a:endParaRPr sz="185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35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000" dirty="0">
                <a:solidFill>
                  <a:srgbClr val="2E2B1F"/>
                </a:solidFill>
                <a:latin typeface="Carlito"/>
                <a:cs typeface="Carlito"/>
              </a:rPr>
              <a:t>Delete</a:t>
            </a:r>
            <a:endParaRPr sz="2000">
              <a:latin typeface="Carlito"/>
              <a:cs typeface="Carlito"/>
            </a:endParaRPr>
          </a:p>
          <a:p>
            <a:pPr marL="537210" lvl="1" indent="-229235">
              <a:lnSpc>
                <a:spcPct val="100000"/>
              </a:lnSpc>
              <a:spcBef>
                <a:spcPts val="5"/>
              </a:spcBef>
              <a:buClr>
                <a:srgbClr val="9CBDBC"/>
              </a:buClr>
              <a:buFont typeface="Arial"/>
              <a:buChar char="•"/>
              <a:tabLst>
                <a:tab pos="536575" algn="l"/>
                <a:tab pos="537210" algn="l"/>
              </a:tabLst>
            </a:pPr>
            <a:r>
              <a:rPr sz="1850" dirty="0">
                <a:solidFill>
                  <a:srgbClr val="2E2B1F"/>
                </a:solidFill>
                <a:latin typeface="Carlito"/>
                <a:cs typeface="Carlito"/>
              </a:rPr>
              <a:t>db.collection.remove( </a:t>
            </a:r>
            <a:r>
              <a:rPr sz="1850" spc="-10" dirty="0">
                <a:solidFill>
                  <a:srgbClr val="2E2B1F"/>
                </a:solidFill>
                <a:latin typeface="Carlito"/>
                <a:cs typeface="Carlito"/>
              </a:rPr>
              <a:t>&lt;query&gt;, </a:t>
            </a:r>
            <a:r>
              <a:rPr sz="1850" dirty="0">
                <a:solidFill>
                  <a:srgbClr val="2E2B1F"/>
                </a:solidFill>
                <a:latin typeface="Carlito"/>
                <a:cs typeface="Carlito"/>
              </a:rPr>
              <a:t>&lt;justOne&gt;</a:t>
            </a:r>
            <a:r>
              <a:rPr sz="1850" spc="-16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50" spc="5" dirty="0">
                <a:solidFill>
                  <a:srgbClr val="2E2B1F"/>
                </a:solidFill>
                <a:latin typeface="Carlito"/>
                <a:cs typeface="Carlito"/>
              </a:rPr>
              <a:t>)</a:t>
            </a:r>
            <a:endParaRPr sz="18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6575" y="5107304"/>
            <a:ext cx="7850505" cy="1076960"/>
          </a:xfrm>
          <a:prstGeom prst="rect">
            <a:avLst/>
          </a:prstGeom>
        </p:spPr>
        <p:txBody>
          <a:bodyPr vert="horz" wrap="square" lIns="0" tIns="125095" rIns="0" bIns="0" rtlCol="0">
            <a:spAutoFit/>
          </a:bodyPr>
          <a:lstStyle/>
          <a:p>
            <a:pPr marL="12700" marR="5080">
              <a:lnSpc>
                <a:spcPts val="3679"/>
              </a:lnSpc>
              <a:spcBef>
                <a:spcPts val="985"/>
              </a:spcBef>
            </a:pPr>
            <a:r>
              <a:rPr sz="3800" spc="10" dirty="0">
                <a:solidFill>
                  <a:srgbClr val="2E2B1F"/>
                </a:solidFill>
                <a:latin typeface="Carlito"/>
                <a:cs typeface="Carlito"/>
              </a:rPr>
              <a:t>Collection specifies the </a:t>
            </a:r>
            <a:r>
              <a:rPr sz="3800" spc="15" dirty="0">
                <a:solidFill>
                  <a:srgbClr val="2E2B1F"/>
                </a:solidFill>
                <a:latin typeface="Carlito"/>
                <a:cs typeface="Carlito"/>
              </a:rPr>
              <a:t>collection</a:t>
            </a:r>
            <a:r>
              <a:rPr sz="3800" spc="-62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3800" spc="10" dirty="0">
                <a:solidFill>
                  <a:srgbClr val="2E2B1F"/>
                </a:solidFill>
                <a:latin typeface="Carlito"/>
                <a:cs typeface="Carlito"/>
              </a:rPr>
              <a:t>or the  </a:t>
            </a:r>
            <a:r>
              <a:rPr sz="3800" spc="-5" dirty="0">
                <a:solidFill>
                  <a:srgbClr val="2E2B1F"/>
                </a:solidFill>
                <a:latin typeface="Carlito"/>
                <a:cs typeface="Carlito"/>
              </a:rPr>
              <a:t>‘table’ </a:t>
            </a:r>
            <a:r>
              <a:rPr sz="3800" spc="10" dirty="0">
                <a:solidFill>
                  <a:srgbClr val="2E2B1F"/>
                </a:solidFill>
                <a:latin typeface="Carlito"/>
                <a:cs typeface="Carlito"/>
              </a:rPr>
              <a:t>to </a:t>
            </a:r>
            <a:r>
              <a:rPr sz="3800" spc="-20" dirty="0">
                <a:solidFill>
                  <a:srgbClr val="2E2B1F"/>
                </a:solidFill>
                <a:latin typeface="Carlito"/>
                <a:cs typeface="Carlito"/>
              </a:rPr>
              <a:t>store </a:t>
            </a:r>
            <a:r>
              <a:rPr sz="3800" spc="10" dirty="0">
                <a:solidFill>
                  <a:srgbClr val="2E2B1F"/>
                </a:solidFill>
                <a:latin typeface="Carlito"/>
                <a:cs typeface="Carlito"/>
              </a:rPr>
              <a:t>the</a:t>
            </a:r>
            <a:r>
              <a:rPr sz="3800" spc="-17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3800" spc="20" dirty="0">
                <a:solidFill>
                  <a:srgbClr val="2E2B1F"/>
                </a:solidFill>
                <a:latin typeface="Carlito"/>
                <a:cs typeface="Carlito"/>
              </a:rPr>
              <a:t>document</a:t>
            </a:r>
            <a:endParaRPr sz="38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534400" y="5648325"/>
            <a:ext cx="71755" cy="400050"/>
          </a:xfrm>
          <a:custGeom>
            <a:avLst/>
            <a:gdLst/>
            <a:ahLst/>
            <a:cxnLst/>
            <a:rect l="l" t="t" r="r" b="b"/>
            <a:pathLst>
              <a:path w="71754" h="400050">
                <a:moveTo>
                  <a:pt x="71754" y="400050"/>
                </a:moveTo>
                <a:lnTo>
                  <a:pt x="43826" y="394407"/>
                </a:lnTo>
                <a:lnTo>
                  <a:pt x="21018" y="379020"/>
                </a:lnTo>
                <a:lnTo>
                  <a:pt x="5639" y="356196"/>
                </a:lnTo>
                <a:lnTo>
                  <a:pt x="0" y="328244"/>
                </a:lnTo>
                <a:lnTo>
                  <a:pt x="0" y="71805"/>
                </a:lnTo>
                <a:lnTo>
                  <a:pt x="5639" y="43853"/>
                </a:lnTo>
                <a:lnTo>
                  <a:pt x="21018" y="21029"/>
                </a:lnTo>
                <a:lnTo>
                  <a:pt x="43826" y="5642"/>
                </a:lnTo>
                <a:lnTo>
                  <a:pt x="71754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005569" y="5648325"/>
            <a:ext cx="71755" cy="400050"/>
          </a:xfrm>
          <a:custGeom>
            <a:avLst/>
            <a:gdLst/>
            <a:ahLst/>
            <a:cxnLst/>
            <a:rect l="l" t="t" r="r" b="b"/>
            <a:pathLst>
              <a:path w="71754" h="400050">
                <a:moveTo>
                  <a:pt x="0" y="0"/>
                </a:moveTo>
                <a:lnTo>
                  <a:pt x="27928" y="5642"/>
                </a:lnTo>
                <a:lnTo>
                  <a:pt x="50736" y="21029"/>
                </a:lnTo>
                <a:lnTo>
                  <a:pt x="66115" y="43853"/>
                </a:lnTo>
                <a:lnTo>
                  <a:pt x="71754" y="71805"/>
                </a:lnTo>
                <a:lnTo>
                  <a:pt x="71754" y="328244"/>
                </a:lnTo>
                <a:lnTo>
                  <a:pt x="66115" y="356196"/>
                </a:lnTo>
                <a:lnTo>
                  <a:pt x="50736" y="379020"/>
                </a:lnTo>
                <a:lnTo>
                  <a:pt x="27928" y="394407"/>
                </a:lnTo>
                <a:lnTo>
                  <a:pt x="0" y="40005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711183" y="5798820"/>
            <a:ext cx="1968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30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575" y="474344"/>
            <a:ext cx="4335780" cy="7239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75" dirty="0">
                <a:solidFill>
                  <a:srgbClr val="9CBDBC"/>
                </a:solidFill>
              </a:rPr>
              <a:t>C</a:t>
            </a:r>
            <a:r>
              <a:rPr spc="-75" dirty="0"/>
              <a:t>reate</a:t>
            </a:r>
            <a:r>
              <a:rPr spc="-280" dirty="0"/>
              <a:t> </a:t>
            </a:r>
            <a:r>
              <a:rPr spc="-65" dirty="0"/>
              <a:t>Operations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575" y="1387411"/>
            <a:ext cx="7359015" cy="3448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309880">
              <a:lnSpc>
                <a:spcPct val="104900"/>
              </a:lnSpc>
            </a:pPr>
            <a:r>
              <a:rPr sz="2150" dirty="0">
                <a:solidFill>
                  <a:srgbClr val="2E2B1F"/>
                </a:solidFill>
                <a:latin typeface="Carlito"/>
                <a:cs typeface="Carlito"/>
              </a:rPr>
              <a:t>Db.collection </a:t>
            </a:r>
            <a:r>
              <a:rPr sz="2150" spc="-5" dirty="0">
                <a:solidFill>
                  <a:srgbClr val="2E2B1F"/>
                </a:solidFill>
                <a:latin typeface="Carlito"/>
                <a:cs typeface="Carlito"/>
              </a:rPr>
              <a:t>specifies </a:t>
            </a:r>
            <a:r>
              <a:rPr sz="2150" spc="10" dirty="0">
                <a:solidFill>
                  <a:srgbClr val="2E2B1F"/>
                </a:solidFill>
                <a:latin typeface="Carlito"/>
                <a:cs typeface="Carlito"/>
              </a:rPr>
              <a:t>the </a:t>
            </a:r>
            <a:r>
              <a:rPr sz="2150" dirty="0">
                <a:solidFill>
                  <a:srgbClr val="2E2B1F"/>
                </a:solidFill>
                <a:latin typeface="Carlito"/>
                <a:cs typeface="Carlito"/>
              </a:rPr>
              <a:t>collection </a:t>
            </a:r>
            <a:r>
              <a:rPr sz="2150" spc="-5" dirty="0">
                <a:solidFill>
                  <a:srgbClr val="2E2B1F"/>
                </a:solidFill>
                <a:latin typeface="Carlito"/>
                <a:cs typeface="Carlito"/>
              </a:rPr>
              <a:t>or </a:t>
            </a:r>
            <a:r>
              <a:rPr sz="2150" spc="10" dirty="0">
                <a:solidFill>
                  <a:srgbClr val="2E2B1F"/>
                </a:solidFill>
                <a:latin typeface="Carlito"/>
                <a:cs typeface="Carlito"/>
              </a:rPr>
              <a:t>the </a:t>
            </a:r>
            <a:r>
              <a:rPr sz="2150" dirty="0">
                <a:solidFill>
                  <a:srgbClr val="2E2B1F"/>
                </a:solidFill>
                <a:latin typeface="Carlito"/>
                <a:cs typeface="Carlito"/>
              </a:rPr>
              <a:t>‘table’ </a:t>
            </a:r>
            <a:r>
              <a:rPr sz="2150" spc="15" dirty="0">
                <a:solidFill>
                  <a:srgbClr val="2E2B1F"/>
                </a:solidFill>
                <a:latin typeface="Carlito"/>
                <a:cs typeface="Carlito"/>
              </a:rPr>
              <a:t>to </a:t>
            </a:r>
            <a:r>
              <a:rPr sz="2150" dirty="0">
                <a:solidFill>
                  <a:srgbClr val="2E2B1F"/>
                </a:solidFill>
                <a:latin typeface="Carlito"/>
                <a:cs typeface="Carlito"/>
              </a:rPr>
              <a:t>store </a:t>
            </a:r>
            <a:r>
              <a:rPr sz="2150" spc="10" dirty="0">
                <a:solidFill>
                  <a:srgbClr val="2E2B1F"/>
                </a:solidFill>
                <a:latin typeface="Carlito"/>
                <a:cs typeface="Carlito"/>
              </a:rPr>
              <a:t>the  </a:t>
            </a:r>
            <a:r>
              <a:rPr sz="2150" spc="-10" dirty="0">
                <a:solidFill>
                  <a:srgbClr val="2E2B1F"/>
                </a:solidFill>
                <a:latin typeface="Carlito"/>
                <a:cs typeface="Carlito"/>
              </a:rPr>
              <a:t>document</a:t>
            </a:r>
            <a:endParaRPr sz="2150">
              <a:latin typeface="Carlito"/>
              <a:cs typeface="Carlito"/>
            </a:endParaRPr>
          </a:p>
          <a:p>
            <a:pPr marL="651510" indent="-229235">
              <a:lnSpc>
                <a:spcPct val="100000"/>
              </a:lnSpc>
              <a:spcBef>
                <a:spcPts val="495"/>
              </a:spcBef>
              <a:buClr>
                <a:srgbClr val="9CBDBC"/>
              </a:buClr>
              <a:buFont typeface="Arial"/>
              <a:buChar char="•"/>
              <a:tabLst>
                <a:tab pos="650875" algn="l"/>
                <a:tab pos="651510" algn="l"/>
              </a:tabLst>
            </a:pPr>
            <a:r>
              <a:rPr sz="2000" spc="-5" dirty="0">
                <a:solidFill>
                  <a:srgbClr val="2E2B1F"/>
                </a:solidFill>
                <a:latin typeface="Carlito"/>
                <a:cs typeface="Carlito"/>
              </a:rPr>
              <a:t>db.collection_name.insert( &lt;document&gt;</a:t>
            </a:r>
            <a:r>
              <a:rPr sz="2000" spc="1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000" spc="5" dirty="0">
                <a:solidFill>
                  <a:srgbClr val="2E2B1F"/>
                </a:solidFill>
                <a:latin typeface="Carlito"/>
                <a:cs typeface="Carlito"/>
              </a:rPr>
              <a:t>)</a:t>
            </a:r>
            <a:endParaRPr sz="2000">
              <a:latin typeface="Carlito"/>
              <a:cs typeface="Carlito"/>
            </a:endParaRPr>
          </a:p>
          <a:p>
            <a:pPr marL="1022985" lvl="1" indent="-229235">
              <a:lnSpc>
                <a:spcPct val="100000"/>
              </a:lnSpc>
              <a:spcBef>
                <a:spcPts val="430"/>
              </a:spcBef>
              <a:buClr>
                <a:srgbClr val="D2CA6C"/>
              </a:buClr>
              <a:buFont typeface="Arial"/>
              <a:buChar char="•"/>
              <a:tabLst>
                <a:tab pos="1022985" algn="l"/>
                <a:tab pos="1023619" algn="l"/>
              </a:tabLst>
            </a:pPr>
            <a:r>
              <a:rPr sz="1800" spc="5" dirty="0">
                <a:solidFill>
                  <a:srgbClr val="2E2B1F"/>
                </a:solidFill>
                <a:latin typeface="Carlito"/>
                <a:cs typeface="Carlito"/>
              </a:rPr>
              <a:t>Omit</a:t>
            </a:r>
            <a:r>
              <a:rPr sz="1800" spc="-4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spc="5" dirty="0">
                <a:solidFill>
                  <a:srgbClr val="2E2B1F"/>
                </a:solidFill>
                <a:latin typeface="Carlito"/>
                <a:cs typeface="Carlito"/>
              </a:rPr>
              <a:t>the</a:t>
            </a:r>
            <a:r>
              <a:rPr sz="1800" spc="-3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spc="10" dirty="0">
                <a:solidFill>
                  <a:srgbClr val="2E2B1F"/>
                </a:solidFill>
                <a:latin typeface="Carlito"/>
                <a:cs typeface="Carlito"/>
              </a:rPr>
              <a:t>_id</a:t>
            </a:r>
            <a:r>
              <a:rPr sz="1800" spc="-1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spc="5" dirty="0">
                <a:solidFill>
                  <a:srgbClr val="2E2B1F"/>
                </a:solidFill>
                <a:latin typeface="Carlito"/>
                <a:cs typeface="Carlito"/>
              </a:rPr>
              <a:t>field</a:t>
            </a:r>
            <a:r>
              <a:rPr sz="1800" spc="-8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2E2B1F"/>
                </a:solidFill>
                <a:latin typeface="Carlito"/>
                <a:cs typeface="Carlito"/>
              </a:rPr>
              <a:t>to</a:t>
            </a:r>
            <a:r>
              <a:rPr sz="1800" spc="-1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spc="15" dirty="0">
                <a:solidFill>
                  <a:srgbClr val="2E2B1F"/>
                </a:solidFill>
                <a:latin typeface="Carlito"/>
                <a:cs typeface="Carlito"/>
              </a:rPr>
              <a:t>have</a:t>
            </a:r>
            <a:r>
              <a:rPr sz="1800" spc="-10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spc="10" dirty="0">
                <a:solidFill>
                  <a:srgbClr val="2E2B1F"/>
                </a:solidFill>
                <a:latin typeface="Carlito"/>
                <a:cs typeface="Carlito"/>
              </a:rPr>
              <a:t>MongoDB</a:t>
            </a:r>
            <a:r>
              <a:rPr sz="1800" spc="-114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2E2B1F"/>
                </a:solidFill>
                <a:latin typeface="Carlito"/>
                <a:cs typeface="Carlito"/>
              </a:rPr>
              <a:t>generate</a:t>
            </a:r>
            <a:r>
              <a:rPr sz="1800" spc="-11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2E2B1F"/>
                </a:solidFill>
                <a:latin typeface="Carlito"/>
                <a:cs typeface="Carlito"/>
              </a:rPr>
              <a:t>a </a:t>
            </a:r>
            <a:r>
              <a:rPr sz="1800" spc="20" dirty="0">
                <a:solidFill>
                  <a:srgbClr val="2E2B1F"/>
                </a:solidFill>
                <a:latin typeface="Carlito"/>
                <a:cs typeface="Carlito"/>
              </a:rPr>
              <a:t>unique</a:t>
            </a:r>
            <a:r>
              <a:rPr sz="1800" spc="-10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spc="-25" dirty="0">
                <a:solidFill>
                  <a:srgbClr val="2E2B1F"/>
                </a:solidFill>
                <a:latin typeface="Carlito"/>
                <a:cs typeface="Carlito"/>
              </a:rPr>
              <a:t>key</a:t>
            </a:r>
            <a:endParaRPr sz="1800">
              <a:latin typeface="Carlito"/>
              <a:cs typeface="Carlito"/>
            </a:endParaRPr>
          </a:p>
          <a:p>
            <a:pPr marL="1022985" lvl="1" indent="-229235">
              <a:lnSpc>
                <a:spcPct val="100000"/>
              </a:lnSpc>
              <a:spcBef>
                <a:spcPts val="470"/>
              </a:spcBef>
              <a:buClr>
                <a:srgbClr val="D2CA6C"/>
              </a:buClr>
              <a:buFont typeface="Arial"/>
              <a:buChar char="•"/>
              <a:tabLst>
                <a:tab pos="1022985" algn="l"/>
                <a:tab pos="1023619" algn="l"/>
              </a:tabLst>
            </a:pPr>
            <a:r>
              <a:rPr sz="1800" spc="5" dirty="0">
                <a:solidFill>
                  <a:srgbClr val="2E2B1F"/>
                </a:solidFill>
                <a:latin typeface="Carlito"/>
                <a:cs typeface="Carlito"/>
              </a:rPr>
              <a:t>Example</a:t>
            </a:r>
            <a:r>
              <a:rPr sz="1800" spc="-9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spc="5" dirty="0">
                <a:solidFill>
                  <a:srgbClr val="2E2B1F"/>
                </a:solidFill>
                <a:latin typeface="Carlito"/>
                <a:cs typeface="Carlito"/>
              </a:rPr>
              <a:t>db.</a:t>
            </a:r>
            <a:r>
              <a:rPr sz="1800" b="1" spc="5" dirty="0">
                <a:solidFill>
                  <a:srgbClr val="2E2B1F"/>
                </a:solidFill>
                <a:latin typeface="Carlito"/>
                <a:cs typeface="Carlito"/>
              </a:rPr>
              <a:t>parts</a:t>
            </a:r>
            <a:r>
              <a:rPr sz="1800" spc="5" dirty="0">
                <a:solidFill>
                  <a:srgbClr val="2E2B1F"/>
                </a:solidFill>
                <a:latin typeface="Carlito"/>
                <a:cs typeface="Carlito"/>
              </a:rPr>
              <a:t>.insert(</a:t>
            </a:r>
            <a:r>
              <a:rPr sz="1800" spc="-12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spc="10" dirty="0">
                <a:solidFill>
                  <a:srgbClr val="2E2B1F"/>
                </a:solidFill>
                <a:latin typeface="Carlito"/>
                <a:cs typeface="Carlito"/>
              </a:rPr>
              <a:t>{{type:</a:t>
            </a:r>
            <a:r>
              <a:rPr sz="1800" spc="-14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spc="-20" dirty="0">
                <a:solidFill>
                  <a:srgbClr val="2E2B1F"/>
                </a:solidFill>
                <a:latin typeface="Carlito"/>
                <a:cs typeface="Carlito"/>
              </a:rPr>
              <a:t>“screwdriver”,</a:t>
            </a:r>
            <a:r>
              <a:rPr sz="1800" spc="4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spc="15" dirty="0">
                <a:solidFill>
                  <a:srgbClr val="2E2B1F"/>
                </a:solidFill>
                <a:latin typeface="Carlito"/>
                <a:cs typeface="Carlito"/>
              </a:rPr>
              <a:t>quantity:</a:t>
            </a:r>
            <a:r>
              <a:rPr sz="1800" spc="-21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2E2B1F"/>
                </a:solidFill>
                <a:latin typeface="Carlito"/>
                <a:cs typeface="Carlito"/>
              </a:rPr>
              <a:t>15</a:t>
            </a:r>
            <a:r>
              <a:rPr sz="1800" spc="3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2E2B1F"/>
                </a:solidFill>
                <a:latin typeface="Carlito"/>
                <a:cs typeface="Carlito"/>
              </a:rPr>
              <a:t>}</a:t>
            </a:r>
            <a:r>
              <a:rPr sz="1800" spc="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2E2B1F"/>
                </a:solidFill>
                <a:latin typeface="Carlito"/>
                <a:cs typeface="Carlito"/>
              </a:rPr>
              <a:t>)</a:t>
            </a:r>
            <a:endParaRPr sz="1800">
              <a:latin typeface="Carlito"/>
              <a:cs typeface="Carlito"/>
            </a:endParaRPr>
          </a:p>
          <a:p>
            <a:pPr marL="1022985" lvl="1" indent="-229235">
              <a:lnSpc>
                <a:spcPct val="100000"/>
              </a:lnSpc>
              <a:spcBef>
                <a:spcPts val="395"/>
              </a:spcBef>
              <a:buClr>
                <a:srgbClr val="D2CA6C"/>
              </a:buClr>
              <a:buFont typeface="Arial"/>
              <a:buChar char="•"/>
              <a:tabLst>
                <a:tab pos="1022985" algn="l"/>
                <a:tab pos="1023619" algn="l"/>
              </a:tabLst>
            </a:pPr>
            <a:r>
              <a:rPr sz="1800" spc="5" dirty="0">
                <a:solidFill>
                  <a:srgbClr val="2E2B1F"/>
                </a:solidFill>
                <a:latin typeface="Carlito"/>
                <a:cs typeface="Carlito"/>
              </a:rPr>
              <a:t>db.</a:t>
            </a:r>
            <a:r>
              <a:rPr sz="1800" b="1" spc="5" dirty="0">
                <a:solidFill>
                  <a:srgbClr val="2E2B1F"/>
                </a:solidFill>
                <a:latin typeface="Carlito"/>
                <a:cs typeface="Carlito"/>
              </a:rPr>
              <a:t>parts</a:t>
            </a:r>
            <a:r>
              <a:rPr sz="1800" spc="5" dirty="0">
                <a:solidFill>
                  <a:srgbClr val="2E2B1F"/>
                </a:solidFill>
                <a:latin typeface="Carlito"/>
                <a:cs typeface="Carlito"/>
              </a:rPr>
              <a:t>.insert({_id:</a:t>
            </a:r>
            <a:r>
              <a:rPr sz="1800" spc="-21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2E2B1F"/>
                </a:solidFill>
                <a:latin typeface="Carlito"/>
                <a:cs typeface="Carlito"/>
              </a:rPr>
              <a:t>10,</a:t>
            </a:r>
            <a:r>
              <a:rPr sz="1800" spc="3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spc="5" dirty="0">
                <a:solidFill>
                  <a:srgbClr val="2E2B1F"/>
                </a:solidFill>
                <a:latin typeface="Carlito"/>
                <a:cs typeface="Carlito"/>
              </a:rPr>
              <a:t>type:</a:t>
            </a:r>
            <a:r>
              <a:rPr sz="1800" spc="-6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2E2B1F"/>
                </a:solidFill>
                <a:latin typeface="Carlito"/>
                <a:cs typeface="Carlito"/>
              </a:rPr>
              <a:t>“hammer”,</a:t>
            </a:r>
            <a:r>
              <a:rPr sz="1800" spc="4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spc="15" dirty="0">
                <a:solidFill>
                  <a:srgbClr val="2E2B1F"/>
                </a:solidFill>
                <a:latin typeface="Carlito"/>
                <a:cs typeface="Carlito"/>
              </a:rPr>
              <a:t>quantity:</a:t>
            </a:r>
            <a:r>
              <a:rPr sz="1800" spc="-21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2E2B1F"/>
                </a:solidFill>
                <a:latin typeface="Carlito"/>
                <a:cs typeface="Carlito"/>
              </a:rPr>
              <a:t>1</a:t>
            </a:r>
            <a:r>
              <a:rPr sz="1800" spc="2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spc="15" dirty="0">
                <a:solidFill>
                  <a:srgbClr val="2E2B1F"/>
                </a:solidFill>
                <a:latin typeface="Carlito"/>
                <a:cs typeface="Carlito"/>
              </a:rPr>
              <a:t>})</a:t>
            </a:r>
            <a:endParaRPr sz="1800">
              <a:latin typeface="Carlito"/>
              <a:cs typeface="Carlito"/>
            </a:endParaRPr>
          </a:p>
          <a:p>
            <a:pPr marL="651510" indent="-229235">
              <a:lnSpc>
                <a:spcPct val="100000"/>
              </a:lnSpc>
              <a:spcBef>
                <a:spcPts val="490"/>
              </a:spcBef>
              <a:buClr>
                <a:srgbClr val="9CBDBC"/>
              </a:buClr>
              <a:buFont typeface="Arial"/>
              <a:buChar char="•"/>
              <a:tabLst>
                <a:tab pos="650875" algn="l"/>
                <a:tab pos="651510" algn="l"/>
              </a:tabLst>
            </a:pPr>
            <a:r>
              <a:rPr sz="2000" spc="-5" dirty="0">
                <a:solidFill>
                  <a:srgbClr val="2E2B1F"/>
                </a:solidFill>
                <a:latin typeface="Carlito"/>
                <a:cs typeface="Carlito"/>
              </a:rPr>
              <a:t>db.collection_name.update( </a:t>
            </a:r>
            <a:r>
              <a:rPr sz="2000" spc="-15" dirty="0">
                <a:solidFill>
                  <a:srgbClr val="2E2B1F"/>
                </a:solidFill>
                <a:latin typeface="Carlito"/>
                <a:cs typeface="Carlito"/>
              </a:rPr>
              <a:t>&lt;query&gt;, </a:t>
            </a:r>
            <a:r>
              <a:rPr sz="2000" spc="-5" dirty="0">
                <a:solidFill>
                  <a:srgbClr val="2E2B1F"/>
                </a:solidFill>
                <a:latin typeface="Carlito"/>
                <a:cs typeface="Carlito"/>
              </a:rPr>
              <a:t>&lt;update&gt;, </a:t>
            </a:r>
            <a:r>
              <a:rPr sz="2000" spc="5" dirty="0">
                <a:solidFill>
                  <a:srgbClr val="2E2B1F"/>
                </a:solidFill>
                <a:latin typeface="Carlito"/>
                <a:cs typeface="Carlito"/>
              </a:rPr>
              <a:t>{ upsert: </a:t>
            </a:r>
            <a:r>
              <a:rPr sz="2000" spc="-5" dirty="0">
                <a:solidFill>
                  <a:srgbClr val="2E2B1F"/>
                </a:solidFill>
                <a:latin typeface="Carlito"/>
                <a:cs typeface="Carlito"/>
              </a:rPr>
              <a:t>true </a:t>
            </a:r>
            <a:r>
              <a:rPr sz="2000" spc="5" dirty="0">
                <a:solidFill>
                  <a:srgbClr val="2E2B1F"/>
                </a:solidFill>
                <a:latin typeface="Carlito"/>
                <a:cs typeface="Carlito"/>
              </a:rPr>
              <a:t>}</a:t>
            </a:r>
            <a:r>
              <a:rPr sz="2000" spc="15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000" spc="5" dirty="0">
                <a:solidFill>
                  <a:srgbClr val="2E2B1F"/>
                </a:solidFill>
                <a:latin typeface="Carlito"/>
                <a:cs typeface="Carlito"/>
              </a:rPr>
              <a:t>)</a:t>
            </a:r>
            <a:endParaRPr sz="2000">
              <a:latin typeface="Carlito"/>
              <a:cs typeface="Carlito"/>
            </a:endParaRPr>
          </a:p>
          <a:p>
            <a:pPr marL="1022985" lvl="1" indent="-229235">
              <a:lnSpc>
                <a:spcPct val="100000"/>
              </a:lnSpc>
              <a:spcBef>
                <a:spcPts val="430"/>
              </a:spcBef>
              <a:buClr>
                <a:srgbClr val="D2CA6C"/>
              </a:buClr>
              <a:buFont typeface="Arial"/>
              <a:buChar char="•"/>
              <a:tabLst>
                <a:tab pos="1022985" algn="l"/>
                <a:tab pos="1023619" algn="l"/>
              </a:tabLst>
            </a:pPr>
            <a:r>
              <a:rPr sz="1800" spc="10" dirty="0">
                <a:solidFill>
                  <a:srgbClr val="2E2B1F"/>
                </a:solidFill>
                <a:latin typeface="Carlito"/>
                <a:cs typeface="Carlito"/>
              </a:rPr>
              <a:t>Will</a:t>
            </a:r>
            <a:r>
              <a:rPr sz="1800" spc="-8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spc="15" dirty="0">
                <a:solidFill>
                  <a:srgbClr val="2E2B1F"/>
                </a:solidFill>
                <a:latin typeface="Carlito"/>
                <a:cs typeface="Carlito"/>
              </a:rPr>
              <a:t>update</a:t>
            </a:r>
            <a:r>
              <a:rPr sz="1800" spc="-11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2E2B1F"/>
                </a:solidFill>
                <a:latin typeface="Carlito"/>
                <a:cs typeface="Carlito"/>
              </a:rPr>
              <a:t>1</a:t>
            </a:r>
            <a:r>
              <a:rPr sz="1800" spc="2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spc="10" dirty="0">
                <a:solidFill>
                  <a:srgbClr val="2E2B1F"/>
                </a:solidFill>
                <a:latin typeface="Carlito"/>
                <a:cs typeface="Carlito"/>
              </a:rPr>
              <a:t>or</a:t>
            </a:r>
            <a:r>
              <a:rPr sz="1800" spc="-6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2E2B1F"/>
                </a:solidFill>
                <a:latin typeface="Carlito"/>
                <a:cs typeface="Carlito"/>
              </a:rPr>
              <a:t>more</a:t>
            </a:r>
            <a:r>
              <a:rPr sz="1800" spc="-3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2E2B1F"/>
                </a:solidFill>
                <a:latin typeface="Carlito"/>
                <a:cs typeface="Carlito"/>
              </a:rPr>
              <a:t>records</a:t>
            </a:r>
            <a:r>
              <a:rPr sz="1800" spc="2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spc="15" dirty="0">
                <a:solidFill>
                  <a:srgbClr val="2E2B1F"/>
                </a:solidFill>
                <a:latin typeface="Carlito"/>
                <a:cs typeface="Carlito"/>
              </a:rPr>
              <a:t>in</a:t>
            </a:r>
            <a:r>
              <a:rPr sz="1800" spc="-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2E2B1F"/>
                </a:solidFill>
                <a:latin typeface="Carlito"/>
                <a:cs typeface="Carlito"/>
              </a:rPr>
              <a:t>a</a:t>
            </a:r>
            <a:r>
              <a:rPr sz="1800" spc="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spc="10" dirty="0">
                <a:solidFill>
                  <a:srgbClr val="2E2B1F"/>
                </a:solidFill>
                <a:latin typeface="Carlito"/>
                <a:cs typeface="Carlito"/>
              </a:rPr>
              <a:t>collection</a:t>
            </a:r>
            <a:r>
              <a:rPr sz="1800" spc="-15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spc="5" dirty="0">
                <a:solidFill>
                  <a:srgbClr val="2E2B1F"/>
                </a:solidFill>
                <a:latin typeface="Carlito"/>
                <a:cs typeface="Carlito"/>
              </a:rPr>
              <a:t>satisfying</a:t>
            </a:r>
            <a:r>
              <a:rPr sz="1800" spc="-13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spc="5" dirty="0">
                <a:solidFill>
                  <a:srgbClr val="2E2B1F"/>
                </a:solidFill>
                <a:latin typeface="Carlito"/>
                <a:cs typeface="Carlito"/>
              </a:rPr>
              <a:t>query</a:t>
            </a:r>
            <a:endParaRPr sz="1800">
              <a:latin typeface="Carlito"/>
              <a:cs typeface="Carlito"/>
            </a:endParaRPr>
          </a:p>
          <a:p>
            <a:pPr marL="651510" indent="-229235">
              <a:lnSpc>
                <a:spcPct val="100000"/>
              </a:lnSpc>
              <a:spcBef>
                <a:spcPts val="495"/>
              </a:spcBef>
              <a:buClr>
                <a:srgbClr val="9CBDBC"/>
              </a:buClr>
              <a:buFont typeface="Arial"/>
              <a:buChar char="•"/>
              <a:tabLst>
                <a:tab pos="650875" algn="l"/>
                <a:tab pos="651510" algn="l"/>
              </a:tabLst>
            </a:pPr>
            <a:r>
              <a:rPr sz="2000" spc="-5" dirty="0">
                <a:solidFill>
                  <a:srgbClr val="2E2B1F"/>
                </a:solidFill>
                <a:latin typeface="Carlito"/>
                <a:cs typeface="Carlito"/>
              </a:rPr>
              <a:t>db.collection_name.save( &lt;document&gt;</a:t>
            </a:r>
            <a:r>
              <a:rPr sz="2000" spc="-6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000" spc="5" dirty="0">
                <a:solidFill>
                  <a:srgbClr val="2E2B1F"/>
                </a:solidFill>
                <a:latin typeface="Carlito"/>
                <a:cs typeface="Carlito"/>
              </a:rPr>
              <a:t>)</a:t>
            </a:r>
            <a:endParaRPr sz="2000">
              <a:latin typeface="Carlito"/>
              <a:cs typeface="Carlito"/>
            </a:endParaRPr>
          </a:p>
          <a:p>
            <a:pPr marL="1022985" lvl="1" indent="-229235">
              <a:lnSpc>
                <a:spcPct val="100000"/>
              </a:lnSpc>
              <a:spcBef>
                <a:spcPts val="430"/>
              </a:spcBef>
              <a:buClr>
                <a:srgbClr val="D2CA6C"/>
              </a:buClr>
              <a:buFont typeface="Arial"/>
              <a:buChar char="•"/>
              <a:tabLst>
                <a:tab pos="1022985" algn="l"/>
                <a:tab pos="1023619" algn="l"/>
              </a:tabLst>
            </a:pPr>
            <a:r>
              <a:rPr sz="1800" spc="5" dirty="0">
                <a:solidFill>
                  <a:srgbClr val="2E2B1F"/>
                </a:solidFill>
                <a:latin typeface="Carlito"/>
                <a:cs typeface="Carlito"/>
              </a:rPr>
              <a:t>Updates</a:t>
            </a:r>
            <a:r>
              <a:rPr sz="1800" spc="-6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spc="15" dirty="0">
                <a:solidFill>
                  <a:srgbClr val="2E2B1F"/>
                </a:solidFill>
                <a:latin typeface="Carlito"/>
                <a:cs typeface="Carlito"/>
              </a:rPr>
              <a:t>an</a:t>
            </a:r>
            <a:r>
              <a:rPr sz="1800" spc="-8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2E2B1F"/>
                </a:solidFill>
                <a:latin typeface="Carlito"/>
                <a:cs typeface="Carlito"/>
              </a:rPr>
              <a:t>existing</a:t>
            </a:r>
            <a:r>
              <a:rPr sz="1800" spc="-5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2E2B1F"/>
                </a:solidFill>
                <a:latin typeface="Carlito"/>
                <a:cs typeface="Carlito"/>
              </a:rPr>
              <a:t>record </a:t>
            </a:r>
            <a:r>
              <a:rPr sz="1800" spc="10" dirty="0">
                <a:solidFill>
                  <a:srgbClr val="2E2B1F"/>
                </a:solidFill>
                <a:latin typeface="Carlito"/>
                <a:cs typeface="Carlito"/>
              </a:rPr>
              <a:t>or</a:t>
            </a:r>
            <a:r>
              <a:rPr sz="1800" spc="-6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2E2B1F"/>
                </a:solidFill>
                <a:latin typeface="Carlito"/>
                <a:cs typeface="Carlito"/>
              </a:rPr>
              <a:t>creates</a:t>
            </a:r>
            <a:r>
              <a:rPr sz="1800" spc="-6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2E2B1F"/>
                </a:solidFill>
                <a:latin typeface="Carlito"/>
                <a:cs typeface="Carlito"/>
              </a:rPr>
              <a:t>a </a:t>
            </a:r>
            <a:r>
              <a:rPr sz="1800" spc="5" dirty="0">
                <a:solidFill>
                  <a:srgbClr val="2E2B1F"/>
                </a:solidFill>
                <a:latin typeface="Carlito"/>
                <a:cs typeface="Carlito"/>
              </a:rPr>
              <a:t>new</a:t>
            </a:r>
            <a:r>
              <a:rPr sz="1800" spc="-4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2E2B1F"/>
                </a:solidFill>
                <a:latin typeface="Carlito"/>
                <a:cs typeface="Carlito"/>
              </a:rPr>
              <a:t>record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34400" y="5648325"/>
            <a:ext cx="71755" cy="400050"/>
          </a:xfrm>
          <a:custGeom>
            <a:avLst/>
            <a:gdLst/>
            <a:ahLst/>
            <a:cxnLst/>
            <a:rect l="l" t="t" r="r" b="b"/>
            <a:pathLst>
              <a:path w="71754" h="400050">
                <a:moveTo>
                  <a:pt x="71754" y="400050"/>
                </a:moveTo>
                <a:lnTo>
                  <a:pt x="43826" y="394407"/>
                </a:lnTo>
                <a:lnTo>
                  <a:pt x="21018" y="379020"/>
                </a:lnTo>
                <a:lnTo>
                  <a:pt x="5639" y="356196"/>
                </a:lnTo>
                <a:lnTo>
                  <a:pt x="0" y="328244"/>
                </a:lnTo>
                <a:lnTo>
                  <a:pt x="0" y="71805"/>
                </a:lnTo>
                <a:lnTo>
                  <a:pt x="5639" y="43853"/>
                </a:lnTo>
                <a:lnTo>
                  <a:pt x="21018" y="21029"/>
                </a:lnTo>
                <a:lnTo>
                  <a:pt x="43826" y="5642"/>
                </a:lnTo>
                <a:lnTo>
                  <a:pt x="71754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05569" y="5648325"/>
            <a:ext cx="71755" cy="400050"/>
          </a:xfrm>
          <a:custGeom>
            <a:avLst/>
            <a:gdLst/>
            <a:ahLst/>
            <a:cxnLst/>
            <a:rect l="l" t="t" r="r" b="b"/>
            <a:pathLst>
              <a:path w="71754" h="400050">
                <a:moveTo>
                  <a:pt x="0" y="0"/>
                </a:moveTo>
                <a:lnTo>
                  <a:pt x="27928" y="5642"/>
                </a:lnTo>
                <a:lnTo>
                  <a:pt x="50736" y="21029"/>
                </a:lnTo>
                <a:lnTo>
                  <a:pt x="66115" y="43853"/>
                </a:lnTo>
                <a:lnTo>
                  <a:pt x="71754" y="71805"/>
                </a:lnTo>
                <a:lnTo>
                  <a:pt x="71754" y="328244"/>
                </a:lnTo>
                <a:lnTo>
                  <a:pt x="66115" y="356196"/>
                </a:lnTo>
                <a:lnTo>
                  <a:pt x="50736" y="379020"/>
                </a:lnTo>
                <a:lnTo>
                  <a:pt x="27928" y="394407"/>
                </a:lnTo>
                <a:lnTo>
                  <a:pt x="0" y="40005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29</a:t>
            </a:fld>
            <a:endParaRPr spc="-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575" y="474344"/>
            <a:ext cx="4837430" cy="7239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130" dirty="0"/>
              <a:t>Taxonomy </a:t>
            </a:r>
            <a:r>
              <a:rPr spc="-45" dirty="0"/>
              <a:t>of</a:t>
            </a:r>
            <a:r>
              <a:rPr spc="-275" dirty="0"/>
              <a:t> </a:t>
            </a:r>
            <a:r>
              <a:rPr spc="-50" dirty="0"/>
              <a:t>NoSQL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1957" y="1826577"/>
            <a:ext cx="3602354" cy="403732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25"/>
              </a:spcBef>
              <a:buClr>
                <a:srgbClr val="A9A47B"/>
              </a:buClr>
              <a:buFont typeface="Arial"/>
              <a:buChar char="•"/>
              <a:tabLst>
                <a:tab pos="241935" algn="l"/>
              </a:tabLst>
            </a:pPr>
            <a:r>
              <a:rPr sz="3200" b="1" spc="-5" dirty="0">
                <a:solidFill>
                  <a:srgbClr val="2E2B1F"/>
                </a:solidFill>
                <a:latin typeface="Carlito"/>
                <a:cs typeface="Carlito"/>
              </a:rPr>
              <a:t>Key-value</a:t>
            </a:r>
            <a:endParaRPr sz="3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A9A47B"/>
              </a:buClr>
              <a:buFont typeface="Arial"/>
              <a:buChar char="•"/>
            </a:pPr>
            <a:endParaRPr sz="44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Clr>
                <a:srgbClr val="A9A47B"/>
              </a:buClr>
              <a:buFont typeface="Arial"/>
              <a:buChar char="•"/>
              <a:tabLst>
                <a:tab pos="241935" algn="l"/>
              </a:tabLst>
            </a:pPr>
            <a:r>
              <a:rPr sz="3200" b="1" spc="-15" dirty="0">
                <a:solidFill>
                  <a:srgbClr val="2E2B1F"/>
                </a:solidFill>
                <a:latin typeface="Carlito"/>
                <a:cs typeface="Carlito"/>
              </a:rPr>
              <a:t>Graph</a:t>
            </a:r>
            <a:r>
              <a:rPr sz="3200" b="1" dirty="0">
                <a:solidFill>
                  <a:srgbClr val="2E2B1F"/>
                </a:solidFill>
                <a:latin typeface="Carlito"/>
                <a:cs typeface="Carlito"/>
              </a:rPr>
              <a:t> database</a:t>
            </a:r>
            <a:endParaRPr sz="3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A9A47B"/>
              </a:buClr>
              <a:buFont typeface="Arial"/>
              <a:buChar char="•"/>
            </a:pPr>
            <a:endParaRPr sz="44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buClr>
                <a:srgbClr val="A9A47B"/>
              </a:buClr>
              <a:buFont typeface="Arial"/>
              <a:buChar char="•"/>
              <a:tabLst>
                <a:tab pos="241935" algn="l"/>
              </a:tabLst>
            </a:pPr>
            <a:r>
              <a:rPr sz="3200" b="1" spc="5" dirty="0">
                <a:solidFill>
                  <a:srgbClr val="2E2B1F"/>
                </a:solidFill>
                <a:latin typeface="Carlito"/>
                <a:cs typeface="Carlito"/>
              </a:rPr>
              <a:t>Document-oriented</a:t>
            </a:r>
            <a:endParaRPr sz="3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A9A47B"/>
              </a:buClr>
              <a:buFont typeface="Arial"/>
              <a:buChar char="•"/>
            </a:pPr>
            <a:endParaRPr sz="44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buClr>
                <a:srgbClr val="A9A47B"/>
              </a:buClr>
              <a:buFont typeface="Arial"/>
              <a:buChar char="•"/>
              <a:tabLst>
                <a:tab pos="241935" algn="l"/>
              </a:tabLst>
            </a:pPr>
            <a:r>
              <a:rPr sz="3200" b="1" spc="20" dirty="0">
                <a:solidFill>
                  <a:srgbClr val="2E2B1F"/>
                </a:solidFill>
                <a:latin typeface="Carlito"/>
                <a:cs typeface="Carlito"/>
              </a:rPr>
              <a:t>Column</a:t>
            </a:r>
            <a:r>
              <a:rPr sz="3200" b="1" spc="-14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3200" b="1" spc="5" dirty="0">
                <a:solidFill>
                  <a:srgbClr val="2E2B1F"/>
                </a:solidFill>
                <a:latin typeface="Carlito"/>
                <a:cs typeface="Carlito"/>
              </a:rPr>
              <a:t>family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34400" y="5648325"/>
            <a:ext cx="71755" cy="400050"/>
          </a:xfrm>
          <a:custGeom>
            <a:avLst/>
            <a:gdLst/>
            <a:ahLst/>
            <a:cxnLst/>
            <a:rect l="l" t="t" r="r" b="b"/>
            <a:pathLst>
              <a:path w="71754" h="400050">
                <a:moveTo>
                  <a:pt x="71754" y="400050"/>
                </a:moveTo>
                <a:lnTo>
                  <a:pt x="43826" y="394407"/>
                </a:lnTo>
                <a:lnTo>
                  <a:pt x="21018" y="379020"/>
                </a:lnTo>
                <a:lnTo>
                  <a:pt x="5639" y="356196"/>
                </a:lnTo>
                <a:lnTo>
                  <a:pt x="0" y="328244"/>
                </a:lnTo>
                <a:lnTo>
                  <a:pt x="0" y="71805"/>
                </a:lnTo>
                <a:lnTo>
                  <a:pt x="5639" y="43853"/>
                </a:lnTo>
                <a:lnTo>
                  <a:pt x="21018" y="21029"/>
                </a:lnTo>
                <a:lnTo>
                  <a:pt x="43826" y="5642"/>
                </a:lnTo>
                <a:lnTo>
                  <a:pt x="71754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05569" y="5648325"/>
            <a:ext cx="71755" cy="400050"/>
          </a:xfrm>
          <a:custGeom>
            <a:avLst/>
            <a:gdLst/>
            <a:ahLst/>
            <a:cxnLst/>
            <a:rect l="l" t="t" r="r" b="b"/>
            <a:pathLst>
              <a:path w="71754" h="400050">
                <a:moveTo>
                  <a:pt x="0" y="0"/>
                </a:moveTo>
                <a:lnTo>
                  <a:pt x="27928" y="5642"/>
                </a:lnTo>
                <a:lnTo>
                  <a:pt x="50736" y="21029"/>
                </a:lnTo>
                <a:lnTo>
                  <a:pt x="66115" y="43853"/>
                </a:lnTo>
                <a:lnTo>
                  <a:pt x="71754" y="71805"/>
                </a:lnTo>
                <a:lnTo>
                  <a:pt x="71754" y="328244"/>
                </a:lnTo>
                <a:lnTo>
                  <a:pt x="66115" y="356196"/>
                </a:lnTo>
                <a:lnTo>
                  <a:pt x="50736" y="379020"/>
                </a:lnTo>
                <a:lnTo>
                  <a:pt x="27928" y="394407"/>
                </a:lnTo>
                <a:lnTo>
                  <a:pt x="0" y="40005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010275" y="1876425"/>
            <a:ext cx="1438275" cy="5429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38550" y="1924050"/>
            <a:ext cx="1514475" cy="495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572000" y="3048000"/>
            <a:ext cx="1514475" cy="4000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800850" y="2771775"/>
            <a:ext cx="952500" cy="952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486275" y="4067175"/>
            <a:ext cx="1647825" cy="5524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800850" y="4067175"/>
            <a:ext cx="962025" cy="86677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676650" y="5295900"/>
            <a:ext cx="1076325" cy="70485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610225" y="5295900"/>
            <a:ext cx="1114425" cy="762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733535" y="5813256"/>
            <a:ext cx="16129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3</a:t>
            </a:fld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575" y="474344"/>
            <a:ext cx="4002404" cy="7239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55" dirty="0">
                <a:solidFill>
                  <a:srgbClr val="9CBDBC"/>
                </a:solidFill>
              </a:rPr>
              <a:t>R</a:t>
            </a:r>
            <a:r>
              <a:rPr spc="-55" dirty="0"/>
              <a:t>ead</a:t>
            </a:r>
            <a:r>
              <a:rPr spc="-275" dirty="0"/>
              <a:t> </a:t>
            </a:r>
            <a:r>
              <a:rPr spc="-65" dirty="0"/>
              <a:t>Operations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875" y="1542465"/>
            <a:ext cx="7218680" cy="3608070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710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150" spc="-5" dirty="0">
                <a:solidFill>
                  <a:srgbClr val="2E2B1F"/>
                </a:solidFill>
                <a:latin typeface="Carlito"/>
                <a:cs typeface="Carlito"/>
              </a:rPr>
              <a:t>db.collection.find( </a:t>
            </a:r>
            <a:r>
              <a:rPr sz="2150" spc="-10" dirty="0">
                <a:solidFill>
                  <a:srgbClr val="2E2B1F"/>
                </a:solidFill>
                <a:latin typeface="Carlito"/>
                <a:cs typeface="Carlito"/>
              </a:rPr>
              <a:t>&lt;query&gt;, </a:t>
            </a:r>
            <a:r>
              <a:rPr sz="2150" spc="-5" dirty="0">
                <a:solidFill>
                  <a:srgbClr val="2E2B1F"/>
                </a:solidFill>
                <a:latin typeface="Carlito"/>
                <a:cs typeface="Carlito"/>
              </a:rPr>
              <a:t>&lt;projection&gt; </a:t>
            </a:r>
            <a:r>
              <a:rPr sz="2150" spc="5" dirty="0">
                <a:solidFill>
                  <a:srgbClr val="2E2B1F"/>
                </a:solidFill>
                <a:latin typeface="Carlito"/>
                <a:cs typeface="Carlito"/>
              </a:rPr>
              <a:t>).cursor</a:t>
            </a:r>
            <a:r>
              <a:rPr sz="2150" spc="-10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150" spc="5" dirty="0">
                <a:solidFill>
                  <a:srgbClr val="2E2B1F"/>
                </a:solidFill>
                <a:latin typeface="Carlito"/>
                <a:cs typeface="Carlito"/>
              </a:rPr>
              <a:t>modified</a:t>
            </a:r>
            <a:endParaRPr sz="2150">
              <a:latin typeface="Carlito"/>
              <a:cs typeface="Carlito"/>
            </a:endParaRPr>
          </a:p>
          <a:p>
            <a:pPr marL="537210" lvl="1" indent="-229235">
              <a:lnSpc>
                <a:spcPct val="100000"/>
              </a:lnSpc>
              <a:spcBef>
                <a:spcPts val="575"/>
              </a:spcBef>
              <a:buClr>
                <a:srgbClr val="9CBDBC"/>
              </a:buClr>
              <a:buFont typeface="Arial"/>
              <a:buChar char="•"/>
              <a:tabLst>
                <a:tab pos="536575" algn="l"/>
                <a:tab pos="537210" algn="l"/>
              </a:tabLst>
            </a:pPr>
            <a:r>
              <a:rPr sz="2000" spc="-10" dirty="0">
                <a:solidFill>
                  <a:srgbClr val="2E2B1F"/>
                </a:solidFill>
                <a:latin typeface="Carlito"/>
                <a:cs typeface="Carlito"/>
              </a:rPr>
              <a:t>Provides </a:t>
            </a:r>
            <a:r>
              <a:rPr sz="2000" spc="-5" dirty="0">
                <a:solidFill>
                  <a:srgbClr val="2E2B1F"/>
                </a:solidFill>
                <a:latin typeface="Carlito"/>
                <a:cs typeface="Carlito"/>
              </a:rPr>
              <a:t>functionality </a:t>
            </a:r>
            <a:r>
              <a:rPr sz="2000" spc="10" dirty="0">
                <a:solidFill>
                  <a:srgbClr val="2E2B1F"/>
                </a:solidFill>
                <a:latin typeface="Carlito"/>
                <a:cs typeface="Carlito"/>
              </a:rPr>
              <a:t>similar to </a:t>
            </a:r>
            <a:r>
              <a:rPr sz="2000" spc="5" dirty="0">
                <a:solidFill>
                  <a:srgbClr val="2E2B1F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2E2B1F"/>
                </a:solidFill>
                <a:latin typeface="Carlito"/>
                <a:cs typeface="Carlito"/>
              </a:rPr>
              <a:t>SELECT</a:t>
            </a:r>
            <a:r>
              <a:rPr sz="2000" spc="-5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000" spc="10" dirty="0">
                <a:solidFill>
                  <a:srgbClr val="2E2B1F"/>
                </a:solidFill>
                <a:latin typeface="Carlito"/>
                <a:cs typeface="Carlito"/>
              </a:rPr>
              <a:t>command</a:t>
            </a:r>
            <a:endParaRPr sz="2000">
              <a:latin typeface="Carlito"/>
              <a:cs typeface="Carlito"/>
            </a:endParaRPr>
          </a:p>
          <a:p>
            <a:pPr marL="908685" lvl="2" indent="-229235">
              <a:lnSpc>
                <a:spcPct val="100000"/>
              </a:lnSpc>
              <a:spcBef>
                <a:spcPts val="425"/>
              </a:spcBef>
              <a:buClr>
                <a:srgbClr val="D2CA6C"/>
              </a:buClr>
              <a:buFont typeface="Arial"/>
              <a:buChar char="•"/>
              <a:tabLst>
                <a:tab pos="908685" algn="l"/>
                <a:tab pos="909319" algn="l"/>
              </a:tabLst>
            </a:pPr>
            <a:r>
              <a:rPr sz="1800" dirty="0">
                <a:solidFill>
                  <a:srgbClr val="2E2B1F"/>
                </a:solidFill>
                <a:latin typeface="Carlito"/>
                <a:cs typeface="Carlito"/>
              </a:rPr>
              <a:t>&lt;query&gt;</a:t>
            </a:r>
            <a:r>
              <a:rPr sz="1800" spc="-3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2E2B1F"/>
                </a:solidFill>
                <a:latin typeface="Carlito"/>
                <a:cs typeface="Carlito"/>
              </a:rPr>
              <a:t>where</a:t>
            </a:r>
            <a:r>
              <a:rPr sz="1800" spc="-3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spc="15" dirty="0">
                <a:solidFill>
                  <a:srgbClr val="2E2B1F"/>
                </a:solidFill>
                <a:latin typeface="Carlito"/>
                <a:cs typeface="Carlito"/>
              </a:rPr>
              <a:t>condition</a:t>
            </a:r>
            <a:r>
              <a:rPr sz="1800" spc="-16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2E2B1F"/>
                </a:solidFill>
                <a:latin typeface="Carlito"/>
                <a:cs typeface="Carlito"/>
              </a:rPr>
              <a:t>,</a:t>
            </a:r>
            <a:r>
              <a:rPr sz="1800" spc="4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spc="5" dirty="0">
                <a:solidFill>
                  <a:srgbClr val="2E2B1F"/>
                </a:solidFill>
                <a:latin typeface="Carlito"/>
                <a:cs typeface="Carlito"/>
              </a:rPr>
              <a:t>&lt;projection&gt;</a:t>
            </a:r>
            <a:r>
              <a:rPr sz="1800" spc="-17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spc="10" dirty="0">
                <a:solidFill>
                  <a:srgbClr val="2E2B1F"/>
                </a:solidFill>
                <a:latin typeface="Carlito"/>
                <a:cs typeface="Carlito"/>
              </a:rPr>
              <a:t>fields</a:t>
            </a:r>
            <a:r>
              <a:rPr sz="1800" spc="-6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spc="15" dirty="0">
                <a:solidFill>
                  <a:srgbClr val="2E2B1F"/>
                </a:solidFill>
                <a:latin typeface="Carlito"/>
                <a:cs typeface="Carlito"/>
              </a:rPr>
              <a:t>in</a:t>
            </a:r>
            <a:r>
              <a:rPr sz="1800" spc="-1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2E2B1F"/>
                </a:solidFill>
                <a:latin typeface="Carlito"/>
                <a:cs typeface="Carlito"/>
              </a:rPr>
              <a:t>result</a:t>
            </a:r>
            <a:r>
              <a:rPr sz="1800" spc="-4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spc="-15" dirty="0">
                <a:solidFill>
                  <a:srgbClr val="2E2B1F"/>
                </a:solidFill>
                <a:latin typeface="Carlito"/>
                <a:cs typeface="Carlito"/>
              </a:rPr>
              <a:t>set</a:t>
            </a:r>
            <a:endParaRPr sz="1800">
              <a:latin typeface="Carlito"/>
              <a:cs typeface="Carlito"/>
            </a:endParaRPr>
          </a:p>
          <a:p>
            <a:pPr marL="537210" marR="1713864" lvl="1" indent="-229235">
              <a:lnSpc>
                <a:spcPct val="100000"/>
              </a:lnSpc>
              <a:spcBef>
                <a:spcPts val="495"/>
              </a:spcBef>
              <a:buClr>
                <a:srgbClr val="9CBDBC"/>
              </a:buClr>
              <a:buFont typeface="Arial"/>
              <a:buChar char="•"/>
              <a:tabLst>
                <a:tab pos="536575" algn="l"/>
                <a:tab pos="537210" algn="l"/>
              </a:tabLst>
            </a:pPr>
            <a:r>
              <a:rPr sz="2000" spc="5" dirty="0">
                <a:solidFill>
                  <a:srgbClr val="2E2B1F"/>
                </a:solidFill>
                <a:latin typeface="Carlito"/>
                <a:cs typeface="Carlito"/>
              </a:rPr>
              <a:t>Example: var </a:t>
            </a:r>
            <a:r>
              <a:rPr sz="2000" spc="-5" dirty="0">
                <a:solidFill>
                  <a:srgbClr val="2E2B1F"/>
                </a:solidFill>
                <a:latin typeface="Carlito"/>
                <a:cs typeface="Carlito"/>
              </a:rPr>
              <a:t>PartsCursor </a:t>
            </a:r>
            <a:r>
              <a:rPr sz="2000" spc="10" dirty="0">
                <a:solidFill>
                  <a:srgbClr val="2E2B1F"/>
                </a:solidFill>
                <a:latin typeface="Carlito"/>
                <a:cs typeface="Carlito"/>
              </a:rPr>
              <a:t>=</a:t>
            </a:r>
            <a:r>
              <a:rPr sz="2000" spc="29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rlito"/>
                <a:cs typeface="Carlito"/>
              </a:rPr>
              <a:t>db.parts.find({parts:  </a:t>
            </a:r>
            <a:r>
              <a:rPr sz="2000" spc="5" dirty="0">
                <a:solidFill>
                  <a:srgbClr val="2E2B1F"/>
                </a:solidFill>
                <a:latin typeface="Carlito"/>
                <a:cs typeface="Carlito"/>
              </a:rPr>
              <a:t>“hammer”}).limit(5)</a:t>
            </a:r>
            <a:endParaRPr sz="2000">
              <a:latin typeface="Carlito"/>
              <a:cs typeface="Carlito"/>
            </a:endParaRPr>
          </a:p>
          <a:p>
            <a:pPr marL="537210" lvl="1" indent="-229235">
              <a:lnSpc>
                <a:spcPct val="100000"/>
              </a:lnSpc>
              <a:spcBef>
                <a:spcPts val="459"/>
              </a:spcBef>
              <a:buClr>
                <a:srgbClr val="9CBDBC"/>
              </a:buClr>
              <a:buFont typeface="Arial"/>
              <a:buChar char="•"/>
              <a:tabLst>
                <a:tab pos="536575" algn="l"/>
                <a:tab pos="537210" algn="l"/>
              </a:tabLst>
            </a:pPr>
            <a:r>
              <a:rPr sz="2000" spc="15" dirty="0">
                <a:solidFill>
                  <a:srgbClr val="2E2B1F"/>
                </a:solidFill>
                <a:latin typeface="Carlito"/>
                <a:cs typeface="Carlito"/>
              </a:rPr>
              <a:t>Has </a:t>
            </a:r>
            <a:r>
              <a:rPr sz="2000" spc="-5" dirty="0">
                <a:solidFill>
                  <a:srgbClr val="2E2B1F"/>
                </a:solidFill>
                <a:latin typeface="Carlito"/>
                <a:cs typeface="Carlito"/>
              </a:rPr>
              <a:t>cursors </a:t>
            </a:r>
            <a:r>
              <a:rPr sz="2000" spc="10" dirty="0">
                <a:solidFill>
                  <a:srgbClr val="2E2B1F"/>
                </a:solidFill>
                <a:latin typeface="Carlito"/>
                <a:cs typeface="Carlito"/>
              </a:rPr>
              <a:t>to </a:t>
            </a:r>
            <a:r>
              <a:rPr sz="2000" dirty="0">
                <a:solidFill>
                  <a:srgbClr val="2E2B1F"/>
                </a:solidFill>
                <a:latin typeface="Carlito"/>
                <a:cs typeface="Carlito"/>
              </a:rPr>
              <a:t>handle </a:t>
            </a:r>
            <a:r>
              <a:rPr sz="2000" spc="10" dirty="0">
                <a:solidFill>
                  <a:srgbClr val="2E2B1F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2E2B1F"/>
                </a:solidFill>
                <a:latin typeface="Carlito"/>
                <a:cs typeface="Carlito"/>
              </a:rPr>
              <a:t>result</a:t>
            </a:r>
            <a:r>
              <a:rPr sz="2000" spc="-20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000" spc="5" dirty="0">
                <a:solidFill>
                  <a:srgbClr val="2E2B1F"/>
                </a:solidFill>
                <a:latin typeface="Carlito"/>
                <a:cs typeface="Carlito"/>
              </a:rPr>
              <a:t>set</a:t>
            </a:r>
            <a:endParaRPr sz="2000">
              <a:latin typeface="Carlito"/>
              <a:cs typeface="Carlito"/>
            </a:endParaRPr>
          </a:p>
          <a:p>
            <a:pPr marL="537210" lvl="1" indent="-229235">
              <a:lnSpc>
                <a:spcPct val="100000"/>
              </a:lnSpc>
              <a:spcBef>
                <a:spcPts val="450"/>
              </a:spcBef>
              <a:buClr>
                <a:srgbClr val="9CBDBC"/>
              </a:buClr>
              <a:buFont typeface="Arial"/>
              <a:buChar char="•"/>
              <a:tabLst>
                <a:tab pos="536575" algn="l"/>
                <a:tab pos="537210" algn="l"/>
              </a:tabLst>
            </a:pPr>
            <a:r>
              <a:rPr sz="2000" dirty="0">
                <a:solidFill>
                  <a:srgbClr val="2E2B1F"/>
                </a:solidFill>
                <a:latin typeface="Carlito"/>
                <a:cs typeface="Carlito"/>
              </a:rPr>
              <a:t>Can </a:t>
            </a:r>
            <a:r>
              <a:rPr sz="2000" spc="5" dirty="0">
                <a:solidFill>
                  <a:srgbClr val="2E2B1F"/>
                </a:solidFill>
                <a:latin typeface="Carlito"/>
                <a:cs typeface="Carlito"/>
              </a:rPr>
              <a:t>modify the </a:t>
            </a:r>
            <a:r>
              <a:rPr sz="2000" spc="-10" dirty="0">
                <a:solidFill>
                  <a:srgbClr val="2E2B1F"/>
                </a:solidFill>
                <a:latin typeface="Carlito"/>
                <a:cs typeface="Carlito"/>
              </a:rPr>
              <a:t>query </a:t>
            </a:r>
            <a:r>
              <a:rPr sz="2000" spc="10" dirty="0">
                <a:solidFill>
                  <a:srgbClr val="2E2B1F"/>
                </a:solidFill>
                <a:latin typeface="Carlito"/>
                <a:cs typeface="Carlito"/>
              </a:rPr>
              <a:t>to impose </a:t>
            </a:r>
            <a:r>
              <a:rPr sz="2000" spc="5" dirty="0">
                <a:solidFill>
                  <a:srgbClr val="2E2B1F"/>
                </a:solidFill>
                <a:latin typeface="Carlito"/>
                <a:cs typeface="Carlito"/>
              </a:rPr>
              <a:t>limits, </a:t>
            </a:r>
            <a:r>
              <a:rPr sz="2000" spc="10" dirty="0">
                <a:solidFill>
                  <a:srgbClr val="2E2B1F"/>
                </a:solidFill>
                <a:latin typeface="Carlito"/>
                <a:cs typeface="Carlito"/>
              </a:rPr>
              <a:t>skips, </a:t>
            </a:r>
            <a:r>
              <a:rPr sz="2000" spc="5" dirty="0">
                <a:solidFill>
                  <a:srgbClr val="2E2B1F"/>
                </a:solidFill>
                <a:latin typeface="Carlito"/>
                <a:cs typeface="Carlito"/>
              </a:rPr>
              <a:t>and </a:t>
            </a:r>
            <a:r>
              <a:rPr sz="2000" dirty="0">
                <a:solidFill>
                  <a:srgbClr val="2E2B1F"/>
                </a:solidFill>
                <a:latin typeface="Carlito"/>
                <a:cs typeface="Carlito"/>
              </a:rPr>
              <a:t>sort</a:t>
            </a:r>
            <a:r>
              <a:rPr sz="2000" spc="-31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rlito"/>
                <a:cs typeface="Carlito"/>
              </a:rPr>
              <a:t>orders.</a:t>
            </a:r>
            <a:endParaRPr sz="2000">
              <a:latin typeface="Carlito"/>
              <a:cs typeface="Carlito"/>
            </a:endParaRPr>
          </a:p>
          <a:p>
            <a:pPr marL="537210" marR="5080" lvl="1" indent="-229235">
              <a:lnSpc>
                <a:spcPct val="100000"/>
              </a:lnSpc>
              <a:spcBef>
                <a:spcPts val="530"/>
              </a:spcBef>
              <a:buClr>
                <a:srgbClr val="9CBDBC"/>
              </a:buClr>
              <a:buFont typeface="Arial"/>
              <a:buChar char="•"/>
              <a:tabLst>
                <a:tab pos="536575" algn="l"/>
                <a:tab pos="537210" algn="l"/>
              </a:tabLst>
            </a:pPr>
            <a:r>
              <a:rPr sz="2000" dirty="0">
                <a:solidFill>
                  <a:srgbClr val="2E2B1F"/>
                </a:solidFill>
                <a:latin typeface="Carlito"/>
                <a:cs typeface="Carlito"/>
              </a:rPr>
              <a:t>Can </a:t>
            </a:r>
            <a:r>
              <a:rPr sz="2000" spc="-5" dirty="0">
                <a:solidFill>
                  <a:srgbClr val="2E2B1F"/>
                </a:solidFill>
                <a:latin typeface="Carlito"/>
                <a:cs typeface="Carlito"/>
              </a:rPr>
              <a:t>specify </a:t>
            </a:r>
            <a:r>
              <a:rPr sz="2000" spc="10" dirty="0">
                <a:solidFill>
                  <a:srgbClr val="2E2B1F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2E2B1F"/>
                </a:solidFill>
                <a:latin typeface="Carlito"/>
                <a:cs typeface="Carlito"/>
              </a:rPr>
              <a:t>return </a:t>
            </a:r>
            <a:r>
              <a:rPr sz="2000" spc="5" dirty="0">
                <a:solidFill>
                  <a:srgbClr val="2E2B1F"/>
                </a:solidFill>
                <a:latin typeface="Carlito"/>
                <a:cs typeface="Carlito"/>
              </a:rPr>
              <a:t>the ‘top’ number </a:t>
            </a:r>
            <a:r>
              <a:rPr sz="2000" dirty="0">
                <a:solidFill>
                  <a:srgbClr val="2E2B1F"/>
                </a:solidFill>
                <a:latin typeface="Carlito"/>
                <a:cs typeface="Carlito"/>
              </a:rPr>
              <a:t>of </a:t>
            </a:r>
            <a:r>
              <a:rPr sz="2000" spc="-15" dirty="0">
                <a:solidFill>
                  <a:srgbClr val="2E2B1F"/>
                </a:solidFill>
                <a:latin typeface="Carlito"/>
                <a:cs typeface="Carlito"/>
              </a:rPr>
              <a:t>records </a:t>
            </a:r>
            <a:r>
              <a:rPr sz="2000" spc="-10" dirty="0">
                <a:solidFill>
                  <a:srgbClr val="2E2B1F"/>
                </a:solidFill>
                <a:latin typeface="Carlito"/>
                <a:cs typeface="Carlito"/>
              </a:rPr>
              <a:t>from </a:t>
            </a:r>
            <a:r>
              <a:rPr sz="2000" spc="5" dirty="0">
                <a:solidFill>
                  <a:srgbClr val="2E2B1F"/>
                </a:solidFill>
                <a:latin typeface="Carlito"/>
                <a:cs typeface="Carlito"/>
              </a:rPr>
              <a:t>the</a:t>
            </a:r>
            <a:r>
              <a:rPr sz="2000" spc="-14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rlito"/>
                <a:cs typeface="Carlito"/>
              </a:rPr>
              <a:t>result  </a:t>
            </a:r>
            <a:r>
              <a:rPr sz="2000" spc="5" dirty="0">
                <a:solidFill>
                  <a:srgbClr val="2E2B1F"/>
                </a:solidFill>
                <a:latin typeface="Carlito"/>
                <a:cs typeface="Carlito"/>
              </a:rPr>
              <a:t>set</a:t>
            </a:r>
            <a:endParaRPr sz="20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35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150" spc="-5" dirty="0">
                <a:solidFill>
                  <a:srgbClr val="2E2B1F"/>
                </a:solidFill>
                <a:latin typeface="Carlito"/>
                <a:cs typeface="Carlito"/>
              </a:rPr>
              <a:t>db.collection.findOne( </a:t>
            </a:r>
            <a:r>
              <a:rPr sz="2150" spc="-10" dirty="0">
                <a:solidFill>
                  <a:srgbClr val="2E2B1F"/>
                </a:solidFill>
                <a:latin typeface="Carlito"/>
                <a:cs typeface="Carlito"/>
              </a:rPr>
              <a:t>&lt;query&gt;, </a:t>
            </a:r>
            <a:r>
              <a:rPr sz="2150" spc="-5" dirty="0">
                <a:solidFill>
                  <a:srgbClr val="2E2B1F"/>
                </a:solidFill>
                <a:latin typeface="Carlito"/>
                <a:cs typeface="Carlito"/>
              </a:rPr>
              <a:t>&lt;projection&gt;</a:t>
            </a:r>
            <a:r>
              <a:rPr sz="2150" spc="-6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150" spc="5" dirty="0">
                <a:solidFill>
                  <a:srgbClr val="2E2B1F"/>
                </a:solidFill>
                <a:latin typeface="Carlito"/>
                <a:cs typeface="Carlito"/>
              </a:rPr>
              <a:t>)</a:t>
            </a:r>
            <a:endParaRPr sz="215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34400" y="5648325"/>
            <a:ext cx="71755" cy="400050"/>
          </a:xfrm>
          <a:custGeom>
            <a:avLst/>
            <a:gdLst/>
            <a:ahLst/>
            <a:cxnLst/>
            <a:rect l="l" t="t" r="r" b="b"/>
            <a:pathLst>
              <a:path w="71754" h="400050">
                <a:moveTo>
                  <a:pt x="71754" y="400050"/>
                </a:moveTo>
                <a:lnTo>
                  <a:pt x="43826" y="394407"/>
                </a:lnTo>
                <a:lnTo>
                  <a:pt x="21018" y="379020"/>
                </a:lnTo>
                <a:lnTo>
                  <a:pt x="5639" y="356196"/>
                </a:lnTo>
                <a:lnTo>
                  <a:pt x="0" y="328244"/>
                </a:lnTo>
                <a:lnTo>
                  <a:pt x="0" y="71805"/>
                </a:lnTo>
                <a:lnTo>
                  <a:pt x="5639" y="43853"/>
                </a:lnTo>
                <a:lnTo>
                  <a:pt x="21018" y="21029"/>
                </a:lnTo>
                <a:lnTo>
                  <a:pt x="43826" y="5642"/>
                </a:lnTo>
                <a:lnTo>
                  <a:pt x="71754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05569" y="5648325"/>
            <a:ext cx="71755" cy="400050"/>
          </a:xfrm>
          <a:custGeom>
            <a:avLst/>
            <a:gdLst/>
            <a:ahLst/>
            <a:cxnLst/>
            <a:rect l="l" t="t" r="r" b="b"/>
            <a:pathLst>
              <a:path w="71754" h="400050">
                <a:moveTo>
                  <a:pt x="0" y="0"/>
                </a:moveTo>
                <a:lnTo>
                  <a:pt x="27928" y="5642"/>
                </a:lnTo>
                <a:lnTo>
                  <a:pt x="50736" y="21029"/>
                </a:lnTo>
                <a:lnTo>
                  <a:pt x="66115" y="43853"/>
                </a:lnTo>
                <a:lnTo>
                  <a:pt x="71754" y="71805"/>
                </a:lnTo>
                <a:lnTo>
                  <a:pt x="71754" y="328244"/>
                </a:lnTo>
                <a:lnTo>
                  <a:pt x="66115" y="356196"/>
                </a:lnTo>
                <a:lnTo>
                  <a:pt x="50736" y="379020"/>
                </a:lnTo>
                <a:lnTo>
                  <a:pt x="27928" y="394407"/>
                </a:lnTo>
                <a:lnTo>
                  <a:pt x="0" y="40005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30</a:t>
            </a:fld>
            <a:endParaRPr spc="-5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575" y="474344"/>
            <a:ext cx="4012565" cy="7239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40" dirty="0"/>
              <a:t>Query</a:t>
            </a:r>
            <a:r>
              <a:rPr spc="-355" dirty="0"/>
              <a:t> </a:t>
            </a:r>
            <a:r>
              <a:rPr spc="-75" dirty="0"/>
              <a:t>Operators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50850" y="1593850"/>
          <a:ext cx="7696200" cy="451103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7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b="1" spc="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Name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9A47B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Description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9A4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$eq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1800" spc="1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Matches</a:t>
                      </a:r>
                      <a:r>
                        <a:rPr sz="1800" spc="-14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2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value</a:t>
                      </a:r>
                      <a:r>
                        <a:rPr sz="1800" spc="-10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1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that</a:t>
                      </a:r>
                      <a:r>
                        <a:rPr sz="1800" spc="-114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are</a:t>
                      </a:r>
                      <a:r>
                        <a:rPr sz="1800" spc="-3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1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equal</a:t>
                      </a:r>
                      <a:r>
                        <a:rPr sz="1800" spc="-7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to</a:t>
                      </a:r>
                      <a:r>
                        <a:rPr sz="1800" spc="-1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a</a:t>
                      </a:r>
                      <a:r>
                        <a:rPr sz="1800" spc="3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specified</a:t>
                      </a:r>
                      <a:r>
                        <a:rPr sz="1800" spc="-8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2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value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800" spc="-1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$gt,</a:t>
                      </a:r>
                      <a:r>
                        <a:rPr sz="1800" spc="2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$gte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800" spc="1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Matches </a:t>
                      </a:r>
                      <a:r>
                        <a:rPr sz="1800" spc="1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values </a:t>
                      </a:r>
                      <a:r>
                        <a:rPr sz="1800" spc="1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that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are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greater </a:t>
                      </a:r>
                      <a:r>
                        <a:rPr sz="1800" spc="1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than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(or </a:t>
                      </a:r>
                      <a:r>
                        <a:rPr sz="1800" spc="1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equal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to a specified</a:t>
                      </a:r>
                      <a:r>
                        <a:rPr sz="1800" spc="-254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2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value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$lt,</a:t>
                      </a:r>
                      <a:r>
                        <a:rPr sz="1800" spc="-4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$lte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1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Matches</a:t>
                      </a:r>
                      <a:r>
                        <a:rPr sz="1800" spc="-13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1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values</a:t>
                      </a:r>
                      <a:r>
                        <a:rPr sz="1800" spc="-13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less</a:t>
                      </a:r>
                      <a:r>
                        <a:rPr sz="1800" spc="3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1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than</a:t>
                      </a:r>
                      <a:r>
                        <a:rPr sz="1800" spc="-7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1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or</a:t>
                      </a:r>
                      <a:r>
                        <a:rPr sz="1800" spc="1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(</a:t>
                      </a:r>
                      <a:r>
                        <a:rPr sz="1800" spc="-5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2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equal</a:t>
                      </a:r>
                      <a:r>
                        <a:rPr sz="1800" spc="-7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to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)</a:t>
                      </a:r>
                      <a:r>
                        <a:rPr sz="1800" spc="2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a</a:t>
                      </a:r>
                      <a:r>
                        <a:rPr sz="1800" spc="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specified </a:t>
                      </a:r>
                      <a:r>
                        <a:rPr sz="1800" spc="2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value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$ne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1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Matches</a:t>
                      </a:r>
                      <a:r>
                        <a:rPr sz="1800" spc="-13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1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values</a:t>
                      </a:r>
                      <a:r>
                        <a:rPr sz="1800" spc="-13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1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that</a:t>
                      </a:r>
                      <a:r>
                        <a:rPr sz="1800" spc="-4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are</a:t>
                      </a:r>
                      <a:r>
                        <a:rPr sz="1800" spc="-3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1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not</a:t>
                      </a:r>
                      <a:r>
                        <a:rPr sz="1800" spc="-114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1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equal</a:t>
                      </a:r>
                      <a:r>
                        <a:rPr sz="1800" spc="-7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to</a:t>
                      </a:r>
                      <a:r>
                        <a:rPr sz="1800" spc="-1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a specified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2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value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$in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1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Matches</a:t>
                      </a:r>
                      <a:r>
                        <a:rPr sz="1800" spc="-14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1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any</a:t>
                      </a:r>
                      <a:r>
                        <a:rPr sz="1800" spc="-8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1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of</a:t>
                      </a:r>
                      <a:r>
                        <a:rPr sz="1800" spc="1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the</a:t>
                      </a:r>
                      <a:r>
                        <a:rPr sz="1800" spc="-3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1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values</a:t>
                      </a:r>
                      <a:r>
                        <a:rPr sz="1800" spc="-13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specified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1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in</a:t>
                      </a:r>
                      <a:r>
                        <a:rPr sz="1800" spc="-8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1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an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array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1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$nin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1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Matches</a:t>
                      </a:r>
                      <a:r>
                        <a:rPr sz="1800" spc="-13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1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none</a:t>
                      </a:r>
                      <a:r>
                        <a:rPr sz="1800" spc="-3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1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of</a:t>
                      </a:r>
                      <a:r>
                        <a:rPr sz="1800" spc="-6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the</a:t>
                      </a:r>
                      <a:r>
                        <a:rPr sz="1800" spc="-3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1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values</a:t>
                      </a:r>
                      <a:r>
                        <a:rPr sz="1800" spc="-13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specified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1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in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1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an</a:t>
                      </a:r>
                      <a:r>
                        <a:rPr sz="1800" spc="-8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array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$or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2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Joins</a:t>
                      </a:r>
                      <a:r>
                        <a:rPr sz="1800" spc="-14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query</a:t>
                      </a:r>
                      <a:r>
                        <a:rPr sz="1800" spc="-2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clauses</a:t>
                      </a:r>
                      <a:r>
                        <a:rPr sz="1800" spc="-6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with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a </a:t>
                      </a:r>
                      <a:r>
                        <a:rPr sz="1800" spc="1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logical</a:t>
                      </a:r>
                      <a:r>
                        <a:rPr sz="1800" spc="-7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OR</a:t>
                      </a:r>
                      <a:r>
                        <a:rPr sz="1800" spc="-4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returns</a:t>
                      </a:r>
                      <a:r>
                        <a:rPr sz="1800" spc="-6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2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all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608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1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$and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1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Join </a:t>
                      </a:r>
                      <a:r>
                        <a:rPr sz="1800" spc="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query clauses with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a </a:t>
                      </a:r>
                      <a:r>
                        <a:rPr sz="1800" spc="1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loginal</a:t>
                      </a:r>
                      <a:r>
                        <a:rPr sz="1800" spc="-32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1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AND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608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$not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Inverts </a:t>
                      </a:r>
                      <a:r>
                        <a:rPr sz="1800" spc="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the </a:t>
                      </a:r>
                      <a:r>
                        <a:rPr sz="1800" spc="-2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effect </a:t>
                      </a:r>
                      <a:r>
                        <a:rPr sz="1800" spc="1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of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a </a:t>
                      </a:r>
                      <a:r>
                        <a:rPr sz="1800" spc="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query</a:t>
                      </a:r>
                      <a:r>
                        <a:rPr sz="1800" spc="-6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expression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607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$nor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1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Join</a:t>
                      </a:r>
                      <a:r>
                        <a:rPr sz="1800" spc="-8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query</a:t>
                      </a:r>
                      <a:r>
                        <a:rPr sz="1800" spc="-2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clauses</a:t>
                      </a:r>
                      <a:r>
                        <a:rPr sz="1800" spc="-6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with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a </a:t>
                      </a:r>
                      <a:r>
                        <a:rPr sz="1800" spc="1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logical</a:t>
                      </a:r>
                      <a:r>
                        <a:rPr sz="1800" spc="-15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1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NOR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8608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1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$exists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1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Matches</a:t>
                      </a:r>
                      <a:r>
                        <a:rPr sz="1800" spc="-13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documents</a:t>
                      </a:r>
                      <a:r>
                        <a:rPr sz="1800" spc="-7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1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that</a:t>
                      </a:r>
                      <a:r>
                        <a:rPr sz="1800" spc="-114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1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have</a:t>
                      </a:r>
                      <a:r>
                        <a:rPr sz="1800" spc="-10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a specified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field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8534400" y="5648325"/>
            <a:ext cx="71755" cy="400050"/>
          </a:xfrm>
          <a:custGeom>
            <a:avLst/>
            <a:gdLst/>
            <a:ahLst/>
            <a:cxnLst/>
            <a:rect l="l" t="t" r="r" b="b"/>
            <a:pathLst>
              <a:path w="71754" h="400050">
                <a:moveTo>
                  <a:pt x="71754" y="400050"/>
                </a:moveTo>
                <a:lnTo>
                  <a:pt x="43826" y="394407"/>
                </a:lnTo>
                <a:lnTo>
                  <a:pt x="21018" y="379020"/>
                </a:lnTo>
                <a:lnTo>
                  <a:pt x="5639" y="356196"/>
                </a:lnTo>
                <a:lnTo>
                  <a:pt x="0" y="328244"/>
                </a:lnTo>
                <a:lnTo>
                  <a:pt x="0" y="71805"/>
                </a:lnTo>
                <a:lnTo>
                  <a:pt x="5639" y="43853"/>
                </a:lnTo>
                <a:lnTo>
                  <a:pt x="21018" y="21029"/>
                </a:lnTo>
                <a:lnTo>
                  <a:pt x="43826" y="5642"/>
                </a:lnTo>
                <a:lnTo>
                  <a:pt x="71754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05569" y="5648325"/>
            <a:ext cx="71755" cy="400050"/>
          </a:xfrm>
          <a:custGeom>
            <a:avLst/>
            <a:gdLst/>
            <a:ahLst/>
            <a:cxnLst/>
            <a:rect l="l" t="t" r="r" b="b"/>
            <a:pathLst>
              <a:path w="71754" h="400050">
                <a:moveTo>
                  <a:pt x="0" y="0"/>
                </a:moveTo>
                <a:lnTo>
                  <a:pt x="27928" y="5642"/>
                </a:lnTo>
                <a:lnTo>
                  <a:pt x="50736" y="21029"/>
                </a:lnTo>
                <a:lnTo>
                  <a:pt x="66115" y="43853"/>
                </a:lnTo>
                <a:lnTo>
                  <a:pt x="71754" y="71805"/>
                </a:lnTo>
                <a:lnTo>
                  <a:pt x="71754" y="328244"/>
                </a:lnTo>
                <a:lnTo>
                  <a:pt x="66115" y="356196"/>
                </a:lnTo>
                <a:lnTo>
                  <a:pt x="50736" y="379020"/>
                </a:lnTo>
                <a:lnTo>
                  <a:pt x="27928" y="394407"/>
                </a:lnTo>
                <a:lnTo>
                  <a:pt x="0" y="40005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711183" y="5798820"/>
            <a:ext cx="1968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33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87750" y="6490652"/>
            <a:ext cx="39890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5" dirty="0">
                <a:solidFill>
                  <a:srgbClr val="2E2B1F"/>
                </a:solidFill>
                <a:latin typeface="Arial"/>
                <a:cs typeface="Arial"/>
              </a:rPr>
              <a:t>https://docs.mongodb.org/manual/reference/operator/query/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575" y="474344"/>
            <a:ext cx="4518025" cy="7239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50" dirty="0">
                <a:solidFill>
                  <a:srgbClr val="9CBDBC"/>
                </a:solidFill>
              </a:rPr>
              <a:t>U</a:t>
            </a:r>
            <a:r>
              <a:rPr spc="-50" dirty="0"/>
              <a:t>pdate</a:t>
            </a:r>
            <a:r>
              <a:rPr spc="-335" dirty="0"/>
              <a:t> </a:t>
            </a:r>
            <a:r>
              <a:rPr spc="-65" dirty="0"/>
              <a:t>Operations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875" y="1392651"/>
            <a:ext cx="7595234" cy="3957954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690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150" dirty="0">
                <a:solidFill>
                  <a:srgbClr val="2E2B1F"/>
                </a:solidFill>
                <a:latin typeface="Carlito"/>
                <a:cs typeface="Carlito"/>
              </a:rPr>
              <a:t>db.collection_name.insert( </a:t>
            </a:r>
            <a:r>
              <a:rPr sz="2150" spc="-5" dirty="0">
                <a:solidFill>
                  <a:srgbClr val="2E2B1F"/>
                </a:solidFill>
                <a:latin typeface="Carlito"/>
                <a:cs typeface="Carlito"/>
              </a:rPr>
              <a:t>&lt;document&gt;</a:t>
            </a:r>
            <a:r>
              <a:rPr sz="2150" spc="15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150" spc="5" dirty="0">
                <a:solidFill>
                  <a:srgbClr val="2E2B1F"/>
                </a:solidFill>
                <a:latin typeface="Carlito"/>
                <a:cs typeface="Carlito"/>
              </a:rPr>
              <a:t>)</a:t>
            </a:r>
            <a:endParaRPr sz="2150">
              <a:latin typeface="Carlito"/>
              <a:cs typeface="Carlito"/>
            </a:endParaRPr>
          </a:p>
          <a:p>
            <a:pPr marL="908685" lvl="1" indent="-229235">
              <a:lnSpc>
                <a:spcPct val="100000"/>
              </a:lnSpc>
              <a:spcBef>
                <a:spcPts val="470"/>
              </a:spcBef>
              <a:buClr>
                <a:srgbClr val="D2CA6C"/>
              </a:buClr>
              <a:buFont typeface="Arial"/>
              <a:buChar char="•"/>
              <a:tabLst>
                <a:tab pos="908685" algn="l"/>
                <a:tab pos="909319" algn="l"/>
              </a:tabLst>
            </a:pPr>
            <a:r>
              <a:rPr sz="1800" spc="5" dirty="0">
                <a:solidFill>
                  <a:srgbClr val="2E2B1F"/>
                </a:solidFill>
                <a:latin typeface="Carlito"/>
                <a:cs typeface="Carlito"/>
              </a:rPr>
              <a:t>Omit</a:t>
            </a:r>
            <a:r>
              <a:rPr sz="1800" spc="-4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spc="5" dirty="0">
                <a:solidFill>
                  <a:srgbClr val="2E2B1F"/>
                </a:solidFill>
                <a:latin typeface="Carlito"/>
                <a:cs typeface="Carlito"/>
              </a:rPr>
              <a:t>the</a:t>
            </a:r>
            <a:r>
              <a:rPr sz="1800" spc="-3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spc="10" dirty="0">
                <a:solidFill>
                  <a:srgbClr val="2E2B1F"/>
                </a:solidFill>
                <a:latin typeface="Carlito"/>
                <a:cs typeface="Carlito"/>
              </a:rPr>
              <a:t>_id</a:t>
            </a:r>
            <a:r>
              <a:rPr sz="1800" spc="-1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spc="5" dirty="0">
                <a:solidFill>
                  <a:srgbClr val="2E2B1F"/>
                </a:solidFill>
                <a:latin typeface="Carlito"/>
                <a:cs typeface="Carlito"/>
              </a:rPr>
              <a:t>field</a:t>
            </a:r>
            <a:r>
              <a:rPr sz="1800" spc="-8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2E2B1F"/>
                </a:solidFill>
                <a:latin typeface="Carlito"/>
                <a:cs typeface="Carlito"/>
              </a:rPr>
              <a:t>to</a:t>
            </a:r>
            <a:r>
              <a:rPr sz="1800" spc="-1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spc="15" dirty="0">
                <a:solidFill>
                  <a:srgbClr val="2E2B1F"/>
                </a:solidFill>
                <a:latin typeface="Carlito"/>
                <a:cs typeface="Carlito"/>
              </a:rPr>
              <a:t>have</a:t>
            </a:r>
            <a:r>
              <a:rPr sz="1800" spc="-10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spc="10" dirty="0">
                <a:solidFill>
                  <a:srgbClr val="2E2B1F"/>
                </a:solidFill>
                <a:latin typeface="Carlito"/>
                <a:cs typeface="Carlito"/>
              </a:rPr>
              <a:t>MongoDB</a:t>
            </a:r>
            <a:r>
              <a:rPr sz="1800" spc="-114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2E2B1F"/>
                </a:solidFill>
                <a:latin typeface="Carlito"/>
                <a:cs typeface="Carlito"/>
              </a:rPr>
              <a:t>generate</a:t>
            </a:r>
            <a:r>
              <a:rPr sz="1800" spc="-11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2E2B1F"/>
                </a:solidFill>
                <a:latin typeface="Carlito"/>
                <a:cs typeface="Carlito"/>
              </a:rPr>
              <a:t>a </a:t>
            </a:r>
            <a:r>
              <a:rPr sz="1800" spc="20" dirty="0">
                <a:solidFill>
                  <a:srgbClr val="2E2B1F"/>
                </a:solidFill>
                <a:latin typeface="Carlito"/>
                <a:cs typeface="Carlito"/>
              </a:rPr>
              <a:t>unique</a:t>
            </a:r>
            <a:r>
              <a:rPr sz="1800" spc="-10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spc="-25" dirty="0">
                <a:solidFill>
                  <a:srgbClr val="2E2B1F"/>
                </a:solidFill>
                <a:latin typeface="Carlito"/>
                <a:cs typeface="Carlito"/>
              </a:rPr>
              <a:t>key</a:t>
            </a:r>
            <a:endParaRPr sz="1800">
              <a:latin typeface="Carlito"/>
              <a:cs typeface="Carlito"/>
            </a:endParaRPr>
          </a:p>
          <a:p>
            <a:pPr marL="908685" lvl="1" indent="-229235">
              <a:lnSpc>
                <a:spcPct val="100000"/>
              </a:lnSpc>
              <a:spcBef>
                <a:spcPts val="470"/>
              </a:spcBef>
              <a:buClr>
                <a:srgbClr val="D2CA6C"/>
              </a:buClr>
              <a:buFont typeface="Arial"/>
              <a:buChar char="•"/>
              <a:tabLst>
                <a:tab pos="908685" algn="l"/>
                <a:tab pos="909319" algn="l"/>
              </a:tabLst>
            </a:pPr>
            <a:r>
              <a:rPr sz="1800" spc="5" dirty="0">
                <a:solidFill>
                  <a:srgbClr val="2E2B1F"/>
                </a:solidFill>
                <a:latin typeface="Carlito"/>
                <a:cs typeface="Carlito"/>
              </a:rPr>
              <a:t>Example</a:t>
            </a:r>
            <a:r>
              <a:rPr sz="1800" spc="-9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spc="5" dirty="0">
                <a:solidFill>
                  <a:srgbClr val="2E2B1F"/>
                </a:solidFill>
                <a:latin typeface="Carlito"/>
                <a:cs typeface="Carlito"/>
              </a:rPr>
              <a:t>db.</a:t>
            </a:r>
            <a:r>
              <a:rPr sz="1800" b="1" spc="5" dirty="0">
                <a:solidFill>
                  <a:srgbClr val="2E2B1F"/>
                </a:solidFill>
                <a:latin typeface="Carlito"/>
                <a:cs typeface="Carlito"/>
              </a:rPr>
              <a:t>parts</a:t>
            </a:r>
            <a:r>
              <a:rPr sz="1800" spc="5" dirty="0">
                <a:solidFill>
                  <a:srgbClr val="2E2B1F"/>
                </a:solidFill>
                <a:latin typeface="Carlito"/>
                <a:cs typeface="Carlito"/>
              </a:rPr>
              <a:t>.insert(</a:t>
            </a:r>
            <a:r>
              <a:rPr sz="1800" spc="-12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spc="10" dirty="0">
                <a:solidFill>
                  <a:srgbClr val="2E2B1F"/>
                </a:solidFill>
                <a:latin typeface="Carlito"/>
                <a:cs typeface="Carlito"/>
              </a:rPr>
              <a:t>{{type:</a:t>
            </a:r>
            <a:r>
              <a:rPr sz="1800" spc="-14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spc="-20" dirty="0">
                <a:solidFill>
                  <a:srgbClr val="2E2B1F"/>
                </a:solidFill>
                <a:latin typeface="Carlito"/>
                <a:cs typeface="Carlito"/>
              </a:rPr>
              <a:t>“screwdriver”,</a:t>
            </a:r>
            <a:r>
              <a:rPr sz="1800" spc="4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spc="15" dirty="0">
                <a:solidFill>
                  <a:srgbClr val="2E2B1F"/>
                </a:solidFill>
                <a:latin typeface="Carlito"/>
                <a:cs typeface="Carlito"/>
              </a:rPr>
              <a:t>quantity:</a:t>
            </a:r>
            <a:r>
              <a:rPr sz="1800" spc="-21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2E2B1F"/>
                </a:solidFill>
                <a:latin typeface="Carlito"/>
                <a:cs typeface="Carlito"/>
              </a:rPr>
              <a:t>15</a:t>
            </a:r>
            <a:r>
              <a:rPr sz="1800" spc="3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2E2B1F"/>
                </a:solidFill>
                <a:latin typeface="Carlito"/>
                <a:cs typeface="Carlito"/>
              </a:rPr>
              <a:t>}</a:t>
            </a:r>
            <a:r>
              <a:rPr sz="1800" spc="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2E2B1F"/>
                </a:solidFill>
                <a:latin typeface="Carlito"/>
                <a:cs typeface="Carlito"/>
              </a:rPr>
              <a:t>)</a:t>
            </a:r>
            <a:endParaRPr sz="1800">
              <a:latin typeface="Carlito"/>
              <a:cs typeface="Carlito"/>
            </a:endParaRPr>
          </a:p>
          <a:p>
            <a:pPr marL="908685" lvl="1" indent="-229235">
              <a:lnSpc>
                <a:spcPct val="100000"/>
              </a:lnSpc>
              <a:spcBef>
                <a:spcPts val="470"/>
              </a:spcBef>
              <a:buClr>
                <a:srgbClr val="D2CA6C"/>
              </a:buClr>
              <a:buFont typeface="Arial"/>
              <a:buChar char="•"/>
              <a:tabLst>
                <a:tab pos="908685" algn="l"/>
                <a:tab pos="909319" algn="l"/>
              </a:tabLst>
            </a:pPr>
            <a:r>
              <a:rPr sz="1800" spc="5" dirty="0">
                <a:solidFill>
                  <a:srgbClr val="2E2B1F"/>
                </a:solidFill>
                <a:latin typeface="Carlito"/>
                <a:cs typeface="Carlito"/>
              </a:rPr>
              <a:t>db.</a:t>
            </a:r>
            <a:r>
              <a:rPr sz="1800" b="1" spc="5" dirty="0">
                <a:solidFill>
                  <a:srgbClr val="2E2B1F"/>
                </a:solidFill>
                <a:latin typeface="Carlito"/>
                <a:cs typeface="Carlito"/>
              </a:rPr>
              <a:t>parts</a:t>
            </a:r>
            <a:r>
              <a:rPr sz="1800" spc="5" dirty="0">
                <a:solidFill>
                  <a:srgbClr val="2E2B1F"/>
                </a:solidFill>
                <a:latin typeface="Carlito"/>
                <a:cs typeface="Carlito"/>
              </a:rPr>
              <a:t>.insert({_id:</a:t>
            </a:r>
            <a:r>
              <a:rPr sz="1800" spc="-21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2E2B1F"/>
                </a:solidFill>
                <a:latin typeface="Carlito"/>
                <a:cs typeface="Carlito"/>
              </a:rPr>
              <a:t>10,</a:t>
            </a:r>
            <a:r>
              <a:rPr sz="1800" spc="3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spc="5" dirty="0">
                <a:solidFill>
                  <a:srgbClr val="2E2B1F"/>
                </a:solidFill>
                <a:latin typeface="Carlito"/>
                <a:cs typeface="Carlito"/>
              </a:rPr>
              <a:t>type:</a:t>
            </a:r>
            <a:r>
              <a:rPr sz="1800" spc="-6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2E2B1F"/>
                </a:solidFill>
                <a:latin typeface="Carlito"/>
                <a:cs typeface="Carlito"/>
              </a:rPr>
              <a:t>“hammer”,</a:t>
            </a:r>
            <a:r>
              <a:rPr sz="1800" spc="4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spc="15" dirty="0">
                <a:solidFill>
                  <a:srgbClr val="2E2B1F"/>
                </a:solidFill>
                <a:latin typeface="Carlito"/>
                <a:cs typeface="Carlito"/>
              </a:rPr>
              <a:t>quantity:</a:t>
            </a:r>
            <a:r>
              <a:rPr sz="1800" spc="-21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2E2B1F"/>
                </a:solidFill>
                <a:latin typeface="Carlito"/>
                <a:cs typeface="Carlito"/>
              </a:rPr>
              <a:t>1</a:t>
            </a:r>
            <a:r>
              <a:rPr sz="1800" spc="2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spc="15" dirty="0">
                <a:solidFill>
                  <a:srgbClr val="2E2B1F"/>
                </a:solidFill>
                <a:latin typeface="Carlito"/>
                <a:cs typeface="Carlito"/>
              </a:rPr>
              <a:t>})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495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150" spc="-5" dirty="0">
                <a:solidFill>
                  <a:srgbClr val="2E2B1F"/>
                </a:solidFill>
                <a:latin typeface="Carlito"/>
                <a:cs typeface="Carlito"/>
              </a:rPr>
              <a:t>db.collection_name.save( &lt;document&gt;</a:t>
            </a:r>
            <a:r>
              <a:rPr sz="2150" spc="16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150" spc="5" dirty="0">
                <a:solidFill>
                  <a:srgbClr val="2E2B1F"/>
                </a:solidFill>
                <a:latin typeface="Carlito"/>
                <a:cs typeface="Carlito"/>
              </a:rPr>
              <a:t>)</a:t>
            </a:r>
            <a:endParaRPr sz="2150">
              <a:latin typeface="Carlito"/>
              <a:cs typeface="Carlito"/>
            </a:endParaRPr>
          </a:p>
          <a:p>
            <a:pPr marL="908685" lvl="1" indent="-229235">
              <a:lnSpc>
                <a:spcPct val="100000"/>
              </a:lnSpc>
              <a:spcBef>
                <a:spcPts val="470"/>
              </a:spcBef>
              <a:buClr>
                <a:srgbClr val="D2CA6C"/>
              </a:buClr>
              <a:buFont typeface="Arial"/>
              <a:buChar char="•"/>
              <a:tabLst>
                <a:tab pos="908685" algn="l"/>
                <a:tab pos="909319" algn="l"/>
              </a:tabLst>
            </a:pPr>
            <a:r>
              <a:rPr sz="1800" spc="5" dirty="0">
                <a:solidFill>
                  <a:srgbClr val="2E2B1F"/>
                </a:solidFill>
                <a:latin typeface="Carlito"/>
                <a:cs typeface="Carlito"/>
              </a:rPr>
              <a:t>Updates</a:t>
            </a:r>
            <a:r>
              <a:rPr sz="1800" spc="-6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spc="15" dirty="0">
                <a:solidFill>
                  <a:srgbClr val="2E2B1F"/>
                </a:solidFill>
                <a:latin typeface="Carlito"/>
                <a:cs typeface="Carlito"/>
              </a:rPr>
              <a:t>an</a:t>
            </a:r>
            <a:r>
              <a:rPr sz="1800" spc="-8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2E2B1F"/>
                </a:solidFill>
                <a:latin typeface="Carlito"/>
                <a:cs typeface="Carlito"/>
              </a:rPr>
              <a:t>existing</a:t>
            </a:r>
            <a:r>
              <a:rPr sz="1800" spc="-5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2E2B1F"/>
                </a:solidFill>
                <a:latin typeface="Carlito"/>
                <a:cs typeface="Carlito"/>
              </a:rPr>
              <a:t>record </a:t>
            </a:r>
            <a:r>
              <a:rPr sz="1800" spc="10" dirty="0">
                <a:solidFill>
                  <a:srgbClr val="2E2B1F"/>
                </a:solidFill>
                <a:latin typeface="Carlito"/>
                <a:cs typeface="Carlito"/>
              </a:rPr>
              <a:t>or</a:t>
            </a:r>
            <a:r>
              <a:rPr sz="1800" spc="-6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2E2B1F"/>
                </a:solidFill>
                <a:latin typeface="Carlito"/>
                <a:cs typeface="Carlito"/>
              </a:rPr>
              <a:t>creates</a:t>
            </a:r>
            <a:r>
              <a:rPr sz="1800" spc="-6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2E2B1F"/>
                </a:solidFill>
                <a:latin typeface="Carlito"/>
                <a:cs typeface="Carlito"/>
              </a:rPr>
              <a:t>a</a:t>
            </a:r>
            <a:r>
              <a:rPr sz="1800" spc="5" dirty="0">
                <a:solidFill>
                  <a:srgbClr val="2E2B1F"/>
                </a:solidFill>
                <a:latin typeface="Carlito"/>
                <a:cs typeface="Carlito"/>
              </a:rPr>
              <a:t> new</a:t>
            </a:r>
            <a:r>
              <a:rPr sz="1800" spc="-4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2E2B1F"/>
                </a:solidFill>
                <a:latin typeface="Carlito"/>
                <a:cs typeface="Carlito"/>
              </a:rPr>
              <a:t>record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70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150" dirty="0">
                <a:solidFill>
                  <a:srgbClr val="2E2B1F"/>
                </a:solidFill>
                <a:latin typeface="Carlito"/>
                <a:cs typeface="Carlito"/>
              </a:rPr>
              <a:t>db.collection_name.update( </a:t>
            </a:r>
            <a:r>
              <a:rPr sz="2150" spc="-10" dirty="0">
                <a:solidFill>
                  <a:srgbClr val="2E2B1F"/>
                </a:solidFill>
                <a:latin typeface="Carlito"/>
                <a:cs typeface="Carlito"/>
              </a:rPr>
              <a:t>&lt;query&gt;, </a:t>
            </a:r>
            <a:r>
              <a:rPr sz="2150" spc="-5" dirty="0">
                <a:solidFill>
                  <a:srgbClr val="2E2B1F"/>
                </a:solidFill>
                <a:latin typeface="Carlito"/>
                <a:cs typeface="Carlito"/>
              </a:rPr>
              <a:t>&lt;update&gt;, </a:t>
            </a:r>
            <a:r>
              <a:rPr sz="2150" spc="5" dirty="0">
                <a:solidFill>
                  <a:srgbClr val="2E2B1F"/>
                </a:solidFill>
                <a:latin typeface="Carlito"/>
                <a:cs typeface="Carlito"/>
              </a:rPr>
              <a:t>{ </a:t>
            </a:r>
            <a:r>
              <a:rPr sz="2150" dirty="0">
                <a:solidFill>
                  <a:srgbClr val="2E2B1F"/>
                </a:solidFill>
                <a:latin typeface="Carlito"/>
                <a:cs typeface="Carlito"/>
              </a:rPr>
              <a:t>upsert:</a:t>
            </a:r>
            <a:r>
              <a:rPr sz="2150" spc="5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150" spc="5" dirty="0">
                <a:solidFill>
                  <a:srgbClr val="2E2B1F"/>
                </a:solidFill>
                <a:latin typeface="Carlito"/>
                <a:cs typeface="Carlito"/>
              </a:rPr>
              <a:t>true } )</a:t>
            </a:r>
            <a:endParaRPr sz="2150">
              <a:latin typeface="Carlito"/>
              <a:cs typeface="Carlito"/>
            </a:endParaRPr>
          </a:p>
          <a:p>
            <a:pPr marL="908685" lvl="1" indent="-229235">
              <a:lnSpc>
                <a:spcPct val="100000"/>
              </a:lnSpc>
              <a:spcBef>
                <a:spcPts val="475"/>
              </a:spcBef>
              <a:buClr>
                <a:srgbClr val="D2CA6C"/>
              </a:buClr>
              <a:buFont typeface="Arial"/>
              <a:buChar char="•"/>
              <a:tabLst>
                <a:tab pos="908685" algn="l"/>
                <a:tab pos="909319" algn="l"/>
              </a:tabLst>
            </a:pPr>
            <a:r>
              <a:rPr sz="1800" spc="10" dirty="0">
                <a:solidFill>
                  <a:srgbClr val="2E2B1F"/>
                </a:solidFill>
                <a:latin typeface="Carlito"/>
                <a:cs typeface="Carlito"/>
              </a:rPr>
              <a:t>Will</a:t>
            </a:r>
            <a:r>
              <a:rPr sz="1800" spc="-8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spc="15" dirty="0">
                <a:solidFill>
                  <a:srgbClr val="2E2B1F"/>
                </a:solidFill>
                <a:latin typeface="Carlito"/>
                <a:cs typeface="Carlito"/>
              </a:rPr>
              <a:t>update</a:t>
            </a:r>
            <a:r>
              <a:rPr sz="1800" spc="-11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2E2B1F"/>
                </a:solidFill>
                <a:latin typeface="Carlito"/>
                <a:cs typeface="Carlito"/>
              </a:rPr>
              <a:t>1</a:t>
            </a:r>
            <a:r>
              <a:rPr sz="1800" spc="2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spc="10" dirty="0">
                <a:solidFill>
                  <a:srgbClr val="2E2B1F"/>
                </a:solidFill>
                <a:latin typeface="Carlito"/>
                <a:cs typeface="Carlito"/>
              </a:rPr>
              <a:t>or</a:t>
            </a:r>
            <a:r>
              <a:rPr sz="1800" spc="-6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2E2B1F"/>
                </a:solidFill>
                <a:latin typeface="Carlito"/>
                <a:cs typeface="Carlito"/>
              </a:rPr>
              <a:t>more</a:t>
            </a:r>
            <a:r>
              <a:rPr sz="1800" spc="-3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2E2B1F"/>
                </a:solidFill>
                <a:latin typeface="Carlito"/>
                <a:cs typeface="Carlito"/>
              </a:rPr>
              <a:t>records</a:t>
            </a:r>
            <a:r>
              <a:rPr sz="1800" spc="2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spc="15" dirty="0">
                <a:solidFill>
                  <a:srgbClr val="2E2B1F"/>
                </a:solidFill>
                <a:latin typeface="Carlito"/>
                <a:cs typeface="Carlito"/>
              </a:rPr>
              <a:t>in</a:t>
            </a:r>
            <a:r>
              <a:rPr sz="1800" spc="-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2E2B1F"/>
                </a:solidFill>
                <a:latin typeface="Carlito"/>
                <a:cs typeface="Carlito"/>
              </a:rPr>
              <a:t>a</a:t>
            </a:r>
            <a:r>
              <a:rPr sz="1800" spc="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spc="10" dirty="0">
                <a:solidFill>
                  <a:srgbClr val="2E2B1F"/>
                </a:solidFill>
                <a:latin typeface="Carlito"/>
                <a:cs typeface="Carlito"/>
              </a:rPr>
              <a:t>collection</a:t>
            </a:r>
            <a:r>
              <a:rPr sz="1800" spc="-15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spc="5" dirty="0">
                <a:solidFill>
                  <a:srgbClr val="2E2B1F"/>
                </a:solidFill>
                <a:latin typeface="Carlito"/>
                <a:cs typeface="Carlito"/>
              </a:rPr>
              <a:t>satisfying</a:t>
            </a:r>
            <a:r>
              <a:rPr sz="1800" spc="-13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spc="5" dirty="0">
                <a:solidFill>
                  <a:srgbClr val="2E2B1F"/>
                </a:solidFill>
                <a:latin typeface="Carlito"/>
                <a:cs typeface="Carlito"/>
              </a:rPr>
              <a:t>query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70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150" spc="10" dirty="0">
                <a:solidFill>
                  <a:srgbClr val="2E2B1F"/>
                </a:solidFill>
                <a:latin typeface="Carlito"/>
                <a:cs typeface="Carlito"/>
              </a:rPr>
              <a:t>db.collection_name.findAndModify(&lt;query&gt;,</a:t>
            </a:r>
            <a:r>
              <a:rPr sz="2150" spc="31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150" spc="-10" dirty="0">
                <a:solidFill>
                  <a:srgbClr val="2E2B1F"/>
                </a:solidFill>
                <a:latin typeface="Carlito"/>
                <a:cs typeface="Carlito"/>
              </a:rPr>
              <a:t>&lt;sort&gt;,</a:t>
            </a:r>
            <a:endParaRPr sz="2150">
              <a:latin typeface="Carlito"/>
              <a:cs typeface="Carlito"/>
            </a:endParaRPr>
          </a:p>
          <a:p>
            <a:pPr marL="241300">
              <a:lnSpc>
                <a:spcPct val="100000"/>
              </a:lnSpc>
              <a:spcBef>
                <a:spcPts val="45"/>
              </a:spcBef>
            </a:pPr>
            <a:r>
              <a:rPr sz="2150" spc="-10" dirty="0">
                <a:solidFill>
                  <a:srgbClr val="2E2B1F"/>
                </a:solidFill>
                <a:latin typeface="Carlito"/>
                <a:cs typeface="Carlito"/>
              </a:rPr>
              <a:t>&lt;update&gt;,&lt;new&gt;,</a:t>
            </a:r>
            <a:r>
              <a:rPr sz="2150" spc="39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150" spc="-5" dirty="0">
                <a:solidFill>
                  <a:srgbClr val="2E2B1F"/>
                </a:solidFill>
                <a:latin typeface="Carlito"/>
                <a:cs typeface="Carlito"/>
              </a:rPr>
              <a:t>&lt;fields&gt;,&lt;upsert&gt;)</a:t>
            </a:r>
            <a:endParaRPr sz="2150">
              <a:latin typeface="Carlito"/>
              <a:cs typeface="Carlito"/>
            </a:endParaRPr>
          </a:p>
          <a:p>
            <a:pPr marL="908685" lvl="1" indent="-229235">
              <a:lnSpc>
                <a:spcPct val="100000"/>
              </a:lnSpc>
              <a:spcBef>
                <a:spcPts val="475"/>
              </a:spcBef>
              <a:buClr>
                <a:srgbClr val="D2CA6C"/>
              </a:buClr>
              <a:buFont typeface="Arial"/>
              <a:buChar char="•"/>
              <a:tabLst>
                <a:tab pos="908685" algn="l"/>
                <a:tab pos="909319" algn="l"/>
              </a:tabLst>
            </a:pPr>
            <a:r>
              <a:rPr sz="1800" spc="10" dirty="0">
                <a:solidFill>
                  <a:srgbClr val="2E2B1F"/>
                </a:solidFill>
                <a:latin typeface="Carlito"/>
                <a:cs typeface="Carlito"/>
              </a:rPr>
              <a:t>Modify</a:t>
            </a:r>
            <a:r>
              <a:rPr sz="1800" spc="-10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2E2B1F"/>
                </a:solidFill>
                <a:latin typeface="Carlito"/>
                <a:cs typeface="Carlito"/>
              </a:rPr>
              <a:t>existing</a:t>
            </a:r>
            <a:r>
              <a:rPr sz="1800" spc="-5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2E2B1F"/>
                </a:solidFill>
                <a:latin typeface="Carlito"/>
                <a:cs typeface="Carlito"/>
              </a:rPr>
              <a:t>record(s)</a:t>
            </a:r>
            <a:r>
              <a:rPr sz="1800" spc="-2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2E2B1F"/>
                </a:solidFill>
                <a:latin typeface="Carlito"/>
                <a:cs typeface="Carlito"/>
              </a:rPr>
              <a:t>–</a:t>
            </a:r>
            <a:r>
              <a:rPr sz="1800" spc="5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2E2B1F"/>
                </a:solidFill>
                <a:latin typeface="Carlito"/>
                <a:cs typeface="Carlito"/>
              </a:rPr>
              <a:t>retrieve</a:t>
            </a:r>
            <a:r>
              <a:rPr sz="1800" spc="-2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spc="15" dirty="0">
                <a:solidFill>
                  <a:srgbClr val="2E2B1F"/>
                </a:solidFill>
                <a:latin typeface="Carlito"/>
                <a:cs typeface="Carlito"/>
              </a:rPr>
              <a:t>old</a:t>
            </a:r>
            <a:r>
              <a:rPr sz="1800" spc="-7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spc="10" dirty="0">
                <a:solidFill>
                  <a:srgbClr val="2E2B1F"/>
                </a:solidFill>
                <a:latin typeface="Carlito"/>
                <a:cs typeface="Carlito"/>
              </a:rPr>
              <a:t>or</a:t>
            </a:r>
            <a:r>
              <a:rPr sz="1800" spc="1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spc="5" dirty="0">
                <a:solidFill>
                  <a:srgbClr val="2E2B1F"/>
                </a:solidFill>
                <a:latin typeface="Carlito"/>
                <a:cs typeface="Carlito"/>
              </a:rPr>
              <a:t>new</a:t>
            </a:r>
            <a:r>
              <a:rPr sz="1800" spc="-3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2E2B1F"/>
                </a:solidFill>
                <a:latin typeface="Carlito"/>
                <a:cs typeface="Carlito"/>
              </a:rPr>
              <a:t>version</a:t>
            </a:r>
            <a:r>
              <a:rPr sz="1800" spc="-7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spc="10" dirty="0">
                <a:solidFill>
                  <a:srgbClr val="2E2B1F"/>
                </a:solidFill>
                <a:latin typeface="Carlito"/>
                <a:cs typeface="Carlito"/>
              </a:rPr>
              <a:t>of</a:t>
            </a:r>
            <a:r>
              <a:rPr sz="1800" spc="-5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spc="5" dirty="0">
                <a:solidFill>
                  <a:srgbClr val="2E2B1F"/>
                </a:solidFill>
                <a:latin typeface="Carlito"/>
                <a:cs typeface="Carlito"/>
              </a:rPr>
              <a:t>the</a:t>
            </a:r>
            <a:r>
              <a:rPr sz="1800" spc="5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2E2B1F"/>
                </a:solidFill>
                <a:latin typeface="Carlito"/>
                <a:cs typeface="Carlito"/>
              </a:rPr>
              <a:t>record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34400" y="5648325"/>
            <a:ext cx="71755" cy="400050"/>
          </a:xfrm>
          <a:custGeom>
            <a:avLst/>
            <a:gdLst/>
            <a:ahLst/>
            <a:cxnLst/>
            <a:rect l="l" t="t" r="r" b="b"/>
            <a:pathLst>
              <a:path w="71754" h="400050">
                <a:moveTo>
                  <a:pt x="71754" y="400050"/>
                </a:moveTo>
                <a:lnTo>
                  <a:pt x="43826" y="394407"/>
                </a:lnTo>
                <a:lnTo>
                  <a:pt x="21018" y="379020"/>
                </a:lnTo>
                <a:lnTo>
                  <a:pt x="5639" y="356196"/>
                </a:lnTo>
                <a:lnTo>
                  <a:pt x="0" y="328244"/>
                </a:lnTo>
                <a:lnTo>
                  <a:pt x="0" y="71805"/>
                </a:lnTo>
                <a:lnTo>
                  <a:pt x="5639" y="43853"/>
                </a:lnTo>
                <a:lnTo>
                  <a:pt x="21018" y="21029"/>
                </a:lnTo>
                <a:lnTo>
                  <a:pt x="43826" y="5642"/>
                </a:lnTo>
                <a:lnTo>
                  <a:pt x="71754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05569" y="5648325"/>
            <a:ext cx="71755" cy="400050"/>
          </a:xfrm>
          <a:custGeom>
            <a:avLst/>
            <a:gdLst/>
            <a:ahLst/>
            <a:cxnLst/>
            <a:rect l="l" t="t" r="r" b="b"/>
            <a:pathLst>
              <a:path w="71754" h="400050">
                <a:moveTo>
                  <a:pt x="0" y="0"/>
                </a:moveTo>
                <a:lnTo>
                  <a:pt x="27928" y="5642"/>
                </a:lnTo>
                <a:lnTo>
                  <a:pt x="50736" y="21029"/>
                </a:lnTo>
                <a:lnTo>
                  <a:pt x="66115" y="43853"/>
                </a:lnTo>
                <a:lnTo>
                  <a:pt x="71754" y="71805"/>
                </a:lnTo>
                <a:lnTo>
                  <a:pt x="71754" y="328244"/>
                </a:lnTo>
                <a:lnTo>
                  <a:pt x="66115" y="356196"/>
                </a:lnTo>
                <a:lnTo>
                  <a:pt x="50736" y="379020"/>
                </a:lnTo>
                <a:lnTo>
                  <a:pt x="27928" y="394407"/>
                </a:lnTo>
                <a:lnTo>
                  <a:pt x="0" y="40005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32</a:t>
            </a:fld>
            <a:endParaRPr spc="-5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575" y="474344"/>
            <a:ext cx="4326255" cy="7239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55" dirty="0">
                <a:solidFill>
                  <a:srgbClr val="9CBDBC"/>
                </a:solidFill>
              </a:rPr>
              <a:t>D</a:t>
            </a:r>
            <a:r>
              <a:rPr spc="-55" dirty="0"/>
              <a:t>elete</a:t>
            </a:r>
            <a:r>
              <a:rPr spc="-275" dirty="0"/>
              <a:t> </a:t>
            </a:r>
            <a:r>
              <a:rPr spc="-65" dirty="0"/>
              <a:t>Operations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875" y="1392651"/>
            <a:ext cx="7118350" cy="2031364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690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150" spc="5" dirty="0">
                <a:solidFill>
                  <a:srgbClr val="2E2B1F"/>
                </a:solidFill>
                <a:latin typeface="Carlito"/>
                <a:cs typeface="Carlito"/>
              </a:rPr>
              <a:t>db.collection_name.remove(&lt;query&gt;,</a:t>
            </a:r>
            <a:r>
              <a:rPr sz="2150" spc="39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150" spc="-10" dirty="0">
                <a:solidFill>
                  <a:srgbClr val="2E2B1F"/>
                </a:solidFill>
                <a:latin typeface="Carlito"/>
                <a:cs typeface="Carlito"/>
              </a:rPr>
              <a:t>&lt;justone&gt;)</a:t>
            </a:r>
            <a:endParaRPr sz="2150">
              <a:latin typeface="Carlito"/>
              <a:cs typeface="Carlito"/>
            </a:endParaRPr>
          </a:p>
          <a:p>
            <a:pPr marL="908685" lvl="1" indent="-229235">
              <a:lnSpc>
                <a:spcPct val="100000"/>
              </a:lnSpc>
              <a:spcBef>
                <a:spcPts val="470"/>
              </a:spcBef>
              <a:buClr>
                <a:srgbClr val="D2CA6C"/>
              </a:buClr>
              <a:buFont typeface="Arial"/>
              <a:buChar char="•"/>
              <a:tabLst>
                <a:tab pos="908685" algn="l"/>
                <a:tab pos="909319" algn="l"/>
              </a:tabLst>
            </a:pPr>
            <a:r>
              <a:rPr sz="1800" spc="5" dirty="0">
                <a:solidFill>
                  <a:srgbClr val="2E2B1F"/>
                </a:solidFill>
                <a:latin typeface="Carlito"/>
                <a:cs typeface="Carlito"/>
              </a:rPr>
              <a:t>Delete</a:t>
            </a:r>
            <a:r>
              <a:rPr sz="1800" spc="-10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spc="20" dirty="0">
                <a:solidFill>
                  <a:srgbClr val="2E2B1F"/>
                </a:solidFill>
                <a:latin typeface="Carlito"/>
                <a:cs typeface="Carlito"/>
              </a:rPr>
              <a:t>all</a:t>
            </a:r>
            <a:r>
              <a:rPr sz="1800" spc="-7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2E2B1F"/>
                </a:solidFill>
                <a:latin typeface="Carlito"/>
                <a:cs typeface="Carlito"/>
              </a:rPr>
              <a:t>records</a:t>
            </a:r>
            <a:r>
              <a:rPr sz="1800" spc="1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2E2B1F"/>
                </a:solidFill>
                <a:latin typeface="Carlito"/>
                <a:cs typeface="Carlito"/>
              </a:rPr>
              <a:t>from</a:t>
            </a:r>
            <a:r>
              <a:rPr sz="1800" spc="-4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2E2B1F"/>
                </a:solidFill>
                <a:latin typeface="Carlito"/>
                <a:cs typeface="Carlito"/>
              </a:rPr>
              <a:t>a </a:t>
            </a:r>
            <a:r>
              <a:rPr sz="1800" spc="10" dirty="0">
                <a:solidFill>
                  <a:srgbClr val="2E2B1F"/>
                </a:solidFill>
                <a:latin typeface="Carlito"/>
                <a:cs typeface="Carlito"/>
              </a:rPr>
              <a:t>collection</a:t>
            </a:r>
            <a:r>
              <a:rPr sz="1800" spc="-16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spc="10" dirty="0">
                <a:solidFill>
                  <a:srgbClr val="2E2B1F"/>
                </a:solidFill>
                <a:latin typeface="Carlito"/>
                <a:cs typeface="Carlito"/>
              </a:rPr>
              <a:t>or matching</a:t>
            </a:r>
            <a:r>
              <a:rPr sz="1800" spc="-13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2E2B1F"/>
                </a:solidFill>
                <a:latin typeface="Carlito"/>
                <a:cs typeface="Carlito"/>
              </a:rPr>
              <a:t>a criterion</a:t>
            </a:r>
            <a:endParaRPr sz="1800">
              <a:latin typeface="Carlito"/>
              <a:cs typeface="Carlito"/>
            </a:endParaRPr>
          </a:p>
          <a:p>
            <a:pPr marL="908685" lvl="1" indent="-229235">
              <a:lnSpc>
                <a:spcPct val="100000"/>
              </a:lnSpc>
              <a:spcBef>
                <a:spcPts val="470"/>
              </a:spcBef>
              <a:buClr>
                <a:srgbClr val="D2CA6C"/>
              </a:buClr>
              <a:buFont typeface="Arial"/>
              <a:buChar char="•"/>
              <a:tabLst>
                <a:tab pos="908685" algn="l"/>
                <a:tab pos="909319" algn="l"/>
              </a:tabLst>
            </a:pPr>
            <a:r>
              <a:rPr sz="1800" spc="5" dirty="0">
                <a:solidFill>
                  <a:srgbClr val="2E2B1F"/>
                </a:solidFill>
                <a:latin typeface="Carlito"/>
                <a:cs typeface="Carlito"/>
              </a:rPr>
              <a:t>&lt;justone&gt;</a:t>
            </a:r>
            <a:r>
              <a:rPr sz="1800" spc="-11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2E2B1F"/>
                </a:solidFill>
                <a:latin typeface="Carlito"/>
                <a:cs typeface="Carlito"/>
              </a:rPr>
              <a:t>-</a:t>
            </a:r>
            <a:r>
              <a:rPr sz="1800" spc="2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2E2B1F"/>
                </a:solidFill>
                <a:latin typeface="Carlito"/>
                <a:cs typeface="Carlito"/>
              </a:rPr>
              <a:t>specifies</a:t>
            </a:r>
            <a:r>
              <a:rPr sz="1800" spc="-6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2E2B1F"/>
                </a:solidFill>
                <a:latin typeface="Carlito"/>
                <a:cs typeface="Carlito"/>
              </a:rPr>
              <a:t>to</a:t>
            </a:r>
            <a:r>
              <a:rPr sz="1800" spc="-1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spc="10" dirty="0">
                <a:solidFill>
                  <a:srgbClr val="2E2B1F"/>
                </a:solidFill>
                <a:latin typeface="Carlito"/>
                <a:cs typeface="Carlito"/>
              </a:rPr>
              <a:t>delete</a:t>
            </a:r>
            <a:r>
              <a:rPr sz="1800" spc="-10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spc="20" dirty="0">
                <a:solidFill>
                  <a:srgbClr val="2E2B1F"/>
                </a:solidFill>
                <a:latin typeface="Carlito"/>
                <a:cs typeface="Carlito"/>
              </a:rPr>
              <a:t>only</a:t>
            </a:r>
            <a:r>
              <a:rPr sz="1800" spc="-3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2E2B1F"/>
                </a:solidFill>
                <a:latin typeface="Carlito"/>
                <a:cs typeface="Carlito"/>
              </a:rPr>
              <a:t>1</a:t>
            </a:r>
            <a:r>
              <a:rPr sz="1800" spc="-4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2E2B1F"/>
                </a:solidFill>
                <a:latin typeface="Carlito"/>
                <a:cs typeface="Carlito"/>
              </a:rPr>
              <a:t>record</a:t>
            </a:r>
            <a:r>
              <a:rPr sz="1800" spc="-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spc="10" dirty="0">
                <a:solidFill>
                  <a:srgbClr val="2E2B1F"/>
                </a:solidFill>
                <a:latin typeface="Carlito"/>
                <a:cs typeface="Carlito"/>
              </a:rPr>
              <a:t>matching</a:t>
            </a:r>
            <a:r>
              <a:rPr sz="1800" spc="-13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spc="5" dirty="0">
                <a:solidFill>
                  <a:srgbClr val="2E2B1F"/>
                </a:solidFill>
                <a:latin typeface="Carlito"/>
                <a:cs typeface="Carlito"/>
              </a:rPr>
              <a:t>the</a:t>
            </a:r>
            <a:r>
              <a:rPr sz="1800" spc="-3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2E2B1F"/>
                </a:solidFill>
                <a:latin typeface="Carlito"/>
                <a:cs typeface="Carlito"/>
              </a:rPr>
              <a:t>criterion</a:t>
            </a:r>
            <a:endParaRPr sz="1800">
              <a:latin typeface="Carlito"/>
              <a:cs typeface="Carlito"/>
            </a:endParaRPr>
          </a:p>
          <a:p>
            <a:pPr marL="908685" marR="5080" lvl="1" indent="-229235">
              <a:lnSpc>
                <a:spcPts val="2100"/>
              </a:lnSpc>
              <a:spcBef>
                <a:spcPts val="590"/>
              </a:spcBef>
              <a:buClr>
                <a:srgbClr val="D2CA6C"/>
              </a:buClr>
              <a:buFont typeface="Arial"/>
              <a:buChar char="•"/>
              <a:tabLst>
                <a:tab pos="908685" algn="l"/>
                <a:tab pos="909319" algn="l"/>
              </a:tabLst>
            </a:pPr>
            <a:r>
              <a:rPr sz="1800" spc="5" dirty="0">
                <a:solidFill>
                  <a:srgbClr val="2E2B1F"/>
                </a:solidFill>
                <a:latin typeface="Carlito"/>
                <a:cs typeface="Carlito"/>
              </a:rPr>
              <a:t>Example: </a:t>
            </a:r>
            <a:r>
              <a:rPr sz="1800" dirty="0">
                <a:solidFill>
                  <a:srgbClr val="2E2B1F"/>
                </a:solidFill>
                <a:latin typeface="Carlito"/>
                <a:cs typeface="Carlito"/>
              </a:rPr>
              <a:t>db.parts.remove(type: </a:t>
            </a:r>
            <a:r>
              <a:rPr sz="1800" spc="-5" dirty="0">
                <a:solidFill>
                  <a:srgbClr val="2E2B1F"/>
                </a:solidFill>
                <a:latin typeface="Carlito"/>
                <a:cs typeface="Carlito"/>
              </a:rPr>
              <a:t>/^h/ </a:t>
            </a:r>
            <a:r>
              <a:rPr sz="1800" dirty="0">
                <a:solidFill>
                  <a:srgbClr val="2E2B1F"/>
                </a:solidFill>
                <a:latin typeface="Carlito"/>
                <a:cs typeface="Carlito"/>
              </a:rPr>
              <a:t>} ) - </a:t>
            </a:r>
            <a:r>
              <a:rPr sz="1800" spc="-5" dirty="0">
                <a:solidFill>
                  <a:srgbClr val="2E2B1F"/>
                </a:solidFill>
                <a:latin typeface="Carlito"/>
                <a:cs typeface="Carlito"/>
              </a:rPr>
              <a:t>remove </a:t>
            </a:r>
            <a:r>
              <a:rPr sz="1800" spc="20" dirty="0">
                <a:solidFill>
                  <a:srgbClr val="2E2B1F"/>
                </a:solidFill>
                <a:latin typeface="Carlito"/>
                <a:cs typeface="Carlito"/>
              </a:rPr>
              <a:t>all </a:t>
            </a:r>
            <a:r>
              <a:rPr sz="1800" spc="5" dirty="0">
                <a:solidFill>
                  <a:srgbClr val="2E2B1F"/>
                </a:solidFill>
                <a:latin typeface="Carlito"/>
                <a:cs typeface="Carlito"/>
              </a:rPr>
              <a:t>parts</a:t>
            </a:r>
            <a:r>
              <a:rPr sz="1800" spc="-29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2E2B1F"/>
                </a:solidFill>
                <a:latin typeface="Carlito"/>
                <a:cs typeface="Carlito"/>
              </a:rPr>
              <a:t>starting  </a:t>
            </a:r>
            <a:r>
              <a:rPr sz="1800" spc="5" dirty="0">
                <a:solidFill>
                  <a:srgbClr val="2E2B1F"/>
                </a:solidFill>
                <a:latin typeface="Carlito"/>
                <a:cs typeface="Carlito"/>
              </a:rPr>
              <a:t>with</a:t>
            </a:r>
            <a:r>
              <a:rPr sz="1800" spc="-1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2E2B1F"/>
                </a:solidFill>
                <a:latin typeface="Carlito"/>
                <a:cs typeface="Carlito"/>
              </a:rPr>
              <a:t>h</a:t>
            </a:r>
            <a:endParaRPr sz="1800">
              <a:latin typeface="Carlito"/>
              <a:cs typeface="Carlito"/>
            </a:endParaRPr>
          </a:p>
          <a:p>
            <a:pPr marL="908685" lvl="1" indent="-229235">
              <a:lnSpc>
                <a:spcPct val="100000"/>
              </a:lnSpc>
              <a:spcBef>
                <a:spcPts val="409"/>
              </a:spcBef>
              <a:buClr>
                <a:srgbClr val="D2CA6C"/>
              </a:buClr>
              <a:buFont typeface="Arial"/>
              <a:buChar char="•"/>
              <a:tabLst>
                <a:tab pos="908685" algn="l"/>
                <a:tab pos="909319" algn="l"/>
              </a:tabLst>
            </a:pPr>
            <a:r>
              <a:rPr sz="1800" dirty="0">
                <a:solidFill>
                  <a:srgbClr val="2E2B1F"/>
                </a:solidFill>
                <a:latin typeface="Carlito"/>
                <a:cs typeface="Carlito"/>
              </a:rPr>
              <a:t>Db.parts.remove()</a:t>
            </a:r>
            <a:r>
              <a:rPr sz="1800" spc="-5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2E2B1F"/>
                </a:solidFill>
                <a:latin typeface="Carlito"/>
                <a:cs typeface="Carlito"/>
              </a:rPr>
              <a:t>–</a:t>
            </a:r>
            <a:r>
              <a:rPr sz="1800" spc="-2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spc="10" dirty="0">
                <a:solidFill>
                  <a:srgbClr val="2E2B1F"/>
                </a:solidFill>
                <a:latin typeface="Carlito"/>
                <a:cs typeface="Carlito"/>
              </a:rPr>
              <a:t>delete</a:t>
            </a:r>
            <a:r>
              <a:rPr sz="1800" spc="-2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spc="20" dirty="0">
                <a:solidFill>
                  <a:srgbClr val="2E2B1F"/>
                </a:solidFill>
                <a:latin typeface="Carlito"/>
                <a:cs typeface="Carlito"/>
              </a:rPr>
              <a:t>all</a:t>
            </a:r>
            <a:r>
              <a:rPr sz="1800" spc="-7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spc="5" dirty="0">
                <a:solidFill>
                  <a:srgbClr val="2E2B1F"/>
                </a:solidFill>
                <a:latin typeface="Carlito"/>
                <a:cs typeface="Carlito"/>
              </a:rPr>
              <a:t>documents</a:t>
            </a:r>
            <a:r>
              <a:rPr sz="1800" spc="-13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spc="15" dirty="0">
                <a:solidFill>
                  <a:srgbClr val="2E2B1F"/>
                </a:solidFill>
                <a:latin typeface="Carlito"/>
                <a:cs typeface="Carlito"/>
              </a:rPr>
              <a:t>in</a:t>
            </a:r>
            <a:r>
              <a:rPr sz="180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spc="5" dirty="0">
                <a:solidFill>
                  <a:srgbClr val="2E2B1F"/>
                </a:solidFill>
                <a:latin typeface="Carlito"/>
                <a:cs typeface="Carlito"/>
              </a:rPr>
              <a:t>the</a:t>
            </a:r>
            <a:r>
              <a:rPr sz="1800" spc="-2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spc="5" dirty="0">
                <a:solidFill>
                  <a:srgbClr val="2E2B1F"/>
                </a:solidFill>
                <a:latin typeface="Carlito"/>
                <a:cs typeface="Carlito"/>
              </a:rPr>
              <a:t>parts</a:t>
            </a:r>
            <a:r>
              <a:rPr sz="1800" spc="-6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spc="10" dirty="0">
                <a:solidFill>
                  <a:srgbClr val="2E2B1F"/>
                </a:solidFill>
                <a:latin typeface="Carlito"/>
                <a:cs typeface="Carlito"/>
              </a:rPr>
              <a:t>collections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34400" y="5648325"/>
            <a:ext cx="71755" cy="400050"/>
          </a:xfrm>
          <a:custGeom>
            <a:avLst/>
            <a:gdLst/>
            <a:ahLst/>
            <a:cxnLst/>
            <a:rect l="l" t="t" r="r" b="b"/>
            <a:pathLst>
              <a:path w="71754" h="400050">
                <a:moveTo>
                  <a:pt x="71754" y="400050"/>
                </a:moveTo>
                <a:lnTo>
                  <a:pt x="43826" y="394407"/>
                </a:lnTo>
                <a:lnTo>
                  <a:pt x="21018" y="379020"/>
                </a:lnTo>
                <a:lnTo>
                  <a:pt x="5639" y="356196"/>
                </a:lnTo>
                <a:lnTo>
                  <a:pt x="0" y="328244"/>
                </a:lnTo>
                <a:lnTo>
                  <a:pt x="0" y="71805"/>
                </a:lnTo>
                <a:lnTo>
                  <a:pt x="5639" y="43853"/>
                </a:lnTo>
                <a:lnTo>
                  <a:pt x="21018" y="21029"/>
                </a:lnTo>
                <a:lnTo>
                  <a:pt x="43826" y="5642"/>
                </a:lnTo>
                <a:lnTo>
                  <a:pt x="71754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05569" y="5648325"/>
            <a:ext cx="71755" cy="400050"/>
          </a:xfrm>
          <a:custGeom>
            <a:avLst/>
            <a:gdLst/>
            <a:ahLst/>
            <a:cxnLst/>
            <a:rect l="l" t="t" r="r" b="b"/>
            <a:pathLst>
              <a:path w="71754" h="400050">
                <a:moveTo>
                  <a:pt x="0" y="0"/>
                </a:moveTo>
                <a:lnTo>
                  <a:pt x="27928" y="5642"/>
                </a:lnTo>
                <a:lnTo>
                  <a:pt x="50736" y="21029"/>
                </a:lnTo>
                <a:lnTo>
                  <a:pt x="66115" y="43853"/>
                </a:lnTo>
                <a:lnTo>
                  <a:pt x="71754" y="71805"/>
                </a:lnTo>
                <a:lnTo>
                  <a:pt x="71754" y="328244"/>
                </a:lnTo>
                <a:lnTo>
                  <a:pt x="66115" y="356196"/>
                </a:lnTo>
                <a:lnTo>
                  <a:pt x="50736" y="379020"/>
                </a:lnTo>
                <a:lnTo>
                  <a:pt x="27928" y="394407"/>
                </a:lnTo>
                <a:lnTo>
                  <a:pt x="0" y="40005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33</a:t>
            </a:fld>
            <a:endParaRPr spc="-5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575" y="474344"/>
            <a:ext cx="3803015" cy="7239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55" dirty="0"/>
              <a:t>CRUD</a:t>
            </a:r>
            <a:r>
              <a:rPr spc="-345" dirty="0"/>
              <a:t> </a:t>
            </a:r>
            <a:r>
              <a:rPr spc="-65" dirty="0"/>
              <a:t>examples</a:t>
            </a:r>
          </a:p>
        </p:txBody>
      </p:sp>
      <p:sp>
        <p:nvSpPr>
          <p:cNvPr id="3" name="object 3"/>
          <p:cNvSpPr/>
          <p:nvPr/>
        </p:nvSpPr>
        <p:spPr>
          <a:xfrm>
            <a:off x="8534400" y="5648325"/>
            <a:ext cx="71755" cy="400050"/>
          </a:xfrm>
          <a:custGeom>
            <a:avLst/>
            <a:gdLst/>
            <a:ahLst/>
            <a:cxnLst/>
            <a:rect l="l" t="t" r="r" b="b"/>
            <a:pathLst>
              <a:path w="71754" h="400050">
                <a:moveTo>
                  <a:pt x="71754" y="400050"/>
                </a:moveTo>
                <a:lnTo>
                  <a:pt x="43826" y="394407"/>
                </a:lnTo>
                <a:lnTo>
                  <a:pt x="21018" y="379020"/>
                </a:lnTo>
                <a:lnTo>
                  <a:pt x="5639" y="356196"/>
                </a:lnTo>
                <a:lnTo>
                  <a:pt x="0" y="328244"/>
                </a:lnTo>
                <a:lnTo>
                  <a:pt x="0" y="71805"/>
                </a:lnTo>
                <a:lnTo>
                  <a:pt x="5639" y="43853"/>
                </a:lnTo>
                <a:lnTo>
                  <a:pt x="21018" y="21029"/>
                </a:lnTo>
                <a:lnTo>
                  <a:pt x="43826" y="5642"/>
                </a:lnTo>
                <a:lnTo>
                  <a:pt x="71754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05569" y="5648325"/>
            <a:ext cx="71755" cy="400050"/>
          </a:xfrm>
          <a:custGeom>
            <a:avLst/>
            <a:gdLst/>
            <a:ahLst/>
            <a:cxnLst/>
            <a:rect l="l" t="t" r="r" b="b"/>
            <a:pathLst>
              <a:path w="71754" h="400050">
                <a:moveTo>
                  <a:pt x="0" y="0"/>
                </a:moveTo>
                <a:lnTo>
                  <a:pt x="27928" y="5642"/>
                </a:lnTo>
                <a:lnTo>
                  <a:pt x="50736" y="21029"/>
                </a:lnTo>
                <a:lnTo>
                  <a:pt x="66115" y="43853"/>
                </a:lnTo>
                <a:lnTo>
                  <a:pt x="71754" y="71805"/>
                </a:lnTo>
                <a:lnTo>
                  <a:pt x="71754" y="328244"/>
                </a:lnTo>
                <a:lnTo>
                  <a:pt x="66115" y="356196"/>
                </a:lnTo>
                <a:lnTo>
                  <a:pt x="50736" y="379020"/>
                </a:lnTo>
                <a:lnTo>
                  <a:pt x="27928" y="394407"/>
                </a:lnTo>
                <a:lnTo>
                  <a:pt x="0" y="40005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711183" y="5798820"/>
            <a:ext cx="1968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36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57200" y="1400238"/>
            <a:ext cx="3629660" cy="2552700"/>
            <a:chOff x="457200" y="1400238"/>
            <a:chExt cx="3629660" cy="2552700"/>
          </a:xfrm>
        </p:grpSpPr>
        <p:sp>
          <p:nvSpPr>
            <p:cNvPr id="7" name="object 7"/>
            <p:cNvSpPr/>
            <p:nvPr/>
          </p:nvSpPr>
          <p:spPr>
            <a:xfrm>
              <a:off x="471487" y="1414525"/>
              <a:ext cx="3601085" cy="2524125"/>
            </a:xfrm>
            <a:custGeom>
              <a:avLst/>
              <a:gdLst/>
              <a:ahLst/>
              <a:cxnLst/>
              <a:rect l="l" t="t" r="r" b="b"/>
              <a:pathLst>
                <a:path w="3601085" h="2524125">
                  <a:moveTo>
                    <a:pt x="3179762" y="0"/>
                  </a:moveTo>
                  <a:lnTo>
                    <a:pt x="420700" y="0"/>
                  </a:lnTo>
                  <a:lnTo>
                    <a:pt x="371637" y="2830"/>
                  </a:lnTo>
                  <a:lnTo>
                    <a:pt x="324237" y="11110"/>
                  </a:lnTo>
                  <a:lnTo>
                    <a:pt x="278815" y="24524"/>
                  </a:lnTo>
                  <a:lnTo>
                    <a:pt x="235686" y="42756"/>
                  </a:lnTo>
                  <a:lnTo>
                    <a:pt x="195167" y="65491"/>
                  </a:lnTo>
                  <a:lnTo>
                    <a:pt x="157573" y="92413"/>
                  </a:lnTo>
                  <a:lnTo>
                    <a:pt x="123220" y="123205"/>
                  </a:lnTo>
                  <a:lnTo>
                    <a:pt x="92423" y="157554"/>
                  </a:lnTo>
                  <a:lnTo>
                    <a:pt x="65497" y="195141"/>
                  </a:lnTo>
                  <a:lnTo>
                    <a:pt x="42760" y="235653"/>
                  </a:lnTo>
                  <a:lnTo>
                    <a:pt x="24526" y="278773"/>
                  </a:lnTo>
                  <a:lnTo>
                    <a:pt x="11110" y="324185"/>
                  </a:lnTo>
                  <a:lnTo>
                    <a:pt x="2830" y="371574"/>
                  </a:lnTo>
                  <a:lnTo>
                    <a:pt x="0" y="420624"/>
                  </a:lnTo>
                  <a:lnTo>
                    <a:pt x="0" y="2103374"/>
                  </a:lnTo>
                  <a:lnTo>
                    <a:pt x="2830" y="2152423"/>
                  </a:lnTo>
                  <a:lnTo>
                    <a:pt x="11110" y="2199812"/>
                  </a:lnTo>
                  <a:lnTo>
                    <a:pt x="24526" y="2245224"/>
                  </a:lnTo>
                  <a:lnTo>
                    <a:pt x="42760" y="2288344"/>
                  </a:lnTo>
                  <a:lnTo>
                    <a:pt x="65497" y="2328856"/>
                  </a:lnTo>
                  <a:lnTo>
                    <a:pt x="92423" y="2366443"/>
                  </a:lnTo>
                  <a:lnTo>
                    <a:pt x="123220" y="2400792"/>
                  </a:lnTo>
                  <a:lnTo>
                    <a:pt x="157573" y="2431584"/>
                  </a:lnTo>
                  <a:lnTo>
                    <a:pt x="195167" y="2458506"/>
                  </a:lnTo>
                  <a:lnTo>
                    <a:pt x="235686" y="2481241"/>
                  </a:lnTo>
                  <a:lnTo>
                    <a:pt x="278815" y="2499473"/>
                  </a:lnTo>
                  <a:lnTo>
                    <a:pt x="324237" y="2512887"/>
                  </a:lnTo>
                  <a:lnTo>
                    <a:pt x="371637" y="2521167"/>
                  </a:lnTo>
                  <a:lnTo>
                    <a:pt x="420700" y="2523998"/>
                  </a:lnTo>
                  <a:lnTo>
                    <a:pt x="3179762" y="2523998"/>
                  </a:lnTo>
                  <a:lnTo>
                    <a:pt x="3228814" y="2521167"/>
                  </a:lnTo>
                  <a:lnTo>
                    <a:pt x="3276208" y="2512887"/>
                  </a:lnTo>
                  <a:lnTo>
                    <a:pt x="3321628" y="2499473"/>
                  </a:lnTo>
                  <a:lnTo>
                    <a:pt x="3364758" y="2481241"/>
                  </a:lnTo>
                  <a:lnTo>
                    <a:pt x="3405281" y="2458506"/>
                  </a:lnTo>
                  <a:lnTo>
                    <a:pt x="3442882" y="2431584"/>
                  </a:lnTo>
                  <a:lnTo>
                    <a:pt x="3477244" y="2400792"/>
                  </a:lnTo>
                  <a:lnTo>
                    <a:pt x="3508050" y="2366443"/>
                  </a:lnTo>
                  <a:lnTo>
                    <a:pt x="3534985" y="2328856"/>
                  </a:lnTo>
                  <a:lnTo>
                    <a:pt x="3557731" y="2288344"/>
                  </a:lnTo>
                  <a:lnTo>
                    <a:pt x="3575974" y="2245224"/>
                  </a:lnTo>
                  <a:lnTo>
                    <a:pt x="3589396" y="2199812"/>
                  </a:lnTo>
                  <a:lnTo>
                    <a:pt x="3597681" y="2152423"/>
                  </a:lnTo>
                  <a:lnTo>
                    <a:pt x="3600513" y="2103374"/>
                  </a:lnTo>
                  <a:lnTo>
                    <a:pt x="3600513" y="420624"/>
                  </a:lnTo>
                  <a:lnTo>
                    <a:pt x="3597681" y="371574"/>
                  </a:lnTo>
                  <a:lnTo>
                    <a:pt x="3589396" y="324185"/>
                  </a:lnTo>
                  <a:lnTo>
                    <a:pt x="3575974" y="278773"/>
                  </a:lnTo>
                  <a:lnTo>
                    <a:pt x="3557731" y="235653"/>
                  </a:lnTo>
                  <a:lnTo>
                    <a:pt x="3534985" y="195141"/>
                  </a:lnTo>
                  <a:lnTo>
                    <a:pt x="3508050" y="157554"/>
                  </a:lnTo>
                  <a:lnTo>
                    <a:pt x="3477244" y="123205"/>
                  </a:lnTo>
                  <a:lnTo>
                    <a:pt x="3442882" y="92413"/>
                  </a:lnTo>
                  <a:lnTo>
                    <a:pt x="3405281" y="65491"/>
                  </a:lnTo>
                  <a:lnTo>
                    <a:pt x="3364758" y="42756"/>
                  </a:lnTo>
                  <a:lnTo>
                    <a:pt x="3321628" y="24524"/>
                  </a:lnTo>
                  <a:lnTo>
                    <a:pt x="3276208" y="11110"/>
                  </a:lnTo>
                  <a:lnTo>
                    <a:pt x="3228814" y="2830"/>
                  </a:lnTo>
                  <a:lnTo>
                    <a:pt x="3179762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71487" y="1414525"/>
              <a:ext cx="3601085" cy="2524125"/>
            </a:xfrm>
            <a:custGeom>
              <a:avLst/>
              <a:gdLst/>
              <a:ahLst/>
              <a:cxnLst/>
              <a:rect l="l" t="t" r="r" b="b"/>
              <a:pathLst>
                <a:path w="3601085" h="2524125">
                  <a:moveTo>
                    <a:pt x="0" y="420624"/>
                  </a:moveTo>
                  <a:lnTo>
                    <a:pt x="2830" y="371574"/>
                  </a:lnTo>
                  <a:lnTo>
                    <a:pt x="11110" y="324185"/>
                  </a:lnTo>
                  <a:lnTo>
                    <a:pt x="24526" y="278773"/>
                  </a:lnTo>
                  <a:lnTo>
                    <a:pt x="42760" y="235653"/>
                  </a:lnTo>
                  <a:lnTo>
                    <a:pt x="65497" y="195141"/>
                  </a:lnTo>
                  <a:lnTo>
                    <a:pt x="92423" y="157554"/>
                  </a:lnTo>
                  <a:lnTo>
                    <a:pt x="123220" y="123205"/>
                  </a:lnTo>
                  <a:lnTo>
                    <a:pt x="157573" y="92413"/>
                  </a:lnTo>
                  <a:lnTo>
                    <a:pt x="195167" y="65491"/>
                  </a:lnTo>
                  <a:lnTo>
                    <a:pt x="235686" y="42756"/>
                  </a:lnTo>
                  <a:lnTo>
                    <a:pt x="278815" y="24524"/>
                  </a:lnTo>
                  <a:lnTo>
                    <a:pt x="324237" y="11110"/>
                  </a:lnTo>
                  <a:lnTo>
                    <a:pt x="371637" y="2830"/>
                  </a:lnTo>
                  <a:lnTo>
                    <a:pt x="420700" y="0"/>
                  </a:lnTo>
                  <a:lnTo>
                    <a:pt x="3179762" y="0"/>
                  </a:lnTo>
                  <a:lnTo>
                    <a:pt x="3228814" y="2830"/>
                  </a:lnTo>
                  <a:lnTo>
                    <a:pt x="3276208" y="11110"/>
                  </a:lnTo>
                  <a:lnTo>
                    <a:pt x="3321628" y="24524"/>
                  </a:lnTo>
                  <a:lnTo>
                    <a:pt x="3364758" y="42756"/>
                  </a:lnTo>
                  <a:lnTo>
                    <a:pt x="3405281" y="65491"/>
                  </a:lnTo>
                  <a:lnTo>
                    <a:pt x="3442882" y="92413"/>
                  </a:lnTo>
                  <a:lnTo>
                    <a:pt x="3477244" y="123205"/>
                  </a:lnTo>
                  <a:lnTo>
                    <a:pt x="3508050" y="157554"/>
                  </a:lnTo>
                  <a:lnTo>
                    <a:pt x="3534985" y="195141"/>
                  </a:lnTo>
                  <a:lnTo>
                    <a:pt x="3557731" y="235653"/>
                  </a:lnTo>
                  <a:lnTo>
                    <a:pt x="3575974" y="278773"/>
                  </a:lnTo>
                  <a:lnTo>
                    <a:pt x="3589396" y="324185"/>
                  </a:lnTo>
                  <a:lnTo>
                    <a:pt x="3597681" y="371574"/>
                  </a:lnTo>
                  <a:lnTo>
                    <a:pt x="3600513" y="420624"/>
                  </a:lnTo>
                  <a:lnTo>
                    <a:pt x="3600513" y="2103374"/>
                  </a:lnTo>
                  <a:lnTo>
                    <a:pt x="3597681" y="2152423"/>
                  </a:lnTo>
                  <a:lnTo>
                    <a:pt x="3589396" y="2199812"/>
                  </a:lnTo>
                  <a:lnTo>
                    <a:pt x="3575974" y="2245224"/>
                  </a:lnTo>
                  <a:lnTo>
                    <a:pt x="3557731" y="2288344"/>
                  </a:lnTo>
                  <a:lnTo>
                    <a:pt x="3534985" y="2328856"/>
                  </a:lnTo>
                  <a:lnTo>
                    <a:pt x="3508050" y="2366443"/>
                  </a:lnTo>
                  <a:lnTo>
                    <a:pt x="3477244" y="2400792"/>
                  </a:lnTo>
                  <a:lnTo>
                    <a:pt x="3442882" y="2431584"/>
                  </a:lnTo>
                  <a:lnTo>
                    <a:pt x="3405281" y="2458506"/>
                  </a:lnTo>
                  <a:lnTo>
                    <a:pt x="3364758" y="2481241"/>
                  </a:lnTo>
                  <a:lnTo>
                    <a:pt x="3321628" y="2499473"/>
                  </a:lnTo>
                  <a:lnTo>
                    <a:pt x="3276208" y="2512887"/>
                  </a:lnTo>
                  <a:lnTo>
                    <a:pt x="3228814" y="2521167"/>
                  </a:lnTo>
                  <a:lnTo>
                    <a:pt x="3179762" y="2523998"/>
                  </a:lnTo>
                  <a:lnTo>
                    <a:pt x="420700" y="2523998"/>
                  </a:lnTo>
                  <a:lnTo>
                    <a:pt x="371637" y="2521167"/>
                  </a:lnTo>
                  <a:lnTo>
                    <a:pt x="324237" y="2512887"/>
                  </a:lnTo>
                  <a:lnTo>
                    <a:pt x="278815" y="2499473"/>
                  </a:lnTo>
                  <a:lnTo>
                    <a:pt x="235686" y="2481241"/>
                  </a:lnTo>
                  <a:lnTo>
                    <a:pt x="195167" y="2458506"/>
                  </a:lnTo>
                  <a:lnTo>
                    <a:pt x="157573" y="2431584"/>
                  </a:lnTo>
                  <a:lnTo>
                    <a:pt x="123220" y="2400792"/>
                  </a:lnTo>
                  <a:lnTo>
                    <a:pt x="92423" y="2366443"/>
                  </a:lnTo>
                  <a:lnTo>
                    <a:pt x="65497" y="2328856"/>
                  </a:lnTo>
                  <a:lnTo>
                    <a:pt x="42760" y="2288344"/>
                  </a:lnTo>
                  <a:lnTo>
                    <a:pt x="24526" y="2245224"/>
                  </a:lnTo>
                  <a:lnTo>
                    <a:pt x="11110" y="2199812"/>
                  </a:lnTo>
                  <a:lnTo>
                    <a:pt x="2830" y="2152423"/>
                  </a:lnTo>
                  <a:lnTo>
                    <a:pt x="0" y="2103374"/>
                  </a:lnTo>
                  <a:lnTo>
                    <a:pt x="0" y="420624"/>
                  </a:lnTo>
                  <a:close/>
                </a:path>
              </a:pathLst>
            </a:custGeom>
            <a:ln w="28574">
              <a:solidFill>
                <a:srgbClr val="7A7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670877" y="1834133"/>
            <a:ext cx="2176780" cy="18611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19075" marR="5080" indent="-219075" algn="r">
              <a:lnSpc>
                <a:spcPts val="2865"/>
              </a:lnSpc>
              <a:spcBef>
                <a:spcPts val="105"/>
              </a:spcBef>
              <a:buChar char="&gt;"/>
              <a:tabLst>
                <a:tab pos="219075" algn="l"/>
              </a:tabLst>
            </a:pPr>
            <a:r>
              <a:rPr sz="2400" b="1" spc="-20" dirty="0">
                <a:solidFill>
                  <a:srgbClr val="FFFFFF"/>
                </a:solidFill>
                <a:latin typeface="Carlito"/>
                <a:cs typeface="Carlito"/>
              </a:rPr>
              <a:t>db</a:t>
            </a:r>
            <a:r>
              <a:rPr sz="2400" b="1" spc="30" dirty="0">
                <a:solidFill>
                  <a:srgbClr val="FFFFFF"/>
                </a:solidFill>
                <a:latin typeface="Carlito"/>
                <a:cs typeface="Carlito"/>
              </a:rPr>
              <a:t>.</a:t>
            </a:r>
            <a:r>
              <a:rPr sz="2400" b="1" spc="-20" dirty="0">
                <a:solidFill>
                  <a:srgbClr val="FFFFFF"/>
                </a:solidFill>
                <a:latin typeface="Carlito"/>
                <a:cs typeface="Carlito"/>
              </a:rPr>
              <a:t>u</a:t>
            </a:r>
            <a:r>
              <a:rPr sz="2400" b="1" spc="10" dirty="0">
                <a:solidFill>
                  <a:srgbClr val="FFFFFF"/>
                </a:solidFill>
                <a:latin typeface="Carlito"/>
                <a:cs typeface="Carlito"/>
              </a:rPr>
              <a:t>s</a:t>
            </a:r>
            <a:r>
              <a:rPr sz="2400" b="1" spc="-15" dirty="0">
                <a:solidFill>
                  <a:srgbClr val="FFFFFF"/>
                </a:solidFill>
                <a:latin typeface="Carlito"/>
                <a:cs typeface="Carlito"/>
              </a:rPr>
              <a:t>e</a:t>
            </a:r>
            <a:r>
              <a:rPr sz="2400" b="1" spc="-260" dirty="0">
                <a:solidFill>
                  <a:srgbClr val="FFFFFF"/>
                </a:solidFill>
                <a:latin typeface="Carlito"/>
                <a:cs typeface="Carlito"/>
              </a:rPr>
              <a:t>r</a:t>
            </a:r>
            <a:r>
              <a:rPr sz="2400" b="1" spc="30" dirty="0">
                <a:solidFill>
                  <a:srgbClr val="FFFFFF"/>
                </a:solidFill>
                <a:latin typeface="Carlito"/>
                <a:cs typeface="Carlito"/>
              </a:rPr>
              <a:t>.</a:t>
            </a:r>
            <a:r>
              <a:rPr sz="2400" b="1" spc="5" dirty="0">
                <a:solidFill>
                  <a:srgbClr val="FFFFFF"/>
                </a:solidFill>
                <a:latin typeface="Carlito"/>
                <a:cs typeface="Carlito"/>
              </a:rPr>
              <a:t>i</a:t>
            </a:r>
            <a:r>
              <a:rPr sz="2400" b="1" spc="-20" dirty="0">
                <a:solidFill>
                  <a:srgbClr val="FFFFFF"/>
                </a:solidFill>
                <a:latin typeface="Carlito"/>
                <a:cs typeface="Carlito"/>
              </a:rPr>
              <a:t>n</a:t>
            </a:r>
            <a:r>
              <a:rPr sz="2400" b="1" spc="10" dirty="0">
                <a:solidFill>
                  <a:srgbClr val="FFFFFF"/>
                </a:solidFill>
                <a:latin typeface="Carlito"/>
                <a:cs typeface="Carlito"/>
              </a:rPr>
              <a:t>s</a:t>
            </a:r>
            <a:r>
              <a:rPr sz="2400" b="1" spc="-15" dirty="0">
                <a:solidFill>
                  <a:srgbClr val="FFFFFF"/>
                </a:solidFill>
                <a:latin typeface="Carlito"/>
                <a:cs typeface="Carlito"/>
              </a:rPr>
              <a:t>e</a:t>
            </a:r>
            <a:r>
              <a:rPr sz="2400" b="1" spc="-30" dirty="0">
                <a:solidFill>
                  <a:srgbClr val="FFFFFF"/>
                </a:solidFill>
                <a:latin typeface="Carlito"/>
                <a:cs typeface="Carlito"/>
              </a:rPr>
              <a:t>r</a:t>
            </a:r>
            <a:r>
              <a:rPr sz="2400" b="1" spc="-10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2400" b="1" dirty="0">
                <a:solidFill>
                  <a:srgbClr val="FFFFFF"/>
                </a:solidFill>
                <a:latin typeface="Carlito"/>
                <a:cs typeface="Carlito"/>
              </a:rPr>
              <a:t>({</a:t>
            </a:r>
            <a:endParaRPr sz="2400">
              <a:latin typeface="Carlito"/>
              <a:cs typeface="Carlito"/>
            </a:endParaRPr>
          </a:p>
          <a:p>
            <a:pPr marR="29845" algn="r">
              <a:lnSpc>
                <a:spcPts val="2865"/>
              </a:lnSpc>
            </a:pPr>
            <a:r>
              <a:rPr sz="2400" b="1" spc="-10" dirty="0">
                <a:solidFill>
                  <a:srgbClr val="FFFFFF"/>
                </a:solidFill>
                <a:latin typeface="Carlito"/>
                <a:cs typeface="Carlito"/>
              </a:rPr>
              <a:t>first:</a:t>
            </a:r>
            <a:r>
              <a:rPr sz="2400" b="1" spc="-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Carlito"/>
                <a:cs typeface="Carlito"/>
              </a:rPr>
              <a:t>"John",</a:t>
            </a:r>
            <a:endParaRPr sz="2400">
              <a:latin typeface="Carlito"/>
              <a:cs typeface="Carlito"/>
            </a:endParaRPr>
          </a:p>
          <a:p>
            <a:pPr marL="546735" marR="106045">
              <a:lnSpc>
                <a:spcPts val="2850"/>
              </a:lnSpc>
              <a:spcBef>
                <a:spcPts val="170"/>
              </a:spcBef>
            </a:pPr>
            <a:r>
              <a:rPr sz="2400" b="1" spc="5" dirty="0">
                <a:solidFill>
                  <a:srgbClr val="FFFFFF"/>
                </a:solidFill>
                <a:latin typeface="Carlito"/>
                <a:cs typeface="Carlito"/>
              </a:rPr>
              <a:t>last </a:t>
            </a:r>
            <a:r>
              <a:rPr sz="2400" b="1" dirty="0">
                <a:solidFill>
                  <a:srgbClr val="FFFFFF"/>
                </a:solidFill>
                <a:latin typeface="Carlito"/>
                <a:cs typeface="Carlito"/>
              </a:rPr>
              <a:t>:</a:t>
            </a:r>
            <a:r>
              <a:rPr sz="2400" b="1" spc="-1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400" b="1" spc="-15" dirty="0">
                <a:solidFill>
                  <a:srgbClr val="FFFFFF"/>
                </a:solidFill>
                <a:latin typeface="Carlito"/>
                <a:cs typeface="Carlito"/>
              </a:rPr>
              <a:t>"Doe",  </a:t>
            </a:r>
            <a:r>
              <a:rPr sz="2400" b="1" spc="-5" dirty="0">
                <a:solidFill>
                  <a:srgbClr val="FFFFFF"/>
                </a:solidFill>
                <a:latin typeface="Carlito"/>
                <a:cs typeface="Carlito"/>
              </a:rPr>
              <a:t>age:</a:t>
            </a:r>
            <a:r>
              <a:rPr sz="2400" b="1" spc="-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Carlito"/>
                <a:cs typeface="Carlito"/>
              </a:rPr>
              <a:t>39</a:t>
            </a:r>
            <a:endParaRPr sz="2400">
              <a:latin typeface="Carlito"/>
              <a:cs typeface="Carlito"/>
            </a:endParaRPr>
          </a:p>
          <a:p>
            <a:pPr marL="12700">
              <a:lnSpc>
                <a:spcPts val="2840"/>
              </a:lnSpc>
            </a:pPr>
            <a:r>
              <a:rPr sz="2400" b="1" spc="-5" dirty="0">
                <a:solidFill>
                  <a:srgbClr val="FFFFFF"/>
                </a:solidFill>
                <a:latin typeface="Carlito"/>
                <a:cs typeface="Carlito"/>
              </a:rPr>
              <a:t>})</a:t>
            </a:r>
            <a:endParaRPr sz="2400">
              <a:latin typeface="Carlito"/>
              <a:cs typeface="Carlito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419663" y="1400238"/>
            <a:ext cx="3629025" cy="2552700"/>
            <a:chOff x="4419663" y="1400238"/>
            <a:chExt cx="3629025" cy="2552700"/>
          </a:xfrm>
        </p:grpSpPr>
        <p:sp>
          <p:nvSpPr>
            <p:cNvPr id="11" name="object 11"/>
            <p:cNvSpPr/>
            <p:nvPr/>
          </p:nvSpPr>
          <p:spPr>
            <a:xfrm>
              <a:off x="4433951" y="1414525"/>
              <a:ext cx="3600450" cy="2524125"/>
            </a:xfrm>
            <a:custGeom>
              <a:avLst/>
              <a:gdLst/>
              <a:ahLst/>
              <a:cxnLst/>
              <a:rect l="l" t="t" r="r" b="b"/>
              <a:pathLst>
                <a:path w="3600450" h="2524125">
                  <a:moveTo>
                    <a:pt x="3179699" y="0"/>
                  </a:moveTo>
                  <a:lnTo>
                    <a:pt x="420624" y="0"/>
                  </a:lnTo>
                  <a:lnTo>
                    <a:pt x="371574" y="2830"/>
                  </a:lnTo>
                  <a:lnTo>
                    <a:pt x="324185" y="11110"/>
                  </a:lnTo>
                  <a:lnTo>
                    <a:pt x="278773" y="24524"/>
                  </a:lnTo>
                  <a:lnTo>
                    <a:pt x="235653" y="42756"/>
                  </a:lnTo>
                  <a:lnTo>
                    <a:pt x="195141" y="65491"/>
                  </a:lnTo>
                  <a:lnTo>
                    <a:pt x="157554" y="92413"/>
                  </a:lnTo>
                  <a:lnTo>
                    <a:pt x="123205" y="123205"/>
                  </a:lnTo>
                  <a:lnTo>
                    <a:pt x="92413" y="157554"/>
                  </a:lnTo>
                  <a:lnTo>
                    <a:pt x="65491" y="195141"/>
                  </a:lnTo>
                  <a:lnTo>
                    <a:pt x="42756" y="235653"/>
                  </a:lnTo>
                  <a:lnTo>
                    <a:pt x="24524" y="278773"/>
                  </a:lnTo>
                  <a:lnTo>
                    <a:pt x="11110" y="324185"/>
                  </a:lnTo>
                  <a:lnTo>
                    <a:pt x="2830" y="371574"/>
                  </a:lnTo>
                  <a:lnTo>
                    <a:pt x="0" y="420624"/>
                  </a:lnTo>
                  <a:lnTo>
                    <a:pt x="0" y="2103374"/>
                  </a:lnTo>
                  <a:lnTo>
                    <a:pt x="2830" y="2152423"/>
                  </a:lnTo>
                  <a:lnTo>
                    <a:pt x="11110" y="2199812"/>
                  </a:lnTo>
                  <a:lnTo>
                    <a:pt x="24524" y="2245224"/>
                  </a:lnTo>
                  <a:lnTo>
                    <a:pt x="42756" y="2288344"/>
                  </a:lnTo>
                  <a:lnTo>
                    <a:pt x="65491" y="2328856"/>
                  </a:lnTo>
                  <a:lnTo>
                    <a:pt x="92413" y="2366443"/>
                  </a:lnTo>
                  <a:lnTo>
                    <a:pt x="123205" y="2400792"/>
                  </a:lnTo>
                  <a:lnTo>
                    <a:pt x="157554" y="2431584"/>
                  </a:lnTo>
                  <a:lnTo>
                    <a:pt x="195141" y="2458506"/>
                  </a:lnTo>
                  <a:lnTo>
                    <a:pt x="235653" y="2481241"/>
                  </a:lnTo>
                  <a:lnTo>
                    <a:pt x="278773" y="2499473"/>
                  </a:lnTo>
                  <a:lnTo>
                    <a:pt x="324185" y="2512887"/>
                  </a:lnTo>
                  <a:lnTo>
                    <a:pt x="371574" y="2521167"/>
                  </a:lnTo>
                  <a:lnTo>
                    <a:pt x="420624" y="2523998"/>
                  </a:lnTo>
                  <a:lnTo>
                    <a:pt x="3179699" y="2523998"/>
                  </a:lnTo>
                  <a:lnTo>
                    <a:pt x="3228750" y="2521167"/>
                  </a:lnTo>
                  <a:lnTo>
                    <a:pt x="3276144" y="2512887"/>
                  </a:lnTo>
                  <a:lnTo>
                    <a:pt x="3321564" y="2499473"/>
                  </a:lnTo>
                  <a:lnTo>
                    <a:pt x="3364694" y="2481241"/>
                  </a:lnTo>
                  <a:lnTo>
                    <a:pt x="3405218" y="2458506"/>
                  </a:lnTo>
                  <a:lnTo>
                    <a:pt x="3442818" y="2431584"/>
                  </a:lnTo>
                  <a:lnTo>
                    <a:pt x="3477180" y="2400792"/>
                  </a:lnTo>
                  <a:lnTo>
                    <a:pt x="3507986" y="2366443"/>
                  </a:lnTo>
                  <a:lnTo>
                    <a:pt x="3534921" y="2328856"/>
                  </a:lnTo>
                  <a:lnTo>
                    <a:pt x="3557668" y="2288344"/>
                  </a:lnTo>
                  <a:lnTo>
                    <a:pt x="3575910" y="2245224"/>
                  </a:lnTo>
                  <a:lnTo>
                    <a:pt x="3589332" y="2199812"/>
                  </a:lnTo>
                  <a:lnTo>
                    <a:pt x="3597618" y="2152423"/>
                  </a:lnTo>
                  <a:lnTo>
                    <a:pt x="3600450" y="2103374"/>
                  </a:lnTo>
                  <a:lnTo>
                    <a:pt x="3600450" y="420624"/>
                  </a:lnTo>
                  <a:lnTo>
                    <a:pt x="3597618" y="371574"/>
                  </a:lnTo>
                  <a:lnTo>
                    <a:pt x="3589332" y="324185"/>
                  </a:lnTo>
                  <a:lnTo>
                    <a:pt x="3575910" y="278773"/>
                  </a:lnTo>
                  <a:lnTo>
                    <a:pt x="3557668" y="235653"/>
                  </a:lnTo>
                  <a:lnTo>
                    <a:pt x="3534921" y="195141"/>
                  </a:lnTo>
                  <a:lnTo>
                    <a:pt x="3507986" y="157554"/>
                  </a:lnTo>
                  <a:lnTo>
                    <a:pt x="3477180" y="123205"/>
                  </a:lnTo>
                  <a:lnTo>
                    <a:pt x="3442818" y="92413"/>
                  </a:lnTo>
                  <a:lnTo>
                    <a:pt x="3405218" y="65491"/>
                  </a:lnTo>
                  <a:lnTo>
                    <a:pt x="3364694" y="42756"/>
                  </a:lnTo>
                  <a:lnTo>
                    <a:pt x="3321564" y="24524"/>
                  </a:lnTo>
                  <a:lnTo>
                    <a:pt x="3276144" y="11110"/>
                  </a:lnTo>
                  <a:lnTo>
                    <a:pt x="3228750" y="2830"/>
                  </a:lnTo>
                  <a:lnTo>
                    <a:pt x="3179699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433951" y="1414525"/>
              <a:ext cx="3600450" cy="2524125"/>
            </a:xfrm>
            <a:custGeom>
              <a:avLst/>
              <a:gdLst/>
              <a:ahLst/>
              <a:cxnLst/>
              <a:rect l="l" t="t" r="r" b="b"/>
              <a:pathLst>
                <a:path w="3600450" h="2524125">
                  <a:moveTo>
                    <a:pt x="0" y="420624"/>
                  </a:moveTo>
                  <a:lnTo>
                    <a:pt x="2830" y="371574"/>
                  </a:lnTo>
                  <a:lnTo>
                    <a:pt x="11110" y="324185"/>
                  </a:lnTo>
                  <a:lnTo>
                    <a:pt x="24524" y="278773"/>
                  </a:lnTo>
                  <a:lnTo>
                    <a:pt x="42756" y="235653"/>
                  </a:lnTo>
                  <a:lnTo>
                    <a:pt x="65491" y="195141"/>
                  </a:lnTo>
                  <a:lnTo>
                    <a:pt x="92413" y="157554"/>
                  </a:lnTo>
                  <a:lnTo>
                    <a:pt x="123205" y="123205"/>
                  </a:lnTo>
                  <a:lnTo>
                    <a:pt x="157554" y="92413"/>
                  </a:lnTo>
                  <a:lnTo>
                    <a:pt x="195141" y="65491"/>
                  </a:lnTo>
                  <a:lnTo>
                    <a:pt x="235653" y="42756"/>
                  </a:lnTo>
                  <a:lnTo>
                    <a:pt x="278773" y="24524"/>
                  </a:lnTo>
                  <a:lnTo>
                    <a:pt x="324185" y="11110"/>
                  </a:lnTo>
                  <a:lnTo>
                    <a:pt x="371574" y="2830"/>
                  </a:lnTo>
                  <a:lnTo>
                    <a:pt x="420624" y="0"/>
                  </a:lnTo>
                  <a:lnTo>
                    <a:pt x="3179699" y="0"/>
                  </a:lnTo>
                  <a:lnTo>
                    <a:pt x="3228750" y="2830"/>
                  </a:lnTo>
                  <a:lnTo>
                    <a:pt x="3276144" y="11110"/>
                  </a:lnTo>
                  <a:lnTo>
                    <a:pt x="3321564" y="24524"/>
                  </a:lnTo>
                  <a:lnTo>
                    <a:pt x="3364694" y="42756"/>
                  </a:lnTo>
                  <a:lnTo>
                    <a:pt x="3405218" y="65491"/>
                  </a:lnTo>
                  <a:lnTo>
                    <a:pt x="3442818" y="92413"/>
                  </a:lnTo>
                  <a:lnTo>
                    <a:pt x="3477180" y="123205"/>
                  </a:lnTo>
                  <a:lnTo>
                    <a:pt x="3507986" y="157554"/>
                  </a:lnTo>
                  <a:lnTo>
                    <a:pt x="3534921" y="195141"/>
                  </a:lnTo>
                  <a:lnTo>
                    <a:pt x="3557668" y="235653"/>
                  </a:lnTo>
                  <a:lnTo>
                    <a:pt x="3575910" y="278773"/>
                  </a:lnTo>
                  <a:lnTo>
                    <a:pt x="3589332" y="324185"/>
                  </a:lnTo>
                  <a:lnTo>
                    <a:pt x="3597618" y="371574"/>
                  </a:lnTo>
                  <a:lnTo>
                    <a:pt x="3600450" y="420624"/>
                  </a:lnTo>
                  <a:lnTo>
                    <a:pt x="3600450" y="2103374"/>
                  </a:lnTo>
                  <a:lnTo>
                    <a:pt x="3597618" y="2152423"/>
                  </a:lnTo>
                  <a:lnTo>
                    <a:pt x="3589332" y="2199812"/>
                  </a:lnTo>
                  <a:lnTo>
                    <a:pt x="3575910" y="2245224"/>
                  </a:lnTo>
                  <a:lnTo>
                    <a:pt x="3557668" y="2288344"/>
                  </a:lnTo>
                  <a:lnTo>
                    <a:pt x="3534921" y="2328856"/>
                  </a:lnTo>
                  <a:lnTo>
                    <a:pt x="3507986" y="2366443"/>
                  </a:lnTo>
                  <a:lnTo>
                    <a:pt x="3477180" y="2400792"/>
                  </a:lnTo>
                  <a:lnTo>
                    <a:pt x="3442818" y="2431584"/>
                  </a:lnTo>
                  <a:lnTo>
                    <a:pt x="3405218" y="2458506"/>
                  </a:lnTo>
                  <a:lnTo>
                    <a:pt x="3364694" y="2481241"/>
                  </a:lnTo>
                  <a:lnTo>
                    <a:pt x="3321564" y="2499473"/>
                  </a:lnTo>
                  <a:lnTo>
                    <a:pt x="3276144" y="2512887"/>
                  </a:lnTo>
                  <a:lnTo>
                    <a:pt x="3228750" y="2521167"/>
                  </a:lnTo>
                  <a:lnTo>
                    <a:pt x="3179699" y="2523998"/>
                  </a:lnTo>
                  <a:lnTo>
                    <a:pt x="420624" y="2523998"/>
                  </a:lnTo>
                  <a:lnTo>
                    <a:pt x="371574" y="2521167"/>
                  </a:lnTo>
                  <a:lnTo>
                    <a:pt x="324185" y="2512887"/>
                  </a:lnTo>
                  <a:lnTo>
                    <a:pt x="278773" y="2499473"/>
                  </a:lnTo>
                  <a:lnTo>
                    <a:pt x="235653" y="2481241"/>
                  </a:lnTo>
                  <a:lnTo>
                    <a:pt x="195141" y="2458506"/>
                  </a:lnTo>
                  <a:lnTo>
                    <a:pt x="157554" y="2431584"/>
                  </a:lnTo>
                  <a:lnTo>
                    <a:pt x="123205" y="2400792"/>
                  </a:lnTo>
                  <a:lnTo>
                    <a:pt x="92413" y="2366443"/>
                  </a:lnTo>
                  <a:lnTo>
                    <a:pt x="65491" y="2328856"/>
                  </a:lnTo>
                  <a:lnTo>
                    <a:pt x="42756" y="2288344"/>
                  </a:lnTo>
                  <a:lnTo>
                    <a:pt x="24524" y="2245224"/>
                  </a:lnTo>
                  <a:lnTo>
                    <a:pt x="11110" y="2199812"/>
                  </a:lnTo>
                  <a:lnTo>
                    <a:pt x="2830" y="2152423"/>
                  </a:lnTo>
                  <a:lnTo>
                    <a:pt x="0" y="2103374"/>
                  </a:lnTo>
                  <a:lnTo>
                    <a:pt x="0" y="420624"/>
                  </a:lnTo>
                  <a:close/>
                </a:path>
              </a:pathLst>
            </a:custGeom>
            <a:ln w="28575">
              <a:solidFill>
                <a:srgbClr val="7A7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4634229" y="1773491"/>
            <a:ext cx="2649220" cy="19678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2090" indent="-200025">
              <a:lnSpc>
                <a:spcPct val="100000"/>
              </a:lnSpc>
              <a:spcBef>
                <a:spcPts val="100"/>
              </a:spcBef>
              <a:buChar char="&gt;"/>
              <a:tabLst>
                <a:tab pos="212725" algn="l"/>
              </a:tabLst>
            </a:pPr>
            <a:r>
              <a:rPr sz="2100" b="1" spc="-30" dirty="0">
                <a:solidFill>
                  <a:srgbClr val="FFFFFF"/>
                </a:solidFill>
                <a:latin typeface="Carlito"/>
                <a:cs typeface="Carlito"/>
              </a:rPr>
              <a:t>db.user.find</a:t>
            </a:r>
            <a:r>
              <a:rPr sz="2100" b="1" spc="25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100" b="1" spc="5" dirty="0">
                <a:solidFill>
                  <a:srgbClr val="FFFFFF"/>
                </a:solidFill>
                <a:latin typeface="Carlito"/>
                <a:cs typeface="Carlito"/>
              </a:rPr>
              <a:t>()</a:t>
            </a:r>
            <a:endParaRPr sz="2100">
              <a:latin typeface="Carlito"/>
              <a:cs typeface="Carlito"/>
            </a:endParaRPr>
          </a:p>
          <a:p>
            <a:pPr marL="546100" marR="5080" indent="-534035">
              <a:lnSpc>
                <a:spcPts val="2550"/>
              </a:lnSpc>
              <a:spcBef>
                <a:spcPts val="95"/>
              </a:spcBef>
            </a:pPr>
            <a:r>
              <a:rPr sz="2100" b="1" dirty="0">
                <a:solidFill>
                  <a:srgbClr val="FFFFFF"/>
                </a:solidFill>
                <a:latin typeface="Carlito"/>
                <a:cs typeface="Carlito"/>
              </a:rPr>
              <a:t>{ </a:t>
            </a:r>
            <a:r>
              <a:rPr sz="2100" b="1" spc="-5" dirty="0">
                <a:solidFill>
                  <a:srgbClr val="FFFFFF"/>
                </a:solidFill>
                <a:latin typeface="Carlito"/>
                <a:cs typeface="Carlito"/>
              </a:rPr>
              <a:t>"_id" </a:t>
            </a:r>
            <a:r>
              <a:rPr sz="2100" b="1" dirty="0">
                <a:solidFill>
                  <a:srgbClr val="FFFFFF"/>
                </a:solidFill>
                <a:latin typeface="Carlito"/>
                <a:cs typeface="Carlito"/>
              </a:rPr>
              <a:t>: </a:t>
            </a:r>
            <a:r>
              <a:rPr sz="2100" b="1" spc="-5" dirty="0">
                <a:solidFill>
                  <a:srgbClr val="FFFFFF"/>
                </a:solidFill>
                <a:latin typeface="Carlito"/>
                <a:cs typeface="Carlito"/>
              </a:rPr>
              <a:t>ObjectId("51"),  "first" </a:t>
            </a:r>
            <a:r>
              <a:rPr sz="2100" b="1" dirty="0">
                <a:solidFill>
                  <a:srgbClr val="FFFFFF"/>
                </a:solidFill>
                <a:latin typeface="Carlito"/>
                <a:cs typeface="Carlito"/>
              </a:rPr>
              <a:t>:</a:t>
            </a:r>
            <a:r>
              <a:rPr sz="2100" b="1" spc="1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100" b="1" spc="-10" dirty="0">
                <a:solidFill>
                  <a:srgbClr val="FFFFFF"/>
                </a:solidFill>
                <a:latin typeface="Carlito"/>
                <a:cs typeface="Carlito"/>
              </a:rPr>
              <a:t>"John",</a:t>
            </a:r>
            <a:endParaRPr sz="2100">
              <a:latin typeface="Carlito"/>
              <a:cs typeface="Carlito"/>
            </a:endParaRPr>
          </a:p>
          <a:p>
            <a:pPr marL="546100" marR="508000">
              <a:lnSpc>
                <a:spcPts val="2550"/>
              </a:lnSpc>
              <a:spcBef>
                <a:spcPts val="5"/>
              </a:spcBef>
            </a:pPr>
            <a:r>
              <a:rPr sz="2100" b="1" dirty="0">
                <a:solidFill>
                  <a:srgbClr val="FFFFFF"/>
                </a:solidFill>
                <a:latin typeface="Carlito"/>
                <a:cs typeface="Carlito"/>
              </a:rPr>
              <a:t>"last" : </a:t>
            </a:r>
            <a:r>
              <a:rPr sz="2100" b="1" spc="-5" dirty="0">
                <a:solidFill>
                  <a:srgbClr val="FFFFFF"/>
                </a:solidFill>
                <a:latin typeface="Carlito"/>
                <a:cs typeface="Carlito"/>
              </a:rPr>
              <a:t>"Doe",  </a:t>
            </a:r>
            <a:r>
              <a:rPr sz="2100" b="1" spc="-10" dirty="0">
                <a:solidFill>
                  <a:srgbClr val="FFFFFF"/>
                </a:solidFill>
                <a:latin typeface="Carlito"/>
                <a:cs typeface="Carlito"/>
              </a:rPr>
              <a:t>"age" </a:t>
            </a:r>
            <a:r>
              <a:rPr sz="2100" b="1" dirty="0">
                <a:solidFill>
                  <a:srgbClr val="FFFFFF"/>
                </a:solidFill>
                <a:latin typeface="Carlito"/>
                <a:cs typeface="Carlito"/>
              </a:rPr>
              <a:t>:</a:t>
            </a:r>
            <a:r>
              <a:rPr sz="2100" b="1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100" b="1" spc="-10" dirty="0">
                <a:solidFill>
                  <a:srgbClr val="FFFFFF"/>
                </a:solidFill>
                <a:latin typeface="Carlito"/>
                <a:cs typeface="Carlito"/>
              </a:rPr>
              <a:t>39</a:t>
            </a:r>
            <a:endParaRPr sz="2100">
              <a:latin typeface="Carlito"/>
              <a:cs typeface="Carlito"/>
            </a:endParaRPr>
          </a:p>
          <a:p>
            <a:pPr marL="12700">
              <a:lnSpc>
                <a:spcPts val="2465"/>
              </a:lnSpc>
            </a:pPr>
            <a:r>
              <a:rPr sz="2100" b="1" dirty="0">
                <a:solidFill>
                  <a:srgbClr val="FFFFFF"/>
                </a:solidFill>
                <a:latin typeface="Carlito"/>
                <a:cs typeface="Carlito"/>
              </a:rPr>
              <a:t>}</a:t>
            </a:r>
            <a:endParaRPr sz="2100">
              <a:latin typeface="Carlito"/>
              <a:cs typeface="Carlito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457200" y="4143438"/>
            <a:ext cx="3629660" cy="2543175"/>
            <a:chOff x="457200" y="4143438"/>
            <a:chExt cx="3629660" cy="2543175"/>
          </a:xfrm>
        </p:grpSpPr>
        <p:sp>
          <p:nvSpPr>
            <p:cNvPr id="15" name="object 15"/>
            <p:cNvSpPr/>
            <p:nvPr/>
          </p:nvSpPr>
          <p:spPr>
            <a:xfrm>
              <a:off x="471487" y="4157726"/>
              <a:ext cx="3601085" cy="2514600"/>
            </a:xfrm>
            <a:custGeom>
              <a:avLst/>
              <a:gdLst/>
              <a:ahLst/>
              <a:cxnLst/>
              <a:rect l="l" t="t" r="r" b="b"/>
              <a:pathLst>
                <a:path w="3601085" h="2514600">
                  <a:moveTo>
                    <a:pt x="3181286" y="0"/>
                  </a:moveTo>
                  <a:lnTo>
                    <a:pt x="419112" y="0"/>
                  </a:lnTo>
                  <a:lnTo>
                    <a:pt x="370235" y="2818"/>
                  </a:lnTo>
                  <a:lnTo>
                    <a:pt x="323013" y="11065"/>
                  </a:lnTo>
                  <a:lnTo>
                    <a:pt x="277763" y="24426"/>
                  </a:lnTo>
                  <a:lnTo>
                    <a:pt x="234797" y="42587"/>
                  </a:lnTo>
                  <a:lnTo>
                    <a:pt x="194431" y="65234"/>
                  </a:lnTo>
                  <a:lnTo>
                    <a:pt x="156978" y="92053"/>
                  </a:lnTo>
                  <a:lnTo>
                    <a:pt x="122755" y="122729"/>
                  </a:lnTo>
                  <a:lnTo>
                    <a:pt x="92074" y="156949"/>
                  </a:lnTo>
                  <a:lnTo>
                    <a:pt x="65250" y="194399"/>
                  </a:lnTo>
                  <a:lnTo>
                    <a:pt x="42598" y="234764"/>
                  </a:lnTo>
                  <a:lnTo>
                    <a:pt x="24433" y="277731"/>
                  </a:lnTo>
                  <a:lnTo>
                    <a:pt x="11069" y="322985"/>
                  </a:lnTo>
                  <a:lnTo>
                    <a:pt x="2819" y="370213"/>
                  </a:lnTo>
                  <a:lnTo>
                    <a:pt x="0" y="419100"/>
                  </a:lnTo>
                  <a:lnTo>
                    <a:pt x="0" y="2095423"/>
                  </a:lnTo>
                  <a:lnTo>
                    <a:pt x="2819" y="2144301"/>
                  </a:lnTo>
                  <a:lnTo>
                    <a:pt x="11069" y="2191522"/>
                  </a:lnTo>
                  <a:lnTo>
                    <a:pt x="24433" y="2236773"/>
                  </a:lnTo>
                  <a:lnTo>
                    <a:pt x="42598" y="2279739"/>
                  </a:lnTo>
                  <a:lnTo>
                    <a:pt x="65250" y="2320105"/>
                  </a:lnTo>
                  <a:lnTo>
                    <a:pt x="92074" y="2357557"/>
                  </a:lnTo>
                  <a:lnTo>
                    <a:pt x="122755" y="2391781"/>
                  </a:lnTo>
                  <a:lnTo>
                    <a:pt x="156978" y="2422462"/>
                  </a:lnTo>
                  <a:lnTo>
                    <a:pt x="194431" y="2449285"/>
                  </a:lnTo>
                  <a:lnTo>
                    <a:pt x="234797" y="2471937"/>
                  </a:lnTo>
                  <a:lnTo>
                    <a:pt x="277763" y="2490102"/>
                  </a:lnTo>
                  <a:lnTo>
                    <a:pt x="323013" y="2503467"/>
                  </a:lnTo>
                  <a:lnTo>
                    <a:pt x="370235" y="2511716"/>
                  </a:lnTo>
                  <a:lnTo>
                    <a:pt x="419112" y="2514536"/>
                  </a:lnTo>
                  <a:lnTo>
                    <a:pt x="3181286" y="2514536"/>
                  </a:lnTo>
                  <a:lnTo>
                    <a:pt x="3230175" y="2511716"/>
                  </a:lnTo>
                  <a:lnTo>
                    <a:pt x="3277407" y="2503467"/>
                  </a:lnTo>
                  <a:lnTo>
                    <a:pt x="3322669" y="2490102"/>
                  </a:lnTo>
                  <a:lnTo>
                    <a:pt x="3365646" y="2471937"/>
                  </a:lnTo>
                  <a:lnTo>
                    <a:pt x="3406023" y="2449285"/>
                  </a:lnTo>
                  <a:lnTo>
                    <a:pt x="3443486" y="2422462"/>
                  </a:lnTo>
                  <a:lnTo>
                    <a:pt x="3477720" y="2391781"/>
                  </a:lnTo>
                  <a:lnTo>
                    <a:pt x="3508410" y="2357557"/>
                  </a:lnTo>
                  <a:lnTo>
                    <a:pt x="3535242" y="2320105"/>
                  </a:lnTo>
                  <a:lnTo>
                    <a:pt x="3557900" y="2279739"/>
                  </a:lnTo>
                  <a:lnTo>
                    <a:pt x="3576071" y="2236773"/>
                  </a:lnTo>
                  <a:lnTo>
                    <a:pt x="3589440" y="2191522"/>
                  </a:lnTo>
                  <a:lnTo>
                    <a:pt x="3597692" y="2144301"/>
                  </a:lnTo>
                  <a:lnTo>
                    <a:pt x="3600513" y="2095423"/>
                  </a:lnTo>
                  <a:lnTo>
                    <a:pt x="3600513" y="419100"/>
                  </a:lnTo>
                  <a:lnTo>
                    <a:pt x="3597692" y="370213"/>
                  </a:lnTo>
                  <a:lnTo>
                    <a:pt x="3589440" y="322985"/>
                  </a:lnTo>
                  <a:lnTo>
                    <a:pt x="3576071" y="277731"/>
                  </a:lnTo>
                  <a:lnTo>
                    <a:pt x="3557900" y="234764"/>
                  </a:lnTo>
                  <a:lnTo>
                    <a:pt x="3535242" y="194399"/>
                  </a:lnTo>
                  <a:lnTo>
                    <a:pt x="3508410" y="156949"/>
                  </a:lnTo>
                  <a:lnTo>
                    <a:pt x="3477720" y="122729"/>
                  </a:lnTo>
                  <a:lnTo>
                    <a:pt x="3443486" y="92053"/>
                  </a:lnTo>
                  <a:lnTo>
                    <a:pt x="3406023" y="65234"/>
                  </a:lnTo>
                  <a:lnTo>
                    <a:pt x="3365646" y="42587"/>
                  </a:lnTo>
                  <a:lnTo>
                    <a:pt x="3322669" y="24426"/>
                  </a:lnTo>
                  <a:lnTo>
                    <a:pt x="3277407" y="11065"/>
                  </a:lnTo>
                  <a:lnTo>
                    <a:pt x="3230175" y="2818"/>
                  </a:lnTo>
                  <a:lnTo>
                    <a:pt x="3181286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1487" y="4157726"/>
              <a:ext cx="3601085" cy="2514600"/>
            </a:xfrm>
            <a:custGeom>
              <a:avLst/>
              <a:gdLst/>
              <a:ahLst/>
              <a:cxnLst/>
              <a:rect l="l" t="t" r="r" b="b"/>
              <a:pathLst>
                <a:path w="3601085" h="2514600">
                  <a:moveTo>
                    <a:pt x="0" y="419100"/>
                  </a:moveTo>
                  <a:lnTo>
                    <a:pt x="2819" y="370213"/>
                  </a:lnTo>
                  <a:lnTo>
                    <a:pt x="11069" y="322985"/>
                  </a:lnTo>
                  <a:lnTo>
                    <a:pt x="24433" y="277731"/>
                  </a:lnTo>
                  <a:lnTo>
                    <a:pt x="42598" y="234764"/>
                  </a:lnTo>
                  <a:lnTo>
                    <a:pt x="65250" y="194399"/>
                  </a:lnTo>
                  <a:lnTo>
                    <a:pt x="92074" y="156949"/>
                  </a:lnTo>
                  <a:lnTo>
                    <a:pt x="122755" y="122729"/>
                  </a:lnTo>
                  <a:lnTo>
                    <a:pt x="156978" y="92053"/>
                  </a:lnTo>
                  <a:lnTo>
                    <a:pt x="194431" y="65234"/>
                  </a:lnTo>
                  <a:lnTo>
                    <a:pt x="234797" y="42587"/>
                  </a:lnTo>
                  <a:lnTo>
                    <a:pt x="277763" y="24426"/>
                  </a:lnTo>
                  <a:lnTo>
                    <a:pt x="323013" y="11065"/>
                  </a:lnTo>
                  <a:lnTo>
                    <a:pt x="370235" y="2818"/>
                  </a:lnTo>
                  <a:lnTo>
                    <a:pt x="419112" y="0"/>
                  </a:lnTo>
                  <a:lnTo>
                    <a:pt x="3181286" y="0"/>
                  </a:lnTo>
                  <a:lnTo>
                    <a:pt x="3230175" y="2818"/>
                  </a:lnTo>
                  <a:lnTo>
                    <a:pt x="3277407" y="11065"/>
                  </a:lnTo>
                  <a:lnTo>
                    <a:pt x="3322669" y="24426"/>
                  </a:lnTo>
                  <a:lnTo>
                    <a:pt x="3365646" y="42587"/>
                  </a:lnTo>
                  <a:lnTo>
                    <a:pt x="3406023" y="65234"/>
                  </a:lnTo>
                  <a:lnTo>
                    <a:pt x="3443486" y="92053"/>
                  </a:lnTo>
                  <a:lnTo>
                    <a:pt x="3477720" y="122729"/>
                  </a:lnTo>
                  <a:lnTo>
                    <a:pt x="3508410" y="156949"/>
                  </a:lnTo>
                  <a:lnTo>
                    <a:pt x="3535242" y="194399"/>
                  </a:lnTo>
                  <a:lnTo>
                    <a:pt x="3557900" y="234764"/>
                  </a:lnTo>
                  <a:lnTo>
                    <a:pt x="3576071" y="277731"/>
                  </a:lnTo>
                  <a:lnTo>
                    <a:pt x="3589440" y="322985"/>
                  </a:lnTo>
                  <a:lnTo>
                    <a:pt x="3597692" y="370213"/>
                  </a:lnTo>
                  <a:lnTo>
                    <a:pt x="3600513" y="419100"/>
                  </a:lnTo>
                  <a:lnTo>
                    <a:pt x="3600513" y="2095423"/>
                  </a:lnTo>
                  <a:lnTo>
                    <a:pt x="3597692" y="2144301"/>
                  </a:lnTo>
                  <a:lnTo>
                    <a:pt x="3589440" y="2191522"/>
                  </a:lnTo>
                  <a:lnTo>
                    <a:pt x="3576071" y="2236773"/>
                  </a:lnTo>
                  <a:lnTo>
                    <a:pt x="3557900" y="2279739"/>
                  </a:lnTo>
                  <a:lnTo>
                    <a:pt x="3535242" y="2320105"/>
                  </a:lnTo>
                  <a:lnTo>
                    <a:pt x="3508410" y="2357557"/>
                  </a:lnTo>
                  <a:lnTo>
                    <a:pt x="3477720" y="2391781"/>
                  </a:lnTo>
                  <a:lnTo>
                    <a:pt x="3443486" y="2422462"/>
                  </a:lnTo>
                  <a:lnTo>
                    <a:pt x="3406023" y="2449285"/>
                  </a:lnTo>
                  <a:lnTo>
                    <a:pt x="3365646" y="2471937"/>
                  </a:lnTo>
                  <a:lnTo>
                    <a:pt x="3322669" y="2490102"/>
                  </a:lnTo>
                  <a:lnTo>
                    <a:pt x="3277407" y="2503467"/>
                  </a:lnTo>
                  <a:lnTo>
                    <a:pt x="3230175" y="2511716"/>
                  </a:lnTo>
                  <a:lnTo>
                    <a:pt x="3181286" y="2514536"/>
                  </a:lnTo>
                  <a:lnTo>
                    <a:pt x="419112" y="2514536"/>
                  </a:lnTo>
                  <a:lnTo>
                    <a:pt x="370235" y="2511716"/>
                  </a:lnTo>
                  <a:lnTo>
                    <a:pt x="323013" y="2503467"/>
                  </a:lnTo>
                  <a:lnTo>
                    <a:pt x="277763" y="2490102"/>
                  </a:lnTo>
                  <a:lnTo>
                    <a:pt x="234797" y="2471937"/>
                  </a:lnTo>
                  <a:lnTo>
                    <a:pt x="194431" y="2449285"/>
                  </a:lnTo>
                  <a:lnTo>
                    <a:pt x="156978" y="2422462"/>
                  </a:lnTo>
                  <a:lnTo>
                    <a:pt x="122755" y="2391781"/>
                  </a:lnTo>
                  <a:lnTo>
                    <a:pt x="92074" y="2357557"/>
                  </a:lnTo>
                  <a:lnTo>
                    <a:pt x="65250" y="2320105"/>
                  </a:lnTo>
                  <a:lnTo>
                    <a:pt x="42598" y="2279739"/>
                  </a:lnTo>
                  <a:lnTo>
                    <a:pt x="24433" y="2236773"/>
                  </a:lnTo>
                  <a:lnTo>
                    <a:pt x="11069" y="2191522"/>
                  </a:lnTo>
                  <a:lnTo>
                    <a:pt x="2819" y="2144301"/>
                  </a:lnTo>
                  <a:lnTo>
                    <a:pt x="0" y="2095423"/>
                  </a:lnTo>
                  <a:lnTo>
                    <a:pt x="0" y="419100"/>
                  </a:lnTo>
                  <a:close/>
                </a:path>
              </a:pathLst>
            </a:custGeom>
            <a:ln w="28575">
              <a:solidFill>
                <a:srgbClr val="7A7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683577" y="4322762"/>
            <a:ext cx="2893060" cy="201930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70815" indent="-171450">
              <a:lnSpc>
                <a:spcPct val="100000"/>
              </a:lnSpc>
              <a:spcBef>
                <a:spcPts val="125"/>
              </a:spcBef>
              <a:buChar char="&gt;"/>
              <a:tabLst>
                <a:tab pos="171450" algn="l"/>
              </a:tabLst>
            </a:pPr>
            <a:r>
              <a:rPr sz="1850" b="1" spc="-10" dirty="0">
                <a:solidFill>
                  <a:srgbClr val="FFFFFF"/>
                </a:solidFill>
                <a:latin typeface="Carlito"/>
                <a:cs typeface="Carlito"/>
              </a:rPr>
              <a:t>db.user.update(</a:t>
            </a:r>
            <a:endParaRPr sz="1850">
              <a:latin typeface="Carlito"/>
              <a:cs typeface="Carlito"/>
            </a:endParaRPr>
          </a:p>
          <a:p>
            <a:pPr marL="534035">
              <a:lnSpc>
                <a:spcPct val="100000"/>
              </a:lnSpc>
              <a:spcBef>
                <a:spcPts val="35"/>
              </a:spcBef>
            </a:pPr>
            <a:r>
              <a:rPr sz="1850" b="1" dirty="0">
                <a:solidFill>
                  <a:srgbClr val="FFFFFF"/>
                </a:solidFill>
                <a:latin typeface="Carlito"/>
                <a:cs typeface="Carlito"/>
              </a:rPr>
              <a:t>{"_id" </a:t>
            </a:r>
            <a:r>
              <a:rPr sz="1850" b="1" spc="5" dirty="0">
                <a:solidFill>
                  <a:srgbClr val="FFFFFF"/>
                </a:solidFill>
                <a:latin typeface="Carlito"/>
                <a:cs typeface="Carlito"/>
              </a:rPr>
              <a:t>:</a:t>
            </a:r>
            <a:r>
              <a:rPr sz="1850" b="1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50" b="1" spc="10" dirty="0">
                <a:solidFill>
                  <a:srgbClr val="FFFFFF"/>
                </a:solidFill>
                <a:latin typeface="Carlito"/>
                <a:cs typeface="Carlito"/>
              </a:rPr>
              <a:t>ObjectId(“51")},</a:t>
            </a:r>
            <a:endParaRPr sz="1850">
              <a:latin typeface="Carlito"/>
              <a:cs typeface="Carlito"/>
            </a:endParaRPr>
          </a:p>
          <a:p>
            <a:pPr marL="534035">
              <a:lnSpc>
                <a:spcPct val="100000"/>
              </a:lnSpc>
              <a:spcBef>
                <a:spcPts val="30"/>
              </a:spcBef>
            </a:pPr>
            <a:r>
              <a:rPr sz="1850" b="1" spc="5" dirty="0">
                <a:solidFill>
                  <a:srgbClr val="FFFFFF"/>
                </a:solidFill>
                <a:latin typeface="Carlito"/>
                <a:cs typeface="Carlito"/>
              </a:rPr>
              <a:t>{</a:t>
            </a:r>
            <a:endParaRPr sz="1850">
              <a:latin typeface="Carlito"/>
              <a:cs typeface="Carlito"/>
            </a:endParaRPr>
          </a:p>
          <a:p>
            <a:pPr marL="895985">
              <a:lnSpc>
                <a:spcPct val="100000"/>
              </a:lnSpc>
              <a:spcBef>
                <a:spcPts val="35"/>
              </a:spcBef>
            </a:pPr>
            <a:r>
              <a:rPr sz="1850" b="1" spc="25" dirty="0">
                <a:solidFill>
                  <a:srgbClr val="FFFFFF"/>
                </a:solidFill>
                <a:latin typeface="Carlito"/>
                <a:cs typeface="Carlito"/>
              </a:rPr>
              <a:t>$set:</a:t>
            </a:r>
            <a:r>
              <a:rPr sz="1850" b="1" spc="-1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50" b="1" spc="5" dirty="0">
                <a:solidFill>
                  <a:srgbClr val="FFFFFF"/>
                </a:solidFill>
                <a:latin typeface="Carlito"/>
                <a:cs typeface="Carlito"/>
              </a:rPr>
              <a:t>{</a:t>
            </a:r>
            <a:endParaRPr sz="1850">
              <a:latin typeface="Carlito"/>
              <a:cs typeface="Carlito"/>
            </a:endParaRPr>
          </a:p>
          <a:p>
            <a:pPr marL="1248410">
              <a:lnSpc>
                <a:spcPct val="100000"/>
              </a:lnSpc>
              <a:spcBef>
                <a:spcPts val="35"/>
              </a:spcBef>
            </a:pPr>
            <a:r>
              <a:rPr sz="1850" b="1" spc="10" dirty="0">
                <a:solidFill>
                  <a:srgbClr val="FFFFFF"/>
                </a:solidFill>
                <a:latin typeface="Carlito"/>
                <a:cs typeface="Carlito"/>
              </a:rPr>
              <a:t>age:</a:t>
            </a:r>
            <a:r>
              <a:rPr sz="1850" b="1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50" b="1" spc="25" dirty="0">
                <a:solidFill>
                  <a:srgbClr val="FFFFFF"/>
                </a:solidFill>
                <a:latin typeface="Carlito"/>
                <a:cs typeface="Carlito"/>
              </a:rPr>
              <a:t>40,</a:t>
            </a:r>
            <a:endParaRPr sz="1850">
              <a:latin typeface="Carlito"/>
              <a:cs typeface="Carlito"/>
            </a:endParaRPr>
          </a:p>
          <a:p>
            <a:pPr marL="1248410">
              <a:lnSpc>
                <a:spcPts val="2200"/>
              </a:lnSpc>
              <a:spcBef>
                <a:spcPts val="30"/>
              </a:spcBef>
            </a:pPr>
            <a:r>
              <a:rPr sz="1850" b="1" dirty="0">
                <a:solidFill>
                  <a:srgbClr val="FFFFFF"/>
                </a:solidFill>
                <a:latin typeface="Carlito"/>
                <a:cs typeface="Carlito"/>
              </a:rPr>
              <a:t>salary:</a:t>
            </a:r>
            <a:r>
              <a:rPr sz="1850" b="1" spc="25" dirty="0">
                <a:solidFill>
                  <a:srgbClr val="FFFFFF"/>
                </a:solidFill>
                <a:latin typeface="Carlito"/>
                <a:cs typeface="Carlito"/>
              </a:rPr>
              <a:t> 7000}</a:t>
            </a:r>
            <a:endParaRPr sz="1850">
              <a:latin typeface="Carlito"/>
              <a:cs typeface="Carlito"/>
            </a:endParaRPr>
          </a:p>
          <a:p>
            <a:pPr marL="534035">
              <a:lnSpc>
                <a:spcPts val="2200"/>
              </a:lnSpc>
            </a:pPr>
            <a:r>
              <a:rPr sz="1850" b="1" spc="5" dirty="0">
                <a:solidFill>
                  <a:srgbClr val="FFFFFF"/>
                </a:solidFill>
                <a:latin typeface="Carlito"/>
                <a:cs typeface="Carlito"/>
              </a:rPr>
              <a:t>}</a:t>
            </a:r>
            <a:endParaRPr sz="1850">
              <a:latin typeface="Carlito"/>
              <a:cs typeface="Carlito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83577" y="6316027"/>
            <a:ext cx="74295" cy="3117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1850" b="1" spc="5" dirty="0">
                <a:solidFill>
                  <a:srgbClr val="FFFFFF"/>
                </a:solidFill>
                <a:latin typeface="Carlito"/>
                <a:cs typeface="Carlito"/>
              </a:rPr>
              <a:t>)</a:t>
            </a:r>
            <a:endParaRPr sz="1850">
              <a:latin typeface="Carlito"/>
              <a:cs typeface="Carlito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4419663" y="4143438"/>
            <a:ext cx="3629025" cy="2543175"/>
            <a:chOff x="4419663" y="4143438"/>
            <a:chExt cx="3629025" cy="2543175"/>
          </a:xfrm>
        </p:grpSpPr>
        <p:sp>
          <p:nvSpPr>
            <p:cNvPr id="20" name="object 20"/>
            <p:cNvSpPr/>
            <p:nvPr/>
          </p:nvSpPr>
          <p:spPr>
            <a:xfrm>
              <a:off x="4433951" y="4157726"/>
              <a:ext cx="3600450" cy="2514600"/>
            </a:xfrm>
            <a:custGeom>
              <a:avLst/>
              <a:gdLst/>
              <a:ahLst/>
              <a:cxnLst/>
              <a:rect l="l" t="t" r="r" b="b"/>
              <a:pathLst>
                <a:path w="3600450" h="2514600">
                  <a:moveTo>
                    <a:pt x="3181223" y="0"/>
                  </a:moveTo>
                  <a:lnTo>
                    <a:pt x="419100" y="0"/>
                  </a:lnTo>
                  <a:lnTo>
                    <a:pt x="370213" y="2818"/>
                  </a:lnTo>
                  <a:lnTo>
                    <a:pt x="322985" y="11065"/>
                  </a:lnTo>
                  <a:lnTo>
                    <a:pt x="277731" y="24426"/>
                  </a:lnTo>
                  <a:lnTo>
                    <a:pt x="234764" y="42587"/>
                  </a:lnTo>
                  <a:lnTo>
                    <a:pt x="194399" y="65234"/>
                  </a:lnTo>
                  <a:lnTo>
                    <a:pt x="156949" y="92053"/>
                  </a:lnTo>
                  <a:lnTo>
                    <a:pt x="122729" y="122729"/>
                  </a:lnTo>
                  <a:lnTo>
                    <a:pt x="92053" y="156949"/>
                  </a:lnTo>
                  <a:lnTo>
                    <a:pt x="65234" y="194399"/>
                  </a:lnTo>
                  <a:lnTo>
                    <a:pt x="42587" y="234764"/>
                  </a:lnTo>
                  <a:lnTo>
                    <a:pt x="24426" y="277731"/>
                  </a:lnTo>
                  <a:lnTo>
                    <a:pt x="11065" y="322985"/>
                  </a:lnTo>
                  <a:lnTo>
                    <a:pt x="2818" y="370213"/>
                  </a:lnTo>
                  <a:lnTo>
                    <a:pt x="0" y="419100"/>
                  </a:lnTo>
                  <a:lnTo>
                    <a:pt x="0" y="2095423"/>
                  </a:lnTo>
                  <a:lnTo>
                    <a:pt x="2818" y="2144301"/>
                  </a:lnTo>
                  <a:lnTo>
                    <a:pt x="11065" y="2191522"/>
                  </a:lnTo>
                  <a:lnTo>
                    <a:pt x="24426" y="2236773"/>
                  </a:lnTo>
                  <a:lnTo>
                    <a:pt x="42587" y="2279739"/>
                  </a:lnTo>
                  <a:lnTo>
                    <a:pt x="65234" y="2320105"/>
                  </a:lnTo>
                  <a:lnTo>
                    <a:pt x="92053" y="2357557"/>
                  </a:lnTo>
                  <a:lnTo>
                    <a:pt x="122729" y="2391781"/>
                  </a:lnTo>
                  <a:lnTo>
                    <a:pt x="156949" y="2422462"/>
                  </a:lnTo>
                  <a:lnTo>
                    <a:pt x="194399" y="2449285"/>
                  </a:lnTo>
                  <a:lnTo>
                    <a:pt x="234764" y="2471937"/>
                  </a:lnTo>
                  <a:lnTo>
                    <a:pt x="277731" y="2490102"/>
                  </a:lnTo>
                  <a:lnTo>
                    <a:pt x="322985" y="2503467"/>
                  </a:lnTo>
                  <a:lnTo>
                    <a:pt x="370213" y="2511716"/>
                  </a:lnTo>
                  <a:lnTo>
                    <a:pt x="419100" y="2514536"/>
                  </a:lnTo>
                  <a:lnTo>
                    <a:pt x="3181223" y="2514536"/>
                  </a:lnTo>
                  <a:lnTo>
                    <a:pt x="3230111" y="2511716"/>
                  </a:lnTo>
                  <a:lnTo>
                    <a:pt x="3277344" y="2503467"/>
                  </a:lnTo>
                  <a:lnTo>
                    <a:pt x="3322606" y="2490102"/>
                  </a:lnTo>
                  <a:lnTo>
                    <a:pt x="3365583" y="2471937"/>
                  </a:lnTo>
                  <a:lnTo>
                    <a:pt x="3405960" y="2449285"/>
                  </a:lnTo>
                  <a:lnTo>
                    <a:pt x="3443423" y="2422462"/>
                  </a:lnTo>
                  <a:lnTo>
                    <a:pt x="3477656" y="2391781"/>
                  </a:lnTo>
                  <a:lnTo>
                    <a:pt x="3508346" y="2357557"/>
                  </a:lnTo>
                  <a:lnTo>
                    <a:pt x="3535178" y="2320105"/>
                  </a:lnTo>
                  <a:lnTo>
                    <a:pt x="3557837" y="2279739"/>
                  </a:lnTo>
                  <a:lnTo>
                    <a:pt x="3576008" y="2236773"/>
                  </a:lnTo>
                  <a:lnTo>
                    <a:pt x="3589377" y="2191522"/>
                  </a:lnTo>
                  <a:lnTo>
                    <a:pt x="3597629" y="2144301"/>
                  </a:lnTo>
                  <a:lnTo>
                    <a:pt x="3600450" y="2095423"/>
                  </a:lnTo>
                  <a:lnTo>
                    <a:pt x="3600450" y="419100"/>
                  </a:lnTo>
                  <a:lnTo>
                    <a:pt x="3597629" y="370213"/>
                  </a:lnTo>
                  <a:lnTo>
                    <a:pt x="3589377" y="322985"/>
                  </a:lnTo>
                  <a:lnTo>
                    <a:pt x="3576008" y="277731"/>
                  </a:lnTo>
                  <a:lnTo>
                    <a:pt x="3557837" y="234764"/>
                  </a:lnTo>
                  <a:lnTo>
                    <a:pt x="3535178" y="194399"/>
                  </a:lnTo>
                  <a:lnTo>
                    <a:pt x="3508346" y="156949"/>
                  </a:lnTo>
                  <a:lnTo>
                    <a:pt x="3477656" y="122729"/>
                  </a:lnTo>
                  <a:lnTo>
                    <a:pt x="3443423" y="92053"/>
                  </a:lnTo>
                  <a:lnTo>
                    <a:pt x="3405960" y="65234"/>
                  </a:lnTo>
                  <a:lnTo>
                    <a:pt x="3365583" y="42587"/>
                  </a:lnTo>
                  <a:lnTo>
                    <a:pt x="3322606" y="24426"/>
                  </a:lnTo>
                  <a:lnTo>
                    <a:pt x="3277344" y="11065"/>
                  </a:lnTo>
                  <a:lnTo>
                    <a:pt x="3230111" y="2818"/>
                  </a:lnTo>
                  <a:lnTo>
                    <a:pt x="3181223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433951" y="4157726"/>
              <a:ext cx="3600450" cy="2514600"/>
            </a:xfrm>
            <a:custGeom>
              <a:avLst/>
              <a:gdLst/>
              <a:ahLst/>
              <a:cxnLst/>
              <a:rect l="l" t="t" r="r" b="b"/>
              <a:pathLst>
                <a:path w="3600450" h="2514600">
                  <a:moveTo>
                    <a:pt x="0" y="419100"/>
                  </a:moveTo>
                  <a:lnTo>
                    <a:pt x="2818" y="370213"/>
                  </a:lnTo>
                  <a:lnTo>
                    <a:pt x="11065" y="322985"/>
                  </a:lnTo>
                  <a:lnTo>
                    <a:pt x="24426" y="277731"/>
                  </a:lnTo>
                  <a:lnTo>
                    <a:pt x="42587" y="234764"/>
                  </a:lnTo>
                  <a:lnTo>
                    <a:pt x="65234" y="194399"/>
                  </a:lnTo>
                  <a:lnTo>
                    <a:pt x="92053" y="156949"/>
                  </a:lnTo>
                  <a:lnTo>
                    <a:pt x="122729" y="122729"/>
                  </a:lnTo>
                  <a:lnTo>
                    <a:pt x="156949" y="92053"/>
                  </a:lnTo>
                  <a:lnTo>
                    <a:pt x="194399" y="65234"/>
                  </a:lnTo>
                  <a:lnTo>
                    <a:pt x="234764" y="42587"/>
                  </a:lnTo>
                  <a:lnTo>
                    <a:pt x="277731" y="24426"/>
                  </a:lnTo>
                  <a:lnTo>
                    <a:pt x="322985" y="11065"/>
                  </a:lnTo>
                  <a:lnTo>
                    <a:pt x="370213" y="2818"/>
                  </a:lnTo>
                  <a:lnTo>
                    <a:pt x="419100" y="0"/>
                  </a:lnTo>
                  <a:lnTo>
                    <a:pt x="3181223" y="0"/>
                  </a:lnTo>
                  <a:lnTo>
                    <a:pt x="3230111" y="2818"/>
                  </a:lnTo>
                  <a:lnTo>
                    <a:pt x="3277344" y="11065"/>
                  </a:lnTo>
                  <a:lnTo>
                    <a:pt x="3322606" y="24426"/>
                  </a:lnTo>
                  <a:lnTo>
                    <a:pt x="3365583" y="42587"/>
                  </a:lnTo>
                  <a:lnTo>
                    <a:pt x="3405960" y="65234"/>
                  </a:lnTo>
                  <a:lnTo>
                    <a:pt x="3443423" y="92053"/>
                  </a:lnTo>
                  <a:lnTo>
                    <a:pt x="3477656" y="122729"/>
                  </a:lnTo>
                  <a:lnTo>
                    <a:pt x="3508346" y="156949"/>
                  </a:lnTo>
                  <a:lnTo>
                    <a:pt x="3535178" y="194399"/>
                  </a:lnTo>
                  <a:lnTo>
                    <a:pt x="3557837" y="234764"/>
                  </a:lnTo>
                  <a:lnTo>
                    <a:pt x="3576008" y="277731"/>
                  </a:lnTo>
                  <a:lnTo>
                    <a:pt x="3589377" y="322985"/>
                  </a:lnTo>
                  <a:lnTo>
                    <a:pt x="3597629" y="370213"/>
                  </a:lnTo>
                  <a:lnTo>
                    <a:pt x="3600450" y="419100"/>
                  </a:lnTo>
                  <a:lnTo>
                    <a:pt x="3600450" y="2095423"/>
                  </a:lnTo>
                  <a:lnTo>
                    <a:pt x="3597629" y="2144301"/>
                  </a:lnTo>
                  <a:lnTo>
                    <a:pt x="3589377" y="2191522"/>
                  </a:lnTo>
                  <a:lnTo>
                    <a:pt x="3576008" y="2236773"/>
                  </a:lnTo>
                  <a:lnTo>
                    <a:pt x="3557837" y="2279739"/>
                  </a:lnTo>
                  <a:lnTo>
                    <a:pt x="3535178" y="2320105"/>
                  </a:lnTo>
                  <a:lnTo>
                    <a:pt x="3508346" y="2357557"/>
                  </a:lnTo>
                  <a:lnTo>
                    <a:pt x="3477656" y="2391781"/>
                  </a:lnTo>
                  <a:lnTo>
                    <a:pt x="3443423" y="2422462"/>
                  </a:lnTo>
                  <a:lnTo>
                    <a:pt x="3405960" y="2449285"/>
                  </a:lnTo>
                  <a:lnTo>
                    <a:pt x="3365583" y="2471937"/>
                  </a:lnTo>
                  <a:lnTo>
                    <a:pt x="3322606" y="2490102"/>
                  </a:lnTo>
                  <a:lnTo>
                    <a:pt x="3277344" y="2503467"/>
                  </a:lnTo>
                  <a:lnTo>
                    <a:pt x="3230111" y="2511716"/>
                  </a:lnTo>
                  <a:lnTo>
                    <a:pt x="3181223" y="2514536"/>
                  </a:lnTo>
                  <a:lnTo>
                    <a:pt x="419100" y="2514536"/>
                  </a:lnTo>
                  <a:lnTo>
                    <a:pt x="370213" y="2511716"/>
                  </a:lnTo>
                  <a:lnTo>
                    <a:pt x="322985" y="2503467"/>
                  </a:lnTo>
                  <a:lnTo>
                    <a:pt x="277731" y="2490102"/>
                  </a:lnTo>
                  <a:lnTo>
                    <a:pt x="234764" y="2471937"/>
                  </a:lnTo>
                  <a:lnTo>
                    <a:pt x="194399" y="2449285"/>
                  </a:lnTo>
                  <a:lnTo>
                    <a:pt x="156949" y="2422462"/>
                  </a:lnTo>
                  <a:lnTo>
                    <a:pt x="122729" y="2391781"/>
                  </a:lnTo>
                  <a:lnTo>
                    <a:pt x="92053" y="2357557"/>
                  </a:lnTo>
                  <a:lnTo>
                    <a:pt x="65234" y="2320105"/>
                  </a:lnTo>
                  <a:lnTo>
                    <a:pt x="42587" y="2279739"/>
                  </a:lnTo>
                  <a:lnTo>
                    <a:pt x="24426" y="2236773"/>
                  </a:lnTo>
                  <a:lnTo>
                    <a:pt x="11065" y="2191522"/>
                  </a:lnTo>
                  <a:lnTo>
                    <a:pt x="2818" y="2144301"/>
                  </a:lnTo>
                  <a:lnTo>
                    <a:pt x="0" y="2095423"/>
                  </a:lnTo>
                  <a:lnTo>
                    <a:pt x="0" y="419100"/>
                  </a:lnTo>
                  <a:close/>
                </a:path>
              </a:pathLst>
            </a:custGeom>
            <a:ln w="28575">
              <a:solidFill>
                <a:srgbClr val="7A7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634229" y="4880673"/>
            <a:ext cx="2637790" cy="125793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261620" marR="5080" indent="-261620">
              <a:lnSpc>
                <a:spcPts val="3229"/>
              </a:lnSpc>
              <a:spcBef>
                <a:spcPts val="215"/>
              </a:spcBef>
              <a:buChar char="&gt;"/>
              <a:tabLst>
                <a:tab pos="261620" algn="l"/>
              </a:tabLst>
            </a:pPr>
            <a:r>
              <a:rPr sz="2700" spc="-35" dirty="0">
                <a:solidFill>
                  <a:srgbClr val="FFFFFF"/>
                </a:solidFill>
                <a:latin typeface="Carlito"/>
                <a:cs typeface="Carlito"/>
              </a:rPr>
              <a:t>db.user.remove({  </a:t>
            </a:r>
            <a:r>
              <a:rPr sz="2700" spc="-20" dirty="0">
                <a:solidFill>
                  <a:srgbClr val="FFFFFF"/>
                </a:solidFill>
                <a:latin typeface="Carlito"/>
                <a:cs typeface="Carlito"/>
              </a:rPr>
              <a:t>"first":</a:t>
            </a:r>
            <a:r>
              <a:rPr sz="27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700" spc="-10" dirty="0">
                <a:solidFill>
                  <a:srgbClr val="FFFFFF"/>
                </a:solidFill>
                <a:latin typeface="Carlito"/>
                <a:cs typeface="Carlito"/>
              </a:rPr>
              <a:t>/^J/</a:t>
            </a:r>
            <a:endParaRPr sz="2700">
              <a:latin typeface="Carlito"/>
              <a:cs typeface="Carlito"/>
            </a:endParaRPr>
          </a:p>
          <a:p>
            <a:pPr marL="12700">
              <a:lnSpc>
                <a:spcPts val="3120"/>
              </a:lnSpc>
            </a:pPr>
            <a:r>
              <a:rPr sz="2700" spc="-30" dirty="0">
                <a:solidFill>
                  <a:srgbClr val="FFFFFF"/>
                </a:solidFill>
                <a:latin typeface="Carlito"/>
                <a:cs typeface="Carlito"/>
              </a:rPr>
              <a:t>})</a:t>
            </a:r>
            <a:endParaRPr sz="27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575" y="520065"/>
            <a:ext cx="538924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35" dirty="0"/>
              <a:t>SQL</a:t>
            </a:r>
            <a:r>
              <a:rPr sz="3950" spc="-250" dirty="0"/>
              <a:t> </a:t>
            </a:r>
            <a:r>
              <a:rPr sz="3950" spc="-55" dirty="0"/>
              <a:t>vs.</a:t>
            </a:r>
            <a:r>
              <a:rPr sz="3950" spc="-204" dirty="0"/>
              <a:t> </a:t>
            </a:r>
            <a:r>
              <a:rPr sz="3950" spc="-50" dirty="0"/>
              <a:t>Mongo</a:t>
            </a:r>
            <a:r>
              <a:rPr sz="3950" spc="-220" dirty="0"/>
              <a:t> </a:t>
            </a:r>
            <a:r>
              <a:rPr sz="3950" spc="-25" dirty="0"/>
              <a:t>DB</a:t>
            </a:r>
            <a:r>
              <a:rPr sz="3950" spc="-165" dirty="0"/>
              <a:t> </a:t>
            </a:r>
            <a:r>
              <a:rPr sz="3950" spc="-45" dirty="0"/>
              <a:t>entities</a:t>
            </a:r>
            <a:endParaRPr sz="3950"/>
          </a:p>
        </p:txBody>
      </p:sp>
      <p:sp>
        <p:nvSpPr>
          <p:cNvPr id="3" name="object 3"/>
          <p:cNvSpPr/>
          <p:nvPr/>
        </p:nvSpPr>
        <p:spPr>
          <a:xfrm>
            <a:off x="461962" y="1538350"/>
            <a:ext cx="3657600" cy="638175"/>
          </a:xfrm>
          <a:custGeom>
            <a:avLst/>
            <a:gdLst/>
            <a:ahLst/>
            <a:cxnLst/>
            <a:rect l="l" t="t" r="r" b="b"/>
            <a:pathLst>
              <a:path w="3657600" h="638175">
                <a:moveTo>
                  <a:pt x="0" y="638175"/>
                </a:moveTo>
                <a:lnTo>
                  <a:pt x="3657600" y="638175"/>
                </a:lnTo>
                <a:lnTo>
                  <a:pt x="3657600" y="0"/>
                </a:lnTo>
                <a:lnTo>
                  <a:pt x="0" y="0"/>
                </a:lnTo>
                <a:lnTo>
                  <a:pt x="0" y="638175"/>
                </a:lnTo>
                <a:close/>
              </a:path>
            </a:pathLst>
          </a:custGeom>
          <a:ln w="9534">
            <a:solidFill>
              <a:srgbClr val="9CBD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57195" y="1533583"/>
          <a:ext cx="8229600" cy="50196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29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381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CBDBC"/>
                      </a:solidFill>
                      <a:prstDash val="solid"/>
                    </a:lnL>
                    <a:lnR w="12700">
                      <a:solidFill>
                        <a:srgbClr val="9CBDBC"/>
                      </a:solidFill>
                      <a:prstDash val="solid"/>
                    </a:lnR>
                    <a:lnT w="12700">
                      <a:solidFill>
                        <a:srgbClr val="9CBDBC"/>
                      </a:solidFill>
                      <a:prstDash val="solid"/>
                    </a:lnT>
                    <a:lnB w="12700">
                      <a:solidFill>
                        <a:srgbClr val="9CBD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CBDBC"/>
                      </a:solidFill>
                      <a:prstDash val="solid"/>
                    </a:lnL>
                    <a:lnR w="12700">
                      <a:solidFill>
                        <a:srgbClr val="9CBDBC"/>
                      </a:solidFill>
                      <a:prstDash val="solid"/>
                    </a:lnR>
                    <a:lnB w="12700">
                      <a:solidFill>
                        <a:srgbClr val="9CBDBC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CBDBC"/>
                      </a:solidFill>
                      <a:prstDash val="solid"/>
                    </a:lnL>
                    <a:lnR w="12700">
                      <a:solidFill>
                        <a:srgbClr val="9CBDBC"/>
                      </a:solidFill>
                      <a:prstDash val="solid"/>
                    </a:lnR>
                    <a:lnT w="12700">
                      <a:solidFill>
                        <a:srgbClr val="9CBDBC"/>
                      </a:solidFill>
                      <a:prstDash val="solid"/>
                    </a:lnT>
                    <a:lnB w="12700">
                      <a:solidFill>
                        <a:srgbClr val="9CBDBC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CBDBC"/>
                      </a:solidFill>
                      <a:prstDash val="solid"/>
                    </a:lnL>
                    <a:lnB w="12700">
                      <a:solidFill>
                        <a:srgbClr val="9CBDB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1468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CBDBC"/>
                      </a:solidFill>
                      <a:prstDash val="solid"/>
                    </a:lnL>
                    <a:lnR w="12700">
                      <a:solidFill>
                        <a:srgbClr val="9CBDBC"/>
                      </a:solidFill>
                      <a:prstDash val="solid"/>
                    </a:lnR>
                    <a:lnT w="12700">
                      <a:solidFill>
                        <a:srgbClr val="9CBDBC"/>
                      </a:solidFill>
                      <a:prstDash val="solid"/>
                    </a:lnT>
                    <a:lnB w="12700">
                      <a:solidFill>
                        <a:srgbClr val="9CBDBC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CBDBC"/>
                      </a:solidFill>
                      <a:prstDash val="solid"/>
                    </a:lnL>
                    <a:lnR w="12700">
                      <a:solidFill>
                        <a:srgbClr val="9CBDBC"/>
                      </a:solidFill>
                      <a:prstDash val="solid"/>
                    </a:lnR>
                    <a:lnT w="12700">
                      <a:solidFill>
                        <a:srgbClr val="9CBDBC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CBDBC"/>
                      </a:solidFill>
                      <a:prstDash val="solid"/>
                    </a:lnL>
                    <a:lnR w="12700">
                      <a:solidFill>
                        <a:srgbClr val="9CBDBC"/>
                      </a:solidFill>
                      <a:prstDash val="solid"/>
                    </a:lnR>
                    <a:lnT w="12700">
                      <a:solidFill>
                        <a:srgbClr val="9CBDBC"/>
                      </a:solidFill>
                      <a:prstDash val="solid"/>
                    </a:lnT>
                    <a:lnB w="12700">
                      <a:solidFill>
                        <a:srgbClr val="9CBDBC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871979" y="1795081"/>
            <a:ext cx="839469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b="1" spc="30" dirty="0">
                <a:solidFill>
                  <a:srgbClr val="675E46"/>
                </a:solidFill>
                <a:latin typeface="Carlito"/>
                <a:cs typeface="Carlito"/>
              </a:rPr>
              <a:t>My</a:t>
            </a:r>
            <a:r>
              <a:rPr sz="2000" b="1" spc="-135" dirty="0">
                <a:solidFill>
                  <a:srgbClr val="675E46"/>
                </a:solidFill>
                <a:latin typeface="Carlito"/>
                <a:cs typeface="Carlito"/>
              </a:rPr>
              <a:t> </a:t>
            </a:r>
            <a:r>
              <a:rPr sz="2000" b="1" spc="25" dirty="0">
                <a:solidFill>
                  <a:srgbClr val="675E46"/>
                </a:solidFill>
                <a:latin typeface="Carlito"/>
                <a:cs typeface="Carlito"/>
              </a:rPr>
              <a:t>SQL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61962" y="2176462"/>
            <a:ext cx="4038600" cy="4381500"/>
          </a:xfrm>
          <a:custGeom>
            <a:avLst/>
            <a:gdLst/>
            <a:ahLst/>
            <a:cxnLst/>
            <a:rect l="l" t="t" r="r" b="b"/>
            <a:pathLst>
              <a:path w="4038600" h="4381500">
                <a:moveTo>
                  <a:pt x="0" y="4381500"/>
                </a:moveTo>
                <a:lnTo>
                  <a:pt x="4038600" y="4381500"/>
                </a:lnTo>
                <a:lnTo>
                  <a:pt x="4038600" y="0"/>
                </a:lnTo>
                <a:lnTo>
                  <a:pt x="0" y="0"/>
                </a:lnTo>
                <a:lnTo>
                  <a:pt x="0" y="4381500"/>
                </a:lnTo>
                <a:close/>
              </a:path>
            </a:pathLst>
          </a:custGeom>
          <a:ln w="9534">
            <a:solidFill>
              <a:srgbClr val="9CBD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36575" y="2123122"/>
            <a:ext cx="3723004" cy="4337050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2150" spc="-45" dirty="0">
                <a:solidFill>
                  <a:srgbClr val="800000"/>
                </a:solidFill>
                <a:latin typeface="Trebuchet MS"/>
                <a:cs typeface="Trebuchet MS"/>
              </a:rPr>
              <a:t>START </a:t>
            </a:r>
            <a:r>
              <a:rPr sz="2150" spc="15" dirty="0">
                <a:solidFill>
                  <a:srgbClr val="800000"/>
                </a:solidFill>
                <a:latin typeface="Trebuchet MS"/>
                <a:cs typeface="Trebuchet MS"/>
              </a:rPr>
              <a:t>TRANSACTION;</a:t>
            </a:r>
            <a:endParaRPr sz="2150">
              <a:latin typeface="Trebuchet MS"/>
              <a:cs typeface="Trebuchet MS"/>
            </a:endParaRPr>
          </a:p>
          <a:p>
            <a:pPr marL="346075" marR="5080" indent="-334010">
              <a:lnSpc>
                <a:spcPct val="122200"/>
              </a:lnSpc>
              <a:spcBef>
                <a:spcPts val="75"/>
              </a:spcBef>
            </a:pPr>
            <a:r>
              <a:rPr sz="2150" spc="10" dirty="0">
                <a:solidFill>
                  <a:srgbClr val="800000"/>
                </a:solidFill>
                <a:latin typeface="Trebuchet MS"/>
                <a:cs typeface="Trebuchet MS"/>
              </a:rPr>
              <a:t>INSERT </a:t>
            </a:r>
            <a:r>
              <a:rPr sz="2150" spc="-20" dirty="0">
                <a:solidFill>
                  <a:srgbClr val="800000"/>
                </a:solidFill>
                <a:latin typeface="Trebuchet MS"/>
                <a:cs typeface="Trebuchet MS"/>
              </a:rPr>
              <a:t>INTO </a:t>
            </a:r>
            <a:r>
              <a:rPr sz="2150" b="1" spc="10" dirty="0">
                <a:solidFill>
                  <a:srgbClr val="800000"/>
                </a:solidFill>
                <a:latin typeface="Trebuchet MS"/>
                <a:cs typeface="Trebuchet MS"/>
              </a:rPr>
              <a:t>contacts </a:t>
            </a:r>
            <a:r>
              <a:rPr sz="2150" spc="-20" dirty="0">
                <a:solidFill>
                  <a:srgbClr val="800000"/>
                </a:solidFill>
                <a:latin typeface="Trebuchet MS"/>
                <a:cs typeface="Trebuchet MS"/>
              </a:rPr>
              <a:t>VALUES  </a:t>
            </a:r>
            <a:r>
              <a:rPr sz="2150" spc="25" dirty="0">
                <a:solidFill>
                  <a:srgbClr val="800000"/>
                </a:solidFill>
                <a:latin typeface="Trebuchet MS"/>
                <a:cs typeface="Trebuchet MS"/>
              </a:rPr>
              <a:t>(NULL,</a:t>
            </a:r>
            <a:r>
              <a:rPr sz="2150" spc="-30" dirty="0">
                <a:solidFill>
                  <a:srgbClr val="800000"/>
                </a:solidFill>
                <a:latin typeface="Trebuchet MS"/>
                <a:cs typeface="Trebuchet MS"/>
              </a:rPr>
              <a:t> </a:t>
            </a:r>
            <a:r>
              <a:rPr sz="2150" spc="35" dirty="0">
                <a:solidFill>
                  <a:srgbClr val="800000"/>
                </a:solidFill>
                <a:latin typeface="Trebuchet MS"/>
                <a:cs typeface="Trebuchet MS"/>
              </a:rPr>
              <a:t>‘joeblow’);</a:t>
            </a:r>
            <a:endParaRPr sz="21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150" spc="10" dirty="0">
                <a:solidFill>
                  <a:srgbClr val="800000"/>
                </a:solidFill>
                <a:latin typeface="Trebuchet MS"/>
                <a:cs typeface="Trebuchet MS"/>
              </a:rPr>
              <a:t>INSERT </a:t>
            </a:r>
            <a:r>
              <a:rPr sz="2150" spc="-20" dirty="0">
                <a:solidFill>
                  <a:srgbClr val="800000"/>
                </a:solidFill>
                <a:latin typeface="Trebuchet MS"/>
                <a:cs typeface="Trebuchet MS"/>
              </a:rPr>
              <a:t>INTO</a:t>
            </a:r>
            <a:r>
              <a:rPr sz="2150" spc="-10" dirty="0">
                <a:solidFill>
                  <a:srgbClr val="800000"/>
                </a:solidFill>
                <a:latin typeface="Trebuchet MS"/>
                <a:cs typeface="Trebuchet MS"/>
              </a:rPr>
              <a:t> </a:t>
            </a:r>
            <a:r>
              <a:rPr sz="2150" b="1" spc="15" dirty="0">
                <a:solidFill>
                  <a:srgbClr val="800000"/>
                </a:solidFill>
                <a:latin typeface="Trebuchet MS"/>
                <a:cs typeface="Trebuchet MS"/>
              </a:rPr>
              <a:t>contact_emails</a:t>
            </a:r>
            <a:endParaRPr sz="21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2150" spc="-20" dirty="0">
                <a:solidFill>
                  <a:srgbClr val="800000"/>
                </a:solidFill>
                <a:latin typeface="Trebuchet MS"/>
                <a:cs typeface="Trebuchet MS"/>
              </a:rPr>
              <a:t>VALUES</a:t>
            </a:r>
            <a:endParaRPr sz="2150">
              <a:latin typeface="Trebuchet MS"/>
              <a:cs typeface="Trebuchet MS"/>
            </a:endParaRPr>
          </a:p>
          <a:p>
            <a:pPr marL="517525" marR="241935" indent="-257175">
              <a:lnSpc>
                <a:spcPct val="122300"/>
              </a:lnSpc>
              <a:spcBef>
                <a:spcPts val="70"/>
              </a:spcBef>
            </a:pPr>
            <a:r>
              <a:rPr sz="2150" spc="10" dirty="0">
                <a:solidFill>
                  <a:srgbClr val="800000"/>
                </a:solidFill>
                <a:latin typeface="Trebuchet MS"/>
                <a:cs typeface="Trebuchet MS"/>
              </a:rPr>
              <a:t>( </a:t>
            </a:r>
            <a:r>
              <a:rPr sz="2150" spc="25" dirty="0">
                <a:solidFill>
                  <a:srgbClr val="800000"/>
                </a:solidFill>
                <a:latin typeface="Trebuchet MS"/>
                <a:cs typeface="Trebuchet MS"/>
              </a:rPr>
              <a:t>NULL, </a:t>
            </a:r>
            <a:r>
              <a:rPr sz="2150" dirty="0">
                <a:solidFill>
                  <a:srgbClr val="800000"/>
                </a:solidFill>
                <a:latin typeface="Trebuchet MS"/>
                <a:cs typeface="Trebuchet MS"/>
              </a:rPr>
              <a:t>”</a:t>
            </a:r>
            <a:r>
              <a:rPr sz="2150" dirty="0">
                <a:solidFill>
                  <a:srgbClr val="800000"/>
                </a:solidFill>
                <a:latin typeface="Trebuchet MS"/>
                <a:cs typeface="Trebuchet MS"/>
                <a:hlinkClick r:id="rId2"/>
              </a:rPr>
              <a:t>joe@blow.com</a:t>
            </a:r>
            <a:r>
              <a:rPr sz="2150" dirty="0">
                <a:solidFill>
                  <a:srgbClr val="800000"/>
                </a:solidFill>
                <a:latin typeface="Trebuchet MS"/>
                <a:cs typeface="Trebuchet MS"/>
              </a:rPr>
              <a:t>”,  </a:t>
            </a:r>
            <a:r>
              <a:rPr sz="2150" spc="15" dirty="0">
                <a:solidFill>
                  <a:srgbClr val="800000"/>
                </a:solidFill>
                <a:latin typeface="Trebuchet MS"/>
                <a:cs typeface="Trebuchet MS"/>
              </a:rPr>
              <a:t>LAST_INSERT_ID()</a:t>
            </a:r>
            <a:r>
              <a:rPr sz="2150" spc="35" dirty="0">
                <a:solidFill>
                  <a:srgbClr val="800000"/>
                </a:solidFill>
                <a:latin typeface="Trebuchet MS"/>
                <a:cs typeface="Trebuchet MS"/>
              </a:rPr>
              <a:t> </a:t>
            </a:r>
            <a:r>
              <a:rPr sz="2150" spc="20" dirty="0">
                <a:solidFill>
                  <a:srgbClr val="800000"/>
                </a:solidFill>
                <a:latin typeface="Trebuchet MS"/>
                <a:cs typeface="Trebuchet MS"/>
              </a:rPr>
              <a:t>),</a:t>
            </a:r>
            <a:endParaRPr sz="2150">
              <a:latin typeface="Trebuchet MS"/>
              <a:cs typeface="Trebuchet MS"/>
            </a:endParaRPr>
          </a:p>
          <a:p>
            <a:pPr marL="260350">
              <a:lnSpc>
                <a:spcPct val="100000"/>
              </a:lnSpc>
              <a:spcBef>
                <a:spcPts val="575"/>
              </a:spcBef>
            </a:pPr>
            <a:r>
              <a:rPr sz="2150" spc="10" dirty="0">
                <a:solidFill>
                  <a:srgbClr val="800000"/>
                </a:solidFill>
                <a:latin typeface="Trebuchet MS"/>
                <a:cs typeface="Trebuchet MS"/>
              </a:rPr>
              <a:t>(</a:t>
            </a:r>
            <a:r>
              <a:rPr sz="2150" spc="40" dirty="0">
                <a:solidFill>
                  <a:srgbClr val="800000"/>
                </a:solidFill>
                <a:latin typeface="Trebuchet MS"/>
                <a:cs typeface="Trebuchet MS"/>
              </a:rPr>
              <a:t> </a:t>
            </a:r>
            <a:r>
              <a:rPr sz="2150" spc="25" dirty="0">
                <a:solidFill>
                  <a:srgbClr val="800000"/>
                </a:solidFill>
                <a:latin typeface="Trebuchet MS"/>
                <a:cs typeface="Trebuchet MS"/>
              </a:rPr>
              <a:t>NULL,</a:t>
            </a:r>
            <a:endParaRPr sz="21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2150" spc="5" dirty="0">
                <a:solidFill>
                  <a:srgbClr val="800000"/>
                </a:solidFill>
                <a:latin typeface="Trebuchet MS"/>
                <a:cs typeface="Trebuchet MS"/>
              </a:rPr>
              <a:t>“</a:t>
            </a:r>
            <a:r>
              <a:rPr sz="2150" spc="5" dirty="0">
                <a:solidFill>
                  <a:srgbClr val="800000"/>
                </a:solidFill>
                <a:latin typeface="Trebuchet MS"/>
                <a:cs typeface="Trebuchet MS"/>
                <a:hlinkClick r:id="rId3"/>
              </a:rPr>
              <a:t>joseph@blow.com”</a:t>
            </a:r>
            <a:r>
              <a:rPr sz="2150" spc="5" dirty="0">
                <a:solidFill>
                  <a:srgbClr val="800000"/>
                </a:solidFill>
                <a:latin typeface="Trebuchet MS"/>
                <a:cs typeface="Trebuchet MS"/>
              </a:rPr>
              <a:t>,</a:t>
            </a:r>
            <a:endParaRPr sz="2150">
              <a:latin typeface="Trebuchet MS"/>
              <a:cs typeface="Trebuchet MS"/>
            </a:endParaRPr>
          </a:p>
          <a:p>
            <a:pPr marL="12700" marR="701675" indent="504825">
              <a:lnSpc>
                <a:spcPct val="122300"/>
              </a:lnSpc>
              <a:spcBef>
                <a:spcPts val="75"/>
              </a:spcBef>
            </a:pPr>
            <a:r>
              <a:rPr sz="2150" spc="15" dirty="0">
                <a:solidFill>
                  <a:srgbClr val="800000"/>
                </a:solidFill>
                <a:latin typeface="Trebuchet MS"/>
                <a:cs typeface="Trebuchet MS"/>
              </a:rPr>
              <a:t>LAST_INSERT_ID()</a:t>
            </a:r>
            <a:r>
              <a:rPr sz="2150" spc="-40" dirty="0">
                <a:solidFill>
                  <a:srgbClr val="800000"/>
                </a:solidFill>
                <a:latin typeface="Trebuchet MS"/>
                <a:cs typeface="Trebuchet MS"/>
              </a:rPr>
              <a:t> </a:t>
            </a:r>
            <a:r>
              <a:rPr sz="2150" spc="20" dirty="0">
                <a:solidFill>
                  <a:srgbClr val="800000"/>
                </a:solidFill>
                <a:latin typeface="Trebuchet MS"/>
                <a:cs typeface="Trebuchet MS"/>
              </a:rPr>
              <a:t>);  </a:t>
            </a:r>
            <a:r>
              <a:rPr sz="2150" spc="-15" dirty="0">
                <a:solidFill>
                  <a:srgbClr val="800000"/>
                </a:solidFill>
                <a:latin typeface="Trebuchet MS"/>
                <a:cs typeface="Trebuchet MS"/>
              </a:rPr>
              <a:t>COMMIT;</a:t>
            </a:r>
            <a:endParaRPr sz="2150">
              <a:latin typeface="Trebuchet MS"/>
              <a:cs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424426" y="1538350"/>
            <a:ext cx="3657600" cy="638175"/>
          </a:xfrm>
          <a:custGeom>
            <a:avLst/>
            <a:gdLst/>
            <a:ahLst/>
            <a:cxnLst/>
            <a:rect l="l" t="t" r="r" b="b"/>
            <a:pathLst>
              <a:path w="3657600" h="638175">
                <a:moveTo>
                  <a:pt x="0" y="638175"/>
                </a:moveTo>
                <a:lnTo>
                  <a:pt x="3657600" y="638175"/>
                </a:lnTo>
                <a:lnTo>
                  <a:pt x="3657600" y="0"/>
                </a:lnTo>
                <a:lnTo>
                  <a:pt x="0" y="0"/>
                </a:lnTo>
                <a:lnTo>
                  <a:pt x="0" y="638175"/>
                </a:lnTo>
                <a:close/>
              </a:path>
            </a:pathLst>
          </a:custGeom>
          <a:ln w="9534">
            <a:solidFill>
              <a:srgbClr val="9CBD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686171" y="1795081"/>
            <a:ext cx="1141095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b="1" spc="20" dirty="0">
                <a:solidFill>
                  <a:srgbClr val="675E46"/>
                </a:solidFill>
                <a:latin typeface="Carlito"/>
                <a:cs typeface="Carlito"/>
              </a:rPr>
              <a:t>Mongo</a:t>
            </a:r>
            <a:r>
              <a:rPr sz="2000" b="1" spc="-190" dirty="0">
                <a:solidFill>
                  <a:srgbClr val="675E46"/>
                </a:solidFill>
                <a:latin typeface="Carlito"/>
                <a:cs typeface="Carlito"/>
              </a:rPr>
              <a:t> </a:t>
            </a:r>
            <a:r>
              <a:rPr sz="2000" b="1" spc="10" dirty="0">
                <a:solidFill>
                  <a:srgbClr val="675E46"/>
                </a:solidFill>
                <a:latin typeface="Carlito"/>
                <a:cs typeface="Carlito"/>
              </a:rPr>
              <a:t>DB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653026" y="2176462"/>
            <a:ext cx="4038600" cy="4381500"/>
          </a:xfrm>
          <a:custGeom>
            <a:avLst/>
            <a:gdLst/>
            <a:ahLst/>
            <a:cxnLst/>
            <a:rect l="l" t="t" r="r" b="b"/>
            <a:pathLst>
              <a:path w="4038600" h="4381500">
                <a:moveTo>
                  <a:pt x="0" y="4381500"/>
                </a:moveTo>
                <a:lnTo>
                  <a:pt x="4038600" y="4381500"/>
                </a:lnTo>
                <a:lnTo>
                  <a:pt x="4038600" y="0"/>
                </a:lnTo>
                <a:lnTo>
                  <a:pt x="0" y="0"/>
                </a:lnTo>
                <a:lnTo>
                  <a:pt x="0" y="4381500"/>
                </a:lnTo>
                <a:close/>
              </a:path>
            </a:pathLst>
          </a:custGeom>
          <a:ln w="9534">
            <a:solidFill>
              <a:srgbClr val="9CBD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728590" y="2128837"/>
            <a:ext cx="3476625" cy="90296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4810" marR="5080" indent="-372110">
              <a:lnSpc>
                <a:spcPct val="120000"/>
              </a:lnSpc>
              <a:spcBef>
                <a:spcPts val="95"/>
              </a:spcBef>
            </a:pPr>
            <a:r>
              <a:rPr sz="2400" spc="5" dirty="0">
                <a:solidFill>
                  <a:srgbClr val="800000"/>
                </a:solidFill>
                <a:latin typeface="Trebuchet MS"/>
                <a:cs typeface="Trebuchet MS"/>
              </a:rPr>
              <a:t>db.contacts.save( </a:t>
            </a:r>
            <a:r>
              <a:rPr sz="2400" dirty="0">
                <a:solidFill>
                  <a:srgbClr val="800000"/>
                </a:solidFill>
                <a:latin typeface="Trebuchet MS"/>
                <a:cs typeface="Trebuchet MS"/>
              </a:rPr>
              <a:t>{  </a:t>
            </a:r>
            <a:r>
              <a:rPr sz="2400" spc="-15" dirty="0">
                <a:solidFill>
                  <a:srgbClr val="800000"/>
                </a:solidFill>
                <a:latin typeface="Trebuchet MS"/>
                <a:cs typeface="Trebuchet MS"/>
              </a:rPr>
              <a:t>userName:</a:t>
            </a:r>
            <a:r>
              <a:rPr sz="2400" spc="70" dirty="0">
                <a:solidFill>
                  <a:srgbClr val="80000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800000"/>
                </a:solidFill>
                <a:latin typeface="Trebuchet MS"/>
                <a:cs typeface="Trebuchet MS"/>
              </a:rPr>
              <a:t>“joeblow”,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100701" y="3006534"/>
            <a:ext cx="2626360" cy="90296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3675" marR="5080" indent="-180975">
              <a:lnSpc>
                <a:spcPct val="120000"/>
              </a:lnSpc>
              <a:spcBef>
                <a:spcPts val="95"/>
              </a:spcBef>
            </a:pPr>
            <a:r>
              <a:rPr sz="2400" spc="-10" dirty="0">
                <a:solidFill>
                  <a:srgbClr val="800000"/>
                </a:solidFill>
                <a:latin typeface="Trebuchet MS"/>
                <a:cs typeface="Trebuchet MS"/>
              </a:rPr>
              <a:t>emailAddresses: </a:t>
            </a:r>
            <a:r>
              <a:rPr sz="2400" dirty="0">
                <a:solidFill>
                  <a:srgbClr val="800000"/>
                </a:solidFill>
                <a:latin typeface="Trebuchet MS"/>
                <a:cs typeface="Trebuchet MS"/>
              </a:rPr>
              <a:t>[  </a:t>
            </a:r>
            <a:r>
              <a:rPr sz="2400" spc="15" dirty="0">
                <a:solidFill>
                  <a:srgbClr val="800000"/>
                </a:solidFill>
                <a:latin typeface="Trebuchet MS"/>
                <a:cs typeface="Trebuchet MS"/>
              </a:rPr>
              <a:t>“</a:t>
            </a:r>
            <a:r>
              <a:rPr sz="2400" spc="15" dirty="0">
                <a:solidFill>
                  <a:srgbClr val="800000"/>
                </a:solidFill>
                <a:latin typeface="Trebuchet MS"/>
                <a:cs typeface="Trebuchet MS"/>
                <a:hlinkClick r:id="rId2"/>
              </a:rPr>
              <a:t>j</a:t>
            </a:r>
            <a:r>
              <a:rPr sz="2400" spc="-15" dirty="0">
                <a:solidFill>
                  <a:srgbClr val="800000"/>
                </a:solidFill>
                <a:latin typeface="Trebuchet MS"/>
                <a:cs typeface="Trebuchet MS"/>
                <a:hlinkClick r:id="rId2"/>
              </a:rPr>
              <a:t>o</a:t>
            </a:r>
            <a:r>
              <a:rPr sz="2400" spc="-35" dirty="0">
                <a:solidFill>
                  <a:srgbClr val="800000"/>
                </a:solidFill>
                <a:latin typeface="Trebuchet MS"/>
                <a:cs typeface="Trebuchet MS"/>
                <a:hlinkClick r:id="rId2"/>
              </a:rPr>
              <a:t>e</a:t>
            </a:r>
            <a:r>
              <a:rPr sz="2400" spc="20" dirty="0">
                <a:solidFill>
                  <a:srgbClr val="800000"/>
                </a:solidFill>
                <a:latin typeface="Trebuchet MS"/>
                <a:cs typeface="Trebuchet MS"/>
                <a:hlinkClick r:id="rId2"/>
              </a:rPr>
              <a:t>@</a:t>
            </a:r>
            <a:r>
              <a:rPr sz="2400" spc="10" dirty="0">
                <a:solidFill>
                  <a:srgbClr val="800000"/>
                </a:solidFill>
                <a:latin typeface="Trebuchet MS"/>
                <a:cs typeface="Trebuchet MS"/>
                <a:hlinkClick r:id="rId2"/>
              </a:rPr>
              <a:t>b</a:t>
            </a:r>
            <a:r>
              <a:rPr sz="2400" spc="-35" dirty="0">
                <a:solidFill>
                  <a:srgbClr val="800000"/>
                </a:solidFill>
                <a:latin typeface="Trebuchet MS"/>
                <a:cs typeface="Trebuchet MS"/>
                <a:hlinkClick r:id="rId2"/>
              </a:rPr>
              <a:t>l</a:t>
            </a:r>
            <a:r>
              <a:rPr sz="2400" spc="-15" dirty="0">
                <a:solidFill>
                  <a:srgbClr val="800000"/>
                </a:solidFill>
                <a:latin typeface="Trebuchet MS"/>
                <a:cs typeface="Trebuchet MS"/>
                <a:hlinkClick r:id="rId2"/>
              </a:rPr>
              <a:t>o</a:t>
            </a:r>
            <a:r>
              <a:rPr sz="2400" spc="-210" dirty="0">
                <a:solidFill>
                  <a:srgbClr val="800000"/>
                </a:solidFill>
                <a:latin typeface="Trebuchet MS"/>
                <a:cs typeface="Trebuchet MS"/>
                <a:hlinkClick r:id="rId2"/>
              </a:rPr>
              <a:t>w</a:t>
            </a:r>
            <a:r>
              <a:rPr sz="2400" spc="15" dirty="0">
                <a:solidFill>
                  <a:srgbClr val="800000"/>
                </a:solidFill>
                <a:latin typeface="Trebuchet MS"/>
                <a:cs typeface="Trebuchet MS"/>
                <a:hlinkClick r:id="rId2"/>
              </a:rPr>
              <a:t>.</a:t>
            </a:r>
            <a:r>
              <a:rPr sz="2400" spc="10" dirty="0">
                <a:solidFill>
                  <a:srgbClr val="800000"/>
                </a:solidFill>
                <a:latin typeface="Trebuchet MS"/>
                <a:cs typeface="Trebuchet MS"/>
                <a:hlinkClick r:id="rId2"/>
              </a:rPr>
              <a:t>c</a:t>
            </a:r>
            <a:r>
              <a:rPr sz="2400" spc="-15" dirty="0">
                <a:solidFill>
                  <a:srgbClr val="800000"/>
                </a:solidFill>
                <a:latin typeface="Trebuchet MS"/>
                <a:cs typeface="Trebuchet MS"/>
                <a:hlinkClick r:id="rId2"/>
              </a:rPr>
              <a:t>o</a:t>
            </a:r>
            <a:r>
              <a:rPr sz="2400" spc="30" dirty="0">
                <a:solidFill>
                  <a:srgbClr val="800000"/>
                </a:solidFill>
                <a:latin typeface="Trebuchet MS"/>
                <a:cs typeface="Trebuchet MS"/>
                <a:hlinkClick r:id="rId2"/>
              </a:rPr>
              <a:t>m</a:t>
            </a:r>
            <a:r>
              <a:rPr sz="2400" spc="15" dirty="0">
                <a:solidFill>
                  <a:srgbClr val="800000"/>
                </a:solidFill>
                <a:latin typeface="Trebuchet MS"/>
                <a:cs typeface="Trebuchet MS"/>
              </a:rPr>
              <a:t>”</a:t>
            </a:r>
            <a:r>
              <a:rPr sz="2400" dirty="0">
                <a:solidFill>
                  <a:srgbClr val="800000"/>
                </a:solidFill>
                <a:latin typeface="Trebuchet MS"/>
                <a:cs typeface="Trebuchet MS"/>
              </a:rPr>
              <a:t>,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281676" y="3956050"/>
            <a:ext cx="3188335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spc="-15" dirty="0">
                <a:solidFill>
                  <a:srgbClr val="800000"/>
                </a:solidFill>
                <a:latin typeface="Trebuchet MS"/>
                <a:cs typeface="Trebuchet MS"/>
              </a:rPr>
              <a:t>“</a:t>
            </a:r>
            <a:r>
              <a:rPr sz="2400" spc="-15" dirty="0">
                <a:solidFill>
                  <a:srgbClr val="800000"/>
                </a:solidFill>
                <a:latin typeface="Trebuchet MS"/>
                <a:cs typeface="Trebuchet MS"/>
                <a:hlinkClick r:id="rId3"/>
              </a:rPr>
              <a:t>joseph@blow.com</a:t>
            </a:r>
            <a:r>
              <a:rPr sz="2400" spc="-15" dirty="0">
                <a:solidFill>
                  <a:srgbClr val="800000"/>
                </a:solidFill>
                <a:latin typeface="Trebuchet MS"/>
                <a:cs typeface="Trebuchet MS"/>
              </a:rPr>
              <a:t>” </a:t>
            </a:r>
            <a:r>
              <a:rPr sz="2400" dirty="0">
                <a:solidFill>
                  <a:srgbClr val="800000"/>
                </a:solidFill>
                <a:latin typeface="Trebuchet MS"/>
                <a:cs typeface="Trebuchet MS"/>
              </a:rPr>
              <a:t>]</a:t>
            </a:r>
            <a:r>
              <a:rPr sz="2400" spc="-110" dirty="0">
                <a:solidFill>
                  <a:srgbClr val="80000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800000"/>
                </a:solidFill>
                <a:latin typeface="Trebuchet MS"/>
                <a:cs typeface="Trebuchet MS"/>
              </a:rPr>
              <a:t>}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728590" y="4328477"/>
            <a:ext cx="2546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0" dirty="0">
                <a:solidFill>
                  <a:srgbClr val="800000"/>
                </a:solidFill>
                <a:latin typeface="Trebuchet MS"/>
                <a:cs typeface="Trebuchet MS"/>
              </a:rPr>
              <a:t>);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9005569" y="5648325"/>
            <a:ext cx="71755" cy="400050"/>
          </a:xfrm>
          <a:custGeom>
            <a:avLst/>
            <a:gdLst/>
            <a:ahLst/>
            <a:cxnLst/>
            <a:rect l="l" t="t" r="r" b="b"/>
            <a:pathLst>
              <a:path w="71754" h="400050">
                <a:moveTo>
                  <a:pt x="0" y="0"/>
                </a:moveTo>
                <a:lnTo>
                  <a:pt x="27928" y="5642"/>
                </a:lnTo>
                <a:lnTo>
                  <a:pt x="50736" y="21029"/>
                </a:lnTo>
                <a:lnTo>
                  <a:pt x="66115" y="43853"/>
                </a:lnTo>
                <a:lnTo>
                  <a:pt x="71754" y="71805"/>
                </a:lnTo>
                <a:lnTo>
                  <a:pt x="71754" y="328244"/>
                </a:lnTo>
                <a:lnTo>
                  <a:pt x="66115" y="356196"/>
                </a:lnTo>
                <a:lnTo>
                  <a:pt x="50736" y="379020"/>
                </a:lnTo>
                <a:lnTo>
                  <a:pt x="27928" y="394407"/>
                </a:lnTo>
                <a:lnTo>
                  <a:pt x="0" y="40005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6" name="object 16"/>
          <p:cNvGrpSpPr/>
          <p:nvPr/>
        </p:nvGrpSpPr>
        <p:grpSpPr>
          <a:xfrm>
            <a:off x="4791138" y="3114738"/>
            <a:ext cx="3824604" cy="2943225"/>
            <a:chOff x="4791138" y="3114738"/>
            <a:chExt cx="3824604" cy="2943225"/>
          </a:xfrm>
        </p:grpSpPr>
        <p:sp>
          <p:nvSpPr>
            <p:cNvPr id="17" name="object 17"/>
            <p:cNvSpPr/>
            <p:nvPr/>
          </p:nvSpPr>
          <p:spPr>
            <a:xfrm>
              <a:off x="8534400" y="5648325"/>
              <a:ext cx="71755" cy="400050"/>
            </a:xfrm>
            <a:custGeom>
              <a:avLst/>
              <a:gdLst/>
              <a:ahLst/>
              <a:cxnLst/>
              <a:rect l="l" t="t" r="r" b="b"/>
              <a:pathLst>
                <a:path w="71754" h="400050">
                  <a:moveTo>
                    <a:pt x="71754" y="400050"/>
                  </a:moveTo>
                  <a:lnTo>
                    <a:pt x="43826" y="394407"/>
                  </a:lnTo>
                  <a:lnTo>
                    <a:pt x="21018" y="379020"/>
                  </a:lnTo>
                  <a:lnTo>
                    <a:pt x="5639" y="356196"/>
                  </a:lnTo>
                  <a:lnTo>
                    <a:pt x="0" y="328244"/>
                  </a:lnTo>
                  <a:lnTo>
                    <a:pt x="0" y="71805"/>
                  </a:lnTo>
                  <a:lnTo>
                    <a:pt x="5639" y="43853"/>
                  </a:lnTo>
                  <a:lnTo>
                    <a:pt x="21018" y="21029"/>
                  </a:lnTo>
                  <a:lnTo>
                    <a:pt x="43826" y="5642"/>
                  </a:lnTo>
                  <a:lnTo>
                    <a:pt x="71754" y="0"/>
                  </a:lnTo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805426" y="3129026"/>
              <a:ext cx="3505200" cy="1295400"/>
            </a:xfrm>
            <a:custGeom>
              <a:avLst/>
              <a:gdLst/>
              <a:ahLst/>
              <a:cxnLst/>
              <a:rect l="l" t="t" r="r" b="b"/>
              <a:pathLst>
                <a:path w="3505200" h="1295400">
                  <a:moveTo>
                    <a:pt x="0" y="1295400"/>
                  </a:moveTo>
                  <a:lnTo>
                    <a:pt x="3505200" y="1295400"/>
                  </a:lnTo>
                  <a:lnTo>
                    <a:pt x="3505200" y="0"/>
                  </a:lnTo>
                  <a:lnTo>
                    <a:pt x="0" y="0"/>
                  </a:lnTo>
                  <a:lnTo>
                    <a:pt x="0" y="1295400"/>
                  </a:lnTo>
                  <a:close/>
                </a:path>
              </a:pathLst>
            </a:custGeom>
            <a:ln w="28575">
              <a:solidFill>
                <a:srgbClr val="7A7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8711183" y="5798820"/>
            <a:ext cx="1968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37</a:t>
            </a:r>
            <a:endParaRPr sz="12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916551" y="4937442"/>
            <a:ext cx="2503805" cy="75247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527050" marR="5080" indent="-514984">
              <a:lnSpc>
                <a:spcPct val="100899"/>
              </a:lnSpc>
              <a:spcBef>
                <a:spcPts val="110"/>
              </a:spcBef>
            </a:pPr>
            <a:r>
              <a:rPr sz="1550" spc="-5" dirty="0">
                <a:solidFill>
                  <a:srgbClr val="2E2B1F"/>
                </a:solidFill>
                <a:latin typeface="Arial"/>
                <a:cs typeface="Arial"/>
              </a:rPr>
              <a:t>Similar </a:t>
            </a:r>
            <a:r>
              <a:rPr sz="1550" spc="10" dirty="0">
                <a:solidFill>
                  <a:srgbClr val="2E2B1F"/>
                </a:solidFill>
                <a:latin typeface="Arial"/>
                <a:cs typeface="Arial"/>
              </a:rPr>
              <a:t>to IDS </a:t>
            </a:r>
            <a:r>
              <a:rPr sz="1550" spc="20" dirty="0">
                <a:solidFill>
                  <a:srgbClr val="2E2B1F"/>
                </a:solidFill>
                <a:latin typeface="Arial"/>
                <a:cs typeface="Arial"/>
              </a:rPr>
              <a:t>from </a:t>
            </a:r>
            <a:r>
              <a:rPr sz="1550" spc="-5" dirty="0">
                <a:solidFill>
                  <a:srgbClr val="2E2B1F"/>
                </a:solidFill>
                <a:latin typeface="Arial"/>
                <a:cs typeface="Arial"/>
              </a:rPr>
              <a:t>the </a:t>
            </a:r>
            <a:r>
              <a:rPr sz="1550" spc="25" dirty="0">
                <a:solidFill>
                  <a:srgbClr val="2E2B1F"/>
                </a:solidFill>
                <a:latin typeface="Arial"/>
                <a:cs typeface="Arial"/>
              </a:rPr>
              <a:t>70’s  </a:t>
            </a:r>
            <a:r>
              <a:rPr sz="1550" dirty="0">
                <a:solidFill>
                  <a:srgbClr val="2E2B1F"/>
                </a:solidFill>
                <a:latin typeface="Arial"/>
                <a:cs typeface="Arial"/>
              </a:rPr>
              <a:t>Bachman’s</a:t>
            </a:r>
            <a:r>
              <a:rPr sz="1550" spc="170" dirty="0">
                <a:solidFill>
                  <a:srgbClr val="2E2B1F"/>
                </a:solidFill>
                <a:latin typeface="Arial"/>
                <a:cs typeface="Arial"/>
              </a:rPr>
              <a:t> </a:t>
            </a:r>
            <a:r>
              <a:rPr sz="1550" dirty="0">
                <a:solidFill>
                  <a:srgbClr val="2E2B1F"/>
                </a:solidFill>
                <a:latin typeface="Arial"/>
                <a:cs typeface="Arial"/>
              </a:rPr>
              <a:t>brainchild</a:t>
            </a:r>
            <a:endParaRPr sz="1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50" spc="5" dirty="0">
                <a:solidFill>
                  <a:srgbClr val="2E2B1F"/>
                </a:solidFill>
                <a:latin typeface="Arial"/>
                <a:cs typeface="Arial"/>
              </a:rPr>
              <a:t>DIFFERENCE:</a:t>
            </a:r>
            <a:endParaRPr sz="155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973701" y="5672454"/>
            <a:ext cx="3499485" cy="2654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-5" dirty="0">
                <a:solidFill>
                  <a:srgbClr val="2E2B1F"/>
                </a:solidFill>
                <a:latin typeface="Arial"/>
                <a:cs typeface="Arial"/>
              </a:rPr>
              <a:t>MongoDB </a:t>
            </a:r>
            <a:r>
              <a:rPr sz="1550" spc="15" dirty="0">
                <a:solidFill>
                  <a:srgbClr val="2E2B1F"/>
                </a:solidFill>
                <a:latin typeface="Arial"/>
                <a:cs typeface="Arial"/>
              </a:rPr>
              <a:t>separates physical</a:t>
            </a:r>
            <a:r>
              <a:rPr sz="1550" spc="-150" dirty="0">
                <a:solidFill>
                  <a:srgbClr val="2E2B1F"/>
                </a:solidFill>
                <a:latin typeface="Arial"/>
                <a:cs typeface="Arial"/>
              </a:rPr>
              <a:t> </a:t>
            </a:r>
            <a:r>
              <a:rPr sz="1550" spc="5" dirty="0">
                <a:solidFill>
                  <a:srgbClr val="2E2B1F"/>
                </a:solidFill>
                <a:latin typeface="Arial"/>
                <a:cs typeface="Arial"/>
              </a:rPr>
              <a:t>structure</a:t>
            </a:r>
            <a:endParaRPr sz="155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916551" y="5910897"/>
            <a:ext cx="1899285" cy="2654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20" dirty="0">
                <a:solidFill>
                  <a:srgbClr val="2E2B1F"/>
                </a:solidFill>
                <a:latin typeface="Arial"/>
                <a:cs typeface="Arial"/>
              </a:rPr>
              <a:t>from </a:t>
            </a:r>
            <a:r>
              <a:rPr sz="1550" spc="5" dirty="0">
                <a:solidFill>
                  <a:srgbClr val="2E2B1F"/>
                </a:solidFill>
                <a:latin typeface="Arial"/>
                <a:cs typeface="Arial"/>
              </a:rPr>
              <a:t>logical</a:t>
            </a:r>
            <a:r>
              <a:rPr sz="1550" spc="55" dirty="0">
                <a:solidFill>
                  <a:srgbClr val="2E2B1F"/>
                </a:solidFill>
                <a:latin typeface="Arial"/>
                <a:cs typeface="Arial"/>
              </a:rPr>
              <a:t> </a:t>
            </a:r>
            <a:r>
              <a:rPr sz="1550" spc="5" dirty="0">
                <a:solidFill>
                  <a:srgbClr val="2E2B1F"/>
                </a:solidFill>
                <a:latin typeface="Arial"/>
                <a:cs typeface="Arial"/>
              </a:rPr>
              <a:t>structure</a:t>
            </a:r>
            <a:endParaRPr sz="155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916551" y="6253797"/>
            <a:ext cx="358140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5" dirty="0">
                <a:solidFill>
                  <a:srgbClr val="2E2B1F"/>
                </a:solidFill>
                <a:latin typeface="Arial"/>
                <a:cs typeface="Arial"/>
              </a:rPr>
              <a:t>Designed </a:t>
            </a:r>
            <a:r>
              <a:rPr sz="1550" spc="10" dirty="0">
                <a:solidFill>
                  <a:srgbClr val="2E2B1F"/>
                </a:solidFill>
                <a:latin typeface="Arial"/>
                <a:cs typeface="Arial"/>
              </a:rPr>
              <a:t>to </a:t>
            </a:r>
            <a:r>
              <a:rPr sz="1550" spc="5" dirty="0">
                <a:solidFill>
                  <a:srgbClr val="2E2B1F"/>
                </a:solidFill>
                <a:latin typeface="Arial"/>
                <a:cs typeface="Arial"/>
              </a:rPr>
              <a:t>deal </a:t>
            </a:r>
            <a:r>
              <a:rPr sz="1550" spc="10" dirty="0">
                <a:solidFill>
                  <a:srgbClr val="2E2B1F"/>
                </a:solidFill>
                <a:latin typeface="Arial"/>
                <a:cs typeface="Arial"/>
              </a:rPr>
              <a:t>with </a:t>
            </a:r>
            <a:r>
              <a:rPr sz="1550" spc="-10" dirty="0">
                <a:solidFill>
                  <a:srgbClr val="2E2B1F"/>
                </a:solidFill>
                <a:latin typeface="Arial"/>
                <a:cs typeface="Arial"/>
              </a:rPr>
              <a:t>large</a:t>
            </a:r>
            <a:r>
              <a:rPr sz="1550" spc="330" dirty="0">
                <a:solidFill>
                  <a:srgbClr val="2E2B1F"/>
                </a:solidFill>
                <a:latin typeface="Arial"/>
                <a:cs typeface="Arial"/>
              </a:rPr>
              <a:t> </a:t>
            </a:r>
            <a:r>
              <a:rPr sz="1550" spc="5" dirty="0">
                <a:solidFill>
                  <a:srgbClr val="2E2B1F"/>
                </a:solidFill>
                <a:latin typeface="Arial"/>
                <a:cs typeface="Arial"/>
              </a:rPr>
              <a:t>&amp;distributed</a:t>
            </a:r>
            <a:endParaRPr sz="15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575" y="474344"/>
            <a:ext cx="5903595" cy="7239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80" dirty="0"/>
              <a:t>Aggregated</a:t>
            </a:r>
            <a:r>
              <a:rPr spc="-280" dirty="0"/>
              <a:t> </a:t>
            </a:r>
            <a:r>
              <a:rPr spc="-55" dirty="0"/>
              <a:t>functionality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575" y="1616392"/>
            <a:ext cx="7431405" cy="3024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263015">
              <a:lnSpc>
                <a:spcPct val="104800"/>
              </a:lnSpc>
            </a:pPr>
            <a:r>
              <a:rPr sz="2150" b="1" spc="15" dirty="0">
                <a:solidFill>
                  <a:srgbClr val="2E2B1F"/>
                </a:solidFill>
                <a:latin typeface="Carlito"/>
                <a:cs typeface="Carlito"/>
              </a:rPr>
              <a:t>Aggregation </a:t>
            </a:r>
            <a:r>
              <a:rPr sz="2150" b="1" spc="5" dirty="0">
                <a:solidFill>
                  <a:srgbClr val="2E2B1F"/>
                </a:solidFill>
                <a:latin typeface="Carlito"/>
                <a:cs typeface="Carlito"/>
              </a:rPr>
              <a:t>framework </a:t>
            </a:r>
            <a:r>
              <a:rPr sz="2150" spc="-5" dirty="0">
                <a:solidFill>
                  <a:srgbClr val="2E2B1F"/>
                </a:solidFill>
                <a:latin typeface="Carlito"/>
                <a:cs typeface="Carlito"/>
              </a:rPr>
              <a:t>provides </a:t>
            </a:r>
            <a:r>
              <a:rPr sz="2150" spc="5" dirty="0">
                <a:solidFill>
                  <a:srgbClr val="2E2B1F"/>
                </a:solidFill>
                <a:latin typeface="Carlito"/>
                <a:cs typeface="Carlito"/>
              </a:rPr>
              <a:t>SQL-like aggregation  functionality</a:t>
            </a:r>
            <a:endParaRPr sz="2150">
              <a:latin typeface="Carlito"/>
              <a:cs typeface="Carlito"/>
            </a:endParaRPr>
          </a:p>
          <a:p>
            <a:pPr marL="651510" marR="5080" indent="-229235">
              <a:lnSpc>
                <a:spcPct val="100000"/>
              </a:lnSpc>
              <a:spcBef>
                <a:spcPts val="500"/>
              </a:spcBef>
              <a:buClr>
                <a:srgbClr val="9CBDBC"/>
              </a:buClr>
              <a:buFont typeface="Arial"/>
              <a:buChar char="•"/>
              <a:tabLst>
                <a:tab pos="650875" algn="l"/>
                <a:tab pos="651510" algn="l"/>
              </a:tabLst>
            </a:pPr>
            <a:r>
              <a:rPr sz="2000" spc="-5" dirty="0">
                <a:solidFill>
                  <a:srgbClr val="2E2B1F"/>
                </a:solidFill>
                <a:latin typeface="Carlito"/>
                <a:cs typeface="Carlito"/>
              </a:rPr>
              <a:t>Pipeline </a:t>
            </a:r>
            <a:r>
              <a:rPr sz="2000" dirty="0">
                <a:solidFill>
                  <a:srgbClr val="2E2B1F"/>
                </a:solidFill>
                <a:latin typeface="Carlito"/>
                <a:cs typeface="Carlito"/>
              </a:rPr>
              <a:t>documents </a:t>
            </a:r>
            <a:r>
              <a:rPr sz="2000" spc="-10" dirty="0">
                <a:solidFill>
                  <a:srgbClr val="2E2B1F"/>
                </a:solidFill>
                <a:latin typeface="Carlito"/>
                <a:cs typeface="Carlito"/>
              </a:rPr>
              <a:t>from </a:t>
            </a:r>
            <a:r>
              <a:rPr sz="2000" spc="10" dirty="0">
                <a:solidFill>
                  <a:srgbClr val="2E2B1F"/>
                </a:solidFill>
                <a:latin typeface="Carlito"/>
                <a:cs typeface="Carlito"/>
              </a:rPr>
              <a:t>a </a:t>
            </a:r>
            <a:r>
              <a:rPr sz="2000" spc="-15" dirty="0">
                <a:solidFill>
                  <a:srgbClr val="2E2B1F"/>
                </a:solidFill>
                <a:latin typeface="Carlito"/>
                <a:cs typeface="Carlito"/>
              </a:rPr>
              <a:t>collection </a:t>
            </a:r>
            <a:r>
              <a:rPr sz="2000" spc="15" dirty="0">
                <a:solidFill>
                  <a:srgbClr val="2E2B1F"/>
                </a:solidFill>
                <a:latin typeface="Carlito"/>
                <a:cs typeface="Carlito"/>
              </a:rPr>
              <a:t>pass </a:t>
            </a:r>
            <a:r>
              <a:rPr sz="2000" dirty="0">
                <a:solidFill>
                  <a:srgbClr val="2E2B1F"/>
                </a:solidFill>
                <a:latin typeface="Carlito"/>
                <a:cs typeface="Carlito"/>
              </a:rPr>
              <a:t>through </a:t>
            </a:r>
            <a:r>
              <a:rPr sz="2000" spc="10" dirty="0">
                <a:solidFill>
                  <a:srgbClr val="2E2B1F"/>
                </a:solidFill>
                <a:latin typeface="Carlito"/>
                <a:cs typeface="Carlito"/>
              </a:rPr>
              <a:t>an  </a:t>
            </a:r>
            <a:r>
              <a:rPr sz="2000" spc="5" dirty="0">
                <a:solidFill>
                  <a:srgbClr val="2E2B1F"/>
                </a:solidFill>
                <a:latin typeface="Carlito"/>
                <a:cs typeface="Carlito"/>
              </a:rPr>
              <a:t>aggregation </a:t>
            </a:r>
            <a:r>
              <a:rPr sz="2000" spc="-10" dirty="0">
                <a:solidFill>
                  <a:srgbClr val="2E2B1F"/>
                </a:solidFill>
                <a:latin typeface="Carlito"/>
                <a:cs typeface="Carlito"/>
              </a:rPr>
              <a:t>pipeline, which transforms </a:t>
            </a:r>
            <a:r>
              <a:rPr sz="2000" spc="5" dirty="0">
                <a:solidFill>
                  <a:srgbClr val="2E2B1F"/>
                </a:solidFill>
                <a:latin typeface="Carlito"/>
                <a:cs typeface="Carlito"/>
              </a:rPr>
              <a:t>these </a:t>
            </a:r>
            <a:r>
              <a:rPr sz="2000" spc="-10" dirty="0">
                <a:solidFill>
                  <a:srgbClr val="2E2B1F"/>
                </a:solidFill>
                <a:latin typeface="Carlito"/>
                <a:cs typeface="Carlito"/>
              </a:rPr>
              <a:t>objects </a:t>
            </a:r>
            <a:r>
              <a:rPr sz="2000" spc="10" dirty="0">
                <a:solidFill>
                  <a:srgbClr val="2E2B1F"/>
                </a:solidFill>
                <a:latin typeface="Carlito"/>
                <a:cs typeface="Carlito"/>
              </a:rPr>
              <a:t>as </a:t>
            </a:r>
            <a:r>
              <a:rPr sz="2000" spc="-5" dirty="0">
                <a:solidFill>
                  <a:srgbClr val="2E2B1F"/>
                </a:solidFill>
                <a:latin typeface="Carlito"/>
                <a:cs typeface="Carlito"/>
              </a:rPr>
              <a:t>they </a:t>
            </a:r>
            <a:r>
              <a:rPr sz="2000" spc="15" dirty="0">
                <a:solidFill>
                  <a:srgbClr val="2E2B1F"/>
                </a:solidFill>
                <a:latin typeface="Carlito"/>
                <a:cs typeface="Carlito"/>
              </a:rPr>
              <a:t>pass  </a:t>
            </a:r>
            <a:r>
              <a:rPr sz="2000" dirty="0">
                <a:solidFill>
                  <a:srgbClr val="2E2B1F"/>
                </a:solidFill>
                <a:latin typeface="Carlito"/>
                <a:cs typeface="Carlito"/>
              </a:rPr>
              <a:t>through</a:t>
            </a:r>
            <a:endParaRPr sz="2000">
              <a:latin typeface="Carlito"/>
              <a:cs typeface="Carlito"/>
            </a:endParaRPr>
          </a:p>
          <a:p>
            <a:pPr marL="651510" marR="413384" indent="-229235">
              <a:lnSpc>
                <a:spcPct val="100000"/>
              </a:lnSpc>
              <a:spcBef>
                <a:spcPts val="459"/>
              </a:spcBef>
              <a:buClr>
                <a:srgbClr val="9CBDBC"/>
              </a:buClr>
              <a:buFont typeface="Arial"/>
              <a:buChar char="•"/>
              <a:tabLst>
                <a:tab pos="650875" algn="l"/>
                <a:tab pos="651510" algn="l"/>
              </a:tabLst>
            </a:pPr>
            <a:r>
              <a:rPr sz="2000" spc="5" dirty="0">
                <a:solidFill>
                  <a:srgbClr val="2E2B1F"/>
                </a:solidFill>
                <a:latin typeface="Carlito"/>
                <a:cs typeface="Carlito"/>
              </a:rPr>
              <a:t>Expressions </a:t>
            </a:r>
            <a:r>
              <a:rPr sz="2000" spc="-10" dirty="0">
                <a:solidFill>
                  <a:srgbClr val="2E2B1F"/>
                </a:solidFill>
                <a:latin typeface="Carlito"/>
                <a:cs typeface="Carlito"/>
              </a:rPr>
              <a:t>produce </a:t>
            </a:r>
            <a:r>
              <a:rPr sz="2000" dirty="0">
                <a:solidFill>
                  <a:srgbClr val="2E2B1F"/>
                </a:solidFill>
                <a:latin typeface="Carlito"/>
                <a:cs typeface="Carlito"/>
              </a:rPr>
              <a:t>output documents </a:t>
            </a:r>
            <a:r>
              <a:rPr sz="2000" spc="5" dirty="0">
                <a:solidFill>
                  <a:srgbClr val="2E2B1F"/>
                </a:solidFill>
                <a:latin typeface="Carlito"/>
                <a:cs typeface="Carlito"/>
              </a:rPr>
              <a:t>based </a:t>
            </a:r>
            <a:r>
              <a:rPr sz="2000" dirty="0">
                <a:solidFill>
                  <a:srgbClr val="2E2B1F"/>
                </a:solidFill>
                <a:latin typeface="Carlito"/>
                <a:cs typeface="Carlito"/>
              </a:rPr>
              <a:t>on</a:t>
            </a:r>
            <a:r>
              <a:rPr sz="2000" spc="-19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rlito"/>
                <a:cs typeface="Carlito"/>
              </a:rPr>
              <a:t>calculations  </a:t>
            </a:r>
            <a:r>
              <a:rPr sz="2000" spc="-15" dirty="0">
                <a:solidFill>
                  <a:srgbClr val="2E2B1F"/>
                </a:solidFill>
                <a:latin typeface="Carlito"/>
                <a:cs typeface="Carlito"/>
              </a:rPr>
              <a:t>performed </a:t>
            </a:r>
            <a:r>
              <a:rPr sz="2000" dirty="0">
                <a:solidFill>
                  <a:srgbClr val="2E2B1F"/>
                </a:solidFill>
                <a:latin typeface="Carlito"/>
                <a:cs typeface="Carlito"/>
              </a:rPr>
              <a:t>on </a:t>
            </a:r>
            <a:r>
              <a:rPr sz="2000" spc="-5" dirty="0">
                <a:solidFill>
                  <a:srgbClr val="2E2B1F"/>
                </a:solidFill>
                <a:latin typeface="Carlito"/>
                <a:cs typeface="Carlito"/>
              </a:rPr>
              <a:t>input</a:t>
            </a:r>
            <a:r>
              <a:rPr sz="2000" spc="3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2E2B1F"/>
                </a:solidFill>
                <a:latin typeface="Carlito"/>
                <a:cs typeface="Carlito"/>
              </a:rPr>
              <a:t>documents</a:t>
            </a:r>
            <a:endParaRPr sz="2000">
              <a:latin typeface="Carlito"/>
              <a:cs typeface="Carlito"/>
            </a:endParaRPr>
          </a:p>
          <a:p>
            <a:pPr marL="651510" indent="-229235">
              <a:lnSpc>
                <a:spcPct val="100000"/>
              </a:lnSpc>
              <a:spcBef>
                <a:spcPts val="530"/>
              </a:spcBef>
              <a:buClr>
                <a:srgbClr val="9CBDBC"/>
              </a:buClr>
              <a:buFont typeface="Arial"/>
              <a:buChar char="•"/>
              <a:tabLst>
                <a:tab pos="650875" algn="l"/>
                <a:tab pos="651510" algn="l"/>
                <a:tab pos="6000115" algn="l"/>
              </a:tabLst>
            </a:pPr>
            <a:r>
              <a:rPr sz="2000" spc="10" dirty="0">
                <a:solidFill>
                  <a:srgbClr val="2E2B1F"/>
                </a:solidFill>
                <a:latin typeface="Carlito"/>
                <a:cs typeface="Carlito"/>
              </a:rPr>
              <a:t>Example </a:t>
            </a:r>
            <a:r>
              <a:rPr sz="2000" spc="5" dirty="0">
                <a:solidFill>
                  <a:srgbClr val="2E2B1F"/>
                </a:solidFill>
                <a:latin typeface="Carlito"/>
                <a:cs typeface="Carlito"/>
              </a:rPr>
              <a:t>db.</a:t>
            </a:r>
            <a:r>
              <a:rPr sz="2000" b="1" spc="5" dirty="0">
                <a:solidFill>
                  <a:srgbClr val="2E2B1F"/>
                </a:solidFill>
                <a:latin typeface="Carlito"/>
                <a:cs typeface="Carlito"/>
              </a:rPr>
              <a:t>parts</a:t>
            </a:r>
            <a:r>
              <a:rPr sz="2000" spc="5" dirty="0">
                <a:solidFill>
                  <a:srgbClr val="2E2B1F"/>
                </a:solidFill>
                <a:latin typeface="Carlito"/>
                <a:cs typeface="Carlito"/>
              </a:rPr>
              <a:t>.aggregate ( </a:t>
            </a:r>
            <a:r>
              <a:rPr sz="2000" dirty="0">
                <a:solidFill>
                  <a:srgbClr val="2E2B1F"/>
                </a:solidFill>
                <a:latin typeface="Carlito"/>
                <a:cs typeface="Carlito"/>
              </a:rPr>
              <a:t>{$group </a:t>
            </a:r>
            <a:r>
              <a:rPr sz="2000" spc="5" dirty="0">
                <a:solidFill>
                  <a:srgbClr val="2E2B1F"/>
                </a:solidFill>
                <a:latin typeface="Carlito"/>
                <a:cs typeface="Carlito"/>
              </a:rPr>
              <a:t>:</a:t>
            </a:r>
            <a:r>
              <a:rPr sz="2000" spc="-15" dirty="0">
                <a:solidFill>
                  <a:srgbClr val="2E2B1F"/>
                </a:solidFill>
                <a:latin typeface="Carlito"/>
                <a:cs typeface="Carlito"/>
              </a:rPr>
              <a:t> {_id:</a:t>
            </a:r>
            <a:r>
              <a:rPr sz="2000" spc="6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rlito"/>
                <a:cs typeface="Carlito"/>
              </a:rPr>
              <a:t>type,	</a:t>
            </a:r>
            <a:r>
              <a:rPr sz="2000" dirty="0">
                <a:solidFill>
                  <a:srgbClr val="2E2B1F"/>
                </a:solidFill>
                <a:latin typeface="Carlito"/>
                <a:cs typeface="Carlito"/>
              </a:rPr>
              <a:t>totalquantity</a:t>
            </a:r>
            <a:endParaRPr sz="2000">
              <a:latin typeface="Carlito"/>
              <a:cs typeface="Carlito"/>
            </a:endParaRPr>
          </a:p>
          <a:p>
            <a:pPr marL="651510">
              <a:lnSpc>
                <a:spcPct val="100000"/>
              </a:lnSpc>
              <a:spcBef>
                <a:spcPts val="5"/>
              </a:spcBef>
            </a:pPr>
            <a:r>
              <a:rPr sz="2000" spc="5" dirty="0">
                <a:solidFill>
                  <a:srgbClr val="2E2B1F"/>
                </a:solidFill>
                <a:latin typeface="Carlito"/>
                <a:cs typeface="Carlito"/>
              </a:rPr>
              <a:t>: { </a:t>
            </a:r>
            <a:r>
              <a:rPr sz="2000" spc="25" dirty="0">
                <a:solidFill>
                  <a:srgbClr val="2E2B1F"/>
                </a:solidFill>
                <a:latin typeface="Carlito"/>
                <a:cs typeface="Carlito"/>
              </a:rPr>
              <a:t>$sum: </a:t>
            </a:r>
            <a:r>
              <a:rPr sz="2000" dirty="0">
                <a:solidFill>
                  <a:srgbClr val="2E2B1F"/>
                </a:solidFill>
                <a:latin typeface="Carlito"/>
                <a:cs typeface="Carlito"/>
              </a:rPr>
              <a:t>quanity} </a:t>
            </a:r>
            <a:r>
              <a:rPr sz="2000" spc="5" dirty="0">
                <a:solidFill>
                  <a:srgbClr val="2E2B1F"/>
                </a:solidFill>
                <a:latin typeface="Carlito"/>
                <a:cs typeface="Carlito"/>
              </a:rPr>
              <a:t>} }</a:t>
            </a:r>
            <a:r>
              <a:rPr sz="2000" spc="-26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000" spc="5" dirty="0">
                <a:solidFill>
                  <a:srgbClr val="2E2B1F"/>
                </a:solidFill>
                <a:latin typeface="Carlito"/>
                <a:cs typeface="Carlito"/>
              </a:rPr>
              <a:t>)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34400" y="5648325"/>
            <a:ext cx="71755" cy="400050"/>
          </a:xfrm>
          <a:custGeom>
            <a:avLst/>
            <a:gdLst/>
            <a:ahLst/>
            <a:cxnLst/>
            <a:rect l="l" t="t" r="r" b="b"/>
            <a:pathLst>
              <a:path w="71754" h="400050">
                <a:moveTo>
                  <a:pt x="71754" y="400050"/>
                </a:moveTo>
                <a:lnTo>
                  <a:pt x="43826" y="394407"/>
                </a:lnTo>
                <a:lnTo>
                  <a:pt x="21018" y="379020"/>
                </a:lnTo>
                <a:lnTo>
                  <a:pt x="5639" y="356196"/>
                </a:lnTo>
                <a:lnTo>
                  <a:pt x="0" y="328244"/>
                </a:lnTo>
                <a:lnTo>
                  <a:pt x="0" y="71805"/>
                </a:lnTo>
                <a:lnTo>
                  <a:pt x="5639" y="43853"/>
                </a:lnTo>
                <a:lnTo>
                  <a:pt x="21018" y="21029"/>
                </a:lnTo>
                <a:lnTo>
                  <a:pt x="43826" y="5642"/>
                </a:lnTo>
                <a:lnTo>
                  <a:pt x="71754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05569" y="5648325"/>
            <a:ext cx="71755" cy="400050"/>
          </a:xfrm>
          <a:custGeom>
            <a:avLst/>
            <a:gdLst/>
            <a:ahLst/>
            <a:cxnLst/>
            <a:rect l="l" t="t" r="r" b="b"/>
            <a:pathLst>
              <a:path w="71754" h="400050">
                <a:moveTo>
                  <a:pt x="0" y="0"/>
                </a:moveTo>
                <a:lnTo>
                  <a:pt x="27928" y="5642"/>
                </a:lnTo>
                <a:lnTo>
                  <a:pt x="50736" y="21029"/>
                </a:lnTo>
                <a:lnTo>
                  <a:pt x="66115" y="43853"/>
                </a:lnTo>
                <a:lnTo>
                  <a:pt x="71754" y="71805"/>
                </a:lnTo>
                <a:lnTo>
                  <a:pt x="71754" y="328244"/>
                </a:lnTo>
                <a:lnTo>
                  <a:pt x="66115" y="356196"/>
                </a:lnTo>
                <a:lnTo>
                  <a:pt x="50736" y="379020"/>
                </a:lnTo>
                <a:lnTo>
                  <a:pt x="27928" y="394407"/>
                </a:lnTo>
                <a:lnTo>
                  <a:pt x="0" y="40005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36</a:t>
            </a:fld>
            <a:endParaRPr spc="-5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48269-9802-4347-8B70-D7164C3C7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992" y="533400"/>
            <a:ext cx="7486015" cy="1400383"/>
          </a:xfrm>
        </p:spPr>
        <p:txBody>
          <a:bodyPr/>
          <a:lstStyle/>
          <a:p>
            <a:r>
              <a:rPr lang="en-US" dirty="0"/>
              <a:t>MongoDB Aggregation Pipeline</a:t>
            </a:r>
            <a:endParaRPr lang="en-PK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31FB670-4BEF-4F88-8712-74A5FB2A04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514600"/>
            <a:ext cx="699770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15531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100400"/>
              </a:lnSpc>
              <a:spcBef>
                <a:spcPts val="110"/>
              </a:spcBef>
            </a:pPr>
            <a:r>
              <a:rPr spc="-75" dirty="0"/>
              <a:t>Indexes: </a:t>
            </a:r>
            <a:r>
              <a:rPr spc="-45" dirty="0"/>
              <a:t>High</a:t>
            </a:r>
            <a:r>
              <a:rPr spc="-509" dirty="0"/>
              <a:t> </a:t>
            </a:r>
            <a:r>
              <a:rPr spc="-70" dirty="0"/>
              <a:t>performance  </a:t>
            </a:r>
            <a:r>
              <a:rPr spc="-60" dirty="0"/>
              <a:t>read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875" y="1538033"/>
            <a:ext cx="7265670" cy="4523740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745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150" dirty="0">
                <a:solidFill>
                  <a:srgbClr val="2E2B1F"/>
                </a:solidFill>
                <a:latin typeface="Carlito"/>
                <a:cs typeface="Carlito"/>
              </a:rPr>
              <a:t>Typically </a:t>
            </a:r>
            <a:r>
              <a:rPr sz="2150" spc="-10" dirty="0">
                <a:solidFill>
                  <a:srgbClr val="2E2B1F"/>
                </a:solidFill>
                <a:latin typeface="Carlito"/>
                <a:cs typeface="Carlito"/>
              </a:rPr>
              <a:t>used </a:t>
            </a:r>
            <a:r>
              <a:rPr sz="2150" spc="-20" dirty="0">
                <a:solidFill>
                  <a:srgbClr val="2E2B1F"/>
                </a:solidFill>
                <a:latin typeface="Carlito"/>
                <a:cs typeface="Carlito"/>
              </a:rPr>
              <a:t>for </a:t>
            </a:r>
            <a:r>
              <a:rPr sz="2150" dirty="0">
                <a:solidFill>
                  <a:srgbClr val="2E2B1F"/>
                </a:solidFill>
                <a:latin typeface="Carlito"/>
                <a:cs typeface="Carlito"/>
              </a:rPr>
              <a:t>frequently </a:t>
            </a:r>
            <a:r>
              <a:rPr sz="2150" spc="-10" dirty="0">
                <a:solidFill>
                  <a:srgbClr val="2E2B1F"/>
                </a:solidFill>
                <a:latin typeface="Carlito"/>
                <a:cs typeface="Carlito"/>
              </a:rPr>
              <a:t>used</a:t>
            </a:r>
            <a:r>
              <a:rPr sz="2150" spc="2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150" spc="-5" dirty="0">
                <a:solidFill>
                  <a:srgbClr val="2E2B1F"/>
                </a:solidFill>
                <a:latin typeface="Carlito"/>
                <a:cs typeface="Carlito"/>
              </a:rPr>
              <a:t>queries</a:t>
            </a:r>
            <a:endParaRPr sz="215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50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150" spc="-5" dirty="0">
                <a:solidFill>
                  <a:srgbClr val="2E2B1F"/>
                </a:solidFill>
                <a:latin typeface="Carlito"/>
                <a:cs typeface="Carlito"/>
              </a:rPr>
              <a:t>Necessary </a:t>
            </a:r>
            <a:r>
              <a:rPr sz="2150" spc="5" dirty="0">
                <a:solidFill>
                  <a:srgbClr val="2E2B1F"/>
                </a:solidFill>
                <a:latin typeface="Carlito"/>
                <a:cs typeface="Carlito"/>
              </a:rPr>
              <a:t>when </a:t>
            </a:r>
            <a:r>
              <a:rPr sz="2150" spc="10" dirty="0">
                <a:solidFill>
                  <a:srgbClr val="2E2B1F"/>
                </a:solidFill>
                <a:latin typeface="Carlito"/>
                <a:cs typeface="Carlito"/>
              </a:rPr>
              <a:t>the total </a:t>
            </a:r>
            <a:r>
              <a:rPr sz="2150" spc="-25" dirty="0">
                <a:solidFill>
                  <a:srgbClr val="2E2B1F"/>
                </a:solidFill>
                <a:latin typeface="Carlito"/>
                <a:cs typeface="Carlito"/>
              </a:rPr>
              <a:t>size </a:t>
            </a:r>
            <a:r>
              <a:rPr sz="2150" spc="-5" dirty="0">
                <a:solidFill>
                  <a:srgbClr val="2E2B1F"/>
                </a:solidFill>
                <a:latin typeface="Carlito"/>
                <a:cs typeface="Carlito"/>
              </a:rPr>
              <a:t>of </a:t>
            </a:r>
            <a:r>
              <a:rPr sz="2150" spc="10" dirty="0">
                <a:solidFill>
                  <a:srgbClr val="2E2B1F"/>
                </a:solidFill>
                <a:latin typeface="Carlito"/>
                <a:cs typeface="Carlito"/>
              </a:rPr>
              <a:t>the </a:t>
            </a:r>
            <a:r>
              <a:rPr sz="2150" spc="-5" dirty="0">
                <a:solidFill>
                  <a:srgbClr val="2E2B1F"/>
                </a:solidFill>
                <a:latin typeface="Carlito"/>
                <a:cs typeface="Carlito"/>
              </a:rPr>
              <a:t>documents </a:t>
            </a:r>
            <a:r>
              <a:rPr sz="2150" spc="-15" dirty="0">
                <a:solidFill>
                  <a:srgbClr val="2E2B1F"/>
                </a:solidFill>
                <a:latin typeface="Carlito"/>
                <a:cs typeface="Carlito"/>
              </a:rPr>
              <a:t>exceeds</a:t>
            </a:r>
            <a:r>
              <a:rPr sz="2150" spc="-1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150" spc="10" dirty="0">
                <a:solidFill>
                  <a:srgbClr val="2E2B1F"/>
                </a:solidFill>
                <a:latin typeface="Carlito"/>
                <a:cs typeface="Carlito"/>
              </a:rPr>
              <a:t>the</a:t>
            </a:r>
            <a:endParaRPr sz="2150">
              <a:latin typeface="Carlito"/>
              <a:cs typeface="Carlito"/>
            </a:endParaRPr>
          </a:p>
          <a:p>
            <a:pPr marL="241300">
              <a:lnSpc>
                <a:spcPct val="100000"/>
              </a:lnSpc>
              <a:spcBef>
                <a:spcPts val="45"/>
              </a:spcBef>
            </a:pPr>
            <a:r>
              <a:rPr sz="2150" dirty="0">
                <a:solidFill>
                  <a:srgbClr val="2E2B1F"/>
                </a:solidFill>
                <a:latin typeface="Carlito"/>
                <a:cs typeface="Carlito"/>
              </a:rPr>
              <a:t>amount of </a:t>
            </a:r>
            <a:r>
              <a:rPr sz="2150" spc="15" dirty="0">
                <a:solidFill>
                  <a:srgbClr val="2E2B1F"/>
                </a:solidFill>
                <a:latin typeface="Carlito"/>
                <a:cs typeface="Carlito"/>
              </a:rPr>
              <a:t>available</a:t>
            </a:r>
            <a:r>
              <a:rPr sz="2150" spc="9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150" spc="20" dirty="0">
                <a:solidFill>
                  <a:srgbClr val="2E2B1F"/>
                </a:solidFill>
                <a:latin typeface="Carlito"/>
                <a:cs typeface="Carlito"/>
              </a:rPr>
              <a:t>RAM.</a:t>
            </a:r>
            <a:endParaRPr sz="215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75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150" dirty="0">
                <a:solidFill>
                  <a:srgbClr val="2E2B1F"/>
                </a:solidFill>
                <a:latin typeface="Carlito"/>
                <a:cs typeface="Carlito"/>
              </a:rPr>
              <a:t>Defined on </a:t>
            </a:r>
            <a:r>
              <a:rPr sz="2150" spc="10" dirty="0">
                <a:solidFill>
                  <a:srgbClr val="2E2B1F"/>
                </a:solidFill>
                <a:latin typeface="Carlito"/>
                <a:cs typeface="Carlito"/>
              </a:rPr>
              <a:t>the </a:t>
            </a:r>
            <a:r>
              <a:rPr sz="2150" dirty="0">
                <a:solidFill>
                  <a:srgbClr val="2E2B1F"/>
                </a:solidFill>
                <a:latin typeface="Carlito"/>
                <a:cs typeface="Carlito"/>
              </a:rPr>
              <a:t>collection</a:t>
            </a:r>
            <a:r>
              <a:rPr sz="2150" spc="26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150" spc="-5" dirty="0">
                <a:solidFill>
                  <a:srgbClr val="2E2B1F"/>
                </a:solidFill>
                <a:latin typeface="Carlito"/>
                <a:cs typeface="Carlito"/>
              </a:rPr>
              <a:t>level</a:t>
            </a:r>
            <a:endParaRPr sz="2150">
              <a:latin typeface="Carlito"/>
              <a:cs typeface="Carlito"/>
            </a:endParaRPr>
          </a:p>
          <a:p>
            <a:pPr marL="537210" lvl="1" indent="-229235">
              <a:lnSpc>
                <a:spcPct val="100000"/>
              </a:lnSpc>
              <a:spcBef>
                <a:spcPts val="500"/>
              </a:spcBef>
              <a:buClr>
                <a:srgbClr val="9CBDBC"/>
              </a:buClr>
              <a:buFont typeface="Arial"/>
              <a:buChar char="•"/>
              <a:tabLst>
                <a:tab pos="536575" algn="l"/>
                <a:tab pos="537210" algn="l"/>
              </a:tabLst>
            </a:pPr>
            <a:r>
              <a:rPr sz="2000" dirty="0">
                <a:solidFill>
                  <a:srgbClr val="2E2B1F"/>
                </a:solidFill>
                <a:latin typeface="Carlito"/>
                <a:cs typeface="Carlito"/>
              </a:rPr>
              <a:t>Can </a:t>
            </a:r>
            <a:r>
              <a:rPr sz="2000" spc="5" dirty="0">
                <a:solidFill>
                  <a:srgbClr val="2E2B1F"/>
                </a:solidFill>
                <a:latin typeface="Carlito"/>
                <a:cs typeface="Carlito"/>
              </a:rPr>
              <a:t>be </a:t>
            </a:r>
            <a:r>
              <a:rPr sz="2000" spc="-10" dirty="0">
                <a:solidFill>
                  <a:srgbClr val="2E2B1F"/>
                </a:solidFill>
                <a:latin typeface="Carlito"/>
                <a:cs typeface="Carlito"/>
              </a:rPr>
              <a:t>defined </a:t>
            </a:r>
            <a:r>
              <a:rPr sz="2000" dirty="0">
                <a:solidFill>
                  <a:srgbClr val="2E2B1F"/>
                </a:solidFill>
                <a:latin typeface="Carlito"/>
                <a:cs typeface="Carlito"/>
              </a:rPr>
              <a:t>on </a:t>
            </a:r>
            <a:r>
              <a:rPr sz="2000" spc="10" dirty="0">
                <a:solidFill>
                  <a:srgbClr val="2E2B1F"/>
                </a:solidFill>
                <a:latin typeface="Carlito"/>
                <a:cs typeface="Carlito"/>
              </a:rPr>
              <a:t>1 </a:t>
            </a:r>
            <a:r>
              <a:rPr sz="2000" dirty="0">
                <a:solidFill>
                  <a:srgbClr val="2E2B1F"/>
                </a:solidFill>
                <a:latin typeface="Carlito"/>
                <a:cs typeface="Carlito"/>
              </a:rPr>
              <a:t>or </a:t>
            </a:r>
            <a:r>
              <a:rPr sz="2000" spc="5" dirty="0">
                <a:solidFill>
                  <a:srgbClr val="2E2B1F"/>
                </a:solidFill>
                <a:latin typeface="Carlito"/>
                <a:cs typeface="Carlito"/>
              </a:rPr>
              <a:t>more</a:t>
            </a:r>
            <a:r>
              <a:rPr sz="2000" spc="-9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rlito"/>
                <a:cs typeface="Carlito"/>
              </a:rPr>
              <a:t>fields</a:t>
            </a:r>
            <a:endParaRPr sz="2000">
              <a:latin typeface="Carlito"/>
              <a:cs typeface="Carlito"/>
            </a:endParaRPr>
          </a:p>
          <a:p>
            <a:pPr marL="908685" lvl="2" indent="-229235">
              <a:lnSpc>
                <a:spcPct val="100000"/>
              </a:lnSpc>
              <a:spcBef>
                <a:spcPts val="505"/>
              </a:spcBef>
              <a:buClr>
                <a:srgbClr val="D2CA6C"/>
              </a:buClr>
              <a:buFont typeface="Arial"/>
              <a:buChar char="•"/>
              <a:tabLst>
                <a:tab pos="908685" algn="l"/>
                <a:tab pos="909319" algn="l"/>
              </a:tabLst>
            </a:pPr>
            <a:r>
              <a:rPr sz="1800" spc="5" dirty="0">
                <a:solidFill>
                  <a:srgbClr val="2E2B1F"/>
                </a:solidFill>
                <a:latin typeface="Carlito"/>
                <a:cs typeface="Carlito"/>
              </a:rPr>
              <a:t>Composite </a:t>
            </a:r>
            <a:r>
              <a:rPr sz="1800" spc="15" dirty="0">
                <a:solidFill>
                  <a:srgbClr val="2E2B1F"/>
                </a:solidFill>
                <a:latin typeface="Carlito"/>
                <a:cs typeface="Carlito"/>
              </a:rPr>
              <a:t>index </a:t>
            </a:r>
            <a:r>
              <a:rPr sz="1800" spc="-10" dirty="0">
                <a:solidFill>
                  <a:srgbClr val="2E2B1F"/>
                </a:solidFill>
                <a:latin typeface="Carlito"/>
                <a:cs typeface="Carlito"/>
              </a:rPr>
              <a:t>(SQL) </a:t>
            </a:r>
            <a:r>
              <a:rPr sz="1800" dirty="0">
                <a:solidFill>
                  <a:srgbClr val="2E2B1F"/>
                </a:solidFill>
                <a:latin typeface="Wingdings"/>
                <a:cs typeface="Wingdings"/>
              </a:rPr>
              <a:t></a:t>
            </a:r>
            <a:r>
              <a:rPr sz="180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1800" spc="15" dirty="0">
                <a:solidFill>
                  <a:srgbClr val="2E2B1F"/>
                </a:solidFill>
                <a:latin typeface="Carlito"/>
                <a:cs typeface="Carlito"/>
              </a:rPr>
              <a:t>Compound index</a:t>
            </a:r>
            <a:r>
              <a:rPr sz="1800" spc="-3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spc="5" dirty="0">
                <a:solidFill>
                  <a:srgbClr val="2E2B1F"/>
                </a:solidFill>
                <a:latin typeface="Carlito"/>
                <a:cs typeface="Carlito"/>
              </a:rPr>
              <a:t>(MongoDB)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495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150" spc="5" dirty="0">
                <a:solidFill>
                  <a:srgbClr val="2E2B1F"/>
                </a:solidFill>
                <a:latin typeface="Carlito"/>
                <a:cs typeface="Carlito"/>
              </a:rPr>
              <a:t>B-tree</a:t>
            </a:r>
            <a:r>
              <a:rPr sz="2150" spc="7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150" dirty="0">
                <a:solidFill>
                  <a:srgbClr val="2E2B1F"/>
                </a:solidFill>
                <a:latin typeface="Carlito"/>
                <a:cs typeface="Carlito"/>
              </a:rPr>
              <a:t>index</a:t>
            </a:r>
            <a:endParaRPr sz="2150">
              <a:latin typeface="Carlito"/>
              <a:cs typeface="Carlito"/>
            </a:endParaRPr>
          </a:p>
          <a:p>
            <a:pPr marL="241300" marR="883919" indent="-229235">
              <a:lnSpc>
                <a:spcPct val="101800"/>
              </a:lnSpc>
              <a:spcBef>
                <a:spcPts val="600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150" spc="5" dirty="0">
                <a:solidFill>
                  <a:srgbClr val="2E2B1F"/>
                </a:solidFill>
                <a:latin typeface="Carlito"/>
                <a:cs typeface="Carlito"/>
              </a:rPr>
              <a:t>Only </a:t>
            </a:r>
            <a:r>
              <a:rPr sz="2150" spc="10" dirty="0">
                <a:solidFill>
                  <a:srgbClr val="2E2B1F"/>
                </a:solidFill>
                <a:latin typeface="Carlito"/>
                <a:cs typeface="Carlito"/>
              </a:rPr>
              <a:t>1 </a:t>
            </a:r>
            <a:r>
              <a:rPr sz="2150" dirty="0">
                <a:solidFill>
                  <a:srgbClr val="2E2B1F"/>
                </a:solidFill>
                <a:latin typeface="Carlito"/>
                <a:cs typeface="Carlito"/>
              </a:rPr>
              <a:t>index can be </a:t>
            </a:r>
            <a:r>
              <a:rPr sz="2150" spc="-10" dirty="0">
                <a:solidFill>
                  <a:srgbClr val="2E2B1F"/>
                </a:solidFill>
                <a:latin typeface="Carlito"/>
                <a:cs typeface="Carlito"/>
              </a:rPr>
              <a:t>used </a:t>
            </a:r>
            <a:r>
              <a:rPr sz="2150" dirty="0">
                <a:solidFill>
                  <a:srgbClr val="2E2B1F"/>
                </a:solidFill>
                <a:latin typeface="Carlito"/>
                <a:cs typeface="Carlito"/>
              </a:rPr>
              <a:t>by </a:t>
            </a:r>
            <a:r>
              <a:rPr sz="2150" spc="10" dirty="0">
                <a:solidFill>
                  <a:srgbClr val="2E2B1F"/>
                </a:solidFill>
                <a:latin typeface="Carlito"/>
                <a:cs typeface="Carlito"/>
              </a:rPr>
              <a:t>the </a:t>
            </a:r>
            <a:r>
              <a:rPr sz="2150" spc="-10" dirty="0">
                <a:solidFill>
                  <a:srgbClr val="2E2B1F"/>
                </a:solidFill>
                <a:latin typeface="Carlito"/>
                <a:cs typeface="Carlito"/>
              </a:rPr>
              <a:t>query optimizer </a:t>
            </a:r>
            <a:r>
              <a:rPr sz="2150" spc="5" dirty="0">
                <a:solidFill>
                  <a:srgbClr val="2E2B1F"/>
                </a:solidFill>
                <a:latin typeface="Carlito"/>
                <a:cs typeface="Carlito"/>
              </a:rPr>
              <a:t>when  </a:t>
            </a:r>
            <a:r>
              <a:rPr sz="2150" dirty="0">
                <a:solidFill>
                  <a:srgbClr val="2E2B1F"/>
                </a:solidFill>
                <a:latin typeface="Carlito"/>
                <a:cs typeface="Carlito"/>
              </a:rPr>
              <a:t>retrieving</a:t>
            </a:r>
            <a:r>
              <a:rPr sz="2150" spc="5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150" spc="10" dirty="0">
                <a:solidFill>
                  <a:srgbClr val="2E2B1F"/>
                </a:solidFill>
                <a:latin typeface="Carlito"/>
                <a:cs typeface="Carlito"/>
              </a:rPr>
              <a:t>data</a:t>
            </a:r>
            <a:endParaRPr sz="215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75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150" b="1" spc="30" dirty="0">
                <a:solidFill>
                  <a:srgbClr val="2E2B1F"/>
                </a:solidFill>
                <a:latin typeface="Carlito"/>
                <a:cs typeface="Carlito"/>
              </a:rPr>
              <a:t>Index </a:t>
            </a:r>
            <a:r>
              <a:rPr sz="2150" b="1" spc="15" dirty="0">
                <a:solidFill>
                  <a:srgbClr val="2E2B1F"/>
                </a:solidFill>
                <a:latin typeface="Carlito"/>
                <a:cs typeface="Carlito"/>
              </a:rPr>
              <a:t>covers </a:t>
            </a:r>
            <a:r>
              <a:rPr sz="2150" b="1" spc="10" dirty="0">
                <a:solidFill>
                  <a:srgbClr val="2E2B1F"/>
                </a:solidFill>
                <a:latin typeface="Carlito"/>
                <a:cs typeface="Carlito"/>
              </a:rPr>
              <a:t>a </a:t>
            </a:r>
            <a:r>
              <a:rPr sz="2150" b="1" spc="20" dirty="0">
                <a:solidFill>
                  <a:srgbClr val="2E2B1F"/>
                </a:solidFill>
                <a:latin typeface="Carlito"/>
                <a:cs typeface="Carlito"/>
              </a:rPr>
              <a:t>query </a:t>
            </a:r>
            <a:r>
              <a:rPr sz="2150" spc="5" dirty="0">
                <a:solidFill>
                  <a:srgbClr val="2E2B1F"/>
                </a:solidFill>
                <a:latin typeface="Carlito"/>
                <a:cs typeface="Carlito"/>
              </a:rPr>
              <a:t>- </a:t>
            </a:r>
            <a:r>
              <a:rPr sz="2150" spc="10" dirty="0">
                <a:solidFill>
                  <a:srgbClr val="2E2B1F"/>
                </a:solidFill>
                <a:latin typeface="Carlito"/>
                <a:cs typeface="Carlito"/>
              </a:rPr>
              <a:t>match the </a:t>
            </a:r>
            <a:r>
              <a:rPr sz="2150" i="1" spc="15" dirty="0">
                <a:solidFill>
                  <a:srgbClr val="2E2B1F"/>
                </a:solidFill>
                <a:latin typeface="Carlito"/>
                <a:cs typeface="Carlito"/>
              </a:rPr>
              <a:t>query </a:t>
            </a:r>
            <a:r>
              <a:rPr sz="2150" i="1" spc="20" dirty="0">
                <a:solidFill>
                  <a:srgbClr val="2E2B1F"/>
                </a:solidFill>
                <a:latin typeface="Carlito"/>
                <a:cs typeface="Carlito"/>
              </a:rPr>
              <a:t>conditions </a:t>
            </a:r>
            <a:r>
              <a:rPr sz="2150" b="1" spc="10" dirty="0">
                <a:solidFill>
                  <a:srgbClr val="2E2B1F"/>
                </a:solidFill>
                <a:latin typeface="Carlito"/>
                <a:cs typeface="Carlito"/>
              </a:rPr>
              <a:t>and</a:t>
            </a:r>
            <a:r>
              <a:rPr sz="2150" b="1" spc="-114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150" dirty="0">
                <a:solidFill>
                  <a:srgbClr val="2E2B1F"/>
                </a:solidFill>
                <a:latin typeface="Carlito"/>
                <a:cs typeface="Carlito"/>
              </a:rPr>
              <a:t>return</a:t>
            </a:r>
            <a:endParaRPr sz="2150">
              <a:latin typeface="Carlito"/>
              <a:cs typeface="Carlito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spc="10" dirty="0">
                <a:solidFill>
                  <a:srgbClr val="2E2B1F"/>
                </a:solidFill>
                <a:latin typeface="Carlito"/>
                <a:cs typeface="Carlito"/>
              </a:rPr>
              <a:t>the </a:t>
            </a:r>
            <a:r>
              <a:rPr sz="2150" dirty="0">
                <a:solidFill>
                  <a:srgbClr val="2E2B1F"/>
                </a:solidFill>
                <a:latin typeface="Carlito"/>
                <a:cs typeface="Carlito"/>
              </a:rPr>
              <a:t>results using </a:t>
            </a:r>
            <a:r>
              <a:rPr sz="2150" spc="5" dirty="0">
                <a:solidFill>
                  <a:srgbClr val="2E2B1F"/>
                </a:solidFill>
                <a:latin typeface="Carlito"/>
                <a:cs typeface="Carlito"/>
              </a:rPr>
              <a:t>only </a:t>
            </a:r>
            <a:r>
              <a:rPr sz="2150" spc="10" dirty="0">
                <a:solidFill>
                  <a:srgbClr val="2E2B1F"/>
                </a:solidFill>
                <a:latin typeface="Carlito"/>
                <a:cs typeface="Carlito"/>
              </a:rPr>
              <a:t>the</a:t>
            </a:r>
            <a:r>
              <a:rPr sz="2150" spc="28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150" spc="5" dirty="0">
                <a:solidFill>
                  <a:srgbClr val="2E2B1F"/>
                </a:solidFill>
                <a:latin typeface="Carlito"/>
                <a:cs typeface="Carlito"/>
              </a:rPr>
              <a:t>index;</a:t>
            </a:r>
            <a:endParaRPr sz="2150">
              <a:latin typeface="Carlito"/>
              <a:cs typeface="Carlito"/>
            </a:endParaRPr>
          </a:p>
          <a:p>
            <a:pPr marL="537210" lvl="1" indent="-229235">
              <a:lnSpc>
                <a:spcPct val="100000"/>
              </a:lnSpc>
              <a:spcBef>
                <a:spcPts val="500"/>
              </a:spcBef>
              <a:buClr>
                <a:srgbClr val="9CBDBC"/>
              </a:buClr>
              <a:buFont typeface="Arial"/>
              <a:buChar char="•"/>
              <a:tabLst>
                <a:tab pos="536575" algn="l"/>
                <a:tab pos="537210" algn="l"/>
              </a:tabLst>
            </a:pPr>
            <a:r>
              <a:rPr sz="2000" spc="10" dirty="0">
                <a:solidFill>
                  <a:srgbClr val="2E2B1F"/>
                </a:solidFill>
                <a:latin typeface="Carlito"/>
                <a:cs typeface="Carlito"/>
              </a:rPr>
              <a:t>Use </a:t>
            </a:r>
            <a:r>
              <a:rPr sz="2000" spc="-5" dirty="0">
                <a:solidFill>
                  <a:srgbClr val="2E2B1F"/>
                </a:solidFill>
                <a:latin typeface="Carlito"/>
                <a:cs typeface="Carlito"/>
              </a:rPr>
              <a:t>index </a:t>
            </a:r>
            <a:r>
              <a:rPr sz="2000" spc="10" dirty="0">
                <a:solidFill>
                  <a:srgbClr val="2E2B1F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2E2B1F"/>
                </a:solidFill>
                <a:latin typeface="Carlito"/>
                <a:cs typeface="Carlito"/>
              </a:rPr>
              <a:t>provide </a:t>
            </a:r>
            <a:r>
              <a:rPr sz="2000" spc="5" dirty="0">
                <a:solidFill>
                  <a:srgbClr val="2E2B1F"/>
                </a:solidFill>
                <a:latin typeface="Carlito"/>
                <a:cs typeface="Carlito"/>
              </a:rPr>
              <a:t>the</a:t>
            </a:r>
            <a:r>
              <a:rPr sz="2000" spc="-14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2E2B1F"/>
                </a:solidFill>
                <a:latin typeface="Carlito"/>
                <a:cs typeface="Carlito"/>
              </a:rPr>
              <a:t>results.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34400" y="5648325"/>
            <a:ext cx="71755" cy="400050"/>
          </a:xfrm>
          <a:custGeom>
            <a:avLst/>
            <a:gdLst/>
            <a:ahLst/>
            <a:cxnLst/>
            <a:rect l="l" t="t" r="r" b="b"/>
            <a:pathLst>
              <a:path w="71754" h="400050">
                <a:moveTo>
                  <a:pt x="71754" y="400050"/>
                </a:moveTo>
                <a:lnTo>
                  <a:pt x="43826" y="394407"/>
                </a:lnTo>
                <a:lnTo>
                  <a:pt x="21018" y="379020"/>
                </a:lnTo>
                <a:lnTo>
                  <a:pt x="5639" y="356196"/>
                </a:lnTo>
                <a:lnTo>
                  <a:pt x="0" y="328244"/>
                </a:lnTo>
                <a:lnTo>
                  <a:pt x="0" y="71805"/>
                </a:lnTo>
                <a:lnTo>
                  <a:pt x="5639" y="43853"/>
                </a:lnTo>
                <a:lnTo>
                  <a:pt x="21018" y="21029"/>
                </a:lnTo>
                <a:lnTo>
                  <a:pt x="43826" y="5642"/>
                </a:lnTo>
                <a:lnTo>
                  <a:pt x="71754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05569" y="5648325"/>
            <a:ext cx="71755" cy="400050"/>
          </a:xfrm>
          <a:custGeom>
            <a:avLst/>
            <a:gdLst/>
            <a:ahLst/>
            <a:cxnLst/>
            <a:rect l="l" t="t" r="r" b="b"/>
            <a:pathLst>
              <a:path w="71754" h="400050">
                <a:moveTo>
                  <a:pt x="0" y="0"/>
                </a:moveTo>
                <a:lnTo>
                  <a:pt x="27928" y="5642"/>
                </a:lnTo>
                <a:lnTo>
                  <a:pt x="50736" y="21029"/>
                </a:lnTo>
                <a:lnTo>
                  <a:pt x="66115" y="43853"/>
                </a:lnTo>
                <a:lnTo>
                  <a:pt x="71754" y="71805"/>
                </a:lnTo>
                <a:lnTo>
                  <a:pt x="71754" y="328244"/>
                </a:lnTo>
                <a:lnTo>
                  <a:pt x="66115" y="356196"/>
                </a:lnTo>
                <a:lnTo>
                  <a:pt x="50736" y="379020"/>
                </a:lnTo>
                <a:lnTo>
                  <a:pt x="27928" y="394407"/>
                </a:lnTo>
                <a:lnTo>
                  <a:pt x="0" y="40005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711183" y="5798820"/>
            <a:ext cx="1968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40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575" y="474344"/>
            <a:ext cx="4465320" cy="7239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60" dirty="0"/>
              <a:t>Replication </a:t>
            </a:r>
            <a:r>
              <a:rPr spc="-45" dirty="0"/>
              <a:t>of</a:t>
            </a:r>
            <a:r>
              <a:rPr spc="-590" dirty="0"/>
              <a:t> </a:t>
            </a:r>
            <a:r>
              <a:rPr spc="-35" dirty="0"/>
              <a:t>data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875" y="1542465"/>
            <a:ext cx="7308215" cy="3918585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710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150" spc="-10" dirty="0">
                <a:solidFill>
                  <a:srgbClr val="2E2B1F"/>
                </a:solidFill>
                <a:latin typeface="Carlito"/>
                <a:cs typeface="Carlito"/>
              </a:rPr>
              <a:t>Ensures </a:t>
            </a:r>
            <a:r>
              <a:rPr sz="2150" spc="-20" dirty="0">
                <a:solidFill>
                  <a:srgbClr val="2E2B1F"/>
                </a:solidFill>
                <a:latin typeface="Carlito"/>
                <a:cs typeface="Carlito"/>
              </a:rPr>
              <a:t>redundancy, </a:t>
            </a:r>
            <a:r>
              <a:rPr sz="2150" spc="-5" dirty="0">
                <a:solidFill>
                  <a:srgbClr val="2E2B1F"/>
                </a:solidFill>
                <a:latin typeface="Carlito"/>
                <a:cs typeface="Carlito"/>
              </a:rPr>
              <a:t>backup, </a:t>
            </a:r>
            <a:r>
              <a:rPr sz="2150" spc="5" dirty="0">
                <a:solidFill>
                  <a:srgbClr val="2E2B1F"/>
                </a:solidFill>
                <a:latin typeface="Carlito"/>
                <a:cs typeface="Carlito"/>
              </a:rPr>
              <a:t>and </a:t>
            </a:r>
            <a:r>
              <a:rPr sz="2150" spc="10" dirty="0">
                <a:solidFill>
                  <a:srgbClr val="2E2B1F"/>
                </a:solidFill>
                <a:latin typeface="Carlito"/>
                <a:cs typeface="Carlito"/>
              </a:rPr>
              <a:t>automatic</a:t>
            </a:r>
            <a:r>
              <a:rPr sz="2150" spc="16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150" spc="-5" dirty="0">
                <a:solidFill>
                  <a:srgbClr val="2E2B1F"/>
                </a:solidFill>
                <a:latin typeface="Carlito"/>
                <a:cs typeface="Carlito"/>
              </a:rPr>
              <a:t>failover</a:t>
            </a:r>
            <a:endParaRPr sz="2150">
              <a:latin typeface="Carlito"/>
              <a:cs typeface="Carlito"/>
            </a:endParaRPr>
          </a:p>
          <a:p>
            <a:pPr marL="537210" lvl="1" indent="-229235">
              <a:lnSpc>
                <a:spcPct val="100000"/>
              </a:lnSpc>
              <a:spcBef>
                <a:spcPts val="575"/>
              </a:spcBef>
              <a:buClr>
                <a:srgbClr val="9CBDBC"/>
              </a:buClr>
              <a:buFont typeface="Arial"/>
              <a:buChar char="•"/>
              <a:tabLst>
                <a:tab pos="536575" algn="l"/>
                <a:tab pos="537210" algn="l"/>
              </a:tabLst>
            </a:pPr>
            <a:r>
              <a:rPr sz="2000" spc="-10" dirty="0">
                <a:solidFill>
                  <a:srgbClr val="2E2B1F"/>
                </a:solidFill>
                <a:latin typeface="Carlito"/>
                <a:cs typeface="Carlito"/>
              </a:rPr>
              <a:t>Recovery </a:t>
            </a:r>
            <a:r>
              <a:rPr sz="2000" spc="10" dirty="0">
                <a:solidFill>
                  <a:srgbClr val="2E2B1F"/>
                </a:solidFill>
                <a:latin typeface="Carlito"/>
                <a:cs typeface="Carlito"/>
              </a:rPr>
              <a:t>manager </a:t>
            </a:r>
            <a:r>
              <a:rPr sz="2000" dirty="0">
                <a:solidFill>
                  <a:srgbClr val="2E2B1F"/>
                </a:solidFill>
                <a:latin typeface="Carlito"/>
                <a:cs typeface="Carlito"/>
              </a:rPr>
              <a:t>in </a:t>
            </a:r>
            <a:r>
              <a:rPr sz="2000" spc="5" dirty="0">
                <a:solidFill>
                  <a:srgbClr val="2E2B1F"/>
                </a:solidFill>
                <a:latin typeface="Carlito"/>
                <a:cs typeface="Carlito"/>
              </a:rPr>
              <a:t>the</a:t>
            </a:r>
            <a:r>
              <a:rPr sz="2000" spc="-19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000" spc="25" dirty="0">
                <a:solidFill>
                  <a:srgbClr val="2E2B1F"/>
                </a:solidFill>
                <a:latin typeface="Carlito"/>
                <a:cs typeface="Carlito"/>
              </a:rPr>
              <a:t>RDMS</a:t>
            </a:r>
            <a:endParaRPr sz="2000">
              <a:latin typeface="Carlito"/>
              <a:cs typeface="Carlito"/>
            </a:endParaRPr>
          </a:p>
          <a:p>
            <a:pPr marL="241300" marR="81915" indent="-229235">
              <a:lnSpc>
                <a:spcPct val="101800"/>
              </a:lnSpc>
              <a:spcBef>
                <a:spcPts val="480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150" dirty="0">
                <a:solidFill>
                  <a:srgbClr val="2E2B1F"/>
                </a:solidFill>
                <a:latin typeface="Carlito"/>
                <a:cs typeface="Carlito"/>
              </a:rPr>
              <a:t>Replication </a:t>
            </a:r>
            <a:r>
              <a:rPr sz="2150" spc="-10" dirty="0">
                <a:solidFill>
                  <a:srgbClr val="2E2B1F"/>
                </a:solidFill>
                <a:latin typeface="Carlito"/>
                <a:cs typeface="Carlito"/>
              </a:rPr>
              <a:t>occurs </a:t>
            </a:r>
            <a:r>
              <a:rPr sz="2150" spc="5" dirty="0">
                <a:solidFill>
                  <a:srgbClr val="2E2B1F"/>
                </a:solidFill>
                <a:latin typeface="Carlito"/>
                <a:cs typeface="Carlito"/>
              </a:rPr>
              <a:t>through </a:t>
            </a:r>
            <a:r>
              <a:rPr sz="2150" dirty="0">
                <a:solidFill>
                  <a:srgbClr val="2E2B1F"/>
                </a:solidFill>
                <a:latin typeface="Carlito"/>
                <a:cs typeface="Carlito"/>
              </a:rPr>
              <a:t>groups </a:t>
            </a:r>
            <a:r>
              <a:rPr sz="2150" spc="-5" dirty="0">
                <a:solidFill>
                  <a:srgbClr val="2E2B1F"/>
                </a:solidFill>
                <a:latin typeface="Carlito"/>
                <a:cs typeface="Carlito"/>
              </a:rPr>
              <a:t>of </a:t>
            </a:r>
            <a:r>
              <a:rPr sz="2150" spc="-10" dirty="0">
                <a:solidFill>
                  <a:srgbClr val="2E2B1F"/>
                </a:solidFill>
                <a:latin typeface="Carlito"/>
                <a:cs typeface="Carlito"/>
              </a:rPr>
              <a:t>servers </a:t>
            </a:r>
            <a:r>
              <a:rPr sz="2150" spc="5" dirty="0">
                <a:solidFill>
                  <a:srgbClr val="2E2B1F"/>
                </a:solidFill>
                <a:latin typeface="Carlito"/>
                <a:cs typeface="Carlito"/>
              </a:rPr>
              <a:t>known </a:t>
            </a:r>
            <a:r>
              <a:rPr sz="2150" spc="10" dirty="0">
                <a:solidFill>
                  <a:srgbClr val="2E2B1F"/>
                </a:solidFill>
                <a:latin typeface="Carlito"/>
                <a:cs typeface="Carlito"/>
              </a:rPr>
              <a:t>as </a:t>
            </a:r>
            <a:r>
              <a:rPr sz="2150" dirty="0">
                <a:solidFill>
                  <a:srgbClr val="2E2B1F"/>
                </a:solidFill>
                <a:latin typeface="Carlito"/>
                <a:cs typeface="Carlito"/>
              </a:rPr>
              <a:t>replica  </a:t>
            </a:r>
            <a:r>
              <a:rPr sz="2150" spc="-5" dirty="0">
                <a:solidFill>
                  <a:srgbClr val="2E2B1F"/>
                </a:solidFill>
                <a:latin typeface="Carlito"/>
                <a:cs typeface="Carlito"/>
              </a:rPr>
              <a:t>sets</a:t>
            </a:r>
            <a:endParaRPr sz="2150">
              <a:latin typeface="Carlito"/>
              <a:cs typeface="Carlito"/>
            </a:endParaRPr>
          </a:p>
          <a:p>
            <a:pPr marL="537210" lvl="1" indent="-229235">
              <a:lnSpc>
                <a:spcPct val="100000"/>
              </a:lnSpc>
              <a:spcBef>
                <a:spcPts val="505"/>
              </a:spcBef>
              <a:buClr>
                <a:srgbClr val="9CBDBC"/>
              </a:buClr>
              <a:buFont typeface="Arial"/>
              <a:buChar char="•"/>
              <a:tabLst>
                <a:tab pos="536575" algn="l"/>
                <a:tab pos="537210" algn="l"/>
              </a:tabLst>
            </a:pPr>
            <a:r>
              <a:rPr sz="2000" spc="5" dirty="0">
                <a:solidFill>
                  <a:srgbClr val="2E2B1F"/>
                </a:solidFill>
                <a:latin typeface="Carlito"/>
                <a:cs typeface="Carlito"/>
              </a:rPr>
              <a:t>Primary set </a:t>
            </a:r>
            <a:r>
              <a:rPr sz="2000" spc="10" dirty="0">
                <a:solidFill>
                  <a:srgbClr val="2E2B1F"/>
                </a:solidFill>
                <a:latin typeface="Carlito"/>
                <a:cs typeface="Carlito"/>
              </a:rPr>
              <a:t>– </a:t>
            </a:r>
            <a:r>
              <a:rPr sz="2000" spc="5" dirty="0">
                <a:solidFill>
                  <a:srgbClr val="2E2B1F"/>
                </a:solidFill>
                <a:latin typeface="Carlito"/>
                <a:cs typeface="Carlito"/>
              </a:rPr>
              <a:t>set </a:t>
            </a:r>
            <a:r>
              <a:rPr sz="2000" dirty="0">
                <a:solidFill>
                  <a:srgbClr val="2E2B1F"/>
                </a:solidFill>
                <a:latin typeface="Carlito"/>
                <a:cs typeface="Carlito"/>
              </a:rPr>
              <a:t>of </a:t>
            </a:r>
            <a:r>
              <a:rPr sz="2000" spc="-10" dirty="0">
                <a:solidFill>
                  <a:srgbClr val="2E2B1F"/>
                </a:solidFill>
                <a:latin typeface="Carlito"/>
                <a:cs typeface="Carlito"/>
              </a:rPr>
              <a:t>servers </a:t>
            </a:r>
            <a:r>
              <a:rPr sz="2000" spc="5" dirty="0">
                <a:solidFill>
                  <a:srgbClr val="2E2B1F"/>
                </a:solidFill>
                <a:latin typeface="Carlito"/>
                <a:cs typeface="Carlito"/>
              </a:rPr>
              <a:t>that </a:t>
            </a:r>
            <a:r>
              <a:rPr sz="2000" spc="-15" dirty="0">
                <a:solidFill>
                  <a:srgbClr val="2E2B1F"/>
                </a:solidFill>
                <a:latin typeface="Carlito"/>
                <a:cs typeface="Carlito"/>
              </a:rPr>
              <a:t>client </a:t>
            </a:r>
            <a:r>
              <a:rPr sz="2000" spc="10" dirty="0">
                <a:solidFill>
                  <a:srgbClr val="2E2B1F"/>
                </a:solidFill>
                <a:latin typeface="Carlito"/>
                <a:cs typeface="Carlito"/>
              </a:rPr>
              <a:t>tasks </a:t>
            </a:r>
            <a:r>
              <a:rPr sz="2000" spc="-15" dirty="0">
                <a:solidFill>
                  <a:srgbClr val="2E2B1F"/>
                </a:solidFill>
                <a:latin typeface="Carlito"/>
                <a:cs typeface="Carlito"/>
              </a:rPr>
              <a:t>direct </a:t>
            </a:r>
            <a:r>
              <a:rPr sz="2000" dirty="0">
                <a:solidFill>
                  <a:srgbClr val="2E2B1F"/>
                </a:solidFill>
                <a:latin typeface="Carlito"/>
                <a:cs typeface="Carlito"/>
              </a:rPr>
              <a:t>updates</a:t>
            </a:r>
            <a:r>
              <a:rPr sz="2000" spc="-17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000" spc="10" dirty="0">
                <a:solidFill>
                  <a:srgbClr val="2E2B1F"/>
                </a:solidFill>
                <a:latin typeface="Carlito"/>
                <a:cs typeface="Carlito"/>
              </a:rPr>
              <a:t>to</a:t>
            </a:r>
            <a:endParaRPr sz="2000">
              <a:latin typeface="Carlito"/>
              <a:cs typeface="Carlito"/>
            </a:endParaRPr>
          </a:p>
          <a:p>
            <a:pPr marL="537210" lvl="1" indent="-229235">
              <a:lnSpc>
                <a:spcPct val="100000"/>
              </a:lnSpc>
              <a:spcBef>
                <a:spcPts val="525"/>
              </a:spcBef>
              <a:buClr>
                <a:srgbClr val="9CBDBC"/>
              </a:buClr>
              <a:buFont typeface="Arial"/>
              <a:buChar char="•"/>
              <a:tabLst>
                <a:tab pos="536575" algn="l"/>
                <a:tab pos="537210" algn="l"/>
              </a:tabLst>
            </a:pPr>
            <a:r>
              <a:rPr sz="2000" spc="-10" dirty="0">
                <a:solidFill>
                  <a:srgbClr val="2E2B1F"/>
                </a:solidFill>
                <a:latin typeface="Carlito"/>
                <a:cs typeface="Carlito"/>
              </a:rPr>
              <a:t>Secondary </a:t>
            </a:r>
            <a:r>
              <a:rPr sz="2000" spc="5" dirty="0">
                <a:solidFill>
                  <a:srgbClr val="2E2B1F"/>
                </a:solidFill>
                <a:latin typeface="Carlito"/>
                <a:cs typeface="Carlito"/>
              </a:rPr>
              <a:t>set </a:t>
            </a:r>
            <a:r>
              <a:rPr sz="2000" spc="10" dirty="0">
                <a:solidFill>
                  <a:srgbClr val="2E2B1F"/>
                </a:solidFill>
                <a:latin typeface="Carlito"/>
                <a:cs typeface="Carlito"/>
              </a:rPr>
              <a:t>– </a:t>
            </a:r>
            <a:r>
              <a:rPr sz="2000" spc="5" dirty="0">
                <a:solidFill>
                  <a:srgbClr val="2E2B1F"/>
                </a:solidFill>
                <a:latin typeface="Carlito"/>
                <a:cs typeface="Carlito"/>
              </a:rPr>
              <a:t>set </a:t>
            </a:r>
            <a:r>
              <a:rPr sz="2000" dirty="0">
                <a:solidFill>
                  <a:srgbClr val="2E2B1F"/>
                </a:solidFill>
                <a:latin typeface="Carlito"/>
                <a:cs typeface="Carlito"/>
              </a:rPr>
              <a:t>of </a:t>
            </a:r>
            <a:r>
              <a:rPr sz="2000" spc="-10" dirty="0">
                <a:solidFill>
                  <a:srgbClr val="2E2B1F"/>
                </a:solidFill>
                <a:latin typeface="Carlito"/>
                <a:cs typeface="Carlito"/>
              </a:rPr>
              <a:t>servers </a:t>
            </a:r>
            <a:r>
              <a:rPr sz="2000" spc="5" dirty="0">
                <a:solidFill>
                  <a:srgbClr val="2E2B1F"/>
                </a:solidFill>
                <a:latin typeface="Carlito"/>
                <a:cs typeface="Carlito"/>
              </a:rPr>
              <a:t>used </a:t>
            </a:r>
            <a:r>
              <a:rPr sz="2000" spc="-30" dirty="0">
                <a:solidFill>
                  <a:srgbClr val="2E2B1F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2E2B1F"/>
                </a:solidFill>
                <a:latin typeface="Carlito"/>
                <a:cs typeface="Carlito"/>
              </a:rPr>
              <a:t>duplication of</a:t>
            </a:r>
            <a:r>
              <a:rPr sz="2000" spc="8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000" spc="5" dirty="0">
                <a:solidFill>
                  <a:srgbClr val="2E2B1F"/>
                </a:solidFill>
                <a:latin typeface="Carlito"/>
                <a:cs typeface="Carlito"/>
              </a:rPr>
              <a:t>data</a:t>
            </a:r>
            <a:endParaRPr sz="2000">
              <a:latin typeface="Carlito"/>
              <a:cs typeface="Carlito"/>
            </a:endParaRPr>
          </a:p>
          <a:p>
            <a:pPr marL="537210" lvl="1" indent="-229235">
              <a:lnSpc>
                <a:spcPct val="100000"/>
              </a:lnSpc>
              <a:spcBef>
                <a:spcPts val="455"/>
              </a:spcBef>
              <a:buClr>
                <a:srgbClr val="9CBDBC"/>
              </a:buClr>
              <a:buFont typeface="Arial"/>
              <a:buChar char="•"/>
              <a:tabLst>
                <a:tab pos="536575" algn="l"/>
                <a:tab pos="537210" algn="l"/>
              </a:tabLst>
            </a:pPr>
            <a:r>
              <a:rPr sz="2000" spc="-15" dirty="0">
                <a:solidFill>
                  <a:srgbClr val="2E2B1F"/>
                </a:solidFill>
                <a:latin typeface="Carlito"/>
                <a:cs typeface="Carlito"/>
              </a:rPr>
              <a:t>At </a:t>
            </a:r>
            <a:r>
              <a:rPr sz="2000" spc="5" dirty="0">
                <a:solidFill>
                  <a:srgbClr val="2E2B1F"/>
                </a:solidFill>
                <a:latin typeface="Carlito"/>
                <a:cs typeface="Carlito"/>
              </a:rPr>
              <a:t>the </a:t>
            </a:r>
            <a:r>
              <a:rPr sz="2000" spc="20" dirty="0">
                <a:solidFill>
                  <a:srgbClr val="2E2B1F"/>
                </a:solidFill>
                <a:latin typeface="Carlito"/>
                <a:cs typeface="Carlito"/>
              </a:rPr>
              <a:t>most </a:t>
            </a:r>
            <a:r>
              <a:rPr sz="2000" dirty="0">
                <a:solidFill>
                  <a:srgbClr val="2E2B1F"/>
                </a:solidFill>
                <a:latin typeface="Carlito"/>
                <a:cs typeface="Carlito"/>
              </a:rPr>
              <a:t>can </a:t>
            </a:r>
            <a:r>
              <a:rPr sz="2000" spc="5" dirty="0">
                <a:solidFill>
                  <a:srgbClr val="2E2B1F"/>
                </a:solidFill>
                <a:latin typeface="Carlito"/>
                <a:cs typeface="Carlito"/>
              </a:rPr>
              <a:t>have </a:t>
            </a:r>
            <a:r>
              <a:rPr sz="2000" spc="20" dirty="0">
                <a:solidFill>
                  <a:srgbClr val="2E2B1F"/>
                </a:solidFill>
                <a:latin typeface="Carlito"/>
                <a:cs typeface="Carlito"/>
              </a:rPr>
              <a:t>12 </a:t>
            </a:r>
            <a:r>
              <a:rPr sz="2000" spc="-15" dirty="0">
                <a:solidFill>
                  <a:srgbClr val="2E2B1F"/>
                </a:solidFill>
                <a:latin typeface="Carlito"/>
                <a:cs typeface="Carlito"/>
              </a:rPr>
              <a:t>replica</a:t>
            </a:r>
            <a:r>
              <a:rPr sz="2000" spc="-29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000" spc="5" dirty="0">
                <a:solidFill>
                  <a:srgbClr val="2E2B1F"/>
                </a:solidFill>
                <a:latin typeface="Carlito"/>
                <a:cs typeface="Carlito"/>
              </a:rPr>
              <a:t>sets</a:t>
            </a:r>
            <a:endParaRPr sz="2000">
              <a:latin typeface="Carlito"/>
              <a:cs typeface="Carlito"/>
            </a:endParaRPr>
          </a:p>
          <a:p>
            <a:pPr marL="908685" marR="5080" lvl="2" indent="-229235">
              <a:lnSpc>
                <a:spcPct val="100800"/>
              </a:lnSpc>
              <a:spcBef>
                <a:spcPts val="409"/>
              </a:spcBef>
              <a:buClr>
                <a:srgbClr val="D2CA6C"/>
              </a:buClr>
              <a:buFont typeface="Arial"/>
              <a:buChar char="•"/>
              <a:tabLst>
                <a:tab pos="908685" algn="l"/>
                <a:tab pos="909319" algn="l"/>
              </a:tabLst>
            </a:pPr>
            <a:r>
              <a:rPr sz="1800" spc="20" dirty="0">
                <a:solidFill>
                  <a:srgbClr val="2E2B1F"/>
                </a:solidFill>
                <a:latin typeface="Carlito"/>
                <a:cs typeface="Carlito"/>
              </a:rPr>
              <a:t>Many</a:t>
            </a:r>
            <a:r>
              <a:rPr sz="1800" spc="-10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2E2B1F"/>
                </a:solidFill>
                <a:latin typeface="Carlito"/>
                <a:cs typeface="Carlito"/>
              </a:rPr>
              <a:t>different</a:t>
            </a:r>
            <a:r>
              <a:rPr sz="1800" spc="-3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spc="5" dirty="0">
                <a:solidFill>
                  <a:srgbClr val="2E2B1F"/>
                </a:solidFill>
                <a:latin typeface="Carlito"/>
                <a:cs typeface="Carlito"/>
              </a:rPr>
              <a:t>properties</a:t>
            </a:r>
            <a:r>
              <a:rPr sz="1800" spc="-13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spc="5" dirty="0">
                <a:solidFill>
                  <a:srgbClr val="2E2B1F"/>
                </a:solidFill>
                <a:latin typeface="Carlito"/>
                <a:cs typeface="Carlito"/>
              </a:rPr>
              <a:t>can</a:t>
            </a:r>
            <a:r>
              <a:rPr sz="1800" spc="-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spc="10" dirty="0">
                <a:solidFill>
                  <a:srgbClr val="2E2B1F"/>
                </a:solidFill>
                <a:latin typeface="Carlito"/>
                <a:cs typeface="Carlito"/>
              </a:rPr>
              <a:t>be</a:t>
            </a:r>
            <a:r>
              <a:rPr sz="1800" spc="-2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2E2B1F"/>
                </a:solidFill>
                <a:latin typeface="Carlito"/>
                <a:cs typeface="Carlito"/>
              </a:rPr>
              <a:t>associated</a:t>
            </a:r>
            <a:r>
              <a:rPr sz="1800" spc="-8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spc="5" dirty="0">
                <a:solidFill>
                  <a:srgbClr val="2E2B1F"/>
                </a:solidFill>
                <a:latin typeface="Carlito"/>
                <a:cs typeface="Carlito"/>
              </a:rPr>
              <a:t>with</a:t>
            </a:r>
            <a:r>
              <a:rPr sz="1800" spc="-8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2E2B1F"/>
                </a:solidFill>
                <a:latin typeface="Carlito"/>
                <a:cs typeface="Carlito"/>
              </a:rPr>
              <a:t>a</a:t>
            </a:r>
            <a:r>
              <a:rPr sz="1800" spc="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2E2B1F"/>
                </a:solidFill>
                <a:latin typeface="Carlito"/>
                <a:cs typeface="Carlito"/>
              </a:rPr>
              <a:t>secondary</a:t>
            </a:r>
            <a:r>
              <a:rPr sz="1800" spc="-2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spc="-15" dirty="0">
                <a:solidFill>
                  <a:srgbClr val="2E2B1F"/>
                </a:solidFill>
                <a:latin typeface="Carlito"/>
                <a:cs typeface="Carlito"/>
              </a:rPr>
              <a:t>set</a:t>
            </a:r>
            <a:r>
              <a:rPr sz="1800" spc="4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spc="5" dirty="0">
                <a:solidFill>
                  <a:srgbClr val="2E2B1F"/>
                </a:solidFill>
                <a:latin typeface="Carlito"/>
                <a:cs typeface="Carlito"/>
              </a:rPr>
              <a:t>i.e.  </a:t>
            </a:r>
            <a:r>
              <a:rPr sz="1800" spc="-5" dirty="0">
                <a:solidFill>
                  <a:srgbClr val="2E2B1F"/>
                </a:solidFill>
                <a:latin typeface="Carlito"/>
                <a:cs typeface="Carlito"/>
              </a:rPr>
              <a:t>secondary-only,</a:t>
            </a:r>
            <a:r>
              <a:rPr sz="1800" spc="-10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spc="15" dirty="0">
                <a:solidFill>
                  <a:srgbClr val="2E2B1F"/>
                </a:solidFill>
                <a:latin typeface="Carlito"/>
                <a:cs typeface="Carlito"/>
              </a:rPr>
              <a:t>hidden</a:t>
            </a:r>
            <a:r>
              <a:rPr sz="1800" spc="-7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spc="15" dirty="0">
                <a:solidFill>
                  <a:srgbClr val="2E2B1F"/>
                </a:solidFill>
                <a:latin typeface="Carlito"/>
                <a:cs typeface="Carlito"/>
              </a:rPr>
              <a:t>delayed,</a:t>
            </a:r>
            <a:r>
              <a:rPr sz="1800" spc="-18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2E2B1F"/>
                </a:solidFill>
                <a:latin typeface="Carlito"/>
                <a:cs typeface="Carlito"/>
              </a:rPr>
              <a:t>arbiters,</a:t>
            </a:r>
            <a:r>
              <a:rPr sz="1800" spc="-10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spc="10" dirty="0">
                <a:solidFill>
                  <a:srgbClr val="2E2B1F"/>
                </a:solidFill>
                <a:latin typeface="Carlito"/>
                <a:cs typeface="Carlito"/>
              </a:rPr>
              <a:t>non-voting</a:t>
            </a:r>
            <a:endParaRPr sz="1800">
              <a:latin typeface="Carlito"/>
              <a:cs typeface="Carlito"/>
            </a:endParaRPr>
          </a:p>
          <a:p>
            <a:pPr marL="537210" marR="150495" lvl="1" indent="-229235">
              <a:lnSpc>
                <a:spcPct val="100000"/>
              </a:lnSpc>
              <a:spcBef>
                <a:spcPts val="495"/>
              </a:spcBef>
              <a:buClr>
                <a:srgbClr val="9CBDBC"/>
              </a:buClr>
              <a:buFont typeface="Arial"/>
              <a:buChar char="•"/>
              <a:tabLst>
                <a:tab pos="536575" algn="l"/>
                <a:tab pos="537210" algn="l"/>
              </a:tabLst>
            </a:pPr>
            <a:r>
              <a:rPr sz="2000" spc="10" dirty="0">
                <a:solidFill>
                  <a:srgbClr val="2E2B1F"/>
                </a:solidFill>
                <a:latin typeface="Carlito"/>
                <a:cs typeface="Carlito"/>
              </a:rPr>
              <a:t>If </a:t>
            </a:r>
            <a:r>
              <a:rPr sz="2000" spc="5" dirty="0">
                <a:solidFill>
                  <a:srgbClr val="2E2B1F"/>
                </a:solidFill>
                <a:latin typeface="Carlito"/>
                <a:cs typeface="Carlito"/>
              </a:rPr>
              <a:t>the </a:t>
            </a:r>
            <a:r>
              <a:rPr sz="2000" dirty="0">
                <a:solidFill>
                  <a:srgbClr val="2E2B1F"/>
                </a:solidFill>
                <a:latin typeface="Carlito"/>
                <a:cs typeface="Carlito"/>
              </a:rPr>
              <a:t>primary </a:t>
            </a:r>
            <a:r>
              <a:rPr sz="2000" spc="5" dirty="0">
                <a:solidFill>
                  <a:srgbClr val="2E2B1F"/>
                </a:solidFill>
                <a:latin typeface="Carlito"/>
                <a:cs typeface="Carlito"/>
              </a:rPr>
              <a:t>set </a:t>
            </a:r>
            <a:r>
              <a:rPr sz="2000" spc="-20" dirty="0">
                <a:solidFill>
                  <a:srgbClr val="2E2B1F"/>
                </a:solidFill>
                <a:latin typeface="Carlito"/>
                <a:cs typeface="Carlito"/>
              </a:rPr>
              <a:t>fails </a:t>
            </a:r>
            <a:r>
              <a:rPr sz="2000" spc="5" dirty="0">
                <a:solidFill>
                  <a:srgbClr val="2E2B1F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2E2B1F"/>
                </a:solidFill>
                <a:latin typeface="Carlito"/>
                <a:cs typeface="Carlito"/>
              </a:rPr>
              <a:t>secondary </a:t>
            </a:r>
            <a:r>
              <a:rPr sz="2000" spc="5" dirty="0">
                <a:solidFill>
                  <a:srgbClr val="2E2B1F"/>
                </a:solidFill>
                <a:latin typeface="Carlito"/>
                <a:cs typeface="Carlito"/>
              </a:rPr>
              <a:t>sets </a:t>
            </a:r>
            <a:r>
              <a:rPr sz="2000" spc="-5" dirty="0">
                <a:solidFill>
                  <a:srgbClr val="2E2B1F"/>
                </a:solidFill>
                <a:latin typeface="Carlito"/>
                <a:cs typeface="Carlito"/>
              </a:rPr>
              <a:t>‘vote’ </a:t>
            </a:r>
            <a:r>
              <a:rPr sz="2000" spc="10" dirty="0">
                <a:solidFill>
                  <a:srgbClr val="2E2B1F"/>
                </a:solidFill>
                <a:latin typeface="Carlito"/>
                <a:cs typeface="Carlito"/>
              </a:rPr>
              <a:t>to </a:t>
            </a:r>
            <a:r>
              <a:rPr sz="2000" spc="-15" dirty="0">
                <a:solidFill>
                  <a:srgbClr val="2E2B1F"/>
                </a:solidFill>
                <a:latin typeface="Carlito"/>
                <a:cs typeface="Carlito"/>
              </a:rPr>
              <a:t>elect </a:t>
            </a:r>
            <a:r>
              <a:rPr sz="2000" spc="5" dirty="0">
                <a:solidFill>
                  <a:srgbClr val="2E2B1F"/>
                </a:solidFill>
                <a:latin typeface="Carlito"/>
                <a:cs typeface="Carlito"/>
              </a:rPr>
              <a:t>the</a:t>
            </a:r>
            <a:r>
              <a:rPr sz="2000" spc="-10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rlito"/>
                <a:cs typeface="Carlito"/>
              </a:rPr>
              <a:t>new  </a:t>
            </a:r>
            <a:r>
              <a:rPr sz="2000" dirty="0">
                <a:solidFill>
                  <a:srgbClr val="2E2B1F"/>
                </a:solidFill>
                <a:latin typeface="Carlito"/>
                <a:cs typeface="Carlito"/>
              </a:rPr>
              <a:t>primary</a:t>
            </a:r>
            <a:r>
              <a:rPr sz="2000" spc="-2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000" spc="5" dirty="0">
                <a:solidFill>
                  <a:srgbClr val="2E2B1F"/>
                </a:solidFill>
                <a:latin typeface="Carlito"/>
                <a:cs typeface="Carlito"/>
              </a:rPr>
              <a:t>set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34400" y="5648325"/>
            <a:ext cx="71755" cy="400050"/>
          </a:xfrm>
          <a:custGeom>
            <a:avLst/>
            <a:gdLst/>
            <a:ahLst/>
            <a:cxnLst/>
            <a:rect l="l" t="t" r="r" b="b"/>
            <a:pathLst>
              <a:path w="71754" h="400050">
                <a:moveTo>
                  <a:pt x="71754" y="400050"/>
                </a:moveTo>
                <a:lnTo>
                  <a:pt x="43826" y="394407"/>
                </a:lnTo>
                <a:lnTo>
                  <a:pt x="21018" y="379020"/>
                </a:lnTo>
                <a:lnTo>
                  <a:pt x="5639" y="356196"/>
                </a:lnTo>
                <a:lnTo>
                  <a:pt x="0" y="328244"/>
                </a:lnTo>
                <a:lnTo>
                  <a:pt x="0" y="71805"/>
                </a:lnTo>
                <a:lnTo>
                  <a:pt x="5639" y="43853"/>
                </a:lnTo>
                <a:lnTo>
                  <a:pt x="21018" y="21029"/>
                </a:lnTo>
                <a:lnTo>
                  <a:pt x="43826" y="5642"/>
                </a:lnTo>
                <a:lnTo>
                  <a:pt x="71754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05569" y="5648325"/>
            <a:ext cx="71755" cy="400050"/>
          </a:xfrm>
          <a:custGeom>
            <a:avLst/>
            <a:gdLst/>
            <a:ahLst/>
            <a:cxnLst/>
            <a:rect l="l" t="t" r="r" b="b"/>
            <a:pathLst>
              <a:path w="71754" h="400050">
                <a:moveTo>
                  <a:pt x="0" y="0"/>
                </a:moveTo>
                <a:lnTo>
                  <a:pt x="27928" y="5642"/>
                </a:lnTo>
                <a:lnTo>
                  <a:pt x="50736" y="21029"/>
                </a:lnTo>
                <a:lnTo>
                  <a:pt x="66115" y="43853"/>
                </a:lnTo>
                <a:lnTo>
                  <a:pt x="71754" y="71805"/>
                </a:lnTo>
                <a:lnTo>
                  <a:pt x="71754" y="328244"/>
                </a:lnTo>
                <a:lnTo>
                  <a:pt x="66115" y="356196"/>
                </a:lnTo>
                <a:lnTo>
                  <a:pt x="50736" y="379020"/>
                </a:lnTo>
                <a:lnTo>
                  <a:pt x="27928" y="394407"/>
                </a:lnTo>
                <a:lnTo>
                  <a:pt x="0" y="40005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39</a:t>
            </a:fld>
            <a:endParaRPr spc="-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575" y="474344"/>
            <a:ext cx="6533515" cy="7239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60" dirty="0"/>
              <a:t>Typical </a:t>
            </a:r>
            <a:r>
              <a:rPr spc="-50" dirty="0"/>
              <a:t>NoSQL</a:t>
            </a:r>
            <a:r>
              <a:rPr spc="-580" dirty="0"/>
              <a:t> </a:t>
            </a:r>
            <a:r>
              <a:rPr spc="-70" dirty="0"/>
              <a:t>architecture</a:t>
            </a:r>
          </a:p>
        </p:txBody>
      </p:sp>
      <p:sp>
        <p:nvSpPr>
          <p:cNvPr id="3" name="object 3"/>
          <p:cNvSpPr/>
          <p:nvPr/>
        </p:nvSpPr>
        <p:spPr>
          <a:xfrm>
            <a:off x="1466850" y="4448175"/>
            <a:ext cx="885825" cy="9715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534400" y="5648325"/>
            <a:ext cx="71755" cy="400050"/>
          </a:xfrm>
          <a:custGeom>
            <a:avLst/>
            <a:gdLst/>
            <a:ahLst/>
            <a:cxnLst/>
            <a:rect l="l" t="t" r="r" b="b"/>
            <a:pathLst>
              <a:path w="71754" h="400050">
                <a:moveTo>
                  <a:pt x="71754" y="400050"/>
                </a:moveTo>
                <a:lnTo>
                  <a:pt x="43826" y="394407"/>
                </a:lnTo>
                <a:lnTo>
                  <a:pt x="21018" y="379020"/>
                </a:lnTo>
                <a:lnTo>
                  <a:pt x="5639" y="356196"/>
                </a:lnTo>
                <a:lnTo>
                  <a:pt x="0" y="328244"/>
                </a:lnTo>
                <a:lnTo>
                  <a:pt x="0" y="71805"/>
                </a:lnTo>
                <a:lnTo>
                  <a:pt x="5639" y="43853"/>
                </a:lnTo>
                <a:lnTo>
                  <a:pt x="21018" y="21029"/>
                </a:lnTo>
                <a:lnTo>
                  <a:pt x="43826" y="5642"/>
                </a:lnTo>
                <a:lnTo>
                  <a:pt x="71754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05569" y="5648325"/>
            <a:ext cx="71755" cy="400050"/>
          </a:xfrm>
          <a:custGeom>
            <a:avLst/>
            <a:gdLst/>
            <a:ahLst/>
            <a:cxnLst/>
            <a:rect l="l" t="t" r="r" b="b"/>
            <a:pathLst>
              <a:path w="71754" h="400050">
                <a:moveTo>
                  <a:pt x="0" y="0"/>
                </a:moveTo>
                <a:lnTo>
                  <a:pt x="27928" y="5642"/>
                </a:lnTo>
                <a:lnTo>
                  <a:pt x="50736" y="21029"/>
                </a:lnTo>
                <a:lnTo>
                  <a:pt x="66115" y="43853"/>
                </a:lnTo>
                <a:lnTo>
                  <a:pt x="71754" y="71805"/>
                </a:lnTo>
                <a:lnTo>
                  <a:pt x="71754" y="328244"/>
                </a:lnTo>
                <a:lnTo>
                  <a:pt x="66115" y="356196"/>
                </a:lnTo>
                <a:lnTo>
                  <a:pt x="50736" y="379020"/>
                </a:lnTo>
                <a:lnTo>
                  <a:pt x="27928" y="394407"/>
                </a:lnTo>
                <a:lnTo>
                  <a:pt x="0" y="40005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1371658" y="2286058"/>
            <a:ext cx="876935" cy="876935"/>
            <a:chOff x="1371658" y="2286058"/>
            <a:chExt cx="876935" cy="876935"/>
          </a:xfrm>
        </p:grpSpPr>
        <p:sp>
          <p:nvSpPr>
            <p:cNvPr id="7" name="object 7"/>
            <p:cNvSpPr/>
            <p:nvPr/>
          </p:nvSpPr>
          <p:spPr>
            <a:xfrm>
              <a:off x="1376426" y="2290825"/>
              <a:ext cx="866775" cy="866775"/>
            </a:xfrm>
            <a:custGeom>
              <a:avLst/>
              <a:gdLst/>
              <a:ahLst/>
              <a:cxnLst/>
              <a:rect l="l" t="t" r="r" b="b"/>
              <a:pathLst>
                <a:path w="866775" h="866775">
                  <a:moveTo>
                    <a:pt x="866775" y="0"/>
                  </a:moveTo>
                  <a:lnTo>
                    <a:pt x="0" y="0"/>
                  </a:lnTo>
                  <a:lnTo>
                    <a:pt x="0" y="174498"/>
                  </a:lnTo>
                  <a:lnTo>
                    <a:pt x="0" y="866775"/>
                  </a:lnTo>
                  <a:lnTo>
                    <a:pt x="866775" y="866775"/>
                  </a:lnTo>
                  <a:lnTo>
                    <a:pt x="866775" y="567436"/>
                  </a:lnTo>
                  <a:lnTo>
                    <a:pt x="866775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76425" y="2290825"/>
              <a:ext cx="866775" cy="866775"/>
            </a:xfrm>
            <a:custGeom>
              <a:avLst/>
              <a:gdLst/>
              <a:ahLst/>
              <a:cxnLst/>
              <a:rect l="l" t="t" r="r" b="b"/>
              <a:pathLst>
                <a:path w="866775" h="866775">
                  <a:moveTo>
                    <a:pt x="0" y="866775"/>
                  </a:moveTo>
                  <a:lnTo>
                    <a:pt x="866775" y="866775"/>
                  </a:lnTo>
                  <a:lnTo>
                    <a:pt x="866775" y="0"/>
                  </a:lnTo>
                  <a:lnTo>
                    <a:pt x="0" y="0"/>
                  </a:lnTo>
                  <a:lnTo>
                    <a:pt x="0" y="866775"/>
                  </a:lnTo>
                  <a:close/>
                </a:path>
                <a:path w="866775" h="866775">
                  <a:moveTo>
                    <a:pt x="66675" y="68452"/>
                  </a:moveTo>
                  <a:lnTo>
                    <a:pt x="362966" y="68452"/>
                  </a:lnTo>
                  <a:lnTo>
                    <a:pt x="362966" y="93472"/>
                  </a:lnTo>
                  <a:lnTo>
                    <a:pt x="66675" y="93472"/>
                  </a:lnTo>
                  <a:lnTo>
                    <a:pt x="66675" y="68452"/>
                  </a:lnTo>
                </a:path>
                <a:path w="866775" h="866775">
                  <a:moveTo>
                    <a:pt x="0" y="174498"/>
                  </a:moveTo>
                  <a:lnTo>
                    <a:pt x="437006" y="174498"/>
                  </a:lnTo>
                  <a:lnTo>
                    <a:pt x="437006" y="567436"/>
                  </a:lnTo>
                  <a:lnTo>
                    <a:pt x="866775" y="567436"/>
                  </a:lnTo>
                </a:path>
                <a:path w="866775" h="866775">
                  <a:moveTo>
                    <a:pt x="466725" y="49784"/>
                  </a:moveTo>
                  <a:lnTo>
                    <a:pt x="822198" y="49784"/>
                  </a:lnTo>
                  <a:lnTo>
                    <a:pt x="822198" y="62357"/>
                  </a:lnTo>
                  <a:lnTo>
                    <a:pt x="466725" y="62357"/>
                  </a:lnTo>
                  <a:lnTo>
                    <a:pt x="466725" y="49784"/>
                  </a:lnTo>
                </a:path>
                <a:path w="866775" h="866775">
                  <a:moveTo>
                    <a:pt x="466725" y="130937"/>
                  </a:moveTo>
                  <a:lnTo>
                    <a:pt x="822198" y="130937"/>
                  </a:lnTo>
                  <a:lnTo>
                    <a:pt x="822198" y="143383"/>
                  </a:lnTo>
                  <a:lnTo>
                    <a:pt x="466725" y="143383"/>
                  </a:lnTo>
                  <a:lnTo>
                    <a:pt x="466725" y="130937"/>
                  </a:lnTo>
                </a:path>
                <a:path w="866775" h="866775">
                  <a:moveTo>
                    <a:pt x="466725" y="243077"/>
                  </a:moveTo>
                  <a:lnTo>
                    <a:pt x="822198" y="243077"/>
                  </a:lnTo>
                  <a:lnTo>
                    <a:pt x="822198" y="255650"/>
                  </a:lnTo>
                  <a:lnTo>
                    <a:pt x="466725" y="255650"/>
                  </a:lnTo>
                  <a:lnTo>
                    <a:pt x="466725" y="243077"/>
                  </a:lnTo>
                </a:path>
                <a:path w="866775" h="866775">
                  <a:moveTo>
                    <a:pt x="466725" y="324231"/>
                  </a:moveTo>
                  <a:lnTo>
                    <a:pt x="814832" y="324231"/>
                  </a:lnTo>
                  <a:lnTo>
                    <a:pt x="814832" y="336676"/>
                  </a:lnTo>
                  <a:lnTo>
                    <a:pt x="466725" y="336676"/>
                  </a:lnTo>
                  <a:lnTo>
                    <a:pt x="466725" y="324231"/>
                  </a:lnTo>
                </a:path>
                <a:path w="866775" h="866775">
                  <a:moveTo>
                    <a:pt x="466725" y="168275"/>
                  </a:moveTo>
                  <a:lnTo>
                    <a:pt x="496316" y="168275"/>
                  </a:lnTo>
                  <a:lnTo>
                    <a:pt x="496316" y="193294"/>
                  </a:lnTo>
                  <a:lnTo>
                    <a:pt x="466725" y="193294"/>
                  </a:lnTo>
                  <a:lnTo>
                    <a:pt x="466725" y="168275"/>
                  </a:lnTo>
                </a:path>
                <a:path w="866775" h="866775">
                  <a:moveTo>
                    <a:pt x="577850" y="168275"/>
                  </a:moveTo>
                  <a:lnTo>
                    <a:pt x="607441" y="168275"/>
                  </a:lnTo>
                  <a:lnTo>
                    <a:pt x="607441" y="193294"/>
                  </a:lnTo>
                  <a:lnTo>
                    <a:pt x="577850" y="193294"/>
                  </a:lnTo>
                  <a:lnTo>
                    <a:pt x="577850" y="168275"/>
                  </a:lnTo>
                </a:path>
                <a:path w="866775" h="866775">
                  <a:moveTo>
                    <a:pt x="681482" y="168275"/>
                  </a:moveTo>
                  <a:lnTo>
                    <a:pt x="711073" y="168275"/>
                  </a:lnTo>
                  <a:lnTo>
                    <a:pt x="711073" y="193294"/>
                  </a:lnTo>
                  <a:lnTo>
                    <a:pt x="681482" y="193294"/>
                  </a:lnTo>
                  <a:lnTo>
                    <a:pt x="681482" y="168275"/>
                  </a:lnTo>
                </a:path>
                <a:path w="866775" h="866775">
                  <a:moveTo>
                    <a:pt x="792607" y="168275"/>
                  </a:moveTo>
                  <a:lnTo>
                    <a:pt x="822198" y="168275"/>
                  </a:lnTo>
                  <a:lnTo>
                    <a:pt x="822198" y="193294"/>
                  </a:lnTo>
                  <a:lnTo>
                    <a:pt x="792607" y="193294"/>
                  </a:lnTo>
                  <a:lnTo>
                    <a:pt x="792607" y="168275"/>
                  </a:lnTo>
                </a:path>
                <a:path w="866775" h="866775">
                  <a:moveTo>
                    <a:pt x="466725" y="386588"/>
                  </a:moveTo>
                  <a:lnTo>
                    <a:pt x="496316" y="386588"/>
                  </a:lnTo>
                  <a:lnTo>
                    <a:pt x="496316" y="411479"/>
                  </a:lnTo>
                  <a:lnTo>
                    <a:pt x="466725" y="411479"/>
                  </a:lnTo>
                  <a:lnTo>
                    <a:pt x="466725" y="386588"/>
                  </a:lnTo>
                </a:path>
                <a:path w="866775" h="866775">
                  <a:moveTo>
                    <a:pt x="577850" y="386588"/>
                  </a:moveTo>
                  <a:lnTo>
                    <a:pt x="607441" y="386588"/>
                  </a:lnTo>
                  <a:lnTo>
                    <a:pt x="607441" y="411479"/>
                  </a:lnTo>
                  <a:lnTo>
                    <a:pt x="577850" y="411479"/>
                  </a:lnTo>
                  <a:lnTo>
                    <a:pt x="577850" y="386588"/>
                  </a:lnTo>
                </a:path>
                <a:path w="866775" h="866775">
                  <a:moveTo>
                    <a:pt x="681482" y="386588"/>
                  </a:moveTo>
                  <a:lnTo>
                    <a:pt x="711073" y="386588"/>
                  </a:lnTo>
                  <a:lnTo>
                    <a:pt x="711073" y="411479"/>
                  </a:lnTo>
                  <a:lnTo>
                    <a:pt x="681482" y="411479"/>
                  </a:lnTo>
                  <a:lnTo>
                    <a:pt x="681482" y="386588"/>
                  </a:lnTo>
                </a:path>
                <a:path w="866775" h="866775">
                  <a:moveTo>
                    <a:pt x="792607" y="386588"/>
                  </a:moveTo>
                  <a:lnTo>
                    <a:pt x="822198" y="386588"/>
                  </a:lnTo>
                  <a:lnTo>
                    <a:pt x="822198" y="411479"/>
                  </a:lnTo>
                  <a:lnTo>
                    <a:pt x="792607" y="411479"/>
                  </a:lnTo>
                  <a:lnTo>
                    <a:pt x="792607" y="386588"/>
                  </a:lnTo>
                </a:path>
                <a:path w="866775" h="866775">
                  <a:moveTo>
                    <a:pt x="437006" y="567436"/>
                  </a:moveTo>
                  <a:lnTo>
                    <a:pt x="437006" y="617220"/>
                  </a:lnTo>
                  <a:lnTo>
                    <a:pt x="437006" y="804290"/>
                  </a:lnTo>
                  <a:lnTo>
                    <a:pt x="437006" y="866775"/>
                  </a:lnTo>
                  <a:lnTo>
                    <a:pt x="437006" y="567436"/>
                  </a:lnTo>
                </a:path>
                <a:path w="866775" h="866775">
                  <a:moveTo>
                    <a:pt x="437006" y="174498"/>
                  </a:moveTo>
                  <a:lnTo>
                    <a:pt x="437006" y="143383"/>
                  </a:lnTo>
                  <a:lnTo>
                    <a:pt x="437006" y="37337"/>
                  </a:lnTo>
                  <a:lnTo>
                    <a:pt x="437006" y="0"/>
                  </a:lnTo>
                  <a:lnTo>
                    <a:pt x="437006" y="174498"/>
                  </a:lnTo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6534150" y="4714875"/>
            <a:ext cx="885825" cy="9715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096000" y="1981200"/>
            <a:ext cx="885825" cy="9715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2657538" y="1285875"/>
            <a:ext cx="3314700" cy="5457825"/>
            <a:chOff x="2657538" y="1285875"/>
            <a:chExt cx="3314700" cy="5457825"/>
          </a:xfrm>
        </p:grpSpPr>
        <p:sp>
          <p:nvSpPr>
            <p:cNvPr id="12" name="object 12"/>
            <p:cNvSpPr/>
            <p:nvPr/>
          </p:nvSpPr>
          <p:spPr>
            <a:xfrm>
              <a:off x="3886200" y="5772148"/>
              <a:ext cx="885825" cy="9715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686175" y="1285875"/>
              <a:ext cx="885825" cy="9715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657538" y="2200338"/>
              <a:ext cx="3314700" cy="353371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6409944" y="3136518"/>
            <a:ext cx="1997075" cy="14890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  <a:tabLst>
                <a:tab pos="1248410" algn="l"/>
              </a:tabLst>
            </a:pPr>
            <a:r>
              <a:rPr sz="2400" spc="-10" dirty="0">
                <a:solidFill>
                  <a:srgbClr val="2E2B1F"/>
                </a:solidFill>
                <a:latin typeface="Arial"/>
                <a:cs typeface="Arial"/>
              </a:rPr>
              <a:t>Hashing  </a:t>
            </a:r>
            <a:r>
              <a:rPr sz="2400" spc="75" dirty="0">
                <a:solidFill>
                  <a:srgbClr val="2E2B1F"/>
                </a:solidFill>
                <a:latin typeface="Arial"/>
                <a:cs typeface="Arial"/>
              </a:rPr>
              <a:t>f</a:t>
            </a:r>
            <a:r>
              <a:rPr sz="2400" spc="10" dirty="0">
                <a:solidFill>
                  <a:srgbClr val="2E2B1F"/>
                </a:solidFill>
                <a:latin typeface="Arial"/>
                <a:cs typeface="Arial"/>
              </a:rPr>
              <a:t>un</a:t>
            </a:r>
            <a:r>
              <a:rPr sz="2400" dirty="0">
                <a:solidFill>
                  <a:srgbClr val="2E2B1F"/>
                </a:solidFill>
                <a:latin typeface="Arial"/>
                <a:cs typeface="Arial"/>
              </a:rPr>
              <a:t>cti</a:t>
            </a:r>
            <a:r>
              <a:rPr sz="2400" spc="-65" dirty="0">
                <a:solidFill>
                  <a:srgbClr val="2E2B1F"/>
                </a:solidFill>
                <a:latin typeface="Arial"/>
                <a:cs typeface="Arial"/>
              </a:rPr>
              <a:t>o</a:t>
            </a:r>
            <a:r>
              <a:rPr sz="2400" dirty="0">
                <a:solidFill>
                  <a:srgbClr val="2E2B1F"/>
                </a:solidFill>
                <a:latin typeface="Arial"/>
                <a:cs typeface="Arial"/>
              </a:rPr>
              <a:t>n	</a:t>
            </a:r>
            <a:r>
              <a:rPr sz="2400" spc="30" dirty="0">
                <a:solidFill>
                  <a:srgbClr val="2E2B1F"/>
                </a:solidFill>
                <a:latin typeface="Arial"/>
                <a:cs typeface="Arial"/>
              </a:rPr>
              <a:t>m</a:t>
            </a:r>
            <a:r>
              <a:rPr sz="2400" spc="-65" dirty="0">
                <a:solidFill>
                  <a:srgbClr val="2E2B1F"/>
                </a:solidFill>
                <a:latin typeface="Arial"/>
                <a:cs typeface="Arial"/>
              </a:rPr>
              <a:t>ap</a:t>
            </a:r>
            <a:r>
              <a:rPr sz="2400" dirty="0">
                <a:solidFill>
                  <a:srgbClr val="2E2B1F"/>
                </a:solidFill>
                <a:latin typeface="Arial"/>
                <a:cs typeface="Arial"/>
              </a:rPr>
              <a:t>s  </a:t>
            </a:r>
            <a:r>
              <a:rPr sz="2400" spc="-35" dirty="0">
                <a:solidFill>
                  <a:srgbClr val="2E2B1F"/>
                </a:solidFill>
                <a:latin typeface="Arial"/>
                <a:cs typeface="Arial"/>
              </a:rPr>
              <a:t>each </a:t>
            </a:r>
            <a:r>
              <a:rPr sz="2400" spc="-20" dirty="0">
                <a:solidFill>
                  <a:srgbClr val="2E2B1F"/>
                </a:solidFill>
                <a:latin typeface="Arial"/>
                <a:cs typeface="Arial"/>
              </a:rPr>
              <a:t>key </a:t>
            </a:r>
            <a:r>
              <a:rPr sz="2400" dirty="0">
                <a:solidFill>
                  <a:srgbClr val="2E2B1F"/>
                </a:solidFill>
                <a:latin typeface="Arial"/>
                <a:cs typeface="Arial"/>
              </a:rPr>
              <a:t>to a  </a:t>
            </a:r>
            <a:r>
              <a:rPr sz="2400" spc="-35" dirty="0">
                <a:solidFill>
                  <a:srgbClr val="2E2B1F"/>
                </a:solidFill>
                <a:latin typeface="Arial"/>
                <a:cs typeface="Arial"/>
              </a:rPr>
              <a:t>server</a:t>
            </a:r>
            <a:r>
              <a:rPr sz="2400" spc="155" dirty="0">
                <a:solidFill>
                  <a:srgbClr val="2E2B1F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2E2B1F"/>
                </a:solidFill>
                <a:latin typeface="Arial"/>
                <a:cs typeface="Arial"/>
              </a:rPr>
              <a:t>(node)</a:t>
            </a:r>
            <a:endParaRPr sz="2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733535" y="5813256"/>
            <a:ext cx="16129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4</a:t>
            </a:fld>
            <a:endParaRPr sz="1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374390" y="3335337"/>
            <a:ext cx="203835" cy="34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dirty="0">
                <a:solidFill>
                  <a:srgbClr val="FF0000"/>
                </a:solidFill>
                <a:latin typeface="Arial"/>
                <a:cs typeface="Arial"/>
              </a:rPr>
              <a:t>K</a:t>
            </a:r>
            <a:endParaRPr sz="2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575" y="474344"/>
            <a:ext cx="4627880" cy="7239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70" dirty="0"/>
              <a:t>Consistency </a:t>
            </a:r>
            <a:r>
              <a:rPr spc="-45" dirty="0"/>
              <a:t>of</a:t>
            </a:r>
            <a:r>
              <a:rPr spc="-420" dirty="0"/>
              <a:t> </a:t>
            </a:r>
            <a:r>
              <a:rPr spc="-35" dirty="0"/>
              <a:t>data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875" y="1616392"/>
            <a:ext cx="7489190" cy="3790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marR="460375" indent="-229235">
              <a:lnSpc>
                <a:spcPct val="104800"/>
              </a:lnSpc>
              <a:buClr>
                <a:srgbClr val="A9A47B"/>
              </a:buClr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150" spc="20" dirty="0">
                <a:solidFill>
                  <a:srgbClr val="2E2B1F"/>
                </a:solidFill>
                <a:latin typeface="Carlito"/>
                <a:cs typeface="Carlito"/>
              </a:rPr>
              <a:t>All </a:t>
            </a:r>
            <a:r>
              <a:rPr sz="2150" dirty="0">
                <a:solidFill>
                  <a:srgbClr val="2E2B1F"/>
                </a:solidFill>
                <a:latin typeface="Carlito"/>
                <a:cs typeface="Carlito"/>
              </a:rPr>
              <a:t>read </a:t>
            </a:r>
            <a:r>
              <a:rPr sz="2150" spc="-5" dirty="0">
                <a:solidFill>
                  <a:srgbClr val="2E2B1F"/>
                </a:solidFill>
                <a:latin typeface="Carlito"/>
                <a:cs typeface="Carlito"/>
              </a:rPr>
              <a:t>operations issued </a:t>
            </a:r>
            <a:r>
              <a:rPr sz="2150" spc="20" dirty="0">
                <a:solidFill>
                  <a:srgbClr val="2E2B1F"/>
                </a:solidFill>
                <a:latin typeface="Carlito"/>
                <a:cs typeface="Carlito"/>
              </a:rPr>
              <a:t>to </a:t>
            </a:r>
            <a:r>
              <a:rPr sz="2150" spc="10" dirty="0">
                <a:solidFill>
                  <a:srgbClr val="2E2B1F"/>
                </a:solidFill>
                <a:latin typeface="Carlito"/>
                <a:cs typeface="Carlito"/>
              </a:rPr>
              <a:t>the </a:t>
            </a:r>
            <a:r>
              <a:rPr sz="2150" spc="5" dirty="0">
                <a:solidFill>
                  <a:srgbClr val="2E2B1F"/>
                </a:solidFill>
                <a:latin typeface="Carlito"/>
                <a:cs typeface="Carlito"/>
              </a:rPr>
              <a:t>primary </a:t>
            </a:r>
            <a:r>
              <a:rPr sz="2150" spc="-5" dirty="0">
                <a:solidFill>
                  <a:srgbClr val="2E2B1F"/>
                </a:solidFill>
                <a:latin typeface="Carlito"/>
                <a:cs typeface="Carlito"/>
              </a:rPr>
              <a:t>of </a:t>
            </a:r>
            <a:r>
              <a:rPr sz="2150" spc="10" dirty="0">
                <a:solidFill>
                  <a:srgbClr val="2E2B1F"/>
                </a:solidFill>
                <a:latin typeface="Carlito"/>
                <a:cs typeface="Carlito"/>
              </a:rPr>
              <a:t>a </a:t>
            </a:r>
            <a:r>
              <a:rPr sz="2150" spc="5" dirty="0">
                <a:solidFill>
                  <a:srgbClr val="2E2B1F"/>
                </a:solidFill>
                <a:latin typeface="Carlito"/>
                <a:cs typeface="Carlito"/>
              </a:rPr>
              <a:t>replica </a:t>
            </a:r>
            <a:r>
              <a:rPr sz="2150" spc="-10" dirty="0">
                <a:solidFill>
                  <a:srgbClr val="2E2B1F"/>
                </a:solidFill>
                <a:latin typeface="Carlito"/>
                <a:cs typeface="Carlito"/>
              </a:rPr>
              <a:t>set </a:t>
            </a:r>
            <a:r>
              <a:rPr sz="2150" spc="10" dirty="0">
                <a:solidFill>
                  <a:srgbClr val="2E2B1F"/>
                </a:solidFill>
                <a:latin typeface="Carlito"/>
                <a:cs typeface="Carlito"/>
              </a:rPr>
              <a:t>are  </a:t>
            </a:r>
            <a:r>
              <a:rPr sz="2150" spc="-5" dirty="0">
                <a:solidFill>
                  <a:srgbClr val="2E2B1F"/>
                </a:solidFill>
                <a:latin typeface="Carlito"/>
                <a:cs typeface="Carlito"/>
              </a:rPr>
              <a:t>consistent </a:t>
            </a:r>
            <a:r>
              <a:rPr sz="2150" spc="20" dirty="0">
                <a:solidFill>
                  <a:srgbClr val="2E2B1F"/>
                </a:solidFill>
                <a:latin typeface="Carlito"/>
                <a:cs typeface="Carlito"/>
              </a:rPr>
              <a:t>with </a:t>
            </a:r>
            <a:r>
              <a:rPr sz="2150" spc="10" dirty="0">
                <a:solidFill>
                  <a:srgbClr val="2E2B1F"/>
                </a:solidFill>
                <a:latin typeface="Carlito"/>
                <a:cs typeface="Carlito"/>
              </a:rPr>
              <a:t>the </a:t>
            </a:r>
            <a:r>
              <a:rPr sz="2150" spc="5" dirty="0">
                <a:solidFill>
                  <a:srgbClr val="2E2B1F"/>
                </a:solidFill>
                <a:latin typeface="Carlito"/>
                <a:cs typeface="Carlito"/>
              </a:rPr>
              <a:t>last </a:t>
            </a:r>
            <a:r>
              <a:rPr sz="2150" spc="15" dirty="0">
                <a:solidFill>
                  <a:srgbClr val="2E2B1F"/>
                </a:solidFill>
                <a:latin typeface="Carlito"/>
                <a:cs typeface="Carlito"/>
              </a:rPr>
              <a:t>write</a:t>
            </a:r>
            <a:r>
              <a:rPr sz="2150" spc="9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150" spc="-5" dirty="0">
                <a:solidFill>
                  <a:srgbClr val="2E2B1F"/>
                </a:solidFill>
                <a:latin typeface="Carlito"/>
                <a:cs typeface="Carlito"/>
              </a:rPr>
              <a:t>operation</a:t>
            </a:r>
            <a:endParaRPr sz="2150">
              <a:latin typeface="Carlito"/>
              <a:cs typeface="Carlito"/>
            </a:endParaRPr>
          </a:p>
          <a:p>
            <a:pPr marL="228600" marR="2571750" lvl="1" indent="-228600" algn="r">
              <a:lnSpc>
                <a:spcPct val="100000"/>
              </a:lnSpc>
              <a:spcBef>
                <a:spcPts val="500"/>
              </a:spcBef>
              <a:buClr>
                <a:srgbClr val="9CBDBC"/>
              </a:buClr>
              <a:buFont typeface="Arial"/>
              <a:buChar char="•"/>
              <a:tabLst>
                <a:tab pos="228600" algn="l"/>
                <a:tab pos="229235" algn="l"/>
              </a:tabLst>
            </a:pPr>
            <a:r>
              <a:rPr sz="2000" spc="5" dirty="0">
                <a:solidFill>
                  <a:srgbClr val="2E2B1F"/>
                </a:solidFill>
                <a:latin typeface="Carlito"/>
                <a:cs typeface="Carlito"/>
              </a:rPr>
              <a:t>Reads</a:t>
            </a:r>
            <a:r>
              <a:rPr sz="2000" spc="-6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000" spc="10" dirty="0">
                <a:solidFill>
                  <a:srgbClr val="2E2B1F"/>
                </a:solidFill>
                <a:latin typeface="Carlito"/>
                <a:cs typeface="Carlito"/>
              </a:rPr>
              <a:t>to</a:t>
            </a:r>
            <a:r>
              <a:rPr sz="2000" spc="-10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000" spc="10" dirty="0">
                <a:solidFill>
                  <a:srgbClr val="2E2B1F"/>
                </a:solidFill>
                <a:latin typeface="Carlito"/>
                <a:cs typeface="Carlito"/>
              </a:rPr>
              <a:t>a</a:t>
            </a:r>
            <a:r>
              <a:rPr sz="2000" dirty="0">
                <a:solidFill>
                  <a:srgbClr val="2E2B1F"/>
                </a:solidFill>
                <a:latin typeface="Carlito"/>
                <a:cs typeface="Carlito"/>
              </a:rPr>
              <a:t> primary</a:t>
            </a:r>
            <a:r>
              <a:rPr sz="2000" spc="-3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000" spc="5" dirty="0">
                <a:solidFill>
                  <a:srgbClr val="2E2B1F"/>
                </a:solidFill>
                <a:latin typeface="Carlito"/>
                <a:cs typeface="Carlito"/>
              </a:rPr>
              <a:t>have</a:t>
            </a:r>
            <a:r>
              <a:rPr sz="2000" spc="-2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000" b="1" spc="10" dirty="0">
                <a:solidFill>
                  <a:srgbClr val="2E2B1F"/>
                </a:solidFill>
                <a:latin typeface="Carlito"/>
                <a:cs typeface="Carlito"/>
              </a:rPr>
              <a:t>strict</a:t>
            </a:r>
            <a:r>
              <a:rPr sz="2000" b="1" spc="-11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000" b="1" spc="5" dirty="0">
                <a:solidFill>
                  <a:srgbClr val="2E2B1F"/>
                </a:solidFill>
                <a:latin typeface="Carlito"/>
                <a:cs typeface="Carlito"/>
              </a:rPr>
              <a:t>consistency</a:t>
            </a:r>
            <a:endParaRPr sz="2000">
              <a:latin typeface="Carlito"/>
              <a:cs typeface="Carlito"/>
            </a:endParaRPr>
          </a:p>
          <a:p>
            <a:pPr marL="228600" marR="2548890" lvl="2" indent="-228600" algn="r">
              <a:lnSpc>
                <a:spcPct val="100000"/>
              </a:lnSpc>
              <a:spcBef>
                <a:spcPts val="430"/>
              </a:spcBef>
              <a:buClr>
                <a:srgbClr val="D2CA6C"/>
              </a:buClr>
              <a:buFont typeface="Arial"/>
              <a:buChar char="•"/>
              <a:tabLst>
                <a:tab pos="228600" algn="l"/>
                <a:tab pos="229235" algn="l"/>
              </a:tabLst>
            </a:pPr>
            <a:r>
              <a:rPr sz="1800" spc="10" dirty="0">
                <a:solidFill>
                  <a:srgbClr val="2E2B1F"/>
                </a:solidFill>
                <a:latin typeface="Carlito"/>
                <a:cs typeface="Carlito"/>
              </a:rPr>
              <a:t>Reads</a:t>
            </a:r>
            <a:r>
              <a:rPr sz="1800" spc="-7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2E2B1F"/>
                </a:solidFill>
                <a:latin typeface="Carlito"/>
                <a:cs typeface="Carlito"/>
              </a:rPr>
              <a:t>reflect</a:t>
            </a:r>
            <a:r>
              <a:rPr sz="1800" spc="-4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spc="5" dirty="0">
                <a:solidFill>
                  <a:srgbClr val="2E2B1F"/>
                </a:solidFill>
                <a:latin typeface="Carlito"/>
                <a:cs typeface="Carlito"/>
              </a:rPr>
              <a:t>the</a:t>
            </a:r>
            <a:r>
              <a:rPr sz="1800" spc="-3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spc="5" dirty="0">
                <a:solidFill>
                  <a:srgbClr val="2E2B1F"/>
                </a:solidFill>
                <a:latin typeface="Carlito"/>
                <a:cs typeface="Carlito"/>
              </a:rPr>
              <a:t>latest</a:t>
            </a:r>
            <a:r>
              <a:rPr sz="1800" spc="-12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spc="5" dirty="0">
                <a:solidFill>
                  <a:srgbClr val="2E2B1F"/>
                </a:solidFill>
                <a:latin typeface="Carlito"/>
                <a:cs typeface="Carlito"/>
              </a:rPr>
              <a:t>changes</a:t>
            </a:r>
            <a:r>
              <a:rPr sz="1800" spc="-6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2E2B1F"/>
                </a:solidFill>
                <a:latin typeface="Carlito"/>
                <a:cs typeface="Carlito"/>
              </a:rPr>
              <a:t>to</a:t>
            </a:r>
            <a:r>
              <a:rPr sz="1800" spc="-2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spc="5" dirty="0">
                <a:solidFill>
                  <a:srgbClr val="2E2B1F"/>
                </a:solidFill>
                <a:latin typeface="Carlito"/>
                <a:cs typeface="Carlito"/>
              </a:rPr>
              <a:t>the</a:t>
            </a:r>
            <a:r>
              <a:rPr sz="1800" spc="-3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spc="10" dirty="0">
                <a:solidFill>
                  <a:srgbClr val="2E2B1F"/>
                </a:solidFill>
                <a:latin typeface="Carlito"/>
                <a:cs typeface="Carlito"/>
              </a:rPr>
              <a:t>data</a:t>
            </a:r>
            <a:endParaRPr sz="1800">
              <a:latin typeface="Carlito"/>
              <a:cs typeface="Carlito"/>
            </a:endParaRPr>
          </a:p>
          <a:p>
            <a:pPr marL="537210" lvl="1" indent="-229235">
              <a:lnSpc>
                <a:spcPct val="100000"/>
              </a:lnSpc>
              <a:spcBef>
                <a:spcPts val="490"/>
              </a:spcBef>
              <a:buClr>
                <a:srgbClr val="9CBDBC"/>
              </a:buClr>
              <a:buFont typeface="Arial"/>
              <a:buChar char="•"/>
              <a:tabLst>
                <a:tab pos="536575" algn="l"/>
                <a:tab pos="537210" algn="l"/>
              </a:tabLst>
            </a:pPr>
            <a:r>
              <a:rPr sz="2000" spc="5" dirty="0">
                <a:solidFill>
                  <a:srgbClr val="2E2B1F"/>
                </a:solidFill>
                <a:latin typeface="Carlito"/>
                <a:cs typeface="Carlito"/>
              </a:rPr>
              <a:t>Reads </a:t>
            </a:r>
            <a:r>
              <a:rPr sz="2000" spc="10" dirty="0">
                <a:solidFill>
                  <a:srgbClr val="2E2B1F"/>
                </a:solidFill>
                <a:latin typeface="Carlito"/>
                <a:cs typeface="Carlito"/>
              </a:rPr>
              <a:t>to a </a:t>
            </a:r>
            <a:r>
              <a:rPr sz="2000" spc="-5" dirty="0">
                <a:solidFill>
                  <a:srgbClr val="2E2B1F"/>
                </a:solidFill>
                <a:latin typeface="Carlito"/>
                <a:cs typeface="Carlito"/>
              </a:rPr>
              <a:t>secondary </a:t>
            </a:r>
            <a:r>
              <a:rPr sz="2000" spc="5" dirty="0">
                <a:solidFill>
                  <a:srgbClr val="2E2B1F"/>
                </a:solidFill>
                <a:latin typeface="Carlito"/>
                <a:cs typeface="Carlito"/>
              </a:rPr>
              <a:t>have </a:t>
            </a:r>
            <a:r>
              <a:rPr sz="2000" b="1" dirty="0">
                <a:solidFill>
                  <a:srgbClr val="2E2B1F"/>
                </a:solidFill>
                <a:latin typeface="Carlito"/>
                <a:cs typeface="Carlito"/>
              </a:rPr>
              <a:t>eventual</a:t>
            </a:r>
            <a:r>
              <a:rPr sz="2000" b="1" spc="-29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000" b="1" spc="5" dirty="0">
                <a:solidFill>
                  <a:srgbClr val="2E2B1F"/>
                </a:solidFill>
                <a:latin typeface="Carlito"/>
                <a:cs typeface="Carlito"/>
              </a:rPr>
              <a:t>consistency</a:t>
            </a:r>
            <a:endParaRPr sz="2000">
              <a:latin typeface="Carlito"/>
              <a:cs typeface="Carlito"/>
            </a:endParaRPr>
          </a:p>
          <a:p>
            <a:pPr marL="908685" lvl="2" indent="-229235">
              <a:lnSpc>
                <a:spcPct val="100000"/>
              </a:lnSpc>
              <a:spcBef>
                <a:spcPts val="430"/>
              </a:spcBef>
              <a:buClr>
                <a:srgbClr val="D2CA6C"/>
              </a:buClr>
              <a:buFont typeface="Arial"/>
              <a:buChar char="•"/>
              <a:tabLst>
                <a:tab pos="908685" algn="l"/>
                <a:tab pos="909319" algn="l"/>
              </a:tabLst>
            </a:pPr>
            <a:r>
              <a:rPr sz="1800" spc="5" dirty="0">
                <a:solidFill>
                  <a:srgbClr val="2E2B1F"/>
                </a:solidFill>
                <a:latin typeface="Carlito"/>
                <a:cs typeface="Carlito"/>
              </a:rPr>
              <a:t>Updates propagate</a:t>
            </a:r>
            <a:r>
              <a:rPr sz="1800" spc="-254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spc="10" dirty="0">
                <a:solidFill>
                  <a:srgbClr val="2E2B1F"/>
                </a:solidFill>
                <a:latin typeface="Carlito"/>
                <a:cs typeface="Carlito"/>
              </a:rPr>
              <a:t>gradually</a:t>
            </a:r>
            <a:endParaRPr sz="1800">
              <a:latin typeface="Carlito"/>
              <a:cs typeface="Carlito"/>
            </a:endParaRPr>
          </a:p>
          <a:p>
            <a:pPr marL="537210" marR="5080" lvl="1" indent="-229235">
              <a:lnSpc>
                <a:spcPct val="100000"/>
              </a:lnSpc>
              <a:spcBef>
                <a:spcPts val="495"/>
              </a:spcBef>
              <a:buClr>
                <a:srgbClr val="9CBDBC"/>
              </a:buClr>
              <a:buFont typeface="Arial"/>
              <a:buChar char="•"/>
              <a:tabLst>
                <a:tab pos="536575" algn="l"/>
                <a:tab pos="537210" algn="l"/>
              </a:tabLst>
            </a:pPr>
            <a:r>
              <a:rPr sz="2000" spc="10" dirty="0">
                <a:solidFill>
                  <a:srgbClr val="2E2B1F"/>
                </a:solidFill>
                <a:latin typeface="Carlito"/>
                <a:cs typeface="Carlito"/>
              </a:rPr>
              <a:t>If </a:t>
            </a:r>
            <a:r>
              <a:rPr sz="2000" spc="-10" dirty="0">
                <a:solidFill>
                  <a:srgbClr val="2E2B1F"/>
                </a:solidFill>
                <a:latin typeface="Carlito"/>
                <a:cs typeface="Carlito"/>
              </a:rPr>
              <a:t>clients </a:t>
            </a:r>
            <a:r>
              <a:rPr sz="2000" dirty="0">
                <a:solidFill>
                  <a:srgbClr val="2E2B1F"/>
                </a:solidFill>
                <a:latin typeface="Carlito"/>
                <a:cs typeface="Carlito"/>
              </a:rPr>
              <a:t>permit </a:t>
            </a:r>
            <a:r>
              <a:rPr sz="2000" spc="-5" dirty="0">
                <a:solidFill>
                  <a:srgbClr val="2E2B1F"/>
                </a:solidFill>
                <a:latin typeface="Carlito"/>
                <a:cs typeface="Carlito"/>
              </a:rPr>
              <a:t>reads </a:t>
            </a:r>
            <a:r>
              <a:rPr sz="2000" spc="-10" dirty="0">
                <a:solidFill>
                  <a:srgbClr val="2E2B1F"/>
                </a:solidFill>
                <a:latin typeface="Carlito"/>
                <a:cs typeface="Carlito"/>
              </a:rPr>
              <a:t>from </a:t>
            </a:r>
            <a:r>
              <a:rPr sz="2000" spc="-5" dirty="0">
                <a:solidFill>
                  <a:srgbClr val="2E2B1F"/>
                </a:solidFill>
                <a:latin typeface="Carlito"/>
                <a:cs typeface="Carlito"/>
              </a:rPr>
              <a:t>secondary </a:t>
            </a:r>
            <a:r>
              <a:rPr sz="2000" spc="5" dirty="0">
                <a:solidFill>
                  <a:srgbClr val="2E2B1F"/>
                </a:solidFill>
                <a:latin typeface="Carlito"/>
                <a:cs typeface="Carlito"/>
              </a:rPr>
              <a:t>sets </a:t>
            </a:r>
            <a:r>
              <a:rPr sz="2000" spc="10" dirty="0">
                <a:solidFill>
                  <a:srgbClr val="2E2B1F"/>
                </a:solidFill>
                <a:latin typeface="Carlito"/>
                <a:cs typeface="Carlito"/>
              </a:rPr>
              <a:t>– </a:t>
            </a:r>
            <a:r>
              <a:rPr sz="2000" spc="-5" dirty="0">
                <a:solidFill>
                  <a:srgbClr val="2E2B1F"/>
                </a:solidFill>
                <a:latin typeface="Carlito"/>
                <a:cs typeface="Carlito"/>
              </a:rPr>
              <a:t>then </a:t>
            </a:r>
            <a:r>
              <a:rPr sz="2000" spc="-15" dirty="0">
                <a:solidFill>
                  <a:srgbClr val="2E2B1F"/>
                </a:solidFill>
                <a:latin typeface="Carlito"/>
                <a:cs typeface="Carlito"/>
              </a:rPr>
              <a:t>client </a:t>
            </a:r>
            <a:r>
              <a:rPr sz="2000" spc="25" dirty="0">
                <a:solidFill>
                  <a:srgbClr val="2E2B1F"/>
                </a:solidFill>
                <a:latin typeface="Carlito"/>
                <a:cs typeface="Carlito"/>
              </a:rPr>
              <a:t>may </a:t>
            </a:r>
            <a:r>
              <a:rPr sz="2000" spc="-5" dirty="0">
                <a:solidFill>
                  <a:srgbClr val="2E2B1F"/>
                </a:solidFill>
                <a:latin typeface="Carlito"/>
                <a:cs typeface="Carlito"/>
              </a:rPr>
              <a:t>read </a:t>
            </a:r>
            <a:r>
              <a:rPr sz="2000" spc="10" dirty="0">
                <a:solidFill>
                  <a:srgbClr val="2E2B1F"/>
                </a:solidFill>
                <a:latin typeface="Carlito"/>
                <a:cs typeface="Carlito"/>
              </a:rPr>
              <a:t>a  </a:t>
            </a:r>
            <a:r>
              <a:rPr sz="2000" spc="-10" dirty="0">
                <a:solidFill>
                  <a:srgbClr val="2E2B1F"/>
                </a:solidFill>
                <a:latin typeface="Carlito"/>
                <a:cs typeface="Carlito"/>
              </a:rPr>
              <a:t>previous </a:t>
            </a:r>
            <a:r>
              <a:rPr sz="2000" spc="15" dirty="0">
                <a:solidFill>
                  <a:srgbClr val="2E2B1F"/>
                </a:solidFill>
                <a:latin typeface="Carlito"/>
                <a:cs typeface="Carlito"/>
              </a:rPr>
              <a:t>state </a:t>
            </a:r>
            <a:r>
              <a:rPr sz="2000" dirty="0">
                <a:solidFill>
                  <a:srgbClr val="2E2B1F"/>
                </a:solidFill>
                <a:latin typeface="Carlito"/>
                <a:cs typeface="Carlito"/>
              </a:rPr>
              <a:t>of </a:t>
            </a:r>
            <a:r>
              <a:rPr sz="2000" spc="5" dirty="0">
                <a:solidFill>
                  <a:srgbClr val="2E2B1F"/>
                </a:solidFill>
                <a:latin typeface="Carlito"/>
                <a:cs typeface="Carlito"/>
              </a:rPr>
              <a:t>the</a:t>
            </a:r>
            <a:r>
              <a:rPr sz="2000" spc="-17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000" spc="10" dirty="0">
                <a:solidFill>
                  <a:srgbClr val="2E2B1F"/>
                </a:solidFill>
                <a:latin typeface="Carlito"/>
                <a:cs typeface="Carlito"/>
              </a:rPr>
              <a:t>database</a:t>
            </a:r>
            <a:endParaRPr sz="2000">
              <a:latin typeface="Carlito"/>
              <a:cs typeface="Carlito"/>
            </a:endParaRPr>
          </a:p>
          <a:p>
            <a:pPr marL="537210" lvl="1" indent="-229235">
              <a:lnSpc>
                <a:spcPct val="100000"/>
              </a:lnSpc>
              <a:spcBef>
                <a:spcPts val="455"/>
              </a:spcBef>
              <a:buClr>
                <a:srgbClr val="9CBDBC"/>
              </a:buClr>
              <a:buFont typeface="Arial"/>
              <a:buChar char="•"/>
              <a:tabLst>
                <a:tab pos="536575" algn="l"/>
                <a:tab pos="537210" algn="l"/>
              </a:tabLst>
            </a:pPr>
            <a:r>
              <a:rPr sz="2000" spc="-20" dirty="0">
                <a:solidFill>
                  <a:srgbClr val="2E2B1F"/>
                </a:solidFill>
                <a:latin typeface="Carlito"/>
                <a:cs typeface="Carlito"/>
              </a:rPr>
              <a:t>Failure </a:t>
            </a:r>
            <a:r>
              <a:rPr sz="2000" spc="-15" dirty="0">
                <a:solidFill>
                  <a:srgbClr val="2E2B1F"/>
                </a:solidFill>
                <a:latin typeface="Carlito"/>
                <a:cs typeface="Carlito"/>
              </a:rPr>
              <a:t>occurs </a:t>
            </a:r>
            <a:r>
              <a:rPr sz="2000" spc="-25" dirty="0">
                <a:solidFill>
                  <a:srgbClr val="2E2B1F"/>
                </a:solidFill>
                <a:latin typeface="Carlito"/>
                <a:cs typeface="Carlito"/>
              </a:rPr>
              <a:t>before </a:t>
            </a:r>
            <a:r>
              <a:rPr sz="2000" spc="5" dirty="0">
                <a:solidFill>
                  <a:srgbClr val="2E2B1F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2E2B1F"/>
                </a:solidFill>
                <a:latin typeface="Carlito"/>
                <a:cs typeface="Carlito"/>
              </a:rPr>
              <a:t>secondary nodes </a:t>
            </a:r>
            <a:r>
              <a:rPr sz="2000" dirty="0">
                <a:solidFill>
                  <a:srgbClr val="2E2B1F"/>
                </a:solidFill>
                <a:latin typeface="Carlito"/>
                <a:cs typeface="Carlito"/>
              </a:rPr>
              <a:t>are</a:t>
            </a:r>
            <a:r>
              <a:rPr sz="2000" spc="16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2E2B1F"/>
                </a:solidFill>
                <a:latin typeface="Carlito"/>
                <a:cs typeface="Carlito"/>
              </a:rPr>
              <a:t>updated</a:t>
            </a:r>
            <a:endParaRPr sz="2000">
              <a:latin typeface="Carlito"/>
              <a:cs typeface="Carlito"/>
            </a:endParaRPr>
          </a:p>
          <a:p>
            <a:pPr marL="908685" lvl="2" indent="-229235">
              <a:lnSpc>
                <a:spcPct val="100000"/>
              </a:lnSpc>
              <a:spcBef>
                <a:spcPts val="430"/>
              </a:spcBef>
              <a:buClr>
                <a:srgbClr val="D2CA6C"/>
              </a:buClr>
              <a:buFont typeface="Arial"/>
              <a:buChar char="•"/>
              <a:tabLst>
                <a:tab pos="908685" algn="l"/>
                <a:tab pos="909319" algn="l"/>
              </a:tabLst>
            </a:pPr>
            <a:r>
              <a:rPr sz="1800" spc="-10" dirty="0">
                <a:solidFill>
                  <a:srgbClr val="2E2B1F"/>
                </a:solidFill>
                <a:latin typeface="Carlito"/>
                <a:cs typeface="Carlito"/>
              </a:rPr>
              <a:t>System</a:t>
            </a:r>
            <a:r>
              <a:rPr sz="1800" spc="-5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spc="10" dirty="0">
                <a:solidFill>
                  <a:srgbClr val="2E2B1F"/>
                </a:solidFill>
                <a:latin typeface="Carlito"/>
                <a:cs typeface="Carlito"/>
              </a:rPr>
              <a:t>identifies</a:t>
            </a:r>
            <a:r>
              <a:rPr sz="1800" spc="-13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2E2B1F"/>
                </a:solidFill>
                <a:latin typeface="Carlito"/>
                <a:cs typeface="Carlito"/>
              </a:rPr>
              <a:t>when</a:t>
            </a:r>
            <a:r>
              <a:rPr sz="1800" spc="-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2E2B1F"/>
                </a:solidFill>
                <a:latin typeface="Carlito"/>
                <a:cs typeface="Carlito"/>
              </a:rPr>
              <a:t>a </a:t>
            </a:r>
            <a:r>
              <a:rPr sz="1800" spc="10" dirty="0">
                <a:solidFill>
                  <a:srgbClr val="2E2B1F"/>
                </a:solidFill>
                <a:latin typeface="Carlito"/>
                <a:cs typeface="Carlito"/>
              </a:rPr>
              <a:t>rollback</a:t>
            </a:r>
            <a:r>
              <a:rPr sz="1800" spc="-17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spc="10" dirty="0">
                <a:solidFill>
                  <a:srgbClr val="2E2B1F"/>
                </a:solidFill>
                <a:latin typeface="Carlito"/>
                <a:cs typeface="Carlito"/>
              </a:rPr>
              <a:t>needs</a:t>
            </a:r>
            <a:r>
              <a:rPr sz="1800" spc="-6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2E2B1F"/>
                </a:solidFill>
                <a:latin typeface="Carlito"/>
                <a:cs typeface="Carlito"/>
              </a:rPr>
              <a:t>to</a:t>
            </a:r>
            <a:r>
              <a:rPr sz="1800" spc="-1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2E2B1F"/>
                </a:solidFill>
                <a:latin typeface="Carlito"/>
                <a:cs typeface="Carlito"/>
              </a:rPr>
              <a:t>occur</a:t>
            </a:r>
            <a:endParaRPr sz="1800">
              <a:latin typeface="Carlito"/>
              <a:cs typeface="Carlito"/>
            </a:endParaRPr>
          </a:p>
          <a:p>
            <a:pPr marL="908685" lvl="2" indent="-229235">
              <a:lnSpc>
                <a:spcPct val="100000"/>
              </a:lnSpc>
              <a:spcBef>
                <a:spcPts val="470"/>
              </a:spcBef>
              <a:buClr>
                <a:srgbClr val="D2CA6C"/>
              </a:buClr>
              <a:buFont typeface="Arial"/>
              <a:buChar char="•"/>
              <a:tabLst>
                <a:tab pos="908685" algn="l"/>
                <a:tab pos="909319" algn="l"/>
              </a:tabLst>
            </a:pPr>
            <a:r>
              <a:rPr sz="1800" spc="-20" dirty="0">
                <a:solidFill>
                  <a:srgbClr val="2E2B1F"/>
                </a:solidFill>
                <a:latin typeface="Carlito"/>
                <a:cs typeface="Carlito"/>
              </a:rPr>
              <a:t>Users</a:t>
            </a:r>
            <a:r>
              <a:rPr sz="1800" spc="1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2E2B1F"/>
                </a:solidFill>
                <a:latin typeface="Carlito"/>
                <a:cs typeface="Carlito"/>
              </a:rPr>
              <a:t>are</a:t>
            </a:r>
            <a:r>
              <a:rPr sz="1800" spc="-3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spc="5" dirty="0">
                <a:solidFill>
                  <a:srgbClr val="2E2B1F"/>
                </a:solidFill>
                <a:latin typeface="Carlito"/>
                <a:cs typeface="Carlito"/>
              </a:rPr>
              <a:t>responsible</a:t>
            </a:r>
            <a:r>
              <a:rPr sz="1800" spc="-10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spc="-30" dirty="0">
                <a:solidFill>
                  <a:srgbClr val="2E2B1F"/>
                </a:solidFill>
                <a:latin typeface="Carlito"/>
                <a:cs typeface="Carlito"/>
              </a:rPr>
              <a:t>for</a:t>
            </a:r>
            <a:r>
              <a:rPr sz="1800" spc="9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spc="20" dirty="0">
                <a:solidFill>
                  <a:srgbClr val="2E2B1F"/>
                </a:solidFill>
                <a:latin typeface="Carlito"/>
                <a:cs typeface="Carlito"/>
              </a:rPr>
              <a:t>manually</a:t>
            </a:r>
            <a:r>
              <a:rPr sz="1800" spc="-17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spc="20" dirty="0">
                <a:solidFill>
                  <a:srgbClr val="2E2B1F"/>
                </a:solidFill>
                <a:latin typeface="Carlito"/>
                <a:cs typeface="Carlito"/>
              </a:rPr>
              <a:t>applying</a:t>
            </a:r>
            <a:r>
              <a:rPr sz="1800" spc="-204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spc="10" dirty="0">
                <a:solidFill>
                  <a:srgbClr val="2E2B1F"/>
                </a:solidFill>
                <a:latin typeface="Carlito"/>
                <a:cs typeface="Carlito"/>
              </a:rPr>
              <a:t>rollback</a:t>
            </a:r>
            <a:r>
              <a:rPr sz="1800" spc="-17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spc="5" dirty="0">
                <a:solidFill>
                  <a:srgbClr val="2E2B1F"/>
                </a:solidFill>
                <a:latin typeface="Carlito"/>
                <a:cs typeface="Carlito"/>
              </a:rPr>
              <a:t>changes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34400" y="5648325"/>
            <a:ext cx="71755" cy="400050"/>
          </a:xfrm>
          <a:custGeom>
            <a:avLst/>
            <a:gdLst/>
            <a:ahLst/>
            <a:cxnLst/>
            <a:rect l="l" t="t" r="r" b="b"/>
            <a:pathLst>
              <a:path w="71754" h="400050">
                <a:moveTo>
                  <a:pt x="71754" y="400050"/>
                </a:moveTo>
                <a:lnTo>
                  <a:pt x="43826" y="394407"/>
                </a:lnTo>
                <a:lnTo>
                  <a:pt x="21018" y="379020"/>
                </a:lnTo>
                <a:lnTo>
                  <a:pt x="5639" y="356196"/>
                </a:lnTo>
                <a:lnTo>
                  <a:pt x="0" y="328244"/>
                </a:lnTo>
                <a:lnTo>
                  <a:pt x="0" y="71805"/>
                </a:lnTo>
                <a:lnTo>
                  <a:pt x="5639" y="43853"/>
                </a:lnTo>
                <a:lnTo>
                  <a:pt x="21018" y="21029"/>
                </a:lnTo>
                <a:lnTo>
                  <a:pt x="43826" y="5642"/>
                </a:lnTo>
                <a:lnTo>
                  <a:pt x="71754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05569" y="5648325"/>
            <a:ext cx="71755" cy="400050"/>
          </a:xfrm>
          <a:custGeom>
            <a:avLst/>
            <a:gdLst/>
            <a:ahLst/>
            <a:cxnLst/>
            <a:rect l="l" t="t" r="r" b="b"/>
            <a:pathLst>
              <a:path w="71754" h="400050">
                <a:moveTo>
                  <a:pt x="0" y="0"/>
                </a:moveTo>
                <a:lnTo>
                  <a:pt x="27928" y="5642"/>
                </a:lnTo>
                <a:lnTo>
                  <a:pt x="50736" y="21029"/>
                </a:lnTo>
                <a:lnTo>
                  <a:pt x="66115" y="43853"/>
                </a:lnTo>
                <a:lnTo>
                  <a:pt x="71754" y="71805"/>
                </a:lnTo>
                <a:lnTo>
                  <a:pt x="71754" y="328244"/>
                </a:lnTo>
                <a:lnTo>
                  <a:pt x="66115" y="356196"/>
                </a:lnTo>
                <a:lnTo>
                  <a:pt x="50736" y="379020"/>
                </a:lnTo>
                <a:lnTo>
                  <a:pt x="27928" y="394407"/>
                </a:lnTo>
                <a:lnTo>
                  <a:pt x="0" y="40005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40</a:t>
            </a:fld>
            <a:endParaRPr spc="-5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100400"/>
              </a:lnSpc>
              <a:spcBef>
                <a:spcPts val="110"/>
              </a:spcBef>
            </a:pPr>
            <a:r>
              <a:rPr spc="-70" dirty="0"/>
              <a:t>Provides </a:t>
            </a:r>
            <a:r>
              <a:rPr spc="-45" dirty="0"/>
              <a:t>Memory</a:t>
            </a:r>
            <a:r>
              <a:rPr spc="-560" dirty="0"/>
              <a:t> </a:t>
            </a:r>
            <a:r>
              <a:rPr spc="-40" dirty="0"/>
              <a:t>Mapped  Files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1975" y="1662049"/>
            <a:ext cx="7827009" cy="1435735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254000" marR="17780" indent="-229235" algn="just">
              <a:lnSpc>
                <a:spcPct val="103400"/>
              </a:lnSpc>
              <a:spcBef>
                <a:spcPts val="40"/>
              </a:spcBef>
              <a:buClr>
                <a:srgbClr val="A9A47B"/>
              </a:buClr>
              <a:buFont typeface="Arial"/>
              <a:buChar char="•"/>
              <a:tabLst>
                <a:tab pos="254635" algn="l"/>
              </a:tabLst>
            </a:pPr>
            <a:r>
              <a:rPr sz="2150" spc="5" dirty="0">
                <a:solidFill>
                  <a:srgbClr val="2E2B1F"/>
                </a:solidFill>
                <a:latin typeface="Carlito"/>
                <a:cs typeface="Carlito"/>
              </a:rPr>
              <a:t>„A </a:t>
            </a:r>
            <a:r>
              <a:rPr sz="2150" dirty="0">
                <a:solidFill>
                  <a:srgbClr val="2E2B1F"/>
                </a:solidFill>
                <a:latin typeface="Carlito"/>
                <a:cs typeface="Carlito"/>
              </a:rPr>
              <a:t>memory-mapped </a:t>
            </a:r>
            <a:r>
              <a:rPr sz="2150" spc="20" dirty="0">
                <a:solidFill>
                  <a:srgbClr val="2E2B1F"/>
                </a:solidFill>
                <a:latin typeface="Carlito"/>
                <a:cs typeface="Carlito"/>
              </a:rPr>
              <a:t>file </a:t>
            </a:r>
            <a:r>
              <a:rPr sz="2150" spc="15" dirty="0">
                <a:solidFill>
                  <a:srgbClr val="2E2B1F"/>
                </a:solidFill>
                <a:latin typeface="Carlito"/>
                <a:cs typeface="Carlito"/>
              </a:rPr>
              <a:t>is </a:t>
            </a:r>
            <a:r>
              <a:rPr sz="2150" spc="10" dirty="0">
                <a:solidFill>
                  <a:srgbClr val="2E2B1F"/>
                </a:solidFill>
                <a:latin typeface="Carlito"/>
                <a:cs typeface="Carlito"/>
              </a:rPr>
              <a:t>a </a:t>
            </a:r>
            <a:r>
              <a:rPr sz="2150" spc="-5" dirty="0">
                <a:solidFill>
                  <a:srgbClr val="2E2B1F"/>
                </a:solidFill>
                <a:latin typeface="Carlito"/>
                <a:cs typeface="Carlito"/>
              </a:rPr>
              <a:t>segment </a:t>
            </a:r>
            <a:r>
              <a:rPr sz="2150" dirty="0">
                <a:solidFill>
                  <a:srgbClr val="2E2B1F"/>
                </a:solidFill>
                <a:latin typeface="Carlito"/>
                <a:cs typeface="Carlito"/>
              </a:rPr>
              <a:t>of </a:t>
            </a:r>
            <a:r>
              <a:rPr sz="2150" spc="5" dirty="0">
                <a:solidFill>
                  <a:srgbClr val="2E2B1F"/>
                </a:solidFill>
                <a:latin typeface="Carlito"/>
                <a:cs typeface="Carlito"/>
              </a:rPr>
              <a:t>virtual </a:t>
            </a:r>
            <a:r>
              <a:rPr sz="2150" spc="-5" dirty="0">
                <a:solidFill>
                  <a:srgbClr val="2E2B1F"/>
                </a:solidFill>
                <a:latin typeface="Carlito"/>
                <a:cs typeface="Carlito"/>
              </a:rPr>
              <a:t>memory </a:t>
            </a:r>
            <a:r>
              <a:rPr sz="2150" spc="10" dirty="0">
                <a:solidFill>
                  <a:srgbClr val="2E2B1F"/>
                </a:solidFill>
                <a:latin typeface="Carlito"/>
                <a:cs typeface="Carlito"/>
              </a:rPr>
              <a:t>which </a:t>
            </a:r>
            <a:r>
              <a:rPr sz="2150" spc="5" dirty="0">
                <a:solidFill>
                  <a:srgbClr val="2E2B1F"/>
                </a:solidFill>
                <a:latin typeface="Carlito"/>
                <a:cs typeface="Carlito"/>
              </a:rPr>
              <a:t>has  </a:t>
            </a:r>
            <a:r>
              <a:rPr sz="2150" spc="-10" dirty="0">
                <a:solidFill>
                  <a:srgbClr val="2E2B1F"/>
                </a:solidFill>
                <a:latin typeface="Carlito"/>
                <a:cs typeface="Carlito"/>
              </a:rPr>
              <a:t>been </a:t>
            </a:r>
            <a:r>
              <a:rPr sz="2150" dirty="0">
                <a:solidFill>
                  <a:srgbClr val="2E2B1F"/>
                </a:solidFill>
                <a:latin typeface="Carlito"/>
                <a:cs typeface="Carlito"/>
              </a:rPr>
              <a:t>assigned </a:t>
            </a:r>
            <a:r>
              <a:rPr sz="2150" spc="10" dirty="0">
                <a:solidFill>
                  <a:srgbClr val="2E2B1F"/>
                </a:solidFill>
                <a:latin typeface="Carlito"/>
                <a:cs typeface="Carlito"/>
              </a:rPr>
              <a:t>a </a:t>
            </a:r>
            <a:r>
              <a:rPr sz="2150" spc="-5" dirty="0">
                <a:solidFill>
                  <a:srgbClr val="2E2B1F"/>
                </a:solidFill>
                <a:latin typeface="Carlito"/>
                <a:cs typeface="Carlito"/>
              </a:rPr>
              <a:t>direct </a:t>
            </a:r>
            <a:r>
              <a:rPr sz="2150" dirty="0">
                <a:solidFill>
                  <a:srgbClr val="2E2B1F"/>
                </a:solidFill>
                <a:latin typeface="Carlito"/>
                <a:cs typeface="Carlito"/>
              </a:rPr>
              <a:t>byte-for-byte </a:t>
            </a:r>
            <a:r>
              <a:rPr sz="2150" spc="5" dirty="0">
                <a:solidFill>
                  <a:srgbClr val="2E2B1F"/>
                </a:solidFill>
                <a:latin typeface="Carlito"/>
                <a:cs typeface="Carlito"/>
              </a:rPr>
              <a:t>correlation </a:t>
            </a:r>
            <a:r>
              <a:rPr sz="2150" spc="25" dirty="0">
                <a:solidFill>
                  <a:srgbClr val="2E2B1F"/>
                </a:solidFill>
                <a:latin typeface="Carlito"/>
                <a:cs typeface="Carlito"/>
              </a:rPr>
              <a:t>with </a:t>
            </a:r>
            <a:r>
              <a:rPr sz="2150" spc="-5" dirty="0">
                <a:solidFill>
                  <a:srgbClr val="2E2B1F"/>
                </a:solidFill>
                <a:latin typeface="Carlito"/>
                <a:cs typeface="Carlito"/>
              </a:rPr>
              <a:t>some </a:t>
            </a:r>
            <a:r>
              <a:rPr sz="2150" spc="5" dirty="0">
                <a:solidFill>
                  <a:srgbClr val="2E2B1F"/>
                </a:solidFill>
                <a:latin typeface="Carlito"/>
                <a:cs typeface="Carlito"/>
              </a:rPr>
              <a:t>portion  </a:t>
            </a:r>
            <a:r>
              <a:rPr sz="2150" dirty="0">
                <a:solidFill>
                  <a:srgbClr val="2E2B1F"/>
                </a:solidFill>
                <a:latin typeface="Carlito"/>
                <a:cs typeface="Carlito"/>
              </a:rPr>
              <a:t>of </a:t>
            </a:r>
            <a:r>
              <a:rPr sz="2150" spc="10" dirty="0">
                <a:solidFill>
                  <a:srgbClr val="2E2B1F"/>
                </a:solidFill>
                <a:latin typeface="Carlito"/>
                <a:cs typeface="Carlito"/>
              </a:rPr>
              <a:t>a </a:t>
            </a:r>
            <a:r>
              <a:rPr sz="2150" spc="20" dirty="0">
                <a:solidFill>
                  <a:srgbClr val="2E2B1F"/>
                </a:solidFill>
                <a:latin typeface="Carlito"/>
                <a:cs typeface="Carlito"/>
              </a:rPr>
              <a:t>file </a:t>
            </a:r>
            <a:r>
              <a:rPr sz="2150" dirty="0">
                <a:solidFill>
                  <a:srgbClr val="2E2B1F"/>
                </a:solidFill>
                <a:latin typeface="Carlito"/>
                <a:cs typeface="Carlito"/>
              </a:rPr>
              <a:t>or </a:t>
            </a:r>
            <a:r>
              <a:rPr sz="2150" spc="5" dirty="0">
                <a:solidFill>
                  <a:srgbClr val="2E2B1F"/>
                </a:solidFill>
                <a:latin typeface="Carlito"/>
                <a:cs typeface="Carlito"/>
              </a:rPr>
              <a:t>file-like</a:t>
            </a:r>
            <a:r>
              <a:rPr sz="2150" spc="7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150" spc="-25" dirty="0">
                <a:solidFill>
                  <a:srgbClr val="2E2B1F"/>
                </a:solidFill>
                <a:latin typeface="Carlito"/>
                <a:cs typeface="Carlito"/>
              </a:rPr>
              <a:t>resource.”</a:t>
            </a:r>
            <a:r>
              <a:rPr sz="2250" spc="-37" baseline="24074" dirty="0">
                <a:solidFill>
                  <a:srgbClr val="2E2B1F"/>
                </a:solidFill>
                <a:latin typeface="Carlito"/>
                <a:cs typeface="Carlito"/>
              </a:rPr>
              <a:t>1</a:t>
            </a:r>
            <a:endParaRPr sz="2250" baseline="24074">
              <a:latin typeface="Carlito"/>
              <a:cs typeface="Carlito"/>
            </a:endParaRPr>
          </a:p>
          <a:p>
            <a:pPr marL="254000" indent="-229235" algn="just">
              <a:lnSpc>
                <a:spcPct val="100000"/>
              </a:lnSpc>
              <a:spcBef>
                <a:spcPts val="575"/>
              </a:spcBef>
              <a:buClr>
                <a:srgbClr val="A9A47B"/>
              </a:buClr>
              <a:buFont typeface="Arial"/>
              <a:buChar char="•"/>
              <a:tabLst>
                <a:tab pos="254635" algn="l"/>
              </a:tabLst>
            </a:pPr>
            <a:r>
              <a:rPr sz="2150" spc="5" dirty="0">
                <a:solidFill>
                  <a:srgbClr val="2E2B1F"/>
                </a:solidFill>
                <a:latin typeface="Carlito"/>
                <a:cs typeface="Carlito"/>
              </a:rPr>
              <a:t>mmap()</a:t>
            </a:r>
            <a:endParaRPr sz="215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34400" y="5648325"/>
            <a:ext cx="71755" cy="400050"/>
          </a:xfrm>
          <a:custGeom>
            <a:avLst/>
            <a:gdLst/>
            <a:ahLst/>
            <a:cxnLst/>
            <a:rect l="l" t="t" r="r" b="b"/>
            <a:pathLst>
              <a:path w="71754" h="400050">
                <a:moveTo>
                  <a:pt x="71754" y="400050"/>
                </a:moveTo>
                <a:lnTo>
                  <a:pt x="43826" y="394407"/>
                </a:lnTo>
                <a:lnTo>
                  <a:pt x="21018" y="379020"/>
                </a:lnTo>
                <a:lnTo>
                  <a:pt x="5639" y="356196"/>
                </a:lnTo>
                <a:lnTo>
                  <a:pt x="0" y="328244"/>
                </a:lnTo>
                <a:lnTo>
                  <a:pt x="0" y="71805"/>
                </a:lnTo>
                <a:lnTo>
                  <a:pt x="5639" y="43853"/>
                </a:lnTo>
                <a:lnTo>
                  <a:pt x="21018" y="21029"/>
                </a:lnTo>
                <a:lnTo>
                  <a:pt x="43826" y="5642"/>
                </a:lnTo>
                <a:lnTo>
                  <a:pt x="71754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05569" y="5648325"/>
            <a:ext cx="71755" cy="400050"/>
          </a:xfrm>
          <a:custGeom>
            <a:avLst/>
            <a:gdLst/>
            <a:ahLst/>
            <a:cxnLst/>
            <a:rect l="l" t="t" r="r" b="b"/>
            <a:pathLst>
              <a:path w="71754" h="400050">
                <a:moveTo>
                  <a:pt x="0" y="0"/>
                </a:moveTo>
                <a:lnTo>
                  <a:pt x="27928" y="5642"/>
                </a:lnTo>
                <a:lnTo>
                  <a:pt x="50736" y="21029"/>
                </a:lnTo>
                <a:lnTo>
                  <a:pt x="66115" y="43853"/>
                </a:lnTo>
                <a:lnTo>
                  <a:pt x="71754" y="71805"/>
                </a:lnTo>
                <a:lnTo>
                  <a:pt x="71754" y="328244"/>
                </a:lnTo>
                <a:lnTo>
                  <a:pt x="66115" y="356196"/>
                </a:lnTo>
                <a:lnTo>
                  <a:pt x="50736" y="379020"/>
                </a:lnTo>
                <a:lnTo>
                  <a:pt x="27928" y="394407"/>
                </a:lnTo>
                <a:lnTo>
                  <a:pt x="0" y="40005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09725" y="3962400"/>
            <a:ext cx="5476875" cy="24479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41</a:t>
            </a:fld>
            <a:endParaRPr spc="-5" dirty="0"/>
          </a:p>
        </p:txBody>
      </p:sp>
      <p:sp>
        <p:nvSpPr>
          <p:cNvPr id="8" name="object 8"/>
          <p:cNvSpPr txBox="1"/>
          <p:nvPr/>
        </p:nvSpPr>
        <p:spPr>
          <a:xfrm>
            <a:off x="78739" y="6481276"/>
            <a:ext cx="3397885" cy="310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5"/>
              </a:lnSpc>
            </a:pPr>
            <a:r>
              <a:rPr sz="1200" spc="-5" dirty="0">
                <a:solidFill>
                  <a:srgbClr val="2E2B1F"/>
                </a:solidFill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  <a:p>
            <a:pPr marL="98425">
              <a:lnSpc>
                <a:spcPts val="1170"/>
              </a:lnSpc>
            </a:pPr>
            <a:r>
              <a:rPr sz="1200" dirty="0">
                <a:solidFill>
                  <a:srgbClr val="2E2B1F"/>
                </a:solidFill>
                <a:latin typeface="Arial"/>
                <a:cs typeface="Arial"/>
              </a:rPr>
              <a:t>:</a:t>
            </a:r>
            <a:r>
              <a:rPr sz="1200" spc="50" dirty="0">
                <a:solidFill>
                  <a:srgbClr val="2E2B1F"/>
                </a:solidFill>
                <a:latin typeface="Arial"/>
                <a:cs typeface="Arial"/>
              </a:rPr>
              <a:t> </a:t>
            </a:r>
            <a:r>
              <a:rPr sz="1200" spc="-15" dirty="0">
                <a:solidFill>
                  <a:srgbClr val="2E2B1F"/>
                </a:solidFill>
                <a:latin typeface="Arial"/>
                <a:cs typeface="Arial"/>
                <a:hlinkClick r:id="rId3"/>
              </a:rPr>
              <a:t>http://en.wikipedia.org/wiki/Memory-mapped_file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575" y="474344"/>
            <a:ext cx="5985510" cy="7239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35" dirty="0"/>
              <a:t>Other </a:t>
            </a:r>
            <a:r>
              <a:rPr spc="-55" dirty="0"/>
              <a:t>additional</a:t>
            </a:r>
            <a:r>
              <a:rPr spc="-710" dirty="0"/>
              <a:t> </a:t>
            </a:r>
            <a:r>
              <a:rPr spc="-70" dirty="0"/>
              <a:t>features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875" y="1542465"/>
            <a:ext cx="3912235" cy="2192655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710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150" spc="-5" dirty="0">
                <a:solidFill>
                  <a:srgbClr val="2E2B1F"/>
                </a:solidFill>
                <a:latin typeface="Carlito"/>
                <a:cs typeface="Carlito"/>
              </a:rPr>
              <a:t>Supports </a:t>
            </a:r>
            <a:r>
              <a:rPr sz="2150" spc="5" dirty="0">
                <a:solidFill>
                  <a:srgbClr val="2E2B1F"/>
                </a:solidFill>
                <a:latin typeface="Carlito"/>
                <a:cs typeface="Carlito"/>
              </a:rPr>
              <a:t>geospatial </a:t>
            </a:r>
            <a:r>
              <a:rPr sz="2150" spc="10" dirty="0">
                <a:solidFill>
                  <a:srgbClr val="2E2B1F"/>
                </a:solidFill>
                <a:latin typeface="Carlito"/>
                <a:cs typeface="Carlito"/>
              </a:rPr>
              <a:t>data </a:t>
            </a:r>
            <a:r>
              <a:rPr sz="2150" spc="-5" dirty="0">
                <a:solidFill>
                  <a:srgbClr val="2E2B1F"/>
                </a:solidFill>
                <a:latin typeface="Carlito"/>
                <a:cs typeface="Carlito"/>
              </a:rPr>
              <a:t>of</a:t>
            </a:r>
            <a:r>
              <a:rPr sz="2150" spc="25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150" spc="5" dirty="0">
                <a:solidFill>
                  <a:srgbClr val="2E2B1F"/>
                </a:solidFill>
                <a:latin typeface="Carlito"/>
                <a:cs typeface="Carlito"/>
              </a:rPr>
              <a:t>type</a:t>
            </a:r>
            <a:endParaRPr sz="2150">
              <a:latin typeface="Carlito"/>
              <a:cs typeface="Carlito"/>
            </a:endParaRPr>
          </a:p>
          <a:p>
            <a:pPr marL="537210" lvl="1" indent="-229235">
              <a:lnSpc>
                <a:spcPct val="100000"/>
              </a:lnSpc>
              <a:spcBef>
                <a:spcPts val="575"/>
              </a:spcBef>
              <a:buClr>
                <a:srgbClr val="9CBDBC"/>
              </a:buClr>
              <a:buFont typeface="Arial"/>
              <a:buChar char="•"/>
              <a:tabLst>
                <a:tab pos="536575" algn="l"/>
                <a:tab pos="537210" algn="l"/>
              </a:tabLst>
            </a:pPr>
            <a:r>
              <a:rPr sz="2000" spc="-10" dirty="0">
                <a:solidFill>
                  <a:srgbClr val="2E2B1F"/>
                </a:solidFill>
                <a:latin typeface="Carlito"/>
                <a:cs typeface="Carlito"/>
              </a:rPr>
              <a:t>Spherical</a:t>
            </a:r>
            <a:endParaRPr sz="2000">
              <a:latin typeface="Carlito"/>
              <a:cs typeface="Carlito"/>
            </a:endParaRPr>
          </a:p>
          <a:p>
            <a:pPr marL="908685" lvl="2" indent="-229235">
              <a:lnSpc>
                <a:spcPct val="100000"/>
              </a:lnSpc>
              <a:spcBef>
                <a:spcPts val="425"/>
              </a:spcBef>
              <a:buClr>
                <a:srgbClr val="D2CA6C"/>
              </a:buClr>
              <a:buFont typeface="Arial"/>
              <a:buChar char="•"/>
              <a:tabLst>
                <a:tab pos="908685" algn="l"/>
                <a:tab pos="909319" algn="l"/>
              </a:tabLst>
            </a:pPr>
            <a:r>
              <a:rPr sz="1800" dirty="0">
                <a:solidFill>
                  <a:srgbClr val="2E2B1F"/>
                </a:solidFill>
                <a:latin typeface="Carlito"/>
                <a:cs typeface="Carlito"/>
              </a:rPr>
              <a:t>Provides </a:t>
            </a:r>
            <a:r>
              <a:rPr sz="1800" spc="15" dirty="0">
                <a:solidFill>
                  <a:srgbClr val="2E2B1F"/>
                </a:solidFill>
                <a:latin typeface="Carlito"/>
                <a:cs typeface="Carlito"/>
              </a:rPr>
              <a:t>longitude and</a:t>
            </a:r>
            <a:r>
              <a:rPr sz="1800" spc="-28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spc="15" dirty="0">
                <a:solidFill>
                  <a:srgbClr val="2E2B1F"/>
                </a:solidFill>
                <a:latin typeface="Carlito"/>
                <a:cs typeface="Carlito"/>
              </a:rPr>
              <a:t>latitude</a:t>
            </a:r>
            <a:endParaRPr sz="1800">
              <a:latin typeface="Carlito"/>
              <a:cs typeface="Carlito"/>
            </a:endParaRPr>
          </a:p>
          <a:p>
            <a:pPr marL="537210" lvl="1" indent="-229235">
              <a:lnSpc>
                <a:spcPct val="100000"/>
              </a:lnSpc>
              <a:spcBef>
                <a:spcPts val="495"/>
              </a:spcBef>
              <a:buClr>
                <a:srgbClr val="9CBDBC"/>
              </a:buClr>
              <a:buFont typeface="Arial"/>
              <a:buChar char="•"/>
              <a:tabLst>
                <a:tab pos="536575" algn="l"/>
                <a:tab pos="537210" algn="l"/>
              </a:tabLst>
            </a:pPr>
            <a:r>
              <a:rPr sz="2000" spc="-5" dirty="0">
                <a:solidFill>
                  <a:srgbClr val="2E2B1F"/>
                </a:solidFill>
                <a:latin typeface="Carlito"/>
                <a:cs typeface="Carlito"/>
              </a:rPr>
              <a:t>Flat</a:t>
            </a:r>
            <a:endParaRPr sz="2000">
              <a:latin typeface="Carlito"/>
              <a:cs typeface="Carlito"/>
            </a:endParaRPr>
          </a:p>
          <a:p>
            <a:pPr marL="908685" lvl="2" indent="-229235">
              <a:lnSpc>
                <a:spcPct val="100000"/>
              </a:lnSpc>
              <a:spcBef>
                <a:spcPts val="430"/>
              </a:spcBef>
              <a:buClr>
                <a:srgbClr val="D2CA6C"/>
              </a:buClr>
              <a:buFont typeface="Arial"/>
              <a:buChar char="•"/>
              <a:tabLst>
                <a:tab pos="908685" algn="l"/>
                <a:tab pos="909319" algn="l"/>
              </a:tabLst>
            </a:pPr>
            <a:r>
              <a:rPr sz="1800" dirty="0">
                <a:solidFill>
                  <a:srgbClr val="2E2B1F"/>
                </a:solidFill>
                <a:latin typeface="Carlito"/>
                <a:cs typeface="Carlito"/>
              </a:rPr>
              <a:t>2</a:t>
            </a:r>
            <a:r>
              <a:rPr sz="1800" spc="2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spc="10" dirty="0">
                <a:solidFill>
                  <a:srgbClr val="2E2B1F"/>
                </a:solidFill>
                <a:latin typeface="Carlito"/>
                <a:cs typeface="Carlito"/>
              </a:rPr>
              <a:t>dimensional</a:t>
            </a:r>
            <a:r>
              <a:rPr sz="1800" spc="-15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spc="15" dirty="0">
                <a:solidFill>
                  <a:srgbClr val="2E2B1F"/>
                </a:solidFill>
                <a:latin typeface="Carlito"/>
                <a:cs typeface="Carlito"/>
              </a:rPr>
              <a:t>points</a:t>
            </a:r>
            <a:r>
              <a:rPr sz="1800" spc="-22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spc="10" dirty="0">
                <a:solidFill>
                  <a:srgbClr val="2E2B1F"/>
                </a:solidFill>
                <a:latin typeface="Carlito"/>
                <a:cs typeface="Carlito"/>
              </a:rPr>
              <a:t>on</a:t>
            </a:r>
            <a:r>
              <a:rPr sz="1800" spc="-1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2E2B1F"/>
                </a:solidFill>
                <a:latin typeface="Carlito"/>
                <a:cs typeface="Carlito"/>
              </a:rPr>
              <a:t>a </a:t>
            </a:r>
            <a:r>
              <a:rPr sz="1800" spc="20" dirty="0">
                <a:solidFill>
                  <a:srgbClr val="2E2B1F"/>
                </a:solidFill>
                <a:latin typeface="Carlito"/>
                <a:cs typeface="Carlito"/>
              </a:rPr>
              <a:t>plane</a:t>
            </a:r>
            <a:endParaRPr sz="1800">
              <a:latin typeface="Carlito"/>
              <a:cs typeface="Carlito"/>
            </a:endParaRPr>
          </a:p>
          <a:p>
            <a:pPr marL="537210" lvl="1" indent="-229235">
              <a:lnSpc>
                <a:spcPct val="100000"/>
              </a:lnSpc>
              <a:spcBef>
                <a:spcPts val="420"/>
              </a:spcBef>
              <a:buClr>
                <a:srgbClr val="9CBDBC"/>
              </a:buClr>
              <a:buFont typeface="Arial"/>
              <a:buChar char="•"/>
              <a:tabLst>
                <a:tab pos="536575" algn="l"/>
                <a:tab pos="537210" algn="l"/>
              </a:tabLst>
            </a:pPr>
            <a:r>
              <a:rPr sz="2000" spc="5" dirty="0">
                <a:solidFill>
                  <a:srgbClr val="2E2B1F"/>
                </a:solidFill>
                <a:latin typeface="Carlito"/>
                <a:cs typeface="Carlito"/>
              </a:rPr>
              <a:t>Geospatial</a:t>
            </a:r>
            <a:r>
              <a:rPr sz="2000" spc="-9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2E2B1F"/>
                </a:solidFill>
                <a:latin typeface="Carlito"/>
                <a:cs typeface="Carlito"/>
              </a:rPr>
              <a:t>indexes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34400" y="5648325"/>
            <a:ext cx="71755" cy="400050"/>
          </a:xfrm>
          <a:custGeom>
            <a:avLst/>
            <a:gdLst/>
            <a:ahLst/>
            <a:cxnLst/>
            <a:rect l="l" t="t" r="r" b="b"/>
            <a:pathLst>
              <a:path w="71754" h="400050">
                <a:moveTo>
                  <a:pt x="71754" y="400050"/>
                </a:moveTo>
                <a:lnTo>
                  <a:pt x="43826" y="394407"/>
                </a:lnTo>
                <a:lnTo>
                  <a:pt x="21018" y="379020"/>
                </a:lnTo>
                <a:lnTo>
                  <a:pt x="5639" y="356196"/>
                </a:lnTo>
                <a:lnTo>
                  <a:pt x="0" y="328244"/>
                </a:lnTo>
                <a:lnTo>
                  <a:pt x="0" y="71805"/>
                </a:lnTo>
                <a:lnTo>
                  <a:pt x="5639" y="43853"/>
                </a:lnTo>
                <a:lnTo>
                  <a:pt x="21018" y="21029"/>
                </a:lnTo>
                <a:lnTo>
                  <a:pt x="43826" y="5642"/>
                </a:lnTo>
                <a:lnTo>
                  <a:pt x="71754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05569" y="5648325"/>
            <a:ext cx="71755" cy="400050"/>
          </a:xfrm>
          <a:custGeom>
            <a:avLst/>
            <a:gdLst/>
            <a:ahLst/>
            <a:cxnLst/>
            <a:rect l="l" t="t" r="r" b="b"/>
            <a:pathLst>
              <a:path w="71754" h="400050">
                <a:moveTo>
                  <a:pt x="0" y="0"/>
                </a:moveTo>
                <a:lnTo>
                  <a:pt x="27928" y="5642"/>
                </a:lnTo>
                <a:lnTo>
                  <a:pt x="50736" y="21029"/>
                </a:lnTo>
                <a:lnTo>
                  <a:pt x="66115" y="43853"/>
                </a:lnTo>
                <a:lnTo>
                  <a:pt x="71754" y="71805"/>
                </a:lnTo>
                <a:lnTo>
                  <a:pt x="71754" y="328244"/>
                </a:lnTo>
                <a:lnTo>
                  <a:pt x="66115" y="356196"/>
                </a:lnTo>
                <a:lnTo>
                  <a:pt x="50736" y="379020"/>
                </a:lnTo>
                <a:lnTo>
                  <a:pt x="27928" y="394407"/>
                </a:lnTo>
                <a:lnTo>
                  <a:pt x="0" y="40005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42</a:t>
            </a:fld>
            <a:endParaRPr spc="-5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0"/>
            <a:ext cx="8066405" cy="6553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100" spc="-95" dirty="0"/>
              <a:t>Interactive</a:t>
            </a:r>
            <a:r>
              <a:rPr sz="4100" spc="-455" dirty="0"/>
              <a:t> </a:t>
            </a:r>
            <a:r>
              <a:rPr sz="4100" spc="-55" dirty="0"/>
              <a:t>session:</a:t>
            </a:r>
            <a:r>
              <a:rPr sz="4100" spc="-495" dirty="0"/>
              <a:t> </a:t>
            </a:r>
            <a:r>
              <a:rPr sz="4100" spc="-50" dirty="0"/>
              <a:t>query</a:t>
            </a:r>
            <a:r>
              <a:rPr sz="4100" spc="-365" dirty="0"/>
              <a:t> </a:t>
            </a:r>
            <a:r>
              <a:rPr sz="4100" spc="-70" dirty="0"/>
              <a:t>through</a:t>
            </a:r>
            <a:r>
              <a:rPr sz="4100" spc="-420" dirty="0"/>
              <a:t> </a:t>
            </a:r>
            <a:r>
              <a:rPr sz="4100" spc="-50" dirty="0"/>
              <a:t>API</a:t>
            </a:r>
            <a:endParaRPr sz="4100"/>
          </a:p>
        </p:txBody>
      </p:sp>
      <p:grpSp>
        <p:nvGrpSpPr>
          <p:cNvPr id="3" name="object 3"/>
          <p:cNvGrpSpPr/>
          <p:nvPr/>
        </p:nvGrpSpPr>
        <p:grpSpPr>
          <a:xfrm>
            <a:off x="104775" y="609600"/>
            <a:ext cx="9039225" cy="6096000"/>
            <a:chOff x="104775" y="609600"/>
            <a:chExt cx="9039225" cy="6096000"/>
          </a:xfrm>
        </p:grpSpPr>
        <p:sp>
          <p:nvSpPr>
            <p:cNvPr id="4" name="object 4"/>
            <p:cNvSpPr/>
            <p:nvPr/>
          </p:nvSpPr>
          <p:spPr>
            <a:xfrm>
              <a:off x="104775" y="609600"/>
              <a:ext cx="9039225" cy="6096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85762" y="3433826"/>
              <a:ext cx="5676900" cy="161925"/>
            </a:xfrm>
            <a:custGeom>
              <a:avLst/>
              <a:gdLst/>
              <a:ahLst/>
              <a:cxnLst/>
              <a:rect l="l" t="t" r="r" b="b"/>
              <a:pathLst>
                <a:path w="5676900" h="161925">
                  <a:moveTo>
                    <a:pt x="0" y="161925"/>
                  </a:moveTo>
                  <a:lnTo>
                    <a:pt x="5676900" y="161925"/>
                  </a:lnTo>
                  <a:lnTo>
                    <a:pt x="5676900" y="0"/>
                  </a:lnTo>
                  <a:lnTo>
                    <a:pt x="0" y="0"/>
                  </a:lnTo>
                  <a:lnTo>
                    <a:pt x="0" y="161925"/>
                  </a:lnTo>
                  <a:close/>
                </a:path>
              </a:pathLst>
            </a:custGeom>
            <a:ln w="28575">
              <a:solidFill>
                <a:srgbClr val="9CBD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575" y="504443"/>
            <a:ext cx="2367915" cy="7239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85" dirty="0"/>
              <a:t>S</a:t>
            </a:r>
            <a:r>
              <a:rPr spc="-40" dirty="0"/>
              <a:t>u</a:t>
            </a:r>
            <a:r>
              <a:rPr spc="-35" dirty="0"/>
              <a:t>mm</a:t>
            </a:r>
            <a:r>
              <a:rPr spc="-50" dirty="0"/>
              <a:t>a</a:t>
            </a:r>
            <a:r>
              <a:rPr spc="-80" dirty="0"/>
              <a:t>r</a:t>
            </a:r>
            <a:r>
              <a:rPr spc="10" dirty="0"/>
              <a:t>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875" y="1542465"/>
            <a:ext cx="7112000" cy="3317875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710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150" spc="10" dirty="0">
                <a:solidFill>
                  <a:srgbClr val="2E2B1F"/>
                </a:solidFill>
                <a:latin typeface="Carlito"/>
                <a:cs typeface="Carlito"/>
              </a:rPr>
              <a:t>NoSQL built </a:t>
            </a:r>
            <a:r>
              <a:rPr sz="2150" spc="15" dirty="0">
                <a:solidFill>
                  <a:srgbClr val="2E2B1F"/>
                </a:solidFill>
                <a:latin typeface="Carlito"/>
                <a:cs typeface="Carlito"/>
              </a:rPr>
              <a:t>to </a:t>
            </a:r>
            <a:r>
              <a:rPr sz="2150" spc="-5" dirty="0">
                <a:solidFill>
                  <a:srgbClr val="2E2B1F"/>
                </a:solidFill>
                <a:latin typeface="Carlito"/>
                <a:cs typeface="Carlito"/>
              </a:rPr>
              <a:t>address </a:t>
            </a:r>
            <a:r>
              <a:rPr sz="2150" spc="10" dirty="0">
                <a:solidFill>
                  <a:srgbClr val="2E2B1F"/>
                </a:solidFill>
                <a:latin typeface="Carlito"/>
                <a:cs typeface="Carlito"/>
              </a:rPr>
              <a:t>a </a:t>
            </a:r>
            <a:r>
              <a:rPr sz="2150" dirty="0">
                <a:solidFill>
                  <a:srgbClr val="2E2B1F"/>
                </a:solidFill>
                <a:latin typeface="Carlito"/>
                <a:cs typeface="Carlito"/>
              </a:rPr>
              <a:t>distributed </a:t>
            </a:r>
            <a:r>
              <a:rPr sz="2150" spc="5" dirty="0">
                <a:solidFill>
                  <a:srgbClr val="2E2B1F"/>
                </a:solidFill>
                <a:latin typeface="Carlito"/>
                <a:cs typeface="Carlito"/>
              </a:rPr>
              <a:t>database</a:t>
            </a:r>
            <a:r>
              <a:rPr sz="2150" spc="-14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150" spc="-20" dirty="0">
                <a:solidFill>
                  <a:srgbClr val="2E2B1F"/>
                </a:solidFill>
                <a:latin typeface="Carlito"/>
                <a:cs typeface="Carlito"/>
              </a:rPr>
              <a:t>system</a:t>
            </a:r>
            <a:endParaRPr sz="2150">
              <a:latin typeface="Carlito"/>
              <a:cs typeface="Carlito"/>
            </a:endParaRPr>
          </a:p>
          <a:p>
            <a:pPr marL="537210" lvl="1" indent="-229235">
              <a:lnSpc>
                <a:spcPct val="100000"/>
              </a:lnSpc>
              <a:spcBef>
                <a:spcPts val="575"/>
              </a:spcBef>
              <a:buClr>
                <a:srgbClr val="9CBDBC"/>
              </a:buClr>
              <a:buFont typeface="Arial"/>
              <a:buChar char="•"/>
              <a:tabLst>
                <a:tab pos="536575" algn="l"/>
                <a:tab pos="537210" algn="l"/>
              </a:tabLst>
            </a:pPr>
            <a:r>
              <a:rPr sz="2000" spc="-5" dirty="0">
                <a:solidFill>
                  <a:srgbClr val="2E2B1F"/>
                </a:solidFill>
                <a:latin typeface="Carlito"/>
                <a:cs typeface="Carlito"/>
              </a:rPr>
              <a:t>Sharding</a:t>
            </a:r>
            <a:endParaRPr sz="2000">
              <a:latin typeface="Carlito"/>
              <a:cs typeface="Carlito"/>
            </a:endParaRPr>
          </a:p>
          <a:p>
            <a:pPr marL="537210" lvl="1" indent="-229235">
              <a:lnSpc>
                <a:spcPct val="100000"/>
              </a:lnSpc>
              <a:spcBef>
                <a:spcPts val="450"/>
              </a:spcBef>
              <a:buClr>
                <a:srgbClr val="9CBDBC"/>
              </a:buClr>
              <a:buFont typeface="Arial"/>
              <a:buChar char="•"/>
              <a:tabLst>
                <a:tab pos="536575" algn="l"/>
                <a:tab pos="537210" algn="l"/>
              </a:tabLst>
            </a:pPr>
            <a:r>
              <a:rPr sz="2000" spc="-5" dirty="0">
                <a:solidFill>
                  <a:srgbClr val="2E2B1F"/>
                </a:solidFill>
                <a:latin typeface="Carlito"/>
                <a:cs typeface="Carlito"/>
              </a:rPr>
              <a:t>Replica </a:t>
            </a:r>
            <a:r>
              <a:rPr sz="2000" spc="5" dirty="0">
                <a:solidFill>
                  <a:srgbClr val="2E2B1F"/>
                </a:solidFill>
                <a:latin typeface="Carlito"/>
                <a:cs typeface="Carlito"/>
              </a:rPr>
              <a:t>sets </a:t>
            </a:r>
            <a:r>
              <a:rPr sz="2000" dirty="0">
                <a:solidFill>
                  <a:srgbClr val="2E2B1F"/>
                </a:solidFill>
                <a:latin typeface="Carlito"/>
                <a:cs typeface="Carlito"/>
              </a:rPr>
              <a:t>of</a:t>
            </a:r>
            <a:r>
              <a:rPr sz="2000" spc="-8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000" spc="5" dirty="0">
                <a:solidFill>
                  <a:srgbClr val="2E2B1F"/>
                </a:solidFill>
                <a:latin typeface="Carlito"/>
                <a:cs typeface="Carlito"/>
              </a:rPr>
              <a:t>data</a:t>
            </a:r>
            <a:endParaRPr sz="20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  <a:tab pos="241935" algn="l"/>
                <a:tab pos="1983739" algn="l"/>
              </a:tabLst>
            </a:pPr>
            <a:r>
              <a:rPr sz="2150" dirty="0">
                <a:solidFill>
                  <a:srgbClr val="2E2B1F"/>
                </a:solidFill>
                <a:latin typeface="Carlito"/>
                <a:cs typeface="Carlito"/>
              </a:rPr>
              <a:t>CAP</a:t>
            </a:r>
            <a:r>
              <a:rPr sz="2150" spc="7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150" spc="-10" dirty="0">
                <a:solidFill>
                  <a:srgbClr val="2E2B1F"/>
                </a:solidFill>
                <a:latin typeface="Carlito"/>
                <a:cs typeface="Carlito"/>
              </a:rPr>
              <a:t>Theorem:	</a:t>
            </a:r>
            <a:r>
              <a:rPr sz="2150" spc="-20" dirty="0">
                <a:solidFill>
                  <a:srgbClr val="2E2B1F"/>
                </a:solidFill>
                <a:latin typeface="Carlito"/>
                <a:cs typeface="Carlito"/>
              </a:rPr>
              <a:t>consistency, </a:t>
            </a:r>
            <a:r>
              <a:rPr sz="2150" spc="15" dirty="0">
                <a:solidFill>
                  <a:srgbClr val="2E2B1F"/>
                </a:solidFill>
                <a:latin typeface="Carlito"/>
                <a:cs typeface="Carlito"/>
              </a:rPr>
              <a:t>availability </a:t>
            </a:r>
            <a:r>
              <a:rPr sz="2150" spc="5" dirty="0">
                <a:solidFill>
                  <a:srgbClr val="2E2B1F"/>
                </a:solidFill>
                <a:latin typeface="Carlito"/>
                <a:cs typeface="Carlito"/>
              </a:rPr>
              <a:t>and </a:t>
            </a:r>
            <a:r>
              <a:rPr sz="2150" spc="10" dirty="0">
                <a:solidFill>
                  <a:srgbClr val="2E2B1F"/>
                </a:solidFill>
                <a:latin typeface="Carlito"/>
                <a:cs typeface="Carlito"/>
              </a:rPr>
              <a:t>partition</a:t>
            </a:r>
            <a:r>
              <a:rPr sz="2150" spc="-33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150" spc="-5" dirty="0">
                <a:solidFill>
                  <a:srgbClr val="2E2B1F"/>
                </a:solidFill>
                <a:latin typeface="Carlito"/>
                <a:cs typeface="Carlito"/>
              </a:rPr>
              <a:t>tolerant</a:t>
            </a:r>
            <a:endParaRPr sz="215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50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150" spc="10" dirty="0">
                <a:solidFill>
                  <a:srgbClr val="2E2B1F"/>
                </a:solidFill>
                <a:latin typeface="Carlito"/>
                <a:cs typeface="Carlito"/>
              </a:rPr>
              <a:t>MongoDB</a:t>
            </a:r>
            <a:endParaRPr sz="2150">
              <a:latin typeface="Carlito"/>
              <a:cs typeface="Carlito"/>
            </a:endParaRPr>
          </a:p>
          <a:p>
            <a:pPr marL="537210" marR="46990" lvl="1" indent="-229235">
              <a:lnSpc>
                <a:spcPct val="100000"/>
              </a:lnSpc>
              <a:spcBef>
                <a:spcPts val="500"/>
              </a:spcBef>
              <a:buClr>
                <a:srgbClr val="9CBDBC"/>
              </a:buClr>
              <a:buFont typeface="Arial"/>
              <a:buChar char="•"/>
              <a:tabLst>
                <a:tab pos="536575" algn="l"/>
                <a:tab pos="537210" algn="l"/>
              </a:tabLst>
            </a:pPr>
            <a:r>
              <a:rPr sz="2000" spc="5" dirty="0">
                <a:solidFill>
                  <a:srgbClr val="2E2B1F"/>
                </a:solidFill>
                <a:latin typeface="Carlito"/>
                <a:cs typeface="Carlito"/>
              </a:rPr>
              <a:t>Document </a:t>
            </a:r>
            <a:r>
              <a:rPr sz="2000" spc="-10" dirty="0">
                <a:solidFill>
                  <a:srgbClr val="2E2B1F"/>
                </a:solidFill>
                <a:latin typeface="Carlito"/>
                <a:cs typeface="Carlito"/>
              </a:rPr>
              <a:t>oriented </a:t>
            </a:r>
            <a:r>
              <a:rPr sz="2000" spc="5" dirty="0">
                <a:solidFill>
                  <a:srgbClr val="2E2B1F"/>
                </a:solidFill>
                <a:latin typeface="Carlito"/>
                <a:cs typeface="Carlito"/>
              </a:rPr>
              <a:t>data, schema-less database, </a:t>
            </a:r>
            <a:r>
              <a:rPr sz="2000" dirty="0">
                <a:solidFill>
                  <a:srgbClr val="2E2B1F"/>
                </a:solidFill>
                <a:latin typeface="Carlito"/>
                <a:cs typeface="Carlito"/>
              </a:rPr>
              <a:t>supports  </a:t>
            </a:r>
            <a:r>
              <a:rPr sz="2000" spc="-5" dirty="0">
                <a:solidFill>
                  <a:srgbClr val="2E2B1F"/>
                </a:solidFill>
                <a:latin typeface="Carlito"/>
                <a:cs typeface="Carlito"/>
              </a:rPr>
              <a:t>secondary </a:t>
            </a:r>
            <a:r>
              <a:rPr sz="2000" spc="-10" dirty="0">
                <a:solidFill>
                  <a:srgbClr val="2E2B1F"/>
                </a:solidFill>
                <a:latin typeface="Carlito"/>
                <a:cs typeface="Carlito"/>
              </a:rPr>
              <a:t>indexes, provides </a:t>
            </a:r>
            <a:r>
              <a:rPr sz="2000" spc="10" dirty="0">
                <a:solidFill>
                  <a:srgbClr val="2E2B1F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2E2B1F"/>
                </a:solidFill>
                <a:latin typeface="Carlito"/>
                <a:cs typeface="Carlito"/>
              </a:rPr>
              <a:t>query </a:t>
            </a:r>
            <a:r>
              <a:rPr sz="2000" spc="5" dirty="0">
                <a:solidFill>
                  <a:srgbClr val="2E2B1F"/>
                </a:solidFill>
                <a:latin typeface="Carlito"/>
                <a:cs typeface="Carlito"/>
              </a:rPr>
              <a:t>language, </a:t>
            </a:r>
            <a:r>
              <a:rPr sz="2000" dirty="0">
                <a:solidFill>
                  <a:srgbClr val="2E2B1F"/>
                </a:solidFill>
                <a:latin typeface="Carlito"/>
                <a:cs typeface="Carlito"/>
              </a:rPr>
              <a:t>consistent</a:t>
            </a:r>
            <a:r>
              <a:rPr sz="2000" spc="-16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rlito"/>
                <a:cs typeface="Carlito"/>
              </a:rPr>
              <a:t>reads  </a:t>
            </a:r>
            <a:r>
              <a:rPr sz="2000" dirty="0">
                <a:solidFill>
                  <a:srgbClr val="2E2B1F"/>
                </a:solidFill>
                <a:latin typeface="Carlito"/>
                <a:cs typeface="Carlito"/>
              </a:rPr>
              <a:t>on primary</a:t>
            </a:r>
            <a:r>
              <a:rPr sz="2000" spc="-4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000" spc="5" dirty="0">
                <a:solidFill>
                  <a:srgbClr val="2E2B1F"/>
                </a:solidFill>
                <a:latin typeface="Carlito"/>
                <a:cs typeface="Carlito"/>
              </a:rPr>
              <a:t>sets</a:t>
            </a:r>
            <a:endParaRPr sz="2000">
              <a:latin typeface="Carlito"/>
              <a:cs typeface="Carlito"/>
            </a:endParaRPr>
          </a:p>
          <a:p>
            <a:pPr marL="537210" lvl="1" indent="-229235">
              <a:lnSpc>
                <a:spcPct val="100000"/>
              </a:lnSpc>
              <a:spcBef>
                <a:spcPts val="459"/>
              </a:spcBef>
              <a:buClr>
                <a:srgbClr val="9CBDBC"/>
              </a:buClr>
              <a:buFont typeface="Arial"/>
              <a:buChar char="•"/>
              <a:tabLst>
                <a:tab pos="536575" algn="l"/>
                <a:tab pos="537210" algn="l"/>
              </a:tabLst>
            </a:pPr>
            <a:r>
              <a:rPr sz="2000" spc="-10" dirty="0">
                <a:solidFill>
                  <a:srgbClr val="2E2B1F"/>
                </a:solidFill>
                <a:latin typeface="Carlito"/>
                <a:cs typeface="Carlito"/>
              </a:rPr>
              <a:t>Lacks </a:t>
            </a:r>
            <a:r>
              <a:rPr sz="2000" spc="-5" dirty="0">
                <a:solidFill>
                  <a:srgbClr val="2E2B1F"/>
                </a:solidFill>
                <a:latin typeface="Carlito"/>
                <a:cs typeface="Carlito"/>
              </a:rPr>
              <a:t>transactions,</a:t>
            </a:r>
            <a:r>
              <a:rPr sz="2000" spc="-3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rlito"/>
                <a:cs typeface="Carlito"/>
              </a:rPr>
              <a:t>joins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34400" y="5648325"/>
            <a:ext cx="71755" cy="400050"/>
          </a:xfrm>
          <a:custGeom>
            <a:avLst/>
            <a:gdLst/>
            <a:ahLst/>
            <a:cxnLst/>
            <a:rect l="l" t="t" r="r" b="b"/>
            <a:pathLst>
              <a:path w="71754" h="400050">
                <a:moveTo>
                  <a:pt x="71754" y="400050"/>
                </a:moveTo>
                <a:lnTo>
                  <a:pt x="43826" y="394407"/>
                </a:lnTo>
                <a:lnTo>
                  <a:pt x="21018" y="379020"/>
                </a:lnTo>
                <a:lnTo>
                  <a:pt x="5639" y="356196"/>
                </a:lnTo>
                <a:lnTo>
                  <a:pt x="0" y="328244"/>
                </a:lnTo>
                <a:lnTo>
                  <a:pt x="0" y="71805"/>
                </a:lnTo>
                <a:lnTo>
                  <a:pt x="5639" y="43853"/>
                </a:lnTo>
                <a:lnTo>
                  <a:pt x="21018" y="21029"/>
                </a:lnTo>
                <a:lnTo>
                  <a:pt x="43826" y="5642"/>
                </a:lnTo>
                <a:lnTo>
                  <a:pt x="71754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05569" y="5648325"/>
            <a:ext cx="71755" cy="400050"/>
          </a:xfrm>
          <a:custGeom>
            <a:avLst/>
            <a:gdLst/>
            <a:ahLst/>
            <a:cxnLst/>
            <a:rect l="l" t="t" r="r" b="b"/>
            <a:pathLst>
              <a:path w="71754" h="400050">
                <a:moveTo>
                  <a:pt x="0" y="0"/>
                </a:moveTo>
                <a:lnTo>
                  <a:pt x="27928" y="5642"/>
                </a:lnTo>
                <a:lnTo>
                  <a:pt x="50736" y="21029"/>
                </a:lnTo>
                <a:lnTo>
                  <a:pt x="66115" y="43853"/>
                </a:lnTo>
                <a:lnTo>
                  <a:pt x="71754" y="71805"/>
                </a:lnTo>
                <a:lnTo>
                  <a:pt x="71754" y="328244"/>
                </a:lnTo>
                <a:lnTo>
                  <a:pt x="66115" y="356196"/>
                </a:lnTo>
                <a:lnTo>
                  <a:pt x="50736" y="379020"/>
                </a:lnTo>
                <a:lnTo>
                  <a:pt x="27928" y="394407"/>
                </a:lnTo>
                <a:lnTo>
                  <a:pt x="0" y="40005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44</a:t>
            </a:fld>
            <a:endParaRPr spc="-5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575" y="474344"/>
            <a:ext cx="3914140" cy="7239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65" dirty="0"/>
              <a:t>Sharding </a:t>
            </a:r>
            <a:r>
              <a:rPr spc="-45" dirty="0"/>
              <a:t>of</a:t>
            </a:r>
            <a:r>
              <a:rPr spc="-450" dirty="0"/>
              <a:t> </a:t>
            </a:r>
            <a:r>
              <a:rPr spc="-35" dirty="0"/>
              <a:t>data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875" y="1616392"/>
            <a:ext cx="7197725" cy="2245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marR="5080" indent="-229235">
              <a:lnSpc>
                <a:spcPct val="104800"/>
              </a:lnSpc>
              <a:buClr>
                <a:srgbClr val="A9A47B"/>
              </a:buClr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150" spc="5" dirty="0">
                <a:solidFill>
                  <a:srgbClr val="2E2B1F"/>
                </a:solidFill>
                <a:latin typeface="Carlito"/>
                <a:cs typeface="Carlito"/>
              </a:rPr>
              <a:t>Distributes </a:t>
            </a:r>
            <a:r>
              <a:rPr sz="2150" spc="10" dirty="0">
                <a:solidFill>
                  <a:srgbClr val="2E2B1F"/>
                </a:solidFill>
                <a:latin typeface="Carlito"/>
                <a:cs typeface="Carlito"/>
              </a:rPr>
              <a:t>a single logical </a:t>
            </a:r>
            <a:r>
              <a:rPr sz="2150" spc="5" dirty="0">
                <a:solidFill>
                  <a:srgbClr val="2E2B1F"/>
                </a:solidFill>
                <a:latin typeface="Carlito"/>
                <a:cs typeface="Carlito"/>
              </a:rPr>
              <a:t>database </a:t>
            </a:r>
            <a:r>
              <a:rPr sz="2150" spc="-20" dirty="0">
                <a:solidFill>
                  <a:srgbClr val="2E2B1F"/>
                </a:solidFill>
                <a:latin typeface="Carlito"/>
                <a:cs typeface="Carlito"/>
              </a:rPr>
              <a:t>system </a:t>
            </a:r>
            <a:r>
              <a:rPr sz="2150" spc="-5" dirty="0">
                <a:solidFill>
                  <a:srgbClr val="2E2B1F"/>
                </a:solidFill>
                <a:latin typeface="Carlito"/>
                <a:cs typeface="Carlito"/>
              </a:rPr>
              <a:t>across </a:t>
            </a:r>
            <a:r>
              <a:rPr sz="2150" spc="10" dirty="0">
                <a:solidFill>
                  <a:srgbClr val="2E2B1F"/>
                </a:solidFill>
                <a:latin typeface="Carlito"/>
                <a:cs typeface="Carlito"/>
              </a:rPr>
              <a:t>a </a:t>
            </a:r>
            <a:r>
              <a:rPr sz="2150" dirty="0">
                <a:solidFill>
                  <a:srgbClr val="2E2B1F"/>
                </a:solidFill>
                <a:latin typeface="Carlito"/>
                <a:cs typeface="Carlito"/>
              </a:rPr>
              <a:t>cluster </a:t>
            </a:r>
            <a:r>
              <a:rPr sz="2150" spc="-5" dirty="0">
                <a:solidFill>
                  <a:srgbClr val="2E2B1F"/>
                </a:solidFill>
                <a:latin typeface="Carlito"/>
                <a:cs typeface="Carlito"/>
              </a:rPr>
              <a:t>of  </a:t>
            </a:r>
            <a:r>
              <a:rPr sz="2150" dirty="0">
                <a:solidFill>
                  <a:srgbClr val="2E2B1F"/>
                </a:solidFill>
                <a:latin typeface="Carlito"/>
                <a:cs typeface="Carlito"/>
              </a:rPr>
              <a:t>machines</a:t>
            </a:r>
            <a:endParaRPr sz="215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75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150" dirty="0">
                <a:solidFill>
                  <a:srgbClr val="2E2B1F"/>
                </a:solidFill>
                <a:latin typeface="Carlito"/>
                <a:cs typeface="Carlito"/>
              </a:rPr>
              <a:t>Uses </a:t>
            </a:r>
            <a:r>
              <a:rPr sz="2150" spc="-5" dirty="0">
                <a:solidFill>
                  <a:srgbClr val="2E2B1F"/>
                </a:solidFill>
                <a:latin typeface="Carlito"/>
                <a:cs typeface="Carlito"/>
              </a:rPr>
              <a:t>range-based </a:t>
            </a:r>
            <a:r>
              <a:rPr sz="2150" spc="10" dirty="0">
                <a:solidFill>
                  <a:srgbClr val="2E2B1F"/>
                </a:solidFill>
                <a:latin typeface="Carlito"/>
                <a:cs typeface="Carlito"/>
              </a:rPr>
              <a:t>partitioning </a:t>
            </a:r>
            <a:r>
              <a:rPr sz="2150" spc="20" dirty="0">
                <a:solidFill>
                  <a:srgbClr val="2E2B1F"/>
                </a:solidFill>
                <a:latin typeface="Carlito"/>
                <a:cs typeface="Carlito"/>
              </a:rPr>
              <a:t>to </a:t>
            </a:r>
            <a:r>
              <a:rPr sz="2150" spc="5" dirty="0">
                <a:solidFill>
                  <a:srgbClr val="2E2B1F"/>
                </a:solidFill>
                <a:latin typeface="Carlito"/>
                <a:cs typeface="Carlito"/>
              </a:rPr>
              <a:t>distribute </a:t>
            </a:r>
            <a:r>
              <a:rPr sz="2150" spc="-5" dirty="0">
                <a:solidFill>
                  <a:srgbClr val="2E2B1F"/>
                </a:solidFill>
                <a:latin typeface="Carlito"/>
                <a:cs typeface="Carlito"/>
              </a:rPr>
              <a:t>documents</a:t>
            </a:r>
            <a:r>
              <a:rPr sz="2150" spc="10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150" spc="-5" dirty="0">
                <a:solidFill>
                  <a:srgbClr val="2E2B1F"/>
                </a:solidFill>
                <a:latin typeface="Carlito"/>
                <a:cs typeface="Carlito"/>
              </a:rPr>
              <a:t>based</a:t>
            </a:r>
            <a:endParaRPr sz="2150">
              <a:latin typeface="Carlito"/>
              <a:cs typeface="Carlito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dirty="0">
                <a:solidFill>
                  <a:srgbClr val="2E2B1F"/>
                </a:solidFill>
                <a:latin typeface="Carlito"/>
                <a:cs typeface="Carlito"/>
              </a:rPr>
              <a:t>on </a:t>
            </a:r>
            <a:r>
              <a:rPr sz="2150" spc="10" dirty="0">
                <a:solidFill>
                  <a:srgbClr val="2E2B1F"/>
                </a:solidFill>
                <a:latin typeface="Carlito"/>
                <a:cs typeface="Carlito"/>
              </a:rPr>
              <a:t>a </a:t>
            </a:r>
            <a:r>
              <a:rPr sz="2150" dirty="0">
                <a:solidFill>
                  <a:srgbClr val="2E2B1F"/>
                </a:solidFill>
                <a:latin typeface="Carlito"/>
                <a:cs typeface="Carlito"/>
              </a:rPr>
              <a:t>specific </a:t>
            </a:r>
            <a:r>
              <a:rPr sz="2150" spc="-5" dirty="0">
                <a:solidFill>
                  <a:srgbClr val="2E2B1F"/>
                </a:solidFill>
                <a:latin typeface="Carlito"/>
                <a:cs typeface="Carlito"/>
              </a:rPr>
              <a:t>shard</a:t>
            </a:r>
            <a:r>
              <a:rPr sz="2150" spc="22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150" spc="-35" dirty="0">
                <a:solidFill>
                  <a:srgbClr val="2E2B1F"/>
                </a:solidFill>
                <a:latin typeface="Carlito"/>
                <a:cs typeface="Carlito"/>
              </a:rPr>
              <a:t>key</a:t>
            </a:r>
            <a:endParaRPr sz="215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75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150" spc="10" dirty="0">
                <a:solidFill>
                  <a:srgbClr val="2E2B1F"/>
                </a:solidFill>
                <a:latin typeface="Carlito"/>
                <a:cs typeface="Carlito"/>
              </a:rPr>
              <a:t>Automatically </a:t>
            </a:r>
            <a:r>
              <a:rPr sz="2150" dirty="0">
                <a:solidFill>
                  <a:srgbClr val="2E2B1F"/>
                </a:solidFill>
                <a:latin typeface="Carlito"/>
                <a:cs typeface="Carlito"/>
              </a:rPr>
              <a:t>balances </a:t>
            </a:r>
            <a:r>
              <a:rPr sz="2150" spc="10" dirty="0">
                <a:solidFill>
                  <a:srgbClr val="2E2B1F"/>
                </a:solidFill>
                <a:latin typeface="Carlito"/>
                <a:cs typeface="Carlito"/>
              </a:rPr>
              <a:t>the data </a:t>
            </a:r>
            <a:r>
              <a:rPr sz="2150" dirty="0">
                <a:solidFill>
                  <a:srgbClr val="2E2B1F"/>
                </a:solidFill>
                <a:latin typeface="Carlito"/>
                <a:cs typeface="Carlito"/>
              </a:rPr>
              <a:t>associated </a:t>
            </a:r>
            <a:r>
              <a:rPr sz="2150" spc="20" dirty="0">
                <a:solidFill>
                  <a:srgbClr val="2E2B1F"/>
                </a:solidFill>
                <a:latin typeface="Carlito"/>
                <a:cs typeface="Carlito"/>
              </a:rPr>
              <a:t>with </a:t>
            </a:r>
            <a:r>
              <a:rPr sz="2150" spc="-5" dirty="0">
                <a:solidFill>
                  <a:srgbClr val="2E2B1F"/>
                </a:solidFill>
                <a:latin typeface="Carlito"/>
                <a:cs typeface="Carlito"/>
              </a:rPr>
              <a:t>each</a:t>
            </a:r>
            <a:r>
              <a:rPr sz="2150" spc="31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150" spc="-5" dirty="0">
                <a:solidFill>
                  <a:srgbClr val="2E2B1F"/>
                </a:solidFill>
                <a:latin typeface="Carlito"/>
                <a:cs typeface="Carlito"/>
              </a:rPr>
              <a:t>shard</a:t>
            </a:r>
            <a:endParaRPr sz="215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45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150" dirty="0">
                <a:solidFill>
                  <a:srgbClr val="2E2B1F"/>
                </a:solidFill>
                <a:latin typeface="Carlito"/>
                <a:cs typeface="Carlito"/>
              </a:rPr>
              <a:t>Can be </a:t>
            </a:r>
            <a:r>
              <a:rPr sz="2150" spc="-5" dirty="0">
                <a:solidFill>
                  <a:srgbClr val="2E2B1F"/>
                </a:solidFill>
                <a:latin typeface="Carlito"/>
                <a:cs typeface="Carlito"/>
              </a:rPr>
              <a:t>turned </a:t>
            </a:r>
            <a:r>
              <a:rPr sz="2150" dirty="0">
                <a:solidFill>
                  <a:srgbClr val="2E2B1F"/>
                </a:solidFill>
                <a:latin typeface="Carlito"/>
                <a:cs typeface="Carlito"/>
              </a:rPr>
              <a:t>on </a:t>
            </a:r>
            <a:r>
              <a:rPr sz="2150" spc="10" dirty="0">
                <a:solidFill>
                  <a:srgbClr val="2E2B1F"/>
                </a:solidFill>
                <a:latin typeface="Carlito"/>
                <a:cs typeface="Carlito"/>
              </a:rPr>
              <a:t>and </a:t>
            </a:r>
            <a:r>
              <a:rPr sz="2150" dirty="0">
                <a:solidFill>
                  <a:srgbClr val="2E2B1F"/>
                </a:solidFill>
                <a:latin typeface="Carlito"/>
                <a:cs typeface="Carlito"/>
              </a:rPr>
              <a:t>off </a:t>
            </a:r>
            <a:r>
              <a:rPr sz="2150" spc="-10" dirty="0">
                <a:solidFill>
                  <a:srgbClr val="2E2B1F"/>
                </a:solidFill>
                <a:latin typeface="Carlito"/>
                <a:cs typeface="Carlito"/>
              </a:rPr>
              <a:t>per </a:t>
            </a:r>
            <a:r>
              <a:rPr sz="2150" spc="5" dirty="0">
                <a:solidFill>
                  <a:srgbClr val="2E2B1F"/>
                </a:solidFill>
                <a:latin typeface="Carlito"/>
                <a:cs typeface="Carlito"/>
              </a:rPr>
              <a:t>collection</a:t>
            </a:r>
            <a:r>
              <a:rPr sz="2150" spc="4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150" spc="10" dirty="0">
                <a:solidFill>
                  <a:srgbClr val="2E2B1F"/>
                </a:solidFill>
                <a:latin typeface="Carlito"/>
                <a:cs typeface="Carlito"/>
              </a:rPr>
              <a:t>(table)</a:t>
            </a:r>
            <a:endParaRPr sz="215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34400" y="5648325"/>
            <a:ext cx="71755" cy="400050"/>
          </a:xfrm>
          <a:custGeom>
            <a:avLst/>
            <a:gdLst/>
            <a:ahLst/>
            <a:cxnLst/>
            <a:rect l="l" t="t" r="r" b="b"/>
            <a:pathLst>
              <a:path w="71754" h="400050">
                <a:moveTo>
                  <a:pt x="71754" y="400050"/>
                </a:moveTo>
                <a:lnTo>
                  <a:pt x="43826" y="394407"/>
                </a:lnTo>
                <a:lnTo>
                  <a:pt x="21018" y="379020"/>
                </a:lnTo>
                <a:lnTo>
                  <a:pt x="5639" y="356196"/>
                </a:lnTo>
                <a:lnTo>
                  <a:pt x="0" y="328244"/>
                </a:lnTo>
                <a:lnTo>
                  <a:pt x="0" y="71805"/>
                </a:lnTo>
                <a:lnTo>
                  <a:pt x="5639" y="43853"/>
                </a:lnTo>
                <a:lnTo>
                  <a:pt x="21018" y="21029"/>
                </a:lnTo>
                <a:lnTo>
                  <a:pt x="43826" y="5642"/>
                </a:lnTo>
                <a:lnTo>
                  <a:pt x="71754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05569" y="5648325"/>
            <a:ext cx="71755" cy="400050"/>
          </a:xfrm>
          <a:custGeom>
            <a:avLst/>
            <a:gdLst/>
            <a:ahLst/>
            <a:cxnLst/>
            <a:rect l="l" t="t" r="r" b="b"/>
            <a:pathLst>
              <a:path w="71754" h="400050">
                <a:moveTo>
                  <a:pt x="0" y="0"/>
                </a:moveTo>
                <a:lnTo>
                  <a:pt x="27928" y="5642"/>
                </a:lnTo>
                <a:lnTo>
                  <a:pt x="50736" y="21029"/>
                </a:lnTo>
                <a:lnTo>
                  <a:pt x="66115" y="43853"/>
                </a:lnTo>
                <a:lnTo>
                  <a:pt x="71754" y="71805"/>
                </a:lnTo>
                <a:lnTo>
                  <a:pt x="71754" y="328244"/>
                </a:lnTo>
                <a:lnTo>
                  <a:pt x="66115" y="356196"/>
                </a:lnTo>
                <a:lnTo>
                  <a:pt x="50736" y="379020"/>
                </a:lnTo>
                <a:lnTo>
                  <a:pt x="27928" y="394407"/>
                </a:lnTo>
                <a:lnTo>
                  <a:pt x="0" y="40005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758935" y="5813256"/>
            <a:ext cx="110489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8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575" y="474344"/>
            <a:ext cx="2877185" cy="7239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55" dirty="0"/>
              <a:t>Replica</a:t>
            </a:r>
            <a:r>
              <a:rPr spc="-385" dirty="0"/>
              <a:t> </a:t>
            </a:r>
            <a:r>
              <a:rPr spc="-40" dirty="0"/>
              <a:t>Sets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875" y="1263249"/>
            <a:ext cx="3863340" cy="1905635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855"/>
              </a:spcBef>
              <a:buClr>
                <a:srgbClr val="A9A47B"/>
              </a:buClr>
              <a:buFont typeface="Arial"/>
              <a:buChar char="•"/>
              <a:tabLst>
                <a:tab pos="241935" algn="l"/>
              </a:tabLst>
            </a:pPr>
            <a:r>
              <a:rPr sz="2750" spc="-15" dirty="0">
                <a:solidFill>
                  <a:srgbClr val="2E2B1F"/>
                </a:solidFill>
                <a:latin typeface="Carlito"/>
                <a:cs typeface="Carlito"/>
              </a:rPr>
              <a:t>Redundancy </a:t>
            </a:r>
            <a:r>
              <a:rPr sz="2750" spc="5" dirty="0">
                <a:solidFill>
                  <a:srgbClr val="2E2B1F"/>
                </a:solidFill>
                <a:latin typeface="Carlito"/>
                <a:cs typeface="Carlito"/>
              </a:rPr>
              <a:t>and</a:t>
            </a:r>
            <a:r>
              <a:rPr sz="2750" spc="-26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750" spc="-5" dirty="0">
                <a:solidFill>
                  <a:srgbClr val="2E2B1F"/>
                </a:solidFill>
                <a:latin typeface="Carlito"/>
                <a:cs typeface="Carlito"/>
              </a:rPr>
              <a:t>Failover</a:t>
            </a:r>
            <a:endParaRPr sz="2750">
              <a:latin typeface="Carlito"/>
              <a:cs typeface="Carlito"/>
            </a:endParaRPr>
          </a:p>
          <a:p>
            <a:pPr marL="241300" marR="930275" indent="-229235">
              <a:lnSpc>
                <a:spcPct val="101200"/>
              </a:lnSpc>
              <a:spcBef>
                <a:spcPts val="715"/>
              </a:spcBef>
              <a:buClr>
                <a:srgbClr val="A9A47B"/>
              </a:buClr>
              <a:buFont typeface="Arial"/>
              <a:buChar char="•"/>
              <a:tabLst>
                <a:tab pos="241935" algn="l"/>
              </a:tabLst>
            </a:pPr>
            <a:r>
              <a:rPr sz="2750" spc="-40" dirty="0">
                <a:solidFill>
                  <a:srgbClr val="2E2B1F"/>
                </a:solidFill>
                <a:latin typeface="Carlito"/>
                <a:cs typeface="Carlito"/>
              </a:rPr>
              <a:t>Zero </a:t>
            </a:r>
            <a:r>
              <a:rPr sz="2750" spc="-5" dirty="0">
                <a:solidFill>
                  <a:srgbClr val="2E2B1F"/>
                </a:solidFill>
                <a:latin typeface="Carlito"/>
                <a:cs typeface="Carlito"/>
              </a:rPr>
              <a:t>downtime </a:t>
            </a:r>
            <a:r>
              <a:rPr sz="2750" spc="-15" dirty="0">
                <a:solidFill>
                  <a:srgbClr val="2E2B1F"/>
                </a:solidFill>
                <a:latin typeface="Carlito"/>
                <a:cs typeface="Carlito"/>
              </a:rPr>
              <a:t>for  </a:t>
            </a:r>
            <a:r>
              <a:rPr sz="2750" spc="-20" dirty="0">
                <a:solidFill>
                  <a:srgbClr val="2E2B1F"/>
                </a:solidFill>
                <a:latin typeface="Carlito"/>
                <a:cs typeface="Carlito"/>
              </a:rPr>
              <a:t>upgrades </a:t>
            </a:r>
            <a:r>
              <a:rPr sz="2750" spc="5" dirty="0">
                <a:solidFill>
                  <a:srgbClr val="2E2B1F"/>
                </a:solidFill>
                <a:latin typeface="Carlito"/>
                <a:cs typeface="Carlito"/>
              </a:rPr>
              <a:t>and  </a:t>
            </a:r>
            <a:r>
              <a:rPr sz="2750" dirty="0">
                <a:solidFill>
                  <a:srgbClr val="2E2B1F"/>
                </a:solidFill>
                <a:latin typeface="Carlito"/>
                <a:cs typeface="Carlito"/>
              </a:rPr>
              <a:t>maintenance</a:t>
            </a:r>
            <a:endParaRPr sz="2750">
              <a:latin typeface="Carlito"/>
              <a:cs typeface="Carlit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534400" y="5648325"/>
            <a:ext cx="71755" cy="400050"/>
          </a:xfrm>
          <a:custGeom>
            <a:avLst/>
            <a:gdLst/>
            <a:ahLst/>
            <a:cxnLst/>
            <a:rect l="l" t="t" r="r" b="b"/>
            <a:pathLst>
              <a:path w="71754" h="400050">
                <a:moveTo>
                  <a:pt x="71754" y="400050"/>
                </a:moveTo>
                <a:lnTo>
                  <a:pt x="43826" y="394407"/>
                </a:lnTo>
                <a:lnTo>
                  <a:pt x="21018" y="379020"/>
                </a:lnTo>
                <a:lnTo>
                  <a:pt x="5639" y="356196"/>
                </a:lnTo>
                <a:lnTo>
                  <a:pt x="0" y="328244"/>
                </a:lnTo>
                <a:lnTo>
                  <a:pt x="0" y="71805"/>
                </a:lnTo>
                <a:lnTo>
                  <a:pt x="5639" y="43853"/>
                </a:lnTo>
                <a:lnTo>
                  <a:pt x="21018" y="21029"/>
                </a:lnTo>
                <a:lnTo>
                  <a:pt x="43826" y="5642"/>
                </a:lnTo>
                <a:lnTo>
                  <a:pt x="71754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005569" y="5648325"/>
            <a:ext cx="71755" cy="400050"/>
          </a:xfrm>
          <a:custGeom>
            <a:avLst/>
            <a:gdLst/>
            <a:ahLst/>
            <a:cxnLst/>
            <a:rect l="l" t="t" r="r" b="b"/>
            <a:pathLst>
              <a:path w="71754" h="400050">
                <a:moveTo>
                  <a:pt x="0" y="0"/>
                </a:moveTo>
                <a:lnTo>
                  <a:pt x="27928" y="5642"/>
                </a:lnTo>
                <a:lnTo>
                  <a:pt x="50736" y="21029"/>
                </a:lnTo>
                <a:lnTo>
                  <a:pt x="66115" y="43853"/>
                </a:lnTo>
                <a:lnTo>
                  <a:pt x="71754" y="71805"/>
                </a:lnTo>
                <a:lnTo>
                  <a:pt x="71754" y="328244"/>
                </a:lnTo>
                <a:lnTo>
                  <a:pt x="66115" y="356196"/>
                </a:lnTo>
                <a:lnTo>
                  <a:pt x="50736" y="379020"/>
                </a:lnTo>
                <a:lnTo>
                  <a:pt x="27928" y="394407"/>
                </a:lnTo>
                <a:lnTo>
                  <a:pt x="0" y="40005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758935" y="5798820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57675" y="2552630"/>
            <a:ext cx="1733550" cy="285750"/>
          </a:xfrm>
          <a:prstGeom prst="rect">
            <a:avLst/>
          </a:prstGeom>
          <a:solidFill>
            <a:srgbClr val="3366FF"/>
          </a:solidFill>
          <a:ln w="9534">
            <a:solidFill>
              <a:srgbClr val="2E2B1F"/>
            </a:solidFill>
          </a:ln>
        </p:spPr>
        <p:txBody>
          <a:bodyPr vert="horz" wrap="square" lIns="0" tIns="91440" rIns="0" bIns="0" rtlCol="0">
            <a:spAutoFit/>
          </a:bodyPr>
          <a:lstStyle/>
          <a:p>
            <a:pPr marL="436245">
              <a:lnSpc>
                <a:spcPct val="100000"/>
              </a:lnSpc>
              <a:spcBef>
                <a:spcPts val="720"/>
              </a:spcBef>
            </a:pPr>
            <a:r>
              <a:rPr sz="1200" u="sng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Host1:10000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257675" y="3124131"/>
            <a:ext cx="1733550" cy="285750"/>
          </a:xfrm>
          <a:prstGeom prst="rect">
            <a:avLst/>
          </a:prstGeom>
          <a:solidFill>
            <a:srgbClr val="3366FF"/>
          </a:solidFill>
          <a:ln w="9534">
            <a:solidFill>
              <a:srgbClr val="2E2B1F"/>
            </a:solidFill>
          </a:ln>
        </p:spPr>
        <p:txBody>
          <a:bodyPr vert="horz" wrap="square" lIns="0" tIns="97790" rIns="0" bIns="0" rtlCol="0">
            <a:spAutoFit/>
          </a:bodyPr>
          <a:lstStyle/>
          <a:p>
            <a:pPr marL="436245">
              <a:lnSpc>
                <a:spcPct val="100000"/>
              </a:lnSpc>
              <a:spcBef>
                <a:spcPts val="770"/>
              </a:spcBef>
            </a:pP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Host2:10001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257675" y="3705156"/>
            <a:ext cx="1733550" cy="285750"/>
          </a:xfrm>
          <a:prstGeom prst="rect">
            <a:avLst/>
          </a:prstGeom>
          <a:solidFill>
            <a:srgbClr val="3366FF"/>
          </a:solidFill>
          <a:ln w="9534">
            <a:solidFill>
              <a:srgbClr val="2E2B1F"/>
            </a:solidFill>
          </a:ln>
        </p:spPr>
        <p:txBody>
          <a:bodyPr vert="horz" wrap="square" lIns="0" tIns="93345" rIns="0" bIns="0" rtlCol="0">
            <a:spAutoFit/>
          </a:bodyPr>
          <a:lstStyle/>
          <a:p>
            <a:pPr marL="436245">
              <a:lnSpc>
                <a:spcPct val="100000"/>
              </a:lnSpc>
              <a:spcBef>
                <a:spcPts val="735"/>
              </a:spcBef>
            </a:pP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Host3:10002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038600" y="2400104"/>
            <a:ext cx="2238375" cy="2019300"/>
          </a:xfrm>
          <a:prstGeom prst="rect">
            <a:avLst/>
          </a:prstGeom>
          <a:solidFill>
            <a:srgbClr val="C0C0C0"/>
          </a:solidFill>
          <a:ln w="9534">
            <a:solidFill>
              <a:srgbClr val="2E2B1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 marL="1393825">
              <a:lnSpc>
                <a:spcPct val="100000"/>
              </a:lnSpc>
              <a:spcBef>
                <a:spcPts val="5"/>
              </a:spcBef>
            </a:pPr>
            <a:r>
              <a:rPr sz="1200" spc="-5" dirty="0">
                <a:solidFill>
                  <a:srgbClr val="2E2B1F"/>
                </a:solidFill>
                <a:latin typeface="Arial"/>
                <a:cs typeface="Arial"/>
              </a:rPr>
              <a:t>replica1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243382" y="5281538"/>
            <a:ext cx="1762760" cy="715010"/>
            <a:chOff x="5715058" y="3791008"/>
            <a:chExt cx="1762760" cy="715010"/>
          </a:xfrm>
        </p:grpSpPr>
        <p:sp>
          <p:nvSpPr>
            <p:cNvPr id="14" name="object 14"/>
            <p:cNvSpPr/>
            <p:nvPr/>
          </p:nvSpPr>
          <p:spPr>
            <a:xfrm>
              <a:off x="5719826" y="3795776"/>
              <a:ext cx="1752600" cy="704850"/>
            </a:xfrm>
            <a:custGeom>
              <a:avLst/>
              <a:gdLst/>
              <a:ahLst/>
              <a:cxnLst/>
              <a:rect l="l" t="t" r="r" b="b"/>
              <a:pathLst>
                <a:path w="1752600" h="704850">
                  <a:moveTo>
                    <a:pt x="1634998" y="0"/>
                  </a:moveTo>
                  <a:lnTo>
                    <a:pt x="117475" y="0"/>
                  </a:lnTo>
                  <a:lnTo>
                    <a:pt x="71741" y="9229"/>
                  </a:lnTo>
                  <a:lnTo>
                    <a:pt x="34401" y="34401"/>
                  </a:lnTo>
                  <a:lnTo>
                    <a:pt x="9229" y="71741"/>
                  </a:lnTo>
                  <a:lnTo>
                    <a:pt x="0" y="117475"/>
                  </a:lnTo>
                  <a:lnTo>
                    <a:pt x="0" y="587248"/>
                  </a:lnTo>
                  <a:lnTo>
                    <a:pt x="9229" y="633001"/>
                  </a:lnTo>
                  <a:lnTo>
                    <a:pt x="34401" y="670385"/>
                  </a:lnTo>
                  <a:lnTo>
                    <a:pt x="71741" y="695600"/>
                  </a:lnTo>
                  <a:lnTo>
                    <a:pt x="117475" y="704850"/>
                  </a:lnTo>
                  <a:lnTo>
                    <a:pt x="1634998" y="704850"/>
                  </a:lnTo>
                  <a:lnTo>
                    <a:pt x="1680751" y="695600"/>
                  </a:lnTo>
                  <a:lnTo>
                    <a:pt x="1718135" y="670385"/>
                  </a:lnTo>
                  <a:lnTo>
                    <a:pt x="1743350" y="633001"/>
                  </a:lnTo>
                  <a:lnTo>
                    <a:pt x="1752600" y="587248"/>
                  </a:lnTo>
                  <a:lnTo>
                    <a:pt x="1752600" y="117475"/>
                  </a:lnTo>
                  <a:lnTo>
                    <a:pt x="1743350" y="71741"/>
                  </a:lnTo>
                  <a:lnTo>
                    <a:pt x="1718135" y="34401"/>
                  </a:lnTo>
                  <a:lnTo>
                    <a:pt x="1680751" y="9229"/>
                  </a:lnTo>
                  <a:lnTo>
                    <a:pt x="1634998" y="0"/>
                  </a:lnTo>
                  <a:close/>
                </a:path>
              </a:pathLst>
            </a:custGeom>
            <a:solidFill>
              <a:srgbClr val="99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719826" y="3795776"/>
              <a:ext cx="1752600" cy="704850"/>
            </a:xfrm>
            <a:custGeom>
              <a:avLst/>
              <a:gdLst/>
              <a:ahLst/>
              <a:cxnLst/>
              <a:rect l="l" t="t" r="r" b="b"/>
              <a:pathLst>
                <a:path w="1752600" h="704850">
                  <a:moveTo>
                    <a:pt x="0" y="117475"/>
                  </a:moveTo>
                  <a:lnTo>
                    <a:pt x="9229" y="71741"/>
                  </a:lnTo>
                  <a:lnTo>
                    <a:pt x="34401" y="34401"/>
                  </a:lnTo>
                  <a:lnTo>
                    <a:pt x="71741" y="9229"/>
                  </a:lnTo>
                  <a:lnTo>
                    <a:pt x="117475" y="0"/>
                  </a:lnTo>
                  <a:lnTo>
                    <a:pt x="1634998" y="0"/>
                  </a:lnTo>
                  <a:lnTo>
                    <a:pt x="1680751" y="9229"/>
                  </a:lnTo>
                  <a:lnTo>
                    <a:pt x="1718135" y="34401"/>
                  </a:lnTo>
                  <a:lnTo>
                    <a:pt x="1743350" y="71741"/>
                  </a:lnTo>
                  <a:lnTo>
                    <a:pt x="1752600" y="117475"/>
                  </a:lnTo>
                  <a:lnTo>
                    <a:pt x="1752600" y="587248"/>
                  </a:lnTo>
                  <a:lnTo>
                    <a:pt x="1743350" y="633001"/>
                  </a:lnTo>
                  <a:lnTo>
                    <a:pt x="1718135" y="670385"/>
                  </a:lnTo>
                  <a:lnTo>
                    <a:pt x="1680751" y="695600"/>
                  </a:lnTo>
                  <a:lnTo>
                    <a:pt x="1634998" y="704850"/>
                  </a:lnTo>
                  <a:lnTo>
                    <a:pt x="117475" y="704850"/>
                  </a:lnTo>
                  <a:lnTo>
                    <a:pt x="71741" y="695600"/>
                  </a:lnTo>
                  <a:lnTo>
                    <a:pt x="34401" y="670385"/>
                  </a:lnTo>
                  <a:lnTo>
                    <a:pt x="9229" y="633001"/>
                  </a:lnTo>
                  <a:lnTo>
                    <a:pt x="0" y="587248"/>
                  </a:lnTo>
                  <a:lnTo>
                    <a:pt x="0" y="117475"/>
                  </a:lnTo>
                  <a:close/>
                </a:path>
              </a:pathLst>
            </a:custGeom>
            <a:ln w="9534">
              <a:solidFill>
                <a:srgbClr val="2E2B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858639" y="5572373"/>
            <a:ext cx="528955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550" spc="-5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550" spc="2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550" spc="3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550" spc="-4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550" spc="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1550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891087" y="4481443"/>
            <a:ext cx="390525" cy="676275"/>
            <a:chOff x="6362763" y="2990913"/>
            <a:chExt cx="390525" cy="676275"/>
          </a:xfrm>
        </p:grpSpPr>
        <p:sp>
          <p:nvSpPr>
            <p:cNvPr id="19" name="object 19"/>
            <p:cNvSpPr/>
            <p:nvPr/>
          </p:nvSpPr>
          <p:spPr>
            <a:xfrm>
              <a:off x="6377051" y="3005201"/>
              <a:ext cx="361950" cy="647700"/>
            </a:xfrm>
            <a:custGeom>
              <a:avLst/>
              <a:gdLst/>
              <a:ahLst/>
              <a:cxnLst/>
              <a:rect l="l" t="t" r="r" b="b"/>
              <a:pathLst>
                <a:path w="361950" h="647700">
                  <a:moveTo>
                    <a:pt x="180975" y="0"/>
                  </a:moveTo>
                  <a:lnTo>
                    <a:pt x="0" y="130428"/>
                  </a:lnTo>
                  <a:lnTo>
                    <a:pt x="90424" y="130428"/>
                  </a:lnTo>
                  <a:lnTo>
                    <a:pt x="90424" y="517271"/>
                  </a:lnTo>
                  <a:lnTo>
                    <a:pt x="0" y="517271"/>
                  </a:lnTo>
                  <a:lnTo>
                    <a:pt x="180975" y="647700"/>
                  </a:lnTo>
                  <a:lnTo>
                    <a:pt x="361950" y="517271"/>
                  </a:lnTo>
                  <a:lnTo>
                    <a:pt x="271399" y="517271"/>
                  </a:lnTo>
                  <a:lnTo>
                    <a:pt x="271399" y="130428"/>
                  </a:lnTo>
                  <a:lnTo>
                    <a:pt x="361950" y="130428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377051" y="3005201"/>
              <a:ext cx="361950" cy="647700"/>
            </a:xfrm>
            <a:custGeom>
              <a:avLst/>
              <a:gdLst/>
              <a:ahLst/>
              <a:cxnLst/>
              <a:rect l="l" t="t" r="r" b="b"/>
              <a:pathLst>
                <a:path w="361950" h="647700">
                  <a:moveTo>
                    <a:pt x="0" y="130428"/>
                  </a:moveTo>
                  <a:lnTo>
                    <a:pt x="180975" y="0"/>
                  </a:lnTo>
                  <a:lnTo>
                    <a:pt x="361950" y="130428"/>
                  </a:lnTo>
                  <a:lnTo>
                    <a:pt x="271399" y="130428"/>
                  </a:lnTo>
                  <a:lnTo>
                    <a:pt x="271399" y="517271"/>
                  </a:lnTo>
                  <a:lnTo>
                    <a:pt x="361950" y="517271"/>
                  </a:lnTo>
                  <a:lnTo>
                    <a:pt x="180975" y="647700"/>
                  </a:lnTo>
                  <a:lnTo>
                    <a:pt x="0" y="517271"/>
                  </a:lnTo>
                  <a:lnTo>
                    <a:pt x="90424" y="517271"/>
                  </a:lnTo>
                  <a:lnTo>
                    <a:pt x="90424" y="130428"/>
                  </a:lnTo>
                  <a:lnTo>
                    <a:pt x="0" y="130428"/>
                  </a:lnTo>
                  <a:close/>
                </a:path>
              </a:pathLst>
            </a:custGeom>
            <a:ln w="28575">
              <a:solidFill>
                <a:srgbClr val="2E2B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8422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90"/>
              </a:spcBef>
            </a:pPr>
            <a:r>
              <a:rPr sz="4100" spc="-35" dirty="0"/>
              <a:t>How</a:t>
            </a:r>
            <a:r>
              <a:rPr sz="4100" spc="-375" dirty="0"/>
              <a:t> </a:t>
            </a:r>
            <a:r>
              <a:rPr sz="4100" spc="-35" dirty="0"/>
              <a:t>does</a:t>
            </a:r>
            <a:r>
              <a:rPr sz="4100" spc="-375" dirty="0"/>
              <a:t> </a:t>
            </a:r>
            <a:r>
              <a:rPr sz="4100" spc="-60" dirty="0"/>
              <a:t>NoSQL</a:t>
            </a:r>
            <a:r>
              <a:rPr sz="4100" spc="-365" dirty="0"/>
              <a:t> </a:t>
            </a:r>
            <a:r>
              <a:rPr sz="4100" spc="-50" dirty="0"/>
              <a:t>vary</a:t>
            </a:r>
            <a:r>
              <a:rPr sz="4100" spc="-375" dirty="0"/>
              <a:t> </a:t>
            </a:r>
            <a:r>
              <a:rPr sz="4100" spc="-55" dirty="0"/>
              <a:t>from  RDBMS?</a:t>
            </a:r>
            <a:endParaRPr sz="4100"/>
          </a:p>
        </p:txBody>
      </p:sp>
      <p:sp>
        <p:nvSpPr>
          <p:cNvPr id="3" name="object 3"/>
          <p:cNvSpPr txBox="1"/>
          <p:nvPr/>
        </p:nvSpPr>
        <p:spPr>
          <a:xfrm>
            <a:off x="650875" y="1538033"/>
            <a:ext cx="7522209" cy="3437479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745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150" spc="-15" dirty="0">
                <a:solidFill>
                  <a:srgbClr val="2E2B1F"/>
                </a:solidFill>
                <a:latin typeface="Carlito"/>
                <a:cs typeface="Carlito"/>
              </a:rPr>
              <a:t>Looser </a:t>
            </a:r>
            <a:r>
              <a:rPr sz="2150" spc="-10" dirty="0">
                <a:solidFill>
                  <a:srgbClr val="2E2B1F"/>
                </a:solidFill>
                <a:latin typeface="Carlito"/>
                <a:cs typeface="Carlito"/>
              </a:rPr>
              <a:t>schema</a:t>
            </a:r>
            <a:r>
              <a:rPr sz="2150" spc="-9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150" spc="5" dirty="0">
                <a:solidFill>
                  <a:srgbClr val="2E2B1F"/>
                </a:solidFill>
                <a:latin typeface="Carlito"/>
                <a:cs typeface="Carlito"/>
              </a:rPr>
              <a:t>definition</a:t>
            </a:r>
            <a:endParaRPr sz="2150" dirty="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25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  <a:tab pos="241935" algn="l"/>
              </a:tabLst>
            </a:pPr>
            <a:endParaRPr lang="en-US" sz="2150" dirty="0">
              <a:solidFill>
                <a:srgbClr val="2E2B1F"/>
              </a:solidFill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25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150" dirty="0">
                <a:solidFill>
                  <a:srgbClr val="2E2B1F"/>
                </a:solidFill>
                <a:latin typeface="Carlito"/>
                <a:cs typeface="Carlito"/>
              </a:rPr>
              <a:t>Designed </a:t>
            </a:r>
            <a:r>
              <a:rPr sz="2150" spc="20" dirty="0">
                <a:solidFill>
                  <a:srgbClr val="2E2B1F"/>
                </a:solidFill>
                <a:latin typeface="Carlito"/>
                <a:cs typeface="Carlito"/>
              </a:rPr>
              <a:t>to </a:t>
            </a:r>
            <a:r>
              <a:rPr sz="2150" spc="5" dirty="0">
                <a:solidFill>
                  <a:srgbClr val="2E2B1F"/>
                </a:solidFill>
                <a:latin typeface="Carlito"/>
                <a:cs typeface="Carlito"/>
              </a:rPr>
              <a:t>handle </a:t>
            </a:r>
            <a:r>
              <a:rPr sz="2150" dirty="0">
                <a:solidFill>
                  <a:srgbClr val="2E2B1F"/>
                </a:solidFill>
                <a:latin typeface="Carlito"/>
                <a:cs typeface="Carlito"/>
              </a:rPr>
              <a:t>distributed, </a:t>
            </a:r>
            <a:r>
              <a:rPr sz="2150" spc="15" dirty="0">
                <a:solidFill>
                  <a:srgbClr val="2E2B1F"/>
                </a:solidFill>
                <a:latin typeface="Carlito"/>
                <a:cs typeface="Carlito"/>
              </a:rPr>
              <a:t>large</a:t>
            </a:r>
            <a:r>
              <a:rPr sz="2150" spc="24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150" dirty="0">
                <a:solidFill>
                  <a:srgbClr val="2E2B1F"/>
                </a:solidFill>
                <a:latin typeface="Carlito"/>
                <a:cs typeface="Carlito"/>
              </a:rPr>
              <a:t>databases</a:t>
            </a:r>
            <a:endParaRPr sz="2150" dirty="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50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  <a:tab pos="241935" algn="l"/>
              </a:tabLst>
            </a:pPr>
            <a:endParaRPr lang="en-US" sz="2150" spc="-45" dirty="0">
              <a:solidFill>
                <a:srgbClr val="2E2B1F"/>
              </a:solidFill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50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150" spc="-45" dirty="0">
                <a:solidFill>
                  <a:srgbClr val="2E2B1F"/>
                </a:solidFill>
                <a:latin typeface="Carlito"/>
                <a:cs typeface="Carlito"/>
              </a:rPr>
              <a:t>Trade</a:t>
            </a:r>
            <a:r>
              <a:rPr sz="2150" spc="14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150" dirty="0">
                <a:solidFill>
                  <a:srgbClr val="2E2B1F"/>
                </a:solidFill>
                <a:latin typeface="Carlito"/>
                <a:cs typeface="Carlito"/>
              </a:rPr>
              <a:t>offs:</a:t>
            </a:r>
            <a:endParaRPr sz="2150" dirty="0">
              <a:latin typeface="Carlito"/>
              <a:cs typeface="Carlito"/>
            </a:endParaRPr>
          </a:p>
          <a:p>
            <a:pPr marL="537210" marR="307975" lvl="1" indent="-229235">
              <a:lnSpc>
                <a:spcPct val="100000"/>
              </a:lnSpc>
              <a:spcBef>
                <a:spcPts val="500"/>
              </a:spcBef>
              <a:buClr>
                <a:srgbClr val="9CBDBC"/>
              </a:buClr>
              <a:buFont typeface="Arial"/>
              <a:buChar char="•"/>
              <a:tabLst>
                <a:tab pos="536575" algn="l"/>
                <a:tab pos="537210" algn="l"/>
              </a:tabLst>
            </a:pPr>
            <a:r>
              <a:rPr sz="2000" spc="-5" dirty="0">
                <a:solidFill>
                  <a:srgbClr val="2E2B1F"/>
                </a:solidFill>
                <a:latin typeface="Carlito"/>
                <a:cs typeface="Carlito"/>
              </a:rPr>
              <a:t>No </a:t>
            </a:r>
            <a:r>
              <a:rPr sz="2000" dirty="0">
                <a:solidFill>
                  <a:srgbClr val="2E2B1F"/>
                </a:solidFill>
                <a:latin typeface="Carlito"/>
                <a:cs typeface="Carlito"/>
              </a:rPr>
              <a:t>strong support </a:t>
            </a:r>
            <a:r>
              <a:rPr sz="2000" spc="-30" dirty="0">
                <a:solidFill>
                  <a:srgbClr val="2E2B1F"/>
                </a:solidFill>
                <a:latin typeface="Carlito"/>
                <a:cs typeface="Carlito"/>
              </a:rPr>
              <a:t>for </a:t>
            </a:r>
            <a:r>
              <a:rPr sz="2000" spc="10" dirty="0">
                <a:solidFill>
                  <a:srgbClr val="2E2B1F"/>
                </a:solidFill>
                <a:latin typeface="Carlito"/>
                <a:cs typeface="Carlito"/>
              </a:rPr>
              <a:t>ad </a:t>
            </a:r>
            <a:r>
              <a:rPr sz="2000" dirty="0">
                <a:solidFill>
                  <a:srgbClr val="2E2B1F"/>
                </a:solidFill>
                <a:latin typeface="Carlito"/>
                <a:cs typeface="Carlito"/>
              </a:rPr>
              <a:t>hoc </a:t>
            </a:r>
            <a:r>
              <a:rPr sz="2000" spc="-15" dirty="0">
                <a:solidFill>
                  <a:srgbClr val="2E2B1F"/>
                </a:solidFill>
                <a:latin typeface="Carlito"/>
                <a:cs typeface="Carlito"/>
              </a:rPr>
              <a:t>queries </a:t>
            </a:r>
            <a:r>
              <a:rPr sz="2000" dirty="0">
                <a:solidFill>
                  <a:srgbClr val="2E2B1F"/>
                </a:solidFill>
                <a:latin typeface="Carlito"/>
                <a:cs typeface="Carlito"/>
              </a:rPr>
              <a:t>but designed </a:t>
            </a:r>
            <a:r>
              <a:rPr sz="2000" spc="-30" dirty="0">
                <a:solidFill>
                  <a:srgbClr val="2E2B1F"/>
                </a:solidFill>
                <a:latin typeface="Carlito"/>
                <a:cs typeface="Carlito"/>
              </a:rPr>
              <a:t>for </a:t>
            </a:r>
            <a:r>
              <a:rPr sz="2000" dirty="0">
                <a:solidFill>
                  <a:srgbClr val="2E2B1F"/>
                </a:solidFill>
                <a:latin typeface="Carlito"/>
                <a:cs typeface="Carlito"/>
              </a:rPr>
              <a:t>speed </a:t>
            </a:r>
            <a:r>
              <a:rPr sz="2000" spc="5" dirty="0">
                <a:solidFill>
                  <a:srgbClr val="2E2B1F"/>
                </a:solidFill>
                <a:latin typeface="Carlito"/>
                <a:cs typeface="Carlito"/>
              </a:rPr>
              <a:t>and  </a:t>
            </a:r>
            <a:r>
              <a:rPr sz="2000" dirty="0">
                <a:solidFill>
                  <a:srgbClr val="2E2B1F"/>
                </a:solidFill>
                <a:latin typeface="Carlito"/>
                <a:cs typeface="Carlito"/>
              </a:rPr>
              <a:t>growth of</a:t>
            </a:r>
            <a:r>
              <a:rPr sz="2000" spc="-5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000" spc="10" dirty="0">
                <a:solidFill>
                  <a:srgbClr val="2E2B1F"/>
                </a:solidFill>
                <a:latin typeface="Carlito"/>
                <a:cs typeface="Carlito"/>
              </a:rPr>
              <a:t>database</a:t>
            </a:r>
            <a:endParaRPr sz="2000" dirty="0">
              <a:latin typeface="Carlito"/>
              <a:cs typeface="Carlito"/>
            </a:endParaRPr>
          </a:p>
          <a:p>
            <a:pPr marL="908685" lvl="2" indent="-229235">
              <a:lnSpc>
                <a:spcPct val="100000"/>
              </a:lnSpc>
              <a:spcBef>
                <a:spcPts val="430"/>
              </a:spcBef>
              <a:buClr>
                <a:srgbClr val="D2CA6C"/>
              </a:buClr>
              <a:buFont typeface="Arial"/>
              <a:buChar char="•"/>
              <a:tabLst>
                <a:tab pos="908685" algn="l"/>
                <a:tab pos="909319" algn="l"/>
              </a:tabLst>
            </a:pPr>
            <a:r>
              <a:rPr sz="1800" spc="-5" dirty="0">
                <a:solidFill>
                  <a:srgbClr val="2E2B1F"/>
                </a:solidFill>
                <a:latin typeface="Carlito"/>
                <a:cs typeface="Carlito"/>
              </a:rPr>
              <a:t>Query </a:t>
            </a:r>
            <a:r>
              <a:rPr sz="1800" spc="10" dirty="0">
                <a:solidFill>
                  <a:srgbClr val="2E2B1F"/>
                </a:solidFill>
                <a:latin typeface="Carlito"/>
                <a:cs typeface="Carlito"/>
              </a:rPr>
              <a:t>language </a:t>
            </a:r>
            <a:r>
              <a:rPr sz="1800" dirty="0">
                <a:solidFill>
                  <a:srgbClr val="2E2B1F"/>
                </a:solidFill>
                <a:latin typeface="Carlito"/>
                <a:cs typeface="Carlito"/>
              </a:rPr>
              <a:t>through </a:t>
            </a:r>
            <a:r>
              <a:rPr sz="1800" spc="5" dirty="0">
                <a:solidFill>
                  <a:srgbClr val="2E2B1F"/>
                </a:solidFill>
                <a:latin typeface="Carlito"/>
                <a:cs typeface="Carlito"/>
              </a:rPr>
              <a:t>the</a:t>
            </a:r>
            <a:r>
              <a:rPr sz="1800" spc="-18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2E2B1F"/>
                </a:solidFill>
                <a:latin typeface="Carlito"/>
                <a:cs typeface="Carlito"/>
              </a:rPr>
              <a:t>API</a:t>
            </a:r>
            <a:endParaRPr sz="1800" dirty="0">
              <a:latin typeface="Carlito"/>
              <a:cs typeface="Carlito"/>
            </a:endParaRPr>
          </a:p>
          <a:p>
            <a:pPr marL="537210" lvl="1" indent="-229235">
              <a:lnSpc>
                <a:spcPct val="100000"/>
              </a:lnSpc>
              <a:spcBef>
                <a:spcPts val="495"/>
              </a:spcBef>
              <a:buClr>
                <a:srgbClr val="9CBDBC"/>
              </a:buClr>
              <a:buFont typeface="Arial"/>
              <a:buChar char="•"/>
              <a:tabLst>
                <a:tab pos="536575" algn="l"/>
                <a:tab pos="537210" algn="l"/>
              </a:tabLst>
            </a:pPr>
            <a:r>
              <a:rPr sz="2000" spc="5" dirty="0">
                <a:solidFill>
                  <a:srgbClr val="2E2B1F"/>
                </a:solidFill>
                <a:latin typeface="Carlito"/>
                <a:cs typeface="Carlito"/>
              </a:rPr>
              <a:t>Relaxation </a:t>
            </a:r>
            <a:r>
              <a:rPr sz="2000" dirty="0">
                <a:solidFill>
                  <a:srgbClr val="2E2B1F"/>
                </a:solidFill>
                <a:latin typeface="Carlito"/>
                <a:cs typeface="Carlito"/>
              </a:rPr>
              <a:t>of </a:t>
            </a:r>
            <a:r>
              <a:rPr sz="2000" spc="5" dirty="0">
                <a:solidFill>
                  <a:srgbClr val="2E2B1F"/>
                </a:solidFill>
                <a:latin typeface="Carlito"/>
                <a:cs typeface="Carlito"/>
              </a:rPr>
              <a:t>the </a:t>
            </a:r>
            <a:r>
              <a:rPr sz="2000" spc="10" dirty="0">
                <a:solidFill>
                  <a:srgbClr val="2E2B1F"/>
                </a:solidFill>
                <a:latin typeface="Carlito"/>
                <a:cs typeface="Carlito"/>
              </a:rPr>
              <a:t>ACID</a:t>
            </a:r>
            <a:r>
              <a:rPr sz="2000" spc="-30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rlito"/>
                <a:cs typeface="Carlito"/>
              </a:rPr>
              <a:t>properties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34400" y="5648325"/>
            <a:ext cx="71755" cy="400050"/>
          </a:xfrm>
          <a:custGeom>
            <a:avLst/>
            <a:gdLst/>
            <a:ahLst/>
            <a:cxnLst/>
            <a:rect l="l" t="t" r="r" b="b"/>
            <a:pathLst>
              <a:path w="71754" h="400050">
                <a:moveTo>
                  <a:pt x="71754" y="400050"/>
                </a:moveTo>
                <a:lnTo>
                  <a:pt x="43826" y="394407"/>
                </a:lnTo>
                <a:lnTo>
                  <a:pt x="21018" y="379020"/>
                </a:lnTo>
                <a:lnTo>
                  <a:pt x="5639" y="356196"/>
                </a:lnTo>
                <a:lnTo>
                  <a:pt x="0" y="328244"/>
                </a:lnTo>
                <a:lnTo>
                  <a:pt x="0" y="71805"/>
                </a:lnTo>
                <a:lnTo>
                  <a:pt x="5639" y="43853"/>
                </a:lnTo>
                <a:lnTo>
                  <a:pt x="21018" y="21029"/>
                </a:lnTo>
                <a:lnTo>
                  <a:pt x="43826" y="5642"/>
                </a:lnTo>
                <a:lnTo>
                  <a:pt x="71754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05569" y="5648325"/>
            <a:ext cx="71755" cy="400050"/>
          </a:xfrm>
          <a:custGeom>
            <a:avLst/>
            <a:gdLst/>
            <a:ahLst/>
            <a:cxnLst/>
            <a:rect l="l" t="t" r="r" b="b"/>
            <a:pathLst>
              <a:path w="71754" h="400050">
                <a:moveTo>
                  <a:pt x="0" y="0"/>
                </a:moveTo>
                <a:lnTo>
                  <a:pt x="27928" y="5642"/>
                </a:lnTo>
                <a:lnTo>
                  <a:pt x="50736" y="21029"/>
                </a:lnTo>
                <a:lnTo>
                  <a:pt x="66115" y="43853"/>
                </a:lnTo>
                <a:lnTo>
                  <a:pt x="71754" y="71805"/>
                </a:lnTo>
                <a:lnTo>
                  <a:pt x="71754" y="328244"/>
                </a:lnTo>
                <a:lnTo>
                  <a:pt x="66115" y="356196"/>
                </a:lnTo>
                <a:lnTo>
                  <a:pt x="50736" y="379020"/>
                </a:lnTo>
                <a:lnTo>
                  <a:pt x="27928" y="394407"/>
                </a:lnTo>
                <a:lnTo>
                  <a:pt x="0" y="40005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711183" y="5798820"/>
            <a:ext cx="1968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10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575" y="474344"/>
            <a:ext cx="4302125" cy="7239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55" dirty="0"/>
              <a:t>Benefits </a:t>
            </a:r>
            <a:r>
              <a:rPr spc="-45" dirty="0"/>
              <a:t>of</a:t>
            </a:r>
            <a:r>
              <a:rPr spc="-495" dirty="0"/>
              <a:t> </a:t>
            </a:r>
            <a:r>
              <a:rPr spc="-50" dirty="0"/>
              <a:t>NoSQL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575" y="1475739"/>
            <a:ext cx="3457575" cy="458343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600" b="1" spc="10" dirty="0">
                <a:solidFill>
                  <a:srgbClr val="2E2B1F"/>
                </a:solidFill>
                <a:latin typeface="Carlito"/>
                <a:cs typeface="Carlito"/>
              </a:rPr>
              <a:t>Elastic</a:t>
            </a:r>
            <a:r>
              <a:rPr sz="2600" b="1" spc="-12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600" b="1" spc="20" dirty="0">
                <a:solidFill>
                  <a:srgbClr val="2E2B1F"/>
                </a:solidFill>
                <a:latin typeface="Carlito"/>
                <a:cs typeface="Carlito"/>
              </a:rPr>
              <a:t>Scaling</a:t>
            </a:r>
            <a:endParaRPr sz="2600">
              <a:latin typeface="Carlito"/>
              <a:cs typeface="Carlito"/>
            </a:endParaRPr>
          </a:p>
          <a:p>
            <a:pPr marL="651510" marR="5080" indent="-229235">
              <a:lnSpc>
                <a:spcPts val="2180"/>
              </a:lnSpc>
              <a:spcBef>
                <a:spcPts val="440"/>
              </a:spcBef>
              <a:buClr>
                <a:srgbClr val="9CBDBC"/>
              </a:buClr>
              <a:buFont typeface="Arial"/>
              <a:buChar char="•"/>
              <a:tabLst>
                <a:tab pos="650875" algn="l"/>
                <a:tab pos="651510" algn="l"/>
              </a:tabLst>
            </a:pPr>
            <a:r>
              <a:rPr sz="2150" spc="20" dirty="0">
                <a:solidFill>
                  <a:srgbClr val="FF0000"/>
                </a:solidFill>
                <a:latin typeface="Carlito"/>
                <a:cs typeface="Carlito"/>
              </a:rPr>
              <a:t>RDBMS </a:t>
            </a:r>
            <a:r>
              <a:rPr sz="2150" dirty="0">
                <a:solidFill>
                  <a:srgbClr val="FF0000"/>
                </a:solidFill>
                <a:latin typeface="Carlito"/>
                <a:cs typeface="Carlito"/>
              </a:rPr>
              <a:t>scale up </a:t>
            </a:r>
            <a:r>
              <a:rPr sz="2150" spc="10" dirty="0">
                <a:solidFill>
                  <a:srgbClr val="FF0000"/>
                </a:solidFill>
                <a:latin typeface="Carlito"/>
                <a:cs typeface="Carlito"/>
              </a:rPr>
              <a:t>– bigger  load </a:t>
            </a:r>
            <a:r>
              <a:rPr sz="2150" spc="5" dirty="0">
                <a:solidFill>
                  <a:srgbClr val="FF0000"/>
                </a:solidFill>
                <a:latin typeface="Carlito"/>
                <a:cs typeface="Carlito"/>
              </a:rPr>
              <a:t>, </a:t>
            </a:r>
            <a:r>
              <a:rPr sz="2150" spc="10" dirty="0">
                <a:solidFill>
                  <a:srgbClr val="FF0000"/>
                </a:solidFill>
                <a:latin typeface="Carlito"/>
                <a:cs typeface="Carlito"/>
              </a:rPr>
              <a:t>bigger</a:t>
            </a:r>
            <a:r>
              <a:rPr sz="2150" spc="2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150" spc="-10" dirty="0">
                <a:solidFill>
                  <a:srgbClr val="FF0000"/>
                </a:solidFill>
                <a:latin typeface="Carlito"/>
                <a:cs typeface="Carlito"/>
              </a:rPr>
              <a:t>server</a:t>
            </a:r>
            <a:endParaRPr sz="2150">
              <a:latin typeface="Carlito"/>
              <a:cs typeface="Carlito"/>
            </a:endParaRPr>
          </a:p>
          <a:p>
            <a:pPr marL="651510" marR="378460" indent="-229235">
              <a:lnSpc>
                <a:spcPct val="81500"/>
              </a:lnSpc>
              <a:spcBef>
                <a:spcPts val="515"/>
              </a:spcBef>
              <a:buClr>
                <a:srgbClr val="9CBDBC"/>
              </a:buClr>
              <a:buFont typeface="Arial"/>
              <a:buChar char="•"/>
              <a:tabLst>
                <a:tab pos="650875" algn="l"/>
                <a:tab pos="651510" algn="l"/>
              </a:tabLst>
            </a:pPr>
            <a:r>
              <a:rPr sz="2150" spc="25" dirty="0">
                <a:solidFill>
                  <a:srgbClr val="2E2B1F"/>
                </a:solidFill>
                <a:latin typeface="Carlito"/>
                <a:cs typeface="Carlito"/>
              </a:rPr>
              <a:t>NO </a:t>
            </a:r>
            <a:r>
              <a:rPr sz="2150" spc="15" dirty="0">
                <a:solidFill>
                  <a:srgbClr val="2E2B1F"/>
                </a:solidFill>
                <a:latin typeface="Carlito"/>
                <a:cs typeface="Carlito"/>
              </a:rPr>
              <a:t>SQL </a:t>
            </a:r>
            <a:r>
              <a:rPr sz="2150" spc="5" dirty="0">
                <a:solidFill>
                  <a:srgbClr val="2E2B1F"/>
                </a:solidFill>
                <a:latin typeface="Carlito"/>
                <a:cs typeface="Carlito"/>
              </a:rPr>
              <a:t>scale </a:t>
            </a:r>
            <a:r>
              <a:rPr sz="2150" spc="-5" dirty="0">
                <a:solidFill>
                  <a:srgbClr val="2E2B1F"/>
                </a:solidFill>
                <a:latin typeface="Carlito"/>
                <a:cs typeface="Carlito"/>
              </a:rPr>
              <a:t>out </a:t>
            </a:r>
            <a:r>
              <a:rPr sz="2150" spc="10" dirty="0">
                <a:solidFill>
                  <a:srgbClr val="2E2B1F"/>
                </a:solidFill>
                <a:latin typeface="Carlito"/>
                <a:cs typeface="Carlito"/>
              </a:rPr>
              <a:t>–  </a:t>
            </a:r>
            <a:r>
              <a:rPr sz="2150" spc="5" dirty="0">
                <a:solidFill>
                  <a:srgbClr val="2E2B1F"/>
                </a:solidFill>
                <a:latin typeface="Carlito"/>
                <a:cs typeface="Carlito"/>
              </a:rPr>
              <a:t>distribute </a:t>
            </a:r>
            <a:r>
              <a:rPr sz="2150" spc="10" dirty="0">
                <a:solidFill>
                  <a:srgbClr val="2E2B1F"/>
                </a:solidFill>
                <a:latin typeface="Carlito"/>
                <a:cs typeface="Carlito"/>
              </a:rPr>
              <a:t>data </a:t>
            </a:r>
            <a:r>
              <a:rPr sz="2150" spc="-5" dirty="0">
                <a:solidFill>
                  <a:srgbClr val="2E2B1F"/>
                </a:solidFill>
                <a:latin typeface="Carlito"/>
                <a:cs typeface="Carlito"/>
              </a:rPr>
              <a:t>across  </a:t>
            </a:r>
            <a:r>
              <a:rPr sz="2150" spc="10" dirty="0">
                <a:solidFill>
                  <a:srgbClr val="2E2B1F"/>
                </a:solidFill>
                <a:latin typeface="Carlito"/>
                <a:cs typeface="Carlito"/>
              </a:rPr>
              <a:t>multiple </a:t>
            </a:r>
            <a:r>
              <a:rPr sz="2150" spc="-5" dirty="0">
                <a:solidFill>
                  <a:srgbClr val="2E2B1F"/>
                </a:solidFill>
                <a:latin typeface="Carlito"/>
                <a:cs typeface="Carlito"/>
              </a:rPr>
              <a:t>hosts  seamlessly</a:t>
            </a:r>
            <a:endParaRPr sz="21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2600" b="1" spc="15" dirty="0">
                <a:solidFill>
                  <a:srgbClr val="2E2B1F"/>
                </a:solidFill>
                <a:latin typeface="Carlito"/>
                <a:cs typeface="Carlito"/>
              </a:rPr>
              <a:t>DBA</a:t>
            </a:r>
            <a:r>
              <a:rPr sz="2600" b="1" spc="-9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600" b="1" spc="10" dirty="0">
                <a:solidFill>
                  <a:srgbClr val="2E2B1F"/>
                </a:solidFill>
                <a:latin typeface="Carlito"/>
                <a:cs typeface="Carlito"/>
              </a:rPr>
              <a:t>Specialists</a:t>
            </a:r>
            <a:endParaRPr sz="2600">
              <a:latin typeface="Carlito"/>
              <a:cs typeface="Carlito"/>
            </a:endParaRPr>
          </a:p>
          <a:p>
            <a:pPr marL="651510" marR="484505" indent="-229235">
              <a:lnSpc>
                <a:spcPts val="2100"/>
              </a:lnSpc>
              <a:spcBef>
                <a:spcPts val="505"/>
              </a:spcBef>
              <a:buClr>
                <a:srgbClr val="9CBDBC"/>
              </a:buClr>
              <a:buFont typeface="Arial"/>
              <a:buChar char="•"/>
              <a:tabLst>
                <a:tab pos="650875" algn="l"/>
                <a:tab pos="651510" algn="l"/>
              </a:tabLst>
            </a:pPr>
            <a:r>
              <a:rPr sz="2150" spc="20" dirty="0">
                <a:solidFill>
                  <a:srgbClr val="FF0000"/>
                </a:solidFill>
                <a:latin typeface="Carlito"/>
                <a:cs typeface="Carlito"/>
              </a:rPr>
              <a:t>RDMS </a:t>
            </a:r>
            <a:r>
              <a:rPr sz="2150" spc="-5" dirty="0">
                <a:solidFill>
                  <a:srgbClr val="FF0000"/>
                </a:solidFill>
                <a:latin typeface="Carlito"/>
                <a:cs typeface="Carlito"/>
              </a:rPr>
              <a:t>require </a:t>
            </a:r>
            <a:r>
              <a:rPr sz="2150" spc="10" dirty="0">
                <a:solidFill>
                  <a:srgbClr val="FF0000"/>
                </a:solidFill>
                <a:latin typeface="Carlito"/>
                <a:cs typeface="Carlito"/>
              </a:rPr>
              <a:t>highly  </a:t>
            </a:r>
            <a:r>
              <a:rPr sz="2150" spc="-5" dirty="0">
                <a:solidFill>
                  <a:srgbClr val="FF0000"/>
                </a:solidFill>
                <a:latin typeface="Carlito"/>
                <a:cs typeface="Carlito"/>
              </a:rPr>
              <a:t>trained expert </a:t>
            </a:r>
            <a:r>
              <a:rPr sz="2150" spc="15" dirty="0">
                <a:solidFill>
                  <a:srgbClr val="FF0000"/>
                </a:solidFill>
                <a:latin typeface="Carlito"/>
                <a:cs typeface="Carlito"/>
              </a:rPr>
              <a:t>to  </a:t>
            </a:r>
            <a:r>
              <a:rPr sz="2150" spc="5" dirty="0">
                <a:solidFill>
                  <a:srgbClr val="FF0000"/>
                </a:solidFill>
                <a:latin typeface="Carlito"/>
                <a:cs typeface="Carlito"/>
              </a:rPr>
              <a:t>monitor</a:t>
            </a:r>
            <a:r>
              <a:rPr sz="2150" spc="9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150" spc="15" dirty="0">
                <a:solidFill>
                  <a:srgbClr val="FF0000"/>
                </a:solidFill>
                <a:latin typeface="Carlito"/>
                <a:cs typeface="Carlito"/>
              </a:rPr>
              <a:t>DB</a:t>
            </a:r>
            <a:endParaRPr sz="2150">
              <a:latin typeface="Carlito"/>
              <a:cs typeface="Carlito"/>
            </a:endParaRPr>
          </a:p>
          <a:p>
            <a:pPr marL="651510" marR="16510" indent="-229235">
              <a:lnSpc>
                <a:spcPts val="2100"/>
              </a:lnSpc>
              <a:spcBef>
                <a:spcPts val="610"/>
              </a:spcBef>
              <a:buClr>
                <a:srgbClr val="9CBDBC"/>
              </a:buClr>
              <a:buFont typeface="Arial"/>
              <a:buChar char="•"/>
              <a:tabLst>
                <a:tab pos="650875" algn="l"/>
                <a:tab pos="651510" algn="l"/>
              </a:tabLst>
            </a:pPr>
            <a:r>
              <a:rPr sz="2150" spc="10" dirty="0">
                <a:solidFill>
                  <a:srgbClr val="2E2B1F"/>
                </a:solidFill>
                <a:latin typeface="Carlito"/>
                <a:cs typeface="Carlito"/>
              </a:rPr>
              <a:t>NoSQL </a:t>
            </a:r>
            <a:r>
              <a:rPr sz="2150" spc="-5" dirty="0">
                <a:solidFill>
                  <a:srgbClr val="2E2B1F"/>
                </a:solidFill>
                <a:latin typeface="Carlito"/>
                <a:cs typeface="Carlito"/>
              </a:rPr>
              <a:t>require less  </a:t>
            </a:r>
            <a:r>
              <a:rPr sz="2150" dirty="0">
                <a:solidFill>
                  <a:srgbClr val="2E2B1F"/>
                </a:solidFill>
                <a:latin typeface="Carlito"/>
                <a:cs typeface="Carlito"/>
              </a:rPr>
              <a:t>management, </a:t>
            </a:r>
            <a:r>
              <a:rPr sz="2150" spc="10" dirty="0">
                <a:solidFill>
                  <a:srgbClr val="2E2B1F"/>
                </a:solidFill>
                <a:latin typeface="Carlito"/>
                <a:cs typeface="Carlito"/>
              </a:rPr>
              <a:t>automatic  </a:t>
            </a:r>
            <a:r>
              <a:rPr sz="2150" dirty="0">
                <a:solidFill>
                  <a:srgbClr val="2E2B1F"/>
                </a:solidFill>
                <a:latin typeface="Carlito"/>
                <a:cs typeface="Carlito"/>
              </a:rPr>
              <a:t>repair </a:t>
            </a:r>
            <a:r>
              <a:rPr sz="2150" spc="5" dirty="0">
                <a:solidFill>
                  <a:srgbClr val="2E2B1F"/>
                </a:solidFill>
                <a:latin typeface="Carlito"/>
                <a:cs typeface="Carlito"/>
              </a:rPr>
              <a:t>and </a:t>
            </a:r>
            <a:r>
              <a:rPr sz="2150" dirty="0">
                <a:solidFill>
                  <a:srgbClr val="2E2B1F"/>
                </a:solidFill>
                <a:latin typeface="Carlito"/>
                <a:cs typeface="Carlito"/>
              </a:rPr>
              <a:t>simpler </a:t>
            </a:r>
            <a:r>
              <a:rPr sz="2150" spc="10" dirty="0">
                <a:solidFill>
                  <a:srgbClr val="2E2B1F"/>
                </a:solidFill>
                <a:latin typeface="Carlito"/>
                <a:cs typeface="Carlito"/>
              </a:rPr>
              <a:t>data  </a:t>
            </a:r>
            <a:r>
              <a:rPr sz="2150" dirty="0">
                <a:solidFill>
                  <a:srgbClr val="2E2B1F"/>
                </a:solidFill>
                <a:latin typeface="Carlito"/>
                <a:cs typeface="Carlito"/>
              </a:rPr>
              <a:t>models</a:t>
            </a:r>
            <a:endParaRPr sz="21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03165" y="1475739"/>
            <a:ext cx="3298190" cy="217043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600" b="1" spc="25" dirty="0">
                <a:solidFill>
                  <a:srgbClr val="2E2B1F"/>
                </a:solidFill>
                <a:latin typeface="Carlito"/>
                <a:cs typeface="Carlito"/>
              </a:rPr>
              <a:t>Big</a:t>
            </a:r>
            <a:r>
              <a:rPr sz="2600" b="1" spc="-12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600" b="1" dirty="0">
                <a:solidFill>
                  <a:srgbClr val="2E2B1F"/>
                </a:solidFill>
                <a:latin typeface="Carlito"/>
                <a:cs typeface="Carlito"/>
              </a:rPr>
              <a:t>Data</a:t>
            </a:r>
            <a:endParaRPr sz="2600" dirty="0">
              <a:latin typeface="Carlito"/>
              <a:cs typeface="Carlito"/>
            </a:endParaRPr>
          </a:p>
          <a:p>
            <a:pPr marL="651510" marR="203200" indent="-229235">
              <a:lnSpc>
                <a:spcPct val="82500"/>
              </a:lnSpc>
              <a:spcBef>
                <a:spcPts val="484"/>
              </a:spcBef>
              <a:buClr>
                <a:srgbClr val="9CBDBC"/>
              </a:buClr>
              <a:buFont typeface="Arial"/>
              <a:buChar char="•"/>
              <a:tabLst>
                <a:tab pos="650875" algn="l"/>
                <a:tab pos="651510" algn="l"/>
              </a:tabLst>
            </a:pPr>
            <a:r>
              <a:rPr sz="2150" spc="10" dirty="0">
                <a:solidFill>
                  <a:srgbClr val="2E2B1F"/>
                </a:solidFill>
                <a:latin typeface="Carlito"/>
                <a:cs typeface="Carlito"/>
              </a:rPr>
              <a:t>Huge </a:t>
            </a:r>
            <a:r>
              <a:rPr sz="2150" spc="-5" dirty="0">
                <a:solidFill>
                  <a:srgbClr val="2E2B1F"/>
                </a:solidFill>
                <a:latin typeface="Carlito"/>
                <a:cs typeface="Carlito"/>
              </a:rPr>
              <a:t>increase </a:t>
            </a:r>
            <a:r>
              <a:rPr sz="2150" spc="20" dirty="0">
                <a:solidFill>
                  <a:srgbClr val="2E2B1F"/>
                </a:solidFill>
                <a:latin typeface="Carlito"/>
                <a:cs typeface="Carlito"/>
              </a:rPr>
              <a:t>in </a:t>
            </a:r>
            <a:r>
              <a:rPr sz="2150" spc="10" dirty="0">
                <a:solidFill>
                  <a:srgbClr val="2E2B1F"/>
                </a:solidFill>
                <a:latin typeface="Carlito"/>
                <a:cs typeface="Carlito"/>
              </a:rPr>
              <a:t>data </a:t>
            </a:r>
            <a:r>
              <a:rPr sz="2150" spc="1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150" spc="15" dirty="0">
                <a:solidFill>
                  <a:srgbClr val="FF0000"/>
                </a:solidFill>
                <a:latin typeface="Carlito"/>
                <a:cs typeface="Carlito"/>
              </a:rPr>
              <a:t>RDMS: </a:t>
            </a:r>
            <a:r>
              <a:rPr sz="2150" spc="5" dirty="0">
                <a:solidFill>
                  <a:srgbClr val="FF0000"/>
                </a:solidFill>
                <a:latin typeface="Carlito"/>
                <a:cs typeface="Carlito"/>
              </a:rPr>
              <a:t>capacity and  </a:t>
            </a:r>
            <a:r>
              <a:rPr sz="2150" spc="-5" dirty="0">
                <a:solidFill>
                  <a:srgbClr val="FF0000"/>
                </a:solidFill>
                <a:latin typeface="Carlito"/>
                <a:cs typeface="Carlito"/>
              </a:rPr>
              <a:t>constraints of </a:t>
            </a:r>
            <a:r>
              <a:rPr sz="2150" spc="10" dirty="0">
                <a:solidFill>
                  <a:srgbClr val="FF0000"/>
                </a:solidFill>
                <a:latin typeface="Carlito"/>
                <a:cs typeface="Carlito"/>
              </a:rPr>
              <a:t>data  </a:t>
            </a:r>
            <a:r>
              <a:rPr sz="2150" dirty="0">
                <a:solidFill>
                  <a:srgbClr val="FF0000"/>
                </a:solidFill>
                <a:latin typeface="Carlito"/>
                <a:cs typeface="Carlito"/>
              </a:rPr>
              <a:t>volumes </a:t>
            </a:r>
            <a:r>
              <a:rPr sz="2150" spc="10" dirty="0">
                <a:solidFill>
                  <a:srgbClr val="FF0000"/>
                </a:solidFill>
                <a:latin typeface="Carlito"/>
                <a:cs typeface="Carlito"/>
              </a:rPr>
              <a:t>at </a:t>
            </a:r>
            <a:r>
              <a:rPr sz="2150" spc="20" dirty="0">
                <a:solidFill>
                  <a:srgbClr val="FF0000"/>
                </a:solidFill>
                <a:latin typeface="Carlito"/>
                <a:cs typeface="Carlito"/>
              </a:rPr>
              <a:t>its</a:t>
            </a:r>
            <a:r>
              <a:rPr sz="2150" spc="9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150" spc="20" dirty="0">
                <a:solidFill>
                  <a:srgbClr val="FF0000"/>
                </a:solidFill>
                <a:latin typeface="Carlito"/>
                <a:cs typeface="Carlito"/>
              </a:rPr>
              <a:t>limits</a:t>
            </a:r>
            <a:endParaRPr sz="2150" dirty="0">
              <a:latin typeface="Carlito"/>
              <a:cs typeface="Carlito"/>
            </a:endParaRPr>
          </a:p>
          <a:p>
            <a:pPr marL="651510" marR="5080" indent="-229235">
              <a:lnSpc>
                <a:spcPts val="2100"/>
              </a:lnSpc>
              <a:spcBef>
                <a:spcPts val="520"/>
              </a:spcBef>
              <a:buClr>
                <a:srgbClr val="9CBDBC"/>
              </a:buClr>
              <a:buFont typeface="Arial"/>
              <a:buChar char="•"/>
              <a:tabLst>
                <a:tab pos="650875" algn="l"/>
                <a:tab pos="651510" algn="l"/>
              </a:tabLst>
            </a:pPr>
            <a:r>
              <a:rPr sz="2150" spc="10" dirty="0">
                <a:solidFill>
                  <a:srgbClr val="2E2B1F"/>
                </a:solidFill>
                <a:latin typeface="Carlito"/>
                <a:cs typeface="Carlito"/>
              </a:rPr>
              <a:t>NoSQL </a:t>
            </a:r>
            <a:r>
              <a:rPr sz="2150" dirty="0">
                <a:solidFill>
                  <a:srgbClr val="2E2B1F"/>
                </a:solidFill>
                <a:latin typeface="Carlito"/>
                <a:cs typeface="Carlito"/>
              </a:rPr>
              <a:t>designed </a:t>
            </a:r>
            <a:r>
              <a:rPr sz="2150" spc="-20" dirty="0">
                <a:solidFill>
                  <a:srgbClr val="2E2B1F"/>
                </a:solidFill>
                <a:latin typeface="Carlito"/>
                <a:cs typeface="Carlito"/>
              </a:rPr>
              <a:t>for </a:t>
            </a:r>
            <a:r>
              <a:rPr sz="2150" spc="10" dirty="0">
                <a:solidFill>
                  <a:srgbClr val="2E2B1F"/>
                </a:solidFill>
                <a:latin typeface="Carlito"/>
                <a:cs typeface="Carlito"/>
              </a:rPr>
              <a:t>big  data</a:t>
            </a:r>
            <a:endParaRPr sz="215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534400" y="5648325"/>
            <a:ext cx="71755" cy="400050"/>
          </a:xfrm>
          <a:custGeom>
            <a:avLst/>
            <a:gdLst/>
            <a:ahLst/>
            <a:cxnLst/>
            <a:rect l="l" t="t" r="r" b="b"/>
            <a:pathLst>
              <a:path w="71754" h="400050">
                <a:moveTo>
                  <a:pt x="71754" y="400050"/>
                </a:moveTo>
                <a:lnTo>
                  <a:pt x="43826" y="394407"/>
                </a:lnTo>
                <a:lnTo>
                  <a:pt x="21018" y="379020"/>
                </a:lnTo>
                <a:lnTo>
                  <a:pt x="5639" y="356196"/>
                </a:lnTo>
                <a:lnTo>
                  <a:pt x="0" y="328244"/>
                </a:lnTo>
                <a:lnTo>
                  <a:pt x="0" y="71805"/>
                </a:lnTo>
                <a:lnTo>
                  <a:pt x="5639" y="43853"/>
                </a:lnTo>
                <a:lnTo>
                  <a:pt x="21018" y="21029"/>
                </a:lnTo>
                <a:lnTo>
                  <a:pt x="43826" y="5642"/>
                </a:lnTo>
                <a:lnTo>
                  <a:pt x="71754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005569" y="5648325"/>
            <a:ext cx="71755" cy="400050"/>
          </a:xfrm>
          <a:custGeom>
            <a:avLst/>
            <a:gdLst/>
            <a:ahLst/>
            <a:cxnLst/>
            <a:rect l="l" t="t" r="r" b="b"/>
            <a:pathLst>
              <a:path w="71754" h="400050">
                <a:moveTo>
                  <a:pt x="0" y="0"/>
                </a:moveTo>
                <a:lnTo>
                  <a:pt x="27928" y="5642"/>
                </a:lnTo>
                <a:lnTo>
                  <a:pt x="50736" y="21029"/>
                </a:lnTo>
                <a:lnTo>
                  <a:pt x="66115" y="43853"/>
                </a:lnTo>
                <a:lnTo>
                  <a:pt x="71754" y="71805"/>
                </a:lnTo>
                <a:lnTo>
                  <a:pt x="71754" y="328244"/>
                </a:lnTo>
                <a:lnTo>
                  <a:pt x="66115" y="356196"/>
                </a:lnTo>
                <a:lnTo>
                  <a:pt x="50736" y="379020"/>
                </a:lnTo>
                <a:lnTo>
                  <a:pt x="27928" y="394407"/>
                </a:lnTo>
                <a:lnTo>
                  <a:pt x="0" y="40005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720708" y="5798820"/>
            <a:ext cx="1778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75" dirty="0">
                <a:solidFill>
                  <a:srgbClr val="FFFFFF"/>
                </a:solidFill>
                <a:latin typeface="Arial"/>
                <a:cs typeface="Arial"/>
              </a:rPr>
              <a:t>11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575" y="474344"/>
            <a:ext cx="4302125" cy="7239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55" dirty="0"/>
              <a:t>Benefits </a:t>
            </a:r>
            <a:r>
              <a:rPr spc="-45" dirty="0"/>
              <a:t>of</a:t>
            </a:r>
            <a:r>
              <a:rPr spc="-495" dirty="0"/>
              <a:t> </a:t>
            </a:r>
            <a:r>
              <a:rPr spc="-50" dirty="0"/>
              <a:t>NoSQL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575" y="1458067"/>
            <a:ext cx="3429000" cy="4373880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2600" b="1" spc="10" dirty="0">
                <a:solidFill>
                  <a:srgbClr val="2E2B1F"/>
                </a:solidFill>
                <a:latin typeface="Carlito"/>
                <a:cs typeface="Carlito"/>
              </a:rPr>
              <a:t>Flexible </a:t>
            </a:r>
            <a:r>
              <a:rPr sz="2600" b="1" spc="5" dirty="0">
                <a:solidFill>
                  <a:srgbClr val="2E2B1F"/>
                </a:solidFill>
                <a:latin typeface="Carlito"/>
                <a:cs typeface="Carlito"/>
              </a:rPr>
              <a:t>data</a:t>
            </a:r>
            <a:r>
              <a:rPr sz="2600" b="1" spc="-29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600" b="1" spc="15" dirty="0">
                <a:solidFill>
                  <a:srgbClr val="2E2B1F"/>
                </a:solidFill>
                <a:latin typeface="Carlito"/>
                <a:cs typeface="Carlito"/>
              </a:rPr>
              <a:t>models</a:t>
            </a:r>
            <a:endParaRPr sz="2600" dirty="0">
              <a:latin typeface="Carlito"/>
              <a:cs typeface="Carlito"/>
            </a:endParaRPr>
          </a:p>
          <a:p>
            <a:pPr marL="651510" marR="54610" indent="-229235">
              <a:lnSpc>
                <a:spcPts val="2400"/>
              </a:lnSpc>
              <a:spcBef>
                <a:spcPts val="565"/>
              </a:spcBef>
              <a:buClr>
                <a:srgbClr val="9CBDBC"/>
              </a:buClr>
              <a:buFont typeface="Arial"/>
              <a:buChar char="•"/>
              <a:tabLst>
                <a:tab pos="650875" algn="l"/>
                <a:tab pos="651510" algn="l"/>
              </a:tabLst>
            </a:pPr>
            <a:r>
              <a:rPr sz="2150" dirty="0">
                <a:solidFill>
                  <a:srgbClr val="FF0000"/>
                </a:solidFill>
                <a:latin typeface="Carlito"/>
                <a:cs typeface="Carlito"/>
              </a:rPr>
              <a:t>Change management </a:t>
            </a:r>
            <a:r>
              <a:rPr sz="2150" spc="15" dirty="0">
                <a:solidFill>
                  <a:srgbClr val="FF0000"/>
                </a:solidFill>
                <a:latin typeface="Carlito"/>
                <a:cs typeface="Carlito"/>
              </a:rPr>
              <a:t>to  </a:t>
            </a:r>
            <a:r>
              <a:rPr sz="2150" spc="-10" dirty="0">
                <a:solidFill>
                  <a:srgbClr val="FF0000"/>
                </a:solidFill>
                <a:latin typeface="Carlito"/>
                <a:cs typeface="Carlito"/>
              </a:rPr>
              <a:t>schema </a:t>
            </a:r>
            <a:r>
              <a:rPr sz="2150" spc="-20" dirty="0">
                <a:solidFill>
                  <a:srgbClr val="FF0000"/>
                </a:solidFill>
                <a:latin typeface="Carlito"/>
                <a:cs typeface="Carlito"/>
              </a:rPr>
              <a:t>for </a:t>
            </a:r>
            <a:r>
              <a:rPr sz="2150" spc="20" dirty="0">
                <a:solidFill>
                  <a:srgbClr val="FF0000"/>
                </a:solidFill>
                <a:latin typeface="Carlito"/>
                <a:cs typeface="Carlito"/>
              </a:rPr>
              <a:t>RDMS </a:t>
            </a:r>
            <a:r>
              <a:rPr sz="2150" spc="5" dirty="0">
                <a:solidFill>
                  <a:srgbClr val="FF0000"/>
                </a:solidFill>
                <a:latin typeface="Carlito"/>
                <a:cs typeface="Carlito"/>
              </a:rPr>
              <a:t>have  </a:t>
            </a:r>
            <a:r>
              <a:rPr sz="2150" spc="15" dirty="0">
                <a:solidFill>
                  <a:srgbClr val="FF0000"/>
                </a:solidFill>
                <a:latin typeface="Carlito"/>
                <a:cs typeface="Carlito"/>
              </a:rPr>
              <a:t>to </a:t>
            </a:r>
            <a:r>
              <a:rPr sz="2150" dirty="0">
                <a:solidFill>
                  <a:srgbClr val="FF0000"/>
                </a:solidFill>
                <a:latin typeface="Carlito"/>
                <a:cs typeface="Carlito"/>
              </a:rPr>
              <a:t>be </a:t>
            </a:r>
            <a:r>
              <a:rPr sz="2150" spc="5" dirty="0">
                <a:solidFill>
                  <a:srgbClr val="FF0000"/>
                </a:solidFill>
                <a:latin typeface="Carlito"/>
                <a:cs typeface="Carlito"/>
              </a:rPr>
              <a:t>carefully</a:t>
            </a:r>
            <a:r>
              <a:rPr sz="2150" spc="-4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150" spc="5" dirty="0">
                <a:solidFill>
                  <a:srgbClr val="FF0000"/>
                </a:solidFill>
                <a:latin typeface="Carlito"/>
                <a:cs typeface="Carlito"/>
              </a:rPr>
              <a:t>managed</a:t>
            </a:r>
            <a:endParaRPr sz="2150" dirty="0">
              <a:latin typeface="Carlito"/>
              <a:cs typeface="Carlito"/>
            </a:endParaRPr>
          </a:p>
          <a:p>
            <a:pPr marL="651510" marR="147320" indent="-229235">
              <a:lnSpc>
                <a:spcPct val="93200"/>
              </a:lnSpc>
              <a:spcBef>
                <a:spcPts val="405"/>
              </a:spcBef>
              <a:buClr>
                <a:srgbClr val="9CBDBC"/>
              </a:buClr>
              <a:buFont typeface="Arial"/>
              <a:buChar char="•"/>
              <a:tabLst>
                <a:tab pos="650875" algn="l"/>
                <a:tab pos="651510" algn="l"/>
              </a:tabLst>
            </a:pPr>
            <a:r>
              <a:rPr sz="2150" spc="10" dirty="0">
                <a:solidFill>
                  <a:srgbClr val="2E2B1F"/>
                </a:solidFill>
                <a:latin typeface="Carlito"/>
                <a:cs typeface="Carlito"/>
              </a:rPr>
              <a:t>NoSQL </a:t>
            </a:r>
            <a:r>
              <a:rPr sz="2150" dirty="0">
                <a:solidFill>
                  <a:srgbClr val="2E2B1F"/>
                </a:solidFill>
                <a:latin typeface="Carlito"/>
                <a:cs typeface="Carlito"/>
              </a:rPr>
              <a:t>databases more  </a:t>
            </a:r>
            <a:r>
              <a:rPr sz="2150" spc="-5" dirty="0">
                <a:solidFill>
                  <a:srgbClr val="2E2B1F"/>
                </a:solidFill>
                <a:latin typeface="Carlito"/>
                <a:cs typeface="Carlito"/>
              </a:rPr>
              <a:t>relaxed </a:t>
            </a:r>
            <a:r>
              <a:rPr sz="2150" spc="20" dirty="0">
                <a:solidFill>
                  <a:srgbClr val="2E2B1F"/>
                </a:solidFill>
                <a:latin typeface="Carlito"/>
                <a:cs typeface="Carlito"/>
              </a:rPr>
              <a:t>in </a:t>
            </a:r>
            <a:r>
              <a:rPr sz="2150" dirty="0">
                <a:solidFill>
                  <a:srgbClr val="2E2B1F"/>
                </a:solidFill>
                <a:latin typeface="Carlito"/>
                <a:cs typeface="Carlito"/>
              </a:rPr>
              <a:t>structure </a:t>
            </a:r>
            <a:r>
              <a:rPr sz="2150" spc="-5" dirty="0">
                <a:solidFill>
                  <a:srgbClr val="2E2B1F"/>
                </a:solidFill>
                <a:latin typeface="Carlito"/>
                <a:cs typeface="Carlito"/>
              </a:rPr>
              <a:t>of  </a:t>
            </a:r>
            <a:r>
              <a:rPr sz="2150" spc="10" dirty="0">
                <a:solidFill>
                  <a:srgbClr val="2E2B1F"/>
                </a:solidFill>
                <a:latin typeface="Carlito"/>
                <a:cs typeface="Carlito"/>
              </a:rPr>
              <a:t>data</a:t>
            </a:r>
            <a:endParaRPr sz="2150" dirty="0">
              <a:latin typeface="Carlito"/>
              <a:cs typeface="Carlito"/>
            </a:endParaRPr>
          </a:p>
          <a:p>
            <a:pPr marL="1022985" marR="5080" lvl="1" indent="-229235">
              <a:lnSpc>
                <a:spcPct val="92500"/>
              </a:lnSpc>
              <a:spcBef>
                <a:spcPts val="434"/>
              </a:spcBef>
              <a:buClr>
                <a:srgbClr val="D2CA6C"/>
              </a:buClr>
              <a:buFont typeface="Arial"/>
              <a:buChar char="•"/>
              <a:tabLst>
                <a:tab pos="1022985" algn="l"/>
                <a:tab pos="1023619" algn="l"/>
              </a:tabLst>
            </a:pPr>
            <a:r>
              <a:rPr sz="1850" spc="5" dirty="0">
                <a:solidFill>
                  <a:srgbClr val="2E2B1F"/>
                </a:solidFill>
                <a:latin typeface="Carlito"/>
                <a:cs typeface="Carlito"/>
              </a:rPr>
              <a:t>Database </a:t>
            </a:r>
            <a:r>
              <a:rPr sz="1850" spc="10" dirty="0">
                <a:solidFill>
                  <a:srgbClr val="2E2B1F"/>
                </a:solidFill>
                <a:latin typeface="Carlito"/>
                <a:cs typeface="Carlito"/>
              </a:rPr>
              <a:t>schema  </a:t>
            </a:r>
            <a:r>
              <a:rPr sz="1850" spc="5" dirty="0">
                <a:solidFill>
                  <a:srgbClr val="2E2B1F"/>
                </a:solidFill>
                <a:latin typeface="Carlito"/>
                <a:cs typeface="Carlito"/>
              </a:rPr>
              <a:t>changes do </a:t>
            </a:r>
            <a:r>
              <a:rPr sz="1850" dirty="0">
                <a:solidFill>
                  <a:srgbClr val="2E2B1F"/>
                </a:solidFill>
                <a:latin typeface="Carlito"/>
                <a:cs typeface="Carlito"/>
              </a:rPr>
              <a:t>not have </a:t>
            </a:r>
            <a:r>
              <a:rPr sz="1850" spc="-5" dirty="0">
                <a:solidFill>
                  <a:srgbClr val="2E2B1F"/>
                </a:solidFill>
                <a:latin typeface="Carlito"/>
                <a:cs typeface="Carlito"/>
              </a:rPr>
              <a:t>to  </a:t>
            </a:r>
            <a:r>
              <a:rPr sz="1850" spc="5" dirty="0">
                <a:solidFill>
                  <a:srgbClr val="2E2B1F"/>
                </a:solidFill>
                <a:latin typeface="Carlito"/>
                <a:cs typeface="Carlito"/>
              </a:rPr>
              <a:t>be </a:t>
            </a:r>
            <a:r>
              <a:rPr sz="1850" spc="10" dirty="0">
                <a:solidFill>
                  <a:srgbClr val="2E2B1F"/>
                </a:solidFill>
                <a:latin typeface="Carlito"/>
                <a:cs typeface="Carlito"/>
              </a:rPr>
              <a:t>managed as </a:t>
            </a:r>
            <a:r>
              <a:rPr sz="1850" dirty="0">
                <a:solidFill>
                  <a:srgbClr val="2E2B1F"/>
                </a:solidFill>
                <a:latin typeface="Carlito"/>
                <a:cs typeface="Carlito"/>
              </a:rPr>
              <a:t>one  </a:t>
            </a:r>
            <a:r>
              <a:rPr sz="1850" spc="10" dirty="0">
                <a:solidFill>
                  <a:srgbClr val="2E2B1F"/>
                </a:solidFill>
                <a:latin typeface="Carlito"/>
                <a:cs typeface="Carlito"/>
              </a:rPr>
              <a:t>complicated </a:t>
            </a:r>
            <a:r>
              <a:rPr sz="1850" spc="15" dirty="0">
                <a:solidFill>
                  <a:srgbClr val="2E2B1F"/>
                </a:solidFill>
                <a:latin typeface="Carlito"/>
                <a:cs typeface="Carlito"/>
              </a:rPr>
              <a:t>change</a:t>
            </a:r>
            <a:r>
              <a:rPr sz="185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50" spc="5" dirty="0">
                <a:solidFill>
                  <a:srgbClr val="2E2B1F"/>
                </a:solidFill>
                <a:latin typeface="Carlito"/>
                <a:cs typeface="Carlito"/>
              </a:rPr>
              <a:t>unit</a:t>
            </a:r>
            <a:endParaRPr sz="1850" dirty="0">
              <a:latin typeface="Carlito"/>
              <a:cs typeface="Carlito"/>
            </a:endParaRPr>
          </a:p>
          <a:p>
            <a:pPr marL="1022985" marR="320675" lvl="1" indent="-229235">
              <a:lnSpc>
                <a:spcPct val="93000"/>
              </a:lnSpc>
              <a:spcBef>
                <a:spcPts val="490"/>
              </a:spcBef>
              <a:buClr>
                <a:srgbClr val="D2CA6C"/>
              </a:buClr>
              <a:buFont typeface="Arial"/>
              <a:buChar char="•"/>
              <a:tabLst>
                <a:tab pos="1022985" algn="l"/>
                <a:tab pos="1023619" algn="l"/>
              </a:tabLst>
            </a:pPr>
            <a:r>
              <a:rPr sz="1850" spc="5" dirty="0">
                <a:solidFill>
                  <a:srgbClr val="2E2B1F"/>
                </a:solidFill>
                <a:latin typeface="Carlito"/>
                <a:cs typeface="Carlito"/>
              </a:rPr>
              <a:t>Application already  </a:t>
            </a:r>
            <a:r>
              <a:rPr sz="1850" dirty="0">
                <a:solidFill>
                  <a:srgbClr val="2E2B1F"/>
                </a:solidFill>
                <a:latin typeface="Carlito"/>
                <a:cs typeface="Carlito"/>
              </a:rPr>
              <a:t>written </a:t>
            </a:r>
            <a:r>
              <a:rPr sz="1850" spc="-5" dirty="0">
                <a:solidFill>
                  <a:srgbClr val="2E2B1F"/>
                </a:solidFill>
                <a:latin typeface="Carlito"/>
                <a:cs typeface="Carlito"/>
              </a:rPr>
              <a:t>to </a:t>
            </a:r>
            <a:r>
              <a:rPr sz="1850" spc="5" dirty="0">
                <a:solidFill>
                  <a:srgbClr val="2E2B1F"/>
                </a:solidFill>
                <a:latin typeface="Carlito"/>
                <a:cs typeface="Carlito"/>
              </a:rPr>
              <a:t>address </a:t>
            </a:r>
            <a:r>
              <a:rPr sz="1850" spc="10" dirty="0">
                <a:solidFill>
                  <a:srgbClr val="2E2B1F"/>
                </a:solidFill>
                <a:latin typeface="Carlito"/>
                <a:cs typeface="Carlito"/>
              </a:rPr>
              <a:t>an  </a:t>
            </a:r>
            <a:r>
              <a:rPr sz="1850" spc="5" dirty="0">
                <a:solidFill>
                  <a:srgbClr val="2E2B1F"/>
                </a:solidFill>
                <a:latin typeface="Carlito"/>
                <a:cs typeface="Carlito"/>
              </a:rPr>
              <a:t>amorphous</a:t>
            </a:r>
            <a:r>
              <a:rPr sz="1850" spc="9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50" spc="10" dirty="0">
                <a:solidFill>
                  <a:srgbClr val="2E2B1F"/>
                </a:solidFill>
                <a:latin typeface="Carlito"/>
                <a:cs typeface="Carlito"/>
              </a:rPr>
              <a:t>schema</a:t>
            </a:r>
            <a:endParaRPr sz="1850" dirty="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03165" y="1458067"/>
            <a:ext cx="3371850" cy="461073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2600" b="1" spc="15" dirty="0">
                <a:solidFill>
                  <a:srgbClr val="2E2B1F"/>
                </a:solidFill>
                <a:latin typeface="Carlito"/>
                <a:cs typeface="Carlito"/>
              </a:rPr>
              <a:t>Economics</a:t>
            </a:r>
            <a:endParaRPr sz="2600">
              <a:latin typeface="Carlito"/>
              <a:cs typeface="Carlito"/>
            </a:endParaRPr>
          </a:p>
          <a:p>
            <a:pPr marL="651510" marR="5080" indent="-229235">
              <a:lnSpc>
                <a:spcPts val="2400"/>
              </a:lnSpc>
              <a:spcBef>
                <a:spcPts val="565"/>
              </a:spcBef>
              <a:buClr>
                <a:srgbClr val="9CBDBC"/>
              </a:buClr>
              <a:buFont typeface="Arial"/>
              <a:buChar char="•"/>
              <a:tabLst>
                <a:tab pos="650875" algn="l"/>
                <a:tab pos="651510" algn="l"/>
              </a:tabLst>
            </a:pPr>
            <a:r>
              <a:rPr sz="2150" spc="20" dirty="0">
                <a:solidFill>
                  <a:srgbClr val="FF0000"/>
                </a:solidFill>
                <a:latin typeface="Carlito"/>
                <a:cs typeface="Carlito"/>
              </a:rPr>
              <a:t>RDMS </a:t>
            </a:r>
            <a:r>
              <a:rPr sz="2150" dirty="0">
                <a:solidFill>
                  <a:srgbClr val="FF0000"/>
                </a:solidFill>
                <a:latin typeface="Carlito"/>
                <a:cs typeface="Carlito"/>
              </a:rPr>
              <a:t>rely on expensive  proprietary </a:t>
            </a:r>
            <a:r>
              <a:rPr sz="2150" spc="-10" dirty="0">
                <a:solidFill>
                  <a:srgbClr val="FF0000"/>
                </a:solidFill>
                <a:latin typeface="Carlito"/>
                <a:cs typeface="Carlito"/>
              </a:rPr>
              <a:t>servers </a:t>
            </a:r>
            <a:r>
              <a:rPr sz="2150" spc="20" dirty="0">
                <a:solidFill>
                  <a:srgbClr val="FF0000"/>
                </a:solidFill>
                <a:latin typeface="Carlito"/>
                <a:cs typeface="Carlito"/>
              </a:rPr>
              <a:t>to  </a:t>
            </a:r>
            <a:r>
              <a:rPr sz="2150" spc="10" dirty="0">
                <a:solidFill>
                  <a:srgbClr val="FF0000"/>
                </a:solidFill>
                <a:latin typeface="Carlito"/>
                <a:cs typeface="Carlito"/>
              </a:rPr>
              <a:t>manage</a:t>
            </a:r>
            <a:r>
              <a:rPr sz="2150" spc="7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150" spc="10" dirty="0">
                <a:solidFill>
                  <a:srgbClr val="FF0000"/>
                </a:solidFill>
                <a:latin typeface="Carlito"/>
                <a:cs typeface="Carlito"/>
              </a:rPr>
              <a:t>data</a:t>
            </a:r>
            <a:endParaRPr sz="2150">
              <a:latin typeface="Carlito"/>
              <a:cs typeface="Carlito"/>
            </a:endParaRPr>
          </a:p>
          <a:p>
            <a:pPr marL="651510" marR="196215" indent="-229235">
              <a:lnSpc>
                <a:spcPct val="92400"/>
              </a:lnSpc>
              <a:spcBef>
                <a:spcPts val="425"/>
              </a:spcBef>
              <a:buClr>
                <a:srgbClr val="9CBDBC"/>
              </a:buClr>
              <a:buFont typeface="Arial"/>
              <a:buChar char="•"/>
              <a:tabLst>
                <a:tab pos="650875" algn="l"/>
                <a:tab pos="651510" algn="l"/>
              </a:tabLst>
            </a:pPr>
            <a:r>
              <a:rPr sz="2150" spc="20" dirty="0">
                <a:solidFill>
                  <a:srgbClr val="2E2B1F"/>
                </a:solidFill>
                <a:latin typeface="Carlito"/>
                <a:cs typeface="Carlito"/>
              </a:rPr>
              <a:t>No </a:t>
            </a:r>
            <a:r>
              <a:rPr sz="2150" spc="5" dirty="0">
                <a:solidFill>
                  <a:srgbClr val="2E2B1F"/>
                </a:solidFill>
                <a:latin typeface="Carlito"/>
                <a:cs typeface="Carlito"/>
              </a:rPr>
              <a:t>SQL: </a:t>
            </a:r>
            <a:r>
              <a:rPr sz="2150" spc="-5" dirty="0">
                <a:solidFill>
                  <a:srgbClr val="2E2B1F"/>
                </a:solidFill>
                <a:latin typeface="Carlito"/>
                <a:cs typeface="Carlito"/>
              </a:rPr>
              <a:t>clusters of  cheap </a:t>
            </a:r>
            <a:r>
              <a:rPr sz="2150" dirty="0">
                <a:solidFill>
                  <a:srgbClr val="2E2B1F"/>
                </a:solidFill>
                <a:latin typeface="Carlito"/>
                <a:cs typeface="Carlito"/>
              </a:rPr>
              <a:t>commodity  </a:t>
            </a:r>
            <a:r>
              <a:rPr sz="2150" spc="-10" dirty="0">
                <a:solidFill>
                  <a:srgbClr val="2E2B1F"/>
                </a:solidFill>
                <a:latin typeface="Carlito"/>
                <a:cs typeface="Carlito"/>
              </a:rPr>
              <a:t>servers </a:t>
            </a:r>
            <a:r>
              <a:rPr sz="2150" spc="15" dirty="0">
                <a:solidFill>
                  <a:srgbClr val="2E2B1F"/>
                </a:solidFill>
                <a:latin typeface="Carlito"/>
                <a:cs typeface="Carlito"/>
              </a:rPr>
              <a:t>to </a:t>
            </a:r>
            <a:r>
              <a:rPr sz="2150" spc="10" dirty="0">
                <a:solidFill>
                  <a:srgbClr val="2E2B1F"/>
                </a:solidFill>
                <a:latin typeface="Carlito"/>
                <a:cs typeface="Carlito"/>
              </a:rPr>
              <a:t>manage the  data </a:t>
            </a:r>
            <a:r>
              <a:rPr sz="2150" spc="5" dirty="0">
                <a:solidFill>
                  <a:srgbClr val="2E2B1F"/>
                </a:solidFill>
                <a:latin typeface="Carlito"/>
                <a:cs typeface="Carlito"/>
              </a:rPr>
              <a:t>and </a:t>
            </a:r>
            <a:r>
              <a:rPr sz="2150" spc="-5" dirty="0">
                <a:solidFill>
                  <a:srgbClr val="2E2B1F"/>
                </a:solidFill>
                <a:latin typeface="Carlito"/>
                <a:cs typeface="Carlito"/>
              </a:rPr>
              <a:t>transaction  </a:t>
            </a:r>
            <a:r>
              <a:rPr sz="2150" dirty="0">
                <a:solidFill>
                  <a:srgbClr val="2E2B1F"/>
                </a:solidFill>
                <a:latin typeface="Carlito"/>
                <a:cs typeface="Carlito"/>
              </a:rPr>
              <a:t>volumes</a:t>
            </a:r>
            <a:endParaRPr sz="2150">
              <a:latin typeface="Carlito"/>
              <a:cs typeface="Carlito"/>
            </a:endParaRPr>
          </a:p>
          <a:p>
            <a:pPr marL="651510" marR="149860" indent="-229235">
              <a:lnSpc>
                <a:spcPct val="92400"/>
              </a:lnSpc>
              <a:spcBef>
                <a:spcPts val="540"/>
              </a:spcBef>
              <a:buClr>
                <a:srgbClr val="9CBDBC"/>
              </a:buClr>
              <a:buFont typeface="Arial"/>
              <a:buChar char="•"/>
              <a:tabLst>
                <a:tab pos="650875" algn="l"/>
                <a:tab pos="651510" algn="l"/>
              </a:tabLst>
            </a:pPr>
            <a:r>
              <a:rPr sz="2150" spc="-15" dirty="0">
                <a:solidFill>
                  <a:srgbClr val="2E2B1F"/>
                </a:solidFill>
                <a:latin typeface="Carlito"/>
                <a:cs typeface="Carlito"/>
              </a:rPr>
              <a:t>Cost </a:t>
            </a:r>
            <a:r>
              <a:rPr sz="2150" spc="-10" dirty="0">
                <a:solidFill>
                  <a:srgbClr val="2E2B1F"/>
                </a:solidFill>
                <a:latin typeface="Carlito"/>
                <a:cs typeface="Carlito"/>
              </a:rPr>
              <a:t>per </a:t>
            </a:r>
            <a:r>
              <a:rPr sz="2150" spc="10" dirty="0">
                <a:solidFill>
                  <a:srgbClr val="2E2B1F"/>
                </a:solidFill>
                <a:latin typeface="Carlito"/>
                <a:cs typeface="Carlito"/>
              </a:rPr>
              <a:t>gigabyte </a:t>
            </a:r>
            <a:r>
              <a:rPr sz="2150" spc="-5" dirty="0">
                <a:solidFill>
                  <a:srgbClr val="2E2B1F"/>
                </a:solidFill>
                <a:latin typeface="Carlito"/>
                <a:cs typeface="Carlito"/>
              </a:rPr>
              <a:t>or  </a:t>
            </a:r>
            <a:r>
              <a:rPr sz="2150" spc="-10" dirty="0">
                <a:solidFill>
                  <a:srgbClr val="2E2B1F"/>
                </a:solidFill>
                <a:latin typeface="Carlito"/>
                <a:cs typeface="Carlito"/>
              </a:rPr>
              <a:t>transaction/second </a:t>
            </a:r>
            <a:r>
              <a:rPr sz="2150" spc="-20" dirty="0">
                <a:solidFill>
                  <a:srgbClr val="2E2B1F"/>
                </a:solidFill>
                <a:latin typeface="Carlito"/>
                <a:cs typeface="Carlito"/>
              </a:rPr>
              <a:t>for  </a:t>
            </a:r>
            <a:r>
              <a:rPr sz="2150" spc="10" dirty="0">
                <a:solidFill>
                  <a:srgbClr val="2E2B1F"/>
                </a:solidFill>
                <a:latin typeface="Carlito"/>
                <a:cs typeface="Carlito"/>
              </a:rPr>
              <a:t>NoSQL </a:t>
            </a:r>
            <a:r>
              <a:rPr sz="2150" dirty="0">
                <a:solidFill>
                  <a:srgbClr val="2E2B1F"/>
                </a:solidFill>
                <a:latin typeface="Carlito"/>
                <a:cs typeface="Carlito"/>
              </a:rPr>
              <a:t>can be </a:t>
            </a:r>
            <a:r>
              <a:rPr sz="2150" spc="5" dirty="0">
                <a:solidFill>
                  <a:srgbClr val="2E2B1F"/>
                </a:solidFill>
                <a:latin typeface="Carlito"/>
                <a:cs typeface="Carlito"/>
              </a:rPr>
              <a:t>lower  </a:t>
            </a:r>
            <a:r>
              <a:rPr sz="2150" spc="10" dirty="0">
                <a:solidFill>
                  <a:srgbClr val="2E2B1F"/>
                </a:solidFill>
                <a:latin typeface="Carlito"/>
                <a:cs typeface="Carlito"/>
              </a:rPr>
              <a:t>than the </a:t>
            </a:r>
            <a:r>
              <a:rPr sz="2150" spc="-10" dirty="0">
                <a:solidFill>
                  <a:srgbClr val="2E2B1F"/>
                </a:solidFill>
                <a:latin typeface="Carlito"/>
                <a:cs typeface="Carlito"/>
              </a:rPr>
              <a:t>cost </a:t>
            </a:r>
            <a:r>
              <a:rPr sz="2150" spc="-20" dirty="0">
                <a:solidFill>
                  <a:srgbClr val="2E2B1F"/>
                </a:solidFill>
                <a:latin typeface="Carlito"/>
                <a:cs typeface="Carlito"/>
              </a:rPr>
              <a:t>for </a:t>
            </a:r>
            <a:r>
              <a:rPr sz="2150" spc="10" dirty="0">
                <a:solidFill>
                  <a:srgbClr val="2E2B1F"/>
                </a:solidFill>
                <a:latin typeface="Carlito"/>
                <a:cs typeface="Carlito"/>
              </a:rPr>
              <a:t>a  </a:t>
            </a:r>
            <a:r>
              <a:rPr sz="2150" spc="25" dirty="0">
                <a:solidFill>
                  <a:srgbClr val="2E2B1F"/>
                </a:solidFill>
                <a:latin typeface="Carlito"/>
                <a:cs typeface="Carlito"/>
              </a:rPr>
              <a:t>RDBMS</a:t>
            </a:r>
            <a:endParaRPr sz="215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534400" y="5648325"/>
            <a:ext cx="71755" cy="400050"/>
          </a:xfrm>
          <a:custGeom>
            <a:avLst/>
            <a:gdLst/>
            <a:ahLst/>
            <a:cxnLst/>
            <a:rect l="l" t="t" r="r" b="b"/>
            <a:pathLst>
              <a:path w="71754" h="400050">
                <a:moveTo>
                  <a:pt x="71754" y="400050"/>
                </a:moveTo>
                <a:lnTo>
                  <a:pt x="43826" y="394407"/>
                </a:lnTo>
                <a:lnTo>
                  <a:pt x="21018" y="379020"/>
                </a:lnTo>
                <a:lnTo>
                  <a:pt x="5639" y="356196"/>
                </a:lnTo>
                <a:lnTo>
                  <a:pt x="0" y="328244"/>
                </a:lnTo>
                <a:lnTo>
                  <a:pt x="0" y="71805"/>
                </a:lnTo>
                <a:lnTo>
                  <a:pt x="5639" y="43853"/>
                </a:lnTo>
                <a:lnTo>
                  <a:pt x="21018" y="21029"/>
                </a:lnTo>
                <a:lnTo>
                  <a:pt x="43826" y="5642"/>
                </a:lnTo>
                <a:lnTo>
                  <a:pt x="71754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005569" y="5648325"/>
            <a:ext cx="71755" cy="400050"/>
          </a:xfrm>
          <a:custGeom>
            <a:avLst/>
            <a:gdLst/>
            <a:ahLst/>
            <a:cxnLst/>
            <a:rect l="l" t="t" r="r" b="b"/>
            <a:pathLst>
              <a:path w="71754" h="400050">
                <a:moveTo>
                  <a:pt x="0" y="0"/>
                </a:moveTo>
                <a:lnTo>
                  <a:pt x="27928" y="5642"/>
                </a:lnTo>
                <a:lnTo>
                  <a:pt x="50736" y="21029"/>
                </a:lnTo>
                <a:lnTo>
                  <a:pt x="66115" y="43853"/>
                </a:lnTo>
                <a:lnTo>
                  <a:pt x="71754" y="71805"/>
                </a:lnTo>
                <a:lnTo>
                  <a:pt x="71754" y="328244"/>
                </a:lnTo>
                <a:lnTo>
                  <a:pt x="66115" y="356196"/>
                </a:lnTo>
                <a:lnTo>
                  <a:pt x="50736" y="379020"/>
                </a:lnTo>
                <a:lnTo>
                  <a:pt x="27928" y="394407"/>
                </a:lnTo>
                <a:lnTo>
                  <a:pt x="0" y="40005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711183" y="5798820"/>
            <a:ext cx="1968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12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6BF2509A0779944876AB1AE5CC80272" ma:contentTypeVersion="11" ma:contentTypeDescription="Create a new document." ma:contentTypeScope="" ma:versionID="365eb4bcb5474aeaf2c02c9582479263">
  <xsd:schema xmlns:xsd="http://www.w3.org/2001/XMLSchema" xmlns:xs="http://www.w3.org/2001/XMLSchema" xmlns:p="http://schemas.microsoft.com/office/2006/metadata/properties" xmlns:ns2="f64abb86-6ea0-4bf4-acdd-377436f044b2" xmlns:ns3="3354e1da-89a2-49c1-83f9-6e390ef08508" targetNamespace="http://schemas.microsoft.com/office/2006/metadata/properties" ma:root="true" ma:fieldsID="e85cb0ef6a4711d00a6a7c68aa4ca575" ns2:_="" ns3:_="">
    <xsd:import namespace="f64abb86-6ea0-4bf4-acdd-377436f044b2"/>
    <xsd:import namespace="3354e1da-89a2-49c1-83f9-6e390ef085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Locatio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4abb86-6ea0-4bf4-acdd-377436f044b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354e1da-89a2-49c1-83f9-6e390ef08508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BFA4EDC-EF2A-45A1-8549-A54AA20C6E67}"/>
</file>

<file path=customXml/itemProps2.xml><?xml version="1.0" encoding="utf-8"?>
<ds:datastoreItem xmlns:ds="http://schemas.openxmlformats.org/officeDocument/2006/customXml" ds:itemID="{7B7CD68B-5FA0-434B-9197-F31354AC9A47}"/>
</file>

<file path=customXml/itemProps3.xml><?xml version="1.0" encoding="utf-8"?>
<ds:datastoreItem xmlns:ds="http://schemas.openxmlformats.org/officeDocument/2006/customXml" ds:itemID="{E73CB743-7066-4304-B992-C4A6AE08F089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209</TotalTime>
  <Words>2959</Words>
  <Application>Microsoft Office PowerPoint</Application>
  <PresentationFormat>On-screen Show (4:3)</PresentationFormat>
  <Paragraphs>504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2" baseType="lpstr">
      <vt:lpstr>Arial</vt:lpstr>
      <vt:lpstr>Caladea</vt:lpstr>
      <vt:lpstr>Calibri</vt:lpstr>
      <vt:lpstr>Carlito</vt:lpstr>
      <vt:lpstr>Times New Roman</vt:lpstr>
      <vt:lpstr>Trebuchet MS</vt:lpstr>
      <vt:lpstr>Wingdings</vt:lpstr>
      <vt:lpstr>Office Theme</vt:lpstr>
      <vt:lpstr>Introduction to  NoSQL and  MongoDB</vt:lpstr>
      <vt:lpstr>Outline for today</vt:lpstr>
      <vt:lpstr>Taxonomy of NoSQL</vt:lpstr>
      <vt:lpstr>Typical NoSQL architecture</vt:lpstr>
      <vt:lpstr>Sharding of data</vt:lpstr>
      <vt:lpstr>Replica Sets</vt:lpstr>
      <vt:lpstr>How does NoSQL vary from  RDBMS?</vt:lpstr>
      <vt:lpstr>Benefits of NoSQL</vt:lpstr>
      <vt:lpstr>Benefits of NoSQL</vt:lpstr>
      <vt:lpstr>Drawbacks of NoSQL</vt:lpstr>
      <vt:lpstr>Drawbacks of NoSQL</vt:lpstr>
      <vt:lpstr>PowerPoint Presentation</vt:lpstr>
      <vt:lpstr>What is MongoDB?</vt:lpstr>
      <vt:lpstr>Functionality of MongoDB</vt:lpstr>
      <vt:lpstr>Why use MongoDB?</vt:lpstr>
      <vt:lpstr>MongoDB: CAP approach</vt:lpstr>
      <vt:lpstr>MongoDB: Hierarchical Objects</vt:lpstr>
      <vt:lpstr>RDB Concepts to NO SQL</vt:lpstr>
      <vt:lpstr>MongoDB Processes and  configuration</vt:lpstr>
      <vt:lpstr>Choices made for Design of  MongoDB</vt:lpstr>
      <vt:lpstr>BSON format</vt:lpstr>
      <vt:lpstr>JSON format</vt:lpstr>
      <vt:lpstr>A table</vt:lpstr>
      <vt:lpstr>{  "name": "notebook",  "qty": 50,  "rating": [ { "score": 8 }, { "score": 9 } ],  "size": { "height": 11, "width": 8.5, "unit": "in" },  "status": "A",  "tags": [ "college-ruled", "perforated"] }</vt:lpstr>
      <vt:lpstr>Schema Free</vt:lpstr>
      <vt:lpstr>MongoDB Features</vt:lpstr>
      <vt:lpstr>Index Functionality</vt:lpstr>
      <vt:lpstr>CRUD operations</vt:lpstr>
      <vt:lpstr>Create Operations</vt:lpstr>
      <vt:lpstr>Read Operations</vt:lpstr>
      <vt:lpstr>Query Operators</vt:lpstr>
      <vt:lpstr>Update Operations</vt:lpstr>
      <vt:lpstr>Delete Operations</vt:lpstr>
      <vt:lpstr>CRUD examples</vt:lpstr>
      <vt:lpstr>SQL vs. Mongo DB entities</vt:lpstr>
      <vt:lpstr>Aggregated functionality</vt:lpstr>
      <vt:lpstr>MongoDB Aggregation Pipeline</vt:lpstr>
      <vt:lpstr>Indexes: High performance  read</vt:lpstr>
      <vt:lpstr>Replication of data</vt:lpstr>
      <vt:lpstr>Consistency of data</vt:lpstr>
      <vt:lpstr>Provides Memory Mapped  Files</vt:lpstr>
      <vt:lpstr>Other additional features</vt:lpstr>
      <vt:lpstr>Interactive session: query through API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Truc Pham</dc:creator>
  <cp:lastModifiedBy>Qasim Malik</cp:lastModifiedBy>
  <cp:revision>8</cp:revision>
  <dcterms:created xsi:type="dcterms:W3CDTF">2021-05-28T03:05:36Z</dcterms:created>
  <dcterms:modified xsi:type="dcterms:W3CDTF">2021-06-17T10:51:43Z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2015-11-19T00:00:00Z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2021-05-28T00:00:00Z</vt:filetime>
  </property>
  <property fmtid="{D5CDD505-2E9C-101B-9397-08002B2CF9AE}" pid="5" name="ContentTypeId">
    <vt:lpwstr>0x01010076BF2509A0779944876AB1AE5CC80272</vt:lpwstr>
  </property>
</Properties>
</file>