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3"/>
  </p:notesMasterIdLst>
  <p:sldIdLst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68" r:id="rId15"/>
    <p:sldId id="284" r:id="rId16"/>
    <p:sldId id="288" r:id="rId17"/>
    <p:sldId id="289" r:id="rId18"/>
    <p:sldId id="285" r:id="rId19"/>
    <p:sldId id="290" r:id="rId20"/>
    <p:sldId id="286" r:id="rId21"/>
    <p:sldId id="293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990000"/>
    <a:srgbClr val="FFFFCC"/>
    <a:srgbClr val="000099"/>
    <a:srgbClr val="A50021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80" d="100"/>
          <a:sy n="80" d="100"/>
        </p:scale>
        <p:origin x="4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18-Nov-21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5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18-Nov-21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164172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202113" y="25717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and Using Views</a:t>
            </a:r>
          </a:p>
        </p:txBody>
      </p:sp>
    </p:spTree>
    <p:extLst>
      <p:ext uri="{BB962C8B-B14F-4D97-AF65-F5344CB8AC3E}">
        <p14:creationId xmlns:p14="http://schemas.microsoft.com/office/powerpoint/2010/main" val="138507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Why use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343150"/>
            <a:ext cx="48006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990000"/>
                </a:solidFill>
              </a:rPr>
              <a:t>Real applications tend to use lots and lots (and lots and lots!) of views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Why use </a:t>
            </a:r>
            <a:r>
              <a:rPr lang="en-US" sz="2800" b="1" dirty="0"/>
              <a:t>(virtual)</a:t>
            </a:r>
            <a:r>
              <a:rPr lang="en-US" sz="2800" b="1" dirty="0">
                <a:solidFill>
                  <a:srgbClr val="990000"/>
                </a:solidFill>
              </a:rPr>
              <a:t>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Why use </a:t>
            </a:r>
            <a:r>
              <a:rPr lang="en-US" sz="2800" b="1" dirty="0"/>
              <a:t>materialized</a:t>
            </a:r>
            <a:r>
              <a:rPr lang="en-US" sz="2800" b="1" dirty="0">
                <a:solidFill>
                  <a:srgbClr val="990000"/>
                </a:solidFill>
              </a:rPr>
              <a:t>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Modularity of database access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/>
              <a:t>Improve query performance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Virtual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View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/>
              <a:t>ViewQuery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Schema of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is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Query </a:t>
            </a:r>
            <a:r>
              <a:rPr lang="en-US" i="1" dirty="0"/>
              <a:t>Q</a:t>
            </a:r>
            <a:r>
              <a:rPr lang="en-US" dirty="0">
                <a:solidFill>
                  <a:srgbClr val="0000FF"/>
                </a:solidFill>
              </a:rPr>
              <a:t> involving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, conceptually: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In reality, </a:t>
            </a:r>
            <a:r>
              <a:rPr lang="en-US" i="1" dirty="0"/>
              <a:t>Q</a:t>
            </a:r>
            <a:r>
              <a:rPr lang="en-US" dirty="0">
                <a:solidFill>
                  <a:srgbClr val="0000FF"/>
                </a:solidFill>
              </a:rPr>
              <a:t> rewritten to use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instead of </a:t>
            </a:r>
            <a:r>
              <a:rPr lang="en-US" i="1" dirty="0"/>
              <a:t>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259509"/>
            <a:ext cx="4419600" cy="769441"/>
          </a:xfrm>
          <a:prstGeom prst="rect">
            <a:avLst/>
          </a:prstGeom>
          <a:noFill/>
          <a:ln w="127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V</a:t>
            </a:r>
            <a:r>
              <a:rPr lang="en-US" sz="1050" b="1" dirty="0">
                <a:latin typeface="Lucida Console" pitchFamily="49" charset="0"/>
              </a:rPr>
              <a:t> </a:t>
            </a:r>
            <a:r>
              <a:rPr lang="en-US" sz="2200" b="1" dirty="0">
                <a:latin typeface="Lucida Console" pitchFamily="49" charset="0"/>
              </a:rPr>
              <a:t>:=</a:t>
            </a:r>
            <a:r>
              <a:rPr lang="en-US" sz="1050" b="1" dirty="0">
                <a:latin typeface="Lucida Console" pitchFamily="49" charset="0"/>
              </a:rPr>
              <a:t> </a:t>
            </a:r>
            <a:r>
              <a:rPr lang="en-US" sz="2200" b="1" dirty="0" err="1">
                <a:latin typeface="Lucida Console" pitchFamily="49" charset="0"/>
              </a:rPr>
              <a:t>ViewQuery</a:t>
            </a:r>
            <a:r>
              <a:rPr lang="en-US" sz="2200" b="1" dirty="0">
                <a:latin typeface="Lucida Console" pitchFamily="49" charset="0"/>
              </a:rPr>
              <a:t>(R</a:t>
            </a:r>
            <a:r>
              <a:rPr lang="en-US" sz="2200" b="1" baseline="-25000" dirty="0">
                <a:latin typeface="Lucida Console" pitchFamily="49" charset="0"/>
              </a:rPr>
              <a:t>1</a:t>
            </a:r>
            <a:r>
              <a:rPr lang="en-US" sz="2200" b="1" dirty="0">
                <a:latin typeface="Lucida Console" pitchFamily="49" charset="0"/>
              </a:rPr>
              <a:t>,R</a:t>
            </a:r>
            <a:r>
              <a:rPr lang="en-US" sz="2200" b="1" baseline="-25000" dirty="0">
                <a:latin typeface="Lucida Console" pitchFamily="49" charset="0"/>
              </a:rPr>
              <a:t>2</a:t>
            </a:r>
            <a:r>
              <a:rPr lang="en-US" sz="2200" b="1" dirty="0">
                <a:latin typeface="Lucida Console" pitchFamily="49" charset="0"/>
              </a:rPr>
              <a:t>,…,</a:t>
            </a:r>
            <a:r>
              <a:rPr lang="en-US" sz="2200" b="1" dirty="0" err="1">
                <a:latin typeface="Lucida Console" pitchFamily="49" charset="0"/>
              </a:rPr>
              <a:t>R</a:t>
            </a:r>
            <a:r>
              <a:rPr lang="en-US" sz="2200" b="1" baseline="-25000" dirty="0" err="1">
                <a:latin typeface="Lucida Console" pitchFamily="49" charset="0"/>
              </a:rPr>
              <a:t>n</a:t>
            </a:r>
            <a:r>
              <a:rPr lang="en-US" sz="2200" b="1" dirty="0">
                <a:latin typeface="Lucida Console" pitchFamily="49" charset="0"/>
              </a:rPr>
              <a:t>);</a:t>
            </a:r>
          </a:p>
          <a:p>
            <a:r>
              <a:rPr lang="en-US" sz="2200" b="1" dirty="0">
                <a:latin typeface="Lucida Console" pitchFamily="49" charset="0"/>
              </a:rPr>
              <a:t>Evaluate Q;</a:t>
            </a:r>
            <a:endParaRPr lang="en-US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Materialized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View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/>
              <a:t>ViewQuery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Create table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with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Execute </a:t>
            </a:r>
            <a:r>
              <a:rPr lang="en-US" dirty="0" err="1"/>
              <a:t>ViewQuery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and put results in </a:t>
            </a:r>
            <a:r>
              <a:rPr lang="en-US" i="1" dirty="0"/>
              <a:t>V</a:t>
            </a: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/>
              <a:t> </a:t>
            </a:r>
            <a:r>
              <a:rPr lang="en-US" dirty="0">
                <a:solidFill>
                  <a:srgbClr val="0000FF"/>
                </a:solidFill>
              </a:rPr>
              <a:t>Queries refer to</a:t>
            </a:r>
            <a:r>
              <a:rPr lang="en-US" i="1" dirty="0"/>
              <a:t> V </a:t>
            </a:r>
            <a:r>
              <a:rPr lang="en-US" dirty="0">
                <a:solidFill>
                  <a:srgbClr val="0000FF"/>
                </a:solidFill>
              </a:rPr>
              <a:t>as if it’s a table</a:t>
            </a:r>
          </a:p>
          <a:p>
            <a:pPr marL="274320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But…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could be very large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Modifications to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 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dirty="0">
                <a:solidFill>
                  <a:srgbClr val="0000FF"/>
                </a:solidFill>
                <a:sym typeface="Symbol"/>
              </a:rPr>
              <a:t>     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recompute</a:t>
            </a:r>
            <a:r>
              <a:rPr lang="en-US" dirty="0">
                <a:solidFill>
                  <a:srgbClr val="0000FF"/>
                </a:solidFill>
                <a:sym typeface="Symbol"/>
              </a:rPr>
              <a:t> or modify </a:t>
            </a:r>
            <a:r>
              <a:rPr lang="en-US" i="1" dirty="0">
                <a:sym typeface="Symbol"/>
              </a:rPr>
              <a:t>V</a:t>
            </a:r>
            <a:endParaRPr lang="en-US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66750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Materialized View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ISB-CS</a:t>
            </a:r>
            <a:r>
              <a:rPr lang="en-US" sz="2200" b="1" dirty="0">
                <a:latin typeface="Lucida Console" pitchFamily="49" charset="0"/>
              </a:rPr>
              <a:t> As</a:t>
            </a:r>
            <a:endParaRPr lang="en-US" sz="2200" dirty="0"/>
          </a:p>
          <a:p>
            <a:r>
              <a:rPr lang="en-US" sz="2200" b="1" dirty="0">
                <a:latin typeface="Lucida Console" pitchFamily="49" charset="0"/>
              </a:rPr>
              <a:t>Select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U.uName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S.sName</a:t>
            </a:r>
            <a:endParaRPr lang="en-US" sz="2200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From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University U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Student S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Apply A</a:t>
            </a:r>
          </a:p>
          <a:p>
            <a:r>
              <a:rPr lang="en-US" sz="2200" b="1" dirty="0">
                <a:latin typeface="Lucida Console" pitchFamily="49" charset="0"/>
              </a:rPr>
              <a:t>Where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U.uName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A.uName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A.sID</a:t>
            </a:r>
            <a:endParaRPr lang="en-US" sz="2200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U.city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‘ISB’ </a:t>
            </a:r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A.major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‘CS’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31231"/>
              </p:ext>
            </p:extLst>
          </p:nvPr>
        </p:nvGraphicFramePr>
        <p:xfrm>
          <a:off x="228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HS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16505"/>
              </p:ext>
            </p:extLst>
          </p:nvPr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major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361174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Student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Apply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647950"/>
            <a:ext cx="6477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>
                <a:solidFill>
                  <a:srgbClr val="990000"/>
                </a:solidFill>
              </a:rPr>
              <a:t>+ Can use </a:t>
            </a:r>
            <a:r>
              <a:rPr lang="en-US" sz="2400" b="1" dirty="0">
                <a:latin typeface="Lucida Console" pitchFamily="49" charset="0"/>
              </a:rPr>
              <a:t>ISB-CS</a:t>
            </a:r>
            <a:r>
              <a:rPr lang="en-US" sz="2800" dirty="0">
                <a:solidFill>
                  <a:srgbClr val="990000"/>
                </a:solidFill>
              </a:rPr>
              <a:t> as if it’s a table (it is!)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647950"/>
            <a:ext cx="70104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>
                <a:solidFill>
                  <a:srgbClr val="990000"/>
                </a:solidFill>
                <a:sym typeface="Symbol"/>
              </a:rPr>
              <a:t></a:t>
            </a:r>
            <a:r>
              <a:rPr lang="en-US" sz="2800" dirty="0">
                <a:solidFill>
                  <a:srgbClr val="990000"/>
                </a:solidFill>
              </a:rPr>
              <a:t> Modifications to base data invalidate view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666750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Materialized View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ISB-CS</a:t>
            </a:r>
            <a:r>
              <a:rPr lang="en-US" sz="2200" b="1" dirty="0">
                <a:latin typeface="Lucida Console" pitchFamily="49" charset="0"/>
              </a:rPr>
              <a:t> As</a:t>
            </a:r>
            <a:endParaRPr lang="en-US" sz="2200" dirty="0"/>
          </a:p>
          <a:p>
            <a:r>
              <a:rPr lang="en-US" sz="2200" b="1" dirty="0">
                <a:latin typeface="Lucida Console" pitchFamily="49" charset="0"/>
              </a:rPr>
              <a:t>Select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U.uName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S.sName</a:t>
            </a:r>
            <a:endParaRPr lang="en-US" sz="2200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From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University U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Student S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Apply A</a:t>
            </a:r>
          </a:p>
          <a:p>
            <a:r>
              <a:rPr lang="en-US" sz="2200" b="1" dirty="0">
                <a:latin typeface="Lucida Console" pitchFamily="49" charset="0"/>
              </a:rPr>
              <a:t>Where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U.uName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A.uName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A.sID</a:t>
            </a:r>
            <a:endParaRPr lang="en-US" sz="2200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U.city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‘ISB’ </a:t>
            </a:r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A.major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‘CS’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911"/>
              </p:ext>
            </p:extLst>
          </p:nvPr>
        </p:nvGraphicFramePr>
        <p:xfrm>
          <a:off x="228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HS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34760"/>
              </p:ext>
            </p:extLst>
          </p:nvPr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major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University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Student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Three-level vision of database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i="1" dirty="0">
                <a:solidFill>
                  <a:srgbClr val="0000FF"/>
                </a:solidFill>
              </a:rPr>
              <a:t>Physical – Conceptual – Logical</a:t>
            </a:r>
          </a:p>
        </p:txBody>
      </p:sp>
    </p:spTree>
    <p:extLst>
      <p:ext uri="{BB962C8B-B14F-4D97-AF65-F5344CB8AC3E}">
        <p14:creationId xmlns:p14="http://schemas.microsoft.com/office/powerpoint/2010/main" val="330439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Why use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343150"/>
            <a:ext cx="48006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990000"/>
                </a:solidFill>
              </a:rPr>
              <a:t>Real applications tend to use lots and lots (and lots and lots!) of views </a:t>
            </a:r>
          </a:p>
        </p:txBody>
      </p:sp>
    </p:spTree>
    <p:extLst>
      <p:ext uri="{BB962C8B-B14F-4D97-AF65-F5344CB8AC3E}">
        <p14:creationId xmlns:p14="http://schemas.microsoft.com/office/powerpoint/2010/main" val="25064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Defining and using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View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/>
              <a:t>ViewQuery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Schema of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is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Query </a:t>
            </a:r>
            <a:r>
              <a:rPr lang="en-US" i="1" dirty="0"/>
              <a:t>Q</a:t>
            </a:r>
            <a:r>
              <a:rPr lang="en-US" dirty="0">
                <a:solidFill>
                  <a:srgbClr val="0000FF"/>
                </a:solidFill>
              </a:rPr>
              <a:t> involving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, conceptually: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In reality, </a:t>
            </a:r>
            <a:r>
              <a:rPr lang="en-US" i="1" dirty="0"/>
              <a:t>Q</a:t>
            </a:r>
            <a:r>
              <a:rPr lang="en-US" dirty="0">
                <a:solidFill>
                  <a:srgbClr val="0000FF"/>
                </a:solidFill>
              </a:rPr>
              <a:t> rewritten to use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instead of </a:t>
            </a:r>
            <a:r>
              <a:rPr lang="en-US" i="1" dirty="0"/>
              <a:t>V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/>
              <a:t> </a:t>
            </a:r>
            <a:r>
              <a:rPr lang="en-US" dirty="0">
                <a:solidFill>
                  <a:srgbClr val="990000"/>
                </a:solidFill>
              </a:rPr>
              <a:t>Note: 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>
                <a:solidFill>
                  <a:srgbClr val="990000"/>
                </a:solidFill>
              </a:rPr>
              <a:t> could itself be a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335709"/>
            <a:ext cx="4267200" cy="769441"/>
          </a:xfrm>
          <a:prstGeom prst="rect">
            <a:avLst/>
          </a:prstGeom>
          <a:noFill/>
          <a:ln w="127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V</a:t>
            </a:r>
            <a:r>
              <a:rPr lang="en-US" sz="1050" b="1" dirty="0">
                <a:latin typeface="Lucida Console" pitchFamily="49" charset="0"/>
              </a:rPr>
              <a:t> </a:t>
            </a:r>
            <a:r>
              <a:rPr lang="en-US" sz="2200" b="1" dirty="0">
                <a:latin typeface="Lucida Console" pitchFamily="49" charset="0"/>
              </a:rPr>
              <a:t>:=</a:t>
            </a:r>
            <a:r>
              <a:rPr lang="en-US" sz="1050" b="1" dirty="0">
                <a:latin typeface="Lucida Console" pitchFamily="49" charset="0"/>
              </a:rPr>
              <a:t> </a:t>
            </a:r>
            <a:r>
              <a:rPr lang="en-US" sz="2200" b="1" dirty="0" err="1">
                <a:latin typeface="Lucida Console" pitchFamily="49" charset="0"/>
              </a:rPr>
              <a:t>ViewQuery</a:t>
            </a:r>
            <a:r>
              <a:rPr lang="en-US" sz="2200" b="1" dirty="0">
                <a:latin typeface="Lucida Console" pitchFamily="49" charset="0"/>
              </a:rPr>
              <a:t>(R</a:t>
            </a:r>
            <a:r>
              <a:rPr lang="en-US" sz="2200" b="1" baseline="-25000" dirty="0">
                <a:latin typeface="Lucida Console" pitchFamily="49" charset="0"/>
              </a:rPr>
              <a:t>1</a:t>
            </a:r>
            <a:r>
              <a:rPr lang="en-US" sz="2200" b="1" dirty="0">
                <a:latin typeface="Lucida Console" pitchFamily="49" charset="0"/>
              </a:rPr>
              <a:t>,R</a:t>
            </a:r>
            <a:r>
              <a:rPr lang="en-US" sz="2200" b="1" baseline="-25000" dirty="0">
                <a:latin typeface="Lucida Console" pitchFamily="49" charset="0"/>
              </a:rPr>
              <a:t>2</a:t>
            </a:r>
            <a:r>
              <a:rPr lang="en-US" sz="2200" b="1" dirty="0">
                <a:latin typeface="Lucida Console" pitchFamily="49" charset="0"/>
              </a:rPr>
              <a:t>,…,</a:t>
            </a:r>
            <a:r>
              <a:rPr lang="en-US" sz="2200" b="1" dirty="0" err="1">
                <a:latin typeface="Lucida Console" pitchFamily="49" charset="0"/>
              </a:rPr>
              <a:t>R</a:t>
            </a:r>
            <a:r>
              <a:rPr lang="en-US" sz="2200" b="1" baseline="-25000" dirty="0" err="1">
                <a:latin typeface="Lucida Console" pitchFamily="49" charset="0"/>
              </a:rPr>
              <a:t>n</a:t>
            </a:r>
            <a:r>
              <a:rPr lang="en-US" sz="2200" b="1" dirty="0">
                <a:latin typeface="Lucida Console" pitchFamily="49" charset="0"/>
              </a:rPr>
              <a:t>)</a:t>
            </a:r>
          </a:p>
          <a:p>
            <a:r>
              <a:rPr lang="en-US" sz="2200" b="1" dirty="0">
                <a:latin typeface="Lucida Console" pitchFamily="49" charset="0"/>
              </a:rPr>
              <a:t>Evaluate Q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71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SQL Syntax</a:t>
            </a: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895350"/>
            <a:ext cx="37338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View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Vname</a:t>
            </a:r>
            <a:r>
              <a:rPr lang="en-US" sz="2200" b="1" dirty="0">
                <a:latin typeface="Lucida Console" pitchFamily="49" charset="0"/>
              </a:rPr>
              <a:t> As</a:t>
            </a:r>
            <a:endParaRPr lang="en-US" sz="2200" dirty="0"/>
          </a:p>
          <a:p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&lt;Query&gt;</a:t>
            </a:r>
          </a:p>
        </p:txBody>
      </p:sp>
    </p:spTree>
    <p:extLst>
      <p:ext uri="{BB962C8B-B14F-4D97-AF65-F5344CB8AC3E}">
        <p14:creationId xmlns:p14="http://schemas.microsoft.com/office/powerpoint/2010/main" val="88700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SQL Syntax</a:t>
            </a: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895350"/>
            <a:ext cx="54102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View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Vname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(A</a:t>
            </a:r>
            <a:r>
              <a:rPr lang="en-US" sz="2200" b="1" baseline="-250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,A</a:t>
            </a:r>
            <a:r>
              <a:rPr lang="en-US" sz="2200" b="1" baseline="-250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,…,A</a:t>
            </a:r>
            <a:r>
              <a:rPr lang="en-US" sz="2200" b="1" baseline="-25000" dirty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200" b="1" dirty="0">
                <a:latin typeface="Lucida Console" pitchFamily="49" charset="0"/>
              </a:rPr>
              <a:t> As</a:t>
            </a:r>
            <a:endParaRPr lang="en-US" sz="2200" dirty="0"/>
          </a:p>
          <a:p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&lt;Query&gt;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383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Simple university database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University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city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37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Student ID and </a:t>
            </a:r>
            <a:r>
              <a:rPr lang="en-US" sz="2800" b="1" dirty="0" err="1">
                <a:solidFill>
                  <a:srgbClr val="990000"/>
                </a:solidFill>
              </a:rPr>
              <a:t>univesity</a:t>
            </a:r>
            <a:r>
              <a:rPr lang="en-US" sz="2800" b="1" dirty="0">
                <a:solidFill>
                  <a:srgbClr val="990000"/>
                </a:solidFill>
              </a:rPr>
              <a:t> name of CS acceptances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331118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view </a:t>
            </a:r>
            <a:r>
              <a:rPr lang="en-US" sz="2200" b="1" dirty="0" err="1">
                <a:latin typeface="Lucida Console" pitchFamily="49" charset="0"/>
              </a:rPr>
              <a:t>CSaccept</a:t>
            </a:r>
            <a:r>
              <a:rPr lang="en-US" sz="2200" b="1" dirty="0">
                <a:latin typeface="Lucida Console" pitchFamily="49" charset="0"/>
              </a:rPr>
              <a:t> as</a:t>
            </a:r>
          </a:p>
          <a:p>
            <a:r>
              <a:rPr lang="en-US" sz="2200" b="1" dirty="0">
                <a:latin typeface="Lucida Console" pitchFamily="49" charset="0"/>
              </a:rPr>
              <a:t>select </a:t>
            </a:r>
            <a:r>
              <a:rPr lang="en-US" sz="2200" b="1" dirty="0" err="1">
                <a:latin typeface="Lucida Console" pitchFamily="49" charset="0"/>
              </a:rPr>
              <a:t>sID</a:t>
            </a:r>
            <a:r>
              <a:rPr lang="en-US" sz="2200" b="1" dirty="0">
                <a:latin typeface="Lucida Console" pitchFamily="49" charset="0"/>
              </a:rPr>
              <a:t>, </a:t>
            </a:r>
            <a:r>
              <a:rPr lang="en-US" sz="2200" b="1" dirty="0" err="1">
                <a:latin typeface="Lucida Console" pitchFamily="49" charset="0"/>
              </a:rPr>
              <a:t>uName</a:t>
            </a:r>
            <a:endParaRPr lang="en-US" sz="2200" b="1" dirty="0"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from Apply</a:t>
            </a:r>
          </a:p>
          <a:p>
            <a:r>
              <a:rPr lang="en-US" sz="2200" b="1" dirty="0">
                <a:latin typeface="Lucida Console" pitchFamily="49" charset="0"/>
              </a:rPr>
              <a:t>where major = 'CS' and decision = 'Y';</a:t>
            </a:r>
          </a:p>
          <a:p>
            <a:endParaRPr lang="en-US" sz="2200" b="1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67150"/>
            <a:ext cx="7162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University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city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dirty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USE VIEW IN QUERY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 Students accepted to CS at </a:t>
            </a:r>
            <a:r>
              <a:rPr lang="en-US" sz="2800" b="1" dirty="0" err="1">
                <a:solidFill>
                  <a:srgbClr val="990000"/>
                </a:solidFill>
              </a:rPr>
              <a:t>Comsats</a:t>
            </a:r>
            <a:r>
              <a:rPr lang="en-US" sz="2800" b="1" dirty="0">
                <a:solidFill>
                  <a:srgbClr val="990000"/>
                </a:solidFill>
              </a:rPr>
              <a:t> with GPA &lt; 3.8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429375"/>
            <a:ext cx="6781800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select </a:t>
            </a:r>
            <a:r>
              <a:rPr lang="en-US" sz="2200" b="1" dirty="0" err="1">
                <a:latin typeface="Lucida Console" pitchFamily="49" charset="0"/>
              </a:rPr>
              <a:t>Student.sID</a:t>
            </a:r>
            <a:r>
              <a:rPr lang="en-US" sz="2200" b="1" dirty="0">
                <a:latin typeface="Lucida Console" pitchFamily="49" charset="0"/>
              </a:rPr>
              <a:t>, </a:t>
            </a:r>
            <a:r>
              <a:rPr lang="en-US" sz="2200" b="1" dirty="0" err="1">
                <a:latin typeface="Lucida Console" pitchFamily="49" charset="0"/>
              </a:rPr>
              <a:t>sName</a:t>
            </a:r>
            <a:r>
              <a:rPr lang="en-US" sz="2200" b="1" dirty="0">
                <a:latin typeface="Lucida Console" pitchFamily="49" charset="0"/>
              </a:rPr>
              <a:t>, GPA</a:t>
            </a:r>
          </a:p>
          <a:p>
            <a:r>
              <a:rPr lang="en-US" sz="2200" b="1" dirty="0">
                <a:latin typeface="Lucida Console" pitchFamily="49" charset="0"/>
              </a:rPr>
              <a:t>from Student, </a:t>
            </a:r>
            <a:r>
              <a:rPr lang="en-US" sz="2200" b="1" dirty="0" err="1">
                <a:latin typeface="Lucida Console" pitchFamily="49" charset="0"/>
              </a:rPr>
              <a:t>CSaccept</a:t>
            </a:r>
            <a:endParaRPr lang="en-US" sz="2200" b="1" dirty="0"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where </a:t>
            </a:r>
            <a:r>
              <a:rPr lang="en-US" sz="2200" b="1" dirty="0" err="1">
                <a:latin typeface="Lucida Console" pitchFamily="49" charset="0"/>
              </a:rPr>
              <a:t>Student.sID</a:t>
            </a:r>
            <a:r>
              <a:rPr lang="en-US" sz="2200" b="1" dirty="0">
                <a:latin typeface="Lucida Console" pitchFamily="49" charset="0"/>
              </a:rPr>
              <a:t> = </a:t>
            </a:r>
            <a:r>
              <a:rPr lang="en-US" sz="2200" b="1" dirty="0" err="1">
                <a:latin typeface="Lucida Console" pitchFamily="49" charset="0"/>
              </a:rPr>
              <a:t>CSaccept.sID</a:t>
            </a:r>
            <a:r>
              <a:rPr lang="en-US" sz="2200" b="1" dirty="0">
                <a:latin typeface="Lucida Console" pitchFamily="49" charset="0"/>
              </a:rPr>
              <a:t> and </a:t>
            </a:r>
            <a:r>
              <a:rPr lang="en-US" sz="2200" b="1" dirty="0" err="1">
                <a:latin typeface="Lucida Console" pitchFamily="49" charset="0"/>
              </a:rPr>
              <a:t>uName</a:t>
            </a:r>
            <a:r>
              <a:rPr lang="en-US" sz="2200" b="1" dirty="0">
                <a:latin typeface="Lucida Console" pitchFamily="49" charset="0"/>
              </a:rPr>
              <a:t> = ‘</a:t>
            </a:r>
            <a:r>
              <a:rPr lang="en-US" sz="2200" b="1" dirty="0" err="1">
                <a:latin typeface="Lucida Console" pitchFamily="49" charset="0"/>
              </a:rPr>
              <a:t>Comsats</a:t>
            </a:r>
            <a:r>
              <a:rPr lang="en-US" sz="2200" b="1" dirty="0">
                <a:latin typeface="Lucida Console" pitchFamily="49" charset="0"/>
              </a:rPr>
              <a:t>' and GPA &lt; 3.8;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867150"/>
            <a:ext cx="7162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University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city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dirty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4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164172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038600" y="2647950"/>
            <a:ext cx="4637087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2253</TotalTime>
  <Words>739</Words>
  <Application>Microsoft Office PowerPoint</Application>
  <PresentationFormat>On-screen Show (16:9)</PresentationFormat>
  <Paragraphs>136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Lucida Console</vt:lpstr>
      <vt:lpstr>Wingdings</vt:lpstr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Basit Raza</cp:lastModifiedBy>
  <cp:revision>200</cp:revision>
  <dcterms:created xsi:type="dcterms:W3CDTF">2010-07-08T21:59:02Z</dcterms:created>
  <dcterms:modified xsi:type="dcterms:W3CDTF">2021-11-18T05:21:08Z</dcterms:modified>
</cp:coreProperties>
</file>