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entation.xml" ContentType="application/vnd.openxmlformats-officedocument.presentationml.presentation.main+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5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ink/ink4.xml" ContentType="application/inkml+xml"/>
  <Override PartName="/ppt/ink/ink5.xml" ContentType="application/inkml+xml"/>
  <Override PartName="/ppt/ink/ink6.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68"/>
  </p:notesMasterIdLst>
  <p:sldIdLst>
    <p:sldId id="268" r:id="rId7"/>
    <p:sldId id="283" r:id="rId8"/>
    <p:sldId id="299" r:id="rId9"/>
    <p:sldId id="300" r:id="rId10"/>
    <p:sldId id="301" r:id="rId11"/>
    <p:sldId id="303" r:id="rId12"/>
    <p:sldId id="304" r:id="rId13"/>
    <p:sldId id="305" r:id="rId14"/>
    <p:sldId id="306" r:id="rId15"/>
    <p:sldId id="307" r:id="rId16"/>
    <p:sldId id="308" r:id="rId17"/>
    <p:sldId id="309" r:id="rId18"/>
    <p:sldId id="310" r:id="rId19"/>
    <p:sldId id="313" r:id="rId20"/>
    <p:sldId id="261" r:id="rId21"/>
    <p:sldId id="262" r:id="rId22"/>
    <p:sldId id="325" r:id="rId23"/>
    <p:sldId id="326" r:id="rId24"/>
    <p:sldId id="327" r:id="rId25"/>
    <p:sldId id="264" r:id="rId26"/>
    <p:sldId id="322" r:id="rId27"/>
    <p:sldId id="323" r:id="rId28"/>
    <p:sldId id="324" r:id="rId29"/>
    <p:sldId id="316" r:id="rId30"/>
    <p:sldId id="321" r:id="rId31"/>
    <p:sldId id="266" r:id="rId32"/>
    <p:sldId id="267" r:id="rId33"/>
    <p:sldId id="329" r:id="rId34"/>
    <p:sldId id="269" r:id="rId35"/>
    <p:sldId id="270" r:id="rId36"/>
    <p:sldId id="271" r:id="rId37"/>
    <p:sldId id="330" r:id="rId38"/>
    <p:sldId id="272" r:id="rId39"/>
    <p:sldId id="273" r:id="rId40"/>
    <p:sldId id="274" r:id="rId41"/>
    <p:sldId id="275" r:id="rId42"/>
    <p:sldId id="277" r:id="rId43"/>
    <p:sldId id="336" r:id="rId44"/>
    <p:sldId id="337" r:id="rId45"/>
    <p:sldId id="338" r:id="rId46"/>
    <p:sldId id="276" r:id="rId47"/>
    <p:sldId id="279" r:id="rId48"/>
    <p:sldId id="280" r:id="rId49"/>
    <p:sldId id="278" r:id="rId50"/>
    <p:sldId id="339" r:id="rId51"/>
    <p:sldId id="340" r:id="rId52"/>
    <p:sldId id="281" r:id="rId53"/>
    <p:sldId id="282" r:id="rId54"/>
    <p:sldId id="341" r:id="rId55"/>
    <p:sldId id="331" r:id="rId56"/>
    <p:sldId id="284" r:id="rId57"/>
    <p:sldId id="285" r:id="rId58"/>
    <p:sldId id="332" r:id="rId59"/>
    <p:sldId id="334" r:id="rId60"/>
    <p:sldId id="335" r:id="rId61"/>
    <p:sldId id="333" r:id="rId62"/>
    <p:sldId id="343" r:id="rId63"/>
    <p:sldId id="344" r:id="rId64"/>
    <p:sldId id="346" r:id="rId65"/>
    <p:sldId id="345" r:id="rId66"/>
    <p:sldId id="348" r:id="rId67"/>
  </p:sldIdLst>
  <p:sldSz cx="9144000" cy="5143500" type="screen16x9"/>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CCFF"/>
    <a:srgbClr val="0000FF"/>
    <a:srgbClr val="990000"/>
    <a:srgbClr val="FFFF66"/>
    <a:srgbClr val="FFCCFF"/>
    <a:srgbClr val="FF0066"/>
    <a:srgbClr val="FFFFCC"/>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466" autoAdjust="0"/>
  </p:normalViewPr>
  <p:slideViewPr>
    <p:cSldViewPr>
      <p:cViewPr varScale="1">
        <p:scale>
          <a:sx n="95" d="100"/>
          <a:sy n="95" d="100"/>
        </p:scale>
        <p:origin x="690"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customXml" Target="../customXml/item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customXml" Target="../customXml/item3.xml"/><Relationship Id="rId7" Type="http://schemas.openxmlformats.org/officeDocument/2006/relationships/slide" Target="slides/slide1.xml"/><Relationship Id="rId7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7T19:27:47.709"/>
    </inkml:context>
    <inkml:brush xml:id="br0">
      <inkml:brushProperty name="width" value="0.05" units="cm"/>
      <inkml:brushProperty name="height" value="0.05" units="cm"/>
    </inkml:brush>
  </inkml:definitions>
  <inkml:trace contextRef="#ctx0" brushRef="#br0">3887 558 24575,'-2'-9'0,"-1"-1"0,0 0 0,0 1 0,-1 0 0,0 0 0,-1 0 0,0 1 0,0-1 0,-11-11 0,-19-21 0,-1 2 0,-2 2 0,-2 2 0,-1 1 0,-2 2 0,-83-47 0,89 59 0,0 1 0,-1 2 0,-1 1 0,-1 2 0,0 2 0,-1 2 0,0 1 0,-1 2 0,-70-2 0,65 8 0,-52-10 0,-32-1 0,-661 10 0,385 4 0,362 0 0,-53 9 0,-35 3 0,74-9 0,0 3 0,0 3 0,-101 31 0,27-6 0,118-31 0,-1 1 0,1 1 0,-1 0 0,2 1 0,-1 0 0,1 2 0,-13 10 0,-31 19 0,29-18 0,0 1 0,2 2 0,0 0 0,2 2 0,-22 29 0,-48 46 0,-97 98 0,175-183-170,2 2-1,0-1 0,0 2 1,2 0-1,0 1 0,2 0 1,-10 23-1,14-25-6655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7T19:27:50.442"/>
    </inkml:context>
    <inkml:brush xml:id="br0">
      <inkml:brushProperty name="width" value="0.05" units="cm"/>
      <inkml:brushProperty name="height" value="0.05" units="cm"/>
    </inkml:brush>
  </inkml:definitions>
  <inkml:trace contextRef="#ctx0" brushRef="#br0">2 0 24575,'-2'112'0,"5"121"0,-3-230 0,0-1 0,1 1 0,-1-1 0,1 0 0,0 1 0,-1-1 0,1 0 0,0 1 0,1-1 0,-1 0 0,0 0 0,0 0 0,1 0 0,0 0 0,-1 0 0,1 0 0,0-1 0,0 1 0,0-1 0,4 3 0,-1-1 0,0-1 0,0 0 0,0 0 0,0-1 0,1 0 0,-1 0 0,0 0 0,1 0 0,6-1 0,9-1 0,1 0 0,-1-2 0,38-9 0,32-21-1365,-73 27-5461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7T19:27:51.464"/>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7T19:27:56.8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7T19:27:58.060"/>
    </inkml:context>
    <inkml:brush xml:id="br0">
      <inkml:brushProperty name="width" value="0.05" units="cm"/>
      <inkml:brushProperty name="height" value="0.05"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7T19:27:58.979"/>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12/29/2022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 maybe we're just executing some commands on an existing data, remember our example earlier, where we were moving tuples from an apply relation to an archive. So we have our relations here. We're in the process of moving some data and then once it's moved, we're going to delete the data that we moved, and then all of a sudden once again we have a crash or a failure of some type right in the middle of that move.</a:t>
            </a:r>
          </a:p>
          <a:p>
            <a:r>
              <a:rPr lang="en-US" sz="1200" b="0" i="0" kern="1200" dirty="0">
                <a:solidFill>
                  <a:schemeClr val="tx1"/>
                </a:solidFill>
                <a:effectLst/>
                <a:latin typeface="+mn-lt"/>
                <a:ea typeface="+mn-ea"/>
                <a:cs typeface="+mn-cs"/>
              </a:rPr>
              <a:t>So what do we do now? When the system comes up, how do we know what was moved and what wasn't?</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2975280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last example, let's just suppose we were performing a whole bunch of updates on the database. And as a reminder the way database systems perform updates is they</a:t>
            </a:r>
          </a:p>
          <a:p>
            <a:r>
              <a:rPr lang="en-US" sz="1200" b="0" i="0" kern="1200" dirty="0">
                <a:solidFill>
                  <a:schemeClr val="tx1"/>
                </a:solidFill>
                <a:effectLst/>
                <a:latin typeface="+mn-lt"/>
                <a:ea typeface="+mn-ea"/>
                <a:cs typeface="+mn-cs"/>
              </a:rPr>
              <a:t>bring some data from the disc into the memory. They modify it in memory and then eventually they write it back to disc.</a:t>
            </a:r>
          </a:p>
          <a:p>
            <a:r>
              <a:rPr lang="en-US" sz="1200" b="0" i="0" kern="1200" dirty="0">
                <a:solidFill>
                  <a:schemeClr val="tx1"/>
                </a:solidFill>
                <a:effectLst/>
                <a:latin typeface="+mn-lt"/>
                <a:ea typeface="+mn-ea"/>
                <a:cs typeface="+mn-cs"/>
              </a:rPr>
              <a:t>So let's suppose in the middle of that process again we have a system crash. That would again leave the database in an inconsistent state.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294589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our overall goal for dealing</a:t>
            </a:r>
          </a:p>
          <a:p>
            <a:r>
              <a:rPr lang="en-US" sz="1200" b="0" i="0" kern="1200" dirty="0">
                <a:solidFill>
                  <a:schemeClr val="tx1"/>
                </a:solidFill>
                <a:effectLst/>
                <a:latin typeface="+mn-lt"/>
                <a:ea typeface="+mn-ea"/>
                <a:cs typeface="+mn-cs"/>
              </a:rPr>
              <a:t>with system failures is that when we want to do something on the database that needs to be done in an all or nothing fashion, we'd like to tell the system that we want to</a:t>
            </a:r>
          </a:p>
          <a:p>
            <a:r>
              <a:rPr lang="en-US" sz="1200" b="0" i="0" kern="1200" dirty="0">
                <a:solidFill>
                  <a:schemeClr val="tx1"/>
                </a:solidFill>
                <a:effectLst/>
                <a:latin typeface="+mn-lt"/>
                <a:ea typeface="+mn-ea"/>
                <a:cs typeface="+mn-cs"/>
              </a:rPr>
              <a:t>guarantee all or nothing execution for that particular set of operations on the database regardless of failures that might occur during the execution.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393720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we've talked about problems with concurrency, we've talked about problems with system failures, and interestingly the exact same mechanism can be used to deal with both of those issues, and that mechanism is not surprisingly transactions. So overall, a transaction is a sequence of one or more operations that are treated as a unit.</a:t>
            </a:r>
          </a:p>
          <a:p>
            <a:r>
              <a:rPr lang="en-US" sz="1200" b="0" i="0" kern="1200" dirty="0">
                <a:solidFill>
                  <a:schemeClr val="tx1"/>
                </a:solidFill>
                <a:effectLst/>
                <a:latin typeface="+mn-lt"/>
                <a:ea typeface="+mn-ea"/>
                <a:cs typeface="+mn-cs"/>
              </a:rPr>
              <a:t>Specifically, each transaction appears to run in isolation, and furthermore, if the system fails, each transaction is either executed in its entirety or not all.</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181686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Transactions are a very important concept. The concept of transactions is actually motivated by two completely independent concerns. One has to do with concurrent</a:t>
            </a:r>
          </a:p>
          <a:p>
            <a:r>
              <a:rPr lang="en-US" sz="1200" b="0" i="0" kern="1200" dirty="0">
                <a:solidFill>
                  <a:schemeClr val="tx1"/>
                </a:solidFill>
                <a:effectLst/>
                <a:latin typeface="+mn-lt"/>
                <a:ea typeface="+mn-ea"/>
                <a:cs typeface="+mn-cs"/>
              </a:rPr>
              <a:t>access to the database by multiple clients and the other has to do with having a system that is resilient to system failures.</a:t>
            </a:r>
          </a:p>
          <a:p>
            <a:r>
              <a:rPr lang="en-US" sz="1200" b="0" i="0" kern="1200" dirty="0">
                <a:solidFill>
                  <a:schemeClr val="tx1"/>
                </a:solidFill>
                <a:effectLst/>
                <a:latin typeface="+mn-lt"/>
                <a:ea typeface="+mn-ea"/>
                <a:cs typeface="+mn-cs"/>
              </a:rPr>
              <a:t>So we're going to talk about each of these in detail in turn.</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72192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take a look at the software structure of how database systems are used. We have the data itself usually stored on disc. And then we have the database management</a:t>
            </a:r>
          </a:p>
          <a:p>
            <a:r>
              <a:rPr lang="en-US" sz="1200" b="0" i="0" kern="1200" dirty="0">
                <a:solidFill>
                  <a:schemeClr val="tx1"/>
                </a:solidFill>
                <a:effectLst/>
                <a:latin typeface="+mn-lt"/>
                <a:ea typeface="+mn-ea"/>
                <a:cs typeface="+mn-cs"/>
              </a:rPr>
              <a:t>system, or DBMS, that controls interactions with the data. Often there's additional software above the DBMS, maybe an application server or web server. And then interacting with that might be a human user or additional software, and the types of operations that these users or the software will be issuing to the database are the things we’ve looked at such as select command and SQL or update commands, creating tables, creating and dropping indexes, maybe a help command, a delete command.</a:t>
            </a:r>
          </a:p>
          <a:p>
            <a:r>
              <a:rPr lang="en-US" sz="1200" b="0" i="0" kern="1200" dirty="0">
                <a:solidFill>
                  <a:schemeClr val="tx1"/>
                </a:solidFill>
                <a:effectLst/>
                <a:latin typeface="+mn-lt"/>
                <a:ea typeface="+mn-ea"/>
                <a:cs typeface="+mn-cs"/>
              </a:rPr>
              <a:t>So each of the clients or the software applications will be issuing these types of commands for the database, and most importantly, they will be issuing them concurrently and we might have, you know, a database with one user, ten hundreds or even thousands of users at the same time.</a:t>
            </a:r>
          </a:p>
        </p:txBody>
      </p:sp>
      <p:sp>
        <p:nvSpPr>
          <p:cNvPr id="4" name="Slide Number Placeholder 3"/>
          <p:cNvSpPr>
            <a:spLocks noGrp="1"/>
          </p:cNvSpPr>
          <p:nvPr>
            <p:ph type="sldNum" sz="quarter" idx="5"/>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66179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look at the kind of difficulties that we can get into when multiple clients are interacting with a database at the same time.</a:t>
            </a:r>
          </a:p>
          <a:p>
            <a:r>
              <a:rPr lang="en-US" sz="1200" b="0" i="0" kern="1200" dirty="0">
                <a:solidFill>
                  <a:schemeClr val="tx1"/>
                </a:solidFill>
                <a:effectLst/>
                <a:latin typeface="+mn-lt"/>
                <a:ea typeface="+mn-ea"/>
                <a:cs typeface="+mn-cs"/>
              </a:rPr>
              <a:t>We'll be focusing mostly on SQL statements of modifications and some queries that are being issued by clients. And we'll look at some different levels where inconsistency can occur. We're going to focus our first example just on a single attribute and how it can have problems when multiple clients are working on the same attribute.</a:t>
            </a:r>
          </a:p>
          <a:p>
            <a:r>
              <a:rPr lang="en-US" sz="1200" b="0" i="0" kern="1200" dirty="0">
                <a:solidFill>
                  <a:schemeClr val="tx1"/>
                </a:solidFill>
                <a:effectLst/>
                <a:latin typeface="+mn-lt"/>
                <a:ea typeface="+mn-ea"/>
                <a:cs typeface="+mn-cs"/>
              </a:rPr>
              <a:t>So let's say we have two clients, one is issuing a statement that’s increasing Comsats's enrollment by 1000. The second client, around the same time is issuing a statement that's increasing Comsats’s enrollment by 1500. So we have in the database our University table here. And somewhere in this University table we actually have Comsat’s enrollment. Now the way database systems work is when we are modifying a value in the database . Effectively, the system first gets the value, then it modifies the value, and then it puts the modified value back in the database.</a:t>
            </a:r>
          </a:p>
          <a:p>
            <a:r>
              <a:rPr lang="en-US" sz="1200" b="0" i="0" kern="1200" dirty="0">
                <a:solidFill>
                  <a:schemeClr val="tx1"/>
                </a:solidFill>
                <a:effectLst/>
                <a:latin typeface="+mn-lt"/>
                <a:ea typeface="+mn-ea"/>
                <a:cs typeface="+mn-cs"/>
              </a:rPr>
              <a:t>So here's the value that we're working on.</a:t>
            </a:r>
          </a:p>
          <a:p>
            <a:r>
              <a:rPr lang="en-US" sz="1200" b="0" i="0" kern="1200" dirty="0">
                <a:solidFill>
                  <a:schemeClr val="tx1"/>
                </a:solidFill>
                <a:effectLst/>
                <a:latin typeface="+mn-lt"/>
                <a:ea typeface="+mn-ea"/>
                <a:cs typeface="+mn-cs"/>
              </a:rPr>
              <a:t>So, client S1 will </a:t>
            </a:r>
            <a:r>
              <a:rPr lang="en-US" sz="1200" b="1" i="0" kern="1200" dirty="0">
                <a:solidFill>
                  <a:schemeClr val="tx1"/>
                </a:solidFill>
                <a:effectLst/>
                <a:latin typeface="+mn-lt"/>
                <a:ea typeface="+mn-ea"/>
                <a:cs typeface="+mn-cs"/>
              </a:rPr>
              <a:t>fetch the value, add one thousand to it, and put it back.</a:t>
            </a:r>
          </a:p>
          <a:p>
            <a:r>
              <a:rPr lang="en-US" sz="1200" b="0" i="0" kern="1200" dirty="0">
                <a:solidFill>
                  <a:schemeClr val="tx1"/>
                </a:solidFill>
                <a:effectLst/>
                <a:latin typeface="+mn-lt"/>
                <a:ea typeface="+mn-ea"/>
                <a:cs typeface="+mn-cs"/>
              </a:rPr>
              <a:t>Client S2 will do something similar, but adding 1,500 instead.</a:t>
            </a:r>
          </a:p>
          <a:p>
            <a:r>
              <a:rPr lang="en-US" sz="1200" b="0" i="0" kern="1200" dirty="0">
                <a:solidFill>
                  <a:schemeClr val="tx1"/>
                </a:solidFill>
                <a:effectLst/>
                <a:latin typeface="+mn-lt"/>
                <a:ea typeface="+mn-ea"/>
                <a:cs typeface="+mn-cs"/>
              </a:rPr>
              <a:t>Let's suppose Comsats starts out with an enrollment of 15,000 and these two statements are executed concurrently.</a:t>
            </a:r>
          </a:p>
          <a:p>
            <a:r>
              <a:rPr lang="en-US" sz="1200" b="0" i="0" kern="1200" dirty="0">
                <a:solidFill>
                  <a:schemeClr val="tx1"/>
                </a:solidFill>
                <a:effectLst/>
                <a:latin typeface="+mn-lt"/>
                <a:ea typeface="+mn-ea"/>
                <a:cs typeface="+mn-cs"/>
              </a:rPr>
              <a:t>What are the final values that we might have?</a:t>
            </a:r>
          </a:p>
          <a:p>
            <a:r>
              <a:rPr lang="en-US" sz="1200" b="0" i="0" kern="1200" dirty="0">
                <a:solidFill>
                  <a:schemeClr val="tx1"/>
                </a:solidFill>
                <a:effectLst/>
                <a:latin typeface="+mn-lt"/>
                <a:ea typeface="+mn-ea"/>
                <a:cs typeface="+mn-cs"/>
              </a:rPr>
              <a:t>Well, if one of them runs before the other completely, then it will add 2,500 and we will get 17,500. On the other hand if they really can interleave their get, modifies, and puts, then it is possible that we’ll instead only add a 1,000, because the 1,500 gets lost, or we could only add 1,500. So there are three possible final values if there’s interleaving of the operations that modify the value. Of course we are going to see that there are mechanisms in the database to avoid this, but I want to motivate the reason that we have to have those mechanisms.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49177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let's look at an example where the inconsistency actually occurs at the tuple level. Again, we're going to have two clients that are both issuing statements to the database that will have some conflicting behavior. In this case they're both modifying the apply record for the student with ID 123.</a:t>
            </a:r>
          </a:p>
          <a:p>
            <a:r>
              <a:rPr lang="en-US" sz="1200" b="0" i="0" kern="1200" dirty="0">
                <a:solidFill>
                  <a:schemeClr val="tx1"/>
                </a:solidFill>
                <a:effectLst/>
                <a:latin typeface="+mn-lt"/>
                <a:ea typeface="+mn-ea"/>
                <a:cs typeface="+mn-cs"/>
              </a:rPr>
              <a:t>The first client is trying to change that apply record to have a major that see us. Well the second is modifying a different attribute of the same record, saying that the decision should be yes.</a:t>
            </a:r>
          </a:p>
          <a:p>
            <a:r>
              <a:rPr lang="en-US" sz="1200" b="0" i="0" kern="1200" dirty="0">
                <a:solidFill>
                  <a:schemeClr val="tx1"/>
                </a:solidFill>
                <a:effectLst/>
                <a:latin typeface="+mn-lt"/>
                <a:ea typeface="+mn-ea"/>
                <a:cs typeface="+mn-cs"/>
              </a:rPr>
              <a:t>Now let's take a look at again, so we'll have our table here. And now, in this case, we're looking at an entire tuple. Let's say that this is student 123 and so we have say, the major in here and the decision in here. Now I've mentioned already that the databases tend to use a sort of get, modify, put, and we talked about that at the attribute level previously, but in fact the reality is that it does occur at the tuple level, in fact sometimes it occurs at the entire page or disc lock level.</a:t>
            </a:r>
          </a:p>
          <a:p>
            <a:r>
              <a:rPr lang="en-US" sz="1200" b="0" i="0" kern="1200" dirty="0">
                <a:solidFill>
                  <a:schemeClr val="tx1"/>
                </a:solidFill>
                <a:effectLst/>
                <a:latin typeface="+mn-lt"/>
                <a:ea typeface="+mn-ea"/>
                <a:cs typeface="+mn-cs"/>
              </a:rPr>
              <a:t>So let's suppose that it occurs at least at the tuple level. So, again, we can see the same problem, then, when we have the two clients. Each will be performing a get, modify, put if they do it interleaved, then it’s possible that we will see both changes. Whoops, then it is possible that we'll see both changes. We'll correctly get the major reset and the decision reset but it’s also possible we'd only see one of the two changes and it could be either one. So again, we need some mechanism to insure that we have consistent updates to the database that would give us what we expect. In this case, we would probably expect both changes to be persistent in the database.</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254087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let's go one step further and look at table level inconsistency. Again we have our two clients, and they're submitting statements to the database around the same time.</a:t>
            </a:r>
          </a:p>
          <a:p>
            <a:r>
              <a:rPr lang="en-US" sz="1200" b="0" i="0" kern="1200" dirty="0">
                <a:solidFill>
                  <a:schemeClr val="tx1"/>
                </a:solidFill>
                <a:effectLst/>
                <a:latin typeface="+mn-lt"/>
                <a:ea typeface="+mn-ea"/>
                <a:cs typeface="+mn-cs"/>
              </a:rPr>
              <a:t>One of them is modifying the apply table and it's setting the decision for applications to YES for every student who's GPA is greater than 3.9.</a:t>
            </a:r>
          </a:p>
          <a:p>
            <a:r>
              <a:rPr lang="en-US" sz="1200" b="0" i="0" kern="1200" dirty="0">
                <a:solidFill>
                  <a:schemeClr val="tx1"/>
                </a:solidFill>
                <a:effectLst/>
                <a:latin typeface="+mn-lt"/>
                <a:ea typeface="+mn-ea"/>
                <a:cs typeface="+mn-cs"/>
              </a:rPr>
              <a:t>The other statement, occurring at about the same time, is modifying the student table; we've decided to increase the GPA of every student who comes from a large high school. So here we have the apply table.  We have the student table. We have the first client S1 working on the apply table, but the conditions in which apply tables are updated depend on probing the student table.</a:t>
            </a:r>
          </a:p>
          <a:p>
            <a:r>
              <a:rPr lang="en-US" sz="1200" b="0" i="0" kern="1200" dirty="0">
                <a:solidFill>
                  <a:schemeClr val="tx1"/>
                </a:solidFill>
                <a:effectLst/>
                <a:latin typeface="+mn-lt"/>
                <a:ea typeface="+mn-ea"/>
                <a:cs typeface="+mn-cs"/>
              </a:rPr>
              <a:t>Meanwhile we have client S2 that's modifying the student table. So what happens in the apply table can depend on whether it occurs before or after or during the modifications of the student table. So you know, students would certainly prefer if their GPA is increased before the apply records are automatically accepted based on the GPA. So again, a notion of consistency here would be that we understand that either all the GPA's are modified first and then the acceptances are made or vice versa and we’ll again see mechanisms that will help us enforce that.</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8699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a final example we'll consider clients that are interacting with multiple tables again. But in this case we also have multiple statements that are playing into the situation.</a:t>
            </a:r>
          </a:p>
          <a:p>
            <a:r>
              <a:rPr lang="en-US" sz="1200" b="0" i="0" kern="1200" dirty="0">
                <a:solidFill>
                  <a:schemeClr val="tx1"/>
                </a:solidFill>
                <a:effectLst/>
                <a:latin typeface="+mn-lt"/>
                <a:ea typeface="+mn-ea"/>
                <a:cs typeface="+mn-cs"/>
              </a:rPr>
              <a:t>Specifically we'll see an example, where we will want a one statement to not occur concurrently even between the statements from another client. So let me just show you the example. So here again we have two clients. I’ll call them C1 and C2 now, since the first one has two statements. So what the first client is doing is moving records from the apply table to an archive table. Specifically, it looks in the apply table for records where the decision is no and it inserts those into an archive.</a:t>
            </a:r>
          </a:p>
          <a:p>
            <a:r>
              <a:rPr lang="en-US" sz="1200" b="0" i="0" kern="1200" dirty="0">
                <a:solidFill>
                  <a:schemeClr val="tx1"/>
                </a:solidFill>
                <a:effectLst/>
                <a:latin typeface="+mn-lt"/>
                <a:ea typeface="+mn-ea"/>
                <a:cs typeface="+mn-cs"/>
              </a:rPr>
              <a:t>And then in a second statement, and this is really the only way to do it, it deletes those tuples from the apply relation. The second client just happens to want to count the number of tuples in the apply table and in the archive table.</a:t>
            </a:r>
          </a:p>
          <a:p>
            <a:r>
              <a:rPr lang="en-US" sz="1200" b="0" i="0" kern="1200" dirty="0">
                <a:solidFill>
                  <a:schemeClr val="tx1"/>
                </a:solidFill>
                <a:effectLst/>
                <a:latin typeface="+mn-lt"/>
                <a:ea typeface="+mn-ea"/>
                <a:cs typeface="+mn-cs"/>
              </a:rPr>
              <a:t>So again we have the two tables that are... we’re concerned with, the apply table and the archive table and what the first client is doing, is it's moving some tuples from apply to archive, and then in a second statement deleting those tuples from apply.</a:t>
            </a:r>
          </a:p>
          <a:p>
            <a:r>
              <a:rPr lang="en-US" sz="1200" b="0" i="0" kern="1200" dirty="0">
                <a:solidFill>
                  <a:schemeClr val="tx1"/>
                </a:solidFill>
                <a:effectLst/>
                <a:latin typeface="+mn-lt"/>
                <a:ea typeface="+mn-ea"/>
                <a:cs typeface="+mn-cs"/>
              </a:rPr>
              <a:t>Our second client-- I’ll put this one in red--is counting from the apply and then counting from the archive. Now if we want the second client to see sort of a consistent state of the database, where we don’t have records that are duplicated between apply and archive, then we will really want that second client to go either completely before, or completely after, the first client.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88314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after that long sequence of examples, I hope you get the feeling of what we're looking for in concurrency. We have multiple clients interacting with the database at the same time, and if they have true interleaving of the commands that they're executing on the database, often update commands but some select commands as well, then we may get inconsistent or unexpected behavior. So what we'd like to have overall is the ability for clients to execute statements against the database and not have to worry about what other clients are doing at the same time. Specifically, a little more generally, we like the class to be able to execute a sequence of SQL statements, so that the client can at least act like those statements are running in isolation.</a:t>
            </a:r>
          </a:p>
          <a:p>
            <a:r>
              <a:rPr lang="en-US" sz="1200" b="0" i="0" kern="1200" dirty="0">
                <a:solidFill>
                  <a:schemeClr val="tx1"/>
                </a:solidFill>
                <a:effectLst/>
                <a:latin typeface="+mn-lt"/>
                <a:ea typeface="+mn-ea"/>
                <a:cs typeface="+mn-cs"/>
              </a:rPr>
              <a:t>Now there's one obvious solution to do this, right?</a:t>
            </a:r>
          </a:p>
          <a:p>
            <a:r>
              <a:rPr lang="en-US" sz="1200" b="0" i="0" kern="1200" dirty="0">
                <a:solidFill>
                  <a:schemeClr val="tx1"/>
                </a:solidFill>
                <a:effectLst/>
                <a:latin typeface="+mn-lt"/>
                <a:ea typeface="+mn-ea"/>
                <a:cs typeface="+mn-cs"/>
              </a:rPr>
              <a:t>Why don't we just execute them in isolation? This database system can take its client requests and just do them one at a time with no concurrency.</a:t>
            </a:r>
          </a:p>
          <a:p>
            <a:r>
              <a:rPr lang="en-US" sz="1200" b="0" i="0" kern="1200" dirty="0">
                <a:solidFill>
                  <a:schemeClr val="tx1"/>
                </a:solidFill>
                <a:effectLst/>
                <a:latin typeface="+mn-lt"/>
                <a:ea typeface="+mn-ea"/>
                <a:cs typeface="+mn-cs"/>
              </a:rPr>
              <a:t>On the other hand we really do want to enable concurrency whenever we can.</a:t>
            </a:r>
          </a:p>
          <a:p>
            <a:r>
              <a:rPr lang="en-US" sz="1200" b="0" i="0" kern="1200" dirty="0">
                <a:solidFill>
                  <a:schemeClr val="tx1"/>
                </a:solidFill>
                <a:effectLst/>
                <a:latin typeface="+mn-lt"/>
                <a:ea typeface="+mn-ea"/>
                <a:cs typeface="+mn-cs"/>
              </a:rPr>
              <a:t>Database systems are geared towards providing the highest possible performance, we talked about that way in the introduction into the course.</a:t>
            </a:r>
          </a:p>
          <a:p>
            <a:r>
              <a:rPr lang="en-US" sz="1200" b="0" i="0" kern="1200" dirty="0">
                <a:solidFill>
                  <a:schemeClr val="tx1"/>
                </a:solidFill>
                <a:effectLst/>
                <a:latin typeface="+mn-lt"/>
                <a:ea typeface="+mn-ea"/>
                <a:cs typeface="+mn-cs"/>
              </a:rPr>
              <a:t>And they typically do operate it in an environment where concurrency is possible. They may be working on a multi-processor system. They may be using even a multi-threaded system. And database systems, also as they access the database, tend to do a whole bunch of I/O so a system that provides asynchronous I/O can also run multiple things concurrently. It can do one thing while it's waiting for data to be fetched by another. So assuming that system supports concurrency, then we  would like the database software to support it as well.</a:t>
            </a:r>
          </a:p>
          <a:p>
            <a:r>
              <a:rPr lang="en-US" sz="1200" b="0" i="0" kern="1200" dirty="0">
                <a:solidFill>
                  <a:schemeClr val="tx1"/>
                </a:solidFill>
                <a:effectLst/>
                <a:latin typeface="+mn-lt"/>
                <a:ea typeface="+mn-ea"/>
                <a:cs typeface="+mn-cs"/>
              </a:rPr>
              <a:t>As a very simple example, let's suppose we have five clients that are operating on the database and each one of them is operating on a completely different part of</a:t>
            </a:r>
          </a:p>
          <a:p>
            <a:r>
              <a:rPr lang="en-US" sz="1200" b="0" i="0" kern="1200" dirty="0">
                <a:solidFill>
                  <a:schemeClr val="tx1"/>
                </a:solidFill>
                <a:effectLst/>
                <a:latin typeface="+mn-lt"/>
                <a:ea typeface="+mn-ea"/>
                <a:cs typeface="+mn-cs"/>
              </a:rPr>
              <a:t>the database, and we certainly wouldn't want to force the to execute sequentially when they could execute in parallel without causing any inconsistency problems.</a:t>
            </a:r>
          </a:p>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86891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switch gears entirely now and talk about system failures. Again, we have our database system working with the data on disc, and let's suppose we just</a:t>
            </a:r>
          </a:p>
          <a:p>
            <a:r>
              <a:rPr lang="en-US" sz="1200" b="0" i="0" kern="1200" dirty="0">
                <a:solidFill>
                  <a:schemeClr val="tx1"/>
                </a:solidFill>
                <a:effectLst/>
                <a:latin typeface="+mn-lt"/>
                <a:ea typeface="+mn-ea"/>
                <a:cs typeface="+mn-cs"/>
              </a:rPr>
              <a:t>happen to be in the process of bulk loading our database. Maybe bringing in a large amount of data from an external source, say a set of files, and right in the middle of that bulk load we have a system crash or a system failure. It could be a software failure, could be a hardware failure, could be as simple as the power going out.</a:t>
            </a:r>
          </a:p>
          <a:p>
            <a:r>
              <a:rPr lang="en-US" sz="1200" b="0" i="0" kern="1200" dirty="0">
                <a:solidFill>
                  <a:schemeClr val="tx1"/>
                </a:solidFill>
                <a:effectLst/>
                <a:latin typeface="+mn-lt"/>
                <a:ea typeface="+mn-ea"/>
                <a:cs typeface="+mn-cs"/>
              </a:rPr>
              <a:t>So, if the database is, at that point, half loaded, so let's say half of this data has made its way to disc and the other half hasn't, what happens when the system comes back up? That leaves us in a rather unpleasant inconsistent state. </a:t>
            </a:r>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412609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12/29/2022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customXml" Target="../ink/ink2.xml"/><Relationship Id="rId9" Type="http://schemas.openxmlformats.org/officeDocument/2006/relationships/customXml" Target="../ink/ink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3962400" y="1164172"/>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  Transactions</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33595" y="2499794"/>
            <a:ext cx="3337575" cy="993676"/>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a:solidFill>
                  <a:schemeClr val="tx1">
                    <a:lumMod val="75000"/>
                    <a:lumOff val="25000"/>
                  </a:schemeClr>
                </a:solidFill>
              </a:rPr>
              <a:t>Introduction</a:t>
            </a: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599865" y="997145"/>
            <a:ext cx="6622080" cy="107534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Insert Into </a:t>
            </a:r>
            <a:r>
              <a:rPr lang="en-US" sz="2000" b="1" dirty="0">
                <a:solidFill>
                  <a:srgbClr val="0000FF"/>
                </a:solidFill>
                <a:latin typeface="Lucida Console" pitchFamily="49" charset="0"/>
              </a:rPr>
              <a:t>Archive</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Aft>
                <a:spcPts val="0"/>
              </a:spcAft>
              <a:buClrTx/>
              <a:buSzTx/>
              <a:buFont typeface="Arial" pitchFamily="34" charset="0"/>
              <a:buNone/>
              <a:tabLst/>
              <a:defRPr/>
            </a:pPr>
            <a:r>
              <a:rPr lang="en-US" sz="2000" b="1" dirty="0">
                <a:latin typeface="Lucida Console" pitchFamily="49" charset="0"/>
              </a:rPr>
              <a:t>  Select * From </a:t>
            </a:r>
            <a:r>
              <a:rPr lang="en-US" sz="2000" b="1" dirty="0">
                <a:solidFill>
                  <a:srgbClr val="0000FF"/>
                </a:solidFill>
                <a:latin typeface="Lucida Console" pitchFamily="49" charset="0"/>
              </a:rPr>
              <a:t>Apply</a:t>
            </a:r>
            <a:r>
              <a:rPr lang="en-US" sz="2000" b="1" dirty="0">
                <a:latin typeface="Lucida Console" pitchFamily="49" charset="0"/>
              </a:rPr>
              <a:t> 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‘N’</a:t>
            </a:r>
            <a:r>
              <a:rPr lang="en-US" sz="2000" b="1" dirty="0">
                <a:latin typeface="Lucida Console" pitchFamily="49" charset="0"/>
              </a:rPr>
              <a:t>;</a:t>
            </a:r>
          </a:p>
          <a:p>
            <a:pPr marL="342900" lvl="0" indent="-342900">
              <a:spcBef>
                <a:spcPct val="20000"/>
              </a:spcBef>
              <a:defRPr/>
            </a:pPr>
            <a:r>
              <a:rPr lang="en-US" sz="2000" b="1" dirty="0">
                <a:latin typeface="Lucida Console" pitchFamily="49" charset="0"/>
              </a:rPr>
              <a:t>Delete From </a:t>
            </a:r>
            <a:r>
              <a:rPr lang="en-US" sz="2000" b="1" dirty="0">
                <a:solidFill>
                  <a:srgbClr val="0000FF"/>
                </a:solidFill>
                <a:latin typeface="Lucida Console" pitchFamily="49" charset="0"/>
              </a:rPr>
              <a:t>Apply</a:t>
            </a:r>
            <a:r>
              <a:rPr lang="en-US" sz="2000" b="1" dirty="0">
                <a:latin typeface="Lucida Console" pitchFamily="49" charset="0"/>
              </a:rPr>
              <a:t> Where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‘N’</a:t>
            </a:r>
            <a:r>
              <a:rPr lang="en-US" sz="2000" b="1" dirty="0">
                <a:latin typeface="Lucida Console" pitchFamily="49" charset="0"/>
              </a:rPr>
              <a:t>;</a:t>
            </a:r>
          </a:p>
        </p:txBody>
      </p:sp>
    </p:spTree>
    <p:extLst>
      <p:ext uri="{BB962C8B-B14F-4D97-AF65-F5344CB8AC3E}">
        <p14:creationId xmlns:p14="http://schemas.microsoft.com/office/powerpoint/2010/main" val="28253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2075676" y="1227575"/>
            <a:ext cx="3149209" cy="844910"/>
          </a:xfrm>
          <a:prstGeom prst="rect">
            <a:avLst/>
          </a:prstGeom>
          <a:ln>
            <a:solidFill>
              <a:schemeClr val="tx1"/>
            </a:solidFill>
          </a:ln>
        </p:spPr>
        <p:txBody>
          <a:bodyPr>
            <a:normAutofit fontScale="92500" lnSpcReduction="10000"/>
          </a:bodyPr>
          <a:lstStyle/>
          <a:p>
            <a:pPr marL="342900" marR="0" lvl="0" indent="-342900" algn="ctr"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a:solidFill>
                  <a:srgbClr val="0000FF"/>
                </a:solidFill>
                <a:latin typeface="+mj-lt"/>
              </a:rPr>
              <a:t>Lots of updates</a:t>
            </a:r>
          </a:p>
          <a:p>
            <a:pPr marL="342900" marR="0" lvl="0" indent="-342900" algn="ctr" defTabSz="914400" rtl="0" eaLnBrk="1" fontAlgn="auto" latinLnBrk="0" hangingPunct="1">
              <a:lnSpc>
                <a:spcPct val="100000"/>
              </a:lnSpc>
              <a:spcBef>
                <a:spcPts val="0"/>
              </a:spcBef>
              <a:spcAft>
                <a:spcPts val="0"/>
              </a:spcAft>
              <a:buClrTx/>
              <a:buSzTx/>
              <a:buFont typeface="Arial" pitchFamily="34" charset="0"/>
              <a:buNone/>
              <a:tabLst/>
              <a:defRPr/>
            </a:pPr>
            <a:r>
              <a:rPr lang="en-US" sz="2800" dirty="0">
                <a:latin typeface="+mj-lt"/>
              </a:rPr>
              <a:t>buffered in memory</a:t>
            </a:r>
          </a:p>
        </p:txBody>
      </p:sp>
    </p:spTree>
    <p:extLst>
      <p:ext uri="{BB962C8B-B14F-4D97-AF65-F5344CB8AC3E}">
        <p14:creationId xmlns:p14="http://schemas.microsoft.com/office/powerpoint/2010/main" val="28253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   System-Failure Goal</a:t>
            </a:r>
          </a:p>
          <a:p>
            <a:pPr marL="548640" lvl="1" indent="-182880">
              <a:lnSpc>
                <a:spcPct val="90000"/>
              </a:lnSpc>
              <a:spcBef>
                <a:spcPts val="0"/>
              </a:spcBef>
              <a:buClr>
                <a:srgbClr val="0000FF"/>
              </a:buClr>
              <a:buNone/>
            </a:pPr>
            <a:r>
              <a:rPr lang="en-US" dirty="0">
                <a:solidFill>
                  <a:srgbClr val="0000FF"/>
                </a:solidFill>
              </a:rPr>
              <a:t>Guarantee all-or-nothing execution, regardless </a:t>
            </a:r>
          </a:p>
          <a:p>
            <a:pPr marL="548640" lvl="1" indent="-182880">
              <a:lnSpc>
                <a:spcPct val="90000"/>
              </a:lnSpc>
              <a:spcBef>
                <a:spcPts val="0"/>
              </a:spcBef>
              <a:buClr>
                <a:srgbClr val="0000FF"/>
              </a:buClr>
              <a:buNone/>
            </a:pPr>
            <a:r>
              <a:rPr lang="en-US" dirty="0">
                <a:solidFill>
                  <a:srgbClr val="0000FF"/>
                </a:solidFill>
              </a:rPr>
              <a:t>of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6" name="Straight Arrow Connector 5"/>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8" name="Down Arrow 7"/>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2588121" y="1389355"/>
            <a:ext cx="1983879" cy="683130"/>
          </a:xfrm>
          <a:prstGeom prst="cloud">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Solution for both concurrency and failures</a:t>
            </a: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a:p>
            <a:pPr marL="274320" indent="-182880">
              <a:lnSpc>
                <a:spcPct val="80000"/>
              </a:lnSpc>
              <a:spcBef>
                <a:spcPts val="2400"/>
              </a:spcBef>
              <a:buClr>
                <a:srgbClr val="990000"/>
              </a:buClr>
              <a:buNone/>
            </a:pPr>
            <a:r>
              <a:rPr lang="en-US" sz="2800" b="1" dirty="0"/>
              <a:t>A transaction is a sequence of one or more SQL </a:t>
            </a:r>
          </a:p>
          <a:p>
            <a:pPr marL="274320" indent="-182880">
              <a:lnSpc>
                <a:spcPct val="80000"/>
              </a:lnSpc>
              <a:spcBef>
                <a:spcPts val="0"/>
              </a:spcBef>
              <a:spcAft>
                <a:spcPts val="1200"/>
              </a:spcAft>
              <a:buClr>
                <a:srgbClr val="990000"/>
              </a:buClr>
              <a:buNone/>
            </a:pPr>
            <a:r>
              <a:rPr lang="en-US" sz="2800" b="1" dirty="0"/>
              <a:t>operations treated as a unit</a:t>
            </a:r>
          </a:p>
          <a:p>
            <a:pPr marL="674370" lvl="1" indent="-182880">
              <a:lnSpc>
                <a:spcPct val="90000"/>
              </a:lnSpc>
              <a:spcBef>
                <a:spcPts val="0"/>
              </a:spcBef>
              <a:spcAft>
                <a:spcPts val="1200"/>
              </a:spcAft>
              <a:buClr>
                <a:srgbClr val="990000"/>
              </a:buClr>
              <a:buFont typeface="Wingdings" pitchFamily="2" charset="2"/>
              <a:buChar char="§"/>
            </a:pPr>
            <a:r>
              <a:rPr lang="en-US" sz="2400" dirty="0">
                <a:solidFill>
                  <a:srgbClr val="990000"/>
                </a:solidFill>
              </a:rPr>
              <a:t> Transactions appear to run in isolation</a:t>
            </a:r>
          </a:p>
          <a:p>
            <a:pPr marL="674370" lvl="1" indent="-182880">
              <a:lnSpc>
                <a:spcPct val="90000"/>
              </a:lnSpc>
              <a:spcBef>
                <a:spcPts val="0"/>
              </a:spcBef>
              <a:buClr>
                <a:srgbClr val="990000"/>
              </a:buClr>
              <a:buFont typeface="Wingdings" pitchFamily="2" charset="2"/>
              <a:buChar char="§"/>
            </a:pPr>
            <a:r>
              <a:rPr lang="en-US" sz="2400" dirty="0">
                <a:solidFill>
                  <a:srgbClr val="990000"/>
                </a:solidFill>
              </a:rPr>
              <a:t> If the system fails, each transaction’s changes are  </a:t>
            </a:r>
          </a:p>
          <a:p>
            <a:pPr marL="674370" lvl="1" indent="-182880">
              <a:lnSpc>
                <a:spcPct val="90000"/>
              </a:lnSpc>
              <a:spcBef>
                <a:spcPts val="0"/>
              </a:spcBef>
              <a:spcAft>
                <a:spcPts val="1200"/>
              </a:spcAft>
              <a:buClr>
                <a:srgbClr val="990000"/>
              </a:buClr>
              <a:buNone/>
            </a:pPr>
            <a:r>
              <a:rPr lang="en-US" sz="2400" dirty="0">
                <a:solidFill>
                  <a:srgbClr val="990000"/>
                </a:solidFill>
              </a:rPr>
              <a:t>    reflected either entirely or not at all</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6" name="Rounded Rectangle 5"/>
          <p:cNvSpPr/>
          <p:nvPr/>
        </p:nvSpPr>
        <p:spPr>
          <a:xfrm>
            <a:off x="3035800" y="997145"/>
            <a:ext cx="2803565" cy="914400"/>
          </a:xfrm>
          <a:prstGeom prst="roundRect">
            <a:avLst/>
          </a:prstGeom>
          <a:solidFill>
            <a:srgbClr val="FFFF99"/>
          </a:solidFill>
          <a:ln>
            <a:solidFill>
              <a:schemeClr val="tx1"/>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00FF"/>
                </a:solidFill>
              </a:rPr>
              <a:t>Transactions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DB69-D1C1-0BBF-73B3-7696672CC105}"/>
              </a:ext>
            </a:extLst>
          </p:cNvPr>
          <p:cNvSpPr>
            <a:spLocks noGrp="1"/>
          </p:cNvSpPr>
          <p:nvPr>
            <p:ph type="title"/>
          </p:nvPr>
        </p:nvSpPr>
        <p:spPr/>
        <p:txBody>
          <a:bodyPr/>
          <a:lstStyle/>
          <a:p>
            <a:r>
              <a:rPr lang="en-US" b="1" dirty="0"/>
              <a:t>Transaction </a:t>
            </a:r>
          </a:p>
        </p:txBody>
      </p:sp>
      <p:sp>
        <p:nvSpPr>
          <p:cNvPr id="3" name="Content Placeholder 2">
            <a:extLst>
              <a:ext uri="{FF2B5EF4-FFF2-40B4-BE49-F238E27FC236}">
                <a16:creationId xmlns:a16="http://schemas.microsoft.com/office/drawing/2014/main" id="{7DDFFE61-CCF0-EE52-2E62-55A4E18FB773}"/>
              </a:ext>
            </a:extLst>
          </p:cNvPr>
          <p:cNvSpPr>
            <a:spLocks noGrp="1"/>
          </p:cNvSpPr>
          <p:nvPr>
            <p:ph idx="1"/>
          </p:nvPr>
        </p:nvSpPr>
        <p:spPr>
          <a:xfrm>
            <a:off x="457200" y="1200150"/>
            <a:ext cx="8229600" cy="4751239"/>
          </a:xfrm>
        </p:spPr>
        <p:txBody>
          <a:bodyPr/>
          <a:lstStyle/>
          <a:p>
            <a:r>
              <a:rPr lang="en-US" dirty="0"/>
              <a:t>It is a set of operations used to perform a logical unit of work </a:t>
            </a:r>
          </a:p>
          <a:p>
            <a:r>
              <a:rPr lang="en-US" dirty="0"/>
              <a:t>A transaction generally represent change in DB </a:t>
            </a:r>
          </a:p>
          <a:p>
            <a:r>
              <a:rPr lang="en-US" b="0" i="0" dirty="0">
                <a:solidFill>
                  <a:srgbClr val="273239"/>
                </a:solidFill>
                <a:effectLst/>
                <a:latin typeface="urw-din"/>
              </a:rPr>
              <a:t>Transactions access data using read and write operations. </a:t>
            </a:r>
            <a:endParaRPr lang="en-US" dirty="0"/>
          </a:p>
        </p:txBody>
      </p:sp>
    </p:spTree>
    <p:extLst>
      <p:ext uri="{BB962C8B-B14F-4D97-AF65-F5344CB8AC3E}">
        <p14:creationId xmlns:p14="http://schemas.microsoft.com/office/powerpoint/2010/main" val="408167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F666C3-DB4C-349C-1563-764D9D4394F4}"/>
              </a:ext>
            </a:extLst>
          </p:cNvPr>
          <p:cNvSpPr>
            <a:spLocks noGrp="1"/>
          </p:cNvSpPr>
          <p:nvPr>
            <p:ph type="sldNum" sz="quarter" idx="12"/>
          </p:nvPr>
        </p:nvSpPr>
        <p:spPr/>
        <p:txBody>
          <a:bodyPr/>
          <a:lstStyle/>
          <a:p>
            <a:fld id="{2DE017CD-461C-4453-A541-F4DDF5B4C7A2}" type="slidenum">
              <a:rPr lang="en-US" altLang="en-US"/>
              <a:pPr/>
              <a:t>15</a:t>
            </a:fld>
            <a:endParaRPr lang="en-US" altLang="en-US"/>
          </a:p>
        </p:txBody>
      </p:sp>
      <p:sp>
        <p:nvSpPr>
          <p:cNvPr id="245762" name="Rectangle 2">
            <a:extLst>
              <a:ext uri="{FF2B5EF4-FFF2-40B4-BE49-F238E27FC236}">
                <a16:creationId xmlns:a16="http://schemas.microsoft.com/office/drawing/2014/main" id="{24E5822A-9418-0CE7-621A-100D7710AA44}"/>
              </a:ext>
            </a:extLst>
          </p:cNvPr>
          <p:cNvSpPr>
            <a:spLocks noGrp="1" noChangeArrowheads="1"/>
          </p:cNvSpPr>
          <p:nvPr>
            <p:ph type="title"/>
          </p:nvPr>
        </p:nvSpPr>
        <p:spPr/>
        <p:txBody>
          <a:bodyPr/>
          <a:lstStyle/>
          <a:p>
            <a:r>
              <a:rPr lang="en-US" altLang="en-US" sz="2925" b="1"/>
              <a:t>Example Transaction</a:t>
            </a:r>
            <a:endParaRPr lang="en-US" altLang="en-US"/>
          </a:p>
        </p:txBody>
      </p:sp>
      <p:pic>
        <p:nvPicPr>
          <p:cNvPr id="245764" name="Picture 4">
            <a:extLst>
              <a:ext uri="{FF2B5EF4-FFF2-40B4-BE49-F238E27FC236}">
                <a16:creationId xmlns:a16="http://schemas.microsoft.com/office/drawing/2014/main" id="{B9F7F2EE-2FC5-26F1-0807-E6933FDDCC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171" y="1168003"/>
            <a:ext cx="6375230" cy="32087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C0EA79B-EBEA-E609-68B5-5B489B4CC274}"/>
              </a:ext>
            </a:extLst>
          </p:cNvPr>
          <p:cNvSpPr>
            <a:spLocks noGrp="1"/>
          </p:cNvSpPr>
          <p:nvPr>
            <p:ph type="sldNum" sz="quarter" idx="12"/>
          </p:nvPr>
        </p:nvSpPr>
        <p:spPr/>
        <p:txBody>
          <a:bodyPr/>
          <a:lstStyle/>
          <a:p>
            <a:fld id="{E1E44DD2-3E4E-42ED-85DC-6DA4D8AED6E0}" type="slidenum">
              <a:rPr lang="en-US" altLang="en-US"/>
              <a:pPr/>
              <a:t>16</a:t>
            </a:fld>
            <a:endParaRPr lang="en-US" altLang="en-US"/>
          </a:p>
        </p:txBody>
      </p:sp>
      <p:sp>
        <p:nvSpPr>
          <p:cNvPr id="246786" name="Rectangle 2">
            <a:extLst>
              <a:ext uri="{FF2B5EF4-FFF2-40B4-BE49-F238E27FC236}">
                <a16:creationId xmlns:a16="http://schemas.microsoft.com/office/drawing/2014/main" id="{2150E990-B867-E9AB-3EB8-F1376EF19358}"/>
              </a:ext>
            </a:extLst>
          </p:cNvPr>
          <p:cNvSpPr>
            <a:spLocks noGrp="1" noChangeArrowheads="1"/>
          </p:cNvSpPr>
          <p:nvPr>
            <p:ph type="title"/>
          </p:nvPr>
        </p:nvSpPr>
        <p:spPr/>
        <p:txBody>
          <a:bodyPr/>
          <a:lstStyle/>
          <a:p>
            <a:pPr algn="just"/>
            <a:r>
              <a:rPr lang="en-US" altLang="en-US" sz="2925" b="1"/>
              <a:t>Transaction Support</a:t>
            </a:r>
            <a:endParaRPr lang="en-US" altLang="en-US" b="1"/>
          </a:p>
        </p:txBody>
      </p:sp>
      <p:sp>
        <p:nvSpPr>
          <p:cNvPr id="246787" name="Rectangle 3">
            <a:extLst>
              <a:ext uri="{FF2B5EF4-FFF2-40B4-BE49-F238E27FC236}">
                <a16:creationId xmlns:a16="http://schemas.microsoft.com/office/drawing/2014/main" id="{EE5D96A9-3F59-AC08-BE97-C5D2CA5CE283}"/>
              </a:ext>
            </a:extLst>
          </p:cNvPr>
          <p:cNvSpPr>
            <a:spLocks noGrp="1" noChangeArrowheads="1"/>
          </p:cNvSpPr>
          <p:nvPr>
            <p:ph type="body" idx="1"/>
          </p:nvPr>
        </p:nvSpPr>
        <p:spPr>
          <a:xfrm>
            <a:off x="1541860" y="1168004"/>
            <a:ext cx="6000750" cy="3086100"/>
          </a:xfrm>
        </p:spPr>
        <p:txBody>
          <a:bodyPr>
            <a:normAutofit fontScale="85000" lnSpcReduction="20000"/>
          </a:bodyPr>
          <a:lstStyle/>
          <a:p>
            <a:pPr algn="just"/>
            <a:r>
              <a:rPr lang="en-US" altLang="en-US" b="1"/>
              <a:t>Can have one of two outcomes:</a:t>
            </a:r>
          </a:p>
          <a:p>
            <a:pPr lvl="1" algn="just"/>
            <a:r>
              <a:rPr lang="en-US" altLang="en-US" sz="1650" b="1"/>
              <a:t>Success - transaction </a:t>
            </a:r>
            <a:r>
              <a:rPr lang="en-US" altLang="en-US" sz="1650" b="1" i="1"/>
              <a:t>commits</a:t>
            </a:r>
            <a:r>
              <a:rPr lang="en-US" altLang="en-US" sz="1650" b="1"/>
              <a:t> and database reaches a new consistent state. </a:t>
            </a:r>
          </a:p>
          <a:p>
            <a:pPr lvl="1" algn="just"/>
            <a:r>
              <a:rPr lang="en-US" altLang="en-US" sz="1650" b="1"/>
              <a:t>Failure - transaction </a:t>
            </a:r>
            <a:r>
              <a:rPr lang="en-US" altLang="en-US" sz="1650" b="1" i="1"/>
              <a:t>aborts</a:t>
            </a:r>
            <a:r>
              <a:rPr lang="en-US" altLang="en-US" sz="1650" b="1"/>
              <a:t>, and database must be restored to consistent state before it started. </a:t>
            </a:r>
          </a:p>
          <a:p>
            <a:pPr lvl="1" algn="just"/>
            <a:r>
              <a:rPr lang="en-US" altLang="en-US" sz="1650" b="1"/>
              <a:t>Such a transaction is </a:t>
            </a:r>
            <a:r>
              <a:rPr lang="en-US" altLang="en-US" sz="1650" b="1" i="1"/>
              <a:t>rolled back</a:t>
            </a:r>
            <a:r>
              <a:rPr lang="en-US" altLang="en-US" sz="1650" b="1"/>
              <a:t> or </a:t>
            </a:r>
            <a:r>
              <a:rPr lang="en-US" altLang="en-US" sz="1650" b="1" i="1"/>
              <a:t>undone</a:t>
            </a:r>
            <a:r>
              <a:rPr lang="en-US" altLang="en-US" sz="1650" b="1"/>
              <a:t>. </a:t>
            </a:r>
          </a:p>
          <a:p>
            <a:pPr algn="just"/>
            <a:r>
              <a:rPr lang="en-US" altLang="en-US" b="1"/>
              <a:t>Committed transaction cannot be aborted.</a:t>
            </a:r>
          </a:p>
          <a:p>
            <a:pPr algn="just"/>
            <a:r>
              <a:rPr lang="en-US" altLang="en-US" b="1"/>
              <a:t>Aborted transaction that is rolled back can be restarted later.</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7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67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67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6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955D536-B62B-38B5-7DCA-2F06877FDD2E}"/>
              </a:ext>
            </a:extLst>
          </p:cNvPr>
          <p:cNvSpPr>
            <a:spLocks noGrp="1"/>
          </p:cNvSpPr>
          <p:nvPr>
            <p:ph type="sldNum" sz="quarter" idx="12"/>
          </p:nvPr>
        </p:nvSpPr>
        <p:spPr/>
        <p:txBody>
          <a:bodyPr/>
          <a:lstStyle/>
          <a:p>
            <a:fld id="{96926A79-7EF7-47AF-A035-D6DC7F747623}" type="slidenum">
              <a:rPr lang="en-US" altLang="en-US"/>
              <a:pPr/>
              <a:t>17</a:t>
            </a:fld>
            <a:endParaRPr lang="en-US" altLang="en-US"/>
          </a:p>
        </p:txBody>
      </p:sp>
      <p:sp>
        <p:nvSpPr>
          <p:cNvPr id="247810" name="Rectangle 2">
            <a:extLst>
              <a:ext uri="{FF2B5EF4-FFF2-40B4-BE49-F238E27FC236}">
                <a16:creationId xmlns:a16="http://schemas.microsoft.com/office/drawing/2014/main" id="{2EB7521E-A30F-CCF9-FE89-2220719AED2F}"/>
              </a:ext>
            </a:extLst>
          </p:cNvPr>
          <p:cNvSpPr>
            <a:spLocks noGrp="1" noChangeArrowheads="1"/>
          </p:cNvSpPr>
          <p:nvPr>
            <p:ph type="title"/>
          </p:nvPr>
        </p:nvSpPr>
        <p:spPr/>
        <p:txBody>
          <a:bodyPr/>
          <a:lstStyle/>
          <a:p>
            <a:pPr algn="just"/>
            <a:r>
              <a:rPr lang="en-US" altLang="en-US" sz="2925" b="1"/>
              <a:t>State Transition Diagram for Transaction </a:t>
            </a:r>
          </a:p>
        </p:txBody>
      </p:sp>
      <p:pic>
        <p:nvPicPr>
          <p:cNvPr id="247812" name="Picture 4">
            <a:extLst>
              <a:ext uri="{FF2B5EF4-FFF2-40B4-BE49-F238E27FC236}">
                <a16:creationId xmlns:a16="http://schemas.microsoft.com/office/drawing/2014/main" id="{FD5530AB-CFF5-3AE5-3F7F-D9128F8EB0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4235" y="1275160"/>
            <a:ext cx="5723334" cy="22014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7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1D82-76CA-A5D7-FFDA-097FD338133C}"/>
              </a:ext>
            </a:extLst>
          </p:cNvPr>
          <p:cNvSpPr>
            <a:spLocks noGrp="1"/>
          </p:cNvSpPr>
          <p:nvPr>
            <p:ph type="title"/>
          </p:nvPr>
        </p:nvSpPr>
        <p:spPr/>
        <p:txBody>
          <a:bodyPr/>
          <a:lstStyle/>
          <a:p>
            <a:r>
              <a:rPr lang="en-US" b="1" dirty="0">
                <a:solidFill>
                  <a:srgbClr val="273239"/>
                </a:solidFill>
                <a:latin typeface="urw-din"/>
              </a:rPr>
              <a:t>Transaction</a:t>
            </a:r>
            <a:r>
              <a:rPr lang="en-US" b="0" i="0" dirty="0">
                <a:solidFill>
                  <a:srgbClr val="273239"/>
                </a:solidFill>
                <a:effectLst/>
                <a:latin typeface="urw-din"/>
              </a:rPr>
              <a:t> </a:t>
            </a:r>
            <a:r>
              <a:rPr lang="en-US" b="1" i="0" dirty="0">
                <a:solidFill>
                  <a:srgbClr val="273239"/>
                </a:solidFill>
                <a:effectLst/>
                <a:latin typeface="urw-din"/>
              </a:rPr>
              <a:t>properties. </a:t>
            </a:r>
            <a:endParaRPr lang="en-US" b="1" dirty="0"/>
          </a:p>
        </p:txBody>
      </p:sp>
      <p:sp>
        <p:nvSpPr>
          <p:cNvPr id="3" name="Content Placeholder 2">
            <a:extLst>
              <a:ext uri="{FF2B5EF4-FFF2-40B4-BE49-F238E27FC236}">
                <a16:creationId xmlns:a16="http://schemas.microsoft.com/office/drawing/2014/main" id="{1981CF47-C7E6-AEC9-E495-5B5FC4D78451}"/>
              </a:ext>
            </a:extLst>
          </p:cNvPr>
          <p:cNvSpPr>
            <a:spLocks noGrp="1"/>
          </p:cNvSpPr>
          <p:nvPr>
            <p:ph idx="1"/>
          </p:nvPr>
        </p:nvSpPr>
        <p:spPr/>
        <p:txBody>
          <a:bodyPr/>
          <a:lstStyle/>
          <a:p>
            <a:r>
              <a:rPr lang="en-US" b="0" i="0" dirty="0">
                <a:solidFill>
                  <a:srgbClr val="273239"/>
                </a:solidFill>
                <a:effectLst/>
                <a:latin typeface="urw-din"/>
              </a:rPr>
              <a:t>In order to maintain consistency in a database, before and after the transaction, certain properties are followed. </a:t>
            </a:r>
          </a:p>
          <a:p>
            <a:r>
              <a:rPr lang="en-US" b="0" i="0" dirty="0">
                <a:solidFill>
                  <a:srgbClr val="273239"/>
                </a:solidFill>
                <a:effectLst/>
                <a:latin typeface="urw-din"/>
              </a:rPr>
              <a:t>These are called </a:t>
            </a:r>
            <a:r>
              <a:rPr lang="en-US" b="1" i="0" dirty="0">
                <a:solidFill>
                  <a:srgbClr val="273239"/>
                </a:solidFill>
                <a:effectLst/>
                <a:latin typeface="urw-din"/>
              </a:rPr>
              <a:t>ACID</a:t>
            </a:r>
            <a:r>
              <a:rPr lang="en-US" b="0" i="0" dirty="0">
                <a:solidFill>
                  <a:srgbClr val="273239"/>
                </a:solidFill>
                <a:effectLst/>
                <a:latin typeface="urw-din"/>
              </a:rPr>
              <a:t> properties. </a:t>
            </a:r>
            <a:endParaRPr lang="en-US" dirty="0"/>
          </a:p>
        </p:txBody>
      </p:sp>
    </p:spTree>
    <p:extLst>
      <p:ext uri="{BB962C8B-B14F-4D97-AF65-F5344CB8AC3E}">
        <p14:creationId xmlns:p14="http://schemas.microsoft.com/office/powerpoint/2010/main" val="3324093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5E59-F3E3-892E-C274-D6E2E31E578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D96B9C-978B-859F-FF21-F1E445552315}"/>
              </a:ext>
            </a:extLst>
          </p:cNvPr>
          <p:cNvPicPr>
            <a:picLocks noGrp="1" noChangeAspect="1"/>
          </p:cNvPicPr>
          <p:nvPr>
            <p:ph idx="1"/>
          </p:nvPr>
        </p:nvPicPr>
        <p:blipFill>
          <a:blip r:embed="rId2"/>
          <a:stretch>
            <a:fillRect/>
          </a:stretch>
        </p:blipFill>
        <p:spPr>
          <a:xfrm>
            <a:off x="457200" y="205980"/>
            <a:ext cx="8229599" cy="4388246"/>
          </a:xfrm>
        </p:spPr>
      </p:pic>
    </p:spTree>
    <p:extLst>
      <p:ext uri="{BB962C8B-B14F-4D97-AF65-F5344CB8AC3E}">
        <p14:creationId xmlns:p14="http://schemas.microsoft.com/office/powerpoint/2010/main" val="310402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Motivated by two independent requirements</a:t>
            </a:r>
          </a:p>
          <a:p>
            <a:pPr marL="548640" lvl="1" indent="-182880">
              <a:lnSpc>
                <a:spcPct val="90000"/>
              </a:lnSpc>
              <a:spcBef>
                <a:spcPts val="0"/>
              </a:spcBef>
              <a:buClr>
                <a:srgbClr val="0000FF"/>
              </a:buClr>
              <a:buFont typeface="Wingdings" pitchFamily="2" charset="2"/>
              <a:buChar char="§"/>
            </a:pPr>
            <a:r>
              <a:rPr lang="en-US" dirty="0">
                <a:solidFill>
                  <a:srgbClr val="0000FF"/>
                </a:solidFill>
              </a:rPr>
              <a:t> Concurrent database access</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Resilience to system failures</a:t>
            </a:r>
            <a:endParaRPr lang="en-US" dirty="0">
              <a:solidFill>
                <a:srgbClr val="990000"/>
              </a:solidFill>
            </a:endParaRPr>
          </a:p>
        </p:txBody>
      </p:sp>
    </p:spTree>
    <p:extLst>
      <p:ext uri="{BB962C8B-B14F-4D97-AF65-F5344CB8AC3E}">
        <p14:creationId xmlns:p14="http://schemas.microsoft.com/office/powerpoint/2010/main" val="282538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B791640-0CF8-7FD5-C8AF-725234DA5815}"/>
              </a:ext>
            </a:extLst>
          </p:cNvPr>
          <p:cNvSpPr>
            <a:spLocks noGrp="1"/>
          </p:cNvSpPr>
          <p:nvPr>
            <p:ph type="sldNum" sz="quarter" idx="12"/>
          </p:nvPr>
        </p:nvSpPr>
        <p:spPr/>
        <p:txBody>
          <a:bodyPr/>
          <a:lstStyle/>
          <a:p>
            <a:fld id="{E9C8A5EC-B905-4D5B-A647-7560FB614309}" type="slidenum">
              <a:rPr lang="en-US" altLang="en-US"/>
              <a:pPr/>
              <a:t>20</a:t>
            </a:fld>
            <a:endParaRPr lang="en-US" altLang="en-US"/>
          </a:p>
        </p:txBody>
      </p:sp>
      <p:sp>
        <p:nvSpPr>
          <p:cNvPr id="248834" name="Rectangle 2">
            <a:extLst>
              <a:ext uri="{FF2B5EF4-FFF2-40B4-BE49-F238E27FC236}">
                <a16:creationId xmlns:a16="http://schemas.microsoft.com/office/drawing/2014/main" id="{F2100C23-E152-0533-AA0F-9DFAC5F43E93}"/>
              </a:ext>
            </a:extLst>
          </p:cNvPr>
          <p:cNvSpPr>
            <a:spLocks noGrp="1" noChangeArrowheads="1"/>
          </p:cNvSpPr>
          <p:nvPr>
            <p:ph type="title"/>
          </p:nvPr>
        </p:nvSpPr>
        <p:spPr/>
        <p:txBody>
          <a:bodyPr/>
          <a:lstStyle/>
          <a:p>
            <a:pPr algn="just"/>
            <a:r>
              <a:rPr lang="en-US" altLang="en-US" sz="2925" b="1" dirty="0"/>
              <a:t>Properties of Transactions </a:t>
            </a:r>
            <a:endParaRPr lang="en-US" altLang="en-US" dirty="0"/>
          </a:p>
        </p:txBody>
      </p:sp>
      <p:sp>
        <p:nvSpPr>
          <p:cNvPr id="248835" name="Rectangle 3">
            <a:extLst>
              <a:ext uri="{FF2B5EF4-FFF2-40B4-BE49-F238E27FC236}">
                <a16:creationId xmlns:a16="http://schemas.microsoft.com/office/drawing/2014/main" id="{8DF396C4-B29A-7915-2066-ADBDCF7F607E}"/>
              </a:ext>
            </a:extLst>
          </p:cNvPr>
          <p:cNvSpPr>
            <a:spLocks noGrp="1" noChangeArrowheads="1"/>
          </p:cNvSpPr>
          <p:nvPr>
            <p:ph type="body" idx="1"/>
          </p:nvPr>
        </p:nvSpPr>
        <p:spPr>
          <a:xfrm>
            <a:off x="1538288" y="1168004"/>
            <a:ext cx="6057900" cy="3086100"/>
          </a:xfrm>
        </p:spPr>
        <p:txBody>
          <a:bodyPr/>
          <a:lstStyle/>
          <a:p>
            <a:pPr marL="0" indent="0" algn="just">
              <a:tabLst>
                <a:tab pos="1428750" algn="l"/>
                <a:tab pos="1714500" algn="l"/>
              </a:tabLst>
            </a:pPr>
            <a:r>
              <a:rPr lang="en-US" altLang="en-US" sz="1950" b="1"/>
              <a:t>Four basic </a:t>
            </a:r>
            <a:r>
              <a:rPr lang="en-US" altLang="en-US" sz="1950" b="1" i="1"/>
              <a:t>(ACID)</a:t>
            </a:r>
            <a:r>
              <a:rPr lang="en-US" altLang="en-US" sz="1950" b="1"/>
              <a:t> properties of a transaction are:</a:t>
            </a:r>
          </a:p>
          <a:p>
            <a:pPr marL="0" indent="0" algn="just">
              <a:lnSpc>
                <a:spcPct val="40000"/>
              </a:lnSpc>
              <a:tabLst>
                <a:tab pos="1428750" algn="l"/>
                <a:tab pos="1714500" algn="l"/>
              </a:tabLst>
            </a:pPr>
            <a:endParaRPr lang="en-US" altLang="en-US" sz="1950" b="1"/>
          </a:p>
          <a:p>
            <a:pPr marL="0" indent="0" algn="just">
              <a:buNone/>
              <a:tabLst>
                <a:tab pos="1428750" algn="l"/>
                <a:tab pos="1714500" algn="l"/>
              </a:tabLst>
            </a:pPr>
            <a:r>
              <a:rPr lang="en-US" altLang="en-US" sz="1950" b="1" u="sng"/>
              <a:t>Atomicity</a:t>
            </a:r>
            <a:r>
              <a:rPr lang="en-US" altLang="en-US" sz="1950" b="1"/>
              <a:t> 	‘All or nothing’ property. </a:t>
            </a:r>
          </a:p>
          <a:p>
            <a:pPr marL="0" indent="0" algn="just">
              <a:buNone/>
              <a:tabLst>
                <a:tab pos="1428750" algn="l"/>
                <a:tab pos="1714500" algn="l"/>
              </a:tabLst>
            </a:pPr>
            <a:r>
              <a:rPr lang="en-US" altLang="en-US" sz="1950" b="1" u="sng"/>
              <a:t>Consistency</a:t>
            </a:r>
            <a:r>
              <a:rPr lang="en-US" altLang="en-US" sz="1950" b="1"/>
              <a:t>	Must transform database from one consistent state to another.</a:t>
            </a:r>
          </a:p>
          <a:p>
            <a:pPr marL="0" indent="0" algn="just">
              <a:buNone/>
              <a:tabLst>
                <a:tab pos="1428750" algn="l"/>
                <a:tab pos="1714500" algn="l"/>
              </a:tabLst>
            </a:pPr>
            <a:r>
              <a:rPr lang="en-US" altLang="en-US" sz="1950" b="1" u="sng"/>
              <a:t>Isolation</a:t>
            </a:r>
            <a:r>
              <a:rPr lang="en-US" altLang="en-US" sz="1950" b="1"/>
              <a:t>  	Partial effects of incomplete transactions should not be visible to other transactions.</a:t>
            </a:r>
          </a:p>
          <a:p>
            <a:pPr marL="0" indent="0" algn="just">
              <a:buNone/>
              <a:tabLst>
                <a:tab pos="1428750" algn="l"/>
                <a:tab pos="1714500" algn="l"/>
              </a:tabLst>
            </a:pPr>
            <a:r>
              <a:rPr lang="en-US" altLang="en-US" sz="1950" b="1" u="sng"/>
              <a:t>Durability</a:t>
            </a:r>
            <a:r>
              <a:rPr lang="en-US" altLang="en-US" sz="1950" b="1"/>
              <a:t>	Effects of a committed transaction are permanent and must not be lost because of later failure.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88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88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8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8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Atomicity</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961930" y="334839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961930" y="266259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791711" y="330949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76116" y="2080108"/>
            <a:ext cx="1013779" cy="1"/>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4" name="Smiley Face 33"/>
          <p:cNvSpPr/>
          <p:nvPr/>
        </p:nvSpPr>
        <p:spPr>
          <a:xfrm>
            <a:off x="1790980"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71530" y="3729390"/>
            <a:ext cx="764697" cy="461665"/>
          </a:xfrm>
          <a:prstGeom prst="rect">
            <a:avLst/>
          </a:prstGeom>
          <a:noFill/>
        </p:spPr>
        <p:txBody>
          <a:bodyPr wrap="none" rtlCol="0">
            <a:spAutoFit/>
          </a:bodyPr>
          <a:lstStyle/>
          <a:p>
            <a:r>
              <a:rPr lang="en-US" sz="2400" dirty="0"/>
              <a:t>Data</a:t>
            </a:r>
          </a:p>
        </p:txBody>
      </p:sp>
      <p:sp>
        <p:nvSpPr>
          <p:cNvPr id="76" name="TextBox 75"/>
          <p:cNvSpPr txBox="1"/>
          <p:nvPr/>
        </p:nvSpPr>
        <p:spPr>
          <a:xfrm>
            <a:off x="5814413" y="948966"/>
            <a:ext cx="2636492" cy="1200329"/>
          </a:xfrm>
          <a:prstGeom prst="rect">
            <a:avLst/>
          </a:prstGeom>
          <a:noFill/>
          <a:ln w="25400">
            <a:solidFill>
              <a:srgbClr val="990000"/>
            </a:solidFill>
          </a:ln>
        </p:spPr>
        <p:txBody>
          <a:bodyPr wrap="none" rtlCol="0">
            <a:spAutoFit/>
          </a:bodyPr>
          <a:lstStyle/>
          <a:p>
            <a:pPr algn="ctr"/>
            <a:r>
              <a:rPr lang="en-US" sz="2400" dirty="0"/>
              <a:t>Each transaction is</a:t>
            </a:r>
          </a:p>
          <a:p>
            <a:pPr algn="ctr"/>
            <a:r>
              <a:rPr lang="en-US" sz="2400" dirty="0"/>
              <a:t>“all-or-nothing,”</a:t>
            </a:r>
          </a:p>
          <a:p>
            <a:pPr algn="ctr"/>
            <a:r>
              <a:rPr lang="en-US" sz="2400" dirty="0"/>
              <a:t>never left half done</a:t>
            </a:r>
          </a:p>
        </p:txBody>
      </p:sp>
    </p:spTree>
    <p:extLst>
      <p:ext uri="{BB962C8B-B14F-4D97-AF65-F5344CB8AC3E}">
        <p14:creationId xmlns:p14="http://schemas.microsoft.com/office/powerpoint/2010/main" val="1288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Transaction Rollback (= Abort)</a:t>
            </a:r>
          </a:p>
          <a:p>
            <a:pPr marL="548640" lvl="1" indent="-182880">
              <a:lnSpc>
                <a:spcPct val="90000"/>
              </a:lnSpc>
              <a:spcBef>
                <a:spcPts val="0"/>
              </a:spcBef>
              <a:buClr>
                <a:srgbClr val="0000FF"/>
              </a:buClr>
              <a:buFont typeface="Wingdings" pitchFamily="2" charset="2"/>
              <a:buChar char="§"/>
            </a:pPr>
            <a:r>
              <a:rPr lang="en-US" dirty="0">
                <a:solidFill>
                  <a:srgbClr val="0000FF"/>
                </a:solidFill>
              </a:rPr>
              <a:t> Undoes partial effects of transaction</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Can be system- or client-initiated</a:t>
            </a:r>
            <a:endParaRPr lang="en-US" dirty="0">
              <a:solidFill>
                <a:srgbClr val="990000"/>
              </a:solidFill>
            </a:endParaRPr>
          </a:p>
        </p:txBody>
      </p:sp>
      <p:sp>
        <p:nvSpPr>
          <p:cNvPr id="4" name="Content Placeholder 2"/>
          <p:cNvSpPr txBox="1">
            <a:spLocks/>
          </p:cNvSpPr>
          <p:nvPr/>
        </p:nvSpPr>
        <p:spPr>
          <a:xfrm>
            <a:off x="501070" y="2034080"/>
            <a:ext cx="7028115" cy="2057400"/>
          </a:xfrm>
          <a:prstGeom prst="rect">
            <a:avLst/>
          </a:prstGeom>
          <a:ln>
            <a:solidFill>
              <a:schemeClr val="tx1"/>
            </a:solidFill>
          </a:ln>
        </p:spPr>
        <p:txBody>
          <a:bodyPr vert="horz" lIns="91440" tIns="45720" rIns="91440" bIns="45720" rtlCol="0" anchor="ctr">
            <a:normAutofit/>
          </a:bodyPr>
          <a:lstStyle/>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latin typeface="Lucida Console" pitchFamily="49" charset="0"/>
              </a:rPr>
              <a:t>Begin</a:t>
            </a:r>
            <a:r>
              <a:rPr lang="en-US" sz="1400" b="1" dirty="0">
                <a:latin typeface="Lucida Console" pitchFamily="49" charset="0"/>
              </a:rPr>
              <a:t> </a:t>
            </a:r>
            <a:r>
              <a:rPr lang="en-US" sz="2400" b="1" dirty="0">
                <a:latin typeface="Lucida Console" pitchFamily="49" charset="0"/>
              </a:rPr>
              <a:t>Transaction;</a:t>
            </a:r>
          </a:p>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solidFill>
                  <a:schemeClr val="bg1">
                    <a:lumMod val="50000"/>
                  </a:schemeClr>
                </a:solidFill>
                <a:latin typeface="Lucida Console" pitchFamily="49" charset="0"/>
              </a:rPr>
              <a:t>&lt;get</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input</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from</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user&gt;</a:t>
            </a:r>
          </a:p>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latin typeface="Lucida Console" pitchFamily="49" charset="0"/>
              </a:rPr>
              <a:t>SQL</a:t>
            </a:r>
            <a:r>
              <a:rPr lang="en-US" sz="1400" b="1" dirty="0">
                <a:latin typeface="Lucida Console" pitchFamily="49" charset="0"/>
              </a:rPr>
              <a:t> </a:t>
            </a:r>
            <a:r>
              <a:rPr lang="en-US" sz="2400" b="1" dirty="0">
                <a:latin typeface="Lucida Console" pitchFamily="49" charset="0"/>
              </a:rPr>
              <a:t>commands</a:t>
            </a:r>
            <a:r>
              <a:rPr lang="en-US" sz="1400" b="1" dirty="0">
                <a:latin typeface="Lucida Console" pitchFamily="49" charset="0"/>
              </a:rPr>
              <a:t> </a:t>
            </a:r>
            <a:r>
              <a:rPr lang="en-US" sz="2400" b="1" dirty="0">
                <a:latin typeface="Lucida Console" pitchFamily="49" charset="0"/>
              </a:rPr>
              <a:t>based</a:t>
            </a:r>
            <a:r>
              <a:rPr lang="en-US" sz="1400" b="1" dirty="0">
                <a:latin typeface="Lucida Console" pitchFamily="49" charset="0"/>
              </a:rPr>
              <a:t> </a:t>
            </a:r>
            <a:r>
              <a:rPr lang="en-US" sz="2400" b="1" dirty="0">
                <a:latin typeface="Lucida Console" pitchFamily="49" charset="0"/>
              </a:rPr>
              <a:t>on</a:t>
            </a:r>
            <a:r>
              <a:rPr lang="en-US" sz="1400" b="1" dirty="0">
                <a:latin typeface="Lucida Console" pitchFamily="49" charset="0"/>
              </a:rPr>
              <a:t> </a:t>
            </a:r>
            <a:r>
              <a:rPr lang="en-US" sz="2400" b="1" dirty="0">
                <a:latin typeface="Lucida Console" pitchFamily="49" charset="0"/>
              </a:rPr>
              <a:t>input</a:t>
            </a:r>
          </a:p>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solidFill>
                  <a:schemeClr val="bg1">
                    <a:lumMod val="50000"/>
                  </a:schemeClr>
                </a:solidFill>
                <a:latin typeface="Lucida Console" pitchFamily="49" charset="0"/>
              </a:rPr>
              <a:t>&lt;confirm</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results</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with</a:t>
            </a:r>
            <a:r>
              <a:rPr lang="en-US" sz="1400" b="1" dirty="0">
                <a:solidFill>
                  <a:schemeClr val="bg1">
                    <a:lumMod val="50000"/>
                  </a:schemeClr>
                </a:solidFill>
                <a:latin typeface="Lucida Console" pitchFamily="49" charset="0"/>
              </a:rPr>
              <a:t> </a:t>
            </a:r>
            <a:r>
              <a:rPr lang="en-US" sz="2400" b="1" dirty="0">
                <a:solidFill>
                  <a:schemeClr val="bg1">
                    <a:lumMod val="50000"/>
                  </a:schemeClr>
                </a:solidFill>
                <a:latin typeface="Lucida Console" pitchFamily="49" charset="0"/>
              </a:rPr>
              <a:t>user&gt;</a:t>
            </a:r>
          </a:p>
          <a:p>
            <a:pPr marL="342900" marR="0" lvl="0" indent="-342900" algn="l" defTabSz="914400" rtl="0" eaLnBrk="1" fontAlgn="auto" latinLnBrk="0" hangingPunct="1">
              <a:lnSpc>
                <a:spcPct val="80000"/>
              </a:lnSpc>
              <a:spcBef>
                <a:spcPts val="600"/>
              </a:spcBef>
              <a:spcAft>
                <a:spcPts val="0"/>
              </a:spcAft>
              <a:buClrTx/>
              <a:buSzTx/>
              <a:buFont typeface="Arial" pitchFamily="34" charset="0"/>
              <a:buNone/>
              <a:tabLst/>
              <a:defRPr/>
            </a:pPr>
            <a:r>
              <a:rPr lang="en-US" sz="2400" b="1" dirty="0">
                <a:latin typeface="Lucida Console" pitchFamily="49" charset="0"/>
              </a:rPr>
              <a:t>If</a:t>
            </a:r>
            <a:r>
              <a:rPr lang="en-US" sz="1400" b="1" dirty="0">
                <a:latin typeface="Lucida Console" pitchFamily="49" charset="0"/>
              </a:rPr>
              <a:t> </a:t>
            </a:r>
            <a:r>
              <a:rPr lang="en-US" sz="2400" b="1" dirty="0" err="1">
                <a:latin typeface="Lucida Console" pitchFamily="49" charset="0"/>
              </a:rPr>
              <a:t>ans</a:t>
            </a:r>
            <a:r>
              <a:rPr lang="en-US" sz="2400" b="1" dirty="0">
                <a:latin typeface="Lucida Console" pitchFamily="49" charset="0"/>
              </a:rPr>
              <a:t>=‘ok’</a:t>
            </a:r>
            <a:r>
              <a:rPr lang="en-US" sz="1400" b="1" dirty="0">
                <a:latin typeface="Lucida Console" pitchFamily="49" charset="0"/>
              </a:rPr>
              <a:t> </a:t>
            </a:r>
            <a:r>
              <a:rPr lang="en-US" sz="2400" b="1" dirty="0">
                <a:latin typeface="Lucida Console" pitchFamily="49" charset="0"/>
              </a:rPr>
              <a:t>Then</a:t>
            </a:r>
            <a:r>
              <a:rPr lang="en-US" sz="1400" b="1" dirty="0">
                <a:latin typeface="Lucida Console" pitchFamily="49" charset="0"/>
              </a:rPr>
              <a:t> </a:t>
            </a:r>
            <a:r>
              <a:rPr lang="en-US" sz="2400" b="1" dirty="0">
                <a:latin typeface="Lucida Console" pitchFamily="49" charset="0"/>
              </a:rPr>
              <a:t>Commit;</a:t>
            </a:r>
            <a:r>
              <a:rPr lang="en-US" sz="1400" b="1" dirty="0">
                <a:latin typeface="Lucida Console" pitchFamily="49" charset="0"/>
              </a:rPr>
              <a:t> </a:t>
            </a:r>
            <a:r>
              <a:rPr lang="en-US" sz="2400" b="1" dirty="0">
                <a:latin typeface="Lucida Console" pitchFamily="49" charset="0"/>
              </a:rPr>
              <a:t>Else</a:t>
            </a:r>
            <a:r>
              <a:rPr lang="en-US" sz="1400" b="1" dirty="0">
                <a:latin typeface="Lucida Console" pitchFamily="49" charset="0"/>
              </a:rPr>
              <a:t> </a:t>
            </a:r>
            <a:r>
              <a:rPr lang="en-US" sz="2400" b="1" dirty="0">
                <a:latin typeface="Lucida Console" pitchFamily="49" charset="0"/>
              </a:rPr>
              <a:t>Rollback;</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p:txBody>
      </p:sp>
      <p:sp>
        <p:nvSpPr>
          <p:cNvPr id="5" name="TextBox 4"/>
          <p:cNvSpPr txBox="1"/>
          <p:nvPr/>
        </p:nvSpPr>
        <p:spPr>
          <a:xfrm>
            <a:off x="6377035" y="613095"/>
            <a:ext cx="2636492" cy="1200329"/>
          </a:xfrm>
          <a:prstGeom prst="rect">
            <a:avLst/>
          </a:prstGeom>
          <a:noFill/>
          <a:ln w="25400">
            <a:solidFill>
              <a:srgbClr val="990000"/>
            </a:solidFill>
          </a:ln>
        </p:spPr>
        <p:txBody>
          <a:bodyPr wrap="none" rtlCol="0">
            <a:spAutoFit/>
          </a:bodyPr>
          <a:lstStyle/>
          <a:p>
            <a:pPr algn="ctr"/>
            <a:r>
              <a:rPr lang="en-US" sz="2400" dirty="0"/>
              <a:t>Each transaction is</a:t>
            </a:r>
          </a:p>
          <a:p>
            <a:pPr algn="ctr"/>
            <a:r>
              <a:rPr lang="en-US" sz="2400" dirty="0"/>
              <a:t>“all-or-nothing,”</a:t>
            </a:r>
          </a:p>
          <a:p>
            <a:pPr algn="ctr"/>
            <a:r>
              <a:rPr lang="en-US" sz="2400" dirty="0"/>
              <a:t>never left half done</a:t>
            </a:r>
          </a:p>
        </p:txBody>
      </p:sp>
    </p:spTree>
    <p:extLst>
      <p:ext uri="{BB962C8B-B14F-4D97-AF65-F5344CB8AC3E}">
        <p14:creationId xmlns:p14="http://schemas.microsoft.com/office/powerpoint/2010/main" val="34436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Consistency</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1093005" y="357882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093005" y="289302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922786" y="353992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647067" y="1964897"/>
            <a:ext cx="1282613" cy="42245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1134753" y="2068532"/>
            <a:ext cx="1190555" cy="30724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99603" y="2202951"/>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864449" y="2106940"/>
            <a:ext cx="1190556" cy="23042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2470" y="1945695"/>
            <a:ext cx="1321018" cy="42245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Smiley Face 31"/>
          <p:cNvSpPr/>
          <p:nvPr/>
        </p:nvSpPr>
        <p:spPr>
          <a:xfrm>
            <a:off x="84671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299800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02605" y="3959820"/>
            <a:ext cx="764697" cy="461665"/>
          </a:xfrm>
          <a:prstGeom prst="rect">
            <a:avLst/>
          </a:prstGeom>
          <a:noFill/>
        </p:spPr>
        <p:txBody>
          <a:bodyPr wrap="none" rtlCol="0">
            <a:spAutoFit/>
          </a:bodyPr>
          <a:lstStyle/>
          <a:p>
            <a:r>
              <a:rPr lang="en-US" sz="2400" dirty="0"/>
              <a:t>Data</a:t>
            </a:r>
          </a:p>
        </p:txBody>
      </p:sp>
      <p:sp>
        <p:nvSpPr>
          <p:cNvPr id="58" name="TextBox 57"/>
          <p:cNvSpPr txBox="1"/>
          <p:nvPr/>
        </p:nvSpPr>
        <p:spPr>
          <a:xfrm>
            <a:off x="1691625" y="973990"/>
            <a:ext cx="883575" cy="584775"/>
          </a:xfrm>
          <a:prstGeom prst="rect">
            <a:avLst/>
          </a:prstGeom>
          <a:noFill/>
        </p:spPr>
        <p:txBody>
          <a:bodyPr wrap="none" rtlCol="0">
            <a:spAutoFit/>
          </a:bodyPr>
          <a:lstStyle/>
          <a:p>
            <a:r>
              <a:rPr lang="en-US" sz="3200" b="1" dirty="0"/>
              <a:t>.  .  .</a:t>
            </a:r>
          </a:p>
        </p:txBody>
      </p:sp>
      <p:sp>
        <p:nvSpPr>
          <p:cNvPr id="76" name="TextBox 75"/>
          <p:cNvSpPr txBox="1"/>
          <p:nvPr/>
        </p:nvSpPr>
        <p:spPr>
          <a:xfrm>
            <a:off x="4610405" y="805120"/>
            <a:ext cx="4417030" cy="2077492"/>
          </a:xfrm>
          <a:prstGeom prst="rect">
            <a:avLst/>
          </a:prstGeom>
          <a:noFill/>
          <a:ln w="25400">
            <a:solidFill>
              <a:srgbClr val="990000"/>
            </a:solidFill>
          </a:ln>
        </p:spPr>
        <p:txBody>
          <a:bodyPr wrap="square" rtlCol="0">
            <a:spAutoFit/>
          </a:bodyPr>
          <a:lstStyle/>
          <a:p>
            <a:r>
              <a:rPr lang="en-US" sz="2400" dirty="0">
                <a:solidFill>
                  <a:srgbClr val="990000"/>
                </a:solidFill>
              </a:rPr>
              <a:t>     Each client, each transaction:</a:t>
            </a:r>
          </a:p>
          <a:p>
            <a:pPr>
              <a:spcBef>
                <a:spcPts val="600"/>
              </a:spcBef>
              <a:buFont typeface="Wingdings" pitchFamily="2" charset="2"/>
              <a:buChar char="§"/>
            </a:pPr>
            <a:r>
              <a:rPr lang="en-US" sz="2000" dirty="0"/>
              <a:t>  Can assume all constraints hold when</a:t>
            </a:r>
          </a:p>
          <a:p>
            <a:r>
              <a:rPr lang="en-US" sz="2000" dirty="0"/>
              <a:t>    transaction begins</a:t>
            </a:r>
          </a:p>
          <a:p>
            <a:pPr>
              <a:buFont typeface="Wingdings" pitchFamily="2" charset="2"/>
              <a:buChar char="§"/>
            </a:pPr>
            <a:r>
              <a:rPr lang="en-US" sz="2000" dirty="0"/>
              <a:t>  Must guarantee all constraints hold   </a:t>
            </a:r>
          </a:p>
          <a:p>
            <a:r>
              <a:rPr lang="en-US" sz="2000" dirty="0"/>
              <a:t>    when transaction ends</a:t>
            </a:r>
          </a:p>
          <a:p>
            <a:endParaRPr lang="en-US" sz="2000" dirty="0"/>
          </a:p>
        </p:txBody>
      </p:sp>
    </p:spTree>
    <p:extLst>
      <p:ext uri="{BB962C8B-B14F-4D97-AF65-F5344CB8AC3E}">
        <p14:creationId xmlns:p14="http://schemas.microsoft.com/office/powerpoint/2010/main" val="325319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Isolation</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1093005" y="357882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1093005" y="289302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922786" y="353992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647067" y="1964897"/>
            <a:ext cx="1282613" cy="42245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H="1">
            <a:off x="1134753" y="2068532"/>
            <a:ext cx="1190555" cy="30724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99603" y="2202951"/>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864449" y="2106940"/>
            <a:ext cx="1190556" cy="23042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2470" y="1945695"/>
            <a:ext cx="1321018" cy="42245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Smiley Face 31"/>
          <p:cNvSpPr/>
          <p:nvPr/>
        </p:nvSpPr>
        <p:spPr>
          <a:xfrm>
            <a:off x="84671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p:cNvSpPr/>
          <p:nvPr/>
        </p:nvSpPr>
        <p:spPr>
          <a:xfrm>
            <a:off x="2998005"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702605" y="3959820"/>
            <a:ext cx="764697" cy="461665"/>
          </a:xfrm>
          <a:prstGeom prst="rect">
            <a:avLst/>
          </a:prstGeom>
          <a:noFill/>
        </p:spPr>
        <p:txBody>
          <a:bodyPr wrap="none" rtlCol="0">
            <a:spAutoFit/>
          </a:bodyPr>
          <a:lstStyle/>
          <a:p>
            <a:r>
              <a:rPr lang="en-US" sz="2400" dirty="0"/>
              <a:t>Data</a:t>
            </a:r>
          </a:p>
        </p:txBody>
      </p:sp>
      <p:sp>
        <p:nvSpPr>
          <p:cNvPr id="58" name="TextBox 57"/>
          <p:cNvSpPr txBox="1"/>
          <p:nvPr/>
        </p:nvSpPr>
        <p:spPr>
          <a:xfrm>
            <a:off x="1691625" y="973990"/>
            <a:ext cx="883575" cy="584775"/>
          </a:xfrm>
          <a:prstGeom prst="rect">
            <a:avLst/>
          </a:prstGeom>
          <a:noFill/>
        </p:spPr>
        <p:txBody>
          <a:bodyPr wrap="none" rtlCol="0">
            <a:spAutoFit/>
          </a:bodyPr>
          <a:lstStyle/>
          <a:p>
            <a:r>
              <a:rPr lang="en-US" sz="3200" b="1" dirty="0"/>
              <a:t>.  .  .</a:t>
            </a:r>
          </a:p>
        </p:txBody>
      </p:sp>
      <p:sp>
        <p:nvSpPr>
          <p:cNvPr id="76" name="TextBox 75"/>
          <p:cNvSpPr txBox="1"/>
          <p:nvPr/>
        </p:nvSpPr>
        <p:spPr>
          <a:xfrm>
            <a:off x="5726899" y="920336"/>
            <a:ext cx="3076162" cy="1997060"/>
          </a:xfrm>
          <a:prstGeom prst="rect">
            <a:avLst/>
          </a:prstGeom>
          <a:noFill/>
          <a:ln w="25400">
            <a:solidFill>
              <a:srgbClr val="990000"/>
            </a:solidFill>
          </a:ln>
        </p:spPr>
        <p:txBody>
          <a:bodyPr wrap="square" rtlCol="0">
            <a:spAutoFit/>
          </a:bodyPr>
          <a:lstStyle/>
          <a:p>
            <a:pPr algn="ctr"/>
            <a:r>
              <a:rPr lang="en-US" sz="2400" u="sng" dirty="0" err="1">
                <a:solidFill>
                  <a:srgbClr val="990000"/>
                </a:solidFill>
              </a:rPr>
              <a:t>Serializability</a:t>
            </a:r>
            <a:endParaRPr lang="en-US" sz="2400" u="sng" dirty="0">
              <a:solidFill>
                <a:srgbClr val="990000"/>
              </a:solidFill>
            </a:endParaRPr>
          </a:p>
          <a:p>
            <a:pPr algn="ctr"/>
            <a:r>
              <a:rPr lang="en-US" sz="2000" dirty="0"/>
              <a:t>Operations may be</a:t>
            </a:r>
          </a:p>
          <a:p>
            <a:pPr algn="ctr"/>
            <a:r>
              <a:rPr lang="en-US" sz="2000" dirty="0"/>
              <a:t>interleaved, but execution</a:t>
            </a:r>
          </a:p>
          <a:p>
            <a:pPr algn="ctr"/>
            <a:r>
              <a:rPr lang="en-US" sz="2000" dirty="0"/>
              <a:t>must be equivalent to </a:t>
            </a:r>
            <a:r>
              <a:rPr lang="en-US" sz="2000" i="1" dirty="0"/>
              <a:t>some</a:t>
            </a:r>
          </a:p>
          <a:p>
            <a:pPr algn="ctr"/>
            <a:r>
              <a:rPr lang="en-US" sz="2000" dirty="0"/>
              <a:t>sequential (serial) order</a:t>
            </a:r>
          </a:p>
          <a:p>
            <a:pPr algn="ctr"/>
            <a:r>
              <a:rPr lang="en-US" sz="2000" dirty="0"/>
              <a:t>of all transactions</a:t>
            </a:r>
          </a:p>
        </p:txBody>
      </p:sp>
    </p:spTree>
    <p:extLst>
      <p:ext uri="{BB962C8B-B14F-4D97-AF65-F5344CB8AC3E}">
        <p14:creationId xmlns:p14="http://schemas.microsoft.com/office/powerpoint/2010/main" val="387087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400" y="285750"/>
            <a:ext cx="8068076"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400" dirty="0">
                <a:solidFill>
                  <a:srgbClr val="990000"/>
                </a:solidFill>
              </a:rPr>
              <a:t>(ACID Properties)  </a:t>
            </a:r>
            <a:r>
              <a:rPr lang="en-US" sz="2800" b="1" dirty="0">
                <a:solidFill>
                  <a:srgbClr val="990000"/>
                </a:solidFill>
              </a:rPr>
              <a:t>Durability</a:t>
            </a:r>
          </a:p>
          <a:p>
            <a:pPr marL="674370" lvl="1" indent="-182880">
              <a:lnSpc>
                <a:spcPct val="90000"/>
              </a:lnSpc>
              <a:spcBef>
                <a:spcPts val="0"/>
              </a:spcBef>
              <a:spcAft>
                <a:spcPts val="1200"/>
              </a:spcAft>
              <a:buClr>
                <a:srgbClr val="990000"/>
              </a:buClr>
              <a:buNone/>
            </a:pPr>
            <a:endParaRPr lang="en-US" sz="2400" b="1" dirty="0"/>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
        <p:nvSpPr>
          <p:cNvPr id="21" name="Flowchart: Magnetic Disk 20"/>
          <p:cNvSpPr/>
          <p:nvPr/>
        </p:nvSpPr>
        <p:spPr>
          <a:xfrm>
            <a:off x="961930" y="334839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961930" y="266259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24" name="Straight Arrow Connector 23"/>
          <p:cNvCxnSpPr/>
          <p:nvPr/>
        </p:nvCxnSpPr>
        <p:spPr>
          <a:xfrm rot="5400000">
            <a:off x="1791711" y="330949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H="1">
            <a:off x="1476116" y="2080108"/>
            <a:ext cx="1013779" cy="1"/>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4" name="Smiley Face 33"/>
          <p:cNvSpPr/>
          <p:nvPr/>
        </p:nvSpPr>
        <p:spPr>
          <a:xfrm>
            <a:off x="1790980" y="1073955"/>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71530" y="3729390"/>
            <a:ext cx="764697" cy="461665"/>
          </a:xfrm>
          <a:prstGeom prst="rect">
            <a:avLst/>
          </a:prstGeom>
          <a:noFill/>
        </p:spPr>
        <p:txBody>
          <a:bodyPr wrap="none" rtlCol="0">
            <a:spAutoFit/>
          </a:bodyPr>
          <a:lstStyle/>
          <a:p>
            <a:r>
              <a:rPr lang="en-US" sz="2400" dirty="0"/>
              <a:t>Data</a:t>
            </a:r>
          </a:p>
        </p:txBody>
      </p:sp>
      <p:sp>
        <p:nvSpPr>
          <p:cNvPr id="76" name="TextBox 75"/>
          <p:cNvSpPr txBox="1"/>
          <p:nvPr/>
        </p:nvSpPr>
        <p:spPr>
          <a:xfrm>
            <a:off x="5200446" y="958740"/>
            <a:ext cx="3480889" cy="1569660"/>
          </a:xfrm>
          <a:prstGeom prst="rect">
            <a:avLst/>
          </a:prstGeom>
          <a:noFill/>
          <a:ln w="25400">
            <a:solidFill>
              <a:srgbClr val="990000"/>
            </a:solidFill>
          </a:ln>
        </p:spPr>
        <p:txBody>
          <a:bodyPr wrap="none" rtlCol="0">
            <a:spAutoFit/>
          </a:bodyPr>
          <a:lstStyle/>
          <a:p>
            <a:pPr algn="ctr"/>
            <a:r>
              <a:rPr lang="en-US" sz="2400" dirty="0"/>
              <a:t>If system crashes</a:t>
            </a:r>
          </a:p>
          <a:p>
            <a:pPr algn="ctr"/>
            <a:r>
              <a:rPr lang="en-US" sz="2400" dirty="0"/>
              <a:t>after transaction commits,</a:t>
            </a:r>
          </a:p>
          <a:p>
            <a:pPr algn="ctr"/>
            <a:r>
              <a:rPr lang="en-US" sz="2400" dirty="0"/>
              <a:t>all effects of transaction</a:t>
            </a:r>
          </a:p>
          <a:p>
            <a:pPr algn="ctr"/>
            <a:r>
              <a:rPr lang="en-US" sz="2400" dirty="0"/>
              <a:t>remain in database</a:t>
            </a:r>
          </a:p>
        </p:txBody>
      </p:sp>
    </p:spTree>
    <p:extLst>
      <p:ext uri="{BB962C8B-B14F-4D97-AF65-F5344CB8AC3E}">
        <p14:creationId xmlns:p14="http://schemas.microsoft.com/office/powerpoint/2010/main" val="230754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E6E0B09-4B71-7501-FDF5-1F1AF33450FC}"/>
              </a:ext>
            </a:extLst>
          </p:cNvPr>
          <p:cNvSpPr>
            <a:spLocks noGrp="1"/>
          </p:cNvSpPr>
          <p:nvPr>
            <p:ph type="sldNum" sz="quarter" idx="12"/>
          </p:nvPr>
        </p:nvSpPr>
        <p:spPr/>
        <p:txBody>
          <a:bodyPr/>
          <a:lstStyle/>
          <a:p>
            <a:fld id="{404C7CE1-73C4-4B64-8D65-575EED0695B2}" type="slidenum">
              <a:rPr lang="en-US" altLang="en-US"/>
              <a:pPr/>
              <a:t>26</a:t>
            </a:fld>
            <a:endParaRPr lang="en-US" altLang="en-US"/>
          </a:p>
        </p:txBody>
      </p:sp>
      <p:sp>
        <p:nvSpPr>
          <p:cNvPr id="250882" name="Rectangle 2">
            <a:extLst>
              <a:ext uri="{FF2B5EF4-FFF2-40B4-BE49-F238E27FC236}">
                <a16:creationId xmlns:a16="http://schemas.microsoft.com/office/drawing/2014/main" id="{629BC738-F0DD-0C59-49E7-BA8DAFF7EBF5}"/>
              </a:ext>
            </a:extLst>
          </p:cNvPr>
          <p:cNvSpPr>
            <a:spLocks noGrp="1" noChangeArrowheads="1"/>
          </p:cNvSpPr>
          <p:nvPr>
            <p:ph type="title"/>
          </p:nvPr>
        </p:nvSpPr>
        <p:spPr/>
        <p:txBody>
          <a:bodyPr/>
          <a:lstStyle/>
          <a:p>
            <a:pPr algn="just"/>
            <a:r>
              <a:rPr lang="en-US" altLang="en-US" sz="2925" b="1" dirty="0"/>
              <a:t>Concurrency Control  </a:t>
            </a:r>
          </a:p>
        </p:txBody>
      </p:sp>
      <p:sp>
        <p:nvSpPr>
          <p:cNvPr id="250883" name="Rectangle 3">
            <a:extLst>
              <a:ext uri="{FF2B5EF4-FFF2-40B4-BE49-F238E27FC236}">
                <a16:creationId xmlns:a16="http://schemas.microsoft.com/office/drawing/2014/main" id="{4407F01F-40B8-72FA-586F-DFE21F80FEA5}"/>
              </a:ext>
            </a:extLst>
          </p:cNvPr>
          <p:cNvSpPr>
            <a:spLocks noGrp="1" noChangeArrowheads="1"/>
          </p:cNvSpPr>
          <p:nvPr>
            <p:ph type="body" idx="1"/>
          </p:nvPr>
        </p:nvSpPr>
        <p:spPr>
          <a:xfrm>
            <a:off x="1541860" y="1168004"/>
            <a:ext cx="6000750" cy="3086100"/>
          </a:xfrm>
        </p:spPr>
        <p:txBody>
          <a:bodyPr>
            <a:normAutofit fontScale="77500" lnSpcReduction="20000"/>
          </a:bodyPr>
          <a:lstStyle/>
          <a:p>
            <a:pPr algn="just">
              <a:lnSpc>
                <a:spcPct val="90000"/>
              </a:lnSpc>
            </a:pPr>
            <a:r>
              <a:rPr lang="en-US" altLang="en-US" dirty="0"/>
              <a:t>Process of managing simultaneous operations on the database without having them interfere with one another.</a:t>
            </a:r>
          </a:p>
          <a:p>
            <a:pPr algn="just">
              <a:lnSpc>
                <a:spcPct val="20000"/>
              </a:lnSpc>
            </a:pPr>
            <a:endParaRPr lang="en-US" altLang="en-US" dirty="0"/>
          </a:p>
          <a:p>
            <a:pPr algn="just">
              <a:lnSpc>
                <a:spcPct val="90000"/>
              </a:lnSpc>
            </a:pPr>
            <a:r>
              <a:rPr lang="en-US" altLang="en-US" dirty="0"/>
              <a:t>Prevents interference when two or more users are accessing database simultaneously and at least one is updating data.</a:t>
            </a:r>
          </a:p>
          <a:p>
            <a:pPr algn="just">
              <a:lnSpc>
                <a:spcPct val="90000"/>
              </a:lnSpc>
            </a:pPr>
            <a:r>
              <a:rPr lang="en-US" altLang="en-US" dirty="0"/>
              <a:t>Although two transactions may be correct in themselves, interleaving of operations may produce an incorrect result.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08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0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353BCA8-D455-AF58-B99C-AEA9647035B8}"/>
              </a:ext>
            </a:extLst>
          </p:cNvPr>
          <p:cNvSpPr>
            <a:spLocks noGrp="1"/>
          </p:cNvSpPr>
          <p:nvPr>
            <p:ph type="sldNum" sz="quarter" idx="12"/>
          </p:nvPr>
        </p:nvSpPr>
        <p:spPr/>
        <p:txBody>
          <a:bodyPr/>
          <a:lstStyle/>
          <a:p>
            <a:fld id="{1C152ABE-1BC8-4C48-AC7F-89E1AA15C897}" type="slidenum">
              <a:rPr lang="en-US" altLang="en-US"/>
              <a:pPr/>
              <a:t>27</a:t>
            </a:fld>
            <a:endParaRPr lang="en-US" altLang="en-US"/>
          </a:p>
        </p:txBody>
      </p:sp>
      <p:sp>
        <p:nvSpPr>
          <p:cNvPr id="251906" name="Rectangle 2">
            <a:extLst>
              <a:ext uri="{FF2B5EF4-FFF2-40B4-BE49-F238E27FC236}">
                <a16:creationId xmlns:a16="http://schemas.microsoft.com/office/drawing/2014/main" id="{7075A410-07A3-36E2-7936-766E813EDA0D}"/>
              </a:ext>
            </a:extLst>
          </p:cNvPr>
          <p:cNvSpPr>
            <a:spLocks noGrp="1" noChangeArrowheads="1"/>
          </p:cNvSpPr>
          <p:nvPr>
            <p:ph type="title"/>
          </p:nvPr>
        </p:nvSpPr>
        <p:spPr/>
        <p:txBody>
          <a:bodyPr/>
          <a:lstStyle/>
          <a:p>
            <a:pPr algn="just"/>
            <a:r>
              <a:rPr lang="en-US" altLang="en-US" sz="2925" b="1"/>
              <a:t>Need for Concurrency Control</a:t>
            </a:r>
            <a:endParaRPr lang="en-US" altLang="en-US" b="1"/>
          </a:p>
        </p:txBody>
      </p:sp>
      <p:sp>
        <p:nvSpPr>
          <p:cNvPr id="251907" name="Rectangle 3">
            <a:extLst>
              <a:ext uri="{FF2B5EF4-FFF2-40B4-BE49-F238E27FC236}">
                <a16:creationId xmlns:a16="http://schemas.microsoft.com/office/drawing/2014/main" id="{BEDD1EA7-AA6D-E574-3558-B8C36A43497C}"/>
              </a:ext>
            </a:extLst>
          </p:cNvPr>
          <p:cNvSpPr>
            <a:spLocks noGrp="1" noChangeArrowheads="1"/>
          </p:cNvSpPr>
          <p:nvPr>
            <p:ph type="body" idx="1"/>
          </p:nvPr>
        </p:nvSpPr>
        <p:spPr>
          <a:xfrm>
            <a:off x="1541860" y="1168004"/>
            <a:ext cx="6000750" cy="3086100"/>
          </a:xfrm>
        </p:spPr>
        <p:txBody>
          <a:bodyPr>
            <a:normAutofit fontScale="92500"/>
          </a:bodyPr>
          <a:lstStyle/>
          <a:p>
            <a:pPr algn="just"/>
            <a:r>
              <a:rPr lang="en-US" altLang="en-US" b="1" dirty="0"/>
              <a:t>Three examples of potential problems caused by concurrency: </a:t>
            </a:r>
          </a:p>
          <a:p>
            <a:pPr lvl="1" algn="just"/>
            <a:r>
              <a:rPr lang="en-US" altLang="en-US" b="1" dirty="0"/>
              <a:t>	</a:t>
            </a:r>
            <a:r>
              <a:rPr lang="en-US" altLang="en-US" dirty="0"/>
              <a:t>Lost update problem.</a:t>
            </a:r>
          </a:p>
          <a:p>
            <a:pPr lvl="1" algn="just"/>
            <a:r>
              <a:rPr lang="en-US" altLang="en-US" dirty="0"/>
              <a:t>	Uncommitted dependency problem.</a:t>
            </a:r>
          </a:p>
          <a:p>
            <a:pPr lvl="1" algn="just"/>
            <a:r>
              <a:rPr lang="en-US" altLang="en-US" dirty="0"/>
              <a:t>	Inconsistent analysis problem. </a:t>
            </a:r>
            <a:endParaRPr lang="en-US" altLang="en-US" sz="1725" dirty="0"/>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0BEF330-7342-18A7-48BD-0842DA043B8C}"/>
              </a:ext>
            </a:extLst>
          </p:cNvPr>
          <p:cNvSpPr>
            <a:spLocks noGrp="1"/>
          </p:cNvSpPr>
          <p:nvPr>
            <p:ph type="sldNum" sz="quarter" idx="12"/>
          </p:nvPr>
        </p:nvSpPr>
        <p:spPr/>
        <p:txBody>
          <a:bodyPr/>
          <a:lstStyle/>
          <a:p>
            <a:fld id="{1CBD0168-46C6-45D7-B1F1-FD0B7436F2CC}" type="slidenum">
              <a:rPr lang="en-US" altLang="en-US"/>
              <a:pPr/>
              <a:t>28</a:t>
            </a:fld>
            <a:endParaRPr lang="en-US" altLang="en-US"/>
          </a:p>
        </p:txBody>
      </p:sp>
      <p:sp>
        <p:nvSpPr>
          <p:cNvPr id="252930" name="Rectangle 2">
            <a:extLst>
              <a:ext uri="{FF2B5EF4-FFF2-40B4-BE49-F238E27FC236}">
                <a16:creationId xmlns:a16="http://schemas.microsoft.com/office/drawing/2014/main" id="{CA304D33-8519-46F9-379C-3C41071A2894}"/>
              </a:ext>
            </a:extLst>
          </p:cNvPr>
          <p:cNvSpPr>
            <a:spLocks noGrp="1" noChangeArrowheads="1"/>
          </p:cNvSpPr>
          <p:nvPr>
            <p:ph type="title"/>
          </p:nvPr>
        </p:nvSpPr>
        <p:spPr/>
        <p:txBody>
          <a:bodyPr/>
          <a:lstStyle/>
          <a:p>
            <a:pPr algn="just"/>
            <a:r>
              <a:rPr lang="en-US" altLang="en-US" sz="2925" b="1"/>
              <a:t>Lost Update Problem</a:t>
            </a:r>
          </a:p>
        </p:txBody>
      </p:sp>
      <p:sp>
        <p:nvSpPr>
          <p:cNvPr id="252931" name="Rectangle 3">
            <a:extLst>
              <a:ext uri="{FF2B5EF4-FFF2-40B4-BE49-F238E27FC236}">
                <a16:creationId xmlns:a16="http://schemas.microsoft.com/office/drawing/2014/main" id="{0168F80E-1EE3-EF3C-4A86-B94A4CEC38C4}"/>
              </a:ext>
            </a:extLst>
          </p:cNvPr>
          <p:cNvSpPr>
            <a:spLocks noGrp="1" noChangeArrowheads="1"/>
          </p:cNvSpPr>
          <p:nvPr>
            <p:ph type="body" idx="1"/>
          </p:nvPr>
        </p:nvSpPr>
        <p:spPr>
          <a:xfrm>
            <a:off x="1541860" y="1168004"/>
            <a:ext cx="6000750" cy="3086100"/>
          </a:xfrm>
        </p:spPr>
        <p:txBody>
          <a:bodyPr>
            <a:normAutofit fontScale="85000" lnSpcReduction="10000"/>
          </a:bodyPr>
          <a:lstStyle/>
          <a:p>
            <a:pPr algn="just"/>
            <a:r>
              <a:rPr lang="en-US" altLang="en-US" dirty="0"/>
              <a:t>Successfully completed update is overridden by another user.</a:t>
            </a:r>
          </a:p>
          <a:p>
            <a:pPr algn="just"/>
            <a:r>
              <a:rPr lang="en-US" altLang="en-US" dirty="0"/>
              <a:t>T</a:t>
            </a:r>
            <a:r>
              <a:rPr lang="en-US" altLang="en-US" baseline="-25000" dirty="0"/>
              <a:t>1</a:t>
            </a:r>
            <a:r>
              <a:rPr lang="en-US" altLang="en-US" dirty="0"/>
              <a:t> withdrawing £10 from an account with </a:t>
            </a:r>
            <a:r>
              <a:rPr lang="en-US" altLang="en-US" dirty="0" err="1"/>
              <a:t>bal</a:t>
            </a:r>
            <a:r>
              <a:rPr lang="en-US" altLang="en-US" baseline="-25000" dirty="0" err="1"/>
              <a:t>x</a:t>
            </a:r>
            <a:r>
              <a:rPr lang="en-US" altLang="en-US" dirty="0"/>
              <a:t>, initially £100.</a:t>
            </a:r>
          </a:p>
          <a:p>
            <a:pPr algn="just"/>
            <a:r>
              <a:rPr lang="en-US" altLang="en-US" dirty="0"/>
              <a:t>T</a:t>
            </a:r>
            <a:r>
              <a:rPr lang="en-US" altLang="en-US" baseline="-25000" dirty="0"/>
              <a:t>2</a:t>
            </a:r>
            <a:r>
              <a:rPr lang="en-US" altLang="en-US" dirty="0"/>
              <a:t> depositing £100 into same account. </a:t>
            </a:r>
          </a:p>
          <a:p>
            <a:pPr algn="just"/>
            <a:r>
              <a:rPr lang="en-US" altLang="en-US" dirty="0"/>
              <a:t>Serially, final balance would be £190.</a:t>
            </a:r>
            <a:r>
              <a:rPr lang="en-US" altLang="en-US" sz="2025" dirty="0"/>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F7091E4-DD09-7A24-0CCD-63D3DC52A7AD}"/>
              </a:ext>
            </a:extLst>
          </p:cNvPr>
          <p:cNvSpPr>
            <a:spLocks noGrp="1"/>
          </p:cNvSpPr>
          <p:nvPr>
            <p:ph type="sldNum" sz="quarter" idx="12"/>
          </p:nvPr>
        </p:nvSpPr>
        <p:spPr/>
        <p:txBody>
          <a:bodyPr/>
          <a:lstStyle/>
          <a:p>
            <a:fld id="{DAB6CF2D-B8E8-4B23-8145-E00139C7AD30}" type="slidenum">
              <a:rPr lang="en-US" altLang="en-US"/>
              <a:pPr/>
              <a:t>29</a:t>
            </a:fld>
            <a:endParaRPr lang="en-US" altLang="en-US"/>
          </a:p>
        </p:txBody>
      </p:sp>
      <p:sp>
        <p:nvSpPr>
          <p:cNvPr id="253954" name="Rectangle 2">
            <a:extLst>
              <a:ext uri="{FF2B5EF4-FFF2-40B4-BE49-F238E27FC236}">
                <a16:creationId xmlns:a16="http://schemas.microsoft.com/office/drawing/2014/main" id="{5F63DC32-EE05-4C6F-7490-22EFCEAB00C9}"/>
              </a:ext>
            </a:extLst>
          </p:cNvPr>
          <p:cNvSpPr>
            <a:spLocks noGrp="1" noChangeArrowheads="1"/>
          </p:cNvSpPr>
          <p:nvPr>
            <p:ph type="title"/>
          </p:nvPr>
        </p:nvSpPr>
        <p:spPr/>
        <p:txBody>
          <a:bodyPr/>
          <a:lstStyle/>
          <a:p>
            <a:pPr algn="just"/>
            <a:r>
              <a:rPr lang="en-US" altLang="en-US" sz="2925" b="1"/>
              <a:t>Lost Update Problem</a:t>
            </a:r>
          </a:p>
        </p:txBody>
      </p:sp>
      <p:sp>
        <p:nvSpPr>
          <p:cNvPr id="253955" name="Rectangle 3">
            <a:extLst>
              <a:ext uri="{FF2B5EF4-FFF2-40B4-BE49-F238E27FC236}">
                <a16:creationId xmlns:a16="http://schemas.microsoft.com/office/drawing/2014/main" id="{C41C6F0A-0BF5-770B-43AB-27E74EE1D306}"/>
              </a:ext>
            </a:extLst>
          </p:cNvPr>
          <p:cNvSpPr>
            <a:spLocks noGrp="1" noChangeArrowheads="1"/>
          </p:cNvSpPr>
          <p:nvPr>
            <p:ph type="body" idx="1"/>
          </p:nvPr>
        </p:nvSpPr>
        <p:spPr>
          <a:xfrm>
            <a:off x="1608535" y="3429000"/>
            <a:ext cx="5772150" cy="914400"/>
          </a:xfrm>
        </p:spPr>
        <p:txBody>
          <a:bodyPr>
            <a:normAutofit fontScale="70000" lnSpcReduction="20000"/>
          </a:bodyPr>
          <a:lstStyle/>
          <a:p>
            <a:pPr algn="just"/>
            <a:r>
              <a:rPr lang="en-US" altLang="en-US" b="1"/>
              <a:t>Loss of T</a:t>
            </a:r>
            <a:r>
              <a:rPr lang="en-US" altLang="en-US" b="1" baseline="-25000"/>
              <a:t>2</a:t>
            </a:r>
            <a:r>
              <a:rPr lang="en-US" altLang="en-US" b="1"/>
              <a:t>’s update avoided by preventing T</a:t>
            </a:r>
            <a:r>
              <a:rPr lang="en-US" altLang="en-US" b="1" baseline="-25000"/>
              <a:t>1</a:t>
            </a:r>
            <a:r>
              <a:rPr lang="en-US" altLang="en-US" b="1"/>
              <a:t> from reading bal</a:t>
            </a:r>
            <a:r>
              <a:rPr lang="en-US" altLang="en-US" b="1" baseline="-25000"/>
              <a:t>x</a:t>
            </a:r>
            <a:r>
              <a:rPr lang="en-US" altLang="en-US" b="1"/>
              <a:t> until after update.</a:t>
            </a:r>
            <a:endParaRPr lang="en-US" altLang="en-US"/>
          </a:p>
        </p:txBody>
      </p:sp>
      <p:pic>
        <p:nvPicPr>
          <p:cNvPr id="253956" name="Picture 4">
            <a:extLst>
              <a:ext uri="{FF2B5EF4-FFF2-40B4-BE49-F238E27FC236}">
                <a16:creationId xmlns:a16="http://schemas.microsoft.com/office/drawing/2014/main" id="{1A5BD870-B097-3163-A435-E681C2A1D6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2" y="1168004"/>
            <a:ext cx="5778104" cy="2197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39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39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Concurrent Database Access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sp>
        <p:nvSpPr>
          <p:cNvPr id="6" name="Rounded Rectangle 5"/>
          <p:cNvSpPr/>
          <p:nvPr/>
        </p:nvSpPr>
        <p:spPr>
          <a:xfrm>
            <a:off x="2590800" y="2266950"/>
            <a:ext cx="2057400" cy="457200"/>
          </a:xfrm>
          <a:prstGeom prst="roundRect">
            <a:avLst/>
          </a:prstGeom>
          <a:solidFill>
            <a:srgbClr val="FFCCFF"/>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990000"/>
                </a:solidFill>
              </a:rPr>
              <a:t>More software</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67000" y="1657350"/>
            <a:ext cx="1828800" cy="533400"/>
            <a:chOff x="2667000" y="1657350"/>
            <a:chExt cx="1828800" cy="533400"/>
          </a:xfrm>
        </p:grpSpPr>
        <p:cxnSp>
          <p:nvCxnSpPr>
            <p:cNvPr id="11" name="Straight Arrow Connector 10"/>
            <p:cNvCxnSpPr/>
            <p:nvPr/>
          </p:nvCxnSpPr>
          <p:spPr>
            <a:xfrm rot="16200000" flipH="1">
              <a:off x="2514600" y="1809750"/>
              <a:ext cx="533400" cy="2286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2933700" y="1847850"/>
              <a:ext cx="533400" cy="1524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15494" y="1923256"/>
              <a:ext cx="533400" cy="158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733800" y="1885950"/>
              <a:ext cx="533400" cy="762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152900" y="1847850"/>
              <a:ext cx="533400" cy="1524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26" name="Rounded Rectangle 25"/>
          <p:cNvSpPr/>
          <p:nvPr/>
        </p:nvSpPr>
        <p:spPr>
          <a:xfrm>
            <a:off x="1371600" y="1123950"/>
            <a:ext cx="2057400" cy="457200"/>
          </a:xfrm>
          <a:prstGeom prst="roundRect">
            <a:avLst/>
          </a:prstGeom>
          <a:solidFill>
            <a:srgbClr val="CCCCFF"/>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rgbClr val="990000"/>
                </a:solidFill>
              </a:rPr>
              <a:t>Even more software</a:t>
            </a:r>
          </a:p>
        </p:txBody>
      </p:sp>
      <p:sp>
        <p:nvSpPr>
          <p:cNvPr id="27" name="Smiley Face 26"/>
          <p:cNvSpPr/>
          <p:nvPr/>
        </p:nvSpPr>
        <p:spPr>
          <a:xfrm>
            <a:off x="3581400" y="11239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p:cNvSpPr/>
          <p:nvPr/>
        </p:nvSpPr>
        <p:spPr>
          <a:xfrm>
            <a:off x="4038600" y="11239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p:cNvSpPr/>
          <p:nvPr/>
        </p:nvSpPr>
        <p:spPr>
          <a:xfrm>
            <a:off x="4495800" y="1200150"/>
            <a:ext cx="381000" cy="381000"/>
          </a:xfrm>
          <a:prstGeom prst="smileyFace">
            <a:avLst/>
          </a:prstGeom>
          <a:solidFill>
            <a:schemeClr val="accent6">
              <a:lumMod val="20000"/>
              <a:lumOff val="80000"/>
            </a:schemeClr>
          </a:solidFill>
          <a:ln w="1905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a:off x="4648200" y="1809750"/>
            <a:ext cx="762000" cy="228600"/>
          </a:xfrm>
          <a:prstGeom prst="leftArrow">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486400" y="1428750"/>
            <a:ext cx="1505540" cy="1754326"/>
          </a:xfrm>
          <a:prstGeom prst="rect">
            <a:avLst/>
          </a:prstGeom>
          <a:noFill/>
        </p:spPr>
        <p:txBody>
          <a:bodyPr wrap="none" rtlCol="0">
            <a:spAutoFit/>
          </a:bodyPr>
          <a:lstStyle/>
          <a:p>
            <a:r>
              <a:rPr lang="en-US" dirty="0"/>
              <a:t>Select…</a:t>
            </a:r>
          </a:p>
          <a:p>
            <a:r>
              <a:rPr lang="en-US" dirty="0"/>
              <a:t>Update…</a:t>
            </a:r>
          </a:p>
          <a:p>
            <a:r>
              <a:rPr lang="en-US" dirty="0"/>
              <a:t>Create Table…</a:t>
            </a:r>
          </a:p>
          <a:p>
            <a:r>
              <a:rPr lang="en-US" dirty="0"/>
              <a:t>Drop Index…</a:t>
            </a:r>
          </a:p>
          <a:p>
            <a:r>
              <a:rPr lang="en-US" dirty="0"/>
              <a:t>Help…</a:t>
            </a:r>
          </a:p>
          <a:p>
            <a:r>
              <a:rPr lang="en-US" dirty="0"/>
              <a:t>Delete…</a:t>
            </a:r>
          </a:p>
        </p:txBody>
      </p: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P spid="28" grpId="0" animBg="1"/>
      <p:bldP spid="29" grpId="0" animBg="1"/>
      <p:bldP spid="30" grpId="0" animBg="1"/>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1EDB5D6-EF82-56CE-2D56-F10E605435DD}"/>
              </a:ext>
            </a:extLst>
          </p:cNvPr>
          <p:cNvSpPr>
            <a:spLocks noGrp="1"/>
          </p:cNvSpPr>
          <p:nvPr>
            <p:ph type="sldNum" sz="quarter" idx="12"/>
          </p:nvPr>
        </p:nvSpPr>
        <p:spPr/>
        <p:txBody>
          <a:bodyPr/>
          <a:lstStyle/>
          <a:p>
            <a:fld id="{23BA02FB-423D-4515-AEB7-BEA65D347322}" type="slidenum">
              <a:rPr lang="en-US" altLang="en-US"/>
              <a:pPr/>
              <a:t>30</a:t>
            </a:fld>
            <a:endParaRPr lang="en-US" altLang="en-US"/>
          </a:p>
        </p:txBody>
      </p:sp>
      <p:sp>
        <p:nvSpPr>
          <p:cNvPr id="254978" name="Rectangle 2">
            <a:extLst>
              <a:ext uri="{FF2B5EF4-FFF2-40B4-BE49-F238E27FC236}">
                <a16:creationId xmlns:a16="http://schemas.microsoft.com/office/drawing/2014/main" id="{086575DE-F483-2D08-370C-5E039ACE0E34}"/>
              </a:ext>
            </a:extLst>
          </p:cNvPr>
          <p:cNvSpPr>
            <a:spLocks noGrp="1" noChangeArrowheads="1"/>
          </p:cNvSpPr>
          <p:nvPr>
            <p:ph type="title"/>
          </p:nvPr>
        </p:nvSpPr>
        <p:spPr/>
        <p:txBody>
          <a:bodyPr/>
          <a:lstStyle/>
          <a:p>
            <a:pPr algn="just"/>
            <a:r>
              <a:rPr lang="en-US" altLang="en-US" sz="2925" b="1"/>
              <a:t>Uncommitted Dependency Problem</a:t>
            </a:r>
            <a:endParaRPr lang="en-US" altLang="en-US"/>
          </a:p>
        </p:txBody>
      </p:sp>
      <p:sp>
        <p:nvSpPr>
          <p:cNvPr id="254979" name="Rectangle 3">
            <a:extLst>
              <a:ext uri="{FF2B5EF4-FFF2-40B4-BE49-F238E27FC236}">
                <a16:creationId xmlns:a16="http://schemas.microsoft.com/office/drawing/2014/main" id="{DA2F6393-CB32-1E6D-A094-00BC62FD8C24}"/>
              </a:ext>
            </a:extLst>
          </p:cNvPr>
          <p:cNvSpPr>
            <a:spLocks noGrp="1" noChangeArrowheads="1"/>
          </p:cNvSpPr>
          <p:nvPr>
            <p:ph type="body" idx="1"/>
          </p:nvPr>
        </p:nvSpPr>
        <p:spPr>
          <a:xfrm>
            <a:off x="1544241" y="1168004"/>
            <a:ext cx="5943600" cy="3086100"/>
          </a:xfrm>
        </p:spPr>
        <p:txBody>
          <a:bodyPr>
            <a:normAutofit fontScale="70000" lnSpcReduction="20000"/>
          </a:bodyPr>
          <a:lstStyle/>
          <a:p>
            <a:pPr algn="just"/>
            <a:r>
              <a:rPr lang="en-US" altLang="en-US" b="1"/>
              <a:t>Occurs when one transaction can see intermediate results of another transaction before it has committed. </a:t>
            </a:r>
          </a:p>
          <a:p>
            <a:pPr algn="just"/>
            <a:r>
              <a:rPr lang="en-US" altLang="en-US" b="1"/>
              <a:t>T</a:t>
            </a:r>
            <a:r>
              <a:rPr lang="en-US" altLang="en-US" b="1" baseline="-25000"/>
              <a:t>4</a:t>
            </a:r>
            <a:r>
              <a:rPr lang="en-US" altLang="en-US" b="1"/>
              <a:t> updates bal</a:t>
            </a:r>
            <a:r>
              <a:rPr lang="en-US" altLang="en-US" b="1" baseline="-25000"/>
              <a:t>x</a:t>
            </a:r>
            <a:r>
              <a:rPr lang="en-US" altLang="en-US" b="1"/>
              <a:t> to £200 but it aborts, so bal</a:t>
            </a:r>
            <a:r>
              <a:rPr lang="en-US" altLang="en-US" b="1" baseline="-25000"/>
              <a:t>x</a:t>
            </a:r>
            <a:r>
              <a:rPr lang="en-US" altLang="en-US" b="1"/>
              <a:t> should be back at original value of £100.</a:t>
            </a:r>
          </a:p>
          <a:p>
            <a:pPr algn="just"/>
            <a:r>
              <a:rPr lang="en-US" altLang="en-US" b="1"/>
              <a:t>T</a:t>
            </a:r>
            <a:r>
              <a:rPr lang="en-US" altLang="en-US" b="1" baseline="-25000"/>
              <a:t>3</a:t>
            </a:r>
            <a:r>
              <a:rPr lang="en-US" altLang="en-US" b="1"/>
              <a:t> has read new value of bal</a:t>
            </a:r>
            <a:r>
              <a:rPr lang="en-US" altLang="en-US" b="1" baseline="-25000"/>
              <a:t>x</a:t>
            </a:r>
            <a:r>
              <a:rPr lang="en-US" altLang="en-US" b="1"/>
              <a:t> (£200) and uses value as basis of £10 reduction, giving a new balance of £190, instead of £90.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C7A0280-242E-40E6-850D-33DA8408BAB7}"/>
              </a:ext>
            </a:extLst>
          </p:cNvPr>
          <p:cNvSpPr>
            <a:spLocks noGrp="1"/>
          </p:cNvSpPr>
          <p:nvPr>
            <p:ph type="sldNum" sz="quarter" idx="12"/>
          </p:nvPr>
        </p:nvSpPr>
        <p:spPr/>
        <p:txBody>
          <a:bodyPr/>
          <a:lstStyle/>
          <a:p>
            <a:fld id="{3F2AE322-3F87-4C53-B93B-29897E1C4843}" type="slidenum">
              <a:rPr lang="en-US" altLang="en-US"/>
              <a:pPr/>
              <a:t>31</a:t>
            </a:fld>
            <a:endParaRPr lang="en-US" altLang="en-US"/>
          </a:p>
        </p:txBody>
      </p:sp>
      <p:sp>
        <p:nvSpPr>
          <p:cNvPr id="256002" name="Rectangle 2">
            <a:extLst>
              <a:ext uri="{FF2B5EF4-FFF2-40B4-BE49-F238E27FC236}">
                <a16:creationId xmlns:a16="http://schemas.microsoft.com/office/drawing/2014/main" id="{286BB73F-B67E-E5F0-E26D-EDF71949675E}"/>
              </a:ext>
            </a:extLst>
          </p:cNvPr>
          <p:cNvSpPr>
            <a:spLocks noGrp="1" noChangeArrowheads="1"/>
          </p:cNvSpPr>
          <p:nvPr>
            <p:ph type="title"/>
          </p:nvPr>
        </p:nvSpPr>
        <p:spPr/>
        <p:txBody>
          <a:bodyPr/>
          <a:lstStyle/>
          <a:p>
            <a:pPr algn="just"/>
            <a:r>
              <a:rPr lang="en-US" altLang="en-US" sz="2925" b="1"/>
              <a:t>Uncommitted Dependency Problem</a:t>
            </a:r>
            <a:endParaRPr lang="en-US" altLang="en-US"/>
          </a:p>
        </p:txBody>
      </p:sp>
      <p:sp>
        <p:nvSpPr>
          <p:cNvPr id="256003" name="Rectangle 3">
            <a:extLst>
              <a:ext uri="{FF2B5EF4-FFF2-40B4-BE49-F238E27FC236}">
                <a16:creationId xmlns:a16="http://schemas.microsoft.com/office/drawing/2014/main" id="{00212859-0019-FB06-CD0F-7F93ACEEAC8A}"/>
              </a:ext>
            </a:extLst>
          </p:cNvPr>
          <p:cNvSpPr>
            <a:spLocks noGrp="1" noChangeArrowheads="1"/>
          </p:cNvSpPr>
          <p:nvPr>
            <p:ph type="body" idx="1"/>
          </p:nvPr>
        </p:nvSpPr>
        <p:spPr>
          <a:xfrm>
            <a:off x="1600200" y="3543300"/>
            <a:ext cx="5715000" cy="800100"/>
          </a:xfrm>
        </p:spPr>
        <p:txBody>
          <a:bodyPr>
            <a:normAutofit fontScale="70000" lnSpcReduction="20000"/>
          </a:bodyPr>
          <a:lstStyle/>
          <a:p>
            <a:pPr algn="just"/>
            <a:r>
              <a:rPr lang="en-US" altLang="en-US" b="1"/>
              <a:t>Problem avoided by preventing T</a:t>
            </a:r>
            <a:r>
              <a:rPr lang="en-US" altLang="en-US" b="1" baseline="-25000"/>
              <a:t>3</a:t>
            </a:r>
            <a:r>
              <a:rPr lang="en-US" altLang="en-US" b="1"/>
              <a:t> from reading bal</a:t>
            </a:r>
            <a:r>
              <a:rPr lang="en-US" altLang="en-US" b="1" baseline="-25000"/>
              <a:t>x</a:t>
            </a:r>
            <a:r>
              <a:rPr lang="en-US" altLang="en-US" b="1"/>
              <a:t> until after T</a:t>
            </a:r>
            <a:r>
              <a:rPr lang="en-US" altLang="en-US" b="1" baseline="-25000"/>
              <a:t>4</a:t>
            </a:r>
            <a:r>
              <a:rPr lang="en-US" altLang="en-US" b="1"/>
              <a:t> commits or aborts.</a:t>
            </a:r>
          </a:p>
        </p:txBody>
      </p:sp>
      <p:pic>
        <p:nvPicPr>
          <p:cNvPr id="256004" name="Picture 4">
            <a:extLst>
              <a:ext uri="{FF2B5EF4-FFF2-40B4-BE49-F238E27FC236}">
                <a16:creationId xmlns:a16="http://schemas.microsoft.com/office/drawing/2014/main" id="{7492B853-2F92-5B73-3976-13BB003C9F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391" y="1113235"/>
            <a:ext cx="5509022" cy="2397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60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60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C7A0280-242E-40E6-850D-33DA8408BAB7}"/>
              </a:ext>
            </a:extLst>
          </p:cNvPr>
          <p:cNvSpPr>
            <a:spLocks noGrp="1"/>
          </p:cNvSpPr>
          <p:nvPr>
            <p:ph type="sldNum" sz="quarter" idx="12"/>
          </p:nvPr>
        </p:nvSpPr>
        <p:spPr/>
        <p:txBody>
          <a:bodyPr/>
          <a:lstStyle/>
          <a:p>
            <a:fld id="{3F2AE322-3F87-4C53-B93B-29897E1C4843}" type="slidenum">
              <a:rPr lang="en-US" altLang="en-US"/>
              <a:pPr/>
              <a:t>32</a:t>
            </a:fld>
            <a:endParaRPr lang="en-US" altLang="en-US"/>
          </a:p>
        </p:txBody>
      </p:sp>
      <p:sp>
        <p:nvSpPr>
          <p:cNvPr id="256002" name="Rectangle 2">
            <a:extLst>
              <a:ext uri="{FF2B5EF4-FFF2-40B4-BE49-F238E27FC236}">
                <a16:creationId xmlns:a16="http://schemas.microsoft.com/office/drawing/2014/main" id="{286BB73F-B67E-E5F0-E26D-EDF71949675E}"/>
              </a:ext>
            </a:extLst>
          </p:cNvPr>
          <p:cNvSpPr>
            <a:spLocks noGrp="1" noChangeArrowheads="1"/>
          </p:cNvSpPr>
          <p:nvPr>
            <p:ph type="title"/>
          </p:nvPr>
        </p:nvSpPr>
        <p:spPr/>
        <p:txBody>
          <a:bodyPr/>
          <a:lstStyle/>
          <a:p>
            <a:pPr algn="just"/>
            <a:r>
              <a:rPr lang="en-US" altLang="en-US" sz="2925" b="1"/>
              <a:t>Uncommitted Dependency Problem</a:t>
            </a:r>
            <a:endParaRPr lang="en-US" altLang="en-US"/>
          </a:p>
        </p:txBody>
      </p:sp>
      <p:sp>
        <p:nvSpPr>
          <p:cNvPr id="256003" name="Rectangle 3">
            <a:extLst>
              <a:ext uri="{FF2B5EF4-FFF2-40B4-BE49-F238E27FC236}">
                <a16:creationId xmlns:a16="http://schemas.microsoft.com/office/drawing/2014/main" id="{00212859-0019-FB06-CD0F-7F93ACEEAC8A}"/>
              </a:ext>
            </a:extLst>
          </p:cNvPr>
          <p:cNvSpPr>
            <a:spLocks noGrp="1" noChangeArrowheads="1"/>
          </p:cNvSpPr>
          <p:nvPr>
            <p:ph type="body" idx="1"/>
          </p:nvPr>
        </p:nvSpPr>
        <p:spPr>
          <a:xfrm>
            <a:off x="1600200" y="3543300"/>
            <a:ext cx="5715000" cy="800100"/>
          </a:xfrm>
        </p:spPr>
        <p:txBody>
          <a:bodyPr>
            <a:normAutofit fontScale="70000" lnSpcReduction="20000"/>
          </a:bodyPr>
          <a:lstStyle/>
          <a:p>
            <a:pPr algn="just"/>
            <a:r>
              <a:rPr lang="en-US" altLang="en-US" b="1"/>
              <a:t>Problem avoided by preventing T</a:t>
            </a:r>
            <a:r>
              <a:rPr lang="en-US" altLang="en-US" b="1" baseline="-25000"/>
              <a:t>3</a:t>
            </a:r>
            <a:r>
              <a:rPr lang="en-US" altLang="en-US" b="1"/>
              <a:t> from reading bal</a:t>
            </a:r>
            <a:r>
              <a:rPr lang="en-US" altLang="en-US" b="1" baseline="-25000"/>
              <a:t>x</a:t>
            </a:r>
            <a:r>
              <a:rPr lang="en-US" altLang="en-US" b="1"/>
              <a:t> until after T</a:t>
            </a:r>
            <a:r>
              <a:rPr lang="en-US" altLang="en-US" b="1" baseline="-25000"/>
              <a:t>4</a:t>
            </a:r>
            <a:r>
              <a:rPr lang="en-US" altLang="en-US" b="1"/>
              <a:t> commits or aborts.</a:t>
            </a:r>
          </a:p>
        </p:txBody>
      </p:sp>
      <p:pic>
        <p:nvPicPr>
          <p:cNvPr id="256004" name="Picture 4">
            <a:extLst>
              <a:ext uri="{FF2B5EF4-FFF2-40B4-BE49-F238E27FC236}">
                <a16:creationId xmlns:a16="http://schemas.microsoft.com/office/drawing/2014/main" id="{7492B853-2F92-5B73-3976-13BB003C9F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391" y="1113235"/>
            <a:ext cx="5509022" cy="2397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60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60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F1BB867-B470-352D-EA89-338A8B32CE6E}"/>
              </a:ext>
            </a:extLst>
          </p:cNvPr>
          <p:cNvSpPr>
            <a:spLocks noGrp="1"/>
          </p:cNvSpPr>
          <p:nvPr>
            <p:ph type="sldNum" sz="quarter" idx="12"/>
          </p:nvPr>
        </p:nvSpPr>
        <p:spPr/>
        <p:txBody>
          <a:bodyPr/>
          <a:lstStyle/>
          <a:p>
            <a:fld id="{3ADFC658-2164-46BE-B517-72713F4A811F}" type="slidenum">
              <a:rPr lang="en-US" altLang="en-US"/>
              <a:pPr/>
              <a:t>33</a:t>
            </a:fld>
            <a:endParaRPr lang="en-US" altLang="en-US"/>
          </a:p>
        </p:txBody>
      </p:sp>
      <p:sp>
        <p:nvSpPr>
          <p:cNvPr id="257026" name="Rectangle 2">
            <a:extLst>
              <a:ext uri="{FF2B5EF4-FFF2-40B4-BE49-F238E27FC236}">
                <a16:creationId xmlns:a16="http://schemas.microsoft.com/office/drawing/2014/main" id="{614324DB-1C08-99BD-C8D6-CAB8E2D0846E}"/>
              </a:ext>
            </a:extLst>
          </p:cNvPr>
          <p:cNvSpPr>
            <a:spLocks noGrp="1" noChangeArrowheads="1"/>
          </p:cNvSpPr>
          <p:nvPr>
            <p:ph type="title"/>
          </p:nvPr>
        </p:nvSpPr>
        <p:spPr/>
        <p:txBody>
          <a:bodyPr/>
          <a:lstStyle/>
          <a:p>
            <a:pPr algn="just"/>
            <a:r>
              <a:rPr lang="en-US" altLang="en-US" sz="2925" b="1"/>
              <a:t>Inconsistent Analysis Problem</a:t>
            </a:r>
          </a:p>
        </p:txBody>
      </p:sp>
      <p:sp>
        <p:nvSpPr>
          <p:cNvPr id="257027" name="Rectangle 3">
            <a:extLst>
              <a:ext uri="{FF2B5EF4-FFF2-40B4-BE49-F238E27FC236}">
                <a16:creationId xmlns:a16="http://schemas.microsoft.com/office/drawing/2014/main" id="{5E356458-EA6C-BE38-2F06-ED9594F87B4C}"/>
              </a:ext>
            </a:extLst>
          </p:cNvPr>
          <p:cNvSpPr>
            <a:spLocks noGrp="1" noChangeArrowheads="1"/>
          </p:cNvSpPr>
          <p:nvPr>
            <p:ph type="body" idx="1"/>
          </p:nvPr>
        </p:nvSpPr>
        <p:spPr>
          <a:xfrm>
            <a:off x="1541860" y="1143000"/>
            <a:ext cx="6000750" cy="3200400"/>
          </a:xfrm>
        </p:spPr>
        <p:txBody>
          <a:bodyPr>
            <a:normAutofit fontScale="70000" lnSpcReduction="20000"/>
          </a:bodyPr>
          <a:lstStyle/>
          <a:p>
            <a:pPr algn="just"/>
            <a:r>
              <a:rPr lang="en-US" altLang="en-US" b="1"/>
              <a:t>Occurs when transaction reads several values but second transaction updates some of them during execution of first. </a:t>
            </a:r>
          </a:p>
          <a:p>
            <a:pPr algn="just"/>
            <a:r>
              <a:rPr lang="en-US" altLang="en-US" b="1"/>
              <a:t>Sometimes referred to as </a:t>
            </a:r>
            <a:r>
              <a:rPr lang="en-US" altLang="en-US" b="1" i="1"/>
              <a:t>dirty read</a:t>
            </a:r>
            <a:r>
              <a:rPr lang="en-US" altLang="en-US" b="1"/>
              <a:t> or </a:t>
            </a:r>
            <a:r>
              <a:rPr lang="en-US" altLang="en-US" b="1" i="1"/>
              <a:t>unrepeatable read</a:t>
            </a:r>
            <a:r>
              <a:rPr lang="en-US" altLang="en-US" b="1"/>
              <a:t>. </a:t>
            </a:r>
          </a:p>
          <a:p>
            <a:pPr algn="just"/>
            <a:r>
              <a:rPr lang="en-US" altLang="en-US" b="1"/>
              <a:t>T</a:t>
            </a:r>
            <a:r>
              <a:rPr lang="en-US" altLang="en-US" b="1" baseline="-25000"/>
              <a:t>6</a:t>
            </a:r>
            <a:r>
              <a:rPr lang="en-US" altLang="en-US" b="1"/>
              <a:t> is totaling balances of account x (£100), account y (£50), and account z (£25).</a:t>
            </a:r>
          </a:p>
          <a:p>
            <a:pPr algn="just"/>
            <a:r>
              <a:rPr lang="en-US" altLang="en-US" b="1"/>
              <a:t>Meantime, T</a:t>
            </a:r>
            <a:r>
              <a:rPr lang="en-US" altLang="en-US" b="1" baseline="-25000"/>
              <a:t>5</a:t>
            </a:r>
            <a:r>
              <a:rPr lang="en-US" altLang="en-US" b="1"/>
              <a:t> has transferred £10 from bal</a:t>
            </a:r>
            <a:r>
              <a:rPr lang="en-US" altLang="en-US" b="1" baseline="-25000"/>
              <a:t>x</a:t>
            </a:r>
            <a:r>
              <a:rPr lang="en-US" altLang="en-US" b="1"/>
              <a:t> to bal</a:t>
            </a:r>
            <a:r>
              <a:rPr lang="en-US" altLang="en-US" b="1" baseline="-25000"/>
              <a:t>z</a:t>
            </a:r>
            <a:r>
              <a:rPr lang="en-US" altLang="en-US" b="1"/>
              <a:t>, so T</a:t>
            </a:r>
            <a:r>
              <a:rPr lang="en-US" altLang="en-US" b="1" baseline="-25000"/>
              <a:t>6</a:t>
            </a:r>
            <a:r>
              <a:rPr lang="en-US" altLang="en-US" b="1"/>
              <a:t> now has wrong result (£10 too high).</a:t>
            </a:r>
            <a:endParaRPr lang="en-US" altLang="en-US" sz="2025" b="1"/>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7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70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6D90507-B96D-4C66-95AE-5216334FF342}"/>
              </a:ext>
            </a:extLst>
          </p:cNvPr>
          <p:cNvSpPr>
            <a:spLocks noGrp="1"/>
          </p:cNvSpPr>
          <p:nvPr>
            <p:ph type="sldNum" sz="quarter" idx="12"/>
          </p:nvPr>
        </p:nvSpPr>
        <p:spPr/>
        <p:txBody>
          <a:bodyPr/>
          <a:lstStyle/>
          <a:p>
            <a:fld id="{2D515190-2593-4C26-A9BE-71BC2477ADAE}" type="slidenum">
              <a:rPr lang="en-US" altLang="en-US"/>
              <a:pPr/>
              <a:t>34</a:t>
            </a:fld>
            <a:endParaRPr lang="en-US" altLang="en-US"/>
          </a:p>
        </p:txBody>
      </p:sp>
      <p:sp>
        <p:nvSpPr>
          <p:cNvPr id="258050" name="Rectangle 2">
            <a:extLst>
              <a:ext uri="{FF2B5EF4-FFF2-40B4-BE49-F238E27FC236}">
                <a16:creationId xmlns:a16="http://schemas.microsoft.com/office/drawing/2014/main" id="{285E64BF-6636-3973-27E8-8652F81CEAD0}"/>
              </a:ext>
            </a:extLst>
          </p:cNvPr>
          <p:cNvSpPr>
            <a:spLocks noGrp="1" noChangeArrowheads="1"/>
          </p:cNvSpPr>
          <p:nvPr>
            <p:ph type="title"/>
          </p:nvPr>
        </p:nvSpPr>
        <p:spPr/>
        <p:txBody>
          <a:bodyPr/>
          <a:lstStyle/>
          <a:p>
            <a:pPr algn="just"/>
            <a:r>
              <a:rPr lang="en-US" altLang="en-US" sz="2925" b="1"/>
              <a:t>Inconsistent Analysis Problem</a:t>
            </a:r>
            <a:endParaRPr lang="en-US" altLang="en-US"/>
          </a:p>
        </p:txBody>
      </p:sp>
      <p:sp>
        <p:nvSpPr>
          <p:cNvPr id="258051" name="Rectangle 3">
            <a:extLst>
              <a:ext uri="{FF2B5EF4-FFF2-40B4-BE49-F238E27FC236}">
                <a16:creationId xmlns:a16="http://schemas.microsoft.com/office/drawing/2014/main" id="{FA00CD89-3016-A1F5-C35F-3D68E71DF3F5}"/>
              </a:ext>
            </a:extLst>
          </p:cNvPr>
          <p:cNvSpPr>
            <a:spLocks noGrp="1" noChangeArrowheads="1"/>
          </p:cNvSpPr>
          <p:nvPr>
            <p:ph type="body" idx="1"/>
          </p:nvPr>
        </p:nvSpPr>
        <p:spPr>
          <a:xfrm>
            <a:off x="1543050" y="3714750"/>
            <a:ext cx="5891213" cy="628650"/>
          </a:xfrm>
        </p:spPr>
        <p:txBody>
          <a:bodyPr>
            <a:normAutofit fontScale="62500" lnSpcReduction="20000"/>
          </a:bodyPr>
          <a:lstStyle/>
          <a:p>
            <a:pPr algn="just"/>
            <a:r>
              <a:rPr lang="en-US" altLang="en-US" b="1"/>
              <a:t>Problem avoided by preventing T</a:t>
            </a:r>
            <a:r>
              <a:rPr lang="en-US" altLang="en-US" b="1" baseline="-25000"/>
              <a:t>6</a:t>
            </a:r>
            <a:r>
              <a:rPr lang="en-US" altLang="en-US" b="1"/>
              <a:t> from reading bal</a:t>
            </a:r>
            <a:r>
              <a:rPr lang="en-US" altLang="en-US" b="1" baseline="-25000"/>
              <a:t>x</a:t>
            </a:r>
            <a:r>
              <a:rPr lang="en-US" altLang="en-US" b="1"/>
              <a:t> and bal</a:t>
            </a:r>
            <a:r>
              <a:rPr lang="en-US" altLang="en-US" b="1" baseline="-25000"/>
              <a:t>z</a:t>
            </a:r>
            <a:r>
              <a:rPr lang="en-US" altLang="en-US" b="1"/>
              <a:t> until after T</a:t>
            </a:r>
            <a:r>
              <a:rPr lang="en-US" altLang="en-US" b="1" baseline="-25000"/>
              <a:t>5</a:t>
            </a:r>
            <a:r>
              <a:rPr lang="en-US" altLang="en-US" b="1"/>
              <a:t> completed updates.</a:t>
            </a:r>
          </a:p>
        </p:txBody>
      </p:sp>
      <p:pic>
        <p:nvPicPr>
          <p:cNvPr id="258052" name="Picture 4">
            <a:extLst>
              <a:ext uri="{FF2B5EF4-FFF2-40B4-BE49-F238E27FC236}">
                <a16:creationId xmlns:a16="http://schemas.microsoft.com/office/drawing/2014/main" id="{C0F9DE29-476B-2B5C-4F2D-55A21E9ECD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1113235"/>
            <a:ext cx="5562600" cy="2513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80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80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E9613DB-2349-DD60-4B0C-CD2992BEB1B0}"/>
              </a:ext>
            </a:extLst>
          </p:cNvPr>
          <p:cNvSpPr>
            <a:spLocks noGrp="1"/>
          </p:cNvSpPr>
          <p:nvPr>
            <p:ph type="sldNum" sz="quarter" idx="12"/>
          </p:nvPr>
        </p:nvSpPr>
        <p:spPr/>
        <p:txBody>
          <a:bodyPr/>
          <a:lstStyle/>
          <a:p>
            <a:fld id="{7D0183C6-8157-4AF1-81AE-A2A8E5F7F475}" type="slidenum">
              <a:rPr lang="en-US" altLang="en-US"/>
              <a:pPr/>
              <a:t>35</a:t>
            </a:fld>
            <a:endParaRPr lang="en-US" altLang="en-US"/>
          </a:p>
        </p:txBody>
      </p:sp>
      <p:sp>
        <p:nvSpPr>
          <p:cNvPr id="259074" name="Rectangle 2">
            <a:extLst>
              <a:ext uri="{FF2B5EF4-FFF2-40B4-BE49-F238E27FC236}">
                <a16:creationId xmlns:a16="http://schemas.microsoft.com/office/drawing/2014/main" id="{7A0AFA05-720B-725D-9977-A003A4468A9E}"/>
              </a:ext>
            </a:extLst>
          </p:cNvPr>
          <p:cNvSpPr>
            <a:spLocks noGrp="1" noChangeArrowheads="1"/>
          </p:cNvSpPr>
          <p:nvPr>
            <p:ph type="title"/>
          </p:nvPr>
        </p:nvSpPr>
        <p:spPr/>
        <p:txBody>
          <a:bodyPr/>
          <a:lstStyle/>
          <a:p>
            <a:pPr algn="just"/>
            <a:r>
              <a:rPr lang="en-US" altLang="en-US" sz="2925" b="1"/>
              <a:t>Serializability</a:t>
            </a:r>
          </a:p>
        </p:txBody>
      </p:sp>
      <p:sp>
        <p:nvSpPr>
          <p:cNvPr id="259075" name="Rectangle 3">
            <a:extLst>
              <a:ext uri="{FF2B5EF4-FFF2-40B4-BE49-F238E27FC236}">
                <a16:creationId xmlns:a16="http://schemas.microsoft.com/office/drawing/2014/main" id="{67CFB621-21C5-F35E-0DDB-00A178E580FB}"/>
              </a:ext>
            </a:extLst>
          </p:cNvPr>
          <p:cNvSpPr>
            <a:spLocks noGrp="1" noChangeArrowheads="1"/>
          </p:cNvSpPr>
          <p:nvPr>
            <p:ph type="body" idx="1"/>
          </p:nvPr>
        </p:nvSpPr>
        <p:spPr>
          <a:xfrm>
            <a:off x="1544241" y="1168004"/>
            <a:ext cx="5943600" cy="3086100"/>
          </a:xfrm>
        </p:spPr>
        <p:txBody>
          <a:bodyPr>
            <a:normAutofit fontScale="77500" lnSpcReduction="20000"/>
          </a:bodyPr>
          <a:lstStyle/>
          <a:p>
            <a:pPr algn="just"/>
            <a:r>
              <a:rPr lang="en-US" altLang="en-US" dirty="0"/>
              <a:t>Objective of a concurrency control protocol is to schedule transactions in such a way as to avoid any interference. </a:t>
            </a:r>
          </a:p>
          <a:p>
            <a:pPr algn="just"/>
            <a:r>
              <a:rPr lang="en-US" altLang="en-US" dirty="0"/>
              <a:t>Could run transactions serially, but this limits degree of concurrency or parallelism in system.</a:t>
            </a:r>
          </a:p>
          <a:p>
            <a:pPr algn="just"/>
            <a:r>
              <a:rPr lang="en-US" altLang="en-US" dirty="0"/>
              <a:t>Serializability identifies those executions of transactions guaranteed to ensure consistency.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9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658A1ED-DF6D-CAB0-9F4A-98CE69FACA8E}"/>
              </a:ext>
            </a:extLst>
          </p:cNvPr>
          <p:cNvSpPr>
            <a:spLocks noGrp="1"/>
          </p:cNvSpPr>
          <p:nvPr>
            <p:ph type="sldNum" sz="quarter" idx="12"/>
          </p:nvPr>
        </p:nvSpPr>
        <p:spPr/>
        <p:txBody>
          <a:bodyPr/>
          <a:lstStyle/>
          <a:p>
            <a:fld id="{C5CA16A4-7074-4516-B144-E74542B072B5}" type="slidenum">
              <a:rPr lang="en-US" altLang="en-US"/>
              <a:pPr/>
              <a:t>36</a:t>
            </a:fld>
            <a:endParaRPr lang="en-US" altLang="en-US"/>
          </a:p>
        </p:txBody>
      </p:sp>
      <p:sp>
        <p:nvSpPr>
          <p:cNvPr id="260098" name="Rectangle 2">
            <a:extLst>
              <a:ext uri="{FF2B5EF4-FFF2-40B4-BE49-F238E27FC236}">
                <a16:creationId xmlns:a16="http://schemas.microsoft.com/office/drawing/2014/main" id="{67A6949B-FA45-4989-1C85-36931AEBEA10}"/>
              </a:ext>
            </a:extLst>
          </p:cNvPr>
          <p:cNvSpPr>
            <a:spLocks noGrp="1" noChangeArrowheads="1"/>
          </p:cNvSpPr>
          <p:nvPr>
            <p:ph type="title"/>
          </p:nvPr>
        </p:nvSpPr>
        <p:spPr/>
        <p:txBody>
          <a:bodyPr/>
          <a:lstStyle/>
          <a:p>
            <a:pPr algn="just"/>
            <a:r>
              <a:rPr lang="en-US" altLang="en-US" sz="2925" b="1"/>
              <a:t>Serializability</a:t>
            </a:r>
          </a:p>
        </p:txBody>
      </p:sp>
      <p:sp>
        <p:nvSpPr>
          <p:cNvPr id="260099" name="Rectangle 3">
            <a:extLst>
              <a:ext uri="{FF2B5EF4-FFF2-40B4-BE49-F238E27FC236}">
                <a16:creationId xmlns:a16="http://schemas.microsoft.com/office/drawing/2014/main" id="{20528920-BA35-F244-DBB7-E1926F592A31}"/>
              </a:ext>
            </a:extLst>
          </p:cNvPr>
          <p:cNvSpPr>
            <a:spLocks noGrp="1" noChangeArrowheads="1"/>
          </p:cNvSpPr>
          <p:nvPr>
            <p:ph type="body" idx="1"/>
          </p:nvPr>
        </p:nvSpPr>
        <p:spPr>
          <a:xfrm>
            <a:off x="1538288" y="1143000"/>
            <a:ext cx="6057900" cy="3371850"/>
          </a:xfrm>
        </p:spPr>
        <p:txBody>
          <a:bodyPr>
            <a:normAutofit fontScale="92500"/>
          </a:bodyPr>
          <a:lstStyle/>
          <a:p>
            <a:pPr lvl="1" algn="just">
              <a:lnSpc>
                <a:spcPct val="90000"/>
              </a:lnSpc>
              <a:buFont typeface="Wingdings" panose="05000000000000000000" pitchFamily="2" charset="2"/>
              <a:buNone/>
            </a:pPr>
            <a:r>
              <a:rPr lang="en-US" altLang="en-US" b="1" u="sng" dirty="0"/>
              <a:t>Schedule</a:t>
            </a:r>
            <a:endParaRPr lang="en-US" altLang="en-US" b="1" dirty="0"/>
          </a:p>
          <a:p>
            <a:pPr lvl="1" algn="just">
              <a:lnSpc>
                <a:spcPct val="90000"/>
              </a:lnSpc>
              <a:buFont typeface="Wingdings" panose="05000000000000000000" pitchFamily="2" charset="2"/>
              <a:buNone/>
            </a:pPr>
            <a:r>
              <a:rPr lang="en-US" altLang="en-US" b="1" dirty="0"/>
              <a:t>	</a:t>
            </a:r>
            <a:r>
              <a:rPr lang="en-US" altLang="en-US" dirty="0"/>
              <a:t>Sequence of reads/writes by set of concurrent transactions. </a:t>
            </a:r>
          </a:p>
          <a:p>
            <a:pPr algn="just">
              <a:lnSpc>
                <a:spcPct val="0"/>
              </a:lnSpc>
              <a:buFont typeface="Wingdings" panose="05000000000000000000" pitchFamily="2" charset="2"/>
              <a:buNone/>
            </a:pPr>
            <a:endParaRPr lang="en-US" altLang="en-US" b="1" dirty="0"/>
          </a:p>
          <a:p>
            <a:pPr lvl="1" algn="just">
              <a:lnSpc>
                <a:spcPct val="90000"/>
              </a:lnSpc>
              <a:buFont typeface="Wingdings" panose="05000000000000000000" pitchFamily="2" charset="2"/>
              <a:buNone/>
            </a:pPr>
            <a:r>
              <a:rPr lang="en-US" altLang="en-US" b="1" u="sng" dirty="0"/>
              <a:t>Serial Schedule</a:t>
            </a:r>
            <a:endParaRPr lang="en-US" altLang="en-US" b="1" dirty="0"/>
          </a:p>
          <a:p>
            <a:pPr lvl="1" algn="just">
              <a:lnSpc>
                <a:spcPct val="90000"/>
              </a:lnSpc>
              <a:buFont typeface="Wingdings" panose="05000000000000000000" pitchFamily="2" charset="2"/>
              <a:buNone/>
            </a:pPr>
            <a:r>
              <a:rPr lang="en-US" altLang="en-US" b="1" dirty="0"/>
              <a:t>	</a:t>
            </a:r>
            <a:r>
              <a:rPr lang="en-US" altLang="en-US" dirty="0"/>
              <a:t>Schedule where operations of each transaction are executed consecutively without any interleaved operations from other transactions. </a:t>
            </a:r>
          </a:p>
          <a:p>
            <a:pPr algn="just">
              <a:lnSpc>
                <a:spcPct val="20000"/>
              </a:lnSpc>
              <a:buFont typeface="Wingdings" panose="05000000000000000000" pitchFamily="2" charset="2"/>
              <a:buNone/>
            </a:pPr>
            <a:endParaRPr lang="en-US" altLang="en-US" b="1"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00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600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0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5608C96-A760-5B45-DF1E-3172CF25103A}"/>
              </a:ext>
            </a:extLst>
          </p:cNvPr>
          <p:cNvSpPr>
            <a:spLocks noGrp="1"/>
          </p:cNvSpPr>
          <p:nvPr>
            <p:ph type="sldNum" sz="quarter" idx="12"/>
          </p:nvPr>
        </p:nvSpPr>
        <p:spPr/>
        <p:txBody>
          <a:bodyPr/>
          <a:lstStyle/>
          <a:p>
            <a:fld id="{298D6184-DE77-49B1-840E-CC3A0B4AE44F}" type="slidenum">
              <a:rPr lang="en-US" altLang="en-US"/>
              <a:pPr/>
              <a:t>37</a:t>
            </a:fld>
            <a:endParaRPr lang="en-US" altLang="en-US"/>
          </a:p>
        </p:txBody>
      </p:sp>
      <p:sp>
        <p:nvSpPr>
          <p:cNvPr id="262146" name="Rectangle 2">
            <a:extLst>
              <a:ext uri="{FF2B5EF4-FFF2-40B4-BE49-F238E27FC236}">
                <a16:creationId xmlns:a16="http://schemas.microsoft.com/office/drawing/2014/main" id="{CDEE09BC-587A-7BBC-D522-891F32C48967}"/>
              </a:ext>
            </a:extLst>
          </p:cNvPr>
          <p:cNvSpPr>
            <a:spLocks noGrp="1" noChangeArrowheads="1"/>
          </p:cNvSpPr>
          <p:nvPr>
            <p:ph type="title"/>
          </p:nvPr>
        </p:nvSpPr>
        <p:spPr/>
        <p:txBody>
          <a:bodyPr/>
          <a:lstStyle/>
          <a:p>
            <a:pPr algn="just"/>
            <a:r>
              <a:rPr lang="en-US" altLang="en-US" sz="2925" b="1" dirty="0"/>
              <a:t>Serializability</a:t>
            </a:r>
          </a:p>
        </p:txBody>
      </p:sp>
      <p:sp>
        <p:nvSpPr>
          <p:cNvPr id="262147" name="Rectangle 3">
            <a:extLst>
              <a:ext uri="{FF2B5EF4-FFF2-40B4-BE49-F238E27FC236}">
                <a16:creationId xmlns:a16="http://schemas.microsoft.com/office/drawing/2014/main" id="{1D21D629-5D71-1DA6-C5A6-BE55C7A92DBB}"/>
              </a:ext>
            </a:extLst>
          </p:cNvPr>
          <p:cNvSpPr>
            <a:spLocks noGrp="1" noChangeArrowheads="1"/>
          </p:cNvSpPr>
          <p:nvPr>
            <p:ph type="body" idx="1"/>
          </p:nvPr>
        </p:nvSpPr>
        <p:spPr>
          <a:xfrm>
            <a:off x="1544241" y="1168004"/>
            <a:ext cx="5943600" cy="3257550"/>
          </a:xfrm>
        </p:spPr>
        <p:txBody>
          <a:bodyPr>
            <a:normAutofit fontScale="70000" lnSpcReduction="20000"/>
          </a:bodyPr>
          <a:lstStyle/>
          <a:p>
            <a:pPr marL="357188" indent="-357188" algn="just">
              <a:lnSpc>
                <a:spcPct val="90000"/>
              </a:lnSpc>
            </a:pPr>
            <a:r>
              <a:rPr lang="en-US" altLang="en-US" dirty="0"/>
              <a:t>In serializability, ordering of read/writes is important:</a:t>
            </a:r>
          </a:p>
          <a:p>
            <a:pPr marL="357188" indent="-357188" algn="just">
              <a:lnSpc>
                <a:spcPct val="90000"/>
              </a:lnSpc>
              <a:buNone/>
            </a:pPr>
            <a:r>
              <a:rPr lang="en-US" altLang="en-US" dirty="0"/>
              <a:t>(a)  If two transactions only read a data item, they do not conflict, and order is not important.</a:t>
            </a:r>
          </a:p>
          <a:p>
            <a:pPr marL="357188" indent="-357188">
              <a:lnSpc>
                <a:spcPct val="90000"/>
              </a:lnSpc>
              <a:buNone/>
            </a:pPr>
            <a:r>
              <a:rPr lang="en-US" altLang="en-US" dirty="0"/>
              <a:t>(b)  If two transactions either read or write completely separate data items, they do not conflict, and order is not important.</a:t>
            </a:r>
          </a:p>
          <a:p>
            <a:pPr marL="357188" indent="-357188" algn="just">
              <a:lnSpc>
                <a:spcPct val="90000"/>
              </a:lnSpc>
              <a:buNone/>
            </a:pPr>
            <a:r>
              <a:rPr lang="en-US" altLang="en-US" dirty="0"/>
              <a:t>(c) If one transaction writes a data item and another reads or writes same data item, order of execution is important.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2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2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2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71C8C2-3CDF-63B4-6236-E828C7021450}"/>
              </a:ext>
            </a:extLst>
          </p:cNvPr>
          <p:cNvSpPr>
            <a:spLocks noGrp="1"/>
          </p:cNvSpPr>
          <p:nvPr>
            <p:ph type="title"/>
          </p:nvPr>
        </p:nvSpPr>
        <p:spPr/>
        <p:txBody>
          <a:bodyPr/>
          <a:lstStyle/>
          <a:p>
            <a:r>
              <a:rPr lang="en-US" altLang="en-US" sz="4400" b="1" dirty="0"/>
              <a:t>Serializability</a:t>
            </a:r>
            <a:endParaRPr lang="en-US" dirty="0"/>
          </a:p>
        </p:txBody>
      </p:sp>
      <p:graphicFrame>
        <p:nvGraphicFramePr>
          <p:cNvPr id="4" name="Table 4">
            <a:extLst>
              <a:ext uri="{FF2B5EF4-FFF2-40B4-BE49-F238E27FC236}">
                <a16:creationId xmlns:a16="http://schemas.microsoft.com/office/drawing/2014/main" id="{4276CBB1-1CE6-C72A-2658-DBD325B5CF7C}"/>
              </a:ext>
            </a:extLst>
          </p:cNvPr>
          <p:cNvGraphicFramePr>
            <a:graphicFrameLocks noGrp="1"/>
          </p:cNvGraphicFramePr>
          <p:nvPr>
            <p:ph sz="half" idx="1"/>
            <p:extLst>
              <p:ext uri="{D42A27DB-BD31-4B8C-83A1-F6EECF244321}">
                <p14:modId xmlns:p14="http://schemas.microsoft.com/office/powerpoint/2010/main" val="1802411078"/>
              </p:ext>
            </p:extLst>
          </p:nvPr>
        </p:nvGraphicFramePr>
        <p:xfrm>
          <a:off x="1038740" y="1200150"/>
          <a:ext cx="2419516" cy="1737360"/>
        </p:xfrm>
        <a:graphic>
          <a:graphicData uri="http://schemas.openxmlformats.org/drawingml/2006/table">
            <a:tbl>
              <a:tblPr firstRow="1" bandRow="1">
                <a:tableStyleId>{5C22544A-7EE6-4342-B048-85BDC9FD1C3A}</a:tableStyleId>
              </a:tblPr>
              <a:tblGrid>
                <a:gridCol w="1209758">
                  <a:extLst>
                    <a:ext uri="{9D8B030D-6E8A-4147-A177-3AD203B41FA5}">
                      <a16:colId xmlns:a16="http://schemas.microsoft.com/office/drawing/2014/main" val="728445283"/>
                    </a:ext>
                  </a:extLst>
                </a:gridCol>
                <a:gridCol w="1209758">
                  <a:extLst>
                    <a:ext uri="{9D8B030D-6E8A-4147-A177-3AD203B41FA5}">
                      <a16:colId xmlns:a16="http://schemas.microsoft.com/office/drawing/2014/main" val="3814195199"/>
                    </a:ext>
                  </a:extLst>
                </a:gridCol>
              </a:tblGrid>
              <a:tr h="357475">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66297315"/>
                  </a:ext>
                </a:extLst>
              </a:tr>
              <a:tr h="357475">
                <a:tc>
                  <a:txBody>
                    <a:bodyPr/>
                    <a:lstStyle/>
                    <a:p>
                      <a:r>
                        <a:rPr lang="en-US" dirty="0"/>
                        <a:t>R(A)</a:t>
                      </a:r>
                    </a:p>
                  </a:txBody>
                  <a:tcPr/>
                </a:tc>
                <a:tc>
                  <a:txBody>
                    <a:bodyPr/>
                    <a:lstStyle/>
                    <a:p>
                      <a:endParaRPr lang="en-US" dirty="0"/>
                    </a:p>
                  </a:txBody>
                  <a:tcPr/>
                </a:tc>
                <a:extLst>
                  <a:ext uri="{0D108BD9-81ED-4DB2-BD59-A6C34878D82A}">
                    <a16:rowId xmlns:a16="http://schemas.microsoft.com/office/drawing/2014/main" val="4138561039"/>
                  </a:ext>
                </a:extLst>
              </a:tr>
              <a:tr h="357475">
                <a:tc>
                  <a:txBody>
                    <a:bodyPr/>
                    <a:lstStyle/>
                    <a:p>
                      <a:r>
                        <a:rPr lang="en-US" dirty="0"/>
                        <a:t>W(A)</a:t>
                      </a:r>
                    </a:p>
                  </a:txBody>
                  <a:tcPr/>
                </a:tc>
                <a:tc>
                  <a:txBody>
                    <a:bodyPr/>
                    <a:lstStyle/>
                    <a:p>
                      <a:endParaRPr lang="en-US" dirty="0"/>
                    </a:p>
                  </a:txBody>
                  <a:tcPr/>
                </a:tc>
                <a:extLst>
                  <a:ext uri="{0D108BD9-81ED-4DB2-BD59-A6C34878D82A}">
                    <a16:rowId xmlns:a16="http://schemas.microsoft.com/office/drawing/2014/main" val="4014504517"/>
                  </a:ext>
                </a:extLst>
              </a:tr>
              <a:tr h="357475">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a:t>
                      </a:r>
                    </a:p>
                  </a:txBody>
                  <a:tcPr/>
                </a:tc>
                <a:extLst>
                  <a:ext uri="{0D108BD9-81ED-4DB2-BD59-A6C34878D82A}">
                    <a16:rowId xmlns:a16="http://schemas.microsoft.com/office/drawing/2014/main" val="3224499157"/>
                  </a:ext>
                </a:extLst>
              </a:tr>
            </a:tbl>
          </a:graphicData>
        </a:graphic>
      </p:graphicFrame>
      <p:graphicFrame>
        <p:nvGraphicFramePr>
          <p:cNvPr id="11" name="Table 11">
            <a:extLst>
              <a:ext uri="{FF2B5EF4-FFF2-40B4-BE49-F238E27FC236}">
                <a16:creationId xmlns:a16="http://schemas.microsoft.com/office/drawing/2014/main" id="{A09B9508-531E-EC31-2B84-CF56344B09F1}"/>
              </a:ext>
            </a:extLst>
          </p:cNvPr>
          <p:cNvGraphicFramePr>
            <a:graphicFrameLocks noGrp="1"/>
          </p:cNvGraphicFramePr>
          <p:nvPr>
            <p:ph sz="half" idx="2"/>
            <p:extLst>
              <p:ext uri="{D42A27DB-BD31-4B8C-83A1-F6EECF244321}">
                <p14:modId xmlns:p14="http://schemas.microsoft.com/office/powerpoint/2010/main" val="36967133"/>
              </p:ext>
            </p:extLst>
          </p:nvPr>
        </p:nvGraphicFramePr>
        <p:xfrm>
          <a:off x="5032860" y="1200150"/>
          <a:ext cx="2150680" cy="2603760"/>
        </p:xfrm>
        <a:graphic>
          <a:graphicData uri="http://schemas.openxmlformats.org/drawingml/2006/table">
            <a:tbl>
              <a:tblPr firstRow="1" bandRow="1">
                <a:tableStyleId>{5C22544A-7EE6-4342-B048-85BDC9FD1C3A}</a:tableStyleId>
              </a:tblPr>
              <a:tblGrid>
                <a:gridCol w="1075340">
                  <a:extLst>
                    <a:ext uri="{9D8B030D-6E8A-4147-A177-3AD203B41FA5}">
                      <a16:colId xmlns:a16="http://schemas.microsoft.com/office/drawing/2014/main" val="1250455981"/>
                    </a:ext>
                  </a:extLst>
                </a:gridCol>
                <a:gridCol w="1075340">
                  <a:extLst>
                    <a:ext uri="{9D8B030D-6E8A-4147-A177-3AD203B41FA5}">
                      <a16:colId xmlns:a16="http://schemas.microsoft.com/office/drawing/2014/main" val="1676894162"/>
                    </a:ext>
                  </a:extLst>
                </a:gridCol>
              </a:tblGrid>
              <a:tr h="324155">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741025197"/>
                  </a:ext>
                </a:extLst>
              </a:tr>
              <a:tr h="55950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a:t>
                      </a:r>
                    </a:p>
                  </a:txBody>
                  <a:tcPr/>
                </a:tc>
                <a:extLst>
                  <a:ext uri="{0D108BD9-81ED-4DB2-BD59-A6C34878D82A}">
                    <a16:rowId xmlns:a16="http://schemas.microsoft.com/office/drawing/2014/main" val="1778993493"/>
                  </a:ext>
                </a:extLst>
              </a:tr>
              <a:tr h="559500">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a:t>
                      </a:r>
                    </a:p>
                  </a:txBody>
                  <a:tcPr/>
                </a:tc>
                <a:extLst>
                  <a:ext uri="{0D108BD9-81ED-4DB2-BD59-A6C34878D82A}">
                    <a16:rowId xmlns:a16="http://schemas.microsoft.com/office/drawing/2014/main" val="1986886313"/>
                  </a:ext>
                </a:extLst>
              </a:tr>
              <a:tr h="559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a:t>
                      </a:r>
                    </a:p>
                  </a:txBody>
                  <a:tcPr/>
                </a:tc>
                <a:tc>
                  <a:txBody>
                    <a:bodyPr/>
                    <a:lstStyle/>
                    <a:p>
                      <a:endParaRPr lang="en-US"/>
                    </a:p>
                  </a:txBody>
                  <a:tcPr/>
                </a:tc>
                <a:extLst>
                  <a:ext uri="{0D108BD9-81ED-4DB2-BD59-A6C34878D82A}">
                    <a16:rowId xmlns:a16="http://schemas.microsoft.com/office/drawing/2014/main" val="935880112"/>
                  </a:ext>
                </a:extLst>
              </a:tr>
              <a:tr h="559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a:t>
                      </a:r>
                    </a:p>
                  </a:txBody>
                  <a:tcPr/>
                </a:tc>
                <a:tc>
                  <a:txBody>
                    <a:bodyPr/>
                    <a:lstStyle/>
                    <a:p>
                      <a:endParaRPr lang="en-US" dirty="0"/>
                    </a:p>
                  </a:txBody>
                  <a:tcPr/>
                </a:tc>
                <a:extLst>
                  <a:ext uri="{0D108BD9-81ED-4DB2-BD59-A6C34878D82A}">
                    <a16:rowId xmlns:a16="http://schemas.microsoft.com/office/drawing/2014/main" val="962991229"/>
                  </a:ext>
                </a:extLst>
              </a:tr>
            </a:tbl>
          </a:graphicData>
        </a:graphic>
      </p:graphicFrame>
    </p:spTree>
    <p:extLst>
      <p:ext uri="{BB962C8B-B14F-4D97-AF65-F5344CB8AC3E}">
        <p14:creationId xmlns:p14="http://schemas.microsoft.com/office/powerpoint/2010/main" val="3496159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0761-1384-A1A1-6712-2426A5928B1C}"/>
              </a:ext>
            </a:extLst>
          </p:cNvPr>
          <p:cNvSpPr>
            <a:spLocks noGrp="1"/>
          </p:cNvSpPr>
          <p:nvPr>
            <p:ph type="title"/>
          </p:nvPr>
        </p:nvSpPr>
        <p:spPr/>
        <p:txBody>
          <a:bodyPr/>
          <a:lstStyle/>
          <a:p>
            <a:r>
              <a:rPr lang="en-US" altLang="en-US" sz="4400" dirty="0"/>
              <a:t>Serializability</a:t>
            </a:r>
            <a:endParaRPr lang="en-US" dirty="0"/>
          </a:p>
        </p:txBody>
      </p:sp>
      <p:sp>
        <p:nvSpPr>
          <p:cNvPr id="3" name="Content Placeholder 2">
            <a:extLst>
              <a:ext uri="{FF2B5EF4-FFF2-40B4-BE49-F238E27FC236}">
                <a16:creationId xmlns:a16="http://schemas.microsoft.com/office/drawing/2014/main" id="{1A049B17-4458-F948-D8EA-1B1442FC17EA}"/>
              </a:ext>
            </a:extLst>
          </p:cNvPr>
          <p:cNvSpPr>
            <a:spLocks noGrp="1"/>
          </p:cNvSpPr>
          <p:nvPr>
            <p:ph sz="half" idx="1"/>
          </p:nvPr>
        </p:nvSpPr>
        <p:spPr/>
        <p:txBody>
          <a:bodyPr>
            <a:normAutofit/>
          </a:bodyPr>
          <a:lstStyle/>
          <a:p>
            <a:r>
              <a:rPr lang="en-US" dirty="0"/>
              <a:t>S1</a:t>
            </a:r>
          </a:p>
          <a:p>
            <a:pPr marL="0" indent="0">
              <a:buNone/>
            </a:pPr>
            <a:r>
              <a:rPr lang="en-US" dirty="0"/>
              <a:t>T1          T2 </a:t>
            </a:r>
          </a:p>
          <a:p>
            <a:pPr marL="0" indent="0">
              <a:buNone/>
            </a:pPr>
            <a:r>
              <a:rPr lang="en-US" dirty="0"/>
              <a:t>R(A)     </a:t>
            </a:r>
          </a:p>
          <a:p>
            <a:pPr marL="0" indent="0">
              <a:buNone/>
            </a:pPr>
            <a:r>
              <a:rPr lang="en-US" dirty="0"/>
              <a:t>                  R(A)     </a:t>
            </a:r>
          </a:p>
          <a:p>
            <a:pPr marL="0" indent="0">
              <a:buNone/>
            </a:pPr>
            <a:r>
              <a:rPr lang="en-US" dirty="0"/>
              <a:t>                  W(A)     </a:t>
            </a:r>
          </a:p>
          <a:p>
            <a:pPr marL="0" indent="0">
              <a:buNone/>
            </a:pPr>
            <a:r>
              <a:rPr lang="en-US" dirty="0"/>
              <a:t>W(A)     </a:t>
            </a:r>
          </a:p>
          <a:p>
            <a:pPr marL="0" indent="0">
              <a:buNone/>
            </a:pPr>
            <a:endParaRPr lang="en-US" dirty="0"/>
          </a:p>
        </p:txBody>
      </p:sp>
      <p:sp>
        <p:nvSpPr>
          <p:cNvPr id="4" name="Content Placeholder 3">
            <a:extLst>
              <a:ext uri="{FF2B5EF4-FFF2-40B4-BE49-F238E27FC236}">
                <a16:creationId xmlns:a16="http://schemas.microsoft.com/office/drawing/2014/main" id="{77B1402A-A898-C152-0539-FC92B582D604}"/>
              </a:ext>
            </a:extLst>
          </p:cNvPr>
          <p:cNvSpPr>
            <a:spLocks noGrp="1"/>
          </p:cNvSpPr>
          <p:nvPr>
            <p:ph sz="half" idx="2"/>
          </p:nvPr>
        </p:nvSpPr>
        <p:spPr/>
        <p:txBody>
          <a:bodyPr>
            <a:normAutofit/>
          </a:bodyPr>
          <a:lstStyle/>
          <a:p>
            <a:r>
              <a:rPr lang="en-US" dirty="0"/>
              <a:t>S2</a:t>
            </a:r>
          </a:p>
          <a:p>
            <a:pPr marL="0" indent="0">
              <a:buNone/>
            </a:pPr>
            <a:r>
              <a:rPr lang="en-US" dirty="0"/>
              <a:t>T1          T2 </a:t>
            </a:r>
          </a:p>
          <a:p>
            <a:pPr marL="0" indent="0">
              <a:buNone/>
            </a:pPr>
            <a:r>
              <a:rPr lang="en-US" dirty="0"/>
              <a:t>R(A)     </a:t>
            </a:r>
          </a:p>
          <a:p>
            <a:pPr marL="0" indent="0">
              <a:buNone/>
            </a:pPr>
            <a:r>
              <a:rPr lang="en-US" dirty="0"/>
              <a:t>W(A)     </a:t>
            </a:r>
          </a:p>
          <a:p>
            <a:pPr marL="0" indent="0">
              <a:buNone/>
            </a:pPr>
            <a:r>
              <a:rPr lang="en-US" dirty="0"/>
              <a:t>                 R(A)     </a:t>
            </a:r>
          </a:p>
          <a:p>
            <a:pPr marL="0" indent="0">
              <a:buNone/>
            </a:pPr>
            <a:r>
              <a:rPr lang="en-US" dirty="0"/>
              <a:t>                 W(A)          </a:t>
            </a:r>
          </a:p>
          <a:p>
            <a:pPr marL="0" indent="0">
              <a:buNone/>
            </a:pPr>
            <a:endParaRPr lang="en-US" dirty="0"/>
          </a:p>
        </p:txBody>
      </p:sp>
      <p:cxnSp>
        <p:nvCxnSpPr>
          <p:cNvPr id="6" name="Straight Connector 5">
            <a:extLst>
              <a:ext uri="{FF2B5EF4-FFF2-40B4-BE49-F238E27FC236}">
                <a16:creationId xmlns:a16="http://schemas.microsoft.com/office/drawing/2014/main" id="{DD14322A-754C-90FC-44C5-3E2FA58F2CCD}"/>
              </a:ext>
            </a:extLst>
          </p:cNvPr>
          <p:cNvCxnSpPr/>
          <p:nvPr/>
        </p:nvCxnSpPr>
        <p:spPr>
          <a:xfrm>
            <a:off x="1461195" y="1880460"/>
            <a:ext cx="0" cy="234270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D01B380-53F5-0146-C2D9-6DD324D02B6C}"/>
              </a:ext>
            </a:extLst>
          </p:cNvPr>
          <p:cNvCxnSpPr/>
          <p:nvPr/>
        </p:nvCxnSpPr>
        <p:spPr>
          <a:xfrm>
            <a:off x="5608935" y="1880460"/>
            <a:ext cx="0" cy="234270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271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Attribute-level Inconsistency</a:t>
            </a:r>
          </a:p>
        </p:txBody>
      </p:sp>
      <p:sp>
        <p:nvSpPr>
          <p:cNvPr id="4" name="Content Placeholder 2"/>
          <p:cNvSpPr txBox="1">
            <a:spLocks/>
          </p:cNvSpPr>
          <p:nvPr/>
        </p:nvSpPr>
        <p:spPr>
          <a:xfrm>
            <a:off x="599865" y="843525"/>
            <a:ext cx="7313370" cy="762000"/>
          </a:xfrm>
          <a:prstGeom prst="rect">
            <a:avLst/>
          </a:prstGeom>
          <a:ln>
            <a:solidFill>
              <a:schemeClr val="tx1"/>
            </a:solidFill>
          </a:ln>
        </p:spPr>
        <p:txBody>
          <a:bodyPr>
            <a:normAutofit fontScale="85000" lnSpcReduction="100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University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enrollment</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enrollment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1000</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err="1">
                <a:solidFill>
                  <a:srgbClr val="0000FF"/>
                </a:solidFill>
                <a:latin typeface="Lucida Console" pitchFamily="49" charset="0"/>
              </a:rPr>
              <a:t>uName</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err="1">
                <a:solidFill>
                  <a:srgbClr val="0000FF"/>
                </a:solidFill>
                <a:latin typeface="Lucida Console" pitchFamily="49" charset="0"/>
              </a:rPr>
              <a:t>Comsats</a:t>
            </a:r>
            <a:r>
              <a:rPr lang="en-US" sz="2000" b="1" dirty="0">
                <a:solidFill>
                  <a:srgbClr val="0000FF"/>
                </a:solidFill>
                <a:latin typeface="Lucida Console" pitchFamily="49" charset="0"/>
              </a:rPr>
              <a:t>’</a:t>
            </a:r>
          </a:p>
        </p:txBody>
      </p:sp>
      <p:sp>
        <p:nvSpPr>
          <p:cNvPr id="5" name="Content Placeholder 2"/>
          <p:cNvSpPr txBox="1">
            <a:spLocks/>
          </p:cNvSpPr>
          <p:nvPr/>
        </p:nvSpPr>
        <p:spPr>
          <a:xfrm>
            <a:off x="599865" y="2062725"/>
            <a:ext cx="7313370" cy="762000"/>
          </a:xfrm>
          <a:prstGeom prst="rect">
            <a:avLst/>
          </a:prstGeom>
          <a:ln>
            <a:solidFill>
              <a:schemeClr val="tx1"/>
            </a:solidFill>
          </a:ln>
        </p:spPr>
        <p:txBody>
          <a:bodyPr>
            <a:normAutofit fontScale="85000" lnSpcReduction="100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University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enrollment</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enrollment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1500</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err="1">
                <a:solidFill>
                  <a:srgbClr val="0000FF"/>
                </a:solidFill>
                <a:latin typeface="Lucida Console" pitchFamily="49" charset="0"/>
              </a:rPr>
              <a:t>uName</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a:t>
            </a:r>
            <a:r>
              <a:rPr lang="en-US" sz="2000" b="1" dirty="0" err="1">
                <a:solidFill>
                  <a:srgbClr val="0000FF"/>
                </a:solidFill>
                <a:latin typeface="Lucida Console" pitchFamily="49" charset="0"/>
              </a:rPr>
              <a:t>Comsats</a:t>
            </a:r>
            <a:r>
              <a:rPr lang="en-US" sz="2000" b="1" dirty="0">
                <a:solidFill>
                  <a:srgbClr val="0000FF"/>
                </a:solidFill>
                <a:latin typeface="Lucida Console" pitchFamily="49" charset="0"/>
              </a:rPr>
              <a:t>’</a:t>
            </a:r>
          </a:p>
        </p:txBody>
      </p:sp>
      <p:sp>
        <p:nvSpPr>
          <p:cNvPr id="6" name="Content Placeholder 2"/>
          <p:cNvSpPr txBox="1">
            <a:spLocks/>
          </p:cNvSpPr>
          <p:nvPr/>
        </p:nvSpPr>
        <p:spPr>
          <a:xfrm>
            <a:off x="904665" y="161162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12A9-2C7C-24B1-2442-5047B71EDD8A}"/>
              </a:ext>
            </a:extLst>
          </p:cNvPr>
          <p:cNvSpPr>
            <a:spLocks noGrp="1"/>
          </p:cNvSpPr>
          <p:nvPr>
            <p:ph type="title"/>
          </p:nvPr>
        </p:nvSpPr>
        <p:spPr/>
        <p:txBody>
          <a:bodyPr/>
          <a:lstStyle/>
          <a:p>
            <a:r>
              <a:rPr lang="en-US" altLang="en-US" sz="4400" b="1" dirty="0"/>
              <a:t>Serializability</a:t>
            </a:r>
            <a:endParaRPr lang="en-US" dirty="0"/>
          </a:p>
        </p:txBody>
      </p:sp>
      <p:sp>
        <p:nvSpPr>
          <p:cNvPr id="3" name="Content Placeholder 2">
            <a:extLst>
              <a:ext uri="{FF2B5EF4-FFF2-40B4-BE49-F238E27FC236}">
                <a16:creationId xmlns:a16="http://schemas.microsoft.com/office/drawing/2014/main" id="{DC45AD5B-5775-A811-0467-5967DCCDD508}"/>
              </a:ext>
            </a:extLst>
          </p:cNvPr>
          <p:cNvSpPr>
            <a:spLocks noGrp="1"/>
          </p:cNvSpPr>
          <p:nvPr>
            <p:ph sz="half" idx="1"/>
          </p:nvPr>
        </p:nvSpPr>
        <p:spPr/>
        <p:txBody>
          <a:bodyPr/>
          <a:lstStyle/>
          <a:p>
            <a:r>
              <a:rPr lang="en-US" dirty="0"/>
              <a:t>T1          T2        T3</a:t>
            </a:r>
          </a:p>
          <a:p>
            <a:pPr lvl="1"/>
            <a:r>
              <a:rPr lang="en-US" dirty="0"/>
              <a:t>FACTORIAL OF 3	</a:t>
            </a:r>
          </a:p>
          <a:p>
            <a:pPr lvl="1"/>
            <a:r>
              <a:rPr lang="en-US" dirty="0"/>
              <a:t>L3=6</a:t>
            </a:r>
          </a:p>
          <a:p>
            <a:pPr marL="0" indent="0">
              <a:buNone/>
            </a:pPr>
            <a:r>
              <a:rPr lang="en-US" dirty="0"/>
              <a:t> </a:t>
            </a:r>
          </a:p>
        </p:txBody>
      </p:sp>
      <p:sp>
        <p:nvSpPr>
          <p:cNvPr id="4" name="Content Placeholder 3">
            <a:extLst>
              <a:ext uri="{FF2B5EF4-FFF2-40B4-BE49-F238E27FC236}">
                <a16:creationId xmlns:a16="http://schemas.microsoft.com/office/drawing/2014/main" id="{041EF73D-80B6-91C9-4007-F396CB08AA29}"/>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387307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D40C3E0-1CD2-E1C4-CCCE-5A6D6EBAD165}"/>
              </a:ext>
            </a:extLst>
          </p:cNvPr>
          <p:cNvSpPr>
            <a:spLocks noGrp="1"/>
          </p:cNvSpPr>
          <p:nvPr>
            <p:ph type="sldNum" sz="quarter" idx="12"/>
          </p:nvPr>
        </p:nvSpPr>
        <p:spPr/>
        <p:txBody>
          <a:bodyPr/>
          <a:lstStyle/>
          <a:p>
            <a:fld id="{5C0B80E0-47E6-4027-85ED-03BC77AC9224}" type="slidenum">
              <a:rPr lang="en-US" altLang="en-US"/>
              <a:pPr/>
              <a:t>41</a:t>
            </a:fld>
            <a:endParaRPr lang="en-US" altLang="en-US"/>
          </a:p>
        </p:txBody>
      </p:sp>
      <p:sp>
        <p:nvSpPr>
          <p:cNvPr id="261122" name="Rectangle 2">
            <a:extLst>
              <a:ext uri="{FF2B5EF4-FFF2-40B4-BE49-F238E27FC236}">
                <a16:creationId xmlns:a16="http://schemas.microsoft.com/office/drawing/2014/main" id="{9B514054-AE99-4946-447E-4F13D134DB34}"/>
              </a:ext>
            </a:extLst>
          </p:cNvPr>
          <p:cNvSpPr>
            <a:spLocks noGrp="1" noChangeArrowheads="1"/>
          </p:cNvSpPr>
          <p:nvPr>
            <p:ph type="title"/>
          </p:nvPr>
        </p:nvSpPr>
        <p:spPr/>
        <p:txBody>
          <a:bodyPr/>
          <a:lstStyle/>
          <a:p>
            <a:pPr algn="just"/>
            <a:r>
              <a:rPr lang="en-US" altLang="en-US" sz="2925" b="1"/>
              <a:t>Nonserial Schedule</a:t>
            </a:r>
            <a:endParaRPr lang="en-US" altLang="en-US" b="1"/>
          </a:p>
        </p:txBody>
      </p:sp>
      <p:sp>
        <p:nvSpPr>
          <p:cNvPr id="261123" name="Rectangle 3">
            <a:extLst>
              <a:ext uri="{FF2B5EF4-FFF2-40B4-BE49-F238E27FC236}">
                <a16:creationId xmlns:a16="http://schemas.microsoft.com/office/drawing/2014/main" id="{D0D6A66C-816F-82C1-303F-E5B9099C31C4}"/>
              </a:ext>
            </a:extLst>
          </p:cNvPr>
          <p:cNvSpPr>
            <a:spLocks noGrp="1" noChangeArrowheads="1"/>
          </p:cNvSpPr>
          <p:nvPr>
            <p:ph type="body" idx="1"/>
          </p:nvPr>
        </p:nvSpPr>
        <p:spPr>
          <a:xfrm>
            <a:off x="961930" y="1227575"/>
            <a:ext cx="6000750" cy="3086100"/>
          </a:xfrm>
        </p:spPr>
        <p:txBody>
          <a:bodyPr>
            <a:normAutofit fontScale="70000" lnSpcReduction="20000"/>
          </a:bodyPr>
          <a:lstStyle/>
          <a:p>
            <a:pPr algn="just">
              <a:lnSpc>
                <a:spcPct val="90000"/>
              </a:lnSpc>
            </a:pPr>
            <a:r>
              <a:rPr lang="en-US" altLang="en-US" dirty="0"/>
              <a:t>Schedule where operations from set of concurrent transactions are interleaved.</a:t>
            </a:r>
          </a:p>
          <a:p>
            <a:pPr algn="just">
              <a:lnSpc>
                <a:spcPct val="10000"/>
              </a:lnSpc>
            </a:pPr>
            <a:endParaRPr lang="en-US" altLang="en-US" dirty="0"/>
          </a:p>
          <a:p>
            <a:pPr algn="just">
              <a:lnSpc>
                <a:spcPct val="90000"/>
              </a:lnSpc>
            </a:pPr>
            <a:r>
              <a:rPr lang="en-US" altLang="en-US" dirty="0"/>
              <a:t>Objective of serializability is to find non serial schedules that allow transactions to execute concurrently without interfering with one another.</a:t>
            </a:r>
          </a:p>
          <a:p>
            <a:pPr algn="just">
              <a:lnSpc>
                <a:spcPct val="10000"/>
              </a:lnSpc>
            </a:pPr>
            <a:endParaRPr lang="en-US" altLang="en-US" dirty="0"/>
          </a:p>
          <a:p>
            <a:pPr algn="just">
              <a:lnSpc>
                <a:spcPct val="90000"/>
              </a:lnSpc>
            </a:pPr>
            <a:r>
              <a:rPr lang="en-US" altLang="en-US" dirty="0"/>
              <a:t>In other words, want to find non-serial schedules that are equivalent to </a:t>
            </a:r>
            <a:r>
              <a:rPr lang="en-US" altLang="en-US" i="1" dirty="0"/>
              <a:t>some</a:t>
            </a:r>
            <a:r>
              <a:rPr lang="en-US" altLang="en-US" dirty="0"/>
              <a:t> serial schedule. Such a schedule is called </a:t>
            </a:r>
            <a:r>
              <a:rPr lang="en-US" altLang="en-US" i="1" dirty="0"/>
              <a:t>serializable</a:t>
            </a:r>
            <a:r>
              <a:rPr lang="en-US" altLang="en-US" dirty="0"/>
              <a:t>. </a:t>
            </a:r>
          </a:p>
        </p:txBody>
      </p:sp>
    </p:spTree>
    <p:extLst>
      <p:ext uri="{BB962C8B-B14F-4D97-AF65-F5344CB8AC3E}">
        <p14:creationId xmlns:p14="http://schemas.microsoft.com/office/powerpoint/2010/main" val="220716981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1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1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E5157FE-CDE6-3D63-AFF9-EA029D9D5D08}"/>
              </a:ext>
            </a:extLst>
          </p:cNvPr>
          <p:cNvSpPr>
            <a:spLocks noGrp="1"/>
          </p:cNvSpPr>
          <p:nvPr>
            <p:ph type="sldNum" sz="quarter" idx="12"/>
          </p:nvPr>
        </p:nvSpPr>
        <p:spPr/>
        <p:txBody>
          <a:bodyPr/>
          <a:lstStyle/>
          <a:p>
            <a:fld id="{88FC5E12-17C4-4938-B562-23E91990EE2D}" type="slidenum">
              <a:rPr lang="en-US" altLang="en-US"/>
              <a:pPr/>
              <a:t>42</a:t>
            </a:fld>
            <a:endParaRPr lang="en-US" altLang="en-US"/>
          </a:p>
        </p:txBody>
      </p:sp>
      <p:sp>
        <p:nvSpPr>
          <p:cNvPr id="264194" name="Rectangle 2">
            <a:extLst>
              <a:ext uri="{FF2B5EF4-FFF2-40B4-BE49-F238E27FC236}">
                <a16:creationId xmlns:a16="http://schemas.microsoft.com/office/drawing/2014/main" id="{AB21915E-3EBD-7C60-B948-4A2376CFF6CB}"/>
              </a:ext>
            </a:extLst>
          </p:cNvPr>
          <p:cNvSpPr>
            <a:spLocks noGrp="1" noChangeArrowheads="1"/>
          </p:cNvSpPr>
          <p:nvPr>
            <p:ph type="title"/>
          </p:nvPr>
        </p:nvSpPr>
        <p:spPr/>
        <p:txBody>
          <a:bodyPr/>
          <a:lstStyle/>
          <a:p>
            <a:pPr algn="just"/>
            <a:r>
              <a:rPr lang="en-US" altLang="en-US" sz="2925" b="1"/>
              <a:t>Serializability</a:t>
            </a:r>
            <a:endParaRPr lang="en-US" altLang="en-US" b="1"/>
          </a:p>
        </p:txBody>
      </p:sp>
      <p:sp>
        <p:nvSpPr>
          <p:cNvPr id="264195" name="Rectangle 3">
            <a:extLst>
              <a:ext uri="{FF2B5EF4-FFF2-40B4-BE49-F238E27FC236}">
                <a16:creationId xmlns:a16="http://schemas.microsoft.com/office/drawing/2014/main" id="{A35CB37C-781D-326C-AAEA-2E840E856BBC}"/>
              </a:ext>
            </a:extLst>
          </p:cNvPr>
          <p:cNvSpPr>
            <a:spLocks noGrp="1" noChangeArrowheads="1"/>
          </p:cNvSpPr>
          <p:nvPr>
            <p:ph type="body" idx="1"/>
          </p:nvPr>
        </p:nvSpPr>
        <p:spPr>
          <a:xfrm>
            <a:off x="1541860" y="1168004"/>
            <a:ext cx="6000750" cy="3086100"/>
          </a:xfrm>
        </p:spPr>
        <p:txBody>
          <a:bodyPr>
            <a:normAutofit fontScale="85000" lnSpcReduction="20000"/>
          </a:bodyPr>
          <a:lstStyle/>
          <a:p>
            <a:pPr algn="just"/>
            <a:r>
              <a:rPr lang="en-US" altLang="en-US" dirty="0"/>
              <a:t>Conflict serializable schedule orders any conflicting operations in same way as some serial execution. </a:t>
            </a:r>
          </a:p>
          <a:p>
            <a:pPr algn="just"/>
            <a:r>
              <a:rPr lang="en-US" altLang="en-US" dirty="0"/>
              <a:t>Under </a:t>
            </a:r>
            <a:r>
              <a:rPr lang="en-US" altLang="en-US" i="1" dirty="0"/>
              <a:t>constrained write rule</a:t>
            </a:r>
            <a:r>
              <a:rPr lang="en-US" altLang="en-US" dirty="0"/>
              <a:t> (transaction updates data item based on its old value, which is first read), use </a:t>
            </a:r>
            <a:r>
              <a:rPr lang="en-US" altLang="en-US" i="1" dirty="0"/>
              <a:t>precedence graph</a:t>
            </a:r>
            <a:r>
              <a:rPr lang="en-US" altLang="en-US" dirty="0"/>
              <a:t> to test for serializability.</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4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C1B67A3-9209-9136-6171-EAFC7925DFCB}"/>
              </a:ext>
            </a:extLst>
          </p:cNvPr>
          <p:cNvSpPr>
            <a:spLocks noGrp="1"/>
          </p:cNvSpPr>
          <p:nvPr>
            <p:ph type="sldNum" sz="quarter" idx="12"/>
          </p:nvPr>
        </p:nvSpPr>
        <p:spPr/>
        <p:txBody>
          <a:bodyPr/>
          <a:lstStyle/>
          <a:p>
            <a:fld id="{FF1108CE-B088-4815-83BF-E89FCC26C9CF}" type="slidenum">
              <a:rPr lang="en-US" altLang="en-US"/>
              <a:pPr/>
              <a:t>43</a:t>
            </a:fld>
            <a:endParaRPr lang="en-US" altLang="en-US"/>
          </a:p>
        </p:txBody>
      </p:sp>
      <p:sp>
        <p:nvSpPr>
          <p:cNvPr id="265218" name="Rectangle 2">
            <a:extLst>
              <a:ext uri="{FF2B5EF4-FFF2-40B4-BE49-F238E27FC236}">
                <a16:creationId xmlns:a16="http://schemas.microsoft.com/office/drawing/2014/main" id="{E2682053-ED9E-543D-DE12-09BDB8B8449C}"/>
              </a:ext>
            </a:extLst>
          </p:cNvPr>
          <p:cNvSpPr>
            <a:spLocks noGrp="1" noChangeArrowheads="1"/>
          </p:cNvSpPr>
          <p:nvPr>
            <p:ph type="title"/>
          </p:nvPr>
        </p:nvSpPr>
        <p:spPr/>
        <p:txBody>
          <a:bodyPr/>
          <a:lstStyle/>
          <a:p>
            <a:pPr algn="just"/>
            <a:r>
              <a:rPr lang="en-US" altLang="en-US" sz="2925" b="1"/>
              <a:t>Precedence Graph</a:t>
            </a:r>
            <a:endParaRPr lang="en-US" altLang="en-US" b="1"/>
          </a:p>
        </p:txBody>
      </p:sp>
      <p:sp>
        <p:nvSpPr>
          <p:cNvPr id="265219" name="Rectangle 3">
            <a:extLst>
              <a:ext uri="{FF2B5EF4-FFF2-40B4-BE49-F238E27FC236}">
                <a16:creationId xmlns:a16="http://schemas.microsoft.com/office/drawing/2014/main" id="{20951D8A-7FCA-21BD-97D0-31E080C66501}"/>
              </a:ext>
            </a:extLst>
          </p:cNvPr>
          <p:cNvSpPr>
            <a:spLocks noGrp="1" noChangeArrowheads="1"/>
          </p:cNvSpPr>
          <p:nvPr>
            <p:ph type="body" idx="1"/>
          </p:nvPr>
        </p:nvSpPr>
        <p:spPr>
          <a:xfrm>
            <a:off x="1541860" y="1168004"/>
            <a:ext cx="6000750" cy="3086100"/>
          </a:xfrm>
        </p:spPr>
        <p:txBody>
          <a:bodyPr>
            <a:normAutofit fontScale="77500" lnSpcReduction="20000"/>
          </a:bodyPr>
          <a:lstStyle/>
          <a:p>
            <a:pPr algn="just"/>
            <a:r>
              <a:rPr lang="en-US" altLang="en-US" b="1"/>
              <a:t>Create:</a:t>
            </a:r>
          </a:p>
          <a:p>
            <a:pPr lvl="1" algn="just"/>
            <a:r>
              <a:rPr lang="en-US" altLang="en-US" b="1"/>
              <a:t> node for each transaction;</a:t>
            </a:r>
          </a:p>
          <a:p>
            <a:pPr lvl="1" algn="just"/>
            <a:r>
              <a:rPr lang="en-US" altLang="en-US" b="1"/>
              <a:t>a directed edge T</a:t>
            </a:r>
            <a:r>
              <a:rPr lang="en-US" altLang="en-US" b="1" baseline="-25000"/>
              <a:t>i</a:t>
            </a:r>
            <a:r>
              <a:rPr lang="en-US" altLang="en-US" b="1"/>
              <a:t> </a:t>
            </a:r>
            <a:r>
              <a:rPr lang="en-US" altLang="en-US" b="1">
                <a:sym typeface="Symbol" panose="05050102010706020507" pitchFamily="18" charset="2"/>
              </a:rPr>
              <a:t></a:t>
            </a:r>
            <a:r>
              <a:rPr lang="en-US" altLang="en-US" b="1"/>
              <a:t> T</a:t>
            </a:r>
            <a:r>
              <a:rPr lang="en-US" altLang="en-US" b="1" baseline="-25000"/>
              <a:t>j</a:t>
            </a:r>
            <a:r>
              <a:rPr lang="en-US" altLang="en-US" b="1"/>
              <a:t>, if T</a:t>
            </a:r>
            <a:r>
              <a:rPr lang="en-US" altLang="en-US" b="1" baseline="-25000"/>
              <a:t>j</a:t>
            </a:r>
            <a:r>
              <a:rPr lang="en-US" altLang="en-US" b="1"/>
              <a:t> reads the value of an item written by T</a:t>
            </a:r>
            <a:r>
              <a:rPr lang="en-US" altLang="en-US" b="1" baseline="-25000"/>
              <a:t>I</a:t>
            </a:r>
            <a:r>
              <a:rPr lang="en-US" altLang="en-US" b="1"/>
              <a:t>;</a:t>
            </a:r>
          </a:p>
          <a:p>
            <a:pPr lvl="1" algn="just"/>
            <a:r>
              <a:rPr lang="en-US" altLang="en-US" b="1"/>
              <a:t>a directed edge T</a:t>
            </a:r>
            <a:r>
              <a:rPr lang="en-US" altLang="en-US" b="1" baseline="-25000"/>
              <a:t>i</a:t>
            </a:r>
            <a:r>
              <a:rPr lang="en-US" altLang="en-US" b="1"/>
              <a:t> </a:t>
            </a:r>
            <a:r>
              <a:rPr lang="en-US" altLang="en-US" b="1">
                <a:sym typeface="Symbol" panose="05050102010706020507" pitchFamily="18" charset="2"/>
              </a:rPr>
              <a:t></a:t>
            </a:r>
            <a:r>
              <a:rPr lang="en-US" altLang="en-US" b="1"/>
              <a:t> T</a:t>
            </a:r>
            <a:r>
              <a:rPr lang="en-US" altLang="en-US" b="1" baseline="-25000"/>
              <a:t>j</a:t>
            </a:r>
            <a:r>
              <a:rPr lang="en-US" altLang="en-US" b="1"/>
              <a:t>, if T</a:t>
            </a:r>
            <a:r>
              <a:rPr lang="en-US" altLang="en-US" b="1" baseline="-25000"/>
              <a:t>j</a:t>
            </a:r>
            <a:r>
              <a:rPr lang="en-US" altLang="en-US" b="1"/>
              <a:t> writes a value into an item after it has been read by T</a:t>
            </a:r>
            <a:r>
              <a:rPr lang="en-US" altLang="en-US" b="1" baseline="-25000"/>
              <a:t>i</a:t>
            </a:r>
            <a:r>
              <a:rPr lang="en-US" altLang="en-US" b="1"/>
              <a:t>. </a:t>
            </a:r>
          </a:p>
          <a:p>
            <a:pPr algn="just"/>
            <a:r>
              <a:rPr lang="en-US" altLang="en-US" b="1"/>
              <a:t>If precedence graph contains cycle schedule is not conflict serializable.</a:t>
            </a:r>
            <a:endParaRPr lang="en-US"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5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52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52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5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894E2FC-D1F9-9B81-1C0E-44CF77E27BF0}"/>
              </a:ext>
            </a:extLst>
          </p:cNvPr>
          <p:cNvSpPr>
            <a:spLocks noGrp="1"/>
          </p:cNvSpPr>
          <p:nvPr>
            <p:ph type="sldNum" sz="quarter" idx="12"/>
          </p:nvPr>
        </p:nvSpPr>
        <p:spPr/>
        <p:txBody>
          <a:bodyPr/>
          <a:lstStyle/>
          <a:p>
            <a:fld id="{2857ED3F-AA71-4A8C-A909-B4753AF5FF72}" type="slidenum">
              <a:rPr lang="en-US" altLang="en-US"/>
              <a:pPr/>
              <a:t>44</a:t>
            </a:fld>
            <a:endParaRPr lang="en-US" altLang="en-US"/>
          </a:p>
        </p:txBody>
      </p:sp>
      <p:sp>
        <p:nvSpPr>
          <p:cNvPr id="263170" name="Rectangle 2">
            <a:extLst>
              <a:ext uri="{FF2B5EF4-FFF2-40B4-BE49-F238E27FC236}">
                <a16:creationId xmlns:a16="http://schemas.microsoft.com/office/drawing/2014/main" id="{7FFB431A-91C3-BA2E-4E78-4F25363ECACF}"/>
              </a:ext>
            </a:extLst>
          </p:cNvPr>
          <p:cNvSpPr>
            <a:spLocks noGrp="1" noChangeArrowheads="1"/>
          </p:cNvSpPr>
          <p:nvPr>
            <p:ph type="title"/>
          </p:nvPr>
        </p:nvSpPr>
        <p:spPr/>
        <p:txBody>
          <a:bodyPr/>
          <a:lstStyle/>
          <a:p>
            <a:r>
              <a:rPr lang="en-US" altLang="en-US" sz="2925" b="1" dirty="0"/>
              <a:t>Example of Conflict Serializability</a:t>
            </a:r>
            <a:endParaRPr lang="en-US" altLang="en-US" dirty="0"/>
          </a:p>
        </p:txBody>
      </p:sp>
      <p:pic>
        <p:nvPicPr>
          <p:cNvPr id="263172" name="Picture 4">
            <a:extLst>
              <a:ext uri="{FF2B5EF4-FFF2-40B4-BE49-F238E27FC236}">
                <a16:creationId xmlns:a16="http://schemas.microsoft.com/office/drawing/2014/main" id="{7FD42473-7FBD-853F-F0B8-5CD0472924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4235" y="1168003"/>
            <a:ext cx="6048375" cy="302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77228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3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B5A57-9F33-FB6A-AB7B-AC189BCB8F4C}"/>
              </a:ext>
            </a:extLst>
          </p:cNvPr>
          <p:cNvSpPr>
            <a:spLocks noGrp="1"/>
          </p:cNvSpPr>
          <p:nvPr>
            <p:ph type="title"/>
          </p:nvPr>
        </p:nvSpPr>
        <p:spPr/>
        <p:txBody>
          <a:bodyPr/>
          <a:lstStyle/>
          <a:p>
            <a:r>
              <a:rPr lang="en-US" altLang="en-US" sz="4400" dirty="0"/>
              <a:t>Conflict Serializable schedule </a:t>
            </a:r>
            <a:endParaRPr lang="en-US" dirty="0"/>
          </a:p>
        </p:txBody>
      </p:sp>
      <p:sp>
        <p:nvSpPr>
          <p:cNvPr id="5" name="Content Placeholder 4">
            <a:extLst>
              <a:ext uri="{FF2B5EF4-FFF2-40B4-BE49-F238E27FC236}">
                <a16:creationId xmlns:a16="http://schemas.microsoft.com/office/drawing/2014/main" id="{89686818-EE0D-D8B9-0C73-5135525527BF}"/>
              </a:ext>
            </a:extLst>
          </p:cNvPr>
          <p:cNvSpPr>
            <a:spLocks noGrp="1"/>
          </p:cNvSpPr>
          <p:nvPr>
            <p:ph sz="half" idx="1"/>
          </p:nvPr>
        </p:nvSpPr>
        <p:spPr/>
        <p:txBody>
          <a:bodyPr>
            <a:normAutofit fontScale="55000" lnSpcReduction="20000"/>
          </a:bodyPr>
          <a:lstStyle/>
          <a:p>
            <a:r>
              <a:rPr lang="en-US" dirty="0"/>
              <a:t>S1</a:t>
            </a:r>
          </a:p>
          <a:p>
            <a:pPr marL="0" indent="0">
              <a:buNone/>
            </a:pPr>
            <a:r>
              <a:rPr lang="en-US" dirty="0"/>
              <a:t>T1          T2 </a:t>
            </a:r>
          </a:p>
          <a:p>
            <a:pPr marL="0" indent="0">
              <a:buNone/>
            </a:pPr>
            <a:r>
              <a:rPr lang="en-US" dirty="0"/>
              <a:t>R(A) </a:t>
            </a:r>
          </a:p>
          <a:p>
            <a:pPr marL="0" indent="0">
              <a:buNone/>
            </a:pPr>
            <a:r>
              <a:rPr lang="en-US" dirty="0"/>
              <a:t> W(A)     </a:t>
            </a:r>
          </a:p>
          <a:p>
            <a:pPr marL="0" indent="0">
              <a:buNone/>
            </a:pPr>
            <a:r>
              <a:rPr lang="en-US" dirty="0"/>
              <a:t>   </a:t>
            </a:r>
          </a:p>
          <a:p>
            <a:pPr marL="0" indent="0">
              <a:buNone/>
            </a:pPr>
            <a:r>
              <a:rPr lang="en-US" dirty="0"/>
              <a:t>                  R(A)     </a:t>
            </a:r>
          </a:p>
          <a:p>
            <a:pPr marL="0" indent="0">
              <a:buNone/>
            </a:pPr>
            <a:r>
              <a:rPr lang="en-US" dirty="0"/>
              <a:t>                  W(A) </a:t>
            </a:r>
          </a:p>
          <a:p>
            <a:pPr marL="0" indent="0">
              <a:buNone/>
            </a:pPr>
            <a:r>
              <a:rPr lang="en-US" dirty="0"/>
              <a:t>W(B)     </a:t>
            </a:r>
          </a:p>
          <a:p>
            <a:pPr marL="0" indent="0">
              <a:buNone/>
            </a:pPr>
            <a:r>
              <a:rPr lang="en-US" dirty="0"/>
              <a:t>   Note : Find  Adjacent non-conflict pairs . Change their positions /swap their positions  </a:t>
            </a:r>
          </a:p>
          <a:p>
            <a:pPr marL="0" indent="0">
              <a:buNone/>
            </a:pPr>
            <a:r>
              <a:rPr lang="en-US" dirty="0"/>
              <a:t>When find conflict pairs then there would be  no swapping.   </a:t>
            </a:r>
          </a:p>
          <a:p>
            <a:endParaRPr lang="en-US" dirty="0"/>
          </a:p>
        </p:txBody>
      </p:sp>
      <p:sp>
        <p:nvSpPr>
          <p:cNvPr id="6" name="Content Placeholder 5">
            <a:extLst>
              <a:ext uri="{FF2B5EF4-FFF2-40B4-BE49-F238E27FC236}">
                <a16:creationId xmlns:a16="http://schemas.microsoft.com/office/drawing/2014/main" id="{5076E2CA-D5C8-0195-DDA5-69A51457EEF1}"/>
              </a:ext>
            </a:extLst>
          </p:cNvPr>
          <p:cNvSpPr>
            <a:spLocks noGrp="1"/>
          </p:cNvSpPr>
          <p:nvPr>
            <p:ph sz="half" idx="2"/>
          </p:nvPr>
        </p:nvSpPr>
        <p:spPr/>
        <p:txBody>
          <a:bodyPr>
            <a:normAutofit fontScale="55000" lnSpcReduction="20000"/>
          </a:bodyPr>
          <a:lstStyle/>
          <a:p>
            <a:r>
              <a:rPr lang="en-US" dirty="0"/>
              <a:t>S2</a:t>
            </a:r>
          </a:p>
          <a:p>
            <a:pPr marL="0" indent="0">
              <a:buNone/>
            </a:pPr>
            <a:r>
              <a:rPr lang="en-US" dirty="0"/>
              <a:t>T1          T2 </a:t>
            </a:r>
          </a:p>
          <a:p>
            <a:pPr marL="0" indent="0">
              <a:buNone/>
            </a:pPr>
            <a:r>
              <a:rPr lang="en-US" dirty="0"/>
              <a:t>R(A) </a:t>
            </a:r>
          </a:p>
          <a:p>
            <a:pPr marL="0" indent="0">
              <a:buNone/>
            </a:pPr>
            <a:r>
              <a:rPr lang="en-US" dirty="0"/>
              <a:t>W(A)     </a:t>
            </a:r>
          </a:p>
          <a:p>
            <a:pPr marL="0" indent="0">
              <a:buNone/>
            </a:pPr>
            <a:r>
              <a:rPr lang="en-US" dirty="0"/>
              <a:t>W(B)     </a:t>
            </a:r>
          </a:p>
          <a:p>
            <a:pPr marL="0" indent="0">
              <a:buNone/>
            </a:pPr>
            <a:r>
              <a:rPr lang="en-US" dirty="0"/>
              <a:t>  </a:t>
            </a:r>
          </a:p>
          <a:p>
            <a:pPr marL="0" indent="0">
              <a:buNone/>
            </a:pPr>
            <a:r>
              <a:rPr lang="en-US" dirty="0"/>
              <a:t>                  R(A)     </a:t>
            </a:r>
          </a:p>
          <a:p>
            <a:pPr marL="0" indent="0">
              <a:buNone/>
            </a:pPr>
            <a:r>
              <a:rPr lang="en-US" dirty="0"/>
              <a:t>                  W(A) </a:t>
            </a:r>
          </a:p>
          <a:p>
            <a:pPr marL="0" indent="0">
              <a:buNone/>
            </a:pPr>
            <a:r>
              <a:rPr lang="en-US" dirty="0"/>
              <a:t>    </a:t>
            </a:r>
          </a:p>
          <a:p>
            <a:pPr marL="0" indent="0">
              <a:buNone/>
            </a:pPr>
            <a:endParaRPr lang="en-US" dirty="0"/>
          </a:p>
        </p:txBody>
      </p:sp>
      <p:cxnSp>
        <p:nvCxnSpPr>
          <p:cNvPr id="8" name="Straight Connector 7">
            <a:extLst>
              <a:ext uri="{FF2B5EF4-FFF2-40B4-BE49-F238E27FC236}">
                <a16:creationId xmlns:a16="http://schemas.microsoft.com/office/drawing/2014/main" id="{0557BE47-77EE-B7FB-F33D-853E3A2DE49E}"/>
              </a:ext>
            </a:extLst>
          </p:cNvPr>
          <p:cNvCxnSpPr>
            <a:cxnSpLocks/>
          </p:cNvCxnSpPr>
          <p:nvPr/>
        </p:nvCxnSpPr>
        <p:spPr>
          <a:xfrm>
            <a:off x="1153955" y="1458005"/>
            <a:ext cx="0" cy="149779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E69E37A-CAB5-F1C3-C7EE-2B65C64A3B34}"/>
              </a:ext>
            </a:extLst>
          </p:cNvPr>
          <p:cNvCxnSpPr>
            <a:cxnSpLocks/>
          </p:cNvCxnSpPr>
          <p:nvPr/>
        </p:nvCxnSpPr>
        <p:spPr>
          <a:xfrm>
            <a:off x="5263290" y="1458005"/>
            <a:ext cx="0" cy="21122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8028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1420D-B5B8-393E-312C-7BE2D6EECA74}"/>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normAutofit fontScale="62500" lnSpcReduction="20000"/>
          </a:bodyPr>
          <a:lstStyle/>
          <a:p>
            <a:r>
              <a:rPr lang="en-US" dirty="0"/>
              <a:t>T1        T2         T3</a:t>
            </a:r>
          </a:p>
          <a:p>
            <a:pPr marL="514350" indent="-514350">
              <a:buFont typeface="+mj-lt"/>
              <a:buAutoNum type="arabicPeriod"/>
            </a:pPr>
            <a:r>
              <a:rPr lang="en-US" dirty="0"/>
              <a:t>R(X)                      </a:t>
            </a:r>
          </a:p>
          <a:p>
            <a:pPr marL="514350" indent="-514350">
              <a:buFont typeface="+mj-lt"/>
              <a:buAutoNum type="arabicPeriod"/>
            </a:pPr>
            <a:r>
              <a:rPr lang="en-US" dirty="0"/>
              <a:t>                          R(Y)</a:t>
            </a:r>
          </a:p>
          <a:p>
            <a:pPr marL="514350" indent="-514350">
              <a:buFont typeface="+mj-lt"/>
              <a:buAutoNum type="arabicPeriod"/>
            </a:pPr>
            <a:r>
              <a:rPr lang="en-US" dirty="0"/>
              <a:t>                          R(X)</a:t>
            </a:r>
          </a:p>
          <a:p>
            <a:pPr marL="514350" indent="-514350">
              <a:buFont typeface="+mj-lt"/>
              <a:buAutoNum type="arabicPeriod"/>
            </a:pPr>
            <a:r>
              <a:rPr lang="en-US" dirty="0"/>
              <a:t>            R(Y)</a:t>
            </a:r>
          </a:p>
          <a:p>
            <a:pPr marL="514350" indent="-514350">
              <a:buFont typeface="+mj-lt"/>
              <a:buAutoNum type="arabicPeriod"/>
            </a:pPr>
            <a:r>
              <a:rPr lang="en-US" dirty="0"/>
              <a:t>            R(Z) </a:t>
            </a:r>
          </a:p>
          <a:p>
            <a:pPr marL="514350" indent="-514350">
              <a:buFont typeface="+mj-lt"/>
              <a:buAutoNum type="arabicPeriod"/>
            </a:pPr>
            <a:r>
              <a:rPr lang="en-US" dirty="0"/>
              <a:t>                          W(Y)                     </a:t>
            </a:r>
          </a:p>
          <a:p>
            <a:pPr marL="514350" indent="-514350">
              <a:buFont typeface="+mj-lt"/>
              <a:buAutoNum type="arabicPeriod"/>
            </a:pPr>
            <a:r>
              <a:rPr lang="en-US" dirty="0"/>
              <a:t>             W(Z)                      </a:t>
            </a:r>
          </a:p>
          <a:p>
            <a:pPr marL="514350" indent="-514350">
              <a:buFont typeface="+mj-lt"/>
              <a:buAutoNum type="arabicPeriod"/>
            </a:pPr>
            <a:r>
              <a:rPr lang="en-US" dirty="0"/>
              <a:t>R(Z)                      </a:t>
            </a:r>
          </a:p>
          <a:p>
            <a:pPr marL="514350" indent="-514350">
              <a:buFont typeface="+mj-lt"/>
              <a:buAutoNum type="arabicPeriod"/>
            </a:pPr>
            <a:r>
              <a:rPr lang="en-US" dirty="0"/>
              <a:t>W(X)                      </a:t>
            </a:r>
          </a:p>
          <a:p>
            <a:pPr marL="514350" indent="-514350">
              <a:buFont typeface="+mj-lt"/>
              <a:buAutoNum type="arabicPeriod"/>
            </a:pPr>
            <a:r>
              <a:rPr lang="en-US" dirty="0"/>
              <a:t>W(Z)                      </a:t>
            </a:r>
          </a:p>
          <a:p>
            <a:pPr marL="0" indent="0">
              <a:buNone/>
            </a:pPr>
            <a:r>
              <a:rPr lang="en-US" dirty="0"/>
              <a:t>                      </a:t>
            </a:r>
          </a:p>
          <a:p>
            <a:endParaRPr lang="en-US" dirty="0"/>
          </a:p>
        </p:txBody>
      </p:sp>
      <p:sp>
        <p:nvSpPr>
          <p:cNvPr id="4" name="Content Placeholder 3">
            <a:extLst>
              <a:ext uri="{FF2B5EF4-FFF2-40B4-BE49-F238E27FC236}">
                <a16:creationId xmlns:a16="http://schemas.microsoft.com/office/drawing/2014/main" id="{A68E19AE-88CD-CE57-DE47-85558F9FFDB2}"/>
              </a:ext>
            </a:extLst>
          </p:cNvPr>
          <p:cNvSpPr>
            <a:spLocks noGrp="1"/>
          </p:cNvSpPr>
          <p:nvPr>
            <p:ph sz="half" idx="2"/>
          </p:nvPr>
        </p:nvSpPr>
        <p:spPr/>
        <p:txBody>
          <a:bodyPr>
            <a:normAutofit fontScale="62500" lnSpcReduction="20000"/>
          </a:bodyPr>
          <a:lstStyle/>
          <a:p>
            <a:r>
              <a:rPr lang="en-US" b="1" dirty="0"/>
              <a:t>Precedence Graph </a:t>
            </a:r>
          </a:p>
          <a:p>
            <a:r>
              <a:rPr lang="en-US" b="1" dirty="0"/>
              <a:t>If no cycle exist, then it is Conflict Serializable </a:t>
            </a:r>
          </a:p>
          <a:p>
            <a:r>
              <a:rPr lang="en-US" b="1" dirty="0"/>
              <a:t>Serial    (consistent )</a:t>
            </a:r>
          </a:p>
          <a:p>
            <a:r>
              <a:rPr lang="en-US" b="1" dirty="0"/>
              <a:t>T2        T3          T1 </a:t>
            </a:r>
          </a:p>
          <a:p>
            <a:pPr marL="0" indent="0">
              <a:buNone/>
            </a:pPr>
            <a:r>
              <a:rPr lang="en-US" altLang="en-US" sz="1900" b="1" dirty="0"/>
              <a:t>Every conflict serializable schedule is view serializable, although converse is </a:t>
            </a:r>
            <a:r>
              <a:rPr lang="en-US" altLang="en-US" b="1" dirty="0"/>
              <a:t>not true. </a:t>
            </a:r>
          </a:p>
          <a:p>
            <a:pPr marL="0" indent="0">
              <a:buNone/>
            </a:pPr>
            <a:endParaRPr lang="en-US" b="1" dirty="0"/>
          </a:p>
        </p:txBody>
      </p:sp>
      <p:cxnSp>
        <p:nvCxnSpPr>
          <p:cNvPr id="6" name="Straight Connector 5">
            <a:extLst>
              <a:ext uri="{FF2B5EF4-FFF2-40B4-BE49-F238E27FC236}">
                <a16:creationId xmlns:a16="http://schemas.microsoft.com/office/drawing/2014/main" id="{A15F847E-843C-758E-5AEC-828E0D4726E1}"/>
              </a:ext>
            </a:extLst>
          </p:cNvPr>
          <p:cNvCxnSpPr/>
          <p:nvPr/>
        </p:nvCxnSpPr>
        <p:spPr>
          <a:xfrm>
            <a:off x="1499600" y="1200151"/>
            <a:ext cx="76810" cy="302301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6C1B8ED-3A70-10D3-51AF-ACCBBC982852}"/>
              </a:ext>
            </a:extLst>
          </p:cNvPr>
          <p:cNvCxnSpPr>
            <a:cxnSpLocks/>
          </p:cNvCxnSpPr>
          <p:nvPr/>
        </p:nvCxnSpPr>
        <p:spPr>
          <a:xfrm>
            <a:off x="2190890" y="1200151"/>
            <a:ext cx="76810" cy="3023014"/>
          </a:xfrm>
          <a:prstGeom prst="line">
            <a:avLst/>
          </a:prstGeom>
        </p:spPr>
        <p:style>
          <a:lnRef idx="1">
            <a:schemeClr val="dk1"/>
          </a:lnRef>
          <a:fillRef idx="0">
            <a:schemeClr val="dk1"/>
          </a:fillRef>
          <a:effectRef idx="0">
            <a:schemeClr val="dk1"/>
          </a:effectRef>
          <a:fontRef idx="minor">
            <a:schemeClr val="tx1"/>
          </a:fontRef>
        </p:style>
      </p:cxnSp>
      <p:sp>
        <p:nvSpPr>
          <p:cNvPr id="11" name="Flowchart: Connector 10">
            <a:extLst>
              <a:ext uri="{FF2B5EF4-FFF2-40B4-BE49-F238E27FC236}">
                <a16:creationId xmlns:a16="http://schemas.microsoft.com/office/drawing/2014/main" id="{BF6DE91B-FEFC-6C5E-0D82-2E1C52D96EB7}"/>
              </a:ext>
            </a:extLst>
          </p:cNvPr>
          <p:cNvSpPr/>
          <p:nvPr/>
        </p:nvSpPr>
        <p:spPr>
          <a:xfrm>
            <a:off x="4726868" y="2899547"/>
            <a:ext cx="734522"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T1</a:t>
            </a:r>
          </a:p>
        </p:txBody>
      </p:sp>
      <p:sp>
        <p:nvSpPr>
          <p:cNvPr id="14" name="Flowchart: Connector 13">
            <a:extLst>
              <a:ext uri="{FF2B5EF4-FFF2-40B4-BE49-F238E27FC236}">
                <a16:creationId xmlns:a16="http://schemas.microsoft.com/office/drawing/2014/main" id="{98ED91A4-084C-4FE6-C5FE-9C44D2206879}"/>
              </a:ext>
            </a:extLst>
          </p:cNvPr>
          <p:cNvSpPr/>
          <p:nvPr/>
        </p:nvSpPr>
        <p:spPr>
          <a:xfrm>
            <a:off x="6223414" y="3723900"/>
            <a:ext cx="652885"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T3</a:t>
            </a:r>
          </a:p>
        </p:txBody>
      </p:sp>
      <p:sp>
        <p:nvSpPr>
          <p:cNvPr id="15" name="Flowchart: Connector 14">
            <a:extLst>
              <a:ext uri="{FF2B5EF4-FFF2-40B4-BE49-F238E27FC236}">
                <a16:creationId xmlns:a16="http://schemas.microsoft.com/office/drawing/2014/main" id="{7D3EE00A-774A-DDEF-1EB8-BA1D5CDD5D3C}"/>
              </a:ext>
            </a:extLst>
          </p:cNvPr>
          <p:cNvSpPr/>
          <p:nvPr/>
        </p:nvSpPr>
        <p:spPr>
          <a:xfrm>
            <a:off x="7413970" y="2878990"/>
            <a:ext cx="69129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T2</a:t>
            </a:r>
          </a:p>
        </p:txBody>
      </p:sp>
      <p:cxnSp>
        <p:nvCxnSpPr>
          <p:cNvPr id="17" name="Straight Arrow Connector 16">
            <a:extLst>
              <a:ext uri="{FF2B5EF4-FFF2-40B4-BE49-F238E27FC236}">
                <a16:creationId xmlns:a16="http://schemas.microsoft.com/office/drawing/2014/main" id="{E7664444-699C-9260-4908-67805632FE65}"/>
              </a:ext>
            </a:extLst>
          </p:cNvPr>
          <p:cNvCxnSpPr>
            <a:cxnSpLocks/>
            <a:stCxn id="15" idx="2"/>
            <a:endCxn id="11" idx="6"/>
          </p:cNvCxnSpPr>
          <p:nvPr/>
        </p:nvCxnSpPr>
        <p:spPr>
          <a:xfrm flipH="1">
            <a:off x="5461390" y="3107590"/>
            <a:ext cx="1952580" cy="20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A6133E-7705-BDD3-1D11-88086D7794F2}"/>
              </a:ext>
            </a:extLst>
          </p:cNvPr>
          <p:cNvCxnSpPr>
            <a:stCxn id="15" idx="3"/>
            <a:endCxn id="14" idx="7"/>
          </p:cNvCxnSpPr>
          <p:nvPr/>
        </p:nvCxnSpPr>
        <p:spPr>
          <a:xfrm flipH="1">
            <a:off x="6780686" y="3269235"/>
            <a:ext cx="734521" cy="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AA6509-B3CB-E610-C106-DABA5EA35E32}"/>
              </a:ext>
            </a:extLst>
          </p:cNvPr>
          <p:cNvCxnSpPr>
            <a:cxnSpLocks/>
            <a:stCxn id="14" idx="2"/>
            <a:endCxn id="11" idx="5"/>
          </p:cNvCxnSpPr>
          <p:nvPr/>
        </p:nvCxnSpPr>
        <p:spPr>
          <a:xfrm flipH="1" flipV="1">
            <a:off x="5353822" y="3289792"/>
            <a:ext cx="869592" cy="66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itle 37">
            <a:extLst>
              <a:ext uri="{FF2B5EF4-FFF2-40B4-BE49-F238E27FC236}">
                <a16:creationId xmlns:a16="http://schemas.microsoft.com/office/drawing/2014/main" id="{13CF0F4C-3ED9-662C-0F5A-DFF0EAE0665E}"/>
              </a:ext>
            </a:extLst>
          </p:cNvPr>
          <p:cNvSpPr>
            <a:spLocks noGrp="1"/>
          </p:cNvSpPr>
          <p:nvPr>
            <p:ph type="title"/>
          </p:nvPr>
        </p:nvSpPr>
        <p:spPr/>
        <p:txBody>
          <a:bodyPr>
            <a:normAutofit/>
          </a:bodyPr>
          <a:lstStyle/>
          <a:p>
            <a:r>
              <a:rPr lang="en-US" altLang="en-US" sz="4400" dirty="0"/>
              <a:t>Conflict Serializable schedule </a:t>
            </a:r>
            <a:endParaRPr lang="en-US" dirty="0"/>
          </a:p>
        </p:txBody>
      </p:sp>
      <p:cxnSp>
        <p:nvCxnSpPr>
          <p:cNvPr id="40" name="Straight Arrow Connector 39">
            <a:extLst>
              <a:ext uri="{FF2B5EF4-FFF2-40B4-BE49-F238E27FC236}">
                <a16:creationId xmlns:a16="http://schemas.microsoft.com/office/drawing/2014/main" id="{34FB0CBE-E01B-6CBB-0CDE-EB4620631D21}"/>
              </a:ext>
            </a:extLst>
          </p:cNvPr>
          <p:cNvCxnSpPr/>
          <p:nvPr/>
        </p:nvCxnSpPr>
        <p:spPr>
          <a:xfrm>
            <a:off x="5353822" y="2379725"/>
            <a:ext cx="2935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5A9B580-8EAA-BB09-912F-124D671F286C}"/>
              </a:ext>
            </a:extLst>
          </p:cNvPr>
          <p:cNvCxnSpPr/>
          <p:nvPr/>
        </p:nvCxnSpPr>
        <p:spPr>
          <a:xfrm>
            <a:off x="6031390" y="2379725"/>
            <a:ext cx="384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6587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7D3CA96-69D6-B943-9444-014DCF0F2D32}"/>
              </a:ext>
            </a:extLst>
          </p:cNvPr>
          <p:cNvSpPr>
            <a:spLocks noGrp="1"/>
          </p:cNvSpPr>
          <p:nvPr>
            <p:ph type="sldNum" sz="quarter" idx="12"/>
          </p:nvPr>
        </p:nvSpPr>
        <p:spPr/>
        <p:txBody>
          <a:bodyPr/>
          <a:lstStyle/>
          <a:p>
            <a:fld id="{661BE6AA-FC70-4C1D-8CA3-AD18BEA8DD00}" type="slidenum">
              <a:rPr lang="en-US" altLang="en-US"/>
              <a:pPr/>
              <a:t>47</a:t>
            </a:fld>
            <a:endParaRPr lang="en-US" altLang="en-US"/>
          </a:p>
        </p:txBody>
      </p:sp>
      <p:sp>
        <p:nvSpPr>
          <p:cNvPr id="266242" name="Rectangle 2">
            <a:extLst>
              <a:ext uri="{FF2B5EF4-FFF2-40B4-BE49-F238E27FC236}">
                <a16:creationId xmlns:a16="http://schemas.microsoft.com/office/drawing/2014/main" id="{936D7C06-B1E8-E7AF-DA8A-579AAF5A81E5}"/>
              </a:ext>
            </a:extLst>
          </p:cNvPr>
          <p:cNvSpPr>
            <a:spLocks noGrp="1" noChangeArrowheads="1"/>
          </p:cNvSpPr>
          <p:nvPr>
            <p:ph type="title"/>
          </p:nvPr>
        </p:nvSpPr>
        <p:spPr/>
        <p:txBody>
          <a:bodyPr/>
          <a:lstStyle/>
          <a:p>
            <a:pPr algn="just"/>
            <a:r>
              <a:rPr lang="en-US" altLang="en-US" sz="2925" b="1"/>
              <a:t>Example - Non-conflict serializable schedule</a:t>
            </a:r>
          </a:p>
        </p:txBody>
      </p:sp>
      <p:sp>
        <p:nvSpPr>
          <p:cNvPr id="266243" name="Rectangle 3">
            <a:extLst>
              <a:ext uri="{FF2B5EF4-FFF2-40B4-BE49-F238E27FC236}">
                <a16:creationId xmlns:a16="http://schemas.microsoft.com/office/drawing/2014/main" id="{3A8006BD-B4D3-9C22-53C7-711CFC1EB37D}"/>
              </a:ext>
            </a:extLst>
          </p:cNvPr>
          <p:cNvSpPr>
            <a:spLocks noGrp="1" noChangeArrowheads="1"/>
          </p:cNvSpPr>
          <p:nvPr>
            <p:ph type="body" idx="1"/>
          </p:nvPr>
        </p:nvSpPr>
        <p:spPr>
          <a:xfrm>
            <a:off x="1541860" y="1168004"/>
            <a:ext cx="6000750" cy="3371850"/>
          </a:xfrm>
        </p:spPr>
        <p:txBody>
          <a:bodyPr>
            <a:normAutofit fontScale="92500" lnSpcReduction="20000"/>
          </a:bodyPr>
          <a:lstStyle/>
          <a:p>
            <a:pPr algn="just"/>
            <a:r>
              <a:rPr lang="en-US" altLang="en-US" b="1" dirty="0"/>
              <a:t>T</a:t>
            </a:r>
            <a:r>
              <a:rPr lang="en-US" altLang="en-US" b="1" baseline="-25000" dirty="0"/>
              <a:t>9</a:t>
            </a:r>
            <a:r>
              <a:rPr lang="en-US" altLang="en-US" b="1" dirty="0"/>
              <a:t> is transferring £100 from one account with balance </a:t>
            </a:r>
            <a:r>
              <a:rPr lang="en-US" altLang="en-US" b="1" dirty="0" err="1"/>
              <a:t>bal</a:t>
            </a:r>
            <a:r>
              <a:rPr lang="en-US" altLang="en-US" b="1" baseline="-25000" dirty="0" err="1"/>
              <a:t>x</a:t>
            </a:r>
            <a:r>
              <a:rPr lang="en-US" altLang="en-US" b="1" dirty="0"/>
              <a:t> to another account with balance </a:t>
            </a:r>
            <a:r>
              <a:rPr lang="en-US" altLang="en-US" b="1" dirty="0" err="1"/>
              <a:t>bal</a:t>
            </a:r>
            <a:r>
              <a:rPr lang="en-US" altLang="en-US" b="1" baseline="-25000" dirty="0" err="1"/>
              <a:t>y</a:t>
            </a:r>
            <a:r>
              <a:rPr lang="en-US" altLang="en-US" b="1" dirty="0"/>
              <a:t>.</a:t>
            </a:r>
          </a:p>
          <a:p>
            <a:pPr algn="just"/>
            <a:r>
              <a:rPr lang="en-US" altLang="en-US" b="1" dirty="0"/>
              <a:t>T</a:t>
            </a:r>
            <a:r>
              <a:rPr lang="en-US" altLang="en-US" b="1" baseline="-25000" dirty="0"/>
              <a:t>10</a:t>
            </a:r>
            <a:r>
              <a:rPr lang="en-US" altLang="en-US" b="1" dirty="0"/>
              <a:t> is increasing balance of these two accounts by 10%. </a:t>
            </a:r>
          </a:p>
          <a:p>
            <a:pPr algn="just"/>
            <a:r>
              <a:rPr lang="en-US" altLang="en-US" b="1" dirty="0"/>
              <a:t>Precedence graph has a cycle and so is not serializable. </a:t>
            </a:r>
            <a:endParaRPr lang="en-US" alt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E84DC47-3039-2862-CD64-719D75FBEC61}"/>
              </a:ext>
            </a:extLst>
          </p:cNvPr>
          <p:cNvSpPr>
            <a:spLocks noGrp="1"/>
          </p:cNvSpPr>
          <p:nvPr>
            <p:ph type="sldNum" sz="quarter" idx="12"/>
          </p:nvPr>
        </p:nvSpPr>
        <p:spPr/>
        <p:txBody>
          <a:bodyPr/>
          <a:lstStyle/>
          <a:p>
            <a:fld id="{55829E19-5E75-487D-BA1F-BF1D077C74F1}" type="slidenum">
              <a:rPr lang="en-US" altLang="en-US"/>
              <a:pPr/>
              <a:t>48</a:t>
            </a:fld>
            <a:endParaRPr lang="en-US" altLang="en-US"/>
          </a:p>
        </p:txBody>
      </p:sp>
      <p:sp>
        <p:nvSpPr>
          <p:cNvPr id="267266" name="Rectangle 2">
            <a:extLst>
              <a:ext uri="{FF2B5EF4-FFF2-40B4-BE49-F238E27FC236}">
                <a16:creationId xmlns:a16="http://schemas.microsoft.com/office/drawing/2014/main" id="{5454D0BC-D0C6-8409-BC01-1792966ECA8E}"/>
              </a:ext>
            </a:extLst>
          </p:cNvPr>
          <p:cNvSpPr>
            <a:spLocks noGrp="1" noChangeArrowheads="1"/>
          </p:cNvSpPr>
          <p:nvPr>
            <p:ph type="title"/>
          </p:nvPr>
        </p:nvSpPr>
        <p:spPr/>
        <p:txBody>
          <a:bodyPr/>
          <a:lstStyle/>
          <a:p>
            <a:r>
              <a:rPr lang="en-US" altLang="en-US" sz="2925" b="1"/>
              <a:t>Example - Non-conflict serializable schedule</a:t>
            </a:r>
            <a:endParaRPr lang="en-US" altLang="en-US"/>
          </a:p>
        </p:txBody>
      </p:sp>
      <p:sp>
        <p:nvSpPr>
          <p:cNvPr id="267267" name="Rectangle 3">
            <a:extLst>
              <a:ext uri="{FF2B5EF4-FFF2-40B4-BE49-F238E27FC236}">
                <a16:creationId xmlns:a16="http://schemas.microsoft.com/office/drawing/2014/main" id="{61FA8708-99DE-308A-DBC5-F6584AD74090}"/>
              </a:ext>
            </a:extLst>
          </p:cNvPr>
          <p:cNvSpPr>
            <a:spLocks noGrp="1" noChangeArrowheads="1"/>
          </p:cNvSpPr>
          <p:nvPr>
            <p:ph type="body" idx="1"/>
          </p:nvPr>
        </p:nvSpPr>
        <p:spPr>
          <a:xfrm>
            <a:off x="457200" y="1251148"/>
            <a:ext cx="8229600" cy="3394472"/>
          </a:xfrm>
        </p:spPr>
        <p:txBody>
          <a:bodyPr/>
          <a:lstStyle/>
          <a:p>
            <a:endParaRPr lang="en-US" altLang="en-US" dirty="0"/>
          </a:p>
        </p:txBody>
      </p:sp>
      <p:pic>
        <p:nvPicPr>
          <p:cNvPr id="267268" name="Picture 4">
            <a:extLst>
              <a:ext uri="{FF2B5EF4-FFF2-40B4-BE49-F238E27FC236}">
                <a16:creationId xmlns:a16="http://schemas.microsoft.com/office/drawing/2014/main" id="{51A31DE9-693E-EF41-C4E8-47124BCD79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045" y="1113235"/>
            <a:ext cx="4493386" cy="3346847"/>
          </a:xfrm>
          <a:prstGeom prst="rect">
            <a:avLst/>
          </a:prstGeom>
          <a:noFill/>
          <a:extLst>
            <a:ext uri="{909E8E84-426E-40DD-AFC4-6F175D3DCCD1}">
              <a14:hiddenFill xmlns:a14="http://schemas.microsoft.com/office/drawing/2010/main">
                <a:solidFill>
                  <a:srgbClr val="FFFFFF"/>
                </a:solidFill>
              </a14:hiddenFill>
            </a:ext>
          </a:extLst>
        </p:spPr>
      </p:pic>
      <p:pic>
        <p:nvPicPr>
          <p:cNvPr id="267269" name="Picture 5">
            <a:extLst>
              <a:ext uri="{FF2B5EF4-FFF2-40B4-BE49-F238E27FC236}">
                <a16:creationId xmlns:a16="http://schemas.microsoft.com/office/drawing/2014/main" id="{D8C2E5C7-E9E2-73F9-73F6-682CFC1501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4469" y="1815704"/>
            <a:ext cx="2503885" cy="1827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7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7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0CD5D-6767-B65B-253B-7153B2BF5524}"/>
              </a:ext>
            </a:extLst>
          </p:cNvPr>
          <p:cNvSpPr>
            <a:spLocks noGrp="1"/>
          </p:cNvSpPr>
          <p:nvPr>
            <p:ph type="title"/>
          </p:nvPr>
        </p:nvSpPr>
        <p:spPr/>
        <p:txBody>
          <a:bodyPr/>
          <a:lstStyle/>
          <a:p>
            <a:r>
              <a:rPr lang="en-US" dirty="0"/>
              <a:t>Non –conflict </a:t>
            </a:r>
          </a:p>
        </p:txBody>
      </p:sp>
      <p:sp>
        <p:nvSpPr>
          <p:cNvPr id="5" name="Content Placeholder 4">
            <a:extLst>
              <a:ext uri="{FF2B5EF4-FFF2-40B4-BE49-F238E27FC236}">
                <a16:creationId xmlns:a16="http://schemas.microsoft.com/office/drawing/2014/main" id="{B2FE3C0C-5E60-6789-2C79-930D55EE9047}"/>
              </a:ext>
            </a:extLst>
          </p:cNvPr>
          <p:cNvSpPr>
            <a:spLocks noGrp="1"/>
          </p:cNvSpPr>
          <p:nvPr>
            <p:ph sz="half" idx="1"/>
          </p:nvPr>
        </p:nvSpPr>
        <p:spPr/>
        <p:txBody>
          <a:bodyPr/>
          <a:lstStyle/>
          <a:p>
            <a:r>
              <a:rPr lang="en-US" dirty="0"/>
              <a:t>T1          T2           T3 </a:t>
            </a:r>
          </a:p>
          <a:p>
            <a:r>
              <a:rPr lang="en-US" dirty="0"/>
              <a:t>R(A)  </a:t>
            </a:r>
          </a:p>
          <a:p>
            <a:r>
              <a:rPr lang="en-US" dirty="0"/>
              <a:t>              W(A) </a:t>
            </a:r>
          </a:p>
          <a:p>
            <a:r>
              <a:rPr lang="en-US" dirty="0"/>
              <a:t>W(A) </a:t>
            </a:r>
          </a:p>
          <a:p>
            <a:r>
              <a:rPr lang="en-US" dirty="0"/>
              <a:t>                            W(A)</a:t>
            </a:r>
          </a:p>
        </p:txBody>
      </p:sp>
      <p:sp>
        <p:nvSpPr>
          <p:cNvPr id="6" name="Content Placeholder 5">
            <a:extLst>
              <a:ext uri="{FF2B5EF4-FFF2-40B4-BE49-F238E27FC236}">
                <a16:creationId xmlns:a16="http://schemas.microsoft.com/office/drawing/2014/main" id="{E6D21851-1624-8894-ED96-F3485E7CE20E}"/>
              </a:ext>
            </a:extLst>
          </p:cNvPr>
          <p:cNvSpPr>
            <a:spLocks noGrp="1"/>
          </p:cNvSpPr>
          <p:nvPr>
            <p:ph sz="half" idx="2"/>
          </p:nvPr>
        </p:nvSpPr>
        <p:spPr/>
        <p:txBody>
          <a:bodyPr/>
          <a:lstStyle/>
          <a:p>
            <a:r>
              <a:rPr lang="en-US" dirty="0"/>
              <a:t>Precedence Graph </a:t>
            </a:r>
          </a:p>
          <a:p>
            <a:pPr marL="0" indent="0">
              <a:buNone/>
            </a:pPr>
            <a:endParaRPr lang="en-US" dirty="0"/>
          </a:p>
        </p:txBody>
      </p:sp>
      <p:cxnSp>
        <p:nvCxnSpPr>
          <p:cNvPr id="8" name="Straight Connector 7">
            <a:extLst>
              <a:ext uri="{FF2B5EF4-FFF2-40B4-BE49-F238E27FC236}">
                <a16:creationId xmlns:a16="http://schemas.microsoft.com/office/drawing/2014/main" id="{AA590C87-A0E5-72A1-B46D-8679BB6487CF}"/>
              </a:ext>
            </a:extLst>
          </p:cNvPr>
          <p:cNvCxnSpPr/>
          <p:nvPr/>
        </p:nvCxnSpPr>
        <p:spPr>
          <a:xfrm>
            <a:off x="1730030" y="1342790"/>
            <a:ext cx="0" cy="291878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A7F2B9D-E32B-0FF5-2DEE-5CDD5A02355D}"/>
              </a:ext>
            </a:extLst>
          </p:cNvPr>
          <p:cNvCxnSpPr/>
          <p:nvPr/>
        </p:nvCxnSpPr>
        <p:spPr>
          <a:xfrm>
            <a:off x="2920585" y="1381195"/>
            <a:ext cx="0" cy="2880375"/>
          </a:xfrm>
          <a:prstGeom prst="line">
            <a:avLst/>
          </a:prstGeom>
        </p:spPr>
        <p:style>
          <a:lnRef idx="1">
            <a:schemeClr val="dk1"/>
          </a:lnRef>
          <a:fillRef idx="0">
            <a:schemeClr val="dk1"/>
          </a:fillRef>
          <a:effectRef idx="0">
            <a:schemeClr val="dk1"/>
          </a:effectRef>
          <a:fontRef idx="minor">
            <a:schemeClr val="tx1"/>
          </a:fontRef>
        </p:style>
      </p:cxnSp>
      <p:sp>
        <p:nvSpPr>
          <p:cNvPr id="11" name="Flowchart: Connector 10">
            <a:extLst>
              <a:ext uri="{FF2B5EF4-FFF2-40B4-BE49-F238E27FC236}">
                <a16:creationId xmlns:a16="http://schemas.microsoft.com/office/drawing/2014/main" id="{44374BC2-0DE0-9DC6-267B-BD1672C20350}"/>
              </a:ext>
            </a:extLst>
          </p:cNvPr>
          <p:cNvSpPr/>
          <p:nvPr/>
        </p:nvSpPr>
        <p:spPr>
          <a:xfrm>
            <a:off x="6667499" y="3714749"/>
            <a:ext cx="721415"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T3</a:t>
            </a:r>
          </a:p>
        </p:txBody>
      </p:sp>
      <p:sp>
        <p:nvSpPr>
          <p:cNvPr id="12" name="Flowchart: Connector 11">
            <a:extLst>
              <a:ext uri="{FF2B5EF4-FFF2-40B4-BE49-F238E27FC236}">
                <a16:creationId xmlns:a16="http://schemas.microsoft.com/office/drawing/2014/main" id="{429EEF68-02D6-B02F-7098-28DE9AA3B7ED}"/>
              </a:ext>
            </a:extLst>
          </p:cNvPr>
          <p:cNvSpPr/>
          <p:nvPr/>
        </p:nvSpPr>
        <p:spPr>
          <a:xfrm>
            <a:off x="5608935" y="2465102"/>
            <a:ext cx="710153"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T1</a:t>
            </a:r>
          </a:p>
        </p:txBody>
      </p:sp>
      <p:sp>
        <p:nvSpPr>
          <p:cNvPr id="13" name="Flowchart: Connector 12">
            <a:extLst>
              <a:ext uri="{FF2B5EF4-FFF2-40B4-BE49-F238E27FC236}">
                <a16:creationId xmlns:a16="http://schemas.microsoft.com/office/drawing/2014/main" id="{D4C93169-DAD9-1FD6-00ED-09DE8FD27643}"/>
              </a:ext>
            </a:extLst>
          </p:cNvPr>
          <p:cNvSpPr/>
          <p:nvPr/>
        </p:nvSpPr>
        <p:spPr>
          <a:xfrm>
            <a:off x="7388914" y="2465102"/>
            <a:ext cx="710153"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T2</a:t>
            </a:r>
          </a:p>
        </p:txBody>
      </p:sp>
      <p:cxnSp>
        <p:nvCxnSpPr>
          <p:cNvPr id="15" name="Straight Arrow Connector 14">
            <a:extLst>
              <a:ext uri="{FF2B5EF4-FFF2-40B4-BE49-F238E27FC236}">
                <a16:creationId xmlns:a16="http://schemas.microsoft.com/office/drawing/2014/main" id="{05A91FC1-D143-9088-247C-76FC7595C13C}"/>
              </a:ext>
            </a:extLst>
          </p:cNvPr>
          <p:cNvCxnSpPr>
            <a:cxnSpLocks/>
            <a:stCxn id="12" idx="6"/>
            <a:endCxn id="13" idx="2"/>
          </p:cNvCxnSpPr>
          <p:nvPr/>
        </p:nvCxnSpPr>
        <p:spPr>
          <a:xfrm>
            <a:off x="6319088" y="2693702"/>
            <a:ext cx="10698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9D412D3-1E3F-FA5C-5369-54B379771C8A}"/>
              </a:ext>
            </a:extLst>
          </p:cNvPr>
          <p:cNvCxnSpPr/>
          <p:nvPr/>
        </p:nvCxnSpPr>
        <p:spPr>
          <a:xfrm flipH="1">
            <a:off x="7145135" y="2922302"/>
            <a:ext cx="576075" cy="815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7D4EC3E-CB6A-EE3E-53C8-7BC2362FBEA7}"/>
              </a:ext>
            </a:extLst>
          </p:cNvPr>
          <p:cNvCxnSpPr>
            <a:cxnSpLocks/>
            <a:stCxn id="12" idx="4"/>
            <a:endCxn id="11" idx="1"/>
          </p:cNvCxnSpPr>
          <p:nvPr/>
        </p:nvCxnSpPr>
        <p:spPr>
          <a:xfrm>
            <a:off x="5964012" y="2922302"/>
            <a:ext cx="809136" cy="859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023C5C46-C255-B510-7320-0237F38D22BC}"/>
              </a:ext>
            </a:extLst>
          </p:cNvPr>
          <p:cNvGrpSpPr/>
          <p:nvPr/>
        </p:nvGrpSpPr>
        <p:grpSpPr>
          <a:xfrm>
            <a:off x="6256905" y="2266020"/>
            <a:ext cx="1401120" cy="337320"/>
            <a:chOff x="6256905" y="2266020"/>
            <a:chExt cx="1401120" cy="337320"/>
          </a:xfrm>
        </p:grpSpPr>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7FF76CD5-316F-D53D-C12C-5C594C6355A4}"/>
                    </a:ext>
                  </a:extLst>
                </p14:cNvPr>
                <p14:cNvContentPartPr/>
                <p14:nvPr/>
              </p14:nvContentPartPr>
              <p14:xfrm>
                <a:off x="6258705" y="2266020"/>
                <a:ext cx="1399320" cy="325080"/>
              </p14:xfrm>
            </p:contentPart>
          </mc:Choice>
          <mc:Fallback xmlns="">
            <p:pic>
              <p:nvPicPr>
                <p:cNvPr id="28" name="Ink 27">
                  <a:extLst>
                    <a:ext uri="{FF2B5EF4-FFF2-40B4-BE49-F238E27FC236}">
                      <a16:creationId xmlns:a16="http://schemas.microsoft.com/office/drawing/2014/main" id="{7FF76CD5-316F-D53D-C12C-5C594C6355A4}"/>
                    </a:ext>
                  </a:extLst>
                </p:cNvPr>
                <p:cNvPicPr/>
                <p:nvPr/>
              </p:nvPicPr>
              <p:blipFill>
                <a:blip r:embed="rId3"/>
                <a:stretch>
                  <a:fillRect/>
                </a:stretch>
              </p:blipFill>
              <p:spPr>
                <a:xfrm>
                  <a:off x="6250065" y="2257020"/>
                  <a:ext cx="141696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9F3A9BFC-70F3-D73E-232D-23BF0EB0AEC3}"/>
                    </a:ext>
                  </a:extLst>
                </p14:cNvPr>
                <p14:cNvContentPartPr/>
                <p14:nvPr/>
              </p14:nvContentPartPr>
              <p14:xfrm>
                <a:off x="6256905" y="2457180"/>
                <a:ext cx="116640" cy="146160"/>
              </p14:xfrm>
            </p:contentPart>
          </mc:Choice>
          <mc:Fallback xmlns="">
            <p:pic>
              <p:nvPicPr>
                <p:cNvPr id="29" name="Ink 28">
                  <a:extLst>
                    <a:ext uri="{FF2B5EF4-FFF2-40B4-BE49-F238E27FC236}">
                      <a16:creationId xmlns:a16="http://schemas.microsoft.com/office/drawing/2014/main" id="{9F3A9BFC-70F3-D73E-232D-23BF0EB0AEC3}"/>
                    </a:ext>
                  </a:extLst>
                </p:cNvPr>
                <p:cNvPicPr/>
                <p:nvPr/>
              </p:nvPicPr>
              <p:blipFill>
                <a:blip r:embed="rId5"/>
                <a:stretch>
                  <a:fillRect/>
                </a:stretch>
              </p:blipFill>
              <p:spPr>
                <a:xfrm>
                  <a:off x="6247905" y="2448180"/>
                  <a:ext cx="134280" cy="163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92413DDD-83D1-8505-DD52-B300EBAEC892}"/>
                  </a:ext>
                </a:extLst>
              </p14:cNvPr>
              <p14:cNvContentPartPr/>
              <p14:nvPr/>
            </p14:nvContentPartPr>
            <p14:xfrm>
              <a:off x="9353265" y="2209500"/>
              <a:ext cx="360" cy="360"/>
            </p14:xfrm>
          </p:contentPart>
        </mc:Choice>
        <mc:Fallback xmlns="">
          <p:pic>
            <p:nvPicPr>
              <p:cNvPr id="31" name="Ink 30">
                <a:extLst>
                  <a:ext uri="{FF2B5EF4-FFF2-40B4-BE49-F238E27FC236}">
                    <a16:creationId xmlns:a16="http://schemas.microsoft.com/office/drawing/2014/main" id="{92413DDD-83D1-8505-DD52-B300EBAEC892}"/>
                  </a:ext>
                </a:extLst>
              </p:cNvPr>
              <p:cNvPicPr/>
              <p:nvPr/>
            </p:nvPicPr>
            <p:blipFill>
              <a:blip r:embed="rId7"/>
              <a:stretch>
                <a:fillRect/>
              </a:stretch>
            </p:blipFill>
            <p:spPr>
              <a:xfrm>
                <a:off x="9344265" y="2200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68F54665-A118-5771-74E8-E34962297BD6}"/>
                  </a:ext>
                </a:extLst>
              </p14:cNvPr>
              <p14:cNvContentPartPr/>
              <p14:nvPr/>
            </p14:nvContentPartPr>
            <p14:xfrm>
              <a:off x="5000505" y="4581180"/>
              <a:ext cx="360" cy="360"/>
            </p14:xfrm>
          </p:contentPart>
        </mc:Choice>
        <mc:Fallback xmlns="">
          <p:pic>
            <p:nvPicPr>
              <p:cNvPr id="32" name="Ink 31">
                <a:extLst>
                  <a:ext uri="{FF2B5EF4-FFF2-40B4-BE49-F238E27FC236}">
                    <a16:creationId xmlns:a16="http://schemas.microsoft.com/office/drawing/2014/main" id="{68F54665-A118-5771-74E8-E34962297BD6}"/>
                  </a:ext>
                </a:extLst>
              </p:cNvPr>
              <p:cNvPicPr/>
              <p:nvPr/>
            </p:nvPicPr>
            <p:blipFill>
              <a:blip r:embed="rId7"/>
              <a:stretch>
                <a:fillRect/>
              </a:stretch>
            </p:blipFill>
            <p:spPr>
              <a:xfrm>
                <a:off x="4991505" y="4572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Ink 32">
                <a:extLst>
                  <a:ext uri="{FF2B5EF4-FFF2-40B4-BE49-F238E27FC236}">
                    <a16:creationId xmlns:a16="http://schemas.microsoft.com/office/drawing/2014/main" id="{FACBF10E-5CFB-CD0B-1B9E-F8326665B85E}"/>
                  </a:ext>
                </a:extLst>
              </p14:cNvPr>
              <p14:cNvContentPartPr/>
              <p14:nvPr/>
            </p14:nvContentPartPr>
            <p14:xfrm>
              <a:off x="2742945" y="866700"/>
              <a:ext cx="360" cy="360"/>
            </p14:xfrm>
          </p:contentPart>
        </mc:Choice>
        <mc:Fallback xmlns="">
          <p:pic>
            <p:nvPicPr>
              <p:cNvPr id="33" name="Ink 32">
                <a:extLst>
                  <a:ext uri="{FF2B5EF4-FFF2-40B4-BE49-F238E27FC236}">
                    <a16:creationId xmlns:a16="http://schemas.microsoft.com/office/drawing/2014/main" id="{FACBF10E-5CFB-CD0B-1B9E-F8326665B85E}"/>
                  </a:ext>
                </a:extLst>
              </p:cNvPr>
              <p:cNvPicPr/>
              <p:nvPr/>
            </p:nvPicPr>
            <p:blipFill>
              <a:blip r:embed="rId7"/>
              <a:stretch>
                <a:fillRect/>
              </a:stretch>
            </p:blipFill>
            <p:spPr>
              <a:xfrm>
                <a:off x="2733945" y="857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Ink 33">
                <a:extLst>
                  <a:ext uri="{FF2B5EF4-FFF2-40B4-BE49-F238E27FC236}">
                    <a16:creationId xmlns:a16="http://schemas.microsoft.com/office/drawing/2014/main" id="{E35F32F6-170B-AC46-9D2B-4059D025D2E3}"/>
                  </a:ext>
                </a:extLst>
              </p14:cNvPr>
              <p14:cNvContentPartPr/>
              <p14:nvPr/>
            </p14:nvContentPartPr>
            <p14:xfrm>
              <a:off x="2962185" y="647460"/>
              <a:ext cx="360" cy="360"/>
            </p14:xfrm>
          </p:contentPart>
        </mc:Choice>
        <mc:Fallback xmlns="">
          <p:pic>
            <p:nvPicPr>
              <p:cNvPr id="34" name="Ink 33">
                <a:extLst>
                  <a:ext uri="{FF2B5EF4-FFF2-40B4-BE49-F238E27FC236}">
                    <a16:creationId xmlns:a16="http://schemas.microsoft.com/office/drawing/2014/main" id="{E35F32F6-170B-AC46-9D2B-4059D025D2E3}"/>
                  </a:ext>
                </a:extLst>
              </p:cNvPr>
              <p:cNvPicPr/>
              <p:nvPr/>
            </p:nvPicPr>
            <p:blipFill>
              <a:blip r:embed="rId7"/>
              <a:stretch>
                <a:fillRect/>
              </a:stretch>
            </p:blipFill>
            <p:spPr>
              <a:xfrm>
                <a:off x="2953185" y="638460"/>
                <a:ext cx="18000" cy="18000"/>
              </a:xfrm>
              <a:prstGeom prst="rect">
                <a:avLst/>
              </a:prstGeom>
            </p:spPr>
          </p:pic>
        </mc:Fallback>
      </mc:AlternateContent>
    </p:spTree>
    <p:extLst>
      <p:ext uri="{BB962C8B-B14F-4D97-AF65-F5344CB8AC3E}">
        <p14:creationId xmlns:p14="http://schemas.microsoft.com/office/powerpoint/2010/main" val="354158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Tuple-level Inconsistency</a:t>
            </a:r>
          </a:p>
        </p:txBody>
      </p:sp>
      <p:sp>
        <p:nvSpPr>
          <p:cNvPr id="4" name="Content Placeholder 2"/>
          <p:cNvSpPr txBox="1">
            <a:spLocks/>
          </p:cNvSpPr>
          <p:nvPr/>
        </p:nvSpPr>
        <p:spPr>
          <a:xfrm>
            <a:off x="599864" y="843525"/>
            <a:ext cx="6967725" cy="42245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major</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‘CS’</a:t>
            </a:r>
            <a:r>
              <a:rPr lang="en-US" sz="20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mj-lt"/>
              </a:rPr>
              <a:t> </a:t>
            </a:r>
            <a:r>
              <a:rPr lang="en-US" sz="2000" b="1" noProof="0" dirty="0">
                <a:solidFill>
                  <a:srgbClr val="0000FF"/>
                </a:solidFill>
                <a:latin typeface="Lucida Console" pitchFamily="49" charset="0"/>
              </a:rPr>
              <a:t>=</a:t>
            </a:r>
            <a:r>
              <a:rPr lang="en-US" sz="2000" b="1" noProof="0" dirty="0">
                <a:solidFill>
                  <a:srgbClr val="0000FF"/>
                </a:solidFill>
                <a:latin typeface="+mj-lt"/>
              </a:rPr>
              <a:t> </a:t>
            </a:r>
            <a:r>
              <a:rPr lang="en-US" sz="2000" b="1" noProof="0" dirty="0">
                <a:solidFill>
                  <a:srgbClr val="0000FF"/>
                </a:solidFill>
                <a:latin typeface="Lucida Console" pitchFamily="49" charset="0"/>
              </a:rPr>
              <a:t>123</a:t>
            </a:r>
            <a:endParaRPr lang="en-US" sz="2000" b="1" dirty="0">
              <a:solidFill>
                <a:srgbClr val="0000FF"/>
              </a:solidFill>
              <a:latin typeface="Lucida Console" pitchFamily="49" charset="0"/>
            </a:endParaRPr>
          </a:p>
        </p:txBody>
      </p:sp>
      <p:sp>
        <p:nvSpPr>
          <p:cNvPr id="6" name="Content Placeholder 2"/>
          <p:cNvSpPr txBox="1">
            <a:spLocks/>
          </p:cNvSpPr>
          <p:nvPr/>
        </p:nvSpPr>
        <p:spPr>
          <a:xfrm>
            <a:off x="904665" y="130743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8" name="Content Placeholder 2"/>
          <p:cNvSpPr txBox="1">
            <a:spLocks/>
          </p:cNvSpPr>
          <p:nvPr/>
        </p:nvSpPr>
        <p:spPr>
          <a:xfrm>
            <a:off x="599865" y="1765245"/>
            <a:ext cx="6967725" cy="42245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‘Y’</a:t>
            </a:r>
            <a:r>
              <a:rPr lang="en-US" sz="20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mj-lt"/>
              </a:rPr>
              <a:t> </a:t>
            </a:r>
            <a:r>
              <a:rPr lang="en-US" sz="2000" b="1" noProof="0" dirty="0">
                <a:solidFill>
                  <a:srgbClr val="0000FF"/>
                </a:solidFill>
                <a:latin typeface="Lucida Console" pitchFamily="49" charset="0"/>
              </a:rPr>
              <a:t>=</a:t>
            </a:r>
            <a:r>
              <a:rPr lang="en-US" sz="2000" b="1" noProof="0" dirty="0">
                <a:solidFill>
                  <a:srgbClr val="0000FF"/>
                </a:solidFill>
                <a:latin typeface="+mj-lt"/>
              </a:rPr>
              <a:t> </a:t>
            </a:r>
            <a:r>
              <a:rPr lang="en-US" sz="2000" b="1" noProof="0" dirty="0">
                <a:solidFill>
                  <a:srgbClr val="0000FF"/>
                </a:solidFill>
                <a:latin typeface="Lucida Console" pitchFamily="49" charset="0"/>
              </a:rPr>
              <a:t>123</a:t>
            </a:r>
            <a:endParaRPr lang="en-US" sz="2000" b="1" dirty="0">
              <a:solidFill>
                <a:srgbClr val="0000FF"/>
              </a:solidFill>
              <a:latin typeface="Lucida Console" pitchFamily="49" charset="0"/>
            </a:endParaRPr>
          </a:p>
        </p:txBody>
      </p:sp>
    </p:spTree>
    <p:extLst>
      <p:ext uri="{BB962C8B-B14F-4D97-AF65-F5344CB8AC3E}">
        <p14:creationId xmlns:p14="http://schemas.microsoft.com/office/powerpoint/2010/main" val="28253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C073CA5-67E7-EC98-0539-4AC5B68002BF}"/>
              </a:ext>
            </a:extLst>
          </p:cNvPr>
          <p:cNvSpPr>
            <a:spLocks noGrp="1"/>
          </p:cNvSpPr>
          <p:nvPr>
            <p:ph type="sldNum" sz="quarter" idx="12"/>
          </p:nvPr>
        </p:nvSpPr>
        <p:spPr/>
        <p:txBody>
          <a:bodyPr/>
          <a:lstStyle/>
          <a:p>
            <a:fld id="{1230B91B-680C-4C09-9937-C1D1847208B0}" type="slidenum">
              <a:rPr lang="en-US" altLang="en-US"/>
              <a:pPr/>
              <a:t>50</a:t>
            </a:fld>
            <a:endParaRPr lang="en-US" altLang="en-US"/>
          </a:p>
        </p:txBody>
      </p:sp>
      <p:sp>
        <p:nvSpPr>
          <p:cNvPr id="268290" name="Rectangle 2">
            <a:extLst>
              <a:ext uri="{FF2B5EF4-FFF2-40B4-BE49-F238E27FC236}">
                <a16:creationId xmlns:a16="http://schemas.microsoft.com/office/drawing/2014/main" id="{5348D00A-B8EB-878F-70D4-374C6CB535D5}"/>
              </a:ext>
            </a:extLst>
          </p:cNvPr>
          <p:cNvSpPr>
            <a:spLocks noGrp="1" noChangeArrowheads="1"/>
          </p:cNvSpPr>
          <p:nvPr>
            <p:ph type="title"/>
          </p:nvPr>
        </p:nvSpPr>
        <p:spPr/>
        <p:txBody>
          <a:bodyPr/>
          <a:lstStyle/>
          <a:p>
            <a:pPr algn="just"/>
            <a:r>
              <a:rPr lang="en-US" altLang="en-US" sz="2925" b="1"/>
              <a:t>View Serializability</a:t>
            </a:r>
            <a:endParaRPr lang="en-US" altLang="en-US" b="1"/>
          </a:p>
        </p:txBody>
      </p:sp>
      <p:sp>
        <p:nvSpPr>
          <p:cNvPr id="268291" name="Rectangle 3">
            <a:extLst>
              <a:ext uri="{FF2B5EF4-FFF2-40B4-BE49-F238E27FC236}">
                <a16:creationId xmlns:a16="http://schemas.microsoft.com/office/drawing/2014/main" id="{4E4662B2-FC14-D436-3F1E-6F0EA78178C7}"/>
              </a:ext>
            </a:extLst>
          </p:cNvPr>
          <p:cNvSpPr>
            <a:spLocks noGrp="1" noChangeArrowheads="1"/>
          </p:cNvSpPr>
          <p:nvPr>
            <p:ph type="body" idx="1"/>
          </p:nvPr>
        </p:nvSpPr>
        <p:spPr>
          <a:xfrm>
            <a:off x="1543050" y="1143000"/>
            <a:ext cx="6057900" cy="3200400"/>
          </a:xfrm>
        </p:spPr>
        <p:txBody>
          <a:bodyPr>
            <a:normAutofit fontScale="92500" lnSpcReduction="20000"/>
          </a:bodyPr>
          <a:lstStyle/>
          <a:p>
            <a:pPr algn="just">
              <a:lnSpc>
                <a:spcPct val="90000"/>
              </a:lnSpc>
            </a:pPr>
            <a:r>
              <a:rPr lang="en-US" altLang="en-US" b="1"/>
              <a:t>Offers less stringent definition of schedule equivalence than conflict serializability. </a:t>
            </a:r>
          </a:p>
          <a:p>
            <a:pPr algn="just">
              <a:lnSpc>
                <a:spcPct val="90000"/>
              </a:lnSpc>
            </a:pPr>
            <a:r>
              <a:rPr lang="en-US" altLang="en-US" b="1"/>
              <a:t>Two schedules S</a:t>
            </a:r>
            <a:r>
              <a:rPr lang="en-US" altLang="en-US" b="1" baseline="-25000"/>
              <a:t>1</a:t>
            </a:r>
            <a:r>
              <a:rPr lang="en-US" altLang="en-US" b="1"/>
              <a:t> and S</a:t>
            </a:r>
            <a:r>
              <a:rPr lang="en-US" altLang="en-US" b="1" baseline="-25000"/>
              <a:t>2 </a:t>
            </a:r>
            <a:r>
              <a:rPr lang="en-US" altLang="en-US" b="1"/>
              <a:t>are view equivalent if:</a:t>
            </a:r>
          </a:p>
          <a:p>
            <a:pPr lvl="1" algn="just">
              <a:lnSpc>
                <a:spcPct val="90000"/>
              </a:lnSpc>
            </a:pPr>
            <a:r>
              <a:rPr lang="en-US" altLang="en-US" sz="1725" b="1"/>
              <a:t>For each data item x, if T</a:t>
            </a:r>
            <a:r>
              <a:rPr lang="en-US" altLang="en-US" sz="1725" b="1" baseline="-25000"/>
              <a:t>i</a:t>
            </a:r>
            <a:r>
              <a:rPr lang="en-US" altLang="en-US" sz="1725" b="1"/>
              <a:t> reads initial value of x in S</a:t>
            </a:r>
            <a:r>
              <a:rPr lang="en-US" altLang="en-US" sz="1725" b="1" baseline="-25000"/>
              <a:t>1</a:t>
            </a:r>
            <a:r>
              <a:rPr lang="en-US" altLang="en-US" sz="1725" b="1"/>
              <a:t>, T</a:t>
            </a:r>
            <a:r>
              <a:rPr lang="en-US" altLang="en-US" sz="1725" b="1" baseline="-25000"/>
              <a:t>i</a:t>
            </a:r>
            <a:r>
              <a:rPr lang="en-US" altLang="en-US" sz="1725" b="1"/>
              <a:t> must also read initial value of x in S</a:t>
            </a:r>
            <a:r>
              <a:rPr lang="en-US" altLang="en-US" sz="1725" b="1" baseline="-25000"/>
              <a:t>2</a:t>
            </a:r>
            <a:r>
              <a:rPr lang="en-US" altLang="en-US" sz="1725" b="1"/>
              <a:t>.</a:t>
            </a:r>
          </a:p>
          <a:p>
            <a:pPr lvl="1" algn="just">
              <a:lnSpc>
                <a:spcPct val="90000"/>
              </a:lnSpc>
            </a:pPr>
            <a:r>
              <a:rPr lang="en-US" altLang="en-US" sz="1725" b="1"/>
              <a:t>For each read on x by T</a:t>
            </a:r>
            <a:r>
              <a:rPr lang="en-US" altLang="en-US" sz="1725" b="1" baseline="-25000"/>
              <a:t>i</a:t>
            </a:r>
            <a:r>
              <a:rPr lang="en-US" altLang="en-US" sz="1725" b="1"/>
              <a:t> in S</a:t>
            </a:r>
            <a:r>
              <a:rPr lang="en-US" altLang="en-US" sz="1725" b="1" baseline="-25000"/>
              <a:t>1</a:t>
            </a:r>
            <a:r>
              <a:rPr lang="en-US" altLang="en-US" sz="1725" b="1"/>
              <a:t>, if value read by x is written by T</a:t>
            </a:r>
            <a:r>
              <a:rPr lang="en-US" altLang="en-US" sz="1725" b="1" baseline="-25000"/>
              <a:t>j</a:t>
            </a:r>
            <a:r>
              <a:rPr lang="en-US" altLang="en-US" sz="1725" b="1"/>
              <a:t>, T</a:t>
            </a:r>
            <a:r>
              <a:rPr lang="en-US" altLang="en-US" sz="1725" b="1" baseline="-25000"/>
              <a:t>i</a:t>
            </a:r>
            <a:r>
              <a:rPr lang="en-US" altLang="en-US" sz="1725" b="1"/>
              <a:t> must also read value of x produced by T</a:t>
            </a:r>
            <a:r>
              <a:rPr lang="en-US" altLang="en-US" sz="1725" b="1" baseline="-25000"/>
              <a:t>j </a:t>
            </a:r>
            <a:r>
              <a:rPr lang="en-US" altLang="en-US" sz="1725" b="1"/>
              <a:t>in S</a:t>
            </a:r>
            <a:r>
              <a:rPr lang="en-US" altLang="en-US" sz="1725" b="1" baseline="-25000"/>
              <a:t>2</a:t>
            </a:r>
            <a:r>
              <a:rPr lang="en-US" altLang="en-US" sz="1725" b="1"/>
              <a:t>. </a:t>
            </a:r>
          </a:p>
          <a:p>
            <a:pPr lvl="1" algn="just">
              <a:lnSpc>
                <a:spcPct val="90000"/>
              </a:lnSpc>
            </a:pPr>
            <a:r>
              <a:rPr lang="en-US" altLang="en-US" sz="1725" b="1"/>
              <a:t>For each data item x, if last write on x performed by T</a:t>
            </a:r>
            <a:r>
              <a:rPr lang="en-US" altLang="en-US" sz="1725" b="1" baseline="-25000"/>
              <a:t>i</a:t>
            </a:r>
            <a:r>
              <a:rPr lang="en-US" altLang="en-US" sz="1725" b="1"/>
              <a:t> in S</a:t>
            </a:r>
            <a:r>
              <a:rPr lang="en-US" altLang="en-US" sz="1725" b="1" baseline="-25000"/>
              <a:t>1</a:t>
            </a:r>
            <a:r>
              <a:rPr lang="en-US" altLang="en-US" sz="1725" b="1"/>
              <a:t>, same transaction must perform final write on x in S</a:t>
            </a:r>
            <a:r>
              <a:rPr lang="en-US" altLang="en-US" sz="1725" b="1" baseline="-25000"/>
              <a:t>2</a:t>
            </a:r>
            <a:r>
              <a:rPr lang="en-US" altLang="en-US" sz="1725" b="1"/>
              <a: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8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1644AAC-0516-01DF-1F9E-0E46E3D0F218}"/>
              </a:ext>
            </a:extLst>
          </p:cNvPr>
          <p:cNvSpPr>
            <a:spLocks noGrp="1"/>
          </p:cNvSpPr>
          <p:nvPr>
            <p:ph type="sldNum" sz="quarter" idx="12"/>
          </p:nvPr>
        </p:nvSpPr>
        <p:spPr/>
        <p:txBody>
          <a:bodyPr/>
          <a:lstStyle/>
          <a:p>
            <a:fld id="{4926F3B2-D5FA-4ED2-BFED-2598B4A37C1A}" type="slidenum">
              <a:rPr lang="en-US" altLang="en-US"/>
              <a:pPr/>
              <a:t>51</a:t>
            </a:fld>
            <a:endParaRPr lang="en-US" altLang="en-US"/>
          </a:p>
        </p:txBody>
      </p:sp>
      <p:sp>
        <p:nvSpPr>
          <p:cNvPr id="269314" name="Rectangle 2">
            <a:extLst>
              <a:ext uri="{FF2B5EF4-FFF2-40B4-BE49-F238E27FC236}">
                <a16:creationId xmlns:a16="http://schemas.microsoft.com/office/drawing/2014/main" id="{4A67A5CB-B4EA-4B44-1496-ED987F9A664E}"/>
              </a:ext>
            </a:extLst>
          </p:cNvPr>
          <p:cNvSpPr>
            <a:spLocks noGrp="1" noChangeArrowheads="1"/>
          </p:cNvSpPr>
          <p:nvPr>
            <p:ph type="title"/>
          </p:nvPr>
        </p:nvSpPr>
        <p:spPr/>
        <p:txBody>
          <a:bodyPr/>
          <a:lstStyle/>
          <a:p>
            <a:pPr algn="just"/>
            <a:r>
              <a:rPr lang="en-US" altLang="en-US" sz="2925" b="1"/>
              <a:t>View Serializability</a:t>
            </a:r>
            <a:endParaRPr lang="en-US" altLang="en-US" b="1"/>
          </a:p>
        </p:txBody>
      </p:sp>
      <p:sp>
        <p:nvSpPr>
          <p:cNvPr id="269315" name="Rectangle 3">
            <a:extLst>
              <a:ext uri="{FF2B5EF4-FFF2-40B4-BE49-F238E27FC236}">
                <a16:creationId xmlns:a16="http://schemas.microsoft.com/office/drawing/2014/main" id="{A86915C1-2440-C4A9-38E7-5A6ACE121121}"/>
              </a:ext>
            </a:extLst>
          </p:cNvPr>
          <p:cNvSpPr>
            <a:spLocks noGrp="1" noChangeArrowheads="1"/>
          </p:cNvSpPr>
          <p:nvPr>
            <p:ph type="body" idx="1"/>
          </p:nvPr>
        </p:nvSpPr>
        <p:spPr>
          <a:xfrm>
            <a:off x="1541860" y="1168004"/>
            <a:ext cx="6000750" cy="3086100"/>
          </a:xfrm>
        </p:spPr>
        <p:txBody>
          <a:bodyPr>
            <a:normAutofit fontScale="77500" lnSpcReduction="20000"/>
          </a:bodyPr>
          <a:lstStyle/>
          <a:p>
            <a:pPr algn="just">
              <a:lnSpc>
                <a:spcPct val="90000"/>
              </a:lnSpc>
            </a:pPr>
            <a:r>
              <a:rPr lang="en-US" altLang="en-US" b="1" dirty="0"/>
              <a:t>Schedule is view serializable if it is view equivalent to a serial schedule. </a:t>
            </a:r>
          </a:p>
          <a:p>
            <a:pPr algn="just">
              <a:lnSpc>
                <a:spcPct val="90000"/>
              </a:lnSpc>
            </a:pPr>
            <a:r>
              <a:rPr lang="en-US" altLang="en-US" b="1" dirty="0"/>
              <a:t>Every conflict serializable schedule is view serializable, although converse is not true. </a:t>
            </a:r>
          </a:p>
          <a:p>
            <a:pPr algn="just">
              <a:lnSpc>
                <a:spcPct val="90000"/>
              </a:lnSpc>
            </a:pPr>
            <a:r>
              <a:rPr lang="en-US" altLang="en-US" b="1" dirty="0"/>
              <a:t>It can be shown that any view serializable schedule that is not conflict serializable contains one or more blind writes.</a:t>
            </a:r>
          </a:p>
          <a:p>
            <a:pPr algn="just">
              <a:lnSpc>
                <a:spcPct val="90000"/>
              </a:lnSpc>
            </a:pPr>
            <a:r>
              <a:rPr lang="en-US" altLang="en-US" b="1" dirty="0"/>
              <a:t>In general, testing whether schedule is serializable is NP-complete.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9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9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E0F56F5-29BE-7EC2-966B-1596D4A05B06}"/>
              </a:ext>
            </a:extLst>
          </p:cNvPr>
          <p:cNvSpPr>
            <a:spLocks noGrp="1"/>
          </p:cNvSpPr>
          <p:nvPr>
            <p:ph type="sldNum" sz="quarter" idx="12"/>
          </p:nvPr>
        </p:nvSpPr>
        <p:spPr/>
        <p:txBody>
          <a:bodyPr/>
          <a:lstStyle/>
          <a:p>
            <a:fld id="{C55D41AF-E67E-4BF8-82E0-B0B4CF92537F}" type="slidenum">
              <a:rPr lang="en-US" altLang="en-US"/>
              <a:pPr/>
              <a:t>52</a:t>
            </a:fld>
            <a:endParaRPr lang="en-US" altLang="en-US"/>
          </a:p>
        </p:txBody>
      </p:sp>
      <p:sp>
        <p:nvSpPr>
          <p:cNvPr id="270338" name="Rectangle 2">
            <a:extLst>
              <a:ext uri="{FF2B5EF4-FFF2-40B4-BE49-F238E27FC236}">
                <a16:creationId xmlns:a16="http://schemas.microsoft.com/office/drawing/2014/main" id="{154EE96B-6B0F-12F8-E195-1FC20C447D02}"/>
              </a:ext>
            </a:extLst>
          </p:cNvPr>
          <p:cNvSpPr>
            <a:spLocks noGrp="1" noChangeArrowheads="1"/>
          </p:cNvSpPr>
          <p:nvPr>
            <p:ph type="title"/>
          </p:nvPr>
        </p:nvSpPr>
        <p:spPr/>
        <p:txBody>
          <a:bodyPr/>
          <a:lstStyle/>
          <a:p>
            <a:r>
              <a:rPr lang="en-US" altLang="en-US" sz="2925" b="1"/>
              <a:t>Example - View Serializable schedule</a:t>
            </a:r>
            <a:endParaRPr lang="en-US" altLang="en-US"/>
          </a:p>
        </p:txBody>
      </p:sp>
      <p:pic>
        <p:nvPicPr>
          <p:cNvPr id="270340" name="Picture 4">
            <a:extLst>
              <a:ext uri="{FF2B5EF4-FFF2-40B4-BE49-F238E27FC236}">
                <a16:creationId xmlns:a16="http://schemas.microsoft.com/office/drawing/2014/main" id="{6F77C830-AC4D-963D-8374-E115EE53FB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1113235"/>
            <a:ext cx="5832872" cy="2763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0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AB72-38F0-897B-DFF2-8D3FE950E3B3}"/>
              </a:ext>
            </a:extLst>
          </p:cNvPr>
          <p:cNvSpPr>
            <a:spLocks noGrp="1"/>
          </p:cNvSpPr>
          <p:nvPr>
            <p:ph type="title"/>
          </p:nvPr>
        </p:nvSpPr>
        <p:spPr/>
        <p:txBody>
          <a:bodyPr/>
          <a:lstStyle/>
          <a:p>
            <a:r>
              <a:rPr lang="en-US" dirty="0"/>
              <a:t>Isolation levels </a:t>
            </a:r>
          </a:p>
        </p:txBody>
      </p:sp>
      <p:sp>
        <p:nvSpPr>
          <p:cNvPr id="3" name="Content Placeholder 2">
            <a:extLst>
              <a:ext uri="{FF2B5EF4-FFF2-40B4-BE49-F238E27FC236}">
                <a16:creationId xmlns:a16="http://schemas.microsoft.com/office/drawing/2014/main" id="{4797B5DB-EBF9-0F37-AA49-3DA714E8D58B}"/>
              </a:ext>
            </a:extLst>
          </p:cNvPr>
          <p:cNvSpPr>
            <a:spLocks noGrp="1"/>
          </p:cNvSpPr>
          <p:nvPr>
            <p:ph idx="1"/>
          </p:nvPr>
        </p:nvSpPr>
        <p:spPr/>
        <p:txBody>
          <a:bodyPr/>
          <a:lstStyle/>
          <a:p>
            <a:r>
              <a:rPr lang="en-US" dirty="0"/>
              <a:t>Read uncommitted</a:t>
            </a:r>
          </a:p>
          <a:p>
            <a:r>
              <a:rPr lang="en-US" dirty="0"/>
              <a:t>Read committed</a:t>
            </a:r>
          </a:p>
          <a:p>
            <a:r>
              <a:rPr lang="en-US" dirty="0"/>
              <a:t>Repeatable read </a:t>
            </a:r>
          </a:p>
          <a:p>
            <a:r>
              <a:rPr lang="en-US" dirty="0"/>
              <a:t>Serializable</a:t>
            </a:r>
          </a:p>
        </p:txBody>
      </p:sp>
    </p:spTree>
    <p:extLst>
      <p:ext uri="{BB962C8B-B14F-4D97-AF65-F5344CB8AC3E}">
        <p14:creationId xmlns:p14="http://schemas.microsoft.com/office/powerpoint/2010/main" val="1184344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6D5B-0CA3-41CF-F2EA-4E25191A8952}"/>
              </a:ext>
            </a:extLst>
          </p:cNvPr>
          <p:cNvSpPr>
            <a:spLocks noGrp="1"/>
          </p:cNvSpPr>
          <p:nvPr>
            <p:ph type="title"/>
          </p:nvPr>
        </p:nvSpPr>
        <p:spPr/>
        <p:txBody>
          <a:bodyPr/>
          <a:lstStyle/>
          <a:p>
            <a:r>
              <a:rPr lang="en-US" dirty="0"/>
              <a:t>Violations </a:t>
            </a:r>
          </a:p>
        </p:txBody>
      </p:sp>
      <p:sp>
        <p:nvSpPr>
          <p:cNvPr id="3" name="Content Placeholder 2">
            <a:extLst>
              <a:ext uri="{FF2B5EF4-FFF2-40B4-BE49-F238E27FC236}">
                <a16:creationId xmlns:a16="http://schemas.microsoft.com/office/drawing/2014/main" id="{E5B3E457-5DA6-8CD9-0892-EF37CA301EAC}"/>
              </a:ext>
            </a:extLst>
          </p:cNvPr>
          <p:cNvSpPr>
            <a:spLocks noGrp="1"/>
          </p:cNvSpPr>
          <p:nvPr>
            <p:ph idx="1"/>
          </p:nvPr>
        </p:nvSpPr>
        <p:spPr/>
        <p:txBody>
          <a:bodyPr>
            <a:normAutofit/>
          </a:bodyPr>
          <a:lstStyle/>
          <a:p>
            <a:r>
              <a:rPr lang="en-US" sz="1800" b="1" dirty="0"/>
              <a:t>Dirty read</a:t>
            </a:r>
          </a:p>
          <a:p>
            <a:pPr lvl="1"/>
            <a:r>
              <a:rPr lang="en-US" sz="1600" dirty="0"/>
              <a:t>A transaction reads data written by other concurrent  uncommitted transaction </a:t>
            </a:r>
          </a:p>
          <a:p>
            <a:pPr marL="457200" lvl="1" indent="0">
              <a:buNone/>
            </a:pPr>
            <a:endParaRPr lang="en-US" sz="1600" dirty="0"/>
          </a:p>
          <a:p>
            <a:r>
              <a:rPr lang="en-US" sz="1800" b="1" dirty="0"/>
              <a:t>Non- repeatable Read </a:t>
            </a:r>
          </a:p>
          <a:p>
            <a:pPr lvl="1"/>
            <a:r>
              <a:rPr lang="en-US" sz="1600" dirty="0"/>
              <a:t>A transaction reads same row twice and get different value because it has been modified by other committed Transaction  </a:t>
            </a:r>
          </a:p>
          <a:p>
            <a:r>
              <a:rPr lang="en-US" sz="1800" b="1" dirty="0"/>
              <a:t>Phantom </a:t>
            </a:r>
          </a:p>
          <a:p>
            <a:pPr lvl="1"/>
            <a:r>
              <a:rPr lang="en-US" sz="1600" dirty="0"/>
              <a:t>A transaction re-execute a query to find rows that satisfy a condition and then again get different set of rows due to changes by other committed transactions </a:t>
            </a:r>
          </a:p>
          <a:p>
            <a:pPr marL="0" indent="0">
              <a:buNone/>
            </a:pPr>
            <a:r>
              <a:rPr lang="en-US" dirty="0"/>
              <a:t>	</a:t>
            </a:r>
          </a:p>
        </p:txBody>
      </p:sp>
    </p:spTree>
    <p:extLst>
      <p:ext uri="{BB962C8B-B14F-4D97-AF65-F5344CB8AC3E}">
        <p14:creationId xmlns:p14="http://schemas.microsoft.com/office/powerpoint/2010/main" val="2490645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0FD2-0FB9-03CC-7D82-6045E9D7A359}"/>
              </a:ext>
            </a:extLst>
          </p:cNvPr>
          <p:cNvSpPr>
            <a:spLocks noGrp="1"/>
          </p:cNvSpPr>
          <p:nvPr>
            <p:ph type="title"/>
          </p:nvPr>
        </p:nvSpPr>
        <p:spPr/>
        <p:txBody>
          <a:bodyPr/>
          <a:lstStyle/>
          <a:p>
            <a:r>
              <a:rPr lang="en-US" dirty="0"/>
              <a:t>Isolation levels </a:t>
            </a:r>
          </a:p>
        </p:txBody>
      </p:sp>
      <p:pic>
        <p:nvPicPr>
          <p:cNvPr id="5" name="Content Placeholder 4">
            <a:extLst>
              <a:ext uri="{FF2B5EF4-FFF2-40B4-BE49-F238E27FC236}">
                <a16:creationId xmlns:a16="http://schemas.microsoft.com/office/drawing/2014/main" id="{42DD02B4-D6BA-0042-650A-2D67EAA4A343}"/>
              </a:ext>
            </a:extLst>
          </p:cNvPr>
          <p:cNvPicPr>
            <a:picLocks noGrp="1" noChangeAspect="1"/>
          </p:cNvPicPr>
          <p:nvPr>
            <p:ph idx="1"/>
          </p:nvPr>
        </p:nvPicPr>
        <p:blipFill>
          <a:blip r:embed="rId2"/>
          <a:stretch>
            <a:fillRect/>
          </a:stretch>
        </p:blipFill>
        <p:spPr>
          <a:xfrm>
            <a:off x="1343025" y="1520825"/>
            <a:ext cx="6457950" cy="2752725"/>
          </a:xfrm>
        </p:spPr>
      </p:pic>
    </p:spTree>
    <p:extLst>
      <p:ext uri="{BB962C8B-B14F-4D97-AF65-F5344CB8AC3E}">
        <p14:creationId xmlns:p14="http://schemas.microsoft.com/office/powerpoint/2010/main" val="2167457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FA46-8250-840B-6A22-BB11723885AF}"/>
              </a:ext>
            </a:extLst>
          </p:cNvPr>
          <p:cNvSpPr>
            <a:spLocks noGrp="1"/>
          </p:cNvSpPr>
          <p:nvPr>
            <p:ph type="title"/>
          </p:nvPr>
        </p:nvSpPr>
        <p:spPr/>
        <p:txBody>
          <a:bodyPr/>
          <a:lstStyle/>
          <a:p>
            <a:r>
              <a:rPr lang="en-US" dirty="0"/>
              <a:t>Isolation levels /Violations </a:t>
            </a:r>
          </a:p>
        </p:txBody>
      </p:sp>
      <p:graphicFrame>
        <p:nvGraphicFramePr>
          <p:cNvPr id="4" name="Table 4">
            <a:extLst>
              <a:ext uri="{FF2B5EF4-FFF2-40B4-BE49-F238E27FC236}">
                <a16:creationId xmlns:a16="http://schemas.microsoft.com/office/drawing/2014/main" id="{4D400CD4-AD64-A226-B24B-77475F2FC6FF}"/>
              </a:ext>
            </a:extLst>
          </p:cNvPr>
          <p:cNvGraphicFramePr>
            <a:graphicFrameLocks noGrp="1"/>
          </p:cNvGraphicFramePr>
          <p:nvPr>
            <p:ph idx="1"/>
            <p:extLst>
              <p:ext uri="{D42A27DB-BD31-4B8C-83A1-F6EECF244321}">
                <p14:modId xmlns:p14="http://schemas.microsoft.com/office/powerpoint/2010/main" val="2410338583"/>
              </p:ext>
            </p:extLst>
          </p:nvPr>
        </p:nvGraphicFramePr>
        <p:xfrm>
          <a:off x="457200" y="1200150"/>
          <a:ext cx="8229600" cy="2123440"/>
        </p:xfrm>
        <a:graphic>
          <a:graphicData uri="http://schemas.openxmlformats.org/drawingml/2006/table">
            <a:tbl>
              <a:tblPr firstRow="1" bandRow="1">
                <a:tableStyleId>{073A0DAA-6AF3-43AB-8588-CEC1D06C72B9}</a:tableStyleId>
              </a:tblPr>
              <a:tblGrid>
                <a:gridCol w="2057400">
                  <a:extLst>
                    <a:ext uri="{9D8B030D-6E8A-4147-A177-3AD203B41FA5}">
                      <a16:colId xmlns:a16="http://schemas.microsoft.com/office/drawing/2014/main" val="1620853109"/>
                    </a:ext>
                  </a:extLst>
                </a:gridCol>
                <a:gridCol w="2057400">
                  <a:extLst>
                    <a:ext uri="{9D8B030D-6E8A-4147-A177-3AD203B41FA5}">
                      <a16:colId xmlns:a16="http://schemas.microsoft.com/office/drawing/2014/main" val="756829946"/>
                    </a:ext>
                  </a:extLst>
                </a:gridCol>
                <a:gridCol w="2057400">
                  <a:extLst>
                    <a:ext uri="{9D8B030D-6E8A-4147-A177-3AD203B41FA5}">
                      <a16:colId xmlns:a16="http://schemas.microsoft.com/office/drawing/2014/main" val="3139910743"/>
                    </a:ext>
                  </a:extLst>
                </a:gridCol>
                <a:gridCol w="2057400">
                  <a:extLst>
                    <a:ext uri="{9D8B030D-6E8A-4147-A177-3AD203B41FA5}">
                      <a16:colId xmlns:a16="http://schemas.microsoft.com/office/drawing/2014/main" val="260951664"/>
                    </a:ext>
                  </a:extLst>
                </a:gridCol>
              </a:tblGrid>
              <a:tr h="370840">
                <a:tc>
                  <a:txBody>
                    <a:bodyPr/>
                    <a:lstStyle/>
                    <a:p>
                      <a:r>
                        <a:rPr lang="en-US" dirty="0"/>
                        <a:t>Isolation levels </a:t>
                      </a:r>
                    </a:p>
                  </a:txBody>
                  <a:tcPr/>
                </a:tc>
                <a:tc>
                  <a:txBody>
                    <a:bodyPr/>
                    <a:lstStyle/>
                    <a:p>
                      <a:r>
                        <a:rPr lang="en-US" dirty="0"/>
                        <a:t>Dirty Read</a:t>
                      </a:r>
                    </a:p>
                  </a:txBody>
                  <a:tcPr/>
                </a:tc>
                <a:tc>
                  <a:txBody>
                    <a:bodyPr/>
                    <a:lstStyle/>
                    <a:p>
                      <a:r>
                        <a:rPr lang="en-US" dirty="0"/>
                        <a:t>Non repeatable reads </a:t>
                      </a:r>
                    </a:p>
                  </a:txBody>
                  <a:tcPr/>
                </a:tc>
                <a:tc>
                  <a:txBody>
                    <a:bodyPr/>
                    <a:lstStyle/>
                    <a:p>
                      <a:r>
                        <a:rPr lang="en-US" dirty="0"/>
                        <a:t>Phantom </a:t>
                      </a:r>
                    </a:p>
                  </a:txBody>
                  <a:tcPr/>
                </a:tc>
                <a:extLst>
                  <a:ext uri="{0D108BD9-81ED-4DB2-BD59-A6C34878D82A}">
                    <a16:rowId xmlns:a16="http://schemas.microsoft.com/office/drawing/2014/main" val="2167614612"/>
                  </a:ext>
                </a:extLst>
              </a:tr>
              <a:tr h="370840">
                <a:tc>
                  <a:txBody>
                    <a:bodyPr/>
                    <a:lstStyle/>
                    <a:p>
                      <a:r>
                        <a:rPr lang="en-US" dirty="0"/>
                        <a:t>Read uncommitted</a:t>
                      </a:r>
                    </a:p>
                  </a:txBody>
                  <a:tcPr/>
                </a:tc>
                <a:tc>
                  <a:txBody>
                    <a:bodyPr/>
                    <a:lstStyle/>
                    <a:p>
                      <a:r>
                        <a:rPr lang="en-US" dirty="0"/>
                        <a:t>  yes </a:t>
                      </a:r>
                    </a:p>
                  </a:txBody>
                  <a:tcPr/>
                </a:tc>
                <a:tc>
                  <a:txBody>
                    <a:bodyPr/>
                    <a:lstStyle/>
                    <a:p>
                      <a:r>
                        <a:rPr lang="en-US" dirty="0"/>
                        <a:t>Yes </a:t>
                      </a:r>
                    </a:p>
                  </a:txBody>
                  <a:tcPr/>
                </a:tc>
                <a:tc>
                  <a:txBody>
                    <a:bodyPr/>
                    <a:lstStyle/>
                    <a:p>
                      <a:r>
                        <a:rPr lang="en-US" dirty="0"/>
                        <a:t>Yes </a:t>
                      </a:r>
                    </a:p>
                  </a:txBody>
                  <a:tcPr/>
                </a:tc>
                <a:extLst>
                  <a:ext uri="{0D108BD9-81ED-4DB2-BD59-A6C34878D82A}">
                    <a16:rowId xmlns:a16="http://schemas.microsoft.com/office/drawing/2014/main" val="2391341655"/>
                  </a:ext>
                </a:extLst>
              </a:tr>
              <a:tr h="370840">
                <a:tc>
                  <a:txBody>
                    <a:bodyPr/>
                    <a:lstStyle/>
                    <a:p>
                      <a:r>
                        <a:rPr lang="en-US" dirty="0"/>
                        <a:t>Read committed</a:t>
                      </a:r>
                    </a:p>
                  </a:txBody>
                  <a:tcPr/>
                </a:tc>
                <a:tc>
                  <a:txBody>
                    <a:bodyPr/>
                    <a:lstStyle/>
                    <a:p>
                      <a:r>
                        <a:rPr lang="en-US" dirty="0"/>
                        <a:t>no</a:t>
                      </a:r>
                    </a:p>
                  </a:txBody>
                  <a:tcPr/>
                </a:tc>
                <a:tc>
                  <a:txBody>
                    <a:bodyPr/>
                    <a:lstStyle/>
                    <a:p>
                      <a:r>
                        <a:rPr lang="en-US" dirty="0"/>
                        <a:t>Yes </a:t>
                      </a:r>
                    </a:p>
                  </a:txBody>
                  <a:tcPr/>
                </a:tc>
                <a:tc>
                  <a:txBody>
                    <a:bodyPr/>
                    <a:lstStyle/>
                    <a:p>
                      <a:r>
                        <a:rPr lang="en-US" dirty="0"/>
                        <a:t>Yes </a:t>
                      </a:r>
                    </a:p>
                  </a:txBody>
                  <a:tcPr/>
                </a:tc>
                <a:extLst>
                  <a:ext uri="{0D108BD9-81ED-4DB2-BD59-A6C34878D82A}">
                    <a16:rowId xmlns:a16="http://schemas.microsoft.com/office/drawing/2014/main" val="1102751972"/>
                  </a:ext>
                </a:extLst>
              </a:tr>
              <a:tr h="370840">
                <a:tc>
                  <a:txBody>
                    <a:bodyPr/>
                    <a:lstStyle/>
                    <a:p>
                      <a:r>
                        <a:rPr lang="en-US" dirty="0"/>
                        <a:t>Repeatable Read </a:t>
                      </a:r>
                    </a:p>
                  </a:txBody>
                  <a:tcPr/>
                </a:tc>
                <a:tc>
                  <a:txBody>
                    <a:bodyPr/>
                    <a:lstStyle/>
                    <a:p>
                      <a:r>
                        <a:rPr lang="en-US" dirty="0"/>
                        <a:t>No </a:t>
                      </a:r>
                    </a:p>
                  </a:txBody>
                  <a:tcPr/>
                </a:tc>
                <a:tc>
                  <a:txBody>
                    <a:bodyPr/>
                    <a:lstStyle/>
                    <a:p>
                      <a:r>
                        <a:rPr lang="en-US" dirty="0"/>
                        <a:t>No </a:t>
                      </a:r>
                    </a:p>
                  </a:txBody>
                  <a:tcPr/>
                </a:tc>
                <a:tc>
                  <a:txBody>
                    <a:bodyPr/>
                    <a:lstStyle/>
                    <a:p>
                      <a:r>
                        <a:rPr lang="en-US" dirty="0"/>
                        <a:t>Yes </a:t>
                      </a:r>
                    </a:p>
                  </a:txBody>
                  <a:tcPr/>
                </a:tc>
                <a:extLst>
                  <a:ext uri="{0D108BD9-81ED-4DB2-BD59-A6C34878D82A}">
                    <a16:rowId xmlns:a16="http://schemas.microsoft.com/office/drawing/2014/main" val="569807939"/>
                  </a:ext>
                </a:extLst>
              </a:tr>
              <a:tr h="370840">
                <a:tc>
                  <a:txBody>
                    <a:bodyPr/>
                    <a:lstStyle/>
                    <a:p>
                      <a:r>
                        <a:rPr lang="en-US" dirty="0"/>
                        <a:t>Serializable </a:t>
                      </a:r>
                    </a:p>
                  </a:txBody>
                  <a:tcPr/>
                </a:tc>
                <a:tc>
                  <a:txBody>
                    <a:bodyPr/>
                    <a:lstStyle/>
                    <a:p>
                      <a:r>
                        <a:rPr lang="en-US" dirty="0"/>
                        <a:t>No</a:t>
                      </a:r>
                    </a:p>
                  </a:txBody>
                  <a:tcPr/>
                </a:tc>
                <a:tc>
                  <a:txBody>
                    <a:bodyPr/>
                    <a:lstStyle/>
                    <a:p>
                      <a:r>
                        <a:rPr lang="en-US" dirty="0"/>
                        <a:t>No</a:t>
                      </a:r>
                    </a:p>
                  </a:txBody>
                  <a:tcPr/>
                </a:tc>
                <a:tc>
                  <a:txBody>
                    <a:bodyPr/>
                    <a:lstStyle/>
                    <a:p>
                      <a:r>
                        <a:rPr lang="en-US" dirty="0"/>
                        <a:t>No </a:t>
                      </a:r>
                    </a:p>
                  </a:txBody>
                  <a:tcPr/>
                </a:tc>
                <a:extLst>
                  <a:ext uri="{0D108BD9-81ED-4DB2-BD59-A6C34878D82A}">
                    <a16:rowId xmlns:a16="http://schemas.microsoft.com/office/drawing/2014/main" val="575620203"/>
                  </a:ext>
                </a:extLst>
              </a:tr>
            </a:tbl>
          </a:graphicData>
        </a:graphic>
      </p:graphicFrame>
    </p:spTree>
    <p:extLst>
      <p:ext uri="{BB962C8B-B14F-4D97-AF65-F5344CB8AC3E}">
        <p14:creationId xmlns:p14="http://schemas.microsoft.com/office/powerpoint/2010/main" val="3967599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C38ACE1-B37E-562D-A416-6A78DA6C525A}"/>
              </a:ext>
            </a:extLst>
          </p:cNvPr>
          <p:cNvSpPr>
            <a:spLocks noGrp="1"/>
          </p:cNvSpPr>
          <p:nvPr>
            <p:ph type="sldNum" sz="quarter" idx="12"/>
          </p:nvPr>
        </p:nvSpPr>
        <p:spPr/>
        <p:txBody>
          <a:bodyPr/>
          <a:lstStyle/>
          <a:p>
            <a:fld id="{A7DFDD49-337B-4243-A0E9-64C8CF8AF863}" type="slidenum">
              <a:rPr lang="en-US" altLang="en-US"/>
              <a:pPr/>
              <a:t>57</a:t>
            </a:fld>
            <a:endParaRPr lang="en-US" altLang="en-US"/>
          </a:p>
        </p:txBody>
      </p:sp>
      <p:sp>
        <p:nvSpPr>
          <p:cNvPr id="319490" name="Rectangle 2">
            <a:extLst>
              <a:ext uri="{FF2B5EF4-FFF2-40B4-BE49-F238E27FC236}">
                <a16:creationId xmlns:a16="http://schemas.microsoft.com/office/drawing/2014/main" id="{D3927BDB-A068-FB57-4957-F1B341FF156A}"/>
              </a:ext>
            </a:extLst>
          </p:cNvPr>
          <p:cNvSpPr>
            <a:spLocks noGrp="1" noChangeArrowheads="1"/>
          </p:cNvSpPr>
          <p:nvPr>
            <p:ph type="title"/>
          </p:nvPr>
        </p:nvSpPr>
        <p:spPr/>
        <p:txBody>
          <a:bodyPr/>
          <a:lstStyle/>
          <a:p>
            <a:pPr algn="just"/>
            <a:r>
              <a:rPr lang="en-US" altLang="en-US" sz="2925" b="1"/>
              <a:t>Database Recovery </a:t>
            </a:r>
            <a:endParaRPr lang="en-US" altLang="en-US" b="1"/>
          </a:p>
        </p:txBody>
      </p:sp>
      <p:sp>
        <p:nvSpPr>
          <p:cNvPr id="319491" name="Rectangle 3">
            <a:extLst>
              <a:ext uri="{FF2B5EF4-FFF2-40B4-BE49-F238E27FC236}">
                <a16:creationId xmlns:a16="http://schemas.microsoft.com/office/drawing/2014/main" id="{71EB2648-3F95-320E-2F40-68A310FE248B}"/>
              </a:ext>
            </a:extLst>
          </p:cNvPr>
          <p:cNvSpPr>
            <a:spLocks noGrp="1" noChangeArrowheads="1"/>
          </p:cNvSpPr>
          <p:nvPr>
            <p:ph type="body" idx="1"/>
          </p:nvPr>
        </p:nvSpPr>
        <p:spPr>
          <a:xfrm>
            <a:off x="1538288" y="1168004"/>
            <a:ext cx="6057900" cy="3314700"/>
          </a:xfrm>
        </p:spPr>
        <p:txBody>
          <a:bodyPr>
            <a:normAutofit fontScale="92500" lnSpcReduction="20000"/>
          </a:bodyPr>
          <a:lstStyle/>
          <a:p>
            <a:pPr algn="just">
              <a:buFont typeface="Wingdings" panose="05000000000000000000" pitchFamily="2" charset="2"/>
              <a:buNone/>
            </a:pPr>
            <a:r>
              <a:rPr lang="en-US" altLang="en-US" sz="1575" b="1" dirty="0"/>
              <a:t>	</a:t>
            </a:r>
            <a:r>
              <a:rPr lang="en-US" altLang="en-US" b="1" dirty="0"/>
              <a:t>Process of restoring database to a correct state in the event of a failure. </a:t>
            </a:r>
          </a:p>
          <a:p>
            <a:pPr algn="just">
              <a:lnSpc>
                <a:spcPct val="170000"/>
              </a:lnSpc>
            </a:pPr>
            <a:r>
              <a:rPr lang="en-US" altLang="en-US" b="1" dirty="0"/>
              <a:t>Need for Recovery Control</a:t>
            </a:r>
          </a:p>
          <a:p>
            <a:pPr lvl="1" algn="just"/>
            <a:r>
              <a:rPr lang="en-US" altLang="en-US" sz="1725" b="1" dirty="0"/>
              <a:t>Two types of storage: volatile (main memory) and nonvolatile.</a:t>
            </a:r>
          </a:p>
          <a:p>
            <a:pPr lvl="1" algn="just"/>
            <a:r>
              <a:rPr lang="en-US" altLang="en-US" sz="1725" b="1" dirty="0"/>
              <a:t>Volatile storage does not survive system crashes. </a:t>
            </a:r>
          </a:p>
          <a:p>
            <a:pPr lvl="1" algn="just"/>
            <a:r>
              <a:rPr lang="en-US" altLang="en-US" sz="1725" b="1" dirty="0"/>
              <a:t>Stable storage represents information that has been replicated in several nonvolatile storage media with independent failure modes.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949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94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51C26E0-E2D3-5C4A-68A2-BD84D572BE0C}"/>
              </a:ext>
            </a:extLst>
          </p:cNvPr>
          <p:cNvSpPr>
            <a:spLocks noGrp="1"/>
          </p:cNvSpPr>
          <p:nvPr>
            <p:ph type="sldNum" sz="quarter" idx="12"/>
          </p:nvPr>
        </p:nvSpPr>
        <p:spPr/>
        <p:txBody>
          <a:bodyPr/>
          <a:lstStyle/>
          <a:p>
            <a:fld id="{1953A3A4-F31F-42B4-9DF4-9599C3364909}" type="slidenum">
              <a:rPr lang="en-US" altLang="en-US"/>
              <a:pPr/>
              <a:t>58</a:t>
            </a:fld>
            <a:endParaRPr lang="en-US" altLang="en-US"/>
          </a:p>
        </p:txBody>
      </p:sp>
      <p:sp>
        <p:nvSpPr>
          <p:cNvPr id="320514" name="Rectangle 2">
            <a:extLst>
              <a:ext uri="{FF2B5EF4-FFF2-40B4-BE49-F238E27FC236}">
                <a16:creationId xmlns:a16="http://schemas.microsoft.com/office/drawing/2014/main" id="{8BABB2F3-E77D-1025-819A-71ACB6B9DFB2}"/>
              </a:ext>
            </a:extLst>
          </p:cNvPr>
          <p:cNvSpPr>
            <a:spLocks noGrp="1" noChangeArrowheads="1"/>
          </p:cNvSpPr>
          <p:nvPr>
            <p:ph type="title"/>
          </p:nvPr>
        </p:nvSpPr>
        <p:spPr/>
        <p:txBody>
          <a:bodyPr/>
          <a:lstStyle/>
          <a:p>
            <a:pPr algn="just"/>
            <a:r>
              <a:rPr lang="en-US" altLang="en-US" sz="2925" b="1"/>
              <a:t>Types of Failures</a:t>
            </a:r>
            <a:endParaRPr lang="en-US" altLang="en-US" b="1"/>
          </a:p>
        </p:txBody>
      </p:sp>
      <p:sp>
        <p:nvSpPr>
          <p:cNvPr id="320515" name="Rectangle 3">
            <a:extLst>
              <a:ext uri="{FF2B5EF4-FFF2-40B4-BE49-F238E27FC236}">
                <a16:creationId xmlns:a16="http://schemas.microsoft.com/office/drawing/2014/main" id="{2FF0A935-CCCD-DF35-4020-0361A805A0F4}"/>
              </a:ext>
            </a:extLst>
          </p:cNvPr>
          <p:cNvSpPr>
            <a:spLocks noGrp="1" noChangeArrowheads="1"/>
          </p:cNvSpPr>
          <p:nvPr>
            <p:ph type="body" idx="1"/>
          </p:nvPr>
        </p:nvSpPr>
        <p:spPr>
          <a:xfrm>
            <a:off x="1547813" y="1168004"/>
            <a:ext cx="5943600" cy="3086100"/>
          </a:xfrm>
        </p:spPr>
        <p:txBody>
          <a:bodyPr>
            <a:normAutofit fontScale="77500" lnSpcReduction="20000"/>
          </a:bodyPr>
          <a:lstStyle/>
          <a:p>
            <a:pPr algn="just">
              <a:lnSpc>
                <a:spcPct val="90000"/>
              </a:lnSpc>
            </a:pPr>
            <a:r>
              <a:rPr lang="en-US" altLang="en-US" b="1" dirty="0"/>
              <a:t>System crashes, resulting in loss of main memory.</a:t>
            </a:r>
          </a:p>
          <a:p>
            <a:pPr algn="just">
              <a:lnSpc>
                <a:spcPct val="90000"/>
              </a:lnSpc>
            </a:pPr>
            <a:r>
              <a:rPr lang="en-US" altLang="en-US" b="1" dirty="0"/>
              <a:t>Media failures, resulting in loss of parts of secondary storage.</a:t>
            </a:r>
          </a:p>
          <a:p>
            <a:pPr algn="just">
              <a:lnSpc>
                <a:spcPct val="90000"/>
              </a:lnSpc>
            </a:pPr>
            <a:r>
              <a:rPr lang="en-US" altLang="en-US" b="1" dirty="0"/>
              <a:t>Application software errors.</a:t>
            </a:r>
          </a:p>
          <a:p>
            <a:pPr algn="just">
              <a:lnSpc>
                <a:spcPct val="90000"/>
              </a:lnSpc>
            </a:pPr>
            <a:r>
              <a:rPr lang="en-US" altLang="en-US" b="1" dirty="0"/>
              <a:t>Natural physical disasters.</a:t>
            </a:r>
          </a:p>
          <a:p>
            <a:pPr algn="just">
              <a:lnSpc>
                <a:spcPct val="90000"/>
              </a:lnSpc>
            </a:pPr>
            <a:r>
              <a:rPr lang="en-US" altLang="en-US" b="1" dirty="0"/>
              <a:t>Carelessness or unintentional destruction of data or facilities.</a:t>
            </a:r>
          </a:p>
          <a:p>
            <a:pPr algn="just">
              <a:lnSpc>
                <a:spcPct val="90000"/>
              </a:lnSpc>
            </a:pPr>
            <a:r>
              <a:rPr lang="en-US" altLang="en-US" b="1" dirty="0"/>
              <a:t>Sabotage.</a:t>
            </a:r>
            <a:endParaRPr lang="en-US" altLang="en-US" sz="2025" b="1"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0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0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0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2A2F3E8-714E-BCBC-B762-1F5BE8842924}"/>
              </a:ext>
            </a:extLst>
          </p:cNvPr>
          <p:cNvSpPr>
            <a:spLocks noGrp="1"/>
          </p:cNvSpPr>
          <p:nvPr>
            <p:ph type="sldNum" sz="quarter" idx="12"/>
          </p:nvPr>
        </p:nvSpPr>
        <p:spPr/>
        <p:txBody>
          <a:bodyPr/>
          <a:lstStyle/>
          <a:p>
            <a:fld id="{DB7CE8B7-EE0F-4826-B385-53AA53791766}" type="slidenum">
              <a:rPr lang="en-US" altLang="en-US"/>
              <a:pPr/>
              <a:t>59</a:t>
            </a:fld>
            <a:endParaRPr lang="en-US" altLang="en-US"/>
          </a:p>
        </p:txBody>
      </p:sp>
      <p:sp>
        <p:nvSpPr>
          <p:cNvPr id="322562" name="Rectangle 2">
            <a:extLst>
              <a:ext uri="{FF2B5EF4-FFF2-40B4-BE49-F238E27FC236}">
                <a16:creationId xmlns:a16="http://schemas.microsoft.com/office/drawing/2014/main" id="{0B955147-C733-9F59-8C59-E0962E6AF401}"/>
              </a:ext>
            </a:extLst>
          </p:cNvPr>
          <p:cNvSpPr>
            <a:spLocks noGrp="1" noChangeArrowheads="1"/>
          </p:cNvSpPr>
          <p:nvPr>
            <p:ph type="title"/>
          </p:nvPr>
        </p:nvSpPr>
        <p:spPr/>
        <p:txBody>
          <a:bodyPr/>
          <a:lstStyle/>
          <a:p>
            <a:pPr algn="just"/>
            <a:r>
              <a:rPr lang="en-US" altLang="en-US" sz="2925" b="1"/>
              <a:t>Transactions and Recovery</a:t>
            </a:r>
            <a:endParaRPr lang="en-US" altLang="en-US" b="1"/>
          </a:p>
        </p:txBody>
      </p:sp>
      <p:sp>
        <p:nvSpPr>
          <p:cNvPr id="322563" name="Rectangle 3">
            <a:extLst>
              <a:ext uri="{FF2B5EF4-FFF2-40B4-BE49-F238E27FC236}">
                <a16:creationId xmlns:a16="http://schemas.microsoft.com/office/drawing/2014/main" id="{9E9CAF04-B46C-66E6-15A3-BF5296BBC38D}"/>
              </a:ext>
            </a:extLst>
          </p:cNvPr>
          <p:cNvSpPr>
            <a:spLocks noGrp="1" noChangeArrowheads="1"/>
          </p:cNvSpPr>
          <p:nvPr>
            <p:ph type="body" idx="1"/>
          </p:nvPr>
        </p:nvSpPr>
        <p:spPr>
          <a:xfrm>
            <a:off x="1543050" y="1168004"/>
            <a:ext cx="5943600" cy="3086100"/>
          </a:xfrm>
        </p:spPr>
        <p:txBody>
          <a:bodyPr>
            <a:normAutofit fontScale="85000" lnSpcReduction="20000"/>
          </a:bodyPr>
          <a:lstStyle/>
          <a:p>
            <a:pPr algn="just"/>
            <a:r>
              <a:rPr lang="en-US" altLang="en-US" dirty="0"/>
              <a:t>If transaction had not committed at failure time, recovery manager has to </a:t>
            </a:r>
            <a:r>
              <a:rPr lang="en-US" altLang="en-US" i="1" dirty="0"/>
              <a:t>undo</a:t>
            </a:r>
            <a:r>
              <a:rPr lang="en-US" altLang="en-US" dirty="0"/>
              <a:t> (</a:t>
            </a:r>
            <a:r>
              <a:rPr lang="en-US" altLang="en-US" i="1" dirty="0"/>
              <a:t>rollback</a:t>
            </a:r>
            <a:r>
              <a:rPr lang="en-US" altLang="en-US" dirty="0"/>
              <a:t>) any effects of that transaction for atomicity.</a:t>
            </a:r>
          </a:p>
          <a:p>
            <a:pPr algn="just"/>
            <a:r>
              <a:rPr lang="en-US" altLang="en-US" dirty="0"/>
              <a:t>Partial undo - only one transaction has to be undone. </a:t>
            </a:r>
          </a:p>
          <a:p>
            <a:pPr algn="just"/>
            <a:r>
              <a:rPr lang="en-US" altLang="en-US" dirty="0"/>
              <a:t>Global undo - all transactions have to be undone.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800" dirty="0">
                <a:solidFill>
                  <a:srgbClr val="990000"/>
                </a:solidFill>
              </a:rPr>
              <a:t>Table-level Inconsistency</a:t>
            </a:r>
          </a:p>
        </p:txBody>
      </p:sp>
      <p:sp>
        <p:nvSpPr>
          <p:cNvPr id="4" name="Content Placeholder 2"/>
          <p:cNvSpPr txBox="1">
            <a:spLocks/>
          </p:cNvSpPr>
          <p:nvPr/>
        </p:nvSpPr>
        <p:spPr>
          <a:xfrm>
            <a:off x="599863" y="843525"/>
            <a:ext cx="8196687" cy="762000"/>
          </a:xfrm>
          <a:prstGeom prst="rect">
            <a:avLst/>
          </a:prstGeom>
          <a:ln>
            <a:solidFill>
              <a:schemeClr val="tx1"/>
            </a:solidFill>
          </a:ln>
        </p:spPr>
        <p:txBody>
          <a:bodyPr>
            <a:normAutofit fontScale="925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dirty="0">
                <a:solidFill>
                  <a:srgbClr val="0000FF"/>
                </a:solidFill>
                <a:latin typeface="Lucida Console" pitchFamily="49" charset="0"/>
              </a:rPr>
              <a:t>Apply</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‘Y’</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sID</a:t>
            </a:r>
            <a:r>
              <a:rPr lang="en-US" sz="2000" b="1" noProof="0" dirty="0">
                <a:solidFill>
                  <a:srgbClr val="0000FF"/>
                </a:solidFill>
                <a:latin typeface="Lucida Console" pitchFamily="49" charset="0"/>
              </a:rPr>
              <a:t> </a:t>
            </a:r>
            <a:r>
              <a:rPr lang="en-US" sz="2000" b="1" noProof="0" dirty="0">
                <a:latin typeface="Lucida Console" pitchFamily="49" charset="0"/>
              </a:rPr>
              <a:t>In (Select </a:t>
            </a:r>
            <a:r>
              <a:rPr lang="en-US" sz="2000" b="1" noProof="0" dirty="0" err="1">
                <a:solidFill>
                  <a:srgbClr val="0000FF"/>
                </a:solidFill>
                <a:latin typeface="Lucida Console" pitchFamily="49" charset="0"/>
              </a:rPr>
              <a:t>sID</a:t>
            </a:r>
            <a:r>
              <a:rPr lang="en-US" sz="2000" b="1" noProof="0" dirty="0">
                <a:solidFill>
                  <a:srgbClr val="0000FF"/>
                </a:solidFill>
                <a:latin typeface="Lucida Console" pitchFamily="49" charset="0"/>
              </a:rPr>
              <a:t> </a:t>
            </a:r>
            <a:r>
              <a:rPr lang="en-US" sz="2000" b="1" dirty="0">
                <a:latin typeface="Lucida Console" pitchFamily="49" charset="0"/>
              </a:rPr>
              <a:t>F</a:t>
            </a:r>
            <a:r>
              <a:rPr lang="en-US" sz="2000" b="1" noProof="0" dirty="0" err="1">
                <a:latin typeface="Lucida Console" pitchFamily="49" charset="0"/>
              </a:rPr>
              <a:t>rom</a:t>
            </a:r>
            <a:r>
              <a:rPr lang="en-US" sz="2000" b="1" noProof="0" dirty="0">
                <a:solidFill>
                  <a:srgbClr val="0000FF"/>
                </a:solidFill>
                <a:latin typeface="Lucida Console" pitchFamily="49" charset="0"/>
              </a:rPr>
              <a:t> Student </a:t>
            </a:r>
            <a:r>
              <a:rPr lang="en-US" sz="2000" b="1" noProof="0" dirty="0">
                <a:latin typeface="Lucida Console" pitchFamily="49" charset="0"/>
              </a:rPr>
              <a:t>Where</a:t>
            </a:r>
            <a:r>
              <a:rPr lang="en-US" sz="2000" b="1" noProof="0" dirty="0">
                <a:solidFill>
                  <a:srgbClr val="0000FF"/>
                </a:solidFill>
                <a:latin typeface="Lucida Console" pitchFamily="49" charset="0"/>
              </a:rPr>
              <a:t> GPA</a:t>
            </a:r>
            <a:r>
              <a:rPr lang="en-US" sz="2000" b="1" noProof="0" dirty="0">
                <a:solidFill>
                  <a:srgbClr val="0000FF"/>
                </a:solidFill>
                <a:latin typeface="+mj-lt"/>
              </a:rPr>
              <a:t> </a:t>
            </a:r>
            <a:r>
              <a:rPr lang="en-US" sz="2000" b="1" noProof="0" dirty="0">
                <a:solidFill>
                  <a:srgbClr val="0000FF"/>
                </a:solidFill>
                <a:latin typeface="Lucida Console" pitchFamily="49" charset="0"/>
              </a:rPr>
              <a:t>&gt;</a:t>
            </a:r>
            <a:r>
              <a:rPr lang="en-US" sz="2000" b="1" noProof="0" dirty="0">
                <a:solidFill>
                  <a:srgbClr val="0000FF"/>
                </a:solidFill>
                <a:latin typeface="+mj-lt"/>
              </a:rPr>
              <a:t> </a:t>
            </a:r>
            <a:r>
              <a:rPr lang="en-US" sz="2000" b="1" noProof="0" dirty="0">
                <a:solidFill>
                  <a:srgbClr val="0000FF"/>
                </a:solidFill>
                <a:latin typeface="Lucida Console" pitchFamily="49" charset="0"/>
              </a:rPr>
              <a:t>3.9</a:t>
            </a:r>
            <a:r>
              <a:rPr lang="en-US" sz="2000" b="1" noProof="0" dirty="0">
                <a:latin typeface="Lucida Console" pitchFamily="49" charset="0"/>
              </a:rPr>
              <a:t>)</a:t>
            </a:r>
            <a:endParaRPr lang="en-US" sz="2000" b="1" dirty="0">
              <a:latin typeface="Lucida Console" pitchFamily="49" charset="0"/>
            </a:endParaRPr>
          </a:p>
        </p:txBody>
      </p:sp>
      <p:sp>
        <p:nvSpPr>
          <p:cNvPr id="5" name="Content Placeholder 2"/>
          <p:cNvSpPr txBox="1">
            <a:spLocks/>
          </p:cNvSpPr>
          <p:nvPr/>
        </p:nvSpPr>
        <p:spPr>
          <a:xfrm>
            <a:off x="599865" y="2062725"/>
            <a:ext cx="8196686" cy="432215"/>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noProof="0" dirty="0">
                <a:latin typeface="Lucida Console" pitchFamily="49" charset="0"/>
              </a:rPr>
              <a:t>Update</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Student</a:t>
            </a:r>
            <a:r>
              <a:rPr lang="en-US" sz="2800" b="1" baseline="-25000" dirty="0">
                <a:solidFill>
                  <a:srgbClr val="0000FF"/>
                </a:solidFill>
                <a:latin typeface="Lucida Console" pitchFamily="49" charset="0"/>
              </a:rPr>
              <a:t> </a:t>
            </a:r>
            <a:r>
              <a:rPr lang="en-US" sz="2000" b="1" dirty="0">
                <a:latin typeface="Lucida Console" pitchFamily="49" charset="0"/>
              </a:rPr>
              <a:t>Set</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GPA</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(1.1)</a:t>
            </a:r>
            <a:r>
              <a:rPr lang="en-US" sz="2000" b="1" dirty="0">
                <a:solidFill>
                  <a:srgbClr val="0000FF"/>
                </a:solidFill>
                <a:latin typeface="+mj-lt"/>
              </a:rPr>
              <a:t> </a:t>
            </a:r>
            <a:r>
              <a:rPr lang="en-US" sz="2000" b="1" dirty="0">
                <a:solidFill>
                  <a:srgbClr val="0000FF"/>
                </a:solidFill>
                <a:latin typeface="Lucida Console" pitchFamily="49" charset="0"/>
                <a:sym typeface="Symbol"/>
              </a:rPr>
              <a:t></a:t>
            </a:r>
            <a:r>
              <a:rPr lang="en-US" sz="2000" b="1" dirty="0">
                <a:solidFill>
                  <a:srgbClr val="0000FF"/>
                </a:solidFill>
                <a:latin typeface="+mj-lt"/>
                <a:sym typeface="Symbol"/>
              </a:rPr>
              <a:t> </a:t>
            </a:r>
            <a:r>
              <a:rPr lang="en-US" sz="2000" b="1" dirty="0">
                <a:solidFill>
                  <a:srgbClr val="0000FF"/>
                </a:solidFill>
                <a:latin typeface="Lucida Console" pitchFamily="49" charset="0"/>
              </a:rPr>
              <a:t>GPA</a:t>
            </a:r>
            <a:r>
              <a:rPr lang="en-US" sz="2800" b="1" baseline="-25000" dirty="0">
                <a:solidFill>
                  <a:srgbClr val="0000FF"/>
                </a:solidFill>
                <a:latin typeface="Lucida Console" pitchFamily="49" charset="0"/>
              </a:rPr>
              <a:t> </a:t>
            </a:r>
            <a:r>
              <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err="1">
                <a:solidFill>
                  <a:srgbClr val="0000FF"/>
                </a:solidFill>
                <a:latin typeface="Lucida Console" pitchFamily="49" charset="0"/>
              </a:rPr>
              <a:t>sizeHS</a:t>
            </a:r>
            <a:r>
              <a:rPr lang="en-US" sz="2000" b="1" dirty="0">
                <a:solidFill>
                  <a:srgbClr val="0000FF"/>
                </a:solidFill>
                <a:latin typeface="+mj-lt"/>
              </a:rPr>
              <a:t>  </a:t>
            </a:r>
            <a:r>
              <a:rPr lang="en-US" sz="2000" b="1" dirty="0">
                <a:solidFill>
                  <a:srgbClr val="0000FF"/>
                </a:solidFill>
                <a:latin typeface="Lucida Console" pitchFamily="49" charset="0"/>
              </a:rPr>
              <a:t>&gt;</a:t>
            </a:r>
            <a:r>
              <a:rPr lang="en-US" sz="2000" b="1" dirty="0">
                <a:solidFill>
                  <a:srgbClr val="0000FF"/>
                </a:solidFill>
                <a:latin typeface="+mj-lt"/>
              </a:rPr>
              <a:t> </a:t>
            </a:r>
            <a:r>
              <a:rPr lang="en-US" sz="2000" b="1" dirty="0">
                <a:solidFill>
                  <a:srgbClr val="0000FF"/>
                </a:solidFill>
                <a:latin typeface="Lucida Console" pitchFamily="49" charset="0"/>
              </a:rPr>
              <a:t>2500</a:t>
            </a:r>
          </a:p>
        </p:txBody>
      </p:sp>
      <p:sp>
        <p:nvSpPr>
          <p:cNvPr id="6" name="Content Placeholder 2"/>
          <p:cNvSpPr txBox="1">
            <a:spLocks/>
          </p:cNvSpPr>
          <p:nvPr/>
        </p:nvSpPr>
        <p:spPr>
          <a:xfrm>
            <a:off x="904665" y="161162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F436C8D-A594-148B-C9F9-08CE813AAC49}"/>
              </a:ext>
            </a:extLst>
          </p:cNvPr>
          <p:cNvSpPr>
            <a:spLocks noGrp="1"/>
          </p:cNvSpPr>
          <p:nvPr>
            <p:ph type="sldNum" sz="quarter" idx="12"/>
          </p:nvPr>
        </p:nvSpPr>
        <p:spPr/>
        <p:txBody>
          <a:bodyPr/>
          <a:lstStyle/>
          <a:p>
            <a:fld id="{87AB34C7-6B42-40FB-8C1B-EF867FCC06BC}" type="slidenum">
              <a:rPr lang="en-US" altLang="en-US"/>
              <a:pPr/>
              <a:t>60</a:t>
            </a:fld>
            <a:endParaRPr lang="en-US" altLang="en-US"/>
          </a:p>
        </p:txBody>
      </p:sp>
      <p:sp>
        <p:nvSpPr>
          <p:cNvPr id="323586" name="Rectangle 2">
            <a:extLst>
              <a:ext uri="{FF2B5EF4-FFF2-40B4-BE49-F238E27FC236}">
                <a16:creationId xmlns:a16="http://schemas.microsoft.com/office/drawing/2014/main" id="{4FB7220F-1744-3899-590F-B41ADFF0FB05}"/>
              </a:ext>
            </a:extLst>
          </p:cNvPr>
          <p:cNvSpPr>
            <a:spLocks noGrp="1" noChangeArrowheads="1"/>
          </p:cNvSpPr>
          <p:nvPr>
            <p:ph type="title"/>
          </p:nvPr>
        </p:nvSpPr>
        <p:spPr/>
        <p:txBody>
          <a:bodyPr/>
          <a:lstStyle/>
          <a:p>
            <a:pPr algn="just"/>
            <a:r>
              <a:rPr lang="en-US" altLang="en-US" sz="2925" b="1"/>
              <a:t>Example</a:t>
            </a:r>
          </a:p>
        </p:txBody>
      </p:sp>
      <p:sp>
        <p:nvSpPr>
          <p:cNvPr id="323587" name="Rectangle 3">
            <a:extLst>
              <a:ext uri="{FF2B5EF4-FFF2-40B4-BE49-F238E27FC236}">
                <a16:creationId xmlns:a16="http://schemas.microsoft.com/office/drawing/2014/main" id="{A869B191-B135-2CCA-C63B-C054B9BA9356}"/>
              </a:ext>
            </a:extLst>
          </p:cNvPr>
          <p:cNvSpPr>
            <a:spLocks noGrp="1" noChangeArrowheads="1"/>
          </p:cNvSpPr>
          <p:nvPr>
            <p:ph type="body" idx="1"/>
          </p:nvPr>
        </p:nvSpPr>
        <p:spPr>
          <a:xfrm>
            <a:off x="1428750" y="2914650"/>
            <a:ext cx="6115050" cy="1714500"/>
          </a:xfrm>
        </p:spPr>
        <p:txBody>
          <a:bodyPr>
            <a:normAutofit lnSpcReduction="10000"/>
          </a:bodyPr>
          <a:lstStyle/>
          <a:p>
            <a:pPr>
              <a:lnSpc>
                <a:spcPct val="90000"/>
              </a:lnSpc>
            </a:pPr>
            <a:r>
              <a:rPr lang="en-US" altLang="en-US" sz="1950" b="1"/>
              <a:t>DBMS starts at time t</a:t>
            </a:r>
            <a:r>
              <a:rPr lang="en-US" altLang="en-US" sz="1950" b="1" baseline="-25000"/>
              <a:t>0</a:t>
            </a:r>
            <a:r>
              <a:rPr lang="en-US" altLang="en-US" sz="1950" b="1"/>
              <a:t>, but fails at time t</a:t>
            </a:r>
            <a:r>
              <a:rPr lang="en-US" altLang="en-US" sz="1950" b="1" baseline="-25000"/>
              <a:t>f</a:t>
            </a:r>
            <a:r>
              <a:rPr lang="en-US" altLang="en-US" sz="1950" b="1"/>
              <a:t>. Assume data for transactions T</a:t>
            </a:r>
            <a:r>
              <a:rPr lang="en-US" altLang="en-US" sz="1950" b="1" baseline="-25000"/>
              <a:t>2</a:t>
            </a:r>
            <a:r>
              <a:rPr lang="en-US" altLang="en-US" sz="1950" b="1"/>
              <a:t> and T</a:t>
            </a:r>
            <a:r>
              <a:rPr lang="en-US" altLang="en-US" sz="1950" b="1" baseline="-25000"/>
              <a:t>3</a:t>
            </a:r>
            <a:r>
              <a:rPr lang="en-US" altLang="en-US" sz="1950" b="1"/>
              <a:t> have been written to secondary storage. </a:t>
            </a:r>
          </a:p>
          <a:p>
            <a:pPr algn="just">
              <a:lnSpc>
                <a:spcPct val="90000"/>
              </a:lnSpc>
            </a:pPr>
            <a:r>
              <a:rPr lang="en-US" altLang="en-US" sz="1950" b="1"/>
              <a:t>T</a:t>
            </a:r>
            <a:r>
              <a:rPr lang="en-US" altLang="en-US" sz="1950" b="1" baseline="-25000"/>
              <a:t>1</a:t>
            </a:r>
            <a:r>
              <a:rPr lang="en-US" altLang="en-US" sz="1950" b="1"/>
              <a:t> and T</a:t>
            </a:r>
            <a:r>
              <a:rPr lang="en-US" altLang="en-US" sz="1950" b="1" baseline="-25000"/>
              <a:t>6</a:t>
            </a:r>
            <a:r>
              <a:rPr lang="en-US" altLang="en-US" sz="1950" b="1"/>
              <a:t> have to be undone. In absence of any other information, recovery manager has to redo T</a:t>
            </a:r>
            <a:r>
              <a:rPr lang="en-US" altLang="en-US" sz="1950" b="1" baseline="-25000"/>
              <a:t>2</a:t>
            </a:r>
            <a:r>
              <a:rPr lang="en-US" altLang="en-US" sz="1950" b="1"/>
              <a:t>, T</a:t>
            </a:r>
            <a:r>
              <a:rPr lang="en-US" altLang="en-US" sz="1950" b="1" baseline="-25000"/>
              <a:t>3</a:t>
            </a:r>
            <a:r>
              <a:rPr lang="en-US" altLang="en-US" sz="1950" b="1"/>
              <a:t>, T</a:t>
            </a:r>
            <a:r>
              <a:rPr lang="en-US" altLang="en-US" sz="1950" b="1" baseline="-25000"/>
              <a:t>4</a:t>
            </a:r>
            <a:r>
              <a:rPr lang="en-US" altLang="en-US" sz="1950" b="1"/>
              <a:t>, and T</a:t>
            </a:r>
            <a:r>
              <a:rPr lang="en-US" altLang="en-US" sz="1950" b="1" baseline="-25000"/>
              <a:t>5</a:t>
            </a:r>
            <a:r>
              <a:rPr lang="en-US" altLang="en-US" sz="1950" b="1"/>
              <a:t>.</a:t>
            </a:r>
            <a:endParaRPr lang="en-US" altLang="en-US" sz="1950"/>
          </a:p>
        </p:txBody>
      </p:sp>
      <p:pic>
        <p:nvPicPr>
          <p:cNvPr id="323588" name="Picture 4">
            <a:extLst>
              <a:ext uri="{FF2B5EF4-FFF2-40B4-BE49-F238E27FC236}">
                <a16:creationId xmlns:a16="http://schemas.microsoft.com/office/drawing/2014/main" id="{968BBDFC-35F0-BCDC-D0CA-0716C9F6AA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391" y="1113235"/>
            <a:ext cx="4591050" cy="1739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35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35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23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7EDBF19-72A9-3CDF-035B-29F986C2DAC6}"/>
              </a:ext>
            </a:extLst>
          </p:cNvPr>
          <p:cNvSpPr>
            <a:spLocks noGrp="1"/>
          </p:cNvSpPr>
          <p:nvPr>
            <p:ph type="sldNum" sz="quarter" idx="12"/>
          </p:nvPr>
        </p:nvSpPr>
        <p:spPr/>
        <p:txBody>
          <a:bodyPr/>
          <a:lstStyle/>
          <a:p>
            <a:fld id="{799B4FFF-8FF6-4B76-A658-949F794EE434}" type="slidenum">
              <a:rPr lang="en-US" altLang="en-US"/>
              <a:pPr/>
              <a:t>61</a:t>
            </a:fld>
            <a:endParaRPr lang="en-US" altLang="en-US"/>
          </a:p>
        </p:txBody>
      </p:sp>
      <p:sp>
        <p:nvSpPr>
          <p:cNvPr id="324610" name="Rectangle 2">
            <a:extLst>
              <a:ext uri="{FF2B5EF4-FFF2-40B4-BE49-F238E27FC236}">
                <a16:creationId xmlns:a16="http://schemas.microsoft.com/office/drawing/2014/main" id="{D192F713-FAB3-F2B5-ACC0-C79E82FE5790}"/>
              </a:ext>
            </a:extLst>
          </p:cNvPr>
          <p:cNvSpPr>
            <a:spLocks noGrp="1" noChangeArrowheads="1"/>
          </p:cNvSpPr>
          <p:nvPr>
            <p:ph type="title"/>
          </p:nvPr>
        </p:nvSpPr>
        <p:spPr/>
        <p:txBody>
          <a:bodyPr/>
          <a:lstStyle/>
          <a:p>
            <a:pPr algn="just"/>
            <a:r>
              <a:rPr lang="en-US" altLang="en-US" sz="2925" b="1"/>
              <a:t>Recovery Facilities</a:t>
            </a:r>
          </a:p>
        </p:txBody>
      </p:sp>
      <p:sp>
        <p:nvSpPr>
          <p:cNvPr id="324611" name="Rectangle 3">
            <a:extLst>
              <a:ext uri="{FF2B5EF4-FFF2-40B4-BE49-F238E27FC236}">
                <a16:creationId xmlns:a16="http://schemas.microsoft.com/office/drawing/2014/main" id="{06E28A8F-18FE-3579-B0CC-9EED01426CCE}"/>
              </a:ext>
            </a:extLst>
          </p:cNvPr>
          <p:cNvSpPr>
            <a:spLocks noGrp="1" noChangeArrowheads="1"/>
          </p:cNvSpPr>
          <p:nvPr>
            <p:ph type="body" idx="1"/>
          </p:nvPr>
        </p:nvSpPr>
        <p:spPr>
          <a:xfrm>
            <a:off x="1541860" y="1168004"/>
            <a:ext cx="6000750" cy="3143250"/>
          </a:xfrm>
        </p:spPr>
        <p:txBody>
          <a:bodyPr>
            <a:normAutofit lnSpcReduction="10000"/>
          </a:bodyPr>
          <a:lstStyle/>
          <a:p>
            <a:pPr algn="just">
              <a:lnSpc>
                <a:spcPct val="90000"/>
              </a:lnSpc>
            </a:pPr>
            <a:r>
              <a:rPr lang="en-US" altLang="en-US" b="1"/>
              <a:t>DBMS should provide following facilities to assist with recovery:</a:t>
            </a:r>
          </a:p>
          <a:p>
            <a:pPr lvl="1" algn="just">
              <a:lnSpc>
                <a:spcPct val="0"/>
              </a:lnSpc>
            </a:pPr>
            <a:endParaRPr lang="en-US" altLang="en-US" b="1"/>
          </a:p>
          <a:p>
            <a:pPr lvl="1" algn="just">
              <a:lnSpc>
                <a:spcPct val="90000"/>
              </a:lnSpc>
            </a:pPr>
            <a:r>
              <a:rPr lang="en-US" altLang="en-US" sz="1725" b="1"/>
              <a:t>Backup mechanism, which makes periodic backup copies of database.</a:t>
            </a:r>
          </a:p>
          <a:p>
            <a:pPr lvl="1" algn="just">
              <a:lnSpc>
                <a:spcPct val="90000"/>
              </a:lnSpc>
            </a:pPr>
            <a:r>
              <a:rPr lang="en-US" altLang="en-US" sz="1725" b="1"/>
              <a:t>Logging facilities, which keep track of current state of transactions and database changes.</a:t>
            </a:r>
          </a:p>
          <a:p>
            <a:pPr lvl="1" algn="just">
              <a:lnSpc>
                <a:spcPct val="90000"/>
              </a:lnSpc>
            </a:pPr>
            <a:r>
              <a:rPr lang="en-US" altLang="en-US" sz="1725" b="1"/>
              <a:t>Checkpoint facility, which enables updates to database in progress to be made permanent.</a:t>
            </a:r>
          </a:p>
          <a:p>
            <a:pPr lvl="1" algn="just">
              <a:lnSpc>
                <a:spcPct val="90000"/>
              </a:lnSpc>
            </a:pPr>
            <a:r>
              <a:rPr lang="en-US" altLang="en-US" sz="1725" b="1"/>
              <a:t>Recovery manager, which allows DBMS to restore database to consistent state following a failure.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46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46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46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46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6920" y="196740"/>
            <a:ext cx="8305800" cy="5699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b="1" dirty="0">
                <a:solidFill>
                  <a:srgbClr val="990000"/>
                </a:solidFill>
              </a:rPr>
              <a:t>Concurrent Access: </a:t>
            </a:r>
            <a:r>
              <a:rPr lang="en-US" sz="2600" dirty="0">
                <a:solidFill>
                  <a:srgbClr val="990000"/>
                </a:solidFill>
              </a:rPr>
              <a:t>Multi-statement inconsistency</a:t>
            </a:r>
          </a:p>
        </p:txBody>
      </p:sp>
      <p:sp>
        <p:nvSpPr>
          <p:cNvPr id="4" name="Content Placeholder 2"/>
          <p:cNvSpPr txBox="1">
            <a:spLocks/>
          </p:cNvSpPr>
          <p:nvPr/>
        </p:nvSpPr>
        <p:spPr>
          <a:xfrm>
            <a:off x="599865" y="843525"/>
            <a:ext cx="7313370" cy="107534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Insert Into </a:t>
            </a:r>
            <a:r>
              <a:rPr lang="en-US" sz="2000" b="1" dirty="0">
                <a:solidFill>
                  <a:srgbClr val="0000FF"/>
                </a:solidFill>
                <a:latin typeface="Lucida Console" pitchFamily="49" charset="0"/>
              </a:rPr>
              <a:t>Archive</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Aft>
                <a:spcPts val="0"/>
              </a:spcAft>
              <a:buClrTx/>
              <a:buSzTx/>
              <a:buFont typeface="Arial" pitchFamily="34" charset="0"/>
              <a:buNone/>
              <a:tabLst/>
              <a:defRPr/>
            </a:pPr>
            <a:r>
              <a:rPr lang="en-US" sz="2000" b="1" dirty="0">
                <a:latin typeface="Lucida Console" pitchFamily="49" charset="0"/>
              </a:rPr>
              <a:t>  Select * From </a:t>
            </a:r>
            <a:r>
              <a:rPr lang="en-US" sz="2000" b="1" dirty="0">
                <a:solidFill>
                  <a:srgbClr val="0000FF"/>
                </a:solidFill>
                <a:latin typeface="Lucida Console" pitchFamily="49" charset="0"/>
              </a:rPr>
              <a:t>Apply</a:t>
            </a:r>
            <a:r>
              <a:rPr lang="en-US" sz="2000" b="1" dirty="0">
                <a:latin typeface="Lucida Console" pitchFamily="49" charset="0"/>
              </a:rPr>
              <a:t> Where</a:t>
            </a:r>
            <a:r>
              <a:rPr kumimoji="0" lang="en-US" sz="20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000" b="1" noProof="0" dirty="0">
                <a:solidFill>
                  <a:srgbClr val="0000FF"/>
                </a:solidFill>
                <a:latin typeface="Lucida Console" pitchFamily="49" charset="0"/>
              </a:rPr>
              <a:t>decision</a:t>
            </a:r>
            <a:r>
              <a:rPr lang="en-US" sz="2000" b="1" noProof="0" dirty="0">
                <a:solidFill>
                  <a:srgbClr val="0000FF"/>
                </a:solidFill>
                <a:latin typeface="+mj-lt"/>
              </a:rPr>
              <a:t> </a:t>
            </a:r>
            <a:r>
              <a:rPr lang="en-US" sz="2000" b="1" dirty="0">
                <a:solidFill>
                  <a:srgbClr val="0000FF"/>
                </a:solidFill>
                <a:latin typeface="Lucida Console" pitchFamily="49" charset="0"/>
              </a:rPr>
              <a:t>=</a:t>
            </a:r>
            <a:r>
              <a:rPr lang="en-US" sz="2000" b="1" dirty="0">
                <a:solidFill>
                  <a:srgbClr val="0000FF"/>
                </a:solidFill>
                <a:latin typeface="+mj-lt"/>
              </a:rPr>
              <a:t> </a:t>
            </a:r>
            <a:r>
              <a:rPr lang="en-US" sz="2000" b="1" dirty="0">
                <a:solidFill>
                  <a:srgbClr val="0000FF"/>
                </a:solidFill>
                <a:latin typeface="Lucida Console" pitchFamily="49" charset="0"/>
              </a:rPr>
              <a:t>‘N’</a:t>
            </a:r>
            <a:r>
              <a:rPr lang="en-US" sz="2000" b="1" dirty="0">
                <a:latin typeface="Lucida Console" pitchFamily="49" charset="0"/>
              </a:rPr>
              <a:t>;</a:t>
            </a:r>
          </a:p>
          <a:p>
            <a:pPr marL="342900" lvl="0" indent="-342900">
              <a:spcBef>
                <a:spcPct val="20000"/>
              </a:spcBef>
              <a:defRPr/>
            </a:pPr>
            <a:r>
              <a:rPr lang="en-US" sz="2000" b="1" dirty="0">
                <a:latin typeface="Lucida Console" pitchFamily="49" charset="0"/>
              </a:rPr>
              <a:t>Delete From </a:t>
            </a:r>
            <a:r>
              <a:rPr lang="en-US" sz="2000" b="1" dirty="0">
                <a:solidFill>
                  <a:srgbClr val="0000FF"/>
                </a:solidFill>
                <a:latin typeface="Lucida Console" pitchFamily="49" charset="0"/>
              </a:rPr>
              <a:t>Apply</a:t>
            </a:r>
            <a:r>
              <a:rPr lang="en-US" sz="2000" b="1" dirty="0">
                <a:latin typeface="Lucida Console" pitchFamily="49" charset="0"/>
              </a:rPr>
              <a:t> Where </a:t>
            </a:r>
            <a:r>
              <a:rPr lang="en-US" sz="2000" b="1" dirty="0">
                <a:solidFill>
                  <a:srgbClr val="0000FF"/>
                </a:solidFill>
                <a:latin typeface="Lucida Console" pitchFamily="49" charset="0"/>
              </a:rPr>
              <a:t>decision</a:t>
            </a:r>
            <a:r>
              <a:rPr lang="en-US" sz="2000" b="1" dirty="0">
                <a:solidFill>
                  <a:srgbClr val="0000FF"/>
                </a:solidFill>
              </a:rPr>
              <a:t> </a:t>
            </a:r>
            <a:r>
              <a:rPr lang="en-US" sz="2000" b="1" dirty="0">
                <a:solidFill>
                  <a:srgbClr val="0000FF"/>
                </a:solidFill>
                <a:latin typeface="Lucida Console" pitchFamily="49" charset="0"/>
              </a:rPr>
              <a:t>=</a:t>
            </a:r>
            <a:r>
              <a:rPr lang="en-US" sz="2000" b="1" dirty="0">
                <a:solidFill>
                  <a:srgbClr val="0000FF"/>
                </a:solidFill>
              </a:rPr>
              <a:t> </a:t>
            </a:r>
            <a:r>
              <a:rPr lang="en-US" sz="2000" b="1" dirty="0">
                <a:solidFill>
                  <a:srgbClr val="0000FF"/>
                </a:solidFill>
                <a:latin typeface="Lucida Console" pitchFamily="49" charset="0"/>
              </a:rPr>
              <a:t>‘N’</a:t>
            </a:r>
            <a:r>
              <a:rPr lang="en-US" sz="2000" b="1" dirty="0">
                <a:latin typeface="Lucida Console" pitchFamily="49" charset="0"/>
              </a:rPr>
              <a:t>;</a:t>
            </a:r>
          </a:p>
        </p:txBody>
      </p:sp>
      <p:sp>
        <p:nvSpPr>
          <p:cNvPr id="5" name="Content Placeholder 2"/>
          <p:cNvSpPr txBox="1">
            <a:spLocks/>
          </p:cNvSpPr>
          <p:nvPr/>
        </p:nvSpPr>
        <p:spPr>
          <a:xfrm>
            <a:off x="599865" y="2376675"/>
            <a:ext cx="7313370" cy="7620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latin typeface="Lucida Console" pitchFamily="49" charset="0"/>
              </a:rPr>
              <a:t>Select Count(*)</a:t>
            </a:r>
            <a:r>
              <a:rPr lang="en-US" sz="2800" b="1" baseline="-25000" dirty="0">
                <a:latin typeface="Lucida Console" pitchFamily="49" charset="0"/>
              </a:rPr>
              <a:t> </a:t>
            </a:r>
            <a:r>
              <a:rPr lang="en-US" sz="2000" b="1" dirty="0">
                <a:latin typeface="Lucida Console" pitchFamily="49" charset="0"/>
              </a:rPr>
              <a:t>From </a:t>
            </a:r>
            <a:r>
              <a:rPr lang="en-US" sz="2000" b="1" dirty="0">
                <a:solidFill>
                  <a:srgbClr val="0000FF"/>
                </a:solidFill>
                <a:latin typeface="Lucida Console" pitchFamily="49" charset="0"/>
              </a:rPr>
              <a:t>Apply</a:t>
            </a:r>
            <a:r>
              <a:rPr lang="en-US" sz="2000" b="1" dirty="0">
                <a:latin typeface="Lucida Console" pitchFamily="49" charset="0"/>
              </a:rPr>
              <a:t>;</a:t>
            </a:r>
            <a:endParaRPr kumimoji="0" lang="en-US" sz="20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latin typeface="Lucida Console" pitchFamily="49" charset="0"/>
              </a:rPr>
              <a:t>Select Count(*) From </a:t>
            </a:r>
            <a:r>
              <a:rPr lang="en-US" sz="2000" b="1" dirty="0">
                <a:solidFill>
                  <a:srgbClr val="0000FF"/>
                </a:solidFill>
                <a:latin typeface="Lucida Console" pitchFamily="49" charset="0"/>
              </a:rPr>
              <a:t>Archive</a:t>
            </a:r>
            <a:r>
              <a:rPr lang="en-US" sz="2000" b="1" dirty="0">
                <a:latin typeface="Lucida Console" pitchFamily="49" charset="0"/>
              </a:rPr>
              <a:t>;</a:t>
            </a:r>
          </a:p>
        </p:txBody>
      </p:sp>
      <p:sp>
        <p:nvSpPr>
          <p:cNvPr id="6" name="Content Placeholder 2"/>
          <p:cNvSpPr txBox="1">
            <a:spLocks/>
          </p:cNvSpPr>
          <p:nvPr/>
        </p:nvSpPr>
        <p:spPr>
          <a:xfrm>
            <a:off x="904665" y="1918865"/>
            <a:ext cx="2590800" cy="381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400" dirty="0">
                <a:solidFill>
                  <a:srgbClr val="990000"/>
                </a:solidFill>
              </a:rPr>
              <a:t>concurrent with …</a:t>
            </a:r>
          </a:p>
        </p:txBody>
      </p:sp>
      <p:sp>
        <p:nvSpPr>
          <p:cNvPr id="7"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Tree>
    <p:extLst>
      <p:ext uri="{BB962C8B-B14F-4D97-AF65-F5344CB8AC3E}">
        <p14:creationId xmlns:p14="http://schemas.microsoft.com/office/powerpoint/2010/main" val="28253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3" name="Content Placeholder 2"/>
          <p:cNvSpPr txBox="1">
            <a:spLocks/>
          </p:cNvSpPr>
          <p:nvPr/>
        </p:nvSpPr>
        <p:spPr>
          <a:xfrm>
            <a:off x="152399" y="285750"/>
            <a:ext cx="8682555"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Concurrency Goal</a:t>
            </a:r>
          </a:p>
          <a:p>
            <a:pPr marL="548640" lvl="1" indent="-182880">
              <a:lnSpc>
                <a:spcPct val="90000"/>
              </a:lnSpc>
              <a:spcBef>
                <a:spcPts val="0"/>
              </a:spcBef>
              <a:buClr>
                <a:srgbClr val="0000FF"/>
              </a:buClr>
              <a:buNone/>
            </a:pPr>
            <a:r>
              <a:rPr lang="en-US" dirty="0">
                <a:solidFill>
                  <a:srgbClr val="0000FF"/>
                </a:solidFill>
              </a:rPr>
              <a:t>Execute </a:t>
            </a:r>
            <a:r>
              <a:rPr lang="en-US" i="1" dirty="0">
                <a:solidFill>
                  <a:srgbClr val="0000FF"/>
                </a:solidFill>
              </a:rPr>
              <a:t>sequence of SQL statements </a:t>
            </a:r>
            <a:r>
              <a:rPr lang="en-US" dirty="0">
                <a:solidFill>
                  <a:srgbClr val="0000FF"/>
                </a:solidFill>
              </a:rPr>
              <a:t>so they appear </a:t>
            </a:r>
          </a:p>
          <a:p>
            <a:pPr marL="548640" lvl="1" indent="-182880">
              <a:lnSpc>
                <a:spcPct val="90000"/>
              </a:lnSpc>
              <a:spcBef>
                <a:spcPts val="0"/>
              </a:spcBef>
              <a:buClr>
                <a:srgbClr val="0000FF"/>
              </a:buClr>
              <a:buNone/>
            </a:pPr>
            <a:r>
              <a:rPr lang="en-US" dirty="0">
                <a:solidFill>
                  <a:srgbClr val="0000FF"/>
                </a:solidFill>
              </a:rPr>
              <a:t>to be running in isolation</a:t>
            </a:r>
          </a:p>
          <a:p>
            <a:pPr marL="548640" lvl="1" indent="-182880">
              <a:lnSpc>
                <a:spcPct val="90000"/>
              </a:lnSpc>
              <a:spcBef>
                <a:spcPts val="1200"/>
              </a:spcBef>
              <a:buClr>
                <a:schemeClr val="tx1"/>
              </a:buClr>
              <a:buFont typeface="Wingdings 2" pitchFamily="18" charset="2"/>
              <a:buChar char="â"/>
            </a:pPr>
            <a:r>
              <a:rPr lang="en-US" dirty="0"/>
              <a:t> Simple solution: execute them </a:t>
            </a:r>
            <a:r>
              <a:rPr lang="en-US"/>
              <a:t>in isolation</a:t>
            </a:r>
            <a:endParaRPr lang="en-US" dirty="0"/>
          </a:p>
          <a:p>
            <a:pPr marL="548640" lvl="1" indent="-182880">
              <a:lnSpc>
                <a:spcPct val="90000"/>
              </a:lnSpc>
              <a:spcBef>
                <a:spcPts val="1200"/>
              </a:spcBef>
              <a:buClr>
                <a:srgbClr val="0000FF"/>
              </a:buClr>
              <a:buNone/>
            </a:pPr>
            <a:r>
              <a:rPr lang="en-US" dirty="0">
                <a:solidFill>
                  <a:srgbClr val="0000FF"/>
                </a:solidFill>
              </a:rPr>
              <a:t>But want to enable concurrency whenever safe to do so</a:t>
            </a:r>
          </a:p>
          <a:p>
            <a:pPr marL="548640" lvl="1" indent="-182880">
              <a:lnSpc>
                <a:spcPct val="90000"/>
              </a:lnSpc>
              <a:spcBef>
                <a:spcPts val="0"/>
              </a:spcBef>
              <a:buClr>
                <a:srgbClr val="0000FF"/>
              </a:buClr>
              <a:buNone/>
            </a:pPr>
            <a:endParaRPr lang="en-US"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Resilience to System Failures</a:t>
            </a:r>
          </a:p>
        </p:txBody>
      </p:sp>
      <p:sp>
        <p:nvSpPr>
          <p:cNvPr id="4" name="Flowchart: Magnetic Disk 3"/>
          <p:cNvSpPr/>
          <p:nvPr/>
        </p:nvSpPr>
        <p:spPr>
          <a:xfrm>
            <a:off x="2590800" y="3409950"/>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590800" y="2724150"/>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DBMS</a:t>
            </a:r>
          </a:p>
        </p:txBody>
      </p:sp>
      <p:cxnSp>
        <p:nvCxnSpPr>
          <p:cNvPr id="8" name="Straight Arrow Connector 7"/>
          <p:cNvCxnSpPr/>
          <p:nvPr/>
        </p:nvCxnSpPr>
        <p:spPr>
          <a:xfrm rot="5400000">
            <a:off x="3420581" y="3371056"/>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0400" y="3790950"/>
            <a:ext cx="764697" cy="461665"/>
          </a:xfrm>
          <a:prstGeom prst="rect">
            <a:avLst/>
          </a:prstGeom>
          <a:noFill/>
        </p:spPr>
        <p:txBody>
          <a:bodyPr wrap="none" rtlCol="0">
            <a:spAutoFit/>
          </a:bodyPr>
          <a:lstStyle/>
          <a:p>
            <a:r>
              <a:rPr lang="en-US" sz="2400" dirty="0"/>
              <a:t>Data</a:t>
            </a:r>
          </a:p>
        </p:txBody>
      </p:sp>
      <p:sp>
        <p:nvSpPr>
          <p:cNvPr id="20" name="Title 1"/>
          <p:cNvSpPr txBox="1">
            <a:spLocks/>
          </p:cNvSpPr>
          <p:nvPr/>
        </p:nvSpPr>
        <p:spPr>
          <a:xfrm>
            <a:off x="7260350" y="0"/>
            <a:ext cx="188365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Transactions</a:t>
            </a:r>
          </a:p>
        </p:txBody>
      </p:sp>
      <p:sp>
        <p:nvSpPr>
          <p:cNvPr id="22" name="Flowchart: Multidocument 21"/>
          <p:cNvSpPr/>
          <p:nvPr/>
        </p:nvSpPr>
        <p:spPr>
          <a:xfrm>
            <a:off x="2882180" y="1112360"/>
            <a:ext cx="1689820" cy="998530"/>
          </a:xfrm>
          <a:prstGeom prst="flowChartMultidocument">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3458255" y="2149295"/>
            <a:ext cx="345645" cy="499265"/>
          </a:xfrm>
          <a:prstGeom prst="downArrow">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65495" y="2149295"/>
            <a:ext cx="1221809" cy="400110"/>
          </a:xfrm>
          <a:prstGeom prst="rect">
            <a:avLst/>
          </a:prstGeom>
          <a:noFill/>
        </p:spPr>
        <p:txBody>
          <a:bodyPr wrap="none" rtlCol="0">
            <a:spAutoFit/>
          </a:bodyPr>
          <a:lstStyle/>
          <a:p>
            <a:r>
              <a:rPr lang="en-US" sz="2000" b="1" dirty="0"/>
              <a:t>Bulk Load</a:t>
            </a:r>
          </a:p>
        </p:txBody>
      </p:sp>
    </p:spTree>
    <p:extLst>
      <p:ext uri="{BB962C8B-B14F-4D97-AF65-F5344CB8AC3E}">
        <p14:creationId xmlns:p14="http://schemas.microsoft.com/office/powerpoint/2010/main" val="282538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83"/>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2" ma:contentTypeDescription="Create a new document." ma:contentTypeScope="" ma:versionID="b9137abbb6934e70118d1fa691ace630">
  <xsd:schema xmlns:xsd="http://www.w3.org/2001/XMLSchema" xmlns:xs="http://www.w3.org/2001/XMLSchema" xmlns:p="http://schemas.microsoft.com/office/2006/metadata/properties" xmlns:ns2="3c14c158-d7de-4cda-b0de-5ca3c5c667cd" targetNamespace="http://schemas.microsoft.com/office/2006/metadata/properties" ma:root="true" ma:fieldsID="a1bb15254bf7612c7c21cd5ed61d71d6" ns2:_="">
    <xsd:import namespace="3c14c158-d7de-4cda-b0de-5ca3c5c667c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4c158-d7de-4cda-b0de-5ca3c5c66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D42475-490B-46CD-B50B-25853EBF6ECB}"/>
</file>

<file path=customXml/itemProps2.xml><?xml version="1.0" encoding="utf-8"?>
<ds:datastoreItem xmlns:ds="http://schemas.openxmlformats.org/officeDocument/2006/customXml" ds:itemID="{F804918E-33BA-4F5B-8A40-554D35016FEE}"/>
</file>

<file path=customXml/itemProps3.xml><?xml version="1.0" encoding="utf-8"?>
<ds:datastoreItem xmlns:ds="http://schemas.openxmlformats.org/officeDocument/2006/customXml" ds:itemID="{F5BA25D6-C134-4103-85AA-241C80E2B8E1}"/>
</file>

<file path=docProps/app.xml><?xml version="1.0" encoding="utf-8"?>
<Properties xmlns="http://schemas.openxmlformats.org/officeDocument/2006/extended-properties" xmlns:vt="http://schemas.openxmlformats.org/officeDocument/2006/docPropsVTypes">
  <Template>Lecture</Template>
  <TotalTime>7361</TotalTime>
  <Words>4752</Words>
  <Application>Microsoft Office PowerPoint</Application>
  <PresentationFormat>On-screen Show (16:9)</PresentationFormat>
  <Paragraphs>472</Paragraphs>
  <Slides>61</Slides>
  <Notes>13</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61</vt:i4>
      </vt:variant>
    </vt:vector>
  </HeadingPairs>
  <TitlesOfParts>
    <vt:vector size="73" baseType="lpstr">
      <vt:lpstr>Arial</vt:lpstr>
      <vt:lpstr>Calibri</vt:lpstr>
      <vt:lpstr>Lucida Console</vt:lpstr>
      <vt:lpstr>urw-din</vt:lpstr>
      <vt:lpstr>Wingdings</vt:lpstr>
      <vt:lpstr>Wingdings 2</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Transaction </vt:lpstr>
      <vt:lpstr>Example Transaction</vt:lpstr>
      <vt:lpstr>Transaction Support</vt:lpstr>
      <vt:lpstr>State Transition Diagram for Transaction </vt:lpstr>
      <vt:lpstr>Transaction properties. </vt:lpstr>
      <vt:lpstr>PowerPoint Presentation</vt:lpstr>
      <vt:lpstr>Properties of Transactions </vt:lpstr>
      <vt:lpstr>PowerPoint Presentation</vt:lpstr>
      <vt:lpstr>PowerPoint Presentation</vt:lpstr>
      <vt:lpstr>PowerPoint Presentation</vt:lpstr>
      <vt:lpstr>PowerPoint Presentation</vt:lpstr>
      <vt:lpstr>PowerPoint Presentation</vt:lpstr>
      <vt:lpstr>Concurrency Control  </vt:lpstr>
      <vt:lpstr>Need for Concurrency Control</vt:lpstr>
      <vt:lpstr>Lost Update Problem</vt:lpstr>
      <vt:lpstr>Lost Update Problem</vt:lpstr>
      <vt:lpstr>Uncommitted Dependency Problem</vt:lpstr>
      <vt:lpstr>Uncommitted Dependency Problem</vt:lpstr>
      <vt:lpstr>Uncommitted Dependency Problem</vt:lpstr>
      <vt:lpstr>Inconsistent Analysis Problem</vt:lpstr>
      <vt:lpstr>Inconsistent Analysis Problem</vt:lpstr>
      <vt:lpstr>Serializability</vt:lpstr>
      <vt:lpstr>Serializability</vt:lpstr>
      <vt:lpstr>Serializability</vt:lpstr>
      <vt:lpstr>Serializability</vt:lpstr>
      <vt:lpstr>Serializability</vt:lpstr>
      <vt:lpstr>Serializability</vt:lpstr>
      <vt:lpstr>Nonserial Schedule</vt:lpstr>
      <vt:lpstr>Serializability</vt:lpstr>
      <vt:lpstr>Precedence Graph</vt:lpstr>
      <vt:lpstr>Example of Conflict Serializability</vt:lpstr>
      <vt:lpstr>Conflict Serializable schedule </vt:lpstr>
      <vt:lpstr>Conflict Serializable schedule </vt:lpstr>
      <vt:lpstr>Example - Non-conflict serializable schedule</vt:lpstr>
      <vt:lpstr>Example - Non-conflict serializable schedule</vt:lpstr>
      <vt:lpstr>Non –conflict </vt:lpstr>
      <vt:lpstr>View Serializability</vt:lpstr>
      <vt:lpstr>View Serializability</vt:lpstr>
      <vt:lpstr>Example - View Serializable schedule</vt:lpstr>
      <vt:lpstr>Isolation levels </vt:lpstr>
      <vt:lpstr>Violations </vt:lpstr>
      <vt:lpstr>Isolation levels </vt:lpstr>
      <vt:lpstr>Isolation levels /Violations </vt:lpstr>
      <vt:lpstr>Database Recovery </vt:lpstr>
      <vt:lpstr>Types of Failures</vt:lpstr>
      <vt:lpstr>Transactions and Recovery</vt:lpstr>
      <vt:lpstr>Example</vt:lpstr>
      <vt:lpstr>Recovery Facilities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Sadia Maryam</cp:lastModifiedBy>
  <cp:revision>227</cp:revision>
  <dcterms:created xsi:type="dcterms:W3CDTF">2010-07-08T21:59:02Z</dcterms:created>
  <dcterms:modified xsi:type="dcterms:W3CDTF">2022-12-29T10:04:00Z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0x0101008F5ABA4018733948943F6853B6A6F419</vt:lpwstr>
  </property>
</Properties>
</file>