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4"/>
    <p:sldMasterId id="2147483684" r:id="rId5"/>
    <p:sldMasterId id="2147483763" r:id="rId6"/>
    <p:sldMasterId id="2147483722" r:id="rId7"/>
    <p:sldMasterId id="2147483736" r:id="rId8"/>
    <p:sldMasterId id="2147483750" r:id="rId9"/>
  </p:sldMasterIdLst>
  <p:notesMasterIdLst>
    <p:notesMasterId r:id="rId55"/>
  </p:notesMasterIdLst>
  <p:sldIdLst>
    <p:sldId id="278" r:id="rId10"/>
    <p:sldId id="275" r:id="rId11"/>
    <p:sldId id="294" r:id="rId12"/>
    <p:sldId id="262" r:id="rId13"/>
    <p:sldId id="293" r:id="rId14"/>
    <p:sldId id="295" r:id="rId15"/>
    <p:sldId id="362" r:id="rId16"/>
    <p:sldId id="296" r:id="rId17"/>
    <p:sldId id="297" r:id="rId18"/>
    <p:sldId id="367" r:id="rId19"/>
    <p:sldId id="354" r:id="rId20"/>
    <p:sldId id="358" r:id="rId21"/>
    <p:sldId id="360" r:id="rId22"/>
    <p:sldId id="364" r:id="rId23"/>
    <p:sldId id="264" r:id="rId24"/>
    <p:sldId id="285" r:id="rId25"/>
    <p:sldId id="291" r:id="rId26"/>
    <p:sldId id="284" r:id="rId27"/>
    <p:sldId id="269" r:id="rId28"/>
    <p:sldId id="282" r:id="rId29"/>
    <p:sldId id="298" r:id="rId30"/>
    <p:sldId id="302" r:id="rId31"/>
    <p:sldId id="265" r:id="rId32"/>
    <p:sldId id="267" r:id="rId33"/>
    <p:sldId id="281" r:id="rId34"/>
    <p:sldId id="301" r:id="rId35"/>
    <p:sldId id="368" r:id="rId36"/>
    <p:sldId id="299" r:id="rId37"/>
    <p:sldId id="369" r:id="rId38"/>
    <p:sldId id="370" r:id="rId39"/>
    <p:sldId id="371" r:id="rId40"/>
    <p:sldId id="272" r:id="rId41"/>
    <p:sldId id="286" r:id="rId42"/>
    <p:sldId id="287" r:id="rId43"/>
    <p:sldId id="292" r:id="rId44"/>
    <p:sldId id="288" r:id="rId45"/>
    <p:sldId id="289" r:id="rId46"/>
    <p:sldId id="379" r:id="rId47"/>
    <p:sldId id="290" r:id="rId48"/>
    <p:sldId id="373" r:id="rId49"/>
    <p:sldId id="378" r:id="rId50"/>
    <p:sldId id="374" r:id="rId51"/>
    <p:sldId id="377" r:id="rId52"/>
    <p:sldId id="376" r:id="rId53"/>
    <p:sldId id="372" r:id="rId54"/>
  </p:sldIdLst>
  <p:sldSz cx="9144000" cy="5143500" type="screen16x9"/>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00"/>
    <a:srgbClr val="800000"/>
    <a:srgbClr val="A50021"/>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FD955-73F3-4FAD-9228-CAA032A3CD3B}" v="1" dt="2022-10-12T18:24:54.842"/>
    <p1510:client id="{9CB6C6E9-5492-4FE4-9DE8-7F886EDEA029}" v="1" dt="2022-10-12T18:52:31.6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79406" autoAdjust="0"/>
  </p:normalViewPr>
  <p:slideViewPr>
    <p:cSldViewPr>
      <p:cViewPr varScale="1">
        <p:scale>
          <a:sx n="75" d="100"/>
          <a:sy n="75" d="100"/>
        </p:scale>
        <p:origin x="1260"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notesMaster" Target="notesMasters/notes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viewProps" Target="viewProps.xml"/><Relationship Id="rId5" Type="http://schemas.openxmlformats.org/officeDocument/2006/relationships/slideMaster" Target="slideMasters/slideMaster2.xml"/><Relationship Id="rId61" Type="http://schemas.microsoft.com/office/2016/11/relationships/changesInfo" Target="changesInfos/changesInfo1.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tags" Target="tags/tag1.xml"/><Relationship Id="rId8" Type="http://schemas.openxmlformats.org/officeDocument/2006/relationships/slideMaster" Target="slideMasters/slideMaster5.xml"/><Relationship Id="rId51" Type="http://schemas.openxmlformats.org/officeDocument/2006/relationships/slide" Target="slides/slide42.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theme" Target="theme/theme1.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presProps" Target="presProps.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CB6C6E9-5492-4FE4-9DE8-7F886EDEA029}"/>
    <pc:docChg chg="modSld">
      <pc:chgData name="" userId="" providerId="" clId="Web-{9CB6C6E9-5492-4FE4-9DE8-7F886EDEA029}" dt="2022-10-12T18:52:31.609" v="0" actId="20577"/>
      <pc:docMkLst>
        <pc:docMk/>
      </pc:docMkLst>
      <pc:sldChg chg="modSp">
        <pc:chgData name="" userId="" providerId="" clId="Web-{9CB6C6E9-5492-4FE4-9DE8-7F886EDEA029}" dt="2022-10-12T18:52:31.609" v="0" actId="20577"/>
        <pc:sldMkLst>
          <pc:docMk/>
          <pc:sldMk cId="298369584" sldId="278"/>
        </pc:sldMkLst>
        <pc:spChg chg="mod">
          <ac:chgData name="" userId="" providerId="" clId="Web-{9CB6C6E9-5492-4FE4-9DE8-7F886EDEA029}" dt="2022-10-12T18:52:31.609" v="0" actId="20577"/>
          <ac:spMkLst>
            <pc:docMk/>
            <pc:sldMk cId="298369584" sldId="278"/>
            <ac:spMk id="6" creationId="{00000000-0000-0000-0000-000000000000}"/>
          </ac:spMkLst>
        </pc:spChg>
      </pc:sldChg>
    </pc:docChg>
  </pc:docChgLst>
  <pc:docChgLst>
    <pc:chgData name="AYESHA NAZNEEN" userId="S::sp21-bse-021@isbstudent.comsats.edu.pk::62e2ddaf-7b86-444c-be76-9045f877b99a" providerId="AD" clId="Web-{3A5FD955-73F3-4FAD-9228-CAA032A3CD3B}"/>
    <pc:docChg chg="modSld">
      <pc:chgData name="AYESHA NAZNEEN" userId="S::sp21-bse-021@isbstudent.comsats.edu.pk::62e2ddaf-7b86-444c-be76-9045f877b99a" providerId="AD" clId="Web-{3A5FD955-73F3-4FAD-9228-CAA032A3CD3B}" dt="2022-10-12T18:24:54.842" v="0" actId="1076"/>
      <pc:docMkLst>
        <pc:docMk/>
      </pc:docMkLst>
      <pc:sldChg chg="modSp">
        <pc:chgData name="AYESHA NAZNEEN" userId="S::sp21-bse-021@isbstudent.comsats.edu.pk::62e2ddaf-7b86-444c-be76-9045f877b99a" providerId="AD" clId="Web-{3A5FD955-73F3-4FAD-9228-CAA032A3CD3B}" dt="2022-10-12T18:24:54.842" v="0" actId="1076"/>
        <pc:sldMkLst>
          <pc:docMk/>
          <pc:sldMk cId="298369584" sldId="278"/>
        </pc:sldMkLst>
        <pc:spChg chg="mod">
          <ac:chgData name="AYESHA NAZNEEN" userId="S::sp21-bse-021@isbstudent.comsats.edu.pk::62e2ddaf-7b86-444c-be76-9045f877b99a" providerId="AD" clId="Web-{3A5FD955-73F3-4FAD-9228-CAA032A3CD3B}" dt="2022-10-12T18:24:54.842" v="0" actId="1076"/>
          <ac:spMkLst>
            <pc:docMk/>
            <pc:sldMk cId="298369584" sldId="278"/>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10/12/2022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CBA4CB7-909E-DADA-5D10-7C4B9052C481}"/>
              </a:ext>
            </a:extLst>
          </p:cNvPr>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1" name="Rectangle 3">
            <a:extLst>
              <a:ext uri="{FF2B5EF4-FFF2-40B4-BE49-F238E27FC236}">
                <a16:creationId xmlns:a16="http://schemas.microsoft.com/office/drawing/2014/main" id="{78359890-5D58-441D-4B8B-987C160B0493}"/>
              </a:ext>
            </a:extLst>
          </p:cNvPr>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B9F2797-57A5-CD89-B11A-07620EC5167E}"/>
              </a:ext>
            </a:extLst>
          </p:cNvPr>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7" name="Rectangle 3">
            <a:extLst>
              <a:ext uri="{FF2B5EF4-FFF2-40B4-BE49-F238E27FC236}">
                <a16:creationId xmlns:a16="http://schemas.microsoft.com/office/drawing/2014/main" id="{FEE12E97-5934-4370-F4E2-FE522526DE5B}"/>
              </a:ext>
            </a:extLst>
          </p:cNvPr>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 to our next concept which is the concept of Key. Key is again another important concept in relational databases. And, a key is an attribute in of a relation where every value for that attribute is unique. So if we look at the student relation, we can feel pretty confident that the ID is going to be a key. In other words, every tuple is going to have a unique for ID. Thinking about the University relation, it's a little less clear. You know what, we're allowed to have sets of attributes that are unique and that makes sense in the University relation. Most likely the combination of the name and city of a university is unique, and that's what we would identify as the key for the University relation. Now, you might wonder why it's even important to have attributes that are identified as keys. There's actually several uses for them. One of them is just to identify specific tuples. So if you want to run a query to get a specific tuple out of the database you would do that by asking for that tuple by its key. And related to that database systems for efficiency tend to build special index structures or store the database in a particular way. So it's very fast to find a tuple based on its key.</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25</a:t>
            </a:fld>
            <a:endParaRPr lang="en-US" dirty="0"/>
          </a:p>
        </p:txBody>
      </p:sp>
    </p:spTree>
    <p:extLst>
      <p:ext uri="{BB962C8B-B14F-4D97-AF65-F5344CB8AC3E}">
        <p14:creationId xmlns:p14="http://schemas.microsoft.com/office/powerpoint/2010/main" val="151600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26</a:t>
            </a:fld>
            <a:endParaRPr lang="en-US" dirty="0"/>
          </a:p>
        </p:txBody>
      </p:sp>
    </p:spTree>
    <p:extLst>
      <p:ext uri="{BB962C8B-B14F-4D97-AF65-F5344CB8AC3E}">
        <p14:creationId xmlns:p14="http://schemas.microsoft.com/office/powerpoint/2010/main" val="1678516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just to wrap up, how one creates relations or tables in the SQL language. It's very simple, you just say "create table," give the name of the relation and a list of the attributes. And if you want to give types for the attributes. It's similar except you follow each attribute name with its type. So to wrap up, the relational model has been around a long time. Has started a huge industry. It's used by all database systems. As you've seen it's a very simple model and will shortly see that it can be queried with very nice languages. And, finally, it's been implemented very efficiently. Definitely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32</a:t>
            </a:fld>
            <a:endParaRPr lang="en-US" dirty="0"/>
          </a:p>
        </p:txBody>
      </p:sp>
    </p:spTree>
    <p:extLst>
      <p:ext uri="{BB962C8B-B14F-4D97-AF65-F5344CB8AC3E}">
        <p14:creationId xmlns:p14="http://schemas.microsoft.com/office/powerpoint/2010/main" val="1061537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33</a:t>
            </a:fld>
            <a:endParaRPr lang="en-US" dirty="0"/>
          </a:p>
        </p:txBody>
      </p:sp>
    </p:spTree>
    <p:extLst>
      <p:ext uri="{BB962C8B-B14F-4D97-AF65-F5344CB8AC3E}">
        <p14:creationId xmlns:p14="http://schemas.microsoft.com/office/powerpoint/2010/main" val="1851196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first step is to design the schema of the database and then create the schema using a data definition language. So as we discussed in previously in a relational database the schema consists of the structure of the relations and the attributes of those relations. So we set those up inside our big disk. Once that's ready, the next step is to load up the database with the initial data. So it's fairly common for the database to be initially loaded from data that comes from an outside source. Maybe the data is just stored in files of some type, and then that data could be loaded into the database. Once the data is loaded, then we have a bunch of tuples in our relation. Now, we're ready for the fun part which is to query and modify the data. And so that happens continuously over time as long as the database is in existence. So let's just say for now that we're going to have human users that are directly querying the database. In reality, that typically happens through say an application or a website. So, a user will come along and we'll ask a question of the database and we will get an answer. He might come along and ask another question Q2 and he'd get another answer back. The same human or maybe a different human might ask to modify the database. So, they might want to insert new data or update some of the data and the database will come back and say, "Okay, I made that change for you." So that's the basic paradigm of querying and updating relational databases.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34</a:t>
            </a:fld>
            <a:endParaRPr lang="en-US" dirty="0"/>
          </a:p>
        </p:txBody>
      </p:sp>
    </p:spTree>
    <p:extLst>
      <p:ext uri="{BB962C8B-B14F-4D97-AF65-F5344CB8AC3E}">
        <p14:creationId xmlns:p14="http://schemas.microsoft.com/office/powerpoint/2010/main" val="3823523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Relational databases support ad hoc queries and high-level languages. By ad hoc, we mean that you can pose queries that you didn't think of in advance. So it's not necessary to write long programs for specific queries. Rather the language can be used to pose a query as you think about what you want to ask. And as mentioned in previously the languages supported by relational systems are high level, meaning you can write in a fairly compact fashion rather complicated queries and you don't have to write the algorithms that get the data out of the database. So, let's look at an example of a few queries. Let's go to our imaginary database of students who are applying to universities. And here's just three examples of the types of things that you might ask of a relational database. You might want to get all students whose GPA is greater than 3.7 who are applying to </a:t>
            </a:r>
            <a:r>
              <a:rPr lang="en-US" dirty="0" err="1"/>
              <a:t>Comsats</a:t>
            </a:r>
            <a:r>
              <a:rPr lang="en-US" dirty="0"/>
              <a:t> and NUST only. You might want to get all engineering departments in ISB with fewer than 500 applicants or you might ask for the university with the highest average accept rate over the last five years. Now these might seem like a fairly complicated queries but all of these can be written in a few lines in say the SQL language or a pretty simple expression in relational algebra. So, some queries are easier to pose than others, that's certainly true. Though the 3 queries you see here are as I said pretty easy to pose. Now some queries are easier for the database system to execute efficiently than others. And interestingly it's not necessarily. These two things aren't necessarily correlated. There are some queries that are easy to post but hard to execute efficiently and some that are vice-versa. Now, just a bit about terminology. Frequently, people talk about the “query language” of the database system. That's usually used sort of synonymously with the DML or Data Manipulation Language which usually includes not only querying but also data modifications.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36</a:t>
            </a:fld>
            <a:endParaRPr lang="en-US" dirty="0"/>
          </a:p>
        </p:txBody>
      </p:sp>
    </p:spTree>
    <p:extLst>
      <p:ext uri="{BB962C8B-B14F-4D97-AF65-F5344CB8AC3E}">
        <p14:creationId xmlns:p14="http://schemas.microsoft.com/office/powerpoint/2010/main" val="1584040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relational query languages, when you ask a query over a set of relations, you get a relation as a result. So let's run a query Q say over these three relations shown here and what we'll get back is another relation. When you get back the same type of object that you query, that's known as closure of the language. And it really is a nice feature. For example, when I want to run another query, say Q2, that query could be posed over the answer of my first query and could even combine that answer with some of the existing relations in the database. That's known as compositionality, the ability to run a query over the result of our previous query. Now, let me talk briefly about two query languages. We'll be learning these languages in detail later, but I'm just going to give the basic flavor of the languages here. Relational algebra is a formal language. Well, it's an algebra as you can tell by its name. So it's very theoretically well-grounded. SQL by contrast is what I'll call an actual language or an implemented language. That 's the one you're going to run on an actual deployed database application. But the SQL language does have as its foundation relational algebra. That's how the semantics of the SQL language are defined.</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37</a:t>
            </a:fld>
            <a:endParaRPr lang="en-US" dirty="0"/>
          </a:p>
        </p:txBody>
      </p:sp>
    </p:spTree>
    <p:extLst>
      <p:ext uri="{BB962C8B-B14F-4D97-AF65-F5344CB8AC3E}">
        <p14:creationId xmlns:p14="http://schemas.microsoft.com/office/powerpoint/2010/main" val="262110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me just give you a flavor of these two languages and I'm going to write one query in each of the two languages. Let's start in relational algebra. So we're looking for the ID's of students whose GPA is greater than 3.7 and they've applied to </a:t>
            </a:r>
            <a:r>
              <a:rPr lang="en-US" dirty="0" err="1"/>
              <a:t>Comsats</a:t>
            </a:r>
            <a:r>
              <a:rPr lang="en-US" dirty="0"/>
              <a:t>. In relational algebra, the basic operators language are Greek symbols. Again, we'll learn the details later, but this particular expression will be written by a Pi followed by a Sigma. The Pi says we're going to get the ID, the Sigma says we want students whose GPA is greater than 3.7 and the university that the students have applied to is </a:t>
            </a:r>
            <a:r>
              <a:rPr lang="en-US" dirty="0" err="1"/>
              <a:t>Comsats</a:t>
            </a:r>
            <a:r>
              <a:rPr lang="en-US" dirty="0"/>
              <a:t>. And then that will operate on what's called the natural join of the student relation with the apply relation. Again, we'll learn the details of that in later. Now, here's the same query in SQL. And this is something that you would actually run on a deployed database system, and the SQL query is, in fact, directly equivalent to the relational algebra query.</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39</a:t>
            </a:fld>
            <a:endParaRPr lang="en-US" dirty="0"/>
          </a:p>
        </p:txBody>
      </p:sp>
    </p:spTree>
    <p:extLst>
      <p:ext uri="{BB962C8B-B14F-4D97-AF65-F5344CB8AC3E}">
        <p14:creationId xmlns:p14="http://schemas.microsoft.com/office/powerpoint/2010/main" val="1953394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Relational Model is more than 35 years old, and it's really the foundation of database management systems. It's spawned a many billion dollar industry. The relational model underlies all commercial database systems at this point in time. It's actually an extremely simple model and that's one of its benefits. Furthermore, it can be queried. By that it means we can ask questions of databases in the model using High Level Languages. High Level Languages are simple, yet extremely expressive for asking questions over the database. And finally, very importantly there are extremely efficient implementations of the relational model and of the query languages on that model.</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dirty="0"/>
          </a:p>
        </p:txBody>
      </p:sp>
    </p:spTree>
    <p:extLst>
      <p:ext uri="{BB962C8B-B14F-4D97-AF65-F5344CB8AC3E}">
        <p14:creationId xmlns:p14="http://schemas.microsoft.com/office/powerpoint/2010/main" val="2086268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is the result set of stored queries . </a:t>
            </a:r>
          </a:p>
        </p:txBody>
      </p:sp>
      <p:sp>
        <p:nvSpPr>
          <p:cNvPr id="4" name="Slide Number Placeholder 3"/>
          <p:cNvSpPr>
            <a:spLocks noGrp="1"/>
          </p:cNvSpPr>
          <p:nvPr>
            <p:ph type="sldNum" sz="quarter" idx="5"/>
          </p:nvPr>
        </p:nvSpPr>
        <p:spPr/>
        <p:txBody>
          <a:bodyPr/>
          <a:lstStyle/>
          <a:p>
            <a:fld id="{8FF38DAD-5F37-4EA5-A798-26ED1E453939}" type="slidenum">
              <a:rPr lang="en-US" smtClean="0"/>
              <a:pPr/>
              <a:t>40</a:t>
            </a:fld>
            <a:endParaRPr lang="en-US" dirty="0"/>
          </a:p>
        </p:txBody>
      </p:sp>
    </p:spTree>
    <p:extLst>
      <p:ext uri="{BB962C8B-B14F-4D97-AF65-F5344CB8AC3E}">
        <p14:creationId xmlns:p14="http://schemas.microsoft.com/office/powerpoint/2010/main" val="1163567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1744DC7A-13C8-B81E-138B-5A56B302A98B}"/>
              </a:ext>
            </a:extLst>
          </p:cNvPr>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1" name="Rectangle 3">
            <a:extLst>
              <a:ext uri="{FF2B5EF4-FFF2-40B4-BE49-F238E27FC236}">
                <a16:creationId xmlns:a16="http://schemas.microsoft.com/office/drawing/2014/main" id="{2362F300-562A-CA1C-50E3-FFF9203A54B5}"/>
              </a:ext>
            </a:extLst>
          </p:cNvPr>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79C9398-9795-A3FC-B232-D62E972FE098}"/>
              </a:ext>
            </a:extLst>
          </p:cNvPr>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7" name="Rectangle 3">
            <a:extLst>
              <a:ext uri="{FF2B5EF4-FFF2-40B4-BE49-F238E27FC236}">
                <a16:creationId xmlns:a16="http://schemas.microsoft.com/office/drawing/2014/main" id="{01B890C0-2A56-68C7-A1A8-7B45A31CF836}"/>
              </a:ext>
            </a:extLst>
          </p:cNvPr>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5B3EF92-D7D0-8002-ED05-FAF016D24FAE}"/>
              </a:ext>
            </a:extLst>
          </p:cNvPr>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39" name="Rectangle 3">
            <a:extLst>
              <a:ext uri="{FF2B5EF4-FFF2-40B4-BE49-F238E27FC236}">
                <a16:creationId xmlns:a16="http://schemas.microsoft.com/office/drawing/2014/main" id="{02BB8985-8310-226E-A170-D04C7298D9AA}"/>
              </a:ext>
            </a:extLst>
          </p:cNvPr>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45</a:t>
            </a:fld>
            <a:endParaRPr lang="en-US" dirty="0"/>
          </a:p>
        </p:txBody>
      </p:sp>
    </p:spTree>
    <p:extLst>
      <p:ext uri="{BB962C8B-B14F-4D97-AF65-F5344CB8AC3E}">
        <p14:creationId xmlns:p14="http://schemas.microsoft.com/office/powerpoint/2010/main" val="2913384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C9C4475-293B-5A94-03E7-6E644C84A9F1}"/>
              </a:ext>
            </a:extLst>
          </p:cNvPr>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7" name="Rectangle 3">
            <a:extLst>
              <a:ext uri="{FF2B5EF4-FFF2-40B4-BE49-F238E27FC236}">
                <a16:creationId xmlns:a16="http://schemas.microsoft.com/office/drawing/2014/main" id="{CEE82761-34A0-987F-D1FF-EB06F78A0EA6}"/>
              </a:ext>
            </a:extLst>
          </p:cNvPr>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3189649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2052114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F72B055-6AC4-DD09-8404-DD8FE3063C72}"/>
              </a:ext>
            </a:extLst>
          </p:cNvPr>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3" name="Rectangle 3">
            <a:extLst>
              <a:ext uri="{FF2B5EF4-FFF2-40B4-BE49-F238E27FC236}">
                <a16:creationId xmlns:a16="http://schemas.microsoft.com/office/drawing/2014/main" id="{584DD6F1-E94D-1EDD-374D-6301E121D9F9}"/>
              </a:ext>
            </a:extLst>
          </p:cNvPr>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schema of a database is the structure of the relation. So the schema includes the name of the relation and the attributes of the relation and the types of those attributes. Where the instance is the actual contents of the table at a given point in time. So, typically you set up a schema in advance, then the instances of the data will change over time.</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16</a:t>
            </a:fld>
            <a:endParaRPr lang="en-US" dirty="0"/>
          </a:p>
        </p:txBody>
      </p:sp>
    </p:spTree>
    <p:extLst>
      <p:ext uri="{BB962C8B-B14F-4D97-AF65-F5344CB8AC3E}">
        <p14:creationId xmlns:p14="http://schemas.microsoft.com/office/powerpoint/2010/main" val="4210942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8B20C0D-29F1-EDF0-2DE1-907224C42DE0}"/>
              </a:ext>
            </a:extLst>
          </p:cNvPr>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3" name="Rectangle 3">
            <a:extLst>
              <a:ext uri="{FF2B5EF4-FFF2-40B4-BE49-F238E27FC236}">
                <a16:creationId xmlns:a16="http://schemas.microsoft.com/office/drawing/2014/main" id="{E0C8937F-4E29-4AAC-67BF-31B20B9A011F}"/>
              </a:ext>
            </a:extLst>
          </p:cNvPr>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also a special value that's in any type of any column and that's a special value known as null, and nulls are actually quite important in relational databases. Null values are used to denote that a particular value is maybe unknown or undefined. Let's say, student named Usman, for whatever reason, doesn't have a GPA. Maybe Usman is home schooled, maybe Usman doesn't want to reveal his GPA. So then the database would contain a null value for Usman. Or, for example, maybe Ali doesn't want to have his photo in the database, so then Ali would have a null value for his photo, again nulls can go anywhere. Now null values are useful but one has to be very careful in a database system when you run queries over relations that have null values.</a:t>
            </a:r>
          </a:p>
          <a:p>
            <a:endParaRPr lang="en-US" dirty="0"/>
          </a:p>
          <a:p>
            <a:r>
              <a:rPr lang="en-US" dirty="0"/>
              <a:t>So, let's suppose we're asking a query over our student table of all students whose GPA is greater than 3.5. So when we run that query on our database obviously we'll get Ali out, obviously we won't get Ahmed out, but should we get Usman? The answer is No. We don't know for a fact that Usman's GPA is greater than 3.5, so we'll only get one student out from that query. Now let's suppose we had another query, where we were </a:t>
            </a:r>
            <a:r>
              <a:rPr lang="en-US" dirty="0" err="1"/>
              <a:t>gonna</a:t>
            </a:r>
            <a:r>
              <a:rPr lang="en-US" dirty="0"/>
              <a:t> ask for the GPA less than or equal to 3.5. So, similarly where we would not have Ahmed in result and we would certainly have Ali in the result and similarly would not have Usman in the result because we don't know that his GPA is less than or equal to 3.5. So far so good, but it gets a little weird is when we add an or here in our query, we say I want everyone who's GPA is greater than 3.5 or who's GPA is less than or equal to 3.5. And even though it looks like every tuple should satisfy this condition, that it's always true, that's not the case when we have null values. So, that's why one has to be careful when one uses null values in relational databases.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20</a:t>
            </a:fld>
            <a:endParaRPr lang="en-US" dirty="0"/>
          </a:p>
        </p:txBody>
      </p:sp>
    </p:spTree>
    <p:extLst>
      <p:ext uri="{BB962C8B-B14F-4D97-AF65-F5344CB8AC3E}">
        <p14:creationId xmlns:p14="http://schemas.microsoft.com/office/powerpoint/2010/main" val="1039818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2E0B-2768-395A-204E-757AA354943F}"/>
              </a:ext>
            </a:extLst>
          </p:cNvPr>
          <p:cNvSpPr>
            <a:spLocks noGrp="1"/>
          </p:cNvSpPr>
          <p:nvPr>
            <p:ph type="title"/>
          </p:nvPr>
        </p:nvSpPr>
        <p:spPr>
          <a:xfrm>
            <a:off x="457200" y="208360"/>
            <a:ext cx="8229600" cy="854869"/>
          </a:xfrm>
        </p:spPr>
        <p:txBody>
          <a:bodyPr/>
          <a:lstStyle/>
          <a:p>
            <a:r>
              <a:rPr lang="en-US"/>
              <a:t>Click to edit Master title style</a:t>
            </a:r>
          </a:p>
        </p:txBody>
      </p:sp>
      <p:sp>
        <p:nvSpPr>
          <p:cNvPr id="3" name="Table Placeholder 2">
            <a:extLst>
              <a:ext uri="{FF2B5EF4-FFF2-40B4-BE49-F238E27FC236}">
                <a16:creationId xmlns:a16="http://schemas.microsoft.com/office/drawing/2014/main" id="{C072ED69-0C74-EEE3-AD2D-BF55E9F7BD71}"/>
              </a:ext>
            </a:extLst>
          </p:cNvPr>
          <p:cNvSpPr>
            <a:spLocks noGrp="1"/>
          </p:cNvSpPr>
          <p:nvPr>
            <p:ph type="tbl" idx="1"/>
          </p:nvPr>
        </p:nvSpPr>
        <p:spPr>
          <a:xfrm>
            <a:off x="457200" y="1200150"/>
            <a:ext cx="8229600" cy="3398044"/>
          </a:xfrm>
        </p:spPr>
        <p:txBody>
          <a:bodyPr/>
          <a:lstStyle/>
          <a:p>
            <a:endParaRPr lang="en-US"/>
          </a:p>
        </p:txBody>
      </p:sp>
      <p:sp>
        <p:nvSpPr>
          <p:cNvPr id="4" name="Date Placeholder 3">
            <a:extLst>
              <a:ext uri="{FF2B5EF4-FFF2-40B4-BE49-F238E27FC236}">
                <a16:creationId xmlns:a16="http://schemas.microsoft.com/office/drawing/2014/main" id="{F4263070-0BB6-3738-487C-D2C5E8C5E9C1}"/>
              </a:ext>
            </a:extLst>
          </p:cNvPr>
          <p:cNvSpPr>
            <a:spLocks noGrp="1"/>
          </p:cNvSpPr>
          <p:nvPr>
            <p:ph type="dt" sz="half" idx="10"/>
          </p:nvPr>
        </p:nvSpPr>
        <p:spPr>
          <a:xfrm>
            <a:off x="457200" y="4682729"/>
            <a:ext cx="2133600" cy="3429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DA28736-F25F-08C3-17AC-60AC46A817BC}"/>
              </a:ext>
            </a:extLst>
          </p:cNvPr>
          <p:cNvSpPr>
            <a:spLocks noGrp="1"/>
          </p:cNvSpPr>
          <p:nvPr>
            <p:ph type="ftr" sz="quarter" idx="11"/>
          </p:nvPr>
        </p:nvSpPr>
        <p:spPr>
          <a:xfrm>
            <a:off x="3124200" y="4686300"/>
            <a:ext cx="2895600" cy="3429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4614624-429B-938F-0A01-6AE2BC0CDF92}"/>
              </a:ext>
            </a:extLst>
          </p:cNvPr>
          <p:cNvSpPr>
            <a:spLocks noGrp="1"/>
          </p:cNvSpPr>
          <p:nvPr>
            <p:ph type="sldNum" sz="quarter" idx="12"/>
          </p:nvPr>
        </p:nvSpPr>
        <p:spPr>
          <a:xfrm>
            <a:off x="6553200" y="4682729"/>
            <a:ext cx="2133600" cy="342900"/>
          </a:xfrm>
        </p:spPr>
        <p:txBody>
          <a:bodyPr/>
          <a:lstStyle>
            <a:lvl1pPr>
              <a:defRPr/>
            </a:lvl1pPr>
          </a:lstStyle>
          <a:p>
            <a:fld id="{DDFB8997-B6A2-402C-99EC-51380D043D83}" type="slidenum">
              <a:rPr lang="en-US" altLang="en-US"/>
              <a:pPr/>
              <a:t>‹#›</a:t>
            </a:fld>
            <a:endParaRPr lang="en-US" altLang="en-US"/>
          </a:p>
        </p:txBody>
      </p:sp>
    </p:spTree>
    <p:extLst>
      <p:ext uri="{BB962C8B-B14F-4D97-AF65-F5344CB8AC3E}">
        <p14:creationId xmlns:p14="http://schemas.microsoft.com/office/powerpoint/2010/main" val="693901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6.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10/12/2022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4097863" y="91440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chemeClr val="tx1">
                    <a:lumMod val="75000"/>
                    <a:lumOff val="25000"/>
                  </a:schemeClr>
                </a:solidFill>
              </a:rPr>
              <a:t>Relational Databases</a:t>
            </a:r>
          </a:p>
        </p:txBody>
      </p:sp>
      <p:cxnSp>
        <p:nvCxnSpPr>
          <p:cNvPr id="5" name="Straight Connector 4"/>
          <p:cNvCxnSpPr/>
          <p:nvPr/>
        </p:nvCxnSpPr>
        <p:spPr>
          <a:xfrm>
            <a:off x="4224865" y="1971675"/>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4539262" y="2088097"/>
            <a:ext cx="4637087"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a:solidFill>
                  <a:schemeClr val="tx1">
                    <a:lumMod val="75000"/>
                    <a:lumOff val="25000"/>
                  </a:schemeClr>
                </a:solidFill>
              </a:rPr>
              <a:t>The Relational </a:t>
            </a:r>
            <a:r>
              <a:rPr lang="en-US" sz="5400">
                <a:solidFill>
                  <a:schemeClr val="tx1">
                    <a:lumMod val="75000"/>
                    <a:lumOff val="25000"/>
                  </a:schemeClr>
                </a:solidFill>
              </a:rPr>
              <a:t>M odel</a:t>
            </a:r>
            <a:endParaRPr lang="en-US" sz="5400" dirty="0">
              <a:solidFill>
                <a:schemeClr val="tx1">
                  <a:lumMod val="75000"/>
                  <a:lumOff val="25000"/>
                </a:schemeClr>
              </a:solidFill>
            </a:endParaRPr>
          </a:p>
          <a:p>
            <a:pPr algn="l"/>
            <a:endParaRPr lang="en-US" sz="5400" dirty="0">
              <a:solidFill>
                <a:schemeClr val="tx1">
                  <a:lumMod val="75000"/>
                  <a:lumOff val="25000"/>
                </a:schemeClr>
              </a:solidFill>
            </a:endParaRPr>
          </a:p>
          <a:p>
            <a:pPr algn="l"/>
            <a:r>
              <a:rPr lang="en-US" sz="800" dirty="0">
                <a:solidFill>
                  <a:schemeClr val="tx1">
                    <a:lumMod val="75000"/>
                    <a:lumOff val="25000"/>
                  </a:schemeClr>
                </a:solidFill>
              </a:rPr>
              <a:t>Originally prepared by Jennifer </a:t>
            </a:r>
            <a:r>
              <a:rPr lang="en-US" sz="800" dirty="0" err="1">
                <a:solidFill>
                  <a:schemeClr val="tx1">
                    <a:lumMod val="75000"/>
                    <a:lumOff val="25000"/>
                  </a:schemeClr>
                </a:solidFill>
              </a:rPr>
              <a:t>Widom</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29836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8C09489-9D58-49F7-C326-59546C326BD1}"/>
              </a:ext>
            </a:extLst>
          </p:cNvPr>
          <p:cNvSpPr>
            <a:spLocks noGrp="1"/>
          </p:cNvSpPr>
          <p:nvPr>
            <p:ph type="sldNum" sz="quarter" idx="12"/>
          </p:nvPr>
        </p:nvSpPr>
        <p:spPr/>
        <p:txBody>
          <a:bodyPr/>
          <a:lstStyle/>
          <a:p>
            <a:fld id="{CA626C22-FB06-4767-B720-2EDB8FFAEE8A}" type="slidenum">
              <a:rPr lang="en-US" altLang="en-US"/>
              <a:pPr/>
              <a:t>10</a:t>
            </a:fld>
            <a:endParaRPr lang="en-US" altLang="en-US"/>
          </a:p>
        </p:txBody>
      </p:sp>
      <p:sp>
        <p:nvSpPr>
          <p:cNvPr id="191490" name="Rectangle 2">
            <a:extLst>
              <a:ext uri="{FF2B5EF4-FFF2-40B4-BE49-F238E27FC236}">
                <a16:creationId xmlns:a16="http://schemas.microsoft.com/office/drawing/2014/main" id="{ADF13CE2-6357-9BA9-B8C2-2BAEF5F0E378}"/>
              </a:ext>
            </a:extLst>
          </p:cNvPr>
          <p:cNvSpPr>
            <a:spLocks noGrp="1" noChangeArrowheads="1"/>
          </p:cNvSpPr>
          <p:nvPr>
            <p:ph type="title"/>
          </p:nvPr>
        </p:nvSpPr>
        <p:spPr/>
        <p:txBody>
          <a:bodyPr>
            <a:normAutofit fontScale="90000"/>
          </a:bodyPr>
          <a:lstStyle/>
          <a:p>
            <a:r>
              <a:rPr lang="en-GB" altLang="en-US" b="1"/>
              <a:t>Instances of  Branch and Staff Relations</a:t>
            </a:r>
            <a:endParaRPr lang="en-GB" altLang="en-US"/>
          </a:p>
        </p:txBody>
      </p:sp>
      <p:pic>
        <p:nvPicPr>
          <p:cNvPr id="191492" name="Picture 4">
            <a:extLst>
              <a:ext uri="{FF2B5EF4-FFF2-40B4-BE49-F238E27FC236}">
                <a16:creationId xmlns:a16="http://schemas.microsoft.com/office/drawing/2014/main" id="{456907F6-E39B-8E18-369F-206F4AB02380}"/>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601391" y="1113235"/>
            <a:ext cx="4320778" cy="377785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F683105-F2EE-7AFA-9CF1-795EDBB18D2B}"/>
              </a:ext>
            </a:extLst>
          </p:cNvPr>
          <p:cNvSpPr>
            <a:spLocks noGrp="1"/>
          </p:cNvSpPr>
          <p:nvPr>
            <p:ph type="sldNum" sz="quarter" idx="12"/>
          </p:nvPr>
        </p:nvSpPr>
        <p:spPr/>
        <p:txBody>
          <a:bodyPr/>
          <a:lstStyle/>
          <a:p>
            <a:fld id="{8D71A21F-179C-4E47-87FD-1377AC896BB2}" type="slidenum">
              <a:rPr lang="en-US" altLang="en-US"/>
              <a:pPr/>
              <a:t>11</a:t>
            </a:fld>
            <a:endParaRPr lang="en-US" altLang="en-US"/>
          </a:p>
        </p:txBody>
      </p:sp>
      <p:sp>
        <p:nvSpPr>
          <p:cNvPr id="150530" name="Rectangle 2">
            <a:extLst>
              <a:ext uri="{FF2B5EF4-FFF2-40B4-BE49-F238E27FC236}">
                <a16:creationId xmlns:a16="http://schemas.microsoft.com/office/drawing/2014/main" id="{8F1874EF-0C3D-9F18-2764-7FD17A3161A2}"/>
              </a:ext>
            </a:extLst>
          </p:cNvPr>
          <p:cNvSpPr>
            <a:spLocks noGrp="1" noChangeArrowheads="1"/>
          </p:cNvSpPr>
          <p:nvPr>
            <p:ph type="title"/>
          </p:nvPr>
        </p:nvSpPr>
        <p:spPr/>
        <p:txBody>
          <a:bodyPr>
            <a:normAutofit fontScale="90000"/>
          </a:bodyPr>
          <a:lstStyle/>
          <a:p>
            <a:r>
              <a:rPr lang="en-GB" altLang="en-US" b="1">
                <a:latin typeface="Times" panose="02020603050405020304" pitchFamily="18" charset="0"/>
              </a:rPr>
              <a:t>Mathematical Definition of Relation</a:t>
            </a:r>
          </a:p>
        </p:txBody>
      </p:sp>
      <p:sp>
        <p:nvSpPr>
          <p:cNvPr id="150532" name="Rectangle 4">
            <a:extLst>
              <a:ext uri="{FF2B5EF4-FFF2-40B4-BE49-F238E27FC236}">
                <a16:creationId xmlns:a16="http://schemas.microsoft.com/office/drawing/2014/main" id="{03C50488-6DD6-E54B-632F-2D2B49DDBCBF}"/>
              </a:ext>
            </a:extLst>
          </p:cNvPr>
          <p:cNvSpPr>
            <a:spLocks noGrp="1" noChangeArrowheads="1"/>
          </p:cNvSpPr>
          <p:nvPr>
            <p:ph type="body" idx="4294967295"/>
          </p:nvPr>
        </p:nvSpPr>
        <p:spPr>
          <a:xfrm>
            <a:off x="457200" y="1168004"/>
            <a:ext cx="7772400" cy="3543300"/>
          </a:xfrm>
        </p:spPr>
        <p:txBody>
          <a:bodyPr>
            <a:normAutofit fontScale="85000" lnSpcReduction="20000"/>
          </a:bodyPr>
          <a:lstStyle/>
          <a:p>
            <a:r>
              <a:rPr lang="en-GB" altLang="en-US" dirty="0">
                <a:latin typeface="Times" panose="02020603050405020304" pitchFamily="18" charset="0"/>
              </a:rPr>
              <a:t>Consider two sets, </a:t>
            </a:r>
            <a:r>
              <a:rPr lang="en-GB" altLang="en-US" i="1" dirty="0">
                <a:latin typeface="Times" panose="02020603050405020304" pitchFamily="18" charset="0"/>
              </a:rPr>
              <a:t>D</a:t>
            </a:r>
            <a:r>
              <a:rPr lang="en-GB" altLang="en-US" baseline="-25000" dirty="0">
                <a:latin typeface="Times" panose="02020603050405020304" pitchFamily="18" charset="0"/>
              </a:rPr>
              <a:t>1</a:t>
            </a:r>
            <a:r>
              <a:rPr lang="en-GB" altLang="en-US" dirty="0">
                <a:latin typeface="Times" panose="02020603050405020304" pitchFamily="18" charset="0"/>
              </a:rPr>
              <a:t> &amp; </a:t>
            </a:r>
            <a:r>
              <a:rPr lang="en-GB" altLang="en-US" i="1" dirty="0">
                <a:latin typeface="Times" panose="02020603050405020304" pitchFamily="18" charset="0"/>
              </a:rPr>
              <a:t>D</a:t>
            </a:r>
            <a:r>
              <a:rPr lang="en-GB" altLang="en-US" baseline="-25000" dirty="0">
                <a:latin typeface="Times" panose="02020603050405020304" pitchFamily="18" charset="0"/>
              </a:rPr>
              <a:t>2</a:t>
            </a:r>
            <a:r>
              <a:rPr lang="en-GB" altLang="en-US" dirty="0">
                <a:latin typeface="Times" panose="02020603050405020304" pitchFamily="18" charset="0"/>
              </a:rPr>
              <a:t>, where </a:t>
            </a:r>
            <a:r>
              <a:rPr lang="en-GB" altLang="en-US" i="1" dirty="0">
                <a:latin typeface="Times" panose="02020603050405020304" pitchFamily="18" charset="0"/>
              </a:rPr>
              <a:t>D</a:t>
            </a:r>
            <a:r>
              <a:rPr lang="en-GB" altLang="en-US" baseline="-25000" dirty="0">
                <a:latin typeface="Times" panose="02020603050405020304" pitchFamily="18" charset="0"/>
              </a:rPr>
              <a:t>1</a:t>
            </a:r>
            <a:r>
              <a:rPr lang="en-GB" altLang="en-US" dirty="0">
                <a:latin typeface="Times" panose="02020603050405020304" pitchFamily="18" charset="0"/>
              </a:rPr>
              <a:t> = {2, 4} and  </a:t>
            </a:r>
            <a:r>
              <a:rPr lang="en-GB" altLang="en-US" i="1" dirty="0">
                <a:latin typeface="Times" panose="02020603050405020304" pitchFamily="18" charset="0"/>
              </a:rPr>
              <a:t>D</a:t>
            </a:r>
            <a:r>
              <a:rPr lang="en-GB" altLang="en-US" baseline="-25000" dirty="0">
                <a:latin typeface="Times" panose="02020603050405020304" pitchFamily="18" charset="0"/>
              </a:rPr>
              <a:t>2</a:t>
            </a:r>
            <a:r>
              <a:rPr lang="en-GB" altLang="en-US" dirty="0">
                <a:latin typeface="Times" panose="02020603050405020304" pitchFamily="18" charset="0"/>
              </a:rPr>
              <a:t> = {1, 3, 5}. </a:t>
            </a:r>
          </a:p>
          <a:p>
            <a:r>
              <a:rPr lang="en-GB" altLang="en-US" dirty="0">
                <a:latin typeface="Times" panose="02020603050405020304" pitchFamily="18" charset="0"/>
              </a:rPr>
              <a:t>Cartesian product, </a:t>
            </a:r>
            <a:r>
              <a:rPr lang="en-GB" altLang="en-US" i="1" dirty="0">
                <a:latin typeface="Times" panose="02020603050405020304" pitchFamily="18" charset="0"/>
              </a:rPr>
              <a:t>D</a:t>
            </a:r>
            <a:r>
              <a:rPr lang="en-GB" altLang="en-US" baseline="-25000" dirty="0">
                <a:latin typeface="Times" panose="02020603050405020304" pitchFamily="18" charset="0"/>
              </a:rPr>
              <a:t>1</a:t>
            </a:r>
            <a:r>
              <a:rPr lang="en-GB" altLang="en-US" dirty="0">
                <a:latin typeface="Times" panose="02020603050405020304" pitchFamily="18" charset="0"/>
              </a:rPr>
              <a:t> </a:t>
            </a:r>
            <a:r>
              <a:rPr lang="en-GB" altLang="en-US" dirty="0">
                <a:latin typeface="Symbol" panose="05050102010706020507" pitchFamily="18" charset="2"/>
              </a:rPr>
              <a:t>´</a:t>
            </a:r>
            <a:r>
              <a:rPr lang="en-GB" altLang="en-US" dirty="0">
                <a:latin typeface="Times" panose="02020603050405020304" pitchFamily="18" charset="0"/>
              </a:rPr>
              <a:t> </a:t>
            </a:r>
            <a:r>
              <a:rPr lang="en-GB" altLang="en-US" i="1" dirty="0">
                <a:latin typeface="Times" panose="02020603050405020304" pitchFamily="18" charset="0"/>
              </a:rPr>
              <a:t>D</a:t>
            </a:r>
            <a:r>
              <a:rPr lang="en-GB" altLang="en-US" baseline="-25000" dirty="0">
                <a:latin typeface="Times" panose="02020603050405020304" pitchFamily="18" charset="0"/>
              </a:rPr>
              <a:t>2</a:t>
            </a:r>
            <a:r>
              <a:rPr lang="en-GB" altLang="en-US" dirty="0">
                <a:latin typeface="Times" panose="02020603050405020304" pitchFamily="18" charset="0"/>
              </a:rPr>
              <a:t>, is set of all ordered pairs, where first element is member of </a:t>
            </a:r>
            <a:r>
              <a:rPr lang="en-GB" altLang="en-US" i="1" dirty="0">
                <a:latin typeface="Times" panose="02020603050405020304" pitchFamily="18" charset="0"/>
              </a:rPr>
              <a:t>D</a:t>
            </a:r>
            <a:r>
              <a:rPr lang="en-GB" altLang="en-US" baseline="-25000" dirty="0">
                <a:latin typeface="Times" panose="02020603050405020304" pitchFamily="18" charset="0"/>
              </a:rPr>
              <a:t>1</a:t>
            </a:r>
            <a:r>
              <a:rPr lang="en-GB" altLang="en-US" dirty="0">
                <a:latin typeface="Times" panose="02020603050405020304" pitchFamily="18" charset="0"/>
              </a:rPr>
              <a:t> and second element is member of </a:t>
            </a:r>
            <a:r>
              <a:rPr lang="en-GB" altLang="en-US" i="1" dirty="0">
                <a:latin typeface="Times" panose="02020603050405020304" pitchFamily="18" charset="0"/>
              </a:rPr>
              <a:t>D</a:t>
            </a:r>
            <a:r>
              <a:rPr lang="en-GB" altLang="en-US" baseline="-25000" dirty="0">
                <a:latin typeface="Times" panose="02020603050405020304" pitchFamily="18" charset="0"/>
              </a:rPr>
              <a:t>2</a:t>
            </a:r>
            <a:r>
              <a:rPr lang="en-GB" altLang="en-US" dirty="0">
                <a:latin typeface="Times" panose="02020603050405020304" pitchFamily="18" charset="0"/>
              </a:rPr>
              <a:t>. </a:t>
            </a:r>
          </a:p>
          <a:p>
            <a:pPr lvl="2">
              <a:lnSpc>
                <a:spcPct val="190000"/>
              </a:lnSpc>
              <a:spcBef>
                <a:spcPts val="450"/>
              </a:spcBef>
              <a:spcAft>
                <a:spcPts val="450"/>
              </a:spcAft>
              <a:buNone/>
            </a:pPr>
            <a:r>
              <a:rPr lang="en-GB" altLang="en-US" sz="1950" i="1" noProof="1">
                <a:latin typeface="Times" panose="02020603050405020304" pitchFamily="18" charset="0"/>
              </a:rPr>
              <a:t>D</a:t>
            </a:r>
            <a:r>
              <a:rPr lang="en-GB" altLang="en-US" sz="1950" baseline="-25000" noProof="1">
                <a:latin typeface="Times" panose="02020603050405020304" pitchFamily="18" charset="0"/>
              </a:rPr>
              <a:t>1</a:t>
            </a:r>
            <a:r>
              <a:rPr lang="en-GB" altLang="en-US" sz="1950" noProof="1">
                <a:latin typeface="Times" panose="02020603050405020304" pitchFamily="18" charset="0"/>
              </a:rPr>
              <a:t> </a:t>
            </a:r>
            <a:r>
              <a:rPr lang="en-GB" altLang="en-US" sz="1950" noProof="1">
                <a:latin typeface="Symbol" panose="05050102010706020507" pitchFamily="18" charset="2"/>
              </a:rPr>
              <a:t>´ </a:t>
            </a:r>
            <a:r>
              <a:rPr lang="en-GB" altLang="en-US" sz="1950" i="1" noProof="1">
                <a:latin typeface="Times" panose="02020603050405020304" pitchFamily="18" charset="0"/>
              </a:rPr>
              <a:t>D</a:t>
            </a:r>
            <a:r>
              <a:rPr lang="en-GB" altLang="en-US" sz="1950" baseline="-25000" noProof="1">
                <a:latin typeface="Times" panose="02020603050405020304" pitchFamily="18" charset="0"/>
              </a:rPr>
              <a:t>2</a:t>
            </a:r>
            <a:r>
              <a:rPr lang="en-GB" altLang="en-US" sz="1950" noProof="1">
                <a:latin typeface="Times" panose="02020603050405020304" pitchFamily="18" charset="0"/>
              </a:rPr>
              <a:t> = {(2, 1), (2, 3), (2, 5), (4, 1), (4, 3), (4, 5)}</a:t>
            </a:r>
          </a:p>
          <a:p>
            <a:pPr>
              <a:lnSpc>
                <a:spcPct val="70000"/>
              </a:lnSpc>
            </a:pPr>
            <a:endParaRPr lang="en-GB" altLang="en-US" sz="1950" dirty="0">
              <a:latin typeface="Times" panose="02020603050405020304" pitchFamily="18" charset="0"/>
            </a:endParaRPr>
          </a:p>
          <a:p>
            <a:r>
              <a:rPr lang="en-GB" altLang="en-US" dirty="0">
                <a:latin typeface="Times" panose="02020603050405020304" pitchFamily="18" charset="0"/>
              </a:rPr>
              <a:t>Alternative way is to find all combinations of elements with first from </a:t>
            </a:r>
            <a:r>
              <a:rPr lang="en-GB" altLang="en-US" i="1" dirty="0">
                <a:latin typeface="Times" panose="02020603050405020304" pitchFamily="18" charset="0"/>
              </a:rPr>
              <a:t>D</a:t>
            </a:r>
            <a:r>
              <a:rPr lang="en-GB" altLang="en-US" baseline="-25000" dirty="0">
                <a:latin typeface="Times" panose="02020603050405020304" pitchFamily="18" charset="0"/>
              </a:rPr>
              <a:t>1</a:t>
            </a:r>
            <a:r>
              <a:rPr lang="en-GB" altLang="en-US" dirty="0">
                <a:latin typeface="Times" panose="02020603050405020304" pitchFamily="18" charset="0"/>
              </a:rPr>
              <a:t> and second from </a:t>
            </a:r>
            <a:r>
              <a:rPr lang="en-GB" altLang="en-US" i="1" dirty="0">
                <a:latin typeface="Times" panose="02020603050405020304" pitchFamily="18" charset="0"/>
              </a:rPr>
              <a:t>D</a:t>
            </a:r>
            <a:r>
              <a:rPr lang="en-GB" altLang="en-US" baseline="-25000" dirty="0">
                <a:latin typeface="Times" panose="02020603050405020304" pitchFamily="18" charset="0"/>
              </a:rPr>
              <a:t>2</a:t>
            </a:r>
            <a:r>
              <a:rPr lang="en-GB" altLang="en-US" dirty="0">
                <a:latin typeface="Times" panose="02020603050405020304" pitchFamily="18" charset="0"/>
              </a:rPr>
              <a:t>. </a:t>
            </a:r>
            <a:endParaRPr lang="en-GB" altLang="en-US" sz="1950" dirty="0">
              <a:latin typeface="Times" panose="02020603050405020304"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3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0532">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05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32DB3DE-67AC-2CAB-20AF-F253F191A012}"/>
              </a:ext>
            </a:extLst>
          </p:cNvPr>
          <p:cNvSpPr>
            <a:spLocks noGrp="1"/>
          </p:cNvSpPr>
          <p:nvPr>
            <p:ph type="sldNum" sz="quarter" idx="12"/>
          </p:nvPr>
        </p:nvSpPr>
        <p:spPr/>
        <p:txBody>
          <a:bodyPr/>
          <a:lstStyle/>
          <a:p>
            <a:fld id="{95845A4F-AAF4-4A70-B889-E8F27BD73D6D}" type="slidenum">
              <a:rPr lang="en-US" altLang="en-US"/>
              <a:pPr/>
              <a:t>12</a:t>
            </a:fld>
            <a:endParaRPr lang="en-US" altLang="en-US"/>
          </a:p>
        </p:txBody>
      </p:sp>
      <p:sp>
        <p:nvSpPr>
          <p:cNvPr id="160770" name="Rectangle 3074">
            <a:extLst>
              <a:ext uri="{FF2B5EF4-FFF2-40B4-BE49-F238E27FC236}">
                <a16:creationId xmlns:a16="http://schemas.microsoft.com/office/drawing/2014/main" id="{51227FD3-12E9-1F3C-A475-2523C14B4AEF}"/>
              </a:ext>
            </a:extLst>
          </p:cNvPr>
          <p:cNvSpPr>
            <a:spLocks noGrp="1" noChangeArrowheads="1"/>
          </p:cNvSpPr>
          <p:nvPr>
            <p:ph type="title"/>
          </p:nvPr>
        </p:nvSpPr>
        <p:spPr/>
        <p:txBody>
          <a:bodyPr>
            <a:normAutofit fontScale="90000"/>
          </a:bodyPr>
          <a:lstStyle/>
          <a:p>
            <a:pPr algn="just"/>
            <a:r>
              <a:rPr lang="en-GB" altLang="en-US" b="1">
                <a:latin typeface="Times" panose="02020603050405020304" pitchFamily="18" charset="0"/>
              </a:rPr>
              <a:t>Mathematical Definition of Relation</a:t>
            </a:r>
          </a:p>
        </p:txBody>
      </p:sp>
      <p:sp>
        <p:nvSpPr>
          <p:cNvPr id="160771" name="Rectangle 3075">
            <a:extLst>
              <a:ext uri="{FF2B5EF4-FFF2-40B4-BE49-F238E27FC236}">
                <a16:creationId xmlns:a16="http://schemas.microsoft.com/office/drawing/2014/main" id="{5D68F8C7-4838-2373-D0F5-8D4EBFDFBA6F}"/>
              </a:ext>
            </a:extLst>
          </p:cNvPr>
          <p:cNvSpPr>
            <a:spLocks noGrp="1" noChangeArrowheads="1"/>
          </p:cNvSpPr>
          <p:nvPr>
            <p:ph type="body" idx="1"/>
          </p:nvPr>
        </p:nvSpPr>
        <p:spPr>
          <a:xfrm>
            <a:off x="685800" y="1168004"/>
            <a:ext cx="7086600" cy="3086100"/>
          </a:xfrm>
        </p:spPr>
        <p:txBody>
          <a:bodyPr>
            <a:normAutofit fontScale="85000" lnSpcReduction="20000"/>
          </a:bodyPr>
          <a:lstStyle/>
          <a:p>
            <a:pPr>
              <a:lnSpc>
                <a:spcPct val="90000"/>
              </a:lnSpc>
            </a:pPr>
            <a:r>
              <a:rPr lang="en-GB" altLang="en-US" dirty="0">
                <a:latin typeface="Times" panose="02020603050405020304" pitchFamily="18" charset="0"/>
              </a:rPr>
              <a:t>Consider three sets </a:t>
            </a:r>
            <a:r>
              <a:rPr lang="en-GB" altLang="en-US" i="1" dirty="0">
                <a:latin typeface="Times" panose="02020603050405020304" pitchFamily="18" charset="0"/>
              </a:rPr>
              <a:t>D</a:t>
            </a:r>
            <a:r>
              <a:rPr lang="en-GB" altLang="en-US" baseline="-25000" dirty="0">
                <a:latin typeface="Times" panose="02020603050405020304" pitchFamily="18" charset="0"/>
              </a:rPr>
              <a:t>1</a:t>
            </a:r>
            <a:r>
              <a:rPr lang="en-GB" altLang="en-US" dirty="0">
                <a:latin typeface="Times" panose="02020603050405020304" pitchFamily="18" charset="0"/>
              </a:rPr>
              <a:t>, </a:t>
            </a:r>
            <a:r>
              <a:rPr lang="en-GB" altLang="en-US" i="1" dirty="0">
                <a:latin typeface="Times" panose="02020603050405020304" pitchFamily="18" charset="0"/>
              </a:rPr>
              <a:t>D</a:t>
            </a:r>
            <a:r>
              <a:rPr lang="en-GB" altLang="en-US" baseline="-25000" dirty="0">
                <a:latin typeface="Times" panose="02020603050405020304" pitchFamily="18" charset="0"/>
              </a:rPr>
              <a:t>2</a:t>
            </a:r>
            <a:r>
              <a:rPr lang="en-GB" altLang="en-US" dirty="0">
                <a:latin typeface="Times" panose="02020603050405020304" pitchFamily="18" charset="0"/>
              </a:rPr>
              <a:t>, </a:t>
            </a:r>
            <a:r>
              <a:rPr lang="en-GB" altLang="en-US" i="1" dirty="0">
                <a:latin typeface="Times" panose="02020603050405020304" pitchFamily="18" charset="0"/>
              </a:rPr>
              <a:t>D</a:t>
            </a:r>
            <a:r>
              <a:rPr lang="en-GB" altLang="en-US" baseline="-25000" dirty="0">
                <a:latin typeface="Times" panose="02020603050405020304" pitchFamily="18" charset="0"/>
              </a:rPr>
              <a:t>3</a:t>
            </a:r>
            <a:r>
              <a:rPr lang="en-GB" altLang="en-US" dirty="0">
                <a:latin typeface="Times" panose="02020603050405020304" pitchFamily="18" charset="0"/>
              </a:rPr>
              <a:t> with Cartesian Product </a:t>
            </a:r>
            <a:r>
              <a:rPr lang="en-GB" altLang="en-US" i="1" dirty="0">
                <a:latin typeface="Times" panose="02020603050405020304" pitchFamily="18" charset="0"/>
              </a:rPr>
              <a:t>D</a:t>
            </a:r>
            <a:r>
              <a:rPr lang="en-GB" altLang="en-US" baseline="-25000" dirty="0">
                <a:latin typeface="Times" panose="02020603050405020304" pitchFamily="18" charset="0"/>
              </a:rPr>
              <a:t>1</a:t>
            </a:r>
            <a:r>
              <a:rPr lang="en-GB" altLang="en-US" dirty="0">
                <a:latin typeface="Times" panose="02020603050405020304" pitchFamily="18" charset="0"/>
              </a:rPr>
              <a:t> </a:t>
            </a:r>
            <a:r>
              <a:rPr lang="en-GB" altLang="en-US" dirty="0">
                <a:latin typeface="Symbol" panose="05050102010706020507" pitchFamily="18" charset="2"/>
              </a:rPr>
              <a:t>´</a:t>
            </a:r>
            <a:r>
              <a:rPr lang="en-GB" altLang="en-US" dirty="0">
                <a:latin typeface="Times" panose="02020603050405020304" pitchFamily="18" charset="0"/>
              </a:rPr>
              <a:t> </a:t>
            </a:r>
            <a:r>
              <a:rPr lang="en-GB" altLang="en-US" i="1" dirty="0">
                <a:latin typeface="Times" panose="02020603050405020304" pitchFamily="18" charset="0"/>
              </a:rPr>
              <a:t>D</a:t>
            </a:r>
            <a:r>
              <a:rPr lang="en-GB" altLang="en-US" baseline="-25000" dirty="0">
                <a:latin typeface="Times" panose="02020603050405020304" pitchFamily="18" charset="0"/>
              </a:rPr>
              <a:t>2</a:t>
            </a:r>
            <a:r>
              <a:rPr lang="en-GB" altLang="en-US" dirty="0">
                <a:latin typeface="Times" panose="02020603050405020304" pitchFamily="18" charset="0"/>
              </a:rPr>
              <a:t> </a:t>
            </a:r>
            <a:r>
              <a:rPr lang="en-GB" altLang="en-US" dirty="0">
                <a:latin typeface="Symbol" panose="05050102010706020507" pitchFamily="18" charset="2"/>
              </a:rPr>
              <a:t>´</a:t>
            </a:r>
            <a:r>
              <a:rPr lang="en-GB" altLang="en-US" dirty="0">
                <a:latin typeface="Times" panose="02020603050405020304" pitchFamily="18" charset="0"/>
              </a:rPr>
              <a:t> </a:t>
            </a:r>
            <a:r>
              <a:rPr lang="en-GB" altLang="en-US" i="1" dirty="0">
                <a:latin typeface="Times" panose="02020603050405020304" pitchFamily="18" charset="0"/>
              </a:rPr>
              <a:t>D</a:t>
            </a:r>
            <a:r>
              <a:rPr lang="en-GB" altLang="en-US" baseline="-25000" dirty="0">
                <a:latin typeface="Times" panose="02020603050405020304" pitchFamily="18" charset="0"/>
              </a:rPr>
              <a:t>3</a:t>
            </a:r>
            <a:r>
              <a:rPr lang="en-GB" altLang="en-US" dirty="0">
                <a:latin typeface="Times" panose="02020603050405020304" pitchFamily="18" charset="0"/>
              </a:rPr>
              <a:t>; e.g.</a:t>
            </a:r>
          </a:p>
          <a:p>
            <a:pPr>
              <a:lnSpc>
                <a:spcPct val="90000"/>
              </a:lnSpc>
            </a:pPr>
            <a:endParaRPr lang="en-GB" altLang="en-US" dirty="0">
              <a:latin typeface="Times" panose="02020603050405020304" pitchFamily="18" charset="0"/>
            </a:endParaRPr>
          </a:p>
          <a:p>
            <a:pPr lvl="1">
              <a:lnSpc>
                <a:spcPct val="90000"/>
              </a:lnSpc>
              <a:spcBef>
                <a:spcPts val="450"/>
              </a:spcBef>
              <a:spcAft>
                <a:spcPts val="450"/>
              </a:spcAft>
              <a:buNone/>
            </a:pPr>
            <a:r>
              <a:rPr lang="en-GB" altLang="en-US" i="1" noProof="1">
                <a:latin typeface="Times" panose="02020603050405020304" pitchFamily="18" charset="0"/>
              </a:rPr>
              <a:t>	D</a:t>
            </a:r>
            <a:r>
              <a:rPr lang="en-GB" altLang="en-US" baseline="-25000" noProof="1">
                <a:latin typeface="Times" panose="02020603050405020304" pitchFamily="18" charset="0"/>
              </a:rPr>
              <a:t>1</a:t>
            </a:r>
            <a:r>
              <a:rPr lang="en-GB" altLang="en-US" noProof="1">
                <a:latin typeface="Times" panose="02020603050405020304" pitchFamily="18" charset="0"/>
              </a:rPr>
              <a:t> = {1, 3}	</a:t>
            </a:r>
            <a:r>
              <a:rPr lang="en-GB" altLang="en-US" i="1" noProof="1">
                <a:latin typeface="Times" panose="02020603050405020304" pitchFamily="18" charset="0"/>
              </a:rPr>
              <a:t>D</a:t>
            </a:r>
            <a:r>
              <a:rPr lang="en-GB" altLang="en-US" baseline="-25000" noProof="1">
                <a:latin typeface="Times" panose="02020603050405020304" pitchFamily="18" charset="0"/>
              </a:rPr>
              <a:t>2</a:t>
            </a:r>
            <a:r>
              <a:rPr lang="en-GB" altLang="en-US" noProof="1">
                <a:latin typeface="Times" panose="02020603050405020304" pitchFamily="18" charset="0"/>
              </a:rPr>
              <a:t> = {2, 4}	</a:t>
            </a:r>
            <a:r>
              <a:rPr lang="en-GB" altLang="en-US" i="1" noProof="1">
                <a:latin typeface="Times" panose="02020603050405020304" pitchFamily="18" charset="0"/>
              </a:rPr>
              <a:t>D</a:t>
            </a:r>
            <a:r>
              <a:rPr lang="en-GB" altLang="en-US" baseline="-25000" noProof="1">
                <a:latin typeface="Times" panose="02020603050405020304" pitchFamily="18" charset="0"/>
              </a:rPr>
              <a:t>3</a:t>
            </a:r>
            <a:r>
              <a:rPr lang="en-GB" altLang="en-US" noProof="1">
                <a:latin typeface="Times" panose="02020603050405020304" pitchFamily="18" charset="0"/>
              </a:rPr>
              <a:t> = {5, 6}</a:t>
            </a:r>
          </a:p>
          <a:p>
            <a:pPr lvl="1">
              <a:lnSpc>
                <a:spcPct val="90000"/>
              </a:lnSpc>
              <a:spcBef>
                <a:spcPts val="450"/>
              </a:spcBef>
              <a:spcAft>
                <a:spcPts val="450"/>
              </a:spcAft>
              <a:buNone/>
            </a:pPr>
            <a:r>
              <a:rPr lang="en-GB" altLang="en-US" i="1" noProof="1">
                <a:latin typeface="Times" panose="02020603050405020304" pitchFamily="18" charset="0"/>
              </a:rPr>
              <a:t>	D</a:t>
            </a:r>
            <a:r>
              <a:rPr lang="en-GB" altLang="en-US" baseline="-25000" noProof="1">
                <a:latin typeface="Times" panose="02020603050405020304" pitchFamily="18" charset="0"/>
              </a:rPr>
              <a:t>1</a:t>
            </a:r>
            <a:r>
              <a:rPr lang="en-GB" altLang="en-US" noProof="1">
                <a:latin typeface="Times" panose="02020603050405020304" pitchFamily="18" charset="0"/>
              </a:rPr>
              <a:t> </a:t>
            </a:r>
            <a:r>
              <a:rPr lang="en-GB" altLang="en-US" noProof="1">
                <a:latin typeface="Symbol" panose="05050102010706020507" pitchFamily="18" charset="2"/>
              </a:rPr>
              <a:t>´</a:t>
            </a:r>
            <a:r>
              <a:rPr lang="en-GB" altLang="en-US" noProof="1">
                <a:latin typeface="Times" panose="02020603050405020304" pitchFamily="18" charset="0"/>
              </a:rPr>
              <a:t> </a:t>
            </a:r>
            <a:r>
              <a:rPr lang="en-GB" altLang="en-US" i="1" noProof="1">
                <a:latin typeface="Times" panose="02020603050405020304" pitchFamily="18" charset="0"/>
              </a:rPr>
              <a:t>D</a:t>
            </a:r>
            <a:r>
              <a:rPr lang="en-GB" altLang="en-US" baseline="-25000" noProof="1">
                <a:latin typeface="Times" panose="02020603050405020304" pitchFamily="18" charset="0"/>
              </a:rPr>
              <a:t>2</a:t>
            </a:r>
            <a:r>
              <a:rPr lang="en-GB" altLang="en-US" noProof="1">
                <a:latin typeface="Times" panose="02020603050405020304" pitchFamily="18" charset="0"/>
              </a:rPr>
              <a:t> </a:t>
            </a:r>
            <a:r>
              <a:rPr lang="en-GB" altLang="en-US" noProof="1">
                <a:latin typeface="Symbol" panose="05050102010706020507" pitchFamily="18" charset="2"/>
              </a:rPr>
              <a:t>´</a:t>
            </a:r>
            <a:r>
              <a:rPr lang="en-GB" altLang="en-US" noProof="1">
                <a:latin typeface="Times" panose="02020603050405020304" pitchFamily="18" charset="0"/>
              </a:rPr>
              <a:t> </a:t>
            </a:r>
            <a:r>
              <a:rPr lang="en-GB" altLang="en-US" i="1" noProof="1">
                <a:latin typeface="Times" panose="02020603050405020304" pitchFamily="18" charset="0"/>
              </a:rPr>
              <a:t>D</a:t>
            </a:r>
            <a:r>
              <a:rPr lang="en-GB" altLang="en-US" baseline="-25000" noProof="1">
                <a:latin typeface="Times" panose="02020603050405020304" pitchFamily="18" charset="0"/>
              </a:rPr>
              <a:t>3</a:t>
            </a:r>
            <a:r>
              <a:rPr lang="en-GB" altLang="en-US" noProof="1">
                <a:latin typeface="Times" panose="02020603050405020304" pitchFamily="18" charset="0"/>
              </a:rPr>
              <a:t> = {(1,2,5), (1,2,6), (1,4,5), (1,4,6), (3,2,5), (3,2,6), (3,4,5), (3,4,6)} </a:t>
            </a:r>
          </a:p>
          <a:p>
            <a:pPr lvl="1">
              <a:lnSpc>
                <a:spcPct val="90000"/>
              </a:lnSpc>
              <a:spcBef>
                <a:spcPts val="450"/>
              </a:spcBef>
              <a:spcAft>
                <a:spcPts val="450"/>
              </a:spcAft>
            </a:pPr>
            <a:endParaRPr lang="en-GB" altLang="en-US" noProof="1">
              <a:latin typeface="Times" panose="02020603050405020304" pitchFamily="18" charset="0"/>
            </a:endParaRPr>
          </a:p>
          <a:p>
            <a:pPr>
              <a:lnSpc>
                <a:spcPct val="90000"/>
              </a:lnSpc>
              <a:spcBef>
                <a:spcPts val="450"/>
              </a:spcBef>
              <a:spcAft>
                <a:spcPts val="450"/>
              </a:spcAft>
            </a:pPr>
            <a:r>
              <a:rPr lang="en-GB" altLang="en-US" dirty="0">
                <a:latin typeface="Times" panose="02020603050405020304" pitchFamily="18" charset="0"/>
              </a:rPr>
              <a:t>Any subset of these ordered triples is a relation. </a:t>
            </a:r>
            <a:endParaRPr lang="en-GB" altLang="en-US" noProof="1">
              <a:latin typeface="Times" panose="02020603050405020304"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077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07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0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A93D094-97C2-0ECA-5622-A74306280938}"/>
              </a:ext>
            </a:extLst>
          </p:cNvPr>
          <p:cNvSpPr>
            <a:spLocks noGrp="1"/>
          </p:cNvSpPr>
          <p:nvPr>
            <p:ph type="sldNum" sz="quarter" idx="12"/>
          </p:nvPr>
        </p:nvSpPr>
        <p:spPr/>
        <p:txBody>
          <a:bodyPr/>
          <a:lstStyle/>
          <a:p>
            <a:fld id="{E803CA50-149E-4038-A32F-A0B15C864072}" type="slidenum">
              <a:rPr lang="en-US" altLang="en-US"/>
              <a:pPr/>
              <a:t>13</a:t>
            </a:fld>
            <a:endParaRPr lang="en-US" altLang="en-US"/>
          </a:p>
        </p:txBody>
      </p:sp>
      <p:sp>
        <p:nvSpPr>
          <p:cNvPr id="163842" name="Rectangle 2050">
            <a:extLst>
              <a:ext uri="{FF2B5EF4-FFF2-40B4-BE49-F238E27FC236}">
                <a16:creationId xmlns:a16="http://schemas.microsoft.com/office/drawing/2014/main" id="{620D54D2-7F73-8077-EBE5-CB6C27DE7C25}"/>
              </a:ext>
            </a:extLst>
          </p:cNvPr>
          <p:cNvSpPr>
            <a:spLocks noGrp="1" noChangeArrowheads="1"/>
          </p:cNvSpPr>
          <p:nvPr>
            <p:ph type="title"/>
          </p:nvPr>
        </p:nvSpPr>
        <p:spPr/>
        <p:txBody>
          <a:bodyPr/>
          <a:lstStyle/>
          <a:p>
            <a:r>
              <a:rPr lang="en-GB" altLang="en-US" b="1"/>
              <a:t>Database Relations</a:t>
            </a:r>
          </a:p>
        </p:txBody>
      </p:sp>
      <p:sp>
        <p:nvSpPr>
          <p:cNvPr id="163843" name="Rectangle 2051">
            <a:extLst>
              <a:ext uri="{FF2B5EF4-FFF2-40B4-BE49-F238E27FC236}">
                <a16:creationId xmlns:a16="http://schemas.microsoft.com/office/drawing/2014/main" id="{1323B05C-7464-DD96-1C90-0AA44BEA1923}"/>
              </a:ext>
            </a:extLst>
          </p:cNvPr>
          <p:cNvSpPr>
            <a:spLocks noGrp="1" noChangeArrowheads="1"/>
          </p:cNvSpPr>
          <p:nvPr>
            <p:ph type="body" idx="1"/>
          </p:nvPr>
        </p:nvSpPr>
        <p:spPr>
          <a:xfrm>
            <a:off x="304800" y="1113235"/>
            <a:ext cx="7075885" cy="3086100"/>
          </a:xfrm>
        </p:spPr>
        <p:txBody>
          <a:bodyPr>
            <a:normAutofit fontScale="92500" lnSpcReduction="10000"/>
          </a:bodyPr>
          <a:lstStyle/>
          <a:p>
            <a:r>
              <a:rPr lang="en-GB" altLang="en-US" sz="2550" dirty="0">
                <a:latin typeface="Cambria" panose="02040503050406030204" pitchFamily="18" charset="0"/>
                <a:ea typeface="Cambria" panose="02040503050406030204" pitchFamily="18" charset="0"/>
              </a:rPr>
              <a:t>Relation schema</a:t>
            </a:r>
          </a:p>
          <a:p>
            <a:pPr lvl="1"/>
            <a:r>
              <a:rPr lang="en-GB" altLang="en-US" dirty="0">
                <a:latin typeface="Cambria" panose="02040503050406030204" pitchFamily="18" charset="0"/>
                <a:ea typeface="Cambria" panose="02040503050406030204" pitchFamily="18" charset="0"/>
              </a:rPr>
              <a:t>Named relation defined by a set of attribute and domain name pairs.</a:t>
            </a:r>
          </a:p>
          <a:p>
            <a:pPr lvl="1">
              <a:buFont typeface="Wingdings" panose="05000000000000000000" pitchFamily="2" charset="2"/>
              <a:buNone/>
            </a:pPr>
            <a:endParaRPr lang="en-GB" altLang="en-US" dirty="0">
              <a:latin typeface="Cambria" panose="02040503050406030204" pitchFamily="18" charset="0"/>
              <a:ea typeface="Cambria" panose="02040503050406030204" pitchFamily="18" charset="0"/>
            </a:endParaRPr>
          </a:p>
          <a:p>
            <a:r>
              <a:rPr lang="en-GB" altLang="en-US" sz="2550" dirty="0">
                <a:latin typeface="Cambria" panose="02040503050406030204" pitchFamily="18" charset="0"/>
                <a:ea typeface="Cambria" panose="02040503050406030204" pitchFamily="18" charset="0"/>
              </a:rPr>
              <a:t>Relational database schema</a:t>
            </a:r>
          </a:p>
          <a:p>
            <a:pPr lvl="1"/>
            <a:r>
              <a:rPr lang="en-GB" altLang="en-US" dirty="0">
                <a:latin typeface="Cambria" panose="02040503050406030204" pitchFamily="18" charset="0"/>
                <a:ea typeface="Cambria" panose="02040503050406030204" pitchFamily="18" charset="0"/>
              </a:rPr>
              <a:t>Set of relation schemas, each with a distinct name.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wipe(up)">
                                      <p:cBhvr>
                                        <p:cTn id="7" dur="500"/>
                                        <p:tgtEl>
                                          <p:spTgt spid="163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3843">
                                            <p:txEl>
                                              <p:pRg st="1" end="1"/>
                                            </p:txEl>
                                          </p:spTgt>
                                        </p:tgtEl>
                                        <p:attrNameLst>
                                          <p:attrName>style.visibility</p:attrName>
                                        </p:attrNameLst>
                                      </p:cBhvr>
                                      <p:to>
                                        <p:strVal val="visible"/>
                                      </p:to>
                                    </p:set>
                                    <p:animEffect transition="in" filter="wipe(up)">
                                      <p:cBhvr>
                                        <p:cTn id="12" dur="500"/>
                                        <p:tgtEl>
                                          <p:spTgt spid="163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3843">
                                            <p:txEl>
                                              <p:pRg st="3" end="3"/>
                                            </p:txEl>
                                          </p:spTgt>
                                        </p:tgtEl>
                                        <p:attrNameLst>
                                          <p:attrName>style.visibility</p:attrName>
                                        </p:attrNameLst>
                                      </p:cBhvr>
                                      <p:to>
                                        <p:strVal val="visible"/>
                                      </p:to>
                                    </p:set>
                                    <p:animEffect transition="in" filter="wipe(up)">
                                      <p:cBhvr>
                                        <p:cTn id="17" dur="500"/>
                                        <p:tgtEl>
                                          <p:spTgt spid="1638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3843">
                                            <p:txEl>
                                              <p:pRg st="4" end="4"/>
                                            </p:txEl>
                                          </p:spTgt>
                                        </p:tgtEl>
                                        <p:attrNameLst>
                                          <p:attrName>style.visibility</p:attrName>
                                        </p:attrNameLst>
                                      </p:cBhvr>
                                      <p:to>
                                        <p:strVal val="visible"/>
                                      </p:to>
                                    </p:set>
                                    <p:animEffect transition="in" filter="wipe(up)">
                                      <p:cBhvr>
                                        <p:cTn id="22" dur="500"/>
                                        <p:tgtEl>
                                          <p:spTgt spid="163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4137EB-6341-047B-64A2-9F25AA61CCBE}"/>
              </a:ext>
            </a:extLst>
          </p:cNvPr>
          <p:cNvSpPr>
            <a:spLocks noGrp="1"/>
          </p:cNvSpPr>
          <p:nvPr>
            <p:ph type="sldNum" sz="quarter" idx="12"/>
          </p:nvPr>
        </p:nvSpPr>
        <p:spPr/>
        <p:txBody>
          <a:bodyPr/>
          <a:lstStyle/>
          <a:p>
            <a:fld id="{DE63C9D9-4EF2-4137-84BF-E4960D3F1B67}" type="slidenum">
              <a:rPr lang="en-US" altLang="en-US"/>
              <a:pPr/>
              <a:t>14</a:t>
            </a:fld>
            <a:endParaRPr lang="en-US" altLang="en-US"/>
          </a:p>
        </p:txBody>
      </p:sp>
      <p:sp>
        <p:nvSpPr>
          <p:cNvPr id="185346" name="Rectangle 2">
            <a:extLst>
              <a:ext uri="{FF2B5EF4-FFF2-40B4-BE49-F238E27FC236}">
                <a16:creationId xmlns:a16="http://schemas.microsoft.com/office/drawing/2014/main" id="{2133024E-EE58-238E-45A6-CCF26EB6FA13}"/>
              </a:ext>
            </a:extLst>
          </p:cNvPr>
          <p:cNvSpPr>
            <a:spLocks noGrp="1" noChangeArrowheads="1"/>
          </p:cNvSpPr>
          <p:nvPr>
            <p:ph type="title"/>
          </p:nvPr>
        </p:nvSpPr>
        <p:spPr/>
        <p:txBody>
          <a:bodyPr/>
          <a:lstStyle/>
          <a:p>
            <a:r>
              <a:rPr lang="en-GB" altLang="en-US" b="1"/>
              <a:t>Properties of Relations</a:t>
            </a:r>
          </a:p>
        </p:txBody>
      </p:sp>
      <p:sp>
        <p:nvSpPr>
          <p:cNvPr id="185347" name="Rectangle 3">
            <a:extLst>
              <a:ext uri="{FF2B5EF4-FFF2-40B4-BE49-F238E27FC236}">
                <a16:creationId xmlns:a16="http://schemas.microsoft.com/office/drawing/2014/main" id="{D8FE2E0D-A2AF-FB48-4425-966F02E77A17}"/>
              </a:ext>
            </a:extLst>
          </p:cNvPr>
          <p:cNvSpPr>
            <a:spLocks noGrp="1" noChangeArrowheads="1"/>
          </p:cNvSpPr>
          <p:nvPr>
            <p:ph type="body" idx="1"/>
          </p:nvPr>
        </p:nvSpPr>
        <p:spPr>
          <a:xfrm>
            <a:off x="762000" y="1168004"/>
            <a:ext cx="7619999" cy="3086100"/>
          </a:xfrm>
        </p:spPr>
        <p:txBody>
          <a:bodyPr>
            <a:normAutofit fontScale="77500" lnSpcReduction="20000"/>
          </a:bodyPr>
          <a:lstStyle/>
          <a:p>
            <a:pPr>
              <a:lnSpc>
                <a:spcPct val="90000"/>
              </a:lnSpc>
            </a:pPr>
            <a:r>
              <a:rPr lang="en-GB" altLang="en-US" dirty="0">
                <a:latin typeface="Cambria" panose="02040503050406030204" pitchFamily="18" charset="0"/>
                <a:ea typeface="Cambria" panose="02040503050406030204" pitchFamily="18" charset="0"/>
              </a:rPr>
              <a:t>Relation name is distinct from all other relation names in relational schema.</a:t>
            </a:r>
          </a:p>
          <a:p>
            <a:pPr>
              <a:lnSpc>
                <a:spcPct val="60000"/>
              </a:lnSpc>
            </a:pPr>
            <a:endParaRPr lang="en-GB" altLang="en-US" dirty="0">
              <a:latin typeface="Cambria" panose="02040503050406030204" pitchFamily="18" charset="0"/>
              <a:ea typeface="Cambria" panose="02040503050406030204" pitchFamily="18" charset="0"/>
            </a:endParaRPr>
          </a:p>
          <a:p>
            <a:pPr>
              <a:lnSpc>
                <a:spcPct val="90000"/>
              </a:lnSpc>
            </a:pPr>
            <a:r>
              <a:rPr lang="en-GB" altLang="en-US" dirty="0">
                <a:latin typeface="Cambria" panose="02040503050406030204" pitchFamily="18" charset="0"/>
                <a:ea typeface="Cambria" panose="02040503050406030204" pitchFamily="18" charset="0"/>
              </a:rPr>
              <a:t>Each cell of relation contains exactly one atomic (single) value.</a:t>
            </a:r>
          </a:p>
          <a:p>
            <a:pPr>
              <a:lnSpc>
                <a:spcPct val="60000"/>
              </a:lnSpc>
            </a:pPr>
            <a:endParaRPr lang="en-GB" altLang="en-US" dirty="0">
              <a:latin typeface="Cambria" panose="02040503050406030204" pitchFamily="18" charset="0"/>
              <a:ea typeface="Cambria" panose="02040503050406030204" pitchFamily="18" charset="0"/>
            </a:endParaRPr>
          </a:p>
          <a:p>
            <a:pPr>
              <a:lnSpc>
                <a:spcPct val="90000"/>
              </a:lnSpc>
            </a:pPr>
            <a:r>
              <a:rPr lang="en-GB" altLang="en-US" dirty="0">
                <a:latin typeface="Cambria" panose="02040503050406030204" pitchFamily="18" charset="0"/>
                <a:ea typeface="Cambria" panose="02040503050406030204" pitchFamily="18" charset="0"/>
              </a:rPr>
              <a:t>Each attribute has a distinct name.</a:t>
            </a:r>
          </a:p>
          <a:p>
            <a:pPr>
              <a:lnSpc>
                <a:spcPct val="60000"/>
              </a:lnSpc>
            </a:pPr>
            <a:endParaRPr lang="en-GB" altLang="en-US" dirty="0">
              <a:latin typeface="Cambria" panose="02040503050406030204" pitchFamily="18" charset="0"/>
              <a:ea typeface="Cambria" panose="02040503050406030204" pitchFamily="18" charset="0"/>
            </a:endParaRPr>
          </a:p>
          <a:p>
            <a:pPr>
              <a:lnSpc>
                <a:spcPct val="90000"/>
              </a:lnSpc>
            </a:pPr>
            <a:r>
              <a:rPr lang="en-GB" altLang="en-US" dirty="0">
                <a:latin typeface="Cambria" panose="02040503050406030204" pitchFamily="18" charset="0"/>
                <a:ea typeface="Cambria" panose="02040503050406030204" pitchFamily="18" charset="0"/>
              </a:rPr>
              <a:t>Values of an attribute are all from the same domain.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wipe(up)">
                                      <p:cBhvr>
                                        <p:cTn id="7" dur="500"/>
                                        <p:tgtEl>
                                          <p:spTgt spid="185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5347">
                                            <p:txEl>
                                              <p:pRg st="2" end="2"/>
                                            </p:txEl>
                                          </p:spTgt>
                                        </p:tgtEl>
                                        <p:attrNameLst>
                                          <p:attrName>style.visibility</p:attrName>
                                        </p:attrNameLst>
                                      </p:cBhvr>
                                      <p:to>
                                        <p:strVal val="visible"/>
                                      </p:to>
                                    </p:set>
                                    <p:animEffect transition="in" filter="wipe(up)">
                                      <p:cBhvr>
                                        <p:cTn id="12" dur="500"/>
                                        <p:tgtEl>
                                          <p:spTgt spid="1853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5347">
                                            <p:txEl>
                                              <p:pRg st="4" end="4"/>
                                            </p:txEl>
                                          </p:spTgt>
                                        </p:tgtEl>
                                        <p:attrNameLst>
                                          <p:attrName>style.visibility</p:attrName>
                                        </p:attrNameLst>
                                      </p:cBhvr>
                                      <p:to>
                                        <p:strVal val="visible"/>
                                      </p:to>
                                    </p:set>
                                    <p:animEffect transition="in" filter="wipe(up)">
                                      <p:cBhvr>
                                        <p:cTn id="17" dur="500"/>
                                        <p:tgtEl>
                                          <p:spTgt spid="18534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5347">
                                            <p:txEl>
                                              <p:pRg st="6" end="6"/>
                                            </p:txEl>
                                          </p:spTgt>
                                        </p:tgtEl>
                                        <p:attrNameLst>
                                          <p:attrName>style.visibility</p:attrName>
                                        </p:attrNameLst>
                                      </p:cBhvr>
                                      <p:to>
                                        <p:strVal val="visible"/>
                                      </p:to>
                                    </p:set>
                                    <p:animEffect transition="in" filter="wipe(up)">
                                      <p:cBhvr>
                                        <p:cTn id="22" dur="500"/>
                                        <p:tgtEl>
                                          <p:spTgt spid="1853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31FD0C-E56C-01AC-5EB9-A4F8F24F088F}"/>
              </a:ext>
            </a:extLst>
          </p:cNvPr>
          <p:cNvSpPr>
            <a:spLocks noGrp="1"/>
          </p:cNvSpPr>
          <p:nvPr>
            <p:ph type="sldNum" sz="quarter" idx="12"/>
          </p:nvPr>
        </p:nvSpPr>
        <p:spPr/>
        <p:txBody>
          <a:bodyPr/>
          <a:lstStyle/>
          <a:p>
            <a:fld id="{1FD573EE-CFDB-424E-9BA1-A6BE9DDE9B54}" type="slidenum">
              <a:rPr lang="en-US" altLang="en-US"/>
              <a:pPr/>
              <a:t>15</a:t>
            </a:fld>
            <a:endParaRPr lang="en-US" altLang="en-US"/>
          </a:p>
        </p:txBody>
      </p:sp>
      <p:sp>
        <p:nvSpPr>
          <p:cNvPr id="19458" name="Rectangle 2">
            <a:extLst>
              <a:ext uri="{FF2B5EF4-FFF2-40B4-BE49-F238E27FC236}">
                <a16:creationId xmlns:a16="http://schemas.microsoft.com/office/drawing/2014/main" id="{8E33343D-D95F-1EEB-4A45-3659C98B9BCE}"/>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chor="b">
            <a:normAutofit/>
          </a:bodyPr>
          <a:lstStyle/>
          <a:p>
            <a:r>
              <a:rPr lang="en-GB" altLang="en-US" b="1"/>
              <a:t>Properties of Relations</a:t>
            </a:r>
          </a:p>
        </p:txBody>
      </p:sp>
      <p:sp>
        <p:nvSpPr>
          <p:cNvPr id="19459" name="Rectangle 3">
            <a:extLst>
              <a:ext uri="{FF2B5EF4-FFF2-40B4-BE49-F238E27FC236}">
                <a16:creationId xmlns:a16="http://schemas.microsoft.com/office/drawing/2014/main" id="{A7BA929A-85E3-CDF0-4E19-672412E511D2}"/>
              </a:ext>
            </a:extLst>
          </p:cNvPr>
          <p:cNvSpPr>
            <a:spLocks noGrp="1" noChangeArrowheads="1"/>
          </p:cNvSpPr>
          <p:nvPr>
            <p:ph type="body" idx="1"/>
          </p:nvPr>
        </p:nvSpPr>
        <p:spPr>
          <a:xfrm>
            <a:off x="762000" y="1168004"/>
            <a:ext cx="7543800"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ormAutofit fontScale="92500" lnSpcReduction="10000"/>
          </a:bodyPr>
          <a:lstStyle/>
          <a:p>
            <a:r>
              <a:rPr lang="en-GB" altLang="en-US" dirty="0">
                <a:latin typeface="Cambria" panose="02040503050406030204" pitchFamily="18" charset="0"/>
                <a:ea typeface="Cambria" panose="02040503050406030204" pitchFamily="18" charset="0"/>
              </a:rPr>
              <a:t>Each tuple is distinct; there are no duplicate tuples.</a:t>
            </a:r>
          </a:p>
          <a:p>
            <a:pPr>
              <a:lnSpc>
                <a:spcPct val="70000"/>
              </a:lnSpc>
            </a:pPr>
            <a:endParaRPr lang="en-GB" altLang="en-US" dirty="0">
              <a:latin typeface="Cambria" panose="02040503050406030204" pitchFamily="18" charset="0"/>
              <a:ea typeface="Cambria" panose="02040503050406030204" pitchFamily="18" charset="0"/>
            </a:endParaRPr>
          </a:p>
          <a:p>
            <a:r>
              <a:rPr lang="en-GB" altLang="en-US" dirty="0">
                <a:latin typeface="Cambria" panose="02040503050406030204" pitchFamily="18" charset="0"/>
                <a:ea typeface="Cambria" panose="02040503050406030204" pitchFamily="18" charset="0"/>
              </a:rPr>
              <a:t>Order of attributes has no significance.</a:t>
            </a:r>
          </a:p>
          <a:p>
            <a:pPr>
              <a:lnSpc>
                <a:spcPct val="70000"/>
              </a:lnSpc>
            </a:pPr>
            <a:endParaRPr lang="en-GB" altLang="en-US" dirty="0">
              <a:latin typeface="Cambria" panose="02040503050406030204" pitchFamily="18" charset="0"/>
              <a:ea typeface="Cambria" panose="02040503050406030204" pitchFamily="18" charset="0"/>
            </a:endParaRPr>
          </a:p>
          <a:p>
            <a:r>
              <a:rPr lang="en-GB" altLang="en-US" dirty="0">
                <a:latin typeface="Cambria" panose="02040503050406030204" pitchFamily="18" charset="0"/>
                <a:ea typeface="Cambria" panose="02040503050406030204" pitchFamily="18" charset="0"/>
              </a:rPr>
              <a:t>Order of tuples has no significance, theoretically.</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up)">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wipe(up)">
                                      <p:cBhvr>
                                        <p:cTn id="12" dur="500"/>
                                        <p:tgtEl>
                                          <p:spTgt spid="194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459">
                                            <p:txEl>
                                              <p:pRg st="4" end="4"/>
                                            </p:txEl>
                                          </p:spTgt>
                                        </p:tgtEl>
                                        <p:attrNameLst>
                                          <p:attrName>style.visibility</p:attrName>
                                        </p:attrNameLst>
                                      </p:cBhvr>
                                      <p:to>
                                        <p:strVal val="visible"/>
                                      </p:to>
                                    </p:set>
                                    <p:animEffect transition="in" filter="wipe(up)">
                                      <p:cBhvr>
                                        <p:cTn id="17"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62000" y="590549"/>
            <a:ext cx="7924800" cy="1066801"/>
          </a:xfrm>
          <a:prstGeom prst="rect">
            <a:avLst/>
          </a:prstGeom>
          <a:solidFill>
            <a:schemeClr val="bg1"/>
          </a:solidFill>
        </p:spPr>
        <p:txBody>
          <a:bodyPr vert="horz" lIns="91440" tIns="45720" rIns="91440" bIns="45720" rtlCol="0">
            <a:normAutofit/>
          </a:bodyPr>
          <a:lstStyle/>
          <a:p>
            <a:pPr lvl="0">
              <a:buFont typeface="Calibri" pitchFamily="34" charset="0"/>
              <a:buChar char=" "/>
              <a:defRPr/>
            </a:pPr>
            <a:r>
              <a:rPr lang="en-US" sz="2400" b="1" dirty="0">
                <a:solidFill>
                  <a:srgbClr val="0000FF"/>
                </a:solidFill>
              </a:rPr>
              <a:t>Schema</a:t>
            </a:r>
            <a:r>
              <a:rPr kumimoji="0" lang="en-US" sz="2400" b="0" i="0" u="none" strike="noStrike" kern="1200" cap="none" spc="0" normalizeH="0" baseline="0" noProof="0" dirty="0">
                <a:ln>
                  <a:noFill/>
                </a:ln>
                <a:solidFill>
                  <a:srgbClr val="990000"/>
                </a:solidFill>
                <a:effectLst/>
                <a:uLnTx/>
                <a:uFillTx/>
                <a:latin typeface="+mn-lt"/>
                <a:ea typeface="+mn-ea"/>
                <a:cs typeface="+mn-cs"/>
              </a:rPr>
              <a:t> = structural description of relations in database</a:t>
            </a:r>
          </a:p>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990000"/>
                </a:solidFill>
                <a:effectLst/>
                <a:uLnTx/>
                <a:uFillTx/>
                <a:latin typeface="+mn-lt"/>
                <a:ea typeface="+mn-ea"/>
                <a:cs typeface="+mn-cs"/>
              </a:rPr>
              <a:t>Instance</a:t>
            </a:r>
            <a:r>
              <a:rPr kumimoji="0" lang="en-US" sz="2400" b="0" i="0" u="none" strike="noStrike" kern="1200" cap="none" spc="0" normalizeH="0" baseline="0" noProof="0" dirty="0">
                <a:ln>
                  <a:noFill/>
                </a:ln>
                <a:solidFill>
                  <a:srgbClr val="990000"/>
                </a:solidFill>
                <a:effectLst/>
                <a:uLnTx/>
                <a:uFillTx/>
                <a:latin typeface="+mn-lt"/>
                <a:ea typeface="+mn-ea"/>
                <a:cs typeface="+mn-cs"/>
              </a:rPr>
              <a:t> = actual contents at given point in time</a:t>
            </a:r>
          </a:p>
        </p:txBody>
      </p:sp>
      <p:sp>
        <p:nvSpPr>
          <p:cNvPr id="2" name="Title 1"/>
          <p:cNvSpPr txBox="1">
            <a:spLocks/>
          </p:cNvSpPr>
          <p:nvPr/>
        </p:nvSpPr>
        <p:spPr>
          <a:xfrm>
            <a:off x="5562600" y="0"/>
            <a:ext cx="3581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The Relational Model</a:t>
            </a:r>
          </a:p>
        </p:txBody>
      </p:sp>
      <p:graphicFrame>
        <p:nvGraphicFramePr>
          <p:cNvPr id="8" name="Table 7"/>
          <p:cNvGraphicFramePr>
            <a:graphicFrameLocks noGrp="1"/>
          </p:cNvGraphicFramePr>
          <p:nvPr>
            <p:extLst>
              <p:ext uri="{D42A27DB-BD31-4B8C-83A1-F6EECF244321}">
                <p14:modId xmlns:p14="http://schemas.microsoft.com/office/powerpoint/2010/main" val="196879449"/>
              </p:ext>
            </p:extLst>
          </p:nvPr>
        </p:nvGraphicFramePr>
        <p:xfrm>
          <a:off x="685800" y="2495550"/>
          <a:ext cx="3733800" cy="2255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85750">
                <a:tc>
                  <a:txBody>
                    <a:bodyPr/>
                    <a:lstStyle/>
                    <a:p>
                      <a:r>
                        <a:rPr lang="en-US" sz="1600"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GPA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13269612"/>
              </p:ext>
            </p:extLst>
          </p:nvPr>
        </p:nvGraphicFramePr>
        <p:xfrm>
          <a:off x="5334000" y="2495550"/>
          <a:ext cx="3124200" cy="2255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285750">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Enrollments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sp>
        <p:nvSpPr>
          <p:cNvPr id="3" name="TextBox 2"/>
          <p:cNvSpPr txBox="1"/>
          <p:nvPr/>
        </p:nvSpPr>
        <p:spPr>
          <a:xfrm>
            <a:off x="609600" y="2126218"/>
            <a:ext cx="8077200" cy="369332"/>
          </a:xfrm>
          <a:prstGeom prst="rect">
            <a:avLst/>
          </a:prstGeom>
          <a:noFill/>
        </p:spPr>
        <p:txBody>
          <a:bodyPr wrap="square" rtlCol="0">
            <a:spAutoFit/>
          </a:bodyPr>
          <a:lstStyle/>
          <a:p>
            <a:r>
              <a:rPr lang="en-US" b="1" dirty="0">
                <a:solidFill>
                  <a:srgbClr val="990000"/>
                </a:solidFill>
              </a:rPr>
              <a:t>Student					  University</a:t>
            </a:r>
          </a:p>
        </p:txBody>
      </p:sp>
    </p:spTree>
    <p:extLst>
      <p:ext uri="{BB962C8B-B14F-4D97-AF65-F5344CB8AC3E}">
        <p14:creationId xmlns:p14="http://schemas.microsoft.com/office/powerpoint/2010/main" val="8638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62000" y="590549"/>
            <a:ext cx="7924800" cy="1066801"/>
          </a:xfrm>
          <a:prstGeom prst="rect">
            <a:avLst/>
          </a:prstGeom>
          <a:solidFill>
            <a:schemeClr val="bg1"/>
          </a:solidFill>
        </p:spPr>
        <p:txBody>
          <a:bodyPr vert="horz" lIns="91440" tIns="45720" rIns="91440" bIns="45720" rtlCol="0">
            <a:normAutofit/>
          </a:bodyPr>
          <a:lstStyle/>
          <a:p>
            <a:pPr lvl="0">
              <a:buFont typeface="Calibri" pitchFamily="34" charset="0"/>
              <a:buChar char=" "/>
              <a:defRPr/>
            </a:pPr>
            <a:r>
              <a:rPr lang="en-US" sz="2400" b="1" dirty="0">
                <a:solidFill>
                  <a:srgbClr val="990000"/>
                </a:solidFill>
              </a:rPr>
              <a:t>Schema</a:t>
            </a:r>
            <a:r>
              <a:rPr kumimoji="0" lang="en-US" sz="2400" b="0" i="0" u="none" strike="noStrike" kern="1200" cap="none" spc="0" normalizeH="0" baseline="0" noProof="0" dirty="0">
                <a:ln>
                  <a:noFill/>
                </a:ln>
                <a:solidFill>
                  <a:srgbClr val="990000"/>
                </a:solidFill>
                <a:effectLst/>
                <a:uLnTx/>
                <a:uFillTx/>
                <a:latin typeface="+mn-lt"/>
                <a:ea typeface="+mn-ea"/>
                <a:cs typeface="+mn-cs"/>
              </a:rPr>
              <a:t> = structural description of relations in database</a:t>
            </a:r>
          </a:p>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Instance</a:t>
            </a:r>
            <a:r>
              <a:rPr kumimoji="0" lang="en-US" sz="2400" b="0" i="0" u="none" strike="noStrike" kern="1200" cap="none" spc="0" normalizeH="0" baseline="0" noProof="0" dirty="0">
                <a:ln>
                  <a:noFill/>
                </a:ln>
                <a:solidFill>
                  <a:srgbClr val="990000"/>
                </a:solidFill>
                <a:effectLst/>
                <a:uLnTx/>
                <a:uFillTx/>
                <a:latin typeface="+mn-lt"/>
                <a:ea typeface="+mn-ea"/>
                <a:cs typeface="+mn-cs"/>
              </a:rPr>
              <a:t> = actual contents at given point in time</a:t>
            </a:r>
          </a:p>
        </p:txBody>
      </p:sp>
      <p:sp>
        <p:nvSpPr>
          <p:cNvPr id="2" name="Title 1"/>
          <p:cNvSpPr txBox="1">
            <a:spLocks/>
          </p:cNvSpPr>
          <p:nvPr/>
        </p:nvSpPr>
        <p:spPr>
          <a:xfrm>
            <a:off x="5562600" y="0"/>
            <a:ext cx="3581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The Relational Model</a:t>
            </a:r>
          </a:p>
        </p:txBody>
      </p:sp>
      <p:graphicFrame>
        <p:nvGraphicFramePr>
          <p:cNvPr id="8" name="Table 7"/>
          <p:cNvGraphicFramePr>
            <a:graphicFrameLocks noGrp="1"/>
          </p:cNvGraphicFramePr>
          <p:nvPr>
            <p:extLst>
              <p:ext uri="{D42A27DB-BD31-4B8C-83A1-F6EECF244321}">
                <p14:modId xmlns:p14="http://schemas.microsoft.com/office/powerpoint/2010/main" val="3179613900"/>
              </p:ext>
            </p:extLst>
          </p:nvPr>
        </p:nvGraphicFramePr>
        <p:xfrm>
          <a:off x="685800" y="2495550"/>
          <a:ext cx="3733800" cy="2255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85750">
                <a:tc>
                  <a:txBody>
                    <a:bodyPr/>
                    <a:lstStyle/>
                    <a:p>
                      <a:r>
                        <a:rPr lang="en-US" sz="1600"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GPA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Ahmed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Usman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20249188"/>
              </p:ext>
            </p:extLst>
          </p:nvPr>
        </p:nvGraphicFramePr>
        <p:xfrm>
          <a:off x="4953001" y="2495550"/>
          <a:ext cx="3505200" cy="225552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633762">
                  <a:extLst>
                    <a:ext uri="{9D8B030D-6E8A-4147-A177-3AD203B41FA5}">
                      <a16:colId xmlns:a16="http://schemas.microsoft.com/office/drawing/2014/main" val="20001"/>
                    </a:ext>
                  </a:extLst>
                </a:gridCol>
                <a:gridCol w="1880839">
                  <a:extLst>
                    <a:ext uri="{9D8B030D-6E8A-4147-A177-3AD203B41FA5}">
                      <a16:colId xmlns:a16="http://schemas.microsoft.com/office/drawing/2014/main" val="20002"/>
                    </a:ext>
                  </a:extLst>
                </a:gridCol>
              </a:tblGrid>
              <a:tr h="285750">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Enrollments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err="1"/>
                        <a:t>Comsats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LHR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t>FAST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t>NUST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r>
                        <a:rPr lang="en-US" dirty="0" err="1"/>
                        <a:t>Comsats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sp>
        <p:nvSpPr>
          <p:cNvPr id="3" name="TextBox 2"/>
          <p:cNvSpPr txBox="1"/>
          <p:nvPr/>
        </p:nvSpPr>
        <p:spPr>
          <a:xfrm>
            <a:off x="609600" y="2126218"/>
            <a:ext cx="8077200" cy="369332"/>
          </a:xfrm>
          <a:prstGeom prst="rect">
            <a:avLst/>
          </a:prstGeom>
          <a:noFill/>
        </p:spPr>
        <p:txBody>
          <a:bodyPr wrap="square" rtlCol="0">
            <a:spAutoFit/>
          </a:bodyPr>
          <a:lstStyle/>
          <a:p>
            <a:r>
              <a:rPr lang="en-US" b="1" dirty="0">
                <a:solidFill>
                  <a:srgbClr val="990000"/>
                </a:solidFill>
              </a:rPr>
              <a:t>Student				           University</a:t>
            </a:r>
          </a:p>
        </p:txBody>
      </p:sp>
      <p:pic>
        <p:nvPicPr>
          <p:cNvPr id="10" name="Picture 9"/>
          <p:cNvPicPr>
            <a:picLocks noChangeAspect="1"/>
          </p:cNvPicPr>
          <p:nvPr/>
        </p:nvPicPr>
        <p:blipFill>
          <a:blip r:embed="rId2"/>
          <a:stretch>
            <a:fillRect/>
          </a:stretch>
        </p:blipFill>
        <p:spPr>
          <a:xfrm>
            <a:off x="3684495" y="2889998"/>
            <a:ext cx="235744" cy="235744"/>
          </a:xfrm>
          <a:prstGeom prst="rect">
            <a:avLst/>
          </a:prstGeom>
        </p:spPr>
      </p:pic>
      <p:pic>
        <p:nvPicPr>
          <p:cNvPr id="11" name="Picture 10"/>
          <p:cNvPicPr>
            <a:picLocks noChangeAspect="1"/>
          </p:cNvPicPr>
          <p:nvPr/>
        </p:nvPicPr>
        <p:blipFill>
          <a:blip r:embed="rId3"/>
          <a:stretch>
            <a:fillRect/>
          </a:stretch>
        </p:blipFill>
        <p:spPr>
          <a:xfrm>
            <a:off x="3684494" y="3623982"/>
            <a:ext cx="228600" cy="228600"/>
          </a:xfrm>
          <a:prstGeom prst="rect">
            <a:avLst/>
          </a:prstGeom>
        </p:spPr>
      </p:pic>
      <p:pic>
        <p:nvPicPr>
          <p:cNvPr id="12" name="Picture 11"/>
          <p:cNvPicPr>
            <a:picLocks noChangeAspect="1"/>
          </p:cNvPicPr>
          <p:nvPr/>
        </p:nvPicPr>
        <p:blipFill rotWithShape="1">
          <a:blip r:embed="rId4"/>
          <a:srcRect l="29355" t="5829" r="29355"/>
          <a:stretch/>
        </p:blipFill>
        <p:spPr>
          <a:xfrm>
            <a:off x="3678221" y="3229594"/>
            <a:ext cx="243838" cy="292415"/>
          </a:xfrm>
          <a:prstGeom prst="rect">
            <a:avLst/>
          </a:prstGeom>
        </p:spPr>
      </p:pic>
    </p:spTree>
    <p:extLst>
      <p:ext uri="{BB962C8B-B14F-4D97-AF65-F5344CB8AC3E}">
        <p14:creationId xmlns:p14="http://schemas.microsoft.com/office/powerpoint/2010/main" val="71932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40976" y="514350"/>
            <a:ext cx="7772400" cy="4191000"/>
          </a:xfrm>
          <a:prstGeom prst="rect">
            <a:avLst/>
          </a:prstGeom>
          <a:solidFill>
            <a:schemeClr val="bg1"/>
          </a:solidFill>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0"/>
              </a:spcBef>
              <a:buFont typeface="Calibri" pitchFamily="34" charset="0"/>
              <a:buChar char=" "/>
            </a:pPr>
            <a:r>
              <a:rPr lang="en-US" sz="2000" dirty="0">
                <a:solidFill>
                  <a:srgbClr val="990000"/>
                </a:solidFill>
              </a:rPr>
              <a:t>Database = set of named </a:t>
            </a:r>
            <a:r>
              <a:rPr lang="en-US" sz="2000" b="1" dirty="0">
                <a:solidFill>
                  <a:srgbClr val="0000FF"/>
                </a:solidFill>
              </a:rPr>
              <a:t>relations</a:t>
            </a:r>
            <a:r>
              <a:rPr lang="en-US" sz="2000" dirty="0">
                <a:solidFill>
                  <a:srgbClr val="990000"/>
                </a:solidFill>
              </a:rPr>
              <a:t> (or </a:t>
            </a:r>
            <a:r>
              <a:rPr lang="en-US" sz="2000" b="1" dirty="0">
                <a:solidFill>
                  <a:srgbClr val="0000FF"/>
                </a:solidFill>
              </a:rPr>
              <a:t>tables</a:t>
            </a:r>
            <a:r>
              <a:rPr lang="en-US" sz="2000" dirty="0">
                <a:solidFill>
                  <a:srgbClr val="990000"/>
                </a:solidFill>
              </a:rPr>
              <a:t>)</a:t>
            </a:r>
          </a:p>
          <a:p>
            <a:pPr lvl="1" indent="-342900">
              <a:lnSpc>
                <a:spcPct val="90000"/>
              </a:lnSpc>
              <a:spcBef>
                <a:spcPts val="0"/>
              </a:spcBef>
              <a:buFont typeface="Wingdings" panose="05000000000000000000" pitchFamily="2" charset="2"/>
              <a:buChar char="§"/>
            </a:pPr>
            <a:r>
              <a:rPr lang="en-US" sz="1800" dirty="0"/>
              <a:t>Students, University</a:t>
            </a:r>
          </a:p>
          <a:p>
            <a:pPr marL="0" indent="0">
              <a:lnSpc>
                <a:spcPct val="90000"/>
              </a:lnSpc>
              <a:spcBef>
                <a:spcPts val="0"/>
              </a:spcBef>
              <a:buFont typeface="Calibri" pitchFamily="34" charset="0"/>
              <a:buChar char=" "/>
            </a:pPr>
            <a:r>
              <a:rPr lang="en-US" sz="2000" dirty="0">
                <a:solidFill>
                  <a:srgbClr val="990000"/>
                </a:solidFill>
              </a:rPr>
              <a:t>Each relation has a set of named </a:t>
            </a:r>
            <a:r>
              <a:rPr lang="en-US" sz="2000" b="1" dirty="0">
                <a:solidFill>
                  <a:srgbClr val="0000FF"/>
                </a:solidFill>
              </a:rPr>
              <a:t>attributes</a:t>
            </a:r>
            <a:r>
              <a:rPr lang="en-US" sz="2000" dirty="0">
                <a:solidFill>
                  <a:srgbClr val="990000"/>
                </a:solidFill>
              </a:rPr>
              <a:t> (or </a:t>
            </a:r>
            <a:r>
              <a:rPr lang="en-US" sz="2000" b="1" dirty="0">
                <a:solidFill>
                  <a:srgbClr val="0000FF"/>
                </a:solidFill>
              </a:rPr>
              <a:t>columns</a:t>
            </a:r>
            <a:r>
              <a:rPr lang="en-US" sz="2000" dirty="0">
                <a:solidFill>
                  <a:srgbClr val="990000"/>
                </a:solidFill>
              </a:rPr>
              <a:t>)</a:t>
            </a:r>
          </a:p>
          <a:p>
            <a:pPr lvl="1" indent="-342900">
              <a:lnSpc>
                <a:spcPct val="90000"/>
              </a:lnSpc>
              <a:spcBef>
                <a:spcPts val="0"/>
              </a:spcBef>
              <a:buFont typeface="Wingdings" panose="05000000000000000000" pitchFamily="2" charset="2"/>
              <a:buChar char="§"/>
            </a:pPr>
            <a:r>
              <a:rPr lang="en-US" sz="1800" dirty="0"/>
              <a:t>(ID, Name, GPA, Photo) in Student relation</a:t>
            </a:r>
          </a:p>
          <a:p>
            <a:pPr marL="0" indent="0">
              <a:lnSpc>
                <a:spcPct val="90000"/>
              </a:lnSpc>
              <a:spcBef>
                <a:spcPts val="0"/>
              </a:spcBef>
              <a:buFont typeface="Calibri" pitchFamily="34" charset="0"/>
              <a:buChar char=" "/>
            </a:pPr>
            <a:r>
              <a:rPr lang="en-US" sz="2000" dirty="0">
                <a:solidFill>
                  <a:srgbClr val="990000"/>
                </a:solidFill>
              </a:rPr>
              <a:t>Each </a:t>
            </a:r>
            <a:r>
              <a:rPr lang="en-US" sz="2000" b="1" dirty="0">
                <a:solidFill>
                  <a:srgbClr val="0000FF"/>
                </a:solidFill>
              </a:rPr>
              <a:t>tuple</a:t>
            </a:r>
            <a:r>
              <a:rPr lang="en-US" sz="2000" dirty="0">
                <a:solidFill>
                  <a:srgbClr val="990000"/>
                </a:solidFill>
              </a:rPr>
              <a:t> (or </a:t>
            </a:r>
            <a:r>
              <a:rPr lang="en-US" sz="2000" b="1" dirty="0">
                <a:solidFill>
                  <a:srgbClr val="0000FF"/>
                </a:solidFill>
              </a:rPr>
              <a:t>row</a:t>
            </a:r>
            <a:r>
              <a:rPr lang="en-US" sz="2000" dirty="0">
                <a:solidFill>
                  <a:srgbClr val="990000"/>
                </a:solidFill>
              </a:rPr>
              <a:t>) has a value for each attribute</a:t>
            </a:r>
          </a:p>
          <a:p>
            <a:pPr marL="685800" lvl="1">
              <a:lnSpc>
                <a:spcPct val="90000"/>
              </a:lnSpc>
              <a:spcBef>
                <a:spcPts val="0"/>
              </a:spcBef>
              <a:buFont typeface="Wingdings" panose="05000000000000000000" pitchFamily="2" charset="2"/>
              <a:buChar char="§"/>
            </a:pPr>
            <a:r>
              <a:rPr lang="en-US" sz="1800" dirty="0"/>
              <a:t>(1, Ahmed, 3.7,     ) is the first tuple in Student relation</a:t>
            </a:r>
          </a:p>
          <a:p>
            <a:pPr marL="0" indent="0">
              <a:lnSpc>
                <a:spcPct val="90000"/>
              </a:lnSpc>
              <a:spcBef>
                <a:spcPts val="0"/>
              </a:spcBef>
              <a:buFont typeface="Calibri" pitchFamily="34" charset="0"/>
              <a:buChar char=" "/>
            </a:pPr>
            <a:r>
              <a:rPr lang="en-US" sz="2000" dirty="0">
                <a:solidFill>
                  <a:srgbClr val="990000"/>
                </a:solidFill>
              </a:rPr>
              <a:t>Each attribute has a </a:t>
            </a:r>
            <a:r>
              <a:rPr lang="en-US" sz="2000" b="1" dirty="0">
                <a:solidFill>
                  <a:srgbClr val="0000FF"/>
                </a:solidFill>
              </a:rPr>
              <a:t>type</a:t>
            </a:r>
            <a:r>
              <a:rPr lang="en-US" sz="2000" dirty="0">
                <a:solidFill>
                  <a:srgbClr val="990000"/>
                </a:solidFill>
              </a:rPr>
              <a:t> (or </a:t>
            </a:r>
            <a:r>
              <a:rPr lang="en-US" sz="2000" b="1" dirty="0">
                <a:solidFill>
                  <a:srgbClr val="0000FF"/>
                </a:solidFill>
              </a:rPr>
              <a:t>domain</a:t>
            </a:r>
            <a:r>
              <a:rPr lang="en-US" sz="2000" dirty="0">
                <a:solidFill>
                  <a:srgbClr val="990000"/>
                </a:solidFill>
              </a:rPr>
              <a:t>)</a:t>
            </a:r>
          </a:p>
        </p:txBody>
      </p:sp>
      <p:sp>
        <p:nvSpPr>
          <p:cNvPr id="2" name="Title 1"/>
          <p:cNvSpPr txBox="1">
            <a:spLocks/>
          </p:cNvSpPr>
          <p:nvPr/>
        </p:nvSpPr>
        <p:spPr>
          <a:xfrm>
            <a:off x="5562600" y="0"/>
            <a:ext cx="3581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The Relational Model</a:t>
            </a:r>
          </a:p>
        </p:txBody>
      </p:sp>
      <p:graphicFrame>
        <p:nvGraphicFramePr>
          <p:cNvPr id="7" name="Table 6"/>
          <p:cNvGraphicFramePr>
            <a:graphicFrameLocks noGrp="1"/>
          </p:cNvGraphicFramePr>
          <p:nvPr>
            <p:extLst>
              <p:ext uri="{D42A27DB-BD31-4B8C-83A1-F6EECF244321}">
                <p14:modId xmlns:p14="http://schemas.microsoft.com/office/powerpoint/2010/main" val="3641683088"/>
              </p:ext>
            </p:extLst>
          </p:nvPr>
        </p:nvGraphicFramePr>
        <p:xfrm>
          <a:off x="685800" y="2754630"/>
          <a:ext cx="3733800" cy="2255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85750">
                <a:tc>
                  <a:txBody>
                    <a:bodyPr/>
                    <a:lstStyle/>
                    <a:p>
                      <a:r>
                        <a:rPr lang="en-US" sz="1600"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GPA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Ahmed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Usman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85480457"/>
              </p:ext>
            </p:extLst>
          </p:nvPr>
        </p:nvGraphicFramePr>
        <p:xfrm>
          <a:off x="4953001" y="2754630"/>
          <a:ext cx="3505200" cy="225552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633762">
                  <a:extLst>
                    <a:ext uri="{9D8B030D-6E8A-4147-A177-3AD203B41FA5}">
                      <a16:colId xmlns:a16="http://schemas.microsoft.com/office/drawing/2014/main" val="20001"/>
                    </a:ext>
                  </a:extLst>
                </a:gridCol>
                <a:gridCol w="1880839">
                  <a:extLst>
                    <a:ext uri="{9D8B030D-6E8A-4147-A177-3AD203B41FA5}">
                      <a16:colId xmlns:a16="http://schemas.microsoft.com/office/drawing/2014/main" val="20002"/>
                    </a:ext>
                  </a:extLst>
                </a:gridCol>
              </a:tblGrid>
              <a:tr h="285750">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Enrollments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err="1"/>
                        <a:t>Comsats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LHR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t>FAST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t>NUST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r>
                        <a:rPr lang="en-US" dirty="0" err="1"/>
                        <a:t>Comsats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sp>
        <p:nvSpPr>
          <p:cNvPr id="11" name="TextBox 10"/>
          <p:cNvSpPr txBox="1"/>
          <p:nvPr/>
        </p:nvSpPr>
        <p:spPr>
          <a:xfrm>
            <a:off x="609600" y="2431018"/>
            <a:ext cx="8077200" cy="369332"/>
          </a:xfrm>
          <a:prstGeom prst="rect">
            <a:avLst/>
          </a:prstGeom>
          <a:noFill/>
        </p:spPr>
        <p:txBody>
          <a:bodyPr wrap="square" rtlCol="0">
            <a:spAutoFit/>
          </a:bodyPr>
          <a:lstStyle/>
          <a:p>
            <a:r>
              <a:rPr lang="en-US" b="1" dirty="0">
                <a:solidFill>
                  <a:srgbClr val="990000"/>
                </a:solidFill>
              </a:rPr>
              <a:t>Student				           University</a:t>
            </a:r>
          </a:p>
        </p:txBody>
      </p:sp>
      <p:pic>
        <p:nvPicPr>
          <p:cNvPr id="12" name="Picture 11"/>
          <p:cNvPicPr>
            <a:picLocks noChangeAspect="1"/>
          </p:cNvPicPr>
          <p:nvPr/>
        </p:nvPicPr>
        <p:blipFill>
          <a:blip r:embed="rId2"/>
          <a:stretch>
            <a:fillRect/>
          </a:stretch>
        </p:blipFill>
        <p:spPr>
          <a:xfrm>
            <a:off x="3684495" y="3169025"/>
            <a:ext cx="235744" cy="235744"/>
          </a:xfrm>
          <a:prstGeom prst="rect">
            <a:avLst/>
          </a:prstGeom>
        </p:spPr>
      </p:pic>
      <p:pic>
        <p:nvPicPr>
          <p:cNvPr id="13" name="Picture 12"/>
          <p:cNvPicPr>
            <a:picLocks noChangeAspect="1"/>
          </p:cNvPicPr>
          <p:nvPr/>
        </p:nvPicPr>
        <p:blipFill>
          <a:blip r:embed="rId3"/>
          <a:stretch>
            <a:fillRect/>
          </a:stretch>
        </p:blipFill>
        <p:spPr>
          <a:xfrm>
            <a:off x="3684494" y="3903009"/>
            <a:ext cx="228600" cy="228600"/>
          </a:xfrm>
          <a:prstGeom prst="rect">
            <a:avLst/>
          </a:prstGeom>
        </p:spPr>
      </p:pic>
      <p:pic>
        <p:nvPicPr>
          <p:cNvPr id="14" name="Picture 13"/>
          <p:cNvPicPr>
            <a:picLocks noChangeAspect="1"/>
          </p:cNvPicPr>
          <p:nvPr/>
        </p:nvPicPr>
        <p:blipFill rotWithShape="1">
          <a:blip r:embed="rId4"/>
          <a:srcRect l="29355" t="5829" r="29355"/>
          <a:stretch/>
        </p:blipFill>
        <p:spPr>
          <a:xfrm>
            <a:off x="3678221" y="3508621"/>
            <a:ext cx="243838" cy="292415"/>
          </a:xfrm>
          <a:prstGeom prst="rect">
            <a:avLst/>
          </a:prstGeom>
        </p:spPr>
      </p:pic>
      <p:pic>
        <p:nvPicPr>
          <p:cNvPr id="15" name="Picture 14"/>
          <p:cNvPicPr>
            <a:picLocks noChangeAspect="1"/>
          </p:cNvPicPr>
          <p:nvPr/>
        </p:nvPicPr>
        <p:blipFill>
          <a:blip r:embed="rId2"/>
          <a:stretch>
            <a:fillRect/>
          </a:stretch>
        </p:blipFill>
        <p:spPr>
          <a:xfrm>
            <a:off x="2819400" y="1890474"/>
            <a:ext cx="235744" cy="235744"/>
          </a:xfrm>
          <a:prstGeom prst="rect">
            <a:avLst/>
          </a:prstGeom>
        </p:spPr>
      </p:pic>
    </p:spTree>
    <p:extLst>
      <p:ext uri="{BB962C8B-B14F-4D97-AF65-F5344CB8AC3E}">
        <p14:creationId xmlns:p14="http://schemas.microsoft.com/office/powerpoint/2010/main" val="86380811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E2D1DF7-1EDC-9705-48C4-D6F1E6F7830D}"/>
              </a:ext>
            </a:extLst>
          </p:cNvPr>
          <p:cNvSpPr>
            <a:spLocks noGrp="1"/>
          </p:cNvSpPr>
          <p:nvPr>
            <p:ph type="sldNum" sz="quarter" idx="12"/>
          </p:nvPr>
        </p:nvSpPr>
        <p:spPr/>
        <p:txBody>
          <a:bodyPr/>
          <a:lstStyle/>
          <a:p>
            <a:fld id="{E3D23923-044D-4C5E-B209-9813D1AECCB7}" type="slidenum">
              <a:rPr lang="en-US" altLang="en-US"/>
              <a:pPr/>
              <a:t>19</a:t>
            </a:fld>
            <a:endParaRPr lang="en-US" altLang="en-US"/>
          </a:p>
        </p:txBody>
      </p:sp>
      <p:sp>
        <p:nvSpPr>
          <p:cNvPr id="29698" name="Rectangle 2050">
            <a:extLst>
              <a:ext uri="{FF2B5EF4-FFF2-40B4-BE49-F238E27FC236}">
                <a16:creationId xmlns:a16="http://schemas.microsoft.com/office/drawing/2014/main" id="{7DBEAEE2-2D02-8E6D-B34B-493DC6999538}"/>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chor="b">
            <a:normAutofit/>
          </a:bodyPr>
          <a:lstStyle/>
          <a:p>
            <a:r>
              <a:rPr lang="en-GB" altLang="en-US" b="1" dirty="0"/>
              <a:t>NULL </a:t>
            </a:r>
          </a:p>
        </p:txBody>
      </p:sp>
      <p:sp>
        <p:nvSpPr>
          <p:cNvPr id="29699" name="Rectangle 2051">
            <a:extLst>
              <a:ext uri="{FF2B5EF4-FFF2-40B4-BE49-F238E27FC236}">
                <a16:creationId xmlns:a16="http://schemas.microsoft.com/office/drawing/2014/main" id="{9657E8D5-70AB-9E15-A866-9B7AD6794A76}"/>
              </a:ext>
            </a:extLst>
          </p:cNvPr>
          <p:cNvSpPr>
            <a:spLocks noGrp="1" noChangeArrowheads="1"/>
          </p:cNvSpPr>
          <p:nvPr>
            <p:ph type="body" idx="1"/>
          </p:nvPr>
        </p:nvSpPr>
        <p:spPr>
          <a:xfrm>
            <a:off x="609600" y="1113235"/>
            <a:ext cx="6729413"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ormAutofit/>
          </a:bodyPr>
          <a:lstStyle/>
          <a:p>
            <a:r>
              <a:rPr lang="en-GB" altLang="en-US" b="1" dirty="0"/>
              <a:t>Null</a:t>
            </a:r>
          </a:p>
          <a:p>
            <a:pPr lvl="1">
              <a:buSzPct val="75000"/>
            </a:pPr>
            <a:r>
              <a:rPr lang="en-GB" altLang="en-US" sz="2000" dirty="0">
                <a:latin typeface="Cambria" panose="02040503050406030204" pitchFamily="18" charset="0"/>
                <a:ea typeface="Cambria" panose="02040503050406030204" pitchFamily="18" charset="0"/>
              </a:rPr>
              <a:t>Represents value for an attribute that is currently unknown or not applicable for tuple.</a:t>
            </a:r>
          </a:p>
          <a:p>
            <a:pPr lvl="1">
              <a:buSzPct val="75000"/>
            </a:pPr>
            <a:r>
              <a:rPr lang="en-GB" altLang="en-US" sz="2000" dirty="0">
                <a:latin typeface="Cambria" panose="02040503050406030204" pitchFamily="18" charset="0"/>
                <a:ea typeface="Cambria" panose="02040503050406030204" pitchFamily="18" charset="0"/>
              </a:rPr>
              <a:t>Deals with incomplete or exceptional data.</a:t>
            </a:r>
          </a:p>
          <a:p>
            <a:pPr lvl="1">
              <a:buSzPct val="75000"/>
            </a:pPr>
            <a:r>
              <a:rPr lang="en-GB" altLang="en-US" sz="2000" dirty="0">
                <a:latin typeface="Cambria" panose="02040503050406030204" pitchFamily="18" charset="0"/>
                <a:ea typeface="Cambria" panose="02040503050406030204" pitchFamily="18" charset="0"/>
              </a:rPr>
              <a:t>Represents the absence of a value and is not the same as zero or spaces, which are values.</a:t>
            </a: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The Relational Model</a:t>
            </a:r>
          </a:p>
        </p:txBody>
      </p:sp>
      <p:sp>
        <p:nvSpPr>
          <p:cNvPr id="3" name="Content Placeholder 2"/>
          <p:cNvSpPr txBox="1">
            <a:spLocks/>
          </p:cNvSpPr>
          <p:nvPr/>
        </p:nvSpPr>
        <p:spPr>
          <a:xfrm>
            <a:off x="381000" y="761999"/>
            <a:ext cx="85344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gn="just">
              <a:spcBef>
                <a:spcPts val="0"/>
              </a:spcBef>
              <a:buClr>
                <a:srgbClr val="990000"/>
              </a:buClr>
              <a:buFont typeface="Wingdings" pitchFamily="2" charset="2"/>
              <a:buChar char="§"/>
            </a:pPr>
            <a:r>
              <a:rPr lang="en-US" sz="2800" dirty="0">
                <a:solidFill>
                  <a:schemeClr val="accent6">
                    <a:lumMod val="50000"/>
                  </a:schemeClr>
                </a:solidFill>
              </a:rPr>
              <a:t> </a:t>
            </a:r>
            <a:r>
              <a:rPr lang="en-US" sz="2800" dirty="0">
                <a:solidFill>
                  <a:srgbClr val="990000"/>
                </a:solidFill>
              </a:rPr>
              <a:t>The Relational Model is more than 35 years old, and it's really the foundation of database management systems</a:t>
            </a:r>
          </a:p>
          <a:p>
            <a:pPr marL="274320" indent="-182880" algn="just">
              <a:spcBef>
                <a:spcPts val="0"/>
              </a:spcBef>
              <a:buClr>
                <a:srgbClr val="990000"/>
              </a:buClr>
              <a:buFont typeface="Wingdings" pitchFamily="2" charset="2"/>
              <a:buChar char="§"/>
            </a:pPr>
            <a:r>
              <a:rPr lang="en-US" sz="2800" dirty="0">
                <a:solidFill>
                  <a:srgbClr val="990000"/>
                </a:solidFill>
              </a:rPr>
              <a:t>Used by all major commercial database systems</a:t>
            </a:r>
          </a:p>
          <a:p>
            <a:pPr marL="274320" indent="-182880" algn="just">
              <a:spcBef>
                <a:spcPts val="0"/>
              </a:spcBef>
              <a:buFont typeface="Wingdings" pitchFamily="2" charset="2"/>
              <a:buChar char="§"/>
            </a:pPr>
            <a:r>
              <a:rPr lang="en-US" sz="2800" dirty="0">
                <a:solidFill>
                  <a:srgbClr val="990000"/>
                </a:solidFill>
              </a:rPr>
              <a:t> Very simple model</a:t>
            </a:r>
          </a:p>
          <a:p>
            <a:pPr marL="274320" indent="-182880" algn="just">
              <a:spcBef>
                <a:spcPts val="0"/>
              </a:spcBef>
              <a:buFont typeface="Wingdings" pitchFamily="2" charset="2"/>
              <a:buChar char="§"/>
            </a:pPr>
            <a:r>
              <a:rPr lang="en-US" sz="2800" dirty="0">
                <a:solidFill>
                  <a:srgbClr val="990000"/>
                </a:solidFill>
              </a:rPr>
              <a:t> Query with high-level languages: simple yet expressive</a:t>
            </a:r>
          </a:p>
          <a:p>
            <a:pPr marL="274320" indent="-182880" algn="just">
              <a:spcBef>
                <a:spcPts val="0"/>
              </a:spcBef>
              <a:buFont typeface="Wingdings" pitchFamily="2" charset="2"/>
              <a:buChar char="§"/>
            </a:pPr>
            <a:r>
              <a:rPr lang="en-US" sz="2800" dirty="0">
                <a:solidFill>
                  <a:srgbClr val="990000"/>
                </a:solidFill>
              </a:rPr>
              <a:t> Efficient implementations</a:t>
            </a:r>
          </a:p>
        </p:txBody>
      </p:sp>
    </p:spTree>
    <p:extLst>
      <p:ext uri="{BB962C8B-B14F-4D97-AF65-F5344CB8AC3E}">
        <p14:creationId xmlns:p14="http://schemas.microsoft.com/office/powerpoint/2010/main" val="1296693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62000" y="590549"/>
            <a:ext cx="7924800" cy="1066801"/>
          </a:xfrm>
          <a:prstGeom prst="rect">
            <a:avLst/>
          </a:prstGeom>
          <a:solidFill>
            <a:schemeClr val="bg1"/>
          </a:solidFill>
        </p:spPr>
        <p:txBody>
          <a:bodyPr vert="horz" lIns="91440" tIns="45720" rIns="91440" bIns="45720" rtlCol="0">
            <a:normAutofit/>
          </a:bodyPr>
          <a:lstStyle/>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990000"/>
                </a:solidFill>
                <a:effectLst/>
                <a:uLnTx/>
                <a:uFillTx/>
                <a:latin typeface="+mn-lt"/>
                <a:ea typeface="+mn-ea"/>
                <a:cs typeface="+mn-cs"/>
              </a:rPr>
              <a:t>Schema</a:t>
            </a:r>
            <a:r>
              <a:rPr kumimoji="0" lang="en-US" sz="2400" b="0" i="0" u="none" strike="noStrike" kern="1200" cap="none" spc="0" normalizeH="0" baseline="0" noProof="0" dirty="0">
                <a:ln>
                  <a:noFill/>
                </a:ln>
                <a:solidFill>
                  <a:srgbClr val="990000"/>
                </a:solidFill>
                <a:effectLst/>
                <a:uLnTx/>
                <a:uFillTx/>
                <a:latin typeface="+mn-lt"/>
                <a:ea typeface="+mn-ea"/>
                <a:cs typeface="+mn-cs"/>
              </a:rPr>
              <a:t> = structural description of relations in database</a:t>
            </a:r>
          </a:p>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990000"/>
                </a:solidFill>
                <a:effectLst/>
                <a:uLnTx/>
                <a:uFillTx/>
                <a:latin typeface="+mn-lt"/>
                <a:ea typeface="+mn-ea"/>
                <a:cs typeface="+mn-cs"/>
              </a:rPr>
              <a:t>Instance</a:t>
            </a:r>
            <a:r>
              <a:rPr kumimoji="0" lang="en-US" sz="2400" b="0" i="0" u="none" strike="noStrike" kern="1200" cap="none" spc="0" normalizeH="0" baseline="0" noProof="0" dirty="0">
                <a:ln>
                  <a:noFill/>
                </a:ln>
                <a:solidFill>
                  <a:srgbClr val="990000"/>
                </a:solidFill>
                <a:effectLst/>
                <a:uLnTx/>
                <a:uFillTx/>
                <a:latin typeface="+mn-lt"/>
                <a:ea typeface="+mn-ea"/>
                <a:cs typeface="+mn-cs"/>
              </a:rPr>
              <a:t> = actual contents at given point in time</a:t>
            </a:r>
          </a:p>
        </p:txBody>
      </p:sp>
      <p:sp>
        <p:nvSpPr>
          <p:cNvPr id="4" name="Content Placeholder 2"/>
          <p:cNvSpPr txBox="1">
            <a:spLocks/>
          </p:cNvSpPr>
          <p:nvPr/>
        </p:nvSpPr>
        <p:spPr>
          <a:xfrm>
            <a:off x="609600" y="590550"/>
            <a:ext cx="7772400" cy="4191000"/>
          </a:xfrm>
          <a:prstGeom prst="rect">
            <a:avLst/>
          </a:prstGeom>
          <a:solidFill>
            <a:schemeClr val="bg1"/>
          </a:solidFill>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0"/>
              </a:spcBef>
              <a:buFont typeface="Calibri" pitchFamily="34" charset="0"/>
              <a:buChar char=" "/>
            </a:pPr>
            <a:r>
              <a:rPr lang="en-US" sz="2400" dirty="0">
                <a:solidFill>
                  <a:srgbClr val="990000"/>
                </a:solidFill>
              </a:rPr>
              <a:t>Database = set of named </a:t>
            </a:r>
            <a:r>
              <a:rPr lang="en-US" sz="2400" b="1" dirty="0">
                <a:solidFill>
                  <a:srgbClr val="0000FF"/>
                </a:solidFill>
              </a:rPr>
              <a:t>relations</a:t>
            </a:r>
            <a:r>
              <a:rPr lang="en-US" sz="2400" dirty="0">
                <a:solidFill>
                  <a:srgbClr val="990000"/>
                </a:solidFill>
              </a:rPr>
              <a:t> (or </a:t>
            </a:r>
            <a:r>
              <a:rPr lang="en-US" sz="2400" b="1" dirty="0">
                <a:solidFill>
                  <a:srgbClr val="0000FF"/>
                </a:solidFill>
              </a:rPr>
              <a:t>tables</a:t>
            </a:r>
            <a:r>
              <a:rPr lang="en-US" sz="2400" dirty="0">
                <a:solidFill>
                  <a:srgbClr val="990000"/>
                </a:solidFill>
              </a:rPr>
              <a:t>)</a:t>
            </a:r>
          </a:p>
          <a:p>
            <a:pPr marL="0" indent="0">
              <a:lnSpc>
                <a:spcPct val="90000"/>
              </a:lnSpc>
              <a:spcBef>
                <a:spcPts val="0"/>
              </a:spcBef>
              <a:buFont typeface="Calibri" pitchFamily="34" charset="0"/>
              <a:buChar char=" "/>
            </a:pPr>
            <a:r>
              <a:rPr lang="en-US" sz="2400" dirty="0">
                <a:solidFill>
                  <a:srgbClr val="990000"/>
                </a:solidFill>
              </a:rPr>
              <a:t>Each relation has a set of named </a:t>
            </a:r>
            <a:r>
              <a:rPr lang="en-US" sz="2400" b="1" dirty="0">
                <a:solidFill>
                  <a:srgbClr val="0000FF"/>
                </a:solidFill>
              </a:rPr>
              <a:t>attributes</a:t>
            </a:r>
            <a:r>
              <a:rPr lang="en-US" sz="2400" dirty="0">
                <a:solidFill>
                  <a:srgbClr val="990000"/>
                </a:solidFill>
              </a:rPr>
              <a:t> (or </a:t>
            </a:r>
            <a:r>
              <a:rPr lang="en-US" sz="2400" b="1" dirty="0">
                <a:solidFill>
                  <a:srgbClr val="0000FF"/>
                </a:solidFill>
              </a:rPr>
              <a:t>columns</a:t>
            </a:r>
            <a:r>
              <a:rPr lang="en-US" sz="2400" dirty="0">
                <a:solidFill>
                  <a:srgbClr val="990000"/>
                </a:solidFill>
              </a:rPr>
              <a:t>)</a:t>
            </a:r>
          </a:p>
          <a:p>
            <a:pPr marL="0" indent="0">
              <a:lnSpc>
                <a:spcPct val="90000"/>
              </a:lnSpc>
              <a:spcBef>
                <a:spcPts val="0"/>
              </a:spcBef>
              <a:buFont typeface="Calibri" pitchFamily="34" charset="0"/>
              <a:buChar char=" "/>
            </a:pPr>
            <a:r>
              <a:rPr lang="en-US" sz="2400" dirty="0">
                <a:solidFill>
                  <a:srgbClr val="990000"/>
                </a:solidFill>
              </a:rPr>
              <a:t>Each </a:t>
            </a:r>
            <a:r>
              <a:rPr lang="en-US" sz="2400" b="1" dirty="0">
                <a:solidFill>
                  <a:srgbClr val="0000FF"/>
                </a:solidFill>
              </a:rPr>
              <a:t>tuple</a:t>
            </a:r>
            <a:r>
              <a:rPr lang="en-US" sz="2400" dirty="0">
                <a:solidFill>
                  <a:srgbClr val="990000"/>
                </a:solidFill>
              </a:rPr>
              <a:t> (or </a:t>
            </a:r>
            <a:r>
              <a:rPr lang="en-US" sz="2400" b="1" dirty="0">
                <a:solidFill>
                  <a:srgbClr val="0000FF"/>
                </a:solidFill>
              </a:rPr>
              <a:t>row</a:t>
            </a:r>
            <a:r>
              <a:rPr lang="en-US" sz="2400" dirty="0">
                <a:solidFill>
                  <a:srgbClr val="990000"/>
                </a:solidFill>
              </a:rPr>
              <a:t>) has a value for each attribute</a:t>
            </a:r>
          </a:p>
          <a:p>
            <a:pPr marL="0" indent="0">
              <a:lnSpc>
                <a:spcPct val="90000"/>
              </a:lnSpc>
              <a:spcBef>
                <a:spcPts val="0"/>
              </a:spcBef>
              <a:buFont typeface="Calibri" pitchFamily="34" charset="0"/>
              <a:buChar char=" "/>
            </a:pPr>
            <a:r>
              <a:rPr lang="en-US" sz="2400" dirty="0">
                <a:solidFill>
                  <a:srgbClr val="990000"/>
                </a:solidFill>
              </a:rPr>
              <a:t>Each attribute has a </a:t>
            </a:r>
            <a:r>
              <a:rPr lang="en-US" sz="2400" b="1" dirty="0">
                <a:solidFill>
                  <a:srgbClr val="0000FF"/>
                </a:solidFill>
              </a:rPr>
              <a:t>type</a:t>
            </a:r>
            <a:r>
              <a:rPr lang="en-US" sz="2400" dirty="0">
                <a:solidFill>
                  <a:srgbClr val="990000"/>
                </a:solidFill>
              </a:rPr>
              <a:t> (or </a:t>
            </a:r>
            <a:r>
              <a:rPr lang="en-US" sz="2400" b="1" dirty="0">
                <a:solidFill>
                  <a:srgbClr val="0000FF"/>
                </a:solidFill>
              </a:rPr>
              <a:t>domain</a:t>
            </a:r>
            <a:r>
              <a:rPr lang="en-US" sz="2400" dirty="0">
                <a:solidFill>
                  <a:srgbClr val="990000"/>
                </a:solidFill>
              </a:rPr>
              <a:t>)</a:t>
            </a:r>
          </a:p>
        </p:txBody>
      </p:sp>
      <p:sp>
        <p:nvSpPr>
          <p:cNvPr id="2" name="Title 1"/>
          <p:cNvSpPr txBox="1">
            <a:spLocks/>
          </p:cNvSpPr>
          <p:nvPr/>
        </p:nvSpPr>
        <p:spPr>
          <a:xfrm>
            <a:off x="5562600" y="0"/>
            <a:ext cx="3581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The Relational Model</a:t>
            </a:r>
          </a:p>
        </p:txBody>
      </p:sp>
      <p:sp>
        <p:nvSpPr>
          <p:cNvPr id="11" name="Content Placeholder 2"/>
          <p:cNvSpPr txBox="1">
            <a:spLocks/>
          </p:cNvSpPr>
          <p:nvPr/>
        </p:nvSpPr>
        <p:spPr>
          <a:xfrm>
            <a:off x="609600" y="666749"/>
            <a:ext cx="7924800" cy="3733801"/>
          </a:xfrm>
          <a:prstGeom prst="rect">
            <a:avLst/>
          </a:prstGeom>
          <a:solidFill>
            <a:schemeClr val="bg1"/>
          </a:solidFill>
        </p:spPr>
        <p:txBody>
          <a:bodyPr vert="horz" lIns="91440" tIns="45720" rIns="91440" bIns="45720" rtlCol="0">
            <a:normAutofit/>
          </a:bodyPr>
          <a:lstStyle/>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Schema</a:t>
            </a:r>
            <a:r>
              <a:rPr kumimoji="0" lang="en-US" sz="2400" b="0" i="0" u="none" strike="noStrike" kern="1200" cap="none" spc="0" normalizeH="0" baseline="0" noProof="0" dirty="0">
                <a:ln>
                  <a:noFill/>
                </a:ln>
                <a:solidFill>
                  <a:srgbClr val="990000"/>
                </a:solidFill>
                <a:effectLst/>
                <a:uLnTx/>
                <a:uFillTx/>
                <a:latin typeface="+mn-lt"/>
                <a:ea typeface="+mn-ea"/>
                <a:cs typeface="+mn-cs"/>
              </a:rPr>
              <a:t> – structural description of relations in database</a:t>
            </a:r>
          </a:p>
          <a:p>
            <a:pPr lvl="0">
              <a:buFont typeface="Calibri" pitchFamily="34" charset="0"/>
              <a:buChar char=" "/>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Instance</a:t>
            </a:r>
            <a:r>
              <a:rPr kumimoji="0" lang="en-US" sz="2400" b="0" i="0" u="none" strike="noStrike" kern="1200" cap="none" spc="0" normalizeH="0" baseline="0" noProof="0" dirty="0">
                <a:ln>
                  <a:noFill/>
                </a:ln>
                <a:solidFill>
                  <a:srgbClr val="990000"/>
                </a:solidFill>
                <a:effectLst/>
                <a:uLnTx/>
                <a:uFillTx/>
                <a:latin typeface="+mn-lt"/>
                <a:ea typeface="+mn-ea"/>
                <a:cs typeface="+mn-cs"/>
              </a:rPr>
              <a:t> </a:t>
            </a:r>
            <a:r>
              <a:rPr lang="en-US" sz="2400" dirty="0">
                <a:solidFill>
                  <a:srgbClr val="990000"/>
                </a:solidFill>
              </a:rPr>
              <a:t>– </a:t>
            </a:r>
            <a:r>
              <a:rPr kumimoji="0" lang="en-US" sz="2400" b="0" i="0" u="none" strike="noStrike" kern="1200" cap="none" spc="0" normalizeH="0" baseline="0" noProof="0" dirty="0">
                <a:ln>
                  <a:noFill/>
                </a:ln>
                <a:solidFill>
                  <a:srgbClr val="990000"/>
                </a:solidFill>
                <a:effectLst/>
                <a:uLnTx/>
                <a:uFillTx/>
                <a:latin typeface="+mn-lt"/>
                <a:ea typeface="+mn-ea"/>
                <a:cs typeface="+mn-cs"/>
              </a:rPr>
              <a:t>actual contents at given point in time</a:t>
            </a:r>
          </a:p>
        </p:txBody>
      </p:sp>
      <p:sp>
        <p:nvSpPr>
          <p:cNvPr id="12" name="Content Placeholder 2"/>
          <p:cNvSpPr txBox="1">
            <a:spLocks/>
          </p:cNvSpPr>
          <p:nvPr/>
        </p:nvSpPr>
        <p:spPr>
          <a:xfrm>
            <a:off x="609600" y="514350"/>
            <a:ext cx="7543800" cy="3352802"/>
          </a:xfrm>
          <a:prstGeom prst="rect">
            <a:avLst/>
          </a:prstGeom>
          <a:solidFill>
            <a:schemeClr val="bg1"/>
          </a:solidFill>
        </p:spPr>
        <p:txBody>
          <a:bodyPr vert="horz" lIns="91440" tIns="45720" rIns="91440" bIns="45720" rtlCol="0">
            <a:normAutofit/>
          </a:bodyPr>
          <a:lstStyle/>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NULL</a:t>
            </a:r>
            <a:r>
              <a:rPr kumimoji="0" lang="en-US" sz="2400" b="1" i="0" u="none" strike="noStrike" kern="1200" cap="none" spc="0" normalizeH="0" baseline="0" noProof="0" dirty="0">
                <a:ln>
                  <a:noFill/>
                </a:ln>
                <a:solidFill>
                  <a:srgbClr val="990000"/>
                </a:solidFill>
                <a:effectLst/>
                <a:uLnTx/>
                <a:uFillTx/>
                <a:latin typeface="+mn-lt"/>
                <a:ea typeface="+mn-ea"/>
                <a:cs typeface="+mn-cs"/>
              </a:rPr>
              <a:t> </a:t>
            </a:r>
            <a:r>
              <a:rPr kumimoji="0" lang="en-US" sz="2400" i="0" u="none" strike="noStrike" kern="1200" cap="none" spc="0" normalizeH="0" baseline="0" noProof="0" dirty="0">
                <a:ln>
                  <a:noFill/>
                </a:ln>
                <a:solidFill>
                  <a:srgbClr val="990000"/>
                </a:solidFill>
                <a:effectLst/>
                <a:uLnTx/>
                <a:uFillTx/>
                <a:latin typeface="+mn-lt"/>
                <a:ea typeface="+mn-ea"/>
                <a:cs typeface="+mn-cs"/>
              </a:rPr>
              <a:t>–</a:t>
            </a:r>
            <a:r>
              <a:rPr kumimoji="0" lang="en-US" sz="2400" b="0" i="0" u="none" strike="noStrike" kern="1200" cap="none" spc="0" normalizeH="0" baseline="0" noProof="0" dirty="0">
                <a:ln>
                  <a:noFill/>
                </a:ln>
                <a:solidFill>
                  <a:srgbClr val="990000"/>
                </a:solidFill>
                <a:effectLst/>
                <a:uLnTx/>
                <a:uFillTx/>
                <a:latin typeface="+mn-lt"/>
                <a:ea typeface="+mn-ea"/>
                <a:cs typeface="+mn-cs"/>
              </a:rPr>
              <a:t> special value for “unknown” or “undefined”</a:t>
            </a:r>
          </a:p>
          <a:p>
            <a:pPr marR="0" lvl="0" algn="l" defTabSz="914400" rtl="0" eaLnBrk="1" fontAlgn="auto" latinLnBrk="0" hangingPunct="1">
              <a:buClrTx/>
              <a:buSzTx/>
              <a:buFont typeface="Calibri" pitchFamily="34" charset="0"/>
              <a:buChar char=" "/>
              <a:tabLst/>
              <a:defRPr/>
            </a:pPr>
            <a:r>
              <a:rPr lang="en-US" sz="1600" b="1" dirty="0">
                <a:solidFill>
                  <a:srgbClr val="990000"/>
                </a:solidFill>
              </a:rPr>
              <a:t>Students with GPA greater than 3.5</a:t>
            </a:r>
            <a:r>
              <a:rPr lang="en-US" sz="1600" dirty="0">
                <a:solidFill>
                  <a:srgbClr val="990000"/>
                </a:solidFill>
              </a:rPr>
              <a:t>	</a:t>
            </a:r>
          </a:p>
          <a:p>
            <a:pPr lvl="1">
              <a:buFont typeface="Calibri" pitchFamily="34" charset="0"/>
              <a:buChar char=" "/>
              <a:defRPr/>
            </a:pPr>
            <a:r>
              <a:rPr lang="en-US" sz="1600" dirty="0">
                <a:solidFill>
                  <a:srgbClr val="990000"/>
                </a:solidFill>
              </a:rPr>
              <a:t>Answer: Ahmed</a:t>
            </a:r>
          </a:p>
          <a:p>
            <a:pPr>
              <a:buFont typeface="Calibri" pitchFamily="34" charset="0"/>
              <a:buChar char=" "/>
              <a:defRPr/>
            </a:pPr>
            <a:r>
              <a:rPr lang="en-US" sz="1600" b="1" dirty="0">
                <a:solidFill>
                  <a:srgbClr val="990000"/>
                </a:solidFill>
              </a:rPr>
              <a:t>Students with GPA less than or equal to 3.5	</a:t>
            </a:r>
            <a:r>
              <a:rPr lang="en-US" sz="1600" dirty="0">
                <a:solidFill>
                  <a:srgbClr val="990000"/>
                </a:solidFill>
              </a:rPr>
              <a:t>	</a:t>
            </a:r>
          </a:p>
          <a:p>
            <a:pPr lvl="1">
              <a:buFont typeface="Calibri" pitchFamily="34" charset="0"/>
              <a:buChar char=" "/>
              <a:defRPr/>
            </a:pPr>
            <a:r>
              <a:rPr lang="en-US" sz="1600" dirty="0">
                <a:solidFill>
                  <a:srgbClr val="990000"/>
                </a:solidFill>
              </a:rPr>
              <a:t>Answer: Ali</a:t>
            </a:r>
          </a:p>
          <a:p>
            <a:pPr>
              <a:buFont typeface="Calibri" pitchFamily="34" charset="0"/>
              <a:buChar char=" "/>
              <a:defRPr/>
            </a:pPr>
            <a:r>
              <a:rPr lang="en-US" sz="1600" b="1" dirty="0">
                <a:solidFill>
                  <a:srgbClr val="990000"/>
                </a:solidFill>
              </a:rPr>
              <a:t>Students with GPA greater than 3.5 OR less than or equal to 3.5</a:t>
            </a:r>
          </a:p>
          <a:p>
            <a:pPr lvl="1">
              <a:buFont typeface="Calibri" pitchFamily="34" charset="0"/>
              <a:buChar char=" "/>
              <a:defRPr/>
            </a:pPr>
            <a:r>
              <a:rPr lang="en-US" sz="1600" dirty="0">
                <a:solidFill>
                  <a:srgbClr val="990000"/>
                </a:solidFill>
              </a:rPr>
              <a:t>Answer: Ahmed, Ali </a:t>
            </a:r>
          </a:p>
          <a:p>
            <a:pPr marR="0" lvl="0" algn="l" defTabSz="914400" rtl="0" eaLnBrk="1" fontAlgn="auto" latinLnBrk="0" hangingPunct="1">
              <a:buClrTx/>
              <a:buSzTx/>
              <a:buFont typeface="Calibri" pitchFamily="34" charset="0"/>
              <a:buChar char=" "/>
              <a:tabLst/>
              <a:defRPr/>
            </a:pPr>
            <a:endParaRPr kumimoji="0" lang="en-US" sz="2800" b="0" i="0" u="none" strike="noStrike" kern="1200" cap="none" spc="0" normalizeH="0" baseline="0" noProof="0" dirty="0">
              <a:ln>
                <a:noFill/>
              </a:ln>
              <a:solidFill>
                <a:srgbClr val="990000"/>
              </a:solidFill>
              <a:effectLst/>
              <a:uLnTx/>
              <a:uFillTx/>
              <a:latin typeface="+mn-lt"/>
              <a:ea typeface="+mn-ea"/>
              <a:cs typeface="+mn-cs"/>
            </a:endParaRPr>
          </a:p>
        </p:txBody>
      </p:sp>
      <p:graphicFrame>
        <p:nvGraphicFramePr>
          <p:cNvPr id="10" name="Table 9"/>
          <p:cNvGraphicFramePr>
            <a:graphicFrameLocks noGrp="1"/>
          </p:cNvGraphicFramePr>
          <p:nvPr>
            <p:extLst>
              <p:ext uri="{D42A27DB-BD31-4B8C-83A1-F6EECF244321}">
                <p14:modId xmlns:p14="http://schemas.microsoft.com/office/powerpoint/2010/main" val="2930735583"/>
              </p:ext>
            </p:extLst>
          </p:nvPr>
        </p:nvGraphicFramePr>
        <p:xfrm>
          <a:off x="685800" y="2754630"/>
          <a:ext cx="3733800" cy="2255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85750">
                <a:tc>
                  <a:txBody>
                    <a:bodyPr/>
                    <a:lstStyle/>
                    <a:p>
                      <a:r>
                        <a:rPr lang="en-US" sz="1600"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GPA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Ahmed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Usman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56518522"/>
              </p:ext>
            </p:extLst>
          </p:nvPr>
        </p:nvGraphicFramePr>
        <p:xfrm>
          <a:off x="4953001" y="2754630"/>
          <a:ext cx="3505200" cy="225552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633762">
                  <a:extLst>
                    <a:ext uri="{9D8B030D-6E8A-4147-A177-3AD203B41FA5}">
                      <a16:colId xmlns:a16="http://schemas.microsoft.com/office/drawing/2014/main" val="20001"/>
                    </a:ext>
                  </a:extLst>
                </a:gridCol>
                <a:gridCol w="1880839">
                  <a:extLst>
                    <a:ext uri="{9D8B030D-6E8A-4147-A177-3AD203B41FA5}">
                      <a16:colId xmlns:a16="http://schemas.microsoft.com/office/drawing/2014/main" val="20002"/>
                    </a:ext>
                  </a:extLst>
                </a:gridCol>
              </a:tblGrid>
              <a:tr h="285750">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Enrollments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err="1"/>
                        <a:t>Comsats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LHR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t>FAST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t>NUST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r>
                        <a:rPr lang="en-US" dirty="0" err="1"/>
                        <a:t>Comsats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sp>
        <p:nvSpPr>
          <p:cNvPr id="14" name="TextBox 13"/>
          <p:cNvSpPr txBox="1"/>
          <p:nvPr/>
        </p:nvSpPr>
        <p:spPr>
          <a:xfrm>
            <a:off x="609600" y="2431018"/>
            <a:ext cx="8077200" cy="369332"/>
          </a:xfrm>
          <a:prstGeom prst="rect">
            <a:avLst/>
          </a:prstGeom>
          <a:noFill/>
        </p:spPr>
        <p:txBody>
          <a:bodyPr wrap="square" rtlCol="0">
            <a:spAutoFit/>
          </a:bodyPr>
          <a:lstStyle/>
          <a:p>
            <a:r>
              <a:rPr lang="en-US" b="1" dirty="0">
                <a:solidFill>
                  <a:srgbClr val="990000"/>
                </a:solidFill>
              </a:rPr>
              <a:t>Student				           University</a:t>
            </a:r>
          </a:p>
        </p:txBody>
      </p:sp>
      <p:pic>
        <p:nvPicPr>
          <p:cNvPr id="15" name="Picture 14"/>
          <p:cNvPicPr>
            <a:picLocks noChangeAspect="1"/>
          </p:cNvPicPr>
          <p:nvPr/>
        </p:nvPicPr>
        <p:blipFill>
          <a:blip r:embed="rId3"/>
          <a:stretch>
            <a:fillRect/>
          </a:stretch>
        </p:blipFill>
        <p:spPr>
          <a:xfrm>
            <a:off x="3684495" y="3169025"/>
            <a:ext cx="235744" cy="235744"/>
          </a:xfrm>
          <a:prstGeom prst="rect">
            <a:avLst/>
          </a:prstGeom>
        </p:spPr>
      </p:pic>
      <p:pic>
        <p:nvPicPr>
          <p:cNvPr id="16" name="Picture 15"/>
          <p:cNvPicPr>
            <a:picLocks noChangeAspect="1"/>
          </p:cNvPicPr>
          <p:nvPr/>
        </p:nvPicPr>
        <p:blipFill>
          <a:blip r:embed="rId4"/>
          <a:stretch>
            <a:fillRect/>
          </a:stretch>
        </p:blipFill>
        <p:spPr>
          <a:xfrm>
            <a:off x="3684494" y="3903009"/>
            <a:ext cx="228600" cy="228600"/>
          </a:xfrm>
          <a:prstGeom prst="rect">
            <a:avLst/>
          </a:prstGeom>
        </p:spPr>
      </p:pic>
    </p:spTree>
    <p:extLst>
      <p:ext uri="{BB962C8B-B14F-4D97-AF65-F5344CB8AC3E}">
        <p14:creationId xmlns:p14="http://schemas.microsoft.com/office/powerpoint/2010/main" val="8638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A9D3F-4BAA-7EB3-6805-A682442FA1C6}"/>
              </a:ext>
            </a:extLst>
          </p:cNvPr>
          <p:cNvSpPr>
            <a:spLocks noGrp="1"/>
          </p:cNvSpPr>
          <p:nvPr>
            <p:ph type="title"/>
          </p:nvPr>
        </p:nvSpPr>
        <p:spPr/>
        <p:txBody>
          <a:bodyPr/>
          <a:lstStyle/>
          <a:p>
            <a:r>
              <a:rPr lang="en-US" dirty="0"/>
              <a:t>Keys </a:t>
            </a:r>
          </a:p>
        </p:txBody>
      </p:sp>
      <p:pic>
        <p:nvPicPr>
          <p:cNvPr id="5" name="Content Placeholder 4">
            <a:extLst>
              <a:ext uri="{FF2B5EF4-FFF2-40B4-BE49-F238E27FC236}">
                <a16:creationId xmlns:a16="http://schemas.microsoft.com/office/drawing/2014/main" id="{F5D9AB0C-F123-421C-3187-33AF24BC1D9C}"/>
              </a:ext>
            </a:extLst>
          </p:cNvPr>
          <p:cNvPicPr>
            <a:picLocks noGrp="1" noChangeAspect="1"/>
          </p:cNvPicPr>
          <p:nvPr>
            <p:ph idx="1"/>
          </p:nvPr>
        </p:nvPicPr>
        <p:blipFill>
          <a:blip r:embed="rId2"/>
          <a:stretch>
            <a:fillRect/>
          </a:stretch>
        </p:blipFill>
        <p:spPr>
          <a:xfrm>
            <a:off x="0" y="0"/>
            <a:ext cx="9144000" cy="5143500"/>
          </a:xfrm>
        </p:spPr>
      </p:pic>
    </p:spTree>
    <p:extLst>
      <p:ext uri="{BB962C8B-B14F-4D97-AF65-F5344CB8AC3E}">
        <p14:creationId xmlns:p14="http://schemas.microsoft.com/office/powerpoint/2010/main" val="1674274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8F06B4-32EA-5040-324C-1870BBA35E17}"/>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72768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FD2E24B-5BFC-8F31-7AE7-A2253DDA403C}"/>
              </a:ext>
            </a:extLst>
          </p:cNvPr>
          <p:cNvSpPr>
            <a:spLocks noGrp="1"/>
          </p:cNvSpPr>
          <p:nvPr>
            <p:ph type="sldNum" sz="quarter" idx="12"/>
          </p:nvPr>
        </p:nvSpPr>
        <p:spPr/>
        <p:txBody>
          <a:bodyPr/>
          <a:lstStyle/>
          <a:p>
            <a:fld id="{E933CFFA-AAC5-4E7F-A18B-12C97C883154}" type="slidenum">
              <a:rPr lang="en-US" altLang="en-US"/>
              <a:pPr/>
              <a:t>23</a:t>
            </a:fld>
            <a:endParaRPr lang="en-US" altLang="en-US"/>
          </a:p>
        </p:txBody>
      </p:sp>
      <p:sp>
        <p:nvSpPr>
          <p:cNvPr id="21506" name="Rectangle 2">
            <a:extLst>
              <a:ext uri="{FF2B5EF4-FFF2-40B4-BE49-F238E27FC236}">
                <a16:creationId xmlns:a16="http://schemas.microsoft.com/office/drawing/2014/main" id="{255A69B6-8E48-25E4-EBD6-8CDEFF9278CE}"/>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chor="b">
            <a:normAutofit/>
          </a:bodyPr>
          <a:lstStyle/>
          <a:p>
            <a:r>
              <a:rPr lang="en-GB" altLang="en-US" b="1"/>
              <a:t>Relational Keys</a:t>
            </a:r>
          </a:p>
        </p:txBody>
      </p:sp>
      <p:sp>
        <p:nvSpPr>
          <p:cNvPr id="21507" name="Rectangle 3">
            <a:extLst>
              <a:ext uri="{FF2B5EF4-FFF2-40B4-BE49-F238E27FC236}">
                <a16:creationId xmlns:a16="http://schemas.microsoft.com/office/drawing/2014/main" id="{34056F39-1E2D-AC4D-06E2-2485FC0C25F2}"/>
              </a:ext>
            </a:extLst>
          </p:cNvPr>
          <p:cNvSpPr>
            <a:spLocks noGrp="1" noChangeArrowheads="1"/>
          </p:cNvSpPr>
          <p:nvPr>
            <p:ph type="body" idx="1"/>
          </p:nvPr>
        </p:nvSpPr>
        <p:spPr>
          <a:xfrm>
            <a:off x="762000" y="1168004"/>
            <a:ext cx="7391400" cy="3401615"/>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ormAutofit/>
          </a:bodyPr>
          <a:lstStyle/>
          <a:p>
            <a:pPr>
              <a:lnSpc>
                <a:spcPct val="90000"/>
              </a:lnSpc>
            </a:pPr>
            <a:r>
              <a:rPr lang="en-GB" altLang="en-US" sz="2000" b="1" dirty="0" err="1"/>
              <a:t>Superkey</a:t>
            </a:r>
            <a:endParaRPr lang="en-GB" altLang="en-US" sz="2000" b="1" dirty="0"/>
          </a:p>
          <a:p>
            <a:pPr lvl="1">
              <a:lnSpc>
                <a:spcPct val="90000"/>
              </a:lnSpc>
              <a:buSzPct val="75000"/>
            </a:pPr>
            <a:r>
              <a:rPr lang="en-GB" altLang="en-US" sz="2000" dirty="0">
                <a:latin typeface="Cambria" panose="02040503050406030204" pitchFamily="18" charset="0"/>
                <a:ea typeface="Cambria" panose="02040503050406030204" pitchFamily="18" charset="0"/>
              </a:rPr>
              <a:t>An attribute, or set of attributes, that uniquely identifies a tuple within a relation.</a:t>
            </a:r>
          </a:p>
          <a:p>
            <a:pPr lvl="1">
              <a:lnSpc>
                <a:spcPct val="60000"/>
              </a:lnSpc>
              <a:buSzPct val="75000"/>
            </a:pPr>
            <a:endParaRPr lang="en-GB" altLang="en-US" sz="2000" b="1" dirty="0"/>
          </a:p>
          <a:p>
            <a:pPr>
              <a:lnSpc>
                <a:spcPct val="90000"/>
              </a:lnSpc>
            </a:pPr>
            <a:r>
              <a:rPr lang="en-GB" altLang="en-US" sz="2000" b="1" dirty="0"/>
              <a:t>Candidate Key</a:t>
            </a:r>
          </a:p>
          <a:p>
            <a:pPr lvl="1">
              <a:lnSpc>
                <a:spcPct val="90000"/>
              </a:lnSpc>
              <a:buSzPct val="75000"/>
            </a:pPr>
            <a:r>
              <a:rPr lang="en-GB" altLang="en-US" sz="2000" dirty="0" err="1">
                <a:latin typeface="Cambria" panose="02040503050406030204" pitchFamily="18" charset="0"/>
                <a:ea typeface="Cambria" panose="02040503050406030204" pitchFamily="18" charset="0"/>
              </a:rPr>
              <a:t>Superkey</a:t>
            </a:r>
            <a:r>
              <a:rPr lang="en-GB" altLang="en-US" sz="2000" dirty="0">
                <a:latin typeface="Cambria" panose="02040503050406030204" pitchFamily="18" charset="0"/>
                <a:ea typeface="Cambria" panose="02040503050406030204" pitchFamily="18" charset="0"/>
              </a:rPr>
              <a:t> (K) such that no proper subset is a super key within the relation. </a:t>
            </a:r>
          </a:p>
          <a:p>
            <a:pPr lvl="1">
              <a:lnSpc>
                <a:spcPct val="90000"/>
              </a:lnSpc>
              <a:buSzPct val="75000"/>
            </a:pPr>
            <a:r>
              <a:rPr lang="en-GB" altLang="en-US" sz="2000" dirty="0">
                <a:latin typeface="Cambria" panose="02040503050406030204" pitchFamily="18" charset="0"/>
                <a:ea typeface="Cambria" panose="02040503050406030204" pitchFamily="18" charset="0"/>
              </a:rPr>
              <a:t>In each tuple of R, values of K uniquely identify that tuple (uniqueness).</a:t>
            </a:r>
          </a:p>
          <a:p>
            <a:pPr lvl="1">
              <a:lnSpc>
                <a:spcPct val="90000"/>
              </a:lnSpc>
              <a:buSzPct val="75000"/>
            </a:pPr>
            <a:r>
              <a:rPr lang="en-GB" altLang="en-US" sz="2000" dirty="0">
                <a:latin typeface="Cambria" panose="02040503050406030204" pitchFamily="18" charset="0"/>
                <a:ea typeface="Cambria" panose="02040503050406030204" pitchFamily="18" charset="0"/>
              </a:rPr>
              <a:t>No proper subset of K has the uniqueness property (irreducibility).</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up)">
                                      <p:cBhvr>
                                        <p:cTn id="7" dur="500"/>
                                        <p:tgtEl>
                                          <p:spTgt spid="215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wipe(up)">
                                      <p:cBhvr>
                                        <p:cTn id="10" dur="500"/>
                                        <p:tgtEl>
                                          <p:spTgt spid="215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animEffect transition="in" filter="wipe(up)">
                                      <p:cBhvr>
                                        <p:cTn id="15" dur="500"/>
                                        <p:tgtEl>
                                          <p:spTgt spid="21507">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1507">
                                            <p:txEl>
                                              <p:pRg st="4" end="4"/>
                                            </p:txEl>
                                          </p:spTgt>
                                        </p:tgtEl>
                                        <p:attrNameLst>
                                          <p:attrName>style.visibility</p:attrName>
                                        </p:attrNameLst>
                                      </p:cBhvr>
                                      <p:to>
                                        <p:strVal val="visible"/>
                                      </p:to>
                                    </p:set>
                                    <p:animEffect transition="in" filter="wipe(up)">
                                      <p:cBhvr>
                                        <p:cTn id="18" dur="500"/>
                                        <p:tgtEl>
                                          <p:spTgt spid="21507">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animEffect transition="in" filter="wipe(up)">
                                      <p:cBhvr>
                                        <p:cTn id="23" dur="500"/>
                                        <p:tgtEl>
                                          <p:spTgt spid="21507">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1507">
                                            <p:txEl>
                                              <p:pRg st="6" end="6"/>
                                            </p:txEl>
                                          </p:spTgt>
                                        </p:tgtEl>
                                        <p:attrNameLst>
                                          <p:attrName>style.visibility</p:attrName>
                                        </p:attrNameLst>
                                      </p:cBhvr>
                                      <p:to>
                                        <p:strVal val="visible"/>
                                      </p:to>
                                    </p:set>
                                    <p:animEffect transition="in" filter="wipe(up)">
                                      <p:cBhvr>
                                        <p:cTn id="28"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2ADF56B-0247-26A8-0270-635AE7388C20}"/>
              </a:ext>
            </a:extLst>
          </p:cNvPr>
          <p:cNvSpPr>
            <a:spLocks noGrp="1"/>
          </p:cNvSpPr>
          <p:nvPr>
            <p:ph type="sldNum" sz="quarter" idx="12"/>
          </p:nvPr>
        </p:nvSpPr>
        <p:spPr/>
        <p:txBody>
          <a:bodyPr/>
          <a:lstStyle/>
          <a:p>
            <a:fld id="{BC1EC909-79AD-4A75-BB51-74B654BF524C}" type="slidenum">
              <a:rPr lang="en-US" altLang="en-US"/>
              <a:pPr/>
              <a:t>24</a:t>
            </a:fld>
            <a:endParaRPr lang="en-US" altLang="en-US"/>
          </a:p>
        </p:txBody>
      </p:sp>
      <p:sp>
        <p:nvSpPr>
          <p:cNvPr id="25602" name="Rectangle 2">
            <a:extLst>
              <a:ext uri="{FF2B5EF4-FFF2-40B4-BE49-F238E27FC236}">
                <a16:creationId xmlns:a16="http://schemas.microsoft.com/office/drawing/2014/main" id="{2E77857E-1BB3-BC1B-A58B-4CE8F320BB20}"/>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chor="b">
            <a:normAutofit/>
          </a:bodyPr>
          <a:lstStyle/>
          <a:p>
            <a:r>
              <a:rPr lang="en-GB" altLang="en-US" b="1"/>
              <a:t>Relational Keys</a:t>
            </a:r>
          </a:p>
        </p:txBody>
      </p:sp>
      <p:sp>
        <p:nvSpPr>
          <p:cNvPr id="25603" name="Rectangle 3">
            <a:extLst>
              <a:ext uri="{FF2B5EF4-FFF2-40B4-BE49-F238E27FC236}">
                <a16:creationId xmlns:a16="http://schemas.microsoft.com/office/drawing/2014/main" id="{06FB4FE3-5978-AD2A-BB22-A743D2A89A12}"/>
              </a:ext>
            </a:extLst>
          </p:cNvPr>
          <p:cNvSpPr>
            <a:spLocks noGrp="1" noChangeArrowheads="1"/>
          </p:cNvSpPr>
          <p:nvPr>
            <p:ph type="body" idx="1"/>
          </p:nvPr>
        </p:nvSpPr>
        <p:spPr>
          <a:xfrm>
            <a:off x="838200" y="1085850"/>
            <a:ext cx="7391400" cy="35433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ormAutofit/>
          </a:bodyPr>
          <a:lstStyle/>
          <a:p>
            <a:pPr>
              <a:lnSpc>
                <a:spcPct val="90000"/>
              </a:lnSpc>
            </a:pPr>
            <a:r>
              <a:rPr lang="en-GB" altLang="en-US" b="1" dirty="0"/>
              <a:t>Primary Key</a:t>
            </a:r>
          </a:p>
          <a:p>
            <a:pPr lvl="1">
              <a:lnSpc>
                <a:spcPct val="90000"/>
              </a:lnSpc>
              <a:buSzPct val="75000"/>
            </a:pPr>
            <a:r>
              <a:rPr lang="en-GB" altLang="en-US" sz="1650" b="1" dirty="0"/>
              <a:t>Candidate key selected to identify tuples uniquely within  relation.</a:t>
            </a:r>
          </a:p>
          <a:p>
            <a:pPr lvl="1">
              <a:lnSpc>
                <a:spcPct val="40000"/>
              </a:lnSpc>
              <a:buSzPct val="75000"/>
            </a:pPr>
            <a:endParaRPr lang="en-GB" altLang="en-US" sz="1650" b="1" dirty="0"/>
          </a:p>
          <a:p>
            <a:pPr>
              <a:lnSpc>
                <a:spcPct val="90000"/>
              </a:lnSpc>
            </a:pPr>
            <a:r>
              <a:rPr lang="en-GB" altLang="en-US" b="1" dirty="0"/>
              <a:t>Alternate Keys</a:t>
            </a:r>
          </a:p>
          <a:p>
            <a:pPr lvl="1">
              <a:lnSpc>
                <a:spcPct val="90000"/>
              </a:lnSpc>
              <a:buSzPct val="75000"/>
            </a:pPr>
            <a:r>
              <a:rPr lang="en-GB" altLang="en-US" sz="1650" b="1" dirty="0"/>
              <a:t>Candidate keys that are not selected to be primary key. </a:t>
            </a:r>
          </a:p>
          <a:p>
            <a:pPr lvl="1">
              <a:lnSpc>
                <a:spcPct val="40000"/>
              </a:lnSpc>
              <a:buSzPct val="75000"/>
            </a:pPr>
            <a:endParaRPr lang="en-GB" altLang="en-US" sz="1650" b="1" dirty="0"/>
          </a:p>
          <a:p>
            <a:pPr>
              <a:lnSpc>
                <a:spcPct val="90000"/>
              </a:lnSpc>
            </a:pPr>
            <a:r>
              <a:rPr lang="en-GB" altLang="en-US" b="1" dirty="0"/>
              <a:t>Foreign Key</a:t>
            </a:r>
          </a:p>
          <a:p>
            <a:pPr lvl="1">
              <a:lnSpc>
                <a:spcPct val="90000"/>
              </a:lnSpc>
            </a:pPr>
            <a:r>
              <a:rPr lang="en-GB" altLang="en-US" sz="1650" b="1" dirty="0"/>
              <a:t>Attribute, or set of attributes, within one relation that matches candidate key of some (possibly same) relation.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up)">
                                      <p:cBhvr>
                                        <p:cTn id="7" dur="500"/>
                                        <p:tgtEl>
                                          <p:spTgt spid="2560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wipe(up)">
                                      <p:cBhvr>
                                        <p:cTn id="10" dur="500"/>
                                        <p:tgtEl>
                                          <p:spTgt spid="2560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animEffect transition="in" filter="wipe(up)">
                                      <p:cBhvr>
                                        <p:cTn id="15" dur="500"/>
                                        <p:tgtEl>
                                          <p:spTgt spid="25603">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5603">
                                            <p:txEl>
                                              <p:pRg st="4" end="4"/>
                                            </p:txEl>
                                          </p:spTgt>
                                        </p:tgtEl>
                                        <p:attrNameLst>
                                          <p:attrName>style.visibility</p:attrName>
                                        </p:attrNameLst>
                                      </p:cBhvr>
                                      <p:to>
                                        <p:strVal val="visible"/>
                                      </p:to>
                                    </p:set>
                                    <p:animEffect transition="in" filter="wipe(up)">
                                      <p:cBhvr>
                                        <p:cTn id="18" dur="500"/>
                                        <p:tgtEl>
                                          <p:spTgt spid="2560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5603">
                                            <p:txEl>
                                              <p:pRg st="6" end="6"/>
                                            </p:txEl>
                                          </p:spTgt>
                                        </p:tgtEl>
                                        <p:attrNameLst>
                                          <p:attrName>style.visibility</p:attrName>
                                        </p:attrNameLst>
                                      </p:cBhvr>
                                      <p:to>
                                        <p:strVal val="visible"/>
                                      </p:to>
                                    </p:set>
                                    <p:animEffect transition="in" filter="wipe(up)">
                                      <p:cBhvr>
                                        <p:cTn id="23" dur="500"/>
                                        <p:tgtEl>
                                          <p:spTgt spid="25603">
                                            <p:txEl>
                                              <p:pRg st="6" end="6"/>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5603">
                                            <p:txEl>
                                              <p:pRg st="7" end="7"/>
                                            </p:txEl>
                                          </p:spTgt>
                                        </p:tgtEl>
                                        <p:attrNameLst>
                                          <p:attrName>style.visibility</p:attrName>
                                        </p:attrNameLst>
                                      </p:cBhvr>
                                      <p:to>
                                        <p:strVal val="visible"/>
                                      </p:to>
                                    </p:set>
                                    <p:animEffect transition="in" filter="wipe(up)">
                                      <p:cBhvr>
                                        <p:cTn id="26" dur="5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62000" y="590549"/>
            <a:ext cx="7924800" cy="1066801"/>
          </a:xfrm>
          <a:prstGeom prst="rect">
            <a:avLst/>
          </a:prstGeom>
          <a:solidFill>
            <a:schemeClr val="bg1"/>
          </a:solidFill>
        </p:spPr>
        <p:txBody>
          <a:bodyPr vert="horz" lIns="91440" tIns="45720" rIns="91440" bIns="45720" rtlCol="0">
            <a:normAutofit/>
          </a:bodyPr>
          <a:lstStyle/>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990000"/>
                </a:solidFill>
                <a:effectLst/>
                <a:uLnTx/>
                <a:uFillTx/>
                <a:latin typeface="+mn-lt"/>
                <a:ea typeface="+mn-ea"/>
                <a:cs typeface="+mn-cs"/>
              </a:rPr>
              <a:t>Schema</a:t>
            </a:r>
            <a:r>
              <a:rPr kumimoji="0" lang="en-US" sz="2400" b="0" i="0" u="none" strike="noStrike" kern="1200" cap="none" spc="0" normalizeH="0" baseline="0" noProof="0" dirty="0">
                <a:ln>
                  <a:noFill/>
                </a:ln>
                <a:solidFill>
                  <a:srgbClr val="990000"/>
                </a:solidFill>
                <a:effectLst/>
                <a:uLnTx/>
                <a:uFillTx/>
                <a:latin typeface="+mn-lt"/>
                <a:ea typeface="+mn-ea"/>
                <a:cs typeface="+mn-cs"/>
              </a:rPr>
              <a:t> = structural description of relations in database</a:t>
            </a:r>
          </a:p>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990000"/>
                </a:solidFill>
                <a:effectLst/>
                <a:uLnTx/>
                <a:uFillTx/>
                <a:latin typeface="+mn-lt"/>
                <a:ea typeface="+mn-ea"/>
                <a:cs typeface="+mn-cs"/>
              </a:rPr>
              <a:t>Instance</a:t>
            </a:r>
            <a:r>
              <a:rPr kumimoji="0" lang="en-US" sz="2400" b="0" i="0" u="none" strike="noStrike" kern="1200" cap="none" spc="0" normalizeH="0" baseline="0" noProof="0" dirty="0">
                <a:ln>
                  <a:noFill/>
                </a:ln>
                <a:solidFill>
                  <a:srgbClr val="990000"/>
                </a:solidFill>
                <a:effectLst/>
                <a:uLnTx/>
                <a:uFillTx/>
                <a:latin typeface="+mn-lt"/>
                <a:ea typeface="+mn-ea"/>
                <a:cs typeface="+mn-cs"/>
              </a:rPr>
              <a:t> = actual contents at given point in time</a:t>
            </a:r>
          </a:p>
        </p:txBody>
      </p:sp>
      <p:sp>
        <p:nvSpPr>
          <p:cNvPr id="4" name="Content Placeholder 2"/>
          <p:cNvSpPr txBox="1">
            <a:spLocks/>
          </p:cNvSpPr>
          <p:nvPr/>
        </p:nvSpPr>
        <p:spPr>
          <a:xfrm>
            <a:off x="609600" y="590550"/>
            <a:ext cx="7772400" cy="4191000"/>
          </a:xfrm>
          <a:prstGeom prst="rect">
            <a:avLst/>
          </a:prstGeom>
          <a:solidFill>
            <a:schemeClr val="bg1"/>
          </a:solidFill>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0"/>
              </a:spcBef>
              <a:buFont typeface="Calibri" pitchFamily="34" charset="0"/>
              <a:buChar char=" "/>
            </a:pPr>
            <a:r>
              <a:rPr lang="en-US" sz="2400" dirty="0">
                <a:solidFill>
                  <a:srgbClr val="990000"/>
                </a:solidFill>
              </a:rPr>
              <a:t>Database = set of named </a:t>
            </a:r>
            <a:r>
              <a:rPr lang="en-US" sz="2400" b="1" dirty="0">
                <a:solidFill>
                  <a:srgbClr val="0000FF"/>
                </a:solidFill>
              </a:rPr>
              <a:t>relations</a:t>
            </a:r>
            <a:r>
              <a:rPr lang="en-US" sz="2400" dirty="0">
                <a:solidFill>
                  <a:srgbClr val="990000"/>
                </a:solidFill>
              </a:rPr>
              <a:t> (or </a:t>
            </a:r>
            <a:r>
              <a:rPr lang="en-US" sz="2400" b="1" dirty="0">
                <a:solidFill>
                  <a:srgbClr val="0000FF"/>
                </a:solidFill>
              </a:rPr>
              <a:t>tables</a:t>
            </a:r>
            <a:r>
              <a:rPr lang="en-US" sz="2400" dirty="0">
                <a:solidFill>
                  <a:srgbClr val="990000"/>
                </a:solidFill>
              </a:rPr>
              <a:t>)</a:t>
            </a:r>
          </a:p>
          <a:p>
            <a:pPr marL="0" indent="0">
              <a:lnSpc>
                <a:spcPct val="90000"/>
              </a:lnSpc>
              <a:spcBef>
                <a:spcPts val="0"/>
              </a:spcBef>
              <a:buFont typeface="Calibri" pitchFamily="34" charset="0"/>
              <a:buChar char=" "/>
            </a:pPr>
            <a:r>
              <a:rPr lang="en-US" sz="2400" dirty="0">
                <a:solidFill>
                  <a:srgbClr val="990000"/>
                </a:solidFill>
              </a:rPr>
              <a:t>Each relation has a set of named </a:t>
            </a:r>
            <a:r>
              <a:rPr lang="en-US" sz="2400" b="1" dirty="0">
                <a:solidFill>
                  <a:srgbClr val="0000FF"/>
                </a:solidFill>
              </a:rPr>
              <a:t>attributes</a:t>
            </a:r>
            <a:r>
              <a:rPr lang="en-US" sz="2400" dirty="0">
                <a:solidFill>
                  <a:srgbClr val="990000"/>
                </a:solidFill>
              </a:rPr>
              <a:t> (or </a:t>
            </a:r>
            <a:r>
              <a:rPr lang="en-US" sz="2400" b="1" dirty="0">
                <a:solidFill>
                  <a:srgbClr val="0000FF"/>
                </a:solidFill>
              </a:rPr>
              <a:t>columns</a:t>
            </a:r>
            <a:r>
              <a:rPr lang="en-US" sz="2400" dirty="0">
                <a:solidFill>
                  <a:srgbClr val="990000"/>
                </a:solidFill>
              </a:rPr>
              <a:t>)</a:t>
            </a:r>
          </a:p>
          <a:p>
            <a:pPr marL="0" indent="0">
              <a:lnSpc>
                <a:spcPct val="90000"/>
              </a:lnSpc>
              <a:spcBef>
                <a:spcPts val="0"/>
              </a:spcBef>
              <a:buFont typeface="Calibri" pitchFamily="34" charset="0"/>
              <a:buChar char=" "/>
            </a:pPr>
            <a:r>
              <a:rPr lang="en-US" sz="2400" dirty="0">
                <a:solidFill>
                  <a:srgbClr val="990000"/>
                </a:solidFill>
              </a:rPr>
              <a:t>Each </a:t>
            </a:r>
            <a:r>
              <a:rPr lang="en-US" sz="2400" b="1" dirty="0">
                <a:solidFill>
                  <a:srgbClr val="0000FF"/>
                </a:solidFill>
              </a:rPr>
              <a:t>tuple</a:t>
            </a:r>
            <a:r>
              <a:rPr lang="en-US" sz="2400" dirty="0">
                <a:solidFill>
                  <a:srgbClr val="990000"/>
                </a:solidFill>
              </a:rPr>
              <a:t> (or </a:t>
            </a:r>
            <a:r>
              <a:rPr lang="en-US" sz="2400" b="1" dirty="0">
                <a:solidFill>
                  <a:srgbClr val="0000FF"/>
                </a:solidFill>
              </a:rPr>
              <a:t>row</a:t>
            </a:r>
            <a:r>
              <a:rPr lang="en-US" sz="2400" dirty="0">
                <a:solidFill>
                  <a:srgbClr val="990000"/>
                </a:solidFill>
              </a:rPr>
              <a:t>) has a value for each attribute</a:t>
            </a:r>
          </a:p>
          <a:p>
            <a:pPr marL="0" indent="0">
              <a:lnSpc>
                <a:spcPct val="90000"/>
              </a:lnSpc>
              <a:spcBef>
                <a:spcPts val="0"/>
              </a:spcBef>
              <a:buFont typeface="Calibri" pitchFamily="34" charset="0"/>
              <a:buChar char=" "/>
            </a:pPr>
            <a:r>
              <a:rPr lang="en-US" sz="2400" dirty="0">
                <a:solidFill>
                  <a:srgbClr val="990000"/>
                </a:solidFill>
              </a:rPr>
              <a:t>Each attribute has a </a:t>
            </a:r>
            <a:r>
              <a:rPr lang="en-US" sz="2400" b="1" dirty="0">
                <a:solidFill>
                  <a:srgbClr val="0000FF"/>
                </a:solidFill>
              </a:rPr>
              <a:t>type</a:t>
            </a:r>
            <a:r>
              <a:rPr lang="en-US" sz="2400" dirty="0">
                <a:solidFill>
                  <a:srgbClr val="990000"/>
                </a:solidFill>
              </a:rPr>
              <a:t> (or </a:t>
            </a:r>
            <a:r>
              <a:rPr lang="en-US" sz="2400" b="1" dirty="0">
                <a:solidFill>
                  <a:srgbClr val="0000FF"/>
                </a:solidFill>
              </a:rPr>
              <a:t>domain</a:t>
            </a:r>
            <a:r>
              <a:rPr lang="en-US" sz="2400" dirty="0">
                <a:solidFill>
                  <a:srgbClr val="990000"/>
                </a:solidFill>
              </a:rPr>
              <a:t>)</a:t>
            </a:r>
          </a:p>
        </p:txBody>
      </p:sp>
      <p:sp>
        <p:nvSpPr>
          <p:cNvPr id="2" name="Title 1"/>
          <p:cNvSpPr txBox="1">
            <a:spLocks/>
          </p:cNvSpPr>
          <p:nvPr/>
        </p:nvSpPr>
        <p:spPr>
          <a:xfrm>
            <a:off x="5562600" y="0"/>
            <a:ext cx="3581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The Relational Model</a:t>
            </a:r>
          </a:p>
        </p:txBody>
      </p:sp>
      <p:sp>
        <p:nvSpPr>
          <p:cNvPr id="11" name="Content Placeholder 2"/>
          <p:cNvSpPr txBox="1">
            <a:spLocks/>
          </p:cNvSpPr>
          <p:nvPr/>
        </p:nvSpPr>
        <p:spPr>
          <a:xfrm>
            <a:off x="609600" y="666749"/>
            <a:ext cx="7924800" cy="3733801"/>
          </a:xfrm>
          <a:prstGeom prst="rect">
            <a:avLst/>
          </a:prstGeom>
          <a:solidFill>
            <a:schemeClr val="bg1"/>
          </a:solidFill>
        </p:spPr>
        <p:txBody>
          <a:bodyPr vert="horz" lIns="91440" tIns="45720" rIns="91440" bIns="45720" rtlCol="0">
            <a:normAutofit/>
          </a:bodyPr>
          <a:lstStyle/>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Schema</a:t>
            </a:r>
            <a:r>
              <a:rPr kumimoji="0" lang="en-US" sz="2400" b="0" i="0" u="none" strike="noStrike" kern="1200" cap="none" spc="0" normalizeH="0" baseline="0" noProof="0" dirty="0">
                <a:ln>
                  <a:noFill/>
                </a:ln>
                <a:solidFill>
                  <a:srgbClr val="990000"/>
                </a:solidFill>
                <a:effectLst/>
                <a:uLnTx/>
                <a:uFillTx/>
                <a:latin typeface="+mn-lt"/>
                <a:ea typeface="+mn-ea"/>
                <a:cs typeface="+mn-cs"/>
              </a:rPr>
              <a:t> – structural description of relations in database</a:t>
            </a:r>
          </a:p>
          <a:p>
            <a:pPr lvl="0">
              <a:buFont typeface="Calibri" pitchFamily="34" charset="0"/>
              <a:buChar char=" "/>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Instance</a:t>
            </a:r>
            <a:r>
              <a:rPr kumimoji="0" lang="en-US" sz="2400" b="0" i="0" u="none" strike="noStrike" kern="1200" cap="none" spc="0" normalizeH="0" baseline="0" noProof="0" dirty="0">
                <a:ln>
                  <a:noFill/>
                </a:ln>
                <a:solidFill>
                  <a:srgbClr val="990000"/>
                </a:solidFill>
                <a:effectLst/>
                <a:uLnTx/>
                <a:uFillTx/>
                <a:latin typeface="+mn-lt"/>
                <a:ea typeface="+mn-ea"/>
                <a:cs typeface="+mn-cs"/>
              </a:rPr>
              <a:t> </a:t>
            </a:r>
            <a:r>
              <a:rPr lang="en-US" sz="2400" dirty="0">
                <a:solidFill>
                  <a:srgbClr val="990000"/>
                </a:solidFill>
              </a:rPr>
              <a:t>– </a:t>
            </a:r>
            <a:r>
              <a:rPr kumimoji="0" lang="en-US" sz="2400" b="0" i="0" u="none" strike="noStrike" kern="1200" cap="none" spc="0" normalizeH="0" baseline="0" noProof="0" dirty="0">
                <a:ln>
                  <a:noFill/>
                </a:ln>
                <a:solidFill>
                  <a:srgbClr val="990000"/>
                </a:solidFill>
                <a:effectLst/>
                <a:uLnTx/>
                <a:uFillTx/>
                <a:latin typeface="+mn-lt"/>
                <a:ea typeface="+mn-ea"/>
                <a:cs typeface="+mn-cs"/>
              </a:rPr>
              <a:t>actual contents at given point in time</a:t>
            </a:r>
          </a:p>
        </p:txBody>
      </p:sp>
      <p:sp>
        <p:nvSpPr>
          <p:cNvPr id="12" name="Content Placeholder 2"/>
          <p:cNvSpPr txBox="1">
            <a:spLocks/>
          </p:cNvSpPr>
          <p:nvPr/>
        </p:nvSpPr>
        <p:spPr>
          <a:xfrm>
            <a:off x="609600" y="666748"/>
            <a:ext cx="7543800" cy="3352802"/>
          </a:xfrm>
          <a:prstGeom prst="rect">
            <a:avLst/>
          </a:prstGeom>
          <a:solidFill>
            <a:schemeClr val="bg1"/>
          </a:solidFill>
        </p:spPr>
        <p:txBody>
          <a:bodyPr vert="horz" lIns="91440" tIns="45720" rIns="91440" bIns="45720" rtlCol="0">
            <a:normAutofit/>
          </a:bodyPr>
          <a:lstStyle/>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NULL</a:t>
            </a:r>
            <a:r>
              <a:rPr kumimoji="0" lang="en-US" sz="2400" b="1" i="0" u="none" strike="noStrike" kern="1200" cap="none" spc="0" normalizeH="0" baseline="0" noProof="0" dirty="0">
                <a:ln>
                  <a:noFill/>
                </a:ln>
                <a:solidFill>
                  <a:srgbClr val="990000"/>
                </a:solidFill>
                <a:effectLst/>
                <a:uLnTx/>
                <a:uFillTx/>
                <a:latin typeface="+mn-lt"/>
                <a:ea typeface="+mn-ea"/>
                <a:cs typeface="+mn-cs"/>
              </a:rPr>
              <a:t> </a:t>
            </a:r>
            <a:r>
              <a:rPr kumimoji="0" lang="en-US" sz="2400" i="0" u="none" strike="noStrike" kern="1200" cap="none" spc="0" normalizeH="0" baseline="0" noProof="0" dirty="0">
                <a:ln>
                  <a:noFill/>
                </a:ln>
                <a:solidFill>
                  <a:srgbClr val="990000"/>
                </a:solidFill>
                <a:effectLst/>
                <a:uLnTx/>
                <a:uFillTx/>
                <a:latin typeface="+mn-lt"/>
                <a:ea typeface="+mn-ea"/>
                <a:cs typeface="+mn-cs"/>
              </a:rPr>
              <a:t>–</a:t>
            </a:r>
            <a:r>
              <a:rPr kumimoji="0" lang="en-US" sz="2400" b="0" i="0" u="none" strike="noStrike" kern="1200" cap="none" spc="0" normalizeH="0" baseline="0" noProof="0" dirty="0">
                <a:ln>
                  <a:noFill/>
                </a:ln>
                <a:solidFill>
                  <a:srgbClr val="990000"/>
                </a:solidFill>
                <a:effectLst/>
                <a:uLnTx/>
                <a:uFillTx/>
                <a:latin typeface="+mn-lt"/>
                <a:ea typeface="+mn-ea"/>
                <a:cs typeface="+mn-cs"/>
              </a:rPr>
              <a:t> special value for “unknown” or “undefined”</a:t>
            </a:r>
            <a:endParaRPr kumimoji="0" lang="en-US" sz="2800" b="0" i="0" u="none" strike="noStrike" kern="1200" cap="none" spc="0" normalizeH="0" baseline="0" noProof="0" dirty="0">
              <a:ln>
                <a:noFill/>
              </a:ln>
              <a:solidFill>
                <a:srgbClr val="990000"/>
              </a:solidFill>
              <a:effectLst/>
              <a:uLnTx/>
              <a:uFillTx/>
              <a:latin typeface="+mn-lt"/>
              <a:ea typeface="+mn-ea"/>
              <a:cs typeface="+mn-cs"/>
            </a:endParaRPr>
          </a:p>
        </p:txBody>
      </p:sp>
      <p:sp>
        <p:nvSpPr>
          <p:cNvPr id="14" name="Content Placeholder 2"/>
          <p:cNvSpPr txBox="1">
            <a:spLocks/>
          </p:cNvSpPr>
          <p:nvPr/>
        </p:nvSpPr>
        <p:spPr>
          <a:xfrm>
            <a:off x="609600" y="666750"/>
            <a:ext cx="7620000" cy="1447802"/>
          </a:xfrm>
          <a:prstGeom prst="rect">
            <a:avLst/>
          </a:prstGeom>
          <a:solidFill>
            <a:schemeClr val="bg1"/>
          </a:solidFill>
        </p:spPr>
        <p:txBody>
          <a:bodyPr vert="horz" lIns="91440" tIns="45720" rIns="91440" bIns="45720" rtlCol="0">
            <a:normAutofit/>
          </a:bodyPr>
          <a:lstStyle/>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Key</a:t>
            </a:r>
            <a:r>
              <a:rPr kumimoji="0" lang="en-US" sz="2400" b="1" i="0" u="none" strike="noStrike" kern="1200" cap="none" spc="0" normalizeH="0" baseline="0" noProof="0" dirty="0">
                <a:ln>
                  <a:noFill/>
                </a:ln>
                <a:solidFill>
                  <a:srgbClr val="990000"/>
                </a:solidFill>
                <a:effectLst/>
                <a:uLnTx/>
                <a:uFillTx/>
                <a:latin typeface="+mn-lt"/>
                <a:ea typeface="+mn-ea"/>
                <a:cs typeface="+mn-cs"/>
              </a:rPr>
              <a:t> </a:t>
            </a:r>
            <a:r>
              <a:rPr lang="en-US" sz="2400" dirty="0">
                <a:solidFill>
                  <a:srgbClr val="990000"/>
                </a:solidFill>
              </a:rPr>
              <a:t>–</a:t>
            </a:r>
            <a:r>
              <a:rPr kumimoji="0" lang="en-US" sz="2400" b="0" i="0" u="none" strike="noStrike" kern="1200" cap="none" spc="0" normalizeH="0" baseline="0" noProof="0" dirty="0">
                <a:ln>
                  <a:noFill/>
                </a:ln>
                <a:solidFill>
                  <a:srgbClr val="990000"/>
                </a:solidFill>
                <a:effectLst/>
                <a:uLnTx/>
                <a:uFillTx/>
                <a:latin typeface="+mn-lt"/>
                <a:ea typeface="+mn-ea"/>
                <a:cs typeface="+mn-cs"/>
              </a:rPr>
              <a:t> attribute whose value is unique in each tuple</a:t>
            </a:r>
          </a:p>
          <a:p>
            <a:pPr marR="0" lvl="0" algn="l" defTabSz="914400" rtl="0" eaLnBrk="1" fontAlgn="auto" latinLnBrk="0" hangingPunct="1">
              <a:buClrTx/>
              <a:buSzTx/>
              <a:buFont typeface="Calibri" pitchFamily="34" charset="0"/>
              <a:buChar char=" "/>
              <a:tabLst/>
              <a:defRPr/>
            </a:pPr>
            <a:r>
              <a:rPr kumimoji="0" lang="en-US" sz="2400" b="0" i="0" u="none" strike="noStrike" kern="1200" cap="none" spc="0" normalizeH="0" baseline="0" noProof="0" dirty="0">
                <a:ln>
                  <a:noFill/>
                </a:ln>
                <a:solidFill>
                  <a:srgbClr val="990000"/>
                </a:solidFill>
                <a:effectLst/>
                <a:uLnTx/>
                <a:uFillTx/>
                <a:latin typeface="+mn-lt"/>
                <a:ea typeface="+mn-ea"/>
                <a:cs typeface="+mn-cs"/>
              </a:rPr>
              <a:t>Or set of attributes whose combined values are unique</a:t>
            </a:r>
          </a:p>
        </p:txBody>
      </p:sp>
      <p:graphicFrame>
        <p:nvGraphicFramePr>
          <p:cNvPr id="17" name="Table 16"/>
          <p:cNvGraphicFramePr>
            <a:graphicFrameLocks noGrp="1"/>
          </p:cNvGraphicFramePr>
          <p:nvPr/>
        </p:nvGraphicFramePr>
        <p:xfrm>
          <a:off x="685800" y="2754630"/>
          <a:ext cx="3733800" cy="2255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85750">
                <a:tc>
                  <a:txBody>
                    <a:bodyPr/>
                    <a:lstStyle/>
                    <a:p>
                      <a:r>
                        <a:rPr lang="en-US" sz="16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GPA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t>Ahmed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solidFill>
                            <a:schemeClr val="bg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t>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solidFill>
                            <a:schemeClr val="bg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t>Usman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18" name="Table 17"/>
          <p:cNvGraphicFramePr>
            <a:graphicFrameLocks noGrp="1"/>
          </p:cNvGraphicFramePr>
          <p:nvPr/>
        </p:nvGraphicFramePr>
        <p:xfrm>
          <a:off x="4953001" y="2754630"/>
          <a:ext cx="3505200" cy="225552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633762">
                  <a:extLst>
                    <a:ext uri="{9D8B030D-6E8A-4147-A177-3AD203B41FA5}">
                      <a16:colId xmlns:a16="http://schemas.microsoft.com/office/drawing/2014/main" val="20001"/>
                    </a:ext>
                  </a:extLst>
                </a:gridCol>
                <a:gridCol w="1880839">
                  <a:extLst>
                    <a:ext uri="{9D8B030D-6E8A-4147-A177-3AD203B41FA5}">
                      <a16:colId xmlns:a16="http://schemas.microsoft.com/office/drawing/2014/main" val="20002"/>
                    </a:ext>
                  </a:extLst>
                </a:gridCol>
              </a:tblGrid>
              <a:tr h="285750">
                <a:tc>
                  <a:txBody>
                    <a:bodyPr/>
                    <a:lstStyle/>
                    <a:p>
                      <a:r>
                        <a:rPr lang="en-US" sz="16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sz="1600" dirty="0">
                          <a:solidFill>
                            <a:schemeClr val="bg1"/>
                          </a:solidFill>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sz="1600" dirty="0">
                          <a:solidFill>
                            <a:schemeClr val="tx1"/>
                          </a:solidFill>
                        </a:rPr>
                        <a:t>Enrollments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err="1">
                          <a:solidFill>
                            <a:schemeClr val="bg1"/>
                          </a:solidFill>
                        </a:rPr>
                        <a:t>Comsats</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solidFill>
                            <a:schemeClr val="bg1"/>
                          </a:solidFill>
                        </a:rPr>
                        <a:t>LHR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solidFill>
                            <a:schemeClr val="bg1"/>
                          </a:solidFill>
                        </a:rPr>
                        <a:t>FAST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solidFill>
                            <a:schemeClr val="bg1"/>
                          </a:solidFill>
                        </a:rPr>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t>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solidFill>
                            <a:schemeClr val="bg1"/>
                          </a:solidFill>
                        </a:rPr>
                        <a:t>NUST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solidFill>
                            <a:schemeClr val="bg1"/>
                          </a:solidFill>
                        </a:rPr>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r>
                        <a:rPr lang="en-US" dirty="0" err="1">
                          <a:solidFill>
                            <a:schemeClr val="bg1"/>
                          </a:solidFill>
                        </a:rPr>
                        <a:t>Comsats</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solidFill>
                            <a:schemeClr val="bg1"/>
                          </a:solidFill>
                        </a:rPr>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sp>
        <p:nvSpPr>
          <p:cNvPr id="19" name="TextBox 18"/>
          <p:cNvSpPr txBox="1"/>
          <p:nvPr/>
        </p:nvSpPr>
        <p:spPr>
          <a:xfrm>
            <a:off x="609600" y="2431018"/>
            <a:ext cx="8077200" cy="369332"/>
          </a:xfrm>
          <a:prstGeom prst="rect">
            <a:avLst/>
          </a:prstGeom>
          <a:noFill/>
        </p:spPr>
        <p:txBody>
          <a:bodyPr wrap="square" rtlCol="0">
            <a:spAutoFit/>
          </a:bodyPr>
          <a:lstStyle/>
          <a:p>
            <a:r>
              <a:rPr lang="en-US" b="1" dirty="0">
                <a:solidFill>
                  <a:srgbClr val="990000"/>
                </a:solidFill>
              </a:rPr>
              <a:t>Student				           University</a:t>
            </a:r>
          </a:p>
        </p:txBody>
      </p:sp>
      <p:pic>
        <p:nvPicPr>
          <p:cNvPr id="20" name="Picture 19"/>
          <p:cNvPicPr>
            <a:picLocks noChangeAspect="1"/>
          </p:cNvPicPr>
          <p:nvPr/>
        </p:nvPicPr>
        <p:blipFill>
          <a:blip r:embed="rId3"/>
          <a:stretch>
            <a:fillRect/>
          </a:stretch>
        </p:blipFill>
        <p:spPr>
          <a:xfrm>
            <a:off x="3684495" y="3169025"/>
            <a:ext cx="235744" cy="235744"/>
          </a:xfrm>
          <a:prstGeom prst="rect">
            <a:avLst/>
          </a:prstGeom>
        </p:spPr>
      </p:pic>
      <p:pic>
        <p:nvPicPr>
          <p:cNvPr id="21" name="Picture 20"/>
          <p:cNvPicPr>
            <a:picLocks noChangeAspect="1"/>
          </p:cNvPicPr>
          <p:nvPr/>
        </p:nvPicPr>
        <p:blipFill>
          <a:blip r:embed="rId4"/>
          <a:stretch>
            <a:fillRect/>
          </a:stretch>
        </p:blipFill>
        <p:spPr>
          <a:xfrm>
            <a:off x="3684494" y="3903009"/>
            <a:ext cx="228600" cy="228600"/>
          </a:xfrm>
          <a:prstGeom prst="rect">
            <a:avLst/>
          </a:prstGeom>
        </p:spPr>
      </p:pic>
    </p:spTree>
    <p:extLst>
      <p:ext uri="{BB962C8B-B14F-4D97-AF65-F5344CB8AC3E}">
        <p14:creationId xmlns:p14="http://schemas.microsoft.com/office/powerpoint/2010/main" val="9706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CDE7-5C7D-B44B-B255-8FBE3048704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D447999-8B85-14FF-668C-858F5F3F0A82}"/>
              </a:ext>
            </a:extLst>
          </p:cNvPr>
          <p:cNvPicPr>
            <a:picLocks noGrp="1" noChangeAspect="1"/>
          </p:cNvPicPr>
          <p:nvPr>
            <p:ph idx="1"/>
          </p:nvPr>
        </p:nvPicPr>
        <p:blipFill>
          <a:blip r:embed="rId3"/>
          <a:stretch>
            <a:fillRect/>
          </a:stretch>
        </p:blipFill>
        <p:spPr>
          <a:xfrm>
            <a:off x="0" y="-95250"/>
            <a:ext cx="9067800" cy="5238751"/>
          </a:xfrm>
        </p:spPr>
      </p:pic>
    </p:spTree>
    <p:extLst>
      <p:ext uri="{BB962C8B-B14F-4D97-AF65-F5344CB8AC3E}">
        <p14:creationId xmlns:p14="http://schemas.microsoft.com/office/powerpoint/2010/main" val="4090280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8C09489-9D58-49F7-C326-59546C326BD1}"/>
              </a:ext>
            </a:extLst>
          </p:cNvPr>
          <p:cNvSpPr>
            <a:spLocks noGrp="1"/>
          </p:cNvSpPr>
          <p:nvPr>
            <p:ph type="sldNum" sz="quarter" idx="12"/>
          </p:nvPr>
        </p:nvSpPr>
        <p:spPr/>
        <p:txBody>
          <a:bodyPr/>
          <a:lstStyle/>
          <a:p>
            <a:fld id="{CA626C22-FB06-4767-B720-2EDB8FFAEE8A}" type="slidenum">
              <a:rPr lang="en-US" altLang="en-US"/>
              <a:pPr/>
              <a:t>27</a:t>
            </a:fld>
            <a:endParaRPr lang="en-US" altLang="en-US"/>
          </a:p>
        </p:txBody>
      </p:sp>
      <p:sp>
        <p:nvSpPr>
          <p:cNvPr id="191490" name="Rectangle 2">
            <a:extLst>
              <a:ext uri="{FF2B5EF4-FFF2-40B4-BE49-F238E27FC236}">
                <a16:creationId xmlns:a16="http://schemas.microsoft.com/office/drawing/2014/main" id="{ADF13CE2-6357-9BA9-B8C2-2BAEF5F0E378}"/>
              </a:ext>
            </a:extLst>
          </p:cNvPr>
          <p:cNvSpPr>
            <a:spLocks noGrp="1" noChangeArrowheads="1"/>
          </p:cNvSpPr>
          <p:nvPr>
            <p:ph type="title"/>
          </p:nvPr>
        </p:nvSpPr>
        <p:spPr/>
        <p:txBody>
          <a:bodyPr>
            <a:normAutofit fontScale="90000"/>
          </a:bodyPr>
          <a:lstStyle/>
          <a:p>
            <a:r>
              <a:rPr lang="en-GB" altLang="en-US" b="1"/>
              <a:t>Instances of  Branch and Staff Relations</a:t>
            </a:r>
            <a:endParaRPr lang="en-GB" altLang="en-US"/>
          </a:p>
        </p:txBody>
      </p:sp>
      <p:pic>
        <p:nvPicPr>
          <p:cNvPr id="191492" name="Picture 4">
            <a:extLst>
              <a:ext uri="{FF2B5EF4-FFF2-40B4-BE49-F238E27FC236}">
                <a16:creationId xmlns:a16="http://schemas.microsoft.com/office/drawing/2014/main" id="{456907F6-E39B-8E18-369F-206F4AB02380}"/>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601391" y="1113235"/>
            <a:ext cx="4320778" cy="377785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332FB-2FA1-DD48-900F-792EBCDD01FD}"/>
              </a:ext>
            </a:extLst>
          </p:cNvPr>
          <p:cNvSpPr>
            <a:spLocks noGrp="1"/>
          </p:cNvSpPr>
          <p:nvPr>
            <p:ph type="title"/>
          </p:nvPr>
        </p:nvSpPr>
        <p:spPr/>
        <p:txBody>
          <a:bodyPr/>
          <a:lstStyle/>
          <a:p>
            <a:r>
              <a:rPr lang="en-US" b="1" dirty="0"/>
              <a:t>SQL </a:t>
            </a:r>
          </a:p>
        </p:txBody>
      </p:sp>
      <p:sp>
        <p:nvSpPr>
          <p:cNvPr id="3" name="Content Placeholder 2">
            <a:extLst>
              <a:ext uri="{FF2B5EF4-FFF2-40B4-BE49-F238E27FC236}">
                <a16:creationId xmlns:a16="http://schemas.microsoft.com/office/drawing/2014/main" id="{1A1473E0-DC8E-A056-E1FF-925D39F8E832}"/>
              </a:ext>
            </a:extLst>
          </p:cNvPr>
          <p:cNvSpPr>
            <a:spLocks noGrp="1"/>
          </p:cNvSpPr>
          <p:nvPr>
            <p:ph idx="1"/>
          </p:nvPr>
        </p:nvSpPr>
        <p:spPr/>
        <p:txBody>
          <a:bodyPr>
            <a:normAutofit/>
          </a:bodyPr>
          <a:lstStyle/>
          <a:p>
            <a:pPr algn="l">
              <a:buFont typeface="Arial" panose="020B0604020202020204" pitchFamily="34" charset="0"/>
              <a:buChar char="•"/>
            </a:pPr>
            <a:r>
              <a:rPr lang="en-US" sz="2800" b="0" i="0" dirty="0">
                <a:solidFill>
                  <a:srgbClr val="000000"/>
                </a:solidFill>
                <a:effectLst/>
                <a:latin typeface="Cambria" panose="02040503050406030204" pitchFamily="18" charset="0"/>
                <a:ea typeface="Cambria" panose="02040503050406030204" pitchFamily="18" charset="0"/>
              </a:rPr>
              <a:t>SQL stands for Structured Query Language</a:t>
            </a:r>
          </a:p>
          <a:p>
            <a:pPr algn="l">
              <a:buFont typeface="Arial" panose="020B0604020202020204" pitchFamily="34" charset="0"/>
              <a:buChar char="•"/>
            </a:pPr>
            <a:r>
              <a:rPr lang="en-US" sz="2800" b="0" i="0" dirty="0">
                <a:solidFill>
                  <a:srgbClr val="000000"/>
                </a:solidFill>
                <a:effectLst/>
                <a:latin typeface="Cambria" panose="02040503050406030204" pitchFamily="18" charset="0"/>
                <a:ea typeface="Cambria" panose="02040503050406030204" pitchFamily="18" charset="0"/>
              </a:rPr>
              <a:t>SQL lets you access and manipulate databases</a:t>
            </a:r>
          </a:p>
          <a:p>
            <a:pPr algn="l">
              <a:buFont typeface="Arial" panose="020B0604020202020204" pitchFamily="34" charset="0"/>
              <a:buChar char="•"/>
            </a:pPr>
            <a:r>
              <a:rPr lang="en-US" sz="2800" b="0" i="0" dirty="0">
                <a:solidFill>
                  <a:srgbClr val="000000"/>
                </a:solidFill>
                <a:effectLst/>
                <a:latin typeface="Cambria" panose="02040503050406030204" pitchFamily="18" charset="0"/>
                <a:ea typeface="Cambria" panose="02040503050406030204" pitchFamily="18" charset="0"/>
              </a:rPr>
              <a:t>SQL became a standard of the American National Standards Institute (ANSI) in 1986</a:t>
            </a:r>
            <a:r>
              <a:rPr lang="en-US" sz="2800" dirty="0">
                <a:solidFill>
                  <a:srgbClr val="000000"/>
                </a:solidFill>
                <a:latin typeface="Cambria" panose="02040503050406030204" pitchFamily="18" charset="0"/>
                <a:ea typeface="Cambria" panose="02040503050406030204" pitchFamily="18" charset="0"/>
              </a:rPr>
              <a:t>.</a:t>
            </a:r>
            <a:endParaRPr lang="en-US" sz="2800" b="0" i="0" dirty="0">
              <a:solidFill>
                <a:srgbClr val="000000"/>
              </a:solidFill>
              <a:effectLst/>
              <a:latin typeface="Cambria" panose="02040503050406030204" pitchFamily="18" charset="0"/>
              <a:ea typeface="Cambria" panose="02040503050406030204" pitchFamily="18" charset="0"/>
            </a:endParaRPr>
          </a:p>
          <a:p>
            <a:endParaRPr lang="en-US" dirty="0"/>
          </a:p>
        </p:txBody>
      </p:sp>
    </p:spTree>
    <p:extLst>
      <p:ext uri="{BB962C8B-B14F-4D97-AF65-F5344CB8AC3E}">
        <p14:creationId xmlns:p14="http://schemas.microsoft.com/office/powerpoint/2010/main" val="2382869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2444-11AD-0A06-1834-B592B237DC92}"/>
              </a:ext>
            </a:extLst>
          </p:cNvPr>
          <p:cNvSpPr>
            <a:spLocks noGrp="1"/>
          </p:cNvSpPr>
          <p:nvPr>
            <p:ph type="title"/>
          </p:nvPr>
        </p:nvSpPr>
        <p:spPr/>
        <p:txBody>
          <a:bodyPr/>
          <a:lstStyle/>
          <a:p>
            <a:r>
              <a:rPr lang="en-US" dirty="0"/>
              <a:t>Syntax for creating a table </a:t>
            </a:r>
          </a:p>
        </p:txBody>
      </p:sp>
      <p:sp>
        <p:nvSpPr>
          <p:cNvPr id="3" name="Content Placeholder 2">
            <a:extLst>
              <a:ext uri="{FF2B5EF4-FFF2-40B4-BE49-F238E27FC236}">
                <a16:creationId xmlns:a16="http://schemas.microsoft.com/office/drawing/2014/main" id="{62F110AD-CDE0-AD02-41BE-2FDC6990963F}"/>
              </a:ext>
            </a:extLst>
          </p:cNvPr>
          <p:cNvSpPr>
            <a:spLocks noGrp="1"/>
          </p:cNvSpPr>
          <p:nvPr>
            <p:ph idx="1"/>
          </p:nvPr>
        </p:nvSpPr>
        <p:spPr/>
        <p:txBody>
          <a:bodyPr>
            <a:normAutofit lnSpcReduction="10000"/>
          </a:bodyPr>
          <a:lstStyle/>
          <a:p>
            <a:r>
              <a:rPr lang="en-US" dirty="0"/>
              <a:t>Create table &lt;</a:t>
            </a:r>
            <a:r>
              <a:rPr lang="en-US" dirty="0" err="1"/>
              <a:t>table_name</a:t>
            </a:r>
            <a:r>
              <a:rPr lang="en-US" dirty="0"/>
              <a:t>&gt;</a:t>
            </a:r>
          </a:p>
          <a:p>
            <a:r>
              <a:rPr lang="en-US" dirty="0"/>
              <a:t>(</a:t>
            </a:r>
          </a:p>
          <a:p>
            <a:r>
              <a:rPr lang="en-US" dirty="0"/>
              <a:t>Column1 name  data type,</a:t>
            </a:r>
          </a:p>
          <a:p>
            <a:r>
              <a:rPr lang="en-US" dirty="0"/>
              <a:t>Column1 name  data type,</a:t>
            </a:r>
          </a:p>
          <a:p>
            <a:r>
              <a:rPr lang="en-US" dirty="0"/>
              <a:t>Column1 name  data type</a:t>
            </a:r>
          </a:p>
          <a:p>
            <a:r>
              <a:rPr lang="en-US" dirty="0"/>
              <a:t>);</a:t>
            </a:r>
          </a:p>
          <a:p>
            <a:endParaRPr lang="en-US" dirty="0"/>
          </a:p>
        </p:txBody>
      </p:sp>
    </p:spTree>
    <p:extLst>
      <p:ext uri="{BB962C8B-B14F-4D97-AF65-F5344CB8AC3E}">
        <p14:creationId xmlns:p14="http://schemas.microsoft.com/office/powerpoint/2010/main" val="717870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0166F9-8F4C-7F1D-0E52-6A0D79459677}"/>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1605723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2444-11AD-0A06-1834-B592B237DC92}"/>
              </a:ext>
            </a:extLst>
          </p:cNvPr>
          <p:cNvSpPr>
            <a:spLocks noGrp="1"/>
          </p:cNvSpPr>
          <p:nvPr>
            <p:ph type="title"/>
          </p:nvPr>
        </p:nvSpPr>
        <p:spPr/>
        <p:txBody>
          <a:bodyPr/>
          <a:lstStyle/>
          <a:p>
            <a:r>
              <a:rPr lang="en-US" dirty="0"/>
              <a:t>To display schema of relation  </a:t>
            </a:r>
          </a:p>
        </p:txBody>
      </p:sp>
      <p:sp>
        <p:nvSpPr>
          <p:cNvPr id="3" name="Content Placeholder 2">
            <a:extLst>
              <a:ext uri="{FF2B5EF4-FFF2-40B4-BE49-F238E27FC236}">
                <a16:creationId xmlns:a16="http://schemas.microsoft.com/office/drawing/2014/main" id="{62F110AD-CDE0-AD02-41BE-2FDC6990963F}"/>
              </a:ext>
            </a:extLst>
          </p:cNvPr>
          <p:cNvSpPr>
            <a:spLocks noGrp="1"/>
          </p:cNvSpPr>
          <p:nvPr>
            <p:ph idx="1"/>
          </p:nvPr>
        </p:nvSpPr>
        <p:spPr/>
        <p:txBody>
          <a:bodyPr>
            <a:normAutofit fontScale="92500" lnSpcReduction="20000"/>
          </a:bodyPr>
          <a:lstStyle/>
          <a:p>
            <a:r>
              <a:rPr lang="en-US" dirty="0"/>
              <a:t>Create table &lt;</a:t>
            </a:r>
            <a:r>
              <a:rPr lang="en-US" dirty="0" err="1"/>
              <a:t>table_name</a:t>
            </a:r>
            <a:r>
              <a:rPr lang="en-US" dirty="0"/>
              <a:t>&gt;</a:t>
            </a:r>
          </a:p>
          <a:p>
            <a:r>
              <a:rPr lang="en-US" dirty="0"/>
              <a:t>(</a:t>
            </a:r>
          </a:p>
          <a:p>
            <a:r>
              <a:rPr lang="en-US" dirty="0"/>
              <a:t>Column1 name  data type,</a:t>
            </a:r>
          </a:p>
          <a:p>
            <a:r>
              <a:rPr lang="en-US" dirty="0"/>
              <a:t>Column2 name  data type,</a:t>
            </a:r>
          </a:p>
          <a:p>
            <a:r>
              <a:rPr lang="en-US" dirty="0"/>
              <a:t>Column3 name  data type</a:t>
            </a:r>
          </a:p>
          <a:p>
            <a:r>
              <a:rPr lang="en-US" dirty="0"/>
              <a:t>);</a:t>
            </a:r>
          </a:p>
          <a:p>
            <a:r>
              <a:rPr lang="en-US" dirty="0"/>
              <a:t>desc </a:t>
            </a:r>
            <a:r>
              <a:rPr lang="en-US" dirty="0" err="1"/>
              <a:t>table_name</a:t>
            </a:r>
            <a:r>
              <a:rPr lang="en-US" dirty="0"/>
              <a:t> ;</a:t>
            </a:r>
          </a:p>
          <a:p>
            <a:endParaRPr lang="en-US" dirty="0"/>
          </a:p>
        </p:txBody>
      </p:sp>
    </p:spTree>
    <p:extLst>
      <p:ext uri="{BB962C8B-B14F-4D97-AF65-F5344CB8AC3E}">
        <p14:creationId xmlns:p14="http://schemas.microsoft.com/office/powerpoint/2010/main" val="969017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268A-DF59-42C7-7227-161B39B90BFE}"/>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4A1F9AD3-970E-CB8C-D4B7-3D53BC613DEB}"/>
              </a:ext>
            </a:extLst>
          </p:cNvPr>
          <p:cNvSpPr>
            <a:spLocks noGrp="1"/>
          </p:cNvSpPr>
          <p:nvPr>
            <p:ph idx="1"/>
          </p:nvPr>
        </p:nvSpPr>
        <p:spPr/>
        <p:txBody>
          <a:bodyPr>
            <a:normAutofit fontScale="92500" lnSpcReduction="20000"/>
          </a:bodyPr>
          <a:lstStyle/>
          <a:p>
            <a:r>
              <a:rPr lang="en-US" dirty="0"/>
              <a:t>Create table emp</a:t>
            </a:r>
          </a:p>
          <a:p>
            <a:r>
              <a:rPr lang="en-US" dirty="0"/>
              <a:t>(</a:t>
            </a:r>
          </a:p>
          <a:p>
            <a:r>
              <a:rPr lang="en-US" dirty="0"/>
              <a:t>Id int,</a:t>
            </a:r>
          </a:p>
          <a:p>
            <a:r>
              <a:rPr lang="en-US" dirty="0"/>
              <a:t>Name varchar2(10),</a:t>
            </a:r>
          </a:p>
          <a:p>
            <a:r>
              <a:rPr lang="en-US" dirty="0"/>
              <a:t>Salary number(12)</a:t>
            </a:r>
          </a:p>
          <a:p>
            <a:r>
              <a:rPr lang="en-US" dirty="0"/>
              <a:t>);</a:t>
            </a:r>
          </a:p>
          <a:p>
            <a:r>
              <a:rPr lang="en-US" dirty="0"/>
              <a:t>desc emp;</a:t>
            </a:r>
          </a:p>
          <a:p>
            <a:endParaRPr lang="en-US" dirty="0"/>
          </a:p>
        </p:txBody>
      </p:sp>
    </p:spTree>
    <p:extLst>
      <p:ext uri="{BB962C8B-B14F-4D97-AF65-F5344CB8AC3E}">
        <p14:creationId xmlns:p14="http://schemas.microsoft.com/office/powerpoint/2010/main" val="1848604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Aft>
                <a:spcPts val="600"/>
              </a:spcAft>
            </a:pPr>
            <a:r>
              <a:rPr lang="en-US" kern="1200">
                <a:latin typeface="+mj-lt"/>
                <a:ea typeface="+mj-ea"/>
                <a:cs typeface="+mj-cs"/>
              </a:rPr>
              <a:t>The Relational Model</a:t>
            </a:r>
          </a:p>
        </p:txBody>
      </p:sp>
      <p:sp>
        <p:nvSpPr>
          <p:cNvPr id="4" name="Content Placeholder 2"/>
          <p:cNvSpPr txBox="1">
            <a:spLocks/>
          </p:cNvSpPr>
          <p:nvPr/>
        </p:nvSpPr>
        <p:spPr>
          <a:xfrm>
            <a:off x="457200" y="1200151"/>
            <a:ext cx="8229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Char char=" "/>
            </a:pPr>
            <a:r>
              <a:rPr lang="en-US" sz="2200" dirty="0"/>
              <a:t>Creating relations (tables) in SQL</a:t>
            </a:r>
          </a:p>
          <a:p>
            <a:pPr marL="0" indent="0">
              <a:lnSpc>
                <a:spcPct val="90000"/>
              </a:lnSpc>
              <a:buFont typeface="Arial" pitchFamily="34" charset="0"/>
              <a:buChar char=" "/>
            </a:pPr>
            <a:r>
              <a:rPr lang="en-US" sz="2200" b="1" dirty="0"/>
              <a:t> </a:t>
            </a:r>
          </a:p>
          <a:p>
            <a:pPr marL="0" indent="0">
              <a:lnSpc>
                <a:spcPct val="90000"/>
              </a:lnSpc>
              <a:buFont typeface="Arial" pitchFamily="34" charset="0"/>
              <a:buChar char=" "/>
            </a:pPr>
            <a:endParaRPr lang="en-US" sz="2200" b="1" dirty="0"/>
          </a:p>
          <a:p>
            <a:pPr marL="0" indent="0">
              <a:lnSpc>
                <a:spcPct val="90000"/>
              </a:lnSpc>
              <a:buFont typeface="Arial" pitchFamily="34" charset="0"/>
              <a:buChar char=" "/>
            </a:pPr>
            <a:r>
              <a:rPr lang="en-US" sz="2200" b="1" dirty="0"/>
              <a:t>Create Table Student(ID integer, Name character (30), GPA float, Photo character(100))</a:t>
            </a:r>
          </a:p>
          <a:p>
            <a:pPr marL="0" indent="0">
              <a:lnSpc>
                <a:spcPct val="90000"/>
              </a:lnSpc>
              <a:buFont typeface="Arial" pitchFamily="34" charset="0"/>
              <a:buChar char=" "/>
            </a:pPr>
            <a:r>
              <a:rPr lang="en-US" sz="2200" b="1" dirty="0"/>
              <a:t> </a:t>
            </a:r>
          </a:p>
          <a:p>
            <a:pPr marL="0" indent="0">
              <a:lnSpc>
                <a:spcPct val="90000"/>
              </a:lnSpc>
              <a:buFont typeface="Arial" pitchFamily="34" charset="0"/>
              <a:buChar char=" "/>
            </a:pPr>
            <a:endParaRPr lang="en-US" sz="2200" b="1" dirty="0"/>
          </a:p>
          <a:p>
            <a:pPr marL="0" indent="0">
              <a:lnSpc>
                <a:spcPct val="90000"/>
              </a:lnSpc>
              <a:buFont typeface="Arial" pitchFamily="34" charset="0"/>
              <a:buChar char=" "/>
            </a:pPr>
            <a:r>
              <a:rPr lang="en-US" sz="2200" b="1" dirty="0"/>
              <a:t>Create Table University(Name character(50), City char(3), Enrollments integer)</a:t>
            </a:r>
          </a:p>
          <a:p>
            <a:pPr marL="0" indent="0">
              <a:lnSpc>
                <a:spcPct val="90000"/>
              </a:lnSpc>
              <a:buFont typeface="Arial" pitchFamily="34" charset="0"/>
              <a:buChar char=" "/>
            </a:pPr>
            <a:endParaRPr lang="en-US" sz="2200" b="1" dirty="0"/>
          </a:p>
        </p:txBody>
      </p:sp>
    </p:spTree>
    <p:extLst>
      <p:ext uri="{BB962C8B-B14F-4D97-AF65-F5344CB8AC3E}">
        <p14:creationId xmlns:p14="http://schemas.microsoft.com/office/powerpoint/2010/main" val="283637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fade">
                                      <p:cBhvr>
                                        <p:cTn id="1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3869263" y="752475"/>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chemeClr val="tx1">
                    <a:lumMod val="75000"/>
                    <a:lumOff val="25000"/>
                  </a:schemeClr>
                </a:solidFill>
              </a:rPr>
              <a:t>Relational Databases</a:t>
            </a:r>
          </a:p>
        </p:txBody>
      </p:sp>
      <p:cxnSp>
        <p:nvCxnSpPr>
          <p:cNvPr id="5" name="Straight Connector 4"/>
          <p:cNvCxnSpPr/>
          <p:nvPr/>
        </p:nvCxnSpPr>
        <p:spPr>
          <a:xfrm>
            <a:off x="3996265" y="1971675"/>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3810000" y="2088097"/>
            <a:ext cx="5105401"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800" dirty="0">
                <a:solidFill>
                  <a:schemeClr val="tx1">
                    <a:lumMod val="75000"/>
                    <a:lumOff val="25000"/>
                  </a:schemeClr>
                </a:solidFill>
              </a:rPr>
              <a:t>Querying Relational Databases</a:t>
            </a:r>
          </a:p>
        </p:txBody>
      </p:sp>
    </p:spTree>
    <p:extLst>
      <p:ext uri="{BB962C8B-B14F-4D97-AF65-F5344CB8AC3E}">
        <p14:creationId xmlns:p14="http://schemas.microsoft.com/office/powerpoint/2010/main" val="1558618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48200" y="0"/>
            <a:ext cx="44958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Querying Relational Databases</a:t>
            </a:r>
          </a:p>
        </p:txBody>
      </p:sp>
      <p:sp>
        <p:nvSpPr>
          <p:cNvPr id="3" name="Content Placeholder 2"/>
          <p:cNvSpPr txBox="1">
            <a:spLocks/>
          </p:cNvSpPr>
          <p:nvPr/>
        </p:nvSpPr>
        <p:spPr>
          <a:xfrm>
            <a:off x="381000" y="666750"/>
            <a:ext cx="8305800" cy="35623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0"/>
              </a:spcBef>
              <a:buClr>
                <a:srgbClr val="990000"/>
              </a:buClr>
              <a:buNone/>
            </a:pPr>
            <a:r>
              <a:rPr lang="en-US" sz="2800" b="1" dirty="0">
                <a:solidFill>
                  <a:srgbClr val="990000"/>
                </a:solidFill>
              </a:rPr>
              <a:t>Steps in creating and using a (relational) database</a:t>
            </a:r>
          </a:p>
          <a:p>
            <a:pPr marL="605790" indent="-514350">
              <a:spcBef>
                <a:spcPts val="600"/>
              </a:spcBef>
              <a:buClr>
                <a:srgbClr val="0000FF"/>
              </a:buClr>
              <a:buNone/>
            </a:pPr>
            <a:r>
              <a:rPr lang="en-US" sz="2400" dirty="0">
                <a:solidFill>
                  <a:srgbClr val="0000FF"/>
                </a:solidFill>
              </a:rPr>
              <a:t>     1.  Design schema; create using DDL</a:t>
            </a:r>
          </a:p>
          <a:p>
            <a:pPr marL="605790" indent="-514350">
              <a:spcBef>
                <a:spcPts val="0"/>
              </a:spcBef>
              <a:buClr>
                <a:srgbClr val="0000FF"/>
              </a:buClr>
              <a:buNone/>
            </a:pPr>
            <a:r>
              <a:rPr lang="en-US" sz="2400" dirty="0">
                <a:solidFill>
                  <a:srgbClr val="0000FF"/>
                </a:solidFill>
              </a:rPr>
              <a:t>     2.  “Bulk load” initial data</a:t>
            </a:r>
          </a:p>
          <a:p>
            <a:pPr marL="605790" indent="-514350">
              <a:spcBef>
                <a:spcPts val="0"/>
              </a:spcBef>
              <a:buClr>
                <a:srgbClr val="0000FF"/>
              </a:buClr>
              <a:buNone/>
            </a:pPr>
            <a:r>
              <a:rPr lang="en-US" sz="2400" dirty="0">
                <a:solidFill>
                  <a:srgbClr val="0000FF"/>
                </a:solidFill>
              </a:rPr>
              <a:t>     3.  Repeat: execute queries and modifications</a:t>
            </a:r>
          </a:p>
          <a:p>
            <a:pPr marL="605790" indent="-514350">
              <a:spcBef>
                <a:spcPts val="0"/>
              </a:spcBef>
              <a:buClr>
                <a:srgbClr val="990000"/>
              </a:buClr>
              <a:buNone/>
            </a:pPr>
            <a:endParaRPr lang="en-US" sz="2800" dirty="0">
              <a:solidFill>
                <a:srgbClr val="990000"/>
              </a:solidFill>
            </a:endParaRPr>
          </a:p>
        </p:txBody>
      </p:sp>
      <p:sp>
        <p:nvSpPr>
          <p:cNvPr id="4" name="Flowchart: Magnetic Disk 3"/>
          <p:cNvSpPr/>
          <p:nvPr/>
        </p:nvSpPr>
        <p:spPr>
          <a:xfrm>
            <a:off x="2057400" y="2647950"/>
            <a:ext cx="2743200" cy="2133600"/>
          </a:xfrm>
          <a:prstGeom prst="flowChartMagneticDisk">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08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285" y="689905"/>
            <a:ext cx="7467600" cy="1938992"/>
          </a:xfrm>
          <a:prstGeom prst="rect">
            <a:avLst/>
          </a:prstGeom>
          <a:noFill/>
        </p:spPr>
        <p:txBody>
          <a:bodyPr wrap="square" rtlCol="0">
            <a:spAutoFit/>
          </a:bodyPr>
          <a:lstStyle/>
          <a:p>
            <a:pPr>
              <a:spcAft>
                <a:spcPts val="1200"/>
              </a:spcAft>
            </a:pPr>
            <a:r>
              <a:rPr lang="en-US" sz="2800" dirty="0"/>
              <a:t>Examples: simple university admissions database</a:t>
            </a:r>
          </a:p>
          <a:p>
            <a:pPr>
              <a:spcAft>
                <a:spcPts val="600"/>
              </a:spcAft>
            </a:pPr>
            <a:r>
              <a:rPr lang="en-US" sz="2400" b="1" dirty="0">
                <a:solidFill>
                  <a:srgbClr val="0000FF"/>
                </a:solidFill>
                <a:latin typeface="Lucida Console" pitchFamily="49" charset="0"/>
              </a:rPr>
              <a:t>  University</a:t>
            </a:r>
            <a:r>
              <a:rPr lang="en-US" sz="2400" dirty="0">
                <a:latin typeface="Lucida Console" pitchFamily="49" charset="0"/>
              </a:rPr>
              <a:t>(</a:t>
            </a:r>
            <a:r>
              <a:rPr lang="en-US" sz="2400" b="1" u="sng"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city,enrollment</a:t>
            </a:r>
            <a:r>
              <a:rPr lang="en-US" sz="2400" dirty="0">
                <a:latin typeface="Lucida Console" pitchFamily="49" charset="0"/>
              </a:rPr>
              <a:t>) </a:t>
            </a:r>
          </a:p>
          <a:p>
            <a:pPr>
              <a:spcAft>
                <a:spcPts val="600"/>
              </a:spcAft>
            </a:pPr>
            <a:r>
              <a:rPr lang="en-US" sz="2400" b="1" dirty="0">
                <a:solidFill>
                  <a:srgbClr val="0000FF"/>
                </a:solidFill>
                <a:latin typeface="Lucida Console" pitchFamily="49" charset="0"/>
              </a:rPr>
              <a:t>  Student</a:t>
            </a:r>
            <a:r>
              <a:rPr lang="en-US" sz="2400" dirty="0">
                <a:latin typeface="Lucida Console" pitchFamily="49" charset="0"/>
              </a:rPr>
              <a:t>(</a:t>
            </a:r>
            <a:r>
              <a:rPr lang="en-US" sz="2400" b="1" u="sng"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sName</a:t>
            </a:r>
            <a:r>
              <a:rPr lang="en-US" sz="2400" dirty="0" err="1">
                <a:latin typeface="Lucida Console" pitchFamily="49" charset="0"/>
              </a:rPr>
              <a:t>,</a:t>
            </a:r>
            <a:r>
              <a:rPr lang="en-US" sz="2400" b="1" dirty="0" err="1">
                <a:solidFill>
                  <a:srgbClr val="990000"/>
                </a:solidFill>
                <a:latin typeface="Lucida Console" pitchFamily="49" charset="0"/>
              </a:rPr>
              <a:t>GPA</a:t>
            </a:r>
            <a:r>
              <a:rPr lang="en-US" sz="2400" dirty="0" err="1">
                <a:latin typeface="Lucida Console" pitchFamily="49" charset="0"/>
              </a:rPr>
              <a:t>,</a:t>
            </a:r>
            <a:r>
              <a:rPr lang="en-US" sz="2400" b="1" dirty="0" err="1">
                <a:solidFill>
                  <a:srgbClr val="990000"/>
                </a:solidFill>
                <a:latin typeface="Lucida Console" pitchFamily="49" charset="0"/>
              </a:rPr>
              <a:t>sizeHS</a:t>
            </a:r>
            <a:r>
              <a:rPr lang="en-US" sz="2400" dirty="0">
                <a:latin typeface="Lucida Console" pitchFamily="49" charset="0"/>
              </a:rPr>
              <a:t>)</a:t>
            </a:r>
          </a:p>
          <a:p>
            <a:pPr>
              <a:spcAft>
                <a:spcPts val="600"/>
              </a:spcAft>
            </a:pPr>
            <a:r>
              <a:rPr lang="en-US" sz="2400" b="1" dirty="0">
                <a:solidFill>
                  <a:srgbClr val="0000FF"/>
                </a:solidFill>
                <a:latin typeface="Lucida Console" pitchFamily="49" charset="0"/>
              </a:rPr>
              <a:t>  Apply</a:t>
            </a:r>
            <a:r>
              <a:rPr lang="en-US" sz="2400" dirty="0">
                <a:latin typeface="Lucida Console" pitchFamily="49" charset="0"/>
              </a:rPr>
              <a:t>(</a:t>
            </a:r>
            <a:r>
              <a:rPr lang="en-US" sz="2400" b="1" u="sng" dirty="0" err="1">
                <a:solidFill>
                  <a:srgbClr val="990000"/>
                </a:solidFill>
                <a:latin typeface="Lucida Console" pitchFamily="49" charset="0"/>
              </a:rPr>
              <a:t>sID</a:t>
            </a:r>
            <a:r>
              <a:rPr lang="en-US" sz="2400" dirty="0" err="1">
                <a:latin typeface="Lucida Console" pitchFamily="49" charset="0"/>
              </a:rPr>
              <a:t>,</a:t>
            </a:r>
            <a:r>
              <a:rPr lang="en-US" sz="2400" b="1" u="sng" dirty="0" err="1">
                <a:solidFill>
                  <a:srgbClr val="990000"/>
                </a:solidFill>
                <a:latin typeface="Lucida Console" pitchFamily="49" charset="0"/>
              </a:rPr>
              <a:t>uName</a:t>
            </a:r>
            <a:r>
              <a:rPr lang="en-US" sz="2400" dirty="0" err="1">
                <a:latin typeface="Lucida Console" pitchFamily="49" charset="0"/>
              </a:rPr>
              <a:t>,</a:t>
            </a:r>
            <a:r>
              <a:rPr lang="en-US" sz="2400" b="1" u="sng" dirty="0" err="1">
                <a:solidFill>
                  <a:srgbClr val="990000"/>
                </a:solidFill>
                <a:latin typeface="Lucida Console" pitchFamily="49" charset="0"/>
              </a:rPr>
              <a:t>major</a:t>
            </a:r>
            <a:r>
              <a:rPr lang="en-US" sz="2400" dirty="0" err="1">
                <a:latin typeface="Lucida Console" pitchFamily="49" charset="0"/>
              </a:rPr>
              <a:t>,</a:t>
            </a:r>
            <a:r>
              <a:rPr lang="en-US" sz="2400" b="1" dirty="0" err="1">
                <a:solidFill>
                  <a:srgbClr val="990000"/>
                </a:solidFill>
                <a:latin typeface="Lucida Console" pitchFamily="49" charset="0"/>
              </a:rPr>
              <a:t>decision</a:t>
            </a:r>
            <a:r>
              <a:rPr lang="en-US" sz="2400" dirty="0">
                <a:latin typeface="Lucida Console" pitchFamily="49" charset="0"/>
              </a:rPr>
              <a:t>)</a:t>
            </a:r>
          </a:p>
        </p:txBody>
      </p:sp>
      <p:graphicFrame>
        <p:nvGraphicFramePr>
          <p:cNvPr id="5" name="Table 4"/>
          <p:cNvGraphicFramePr>
            <a:graphicFrameLocks noGrp="1"/>
          </p:cNvGraphicFramePr>
          <p:nvPr>
            <p:extLst>
              <p:ext uri="{D42A27DB-BD31-4B8C-83A1-F6EECF244321}">
                <p14:modId xmlns:p14="http://schemas.microsoft.com/office/powerpoint/2010/main" val="3441165313"/>
              </p:ext>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762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082425507"/>
              </p:ext>
            </p:extLst>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1" name="TextBox 10"/>
          <p:cNvSpPr txBox="1"/>
          <p:nvPr/>
        </p:nvSpPr>
        <p:spPr>
          <a:xfrm>
            <a:off x="467661" y="3592784"/>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12" name="TextBox 11"/>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13" name="TextBox 12"/>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
        <p:nvSpPr>
          <p:cNvPr id="15" name="Title 1"/>
          <p:cNvSpPr txBox="1">
            <a:spLocks/>
          </p:cNvSpPr>
          <p:nvPr/>
        </p:nvSpPr>
        <p:spPr>
          <a:xfrm>
            <a:off x="4648200" y="0"/>
            <a:ext cx="44958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Querying Relational Databases</a:t>
            </a:r>
          </a:p>
        </p:txBody>
      </p:sp>
    </p:spTree>
    <p:extLst>
      <p:ext uri="{BB962C8B-B14F-4D97-AF65-F5344CB8AC3E}">
        <p14:creationId xmlns:p14="http://schemas.microsoft.com/office/powerpoint/2010/main" val="338941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48200" y="0"/>
            <a:ext cx="44958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Querying Relational Databases</a:t>
            </a:r>
          </a:p>
        </p:txBody>
      </p:sp>
      <p:sp>
        <p:nvSpPr>
          <p:cNvPr id="3" name="Content Placeholder 2"/>
          <p:cNvSpPr txBox="1">
            <a:spLocks/>
          </p:cNvSpPr>
          <p:nvPr/>
        </p:nvSpPr>
        <p:spPr>
          <a:xfrm>
            <a:off x="381000" y="666750"/>
            <a:ext cx="8305800" cy="4343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600"/>
              </a:spcBef>
              <a:buClr>
                <a:srgbClr val="0000FF"/>
              </a:buClr>
              <a:buNone/>
            </a:pPr>
            <a:r>
              <a:rPr lang="en-US" sz="2400" b="1" dirty="0">
                <a:solidFill>
                  <a:srgbClr val="990000"/>
                </a:solidFill>
              </a:rPr>
              <a:t>Ad-hoc queries in high-level language</a:t>
            </a:r>
          </a:p>
          <a:p>
            <a:pPr marL="674370" lvl="1" indent="-182880">
              <a:spcBef>
                <a:spcPts val="1200"/>
              </a:spcBef>
              <a:buFont typeface="Calibri" pitchFamily="34" charset="0"/>
              <a:buChar char="–"/>
            </a:pPr>
            <a:r>
              <a:rPr lang="en-US" sz="2000" i="1" dirty="0"/>
              <a:t>All students with GPA &gt; 3.7 applying to </a:t>
            </a:r>
            <a:r>
              <a:rPr lang="en-US" sz="2000" i="1" dirty="0" err="1"/>
              <a:t>Comsats</a:t>
            </a:r>
            <a:r>
              <a:rPr lang="en-US" sz="2000" i="1" dirty="0"/>
              <a:t> and NUST only</a:t>
            </a:r>
          </a:p>
          <a:p>
            <a:pPr marL="674370" lvl="1" indent="-182880">
              <a:spcBef>
                <a:spcPts val="1200"/>
              </a:spcBef>
              <a:buFont typeface="Calibri" pitchFamily="34" charset="0"/>
              <a:buChar char="–"/>
            </a:pPr>
            <a:r>
              <a:rPr lang="en-US" sz="2000" i="1" dirty="0"/>
              <a:t>All engineering departments in ISB with &lt; 500 applicants</a:t>
            </a:r>
          </a:p>
          <a:p>
            <a:pPr marL="674370" lvl="1" indent="-182880">
              <a:spcBef>
                <a:spcPts val="1200"/>
              </a:spcBef>
              <a:buFont typeface="Calibri" pitchFamily="34" charset="0"/>
              <a:buChar char="–"/>
            </a:pPr>
            <a:r>
              <a:rPr lang="en-US" sz="2000" i="1" dirty="0"/>
              <a:t>University with highest average accept rate over last 5 years</a:t>
            </a:r>
            <a:endParaRPr lang="en-US" sz="2000" dirty="0">
              <a:solidFill>
                <a:srgbClr val="0000FF"/>
              </a:solidFill>
            </a:endParaRPr>
          </a:p>
          <a:p>
            <a:pPr marL="274320" indent="-182880">
              <a:spcBef>
                <a:spcPts val="1200"/>
              </a:spcBef>
              <a:spcAft>
                <a:spcPts val="600"/>
              </a:spcAft>
              <a:buClr>
                <a:srgbClr val="0000FF"/>
              </a:buClr>
              <a:buFont typeface="Wingdings" pitchFamily="2" charset="2"/>
              <a:buChar char="§"/>
            </a:pPr>
            <a:r>
              <a:rPr lang="en-US" sz="2400" dirty="0">
                <a:solidFill>
                  <a:srgbClr val="990000"/>
                </a:solidFill>
              </a:rPr>
              <a:t> </a:t>
            </a:r>
            <a:r>
              <a:rPr lang="en-US" sz="2400" dirty="0">
                <a:solidFill>
                  <a:srgbClr val="0000FF"/>
                </a:solidFill>
              </a:rPr>
              <a:t>Some easy to pose; some a bit harder</a:t>
            </a:r>
          </a:p>
          <a:p>
            <a:pPr marL="274320" indent="-182880">
              <a:spcBef>
                <a:spcPts val="0"/>
              </a:spcBef>
              <a:spcAft>
                <a:spcPts val="600"/>
              </a:spcAft>
              <a:buFont typeface="Wingdings" pitchFamily="2" charset="2"/>
              <a:buChar char="§"/>
            </a:pPr>
            <a:r>
              <a:rPr lang="en-US" sz="2400" dirty="0">
                <a:solidFill>
                  <a:srgbClr val="0000FF"/>
                </a:solidFill>
              </a:rPr>
              <a:t> Some easy for DBMS to execute efficiently; some harder</a:t>
            </a:r>
          </a:p>
          <a:p>
            <a:pPr marL="274320" indent="-182880">
              <a:spcBef>
                <a:spcPts val="0"/>
              </a:spcBef>
              <a:spcAft>
                <a:spcPts val="600"/>
              </a:spcAft>
              <a:buFont typeface="Wingdings" pitchFamily="2" charset="2"/>
              <a:buChar char="§"/>
            </a:pPr>
            <a:r>
              <a:rPr lang="en-US" sz="2400" dirty="0">
                <a:solidFill>
                  <a:srgbClr val="0000FF"/>
                </a:solidFill>
              </a:rPr>
              <a:t> “Query language” also used to modify data</a:t>
            </a:r>
          </a:p>
          <a:p>
            <a:pPr marL="605790" indent="-514350">
              <a:spcBef>
                <a:spcPts val="0"/>
              </a:spcBef>
              <a:buClr>
                <a:srgbClr val="990000"/>
              </a:buClr>
              <a:buNone/>
            </a:pPr>
            <a:endParaRPr lang="en-US" sz="2800" dirty="0">
              <a:solidFill>
                <a:srgbClr val="990000"/>
              </a:solidFill>
            </a:endParaRPr>
          </a:p>
        </p:txBody>
      </p:sp>
    </p:spTree>
    <p:extLst>
      <p:ext uri="{BB962C8B-B14F-4D97-AF65-F5344CB8AC3E}">
        <p14:creationId xmlns:p14="http://schemas.microsoft.com/office/powerpoint/2010/main" val="123478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48200" y="0"/>
            <a:ext cx="44958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Querying Relational Databases</a:t>
            </a:r>
          </a:p>
        </p:txBody>
      </p:sp>
      <p:sp>
        <p:nvSpPr>
          <p:cNvPr id="3" name="Content Placeholder 2"/>
          <p:cNvSpPr txBox="1">
            <a:spLocks/>
          </p:cNvSpPr>
          <p:nvPr/>
        </p:nvSpPr>
        <p:spPr>
          <a:xfrm>
            <a:off x="381000" y="666750"/>
            <a:ext cx="8305800" cy="34861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0"/>
              </a:spcBef>
              <a:buClr>
                <a:srgbClr val="990000"/>
              </a:buClr>
              <a:buNone/>
            </a:pPr>
            <a:r>
              <a:rPr lang="en-US" sz="2800" b="1" dirty="0">
                <a:solidFill>
                  <a:srgbClr val="990000"/>
                </a:solidFill>
              </a:rPr>
              <a:t>Queries return relations </a:t>
            </a:r>
            <a:r>
              <a:rPr lang="en-US" sz="2800" dirty="0">
                <a:solidFill>
                  <a:srgbClr val="990000"/>
                </a:solidFill>
              </a:rPr>
              <a:t>(“compositional”, “closed”)</a:t>
            </a:r>
          </a:p>
          <a:p>
            <a:pPr marL="948690" lvl="1" indent="-457200">
              <a:spcBef>
                <a:spcPts val="0"/>
              </a:spcBef>
              <a:buClr>
                <a:srgbClr val="990000"/>
              </a:buClr>
              <a:buFont typeface="Wingdings" panose="05000000000000000000" pitchFamily="2" charset="2"/>
              <a:buChar char="§"/>
            </a:pPr>
            <a:r>
              <a:rPr lang="en-US" sz="2400" dirty="0"/>
              <a:t>Closed: When you get back the same type of object that you query upon, that's known as closure of the language. </a:t>
            </a:r>
          </a:p>
          <a:p>
            <a:pPr marL="948690" lvl="1" indent="-457200">
              <a:spcBef>
                <a:spcPts val="0"/>
              </a:spcBef>
              <a:buClr>
                <a:srgbClr val="990000"/>
              </a:buClr>
              <a:buFont typeface="Wingdings" panose="05000000000000000000" pitchFamily="2" charset="2"/>
              <a:buChar char="§"/>
            </a:pPr>
            <a:r>
              <a:rPr lang="en-US" sz="2400" dirty="0"/>
              <a:t>Composition: The ability to run a query over the result of our previous query. </a:t>
            </a:r>
            <a:endParaRPr lang="en-US" sz="2400" dirty="0">
              <a:solidFill>
                <a:srgbClr val="990000"/>
              </a:solidFill>
            </a:endParaRPr>
          </a:p>
          <a:p>
            <a:pPr marL="274320" indent="-182880">
              <a:spcBef>
                <a:spcPts val="0"/>
              </a:spcBef>
              <a:buClr>
                <a:srgbClr val="990000"/>
              </a:buClr>
              <a:buNone/>
            </a:pPr>
            <a:endParaRPr lang="en-US" sz="2800" dirty="0">
              <a:solidFill>
                <a:srgbClr val="990000"/>
              </a:solidFill>
            </a:endParaRPr>
          </a:p>
          <a:p>
            <a:pPr marL="605790" indent="-514350">
              <a:spcBef>
                <a:spcPts val="0"/>
              </a:spcBef>
              <a:buClr>
                <a:srgbClr val="990000"/>
              </a:buClr>
              <a:buNone/>
            </a:pPr>
            <a:endParaRPr lang="en-US" sz="2800" dirty="0">
              <a:solidFill>
                <a:srgbClr val="990000"/>
              </a:solidFill>
            </a:endParaRPr>
          </a:p>
        </p:txBody>
      </p:sp>
      <p:graphicFrame>
        <p:nvGraphicFramePr>
          <p:cNvPr id="4" name="Table 3"/>
          <p:cNvGraphicFramePr>
            <a:graphicFrameLocks noGrp="1"/>
          </p:cNvGraphicFramePr>
          <p:nvPr/>
        </p:nvGraphicFramePr>
        <p:xfrm>
          <a:off x="685800" y="3470910"/>
          <a:ext cx="1905000" cy="1005840"/>
        </p:xfrm>
        <a:graphic>
          <a:graphicData uri="http://schemas.openxmlformats.org/drawingml/2006/table">
            <a:tbl>
              <a:tblPr firstRow="1" bandRow="1">
                <a:tableStyleId>{00A15C55-8517-42AA-B614-E9B94910E393}</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endParaRPr lang="en-US" sz="1200" dirty="0">
                        <a:solidFill>
                          <a:schemeClr val="bg1"/>
                        </a:solidFill>
                      </a:endParaRPr>
                    </a:p>
                  </a:txBody>
                  <a:tcPr>
                    <a:solidFill>
                      <a:srgbClr val="990000"/>
                    </a:solidFill>
                  </a:tcPr>
                </a:tc>
                <a:tc>
                  <a:txBody>
                    <a:bodyPr/>
                    <a:lstStyle/>
                    <a:p>
                      <a:pPr algn="ctr"/>
                      <a:endParaRPr lang="en-US" sz="1200" dirty="0">
                        <a:solidFill>
                          <a:schemeClr val="bg1"/>
                        </a:solidFill>
                      </a:endParaRPr>
                    </a:p>
                  </a:txBody>
                  <a:tcPr>
                    <a:solidFill>
                      <a:srgbClr val="990000"/>
                    </a:solidFill>
                  </a:tcPr>
                </a:tc>
                <a:tc>
                  <a:txBody>
                    <a:bodyPr/>
                    <a:lstStyle/>
                    <a:p>
                      <a:pPr algn="ct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2895600" y="347091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endParaRPr lang="en-US" sz="1200" b="1" i="0" dirty="0">
                        <a:solidFill>
                          <a:schemeClr val="bg1"/>
                        </a:solidFill>
                      </a:endParaRPr>
                    </a:p>
                  </a:txBody>
                  <a:tcPr>
                    <a:solidFill>
                      <a:srgbClr val="0000FF"/>
                    </a:solidFill>
                  </a:tcPr>
                </a:tc>
                <a:tc>
                  <a:txBody>
                    <a:bodyPr/>
                    <a:lstStyle/>
                    <a:p>
                      <a:pPr algn="ctr"/>
                      <a:endParaRPr lang="en-US" sz="1200" b="1" i="0" dirty="0">
                        <a:solidFill>
                          <a:schemeClr val="bg1"/>
                        </a:solidFill>
                      </a:endParaRPr>
                    </a:p>
                  </a:txBody>
                  <a:tcPr>
                    <a:solidFill>
                      <a:srgbClr val="0000FF"/>
                    </a:solidFill>
                  </a:tcPr>
                </a:tc>
                <a:tc>
                  <a:txBody>
                    <a:bodyPr/>
                    <a:lstStyle/>
                    <a:p>
                      <a:pPr algn="ctr"/>
                      <a:endParaRPr lang="en-US" sz="1200" b="1" i="0" dirty="0">
                        <a:solidFill>
                          <a:schemeClr val="bg1"/>
                        </a:solidFill>
                      </a:endParaRPr>
                    </a:p>
                  </a:txBody>
                  <a:tcPr>
                    <a:solidFill>
                      <a:srgbClr val="0000FF"/>
                    </a:solidFill>
                  </a:tcPr>
                </a:tc>
                <a:tc>
                  <a:txBody>
                    <a:bodyPr/>
                    <a:lstStyle/>
                    <a:p>
                      <a:endParaRPr lang="en-US" sz="1200" b="1" i="0" dirty="0">
                        <a:solidFill>
                          <a:schemeClr val="bg1"/>
                        </a:solidFill>
                      </a:endParaRP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5181600" y="347091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endParaRPr lang="en-US" sz="1200" dirty="0"/>
                    </a:p>
                  </a:txBody>
                  <a:tcPr>
                    <a:solidFill>
                      <a:srgbClr val="7030A0"/>
                    </a:solidFill>
                  </a:tcPr>
                </a:tc>
                <a:tc>
                  <a:txBody>
                    <a:bodyPr/>
                    <a:lstStyle/>
                    <a:p>
                      <a:pPr algn="ctr"/>
                      <a:endParaRPr lang="en-US" sz="1200" dirty="0"/>
                    </a:p>
                  </a:txBody>
                  <a:tcPr>
                    <a:solidFill>
                      <a:srgbClr val="7030A0"/>
                    </a:solidFill>
                  </a:tcPr>
                </a:tc>
                <a:tc>
                  <a:txBody>
                    <a:bodyPr/>
                    <a:lstStyle/>
                    <a:p>
                      <a:pPr algn="ctr"/>
                      <a:endParaRPr lang="en-US" sz="1200" dirty="0"/>
                    </a:p>
                  </a:txBody>
                  <a:tcPr>
                    <a:solidFill>
                      <a:srgbClr val="7030A0"/>
                    </a:solidFill>
                  </a:tcPr>
                </a:tc>
                <a:tc>
                  <a:txBody>
                    <a:bodyPr/>
                    <a:lstStyle/>
                    <a:p>
                      <a:pPr algn="ct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68011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44D5-4767-FBC7-408A-F4FB24E39610}"/>
              </a:ext>
            </a:extLst>
          </p:cNvPr>
          <p:cNvSpPr>
            <a:spLocks noGrp="1"/>
          </p:cNvSpPr>
          <p:nvPr>
            <p:ph type="title"/>
          </p:nvPr>
        </p:nvSpPr>
        <p:spPr/>
        <p:txBody>
          <a:bodyPr/>
          <a:lstStyle/>
          <a:p>
            <a:r>
              <a:rPr lang="en-US" dirty="0"/>
              <a:t>To display all the data from relation </a:t>
            </a:r>
          </a:p>
        </p:txBody>
      </p:sp>
      <p:sp>
        <p:nvSpPr>
          <p:cNvPr id="3" name="Content Placeholder 2">
            <a:extLst>
              <a:ext uri="{FF2B5EF4-FFF2-40B4-BE49-F238E27FC236}">
                <a16:creationId xmlns:a16="http://schemas.microsoft.com/office/drawing/2014/main" id="{5D703364-3030-BD61-CD74-1BC77C1201F0}"/>
              </a:ext>
            </a:extLst>
          </p:cNvPr>
          <p:cNvSpPr>
            <a:spLocks noGrp="1"/>
          </p:cNvSpPr>
          <p:nvPr>
            <p:ph idx="1"/>
          </p:nvPr>
        </p:nvSpPr>
        <p:spPr/>
        <p:txBody>
          <a:bodyPr/>
          <a:lstStyle/>
          <a:p>
            <a:r>
              <a:rPr lang="en-US" dirty="0"/>
              <a:t>SELECT command </a:t>
            </a:r>
          </a:p>
          <a:p>
            <a:pPr lvl="1"/>
            <a:r>
              <a:rPr lang="en-US" dirty="0"/>
              <a:t>SELECT  * FROM  </a:t>
            </a:r>
            <a:r>
              <a:rPr lang="en-US" dirty="0" err="1"/>
              <a:t>table_name</a:t>
            </a:r>
            <a:r>
              <a:rPr lang="en-US" dirty="0"/>
              <a:t>;  </a:t>
            </a:r>
          </a:p>
        </p:txBody>
      </p:sp>
    </p:spTree>
    <p:extLst>
      <p:ext uri="{BB962C8B-B14F-4D97-AF65-F5344CB8AC3E}">
        <p14:creationId xmlns:p14="http://schemas.microsoft.com/office/powerpoint/2010/main" val="2318586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48200" y="0"/>
            <a:ext cx="44958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Querying Relational Databases</a:t>
            </a:r>
          </a:p>
        </p:txBody>
      </p:sp>
      <p:sp>
        <p:nvSpPr>
          <p:cNvPr id="3" name="Content Placeholder 2"/>
          <p:cNvSpPr txBox="1">
            <a:spLocks/>
          </p:cNvSpPr>
          <p:nvPr/>
        </p:nvSpPr>
        <p:spPr>
          <a:xfrm>
            <a:off x="381000" y="361950"/>
            <a:ext cx="8305800" cy="4343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0"/>
              </a:spcBef>
              <a:buClr>
                <a:srgbClr val="990000"/>
              </a:buClr>
              <a:buNone/>
            </a:pPr>
            <a:r>
              <a:rPr lang="en-US" sz="2800" b="1" dirty="0">
                <a:solidFill>
                  <a:srgbClr val="990000"/>
                </a:solidFill>
              </a:rPr>
              <a:t>Query Languages</a:t>
            </a:r>
          </a:p>
          <a:p>
            <a:pPr marL="274320" indent="-182880">
              <a:spcBef>
                <a:spcPts val="600"/>
              </a:spcBef>
              <a:buClr>
                <a:srgbClr val="0000FF"/>
              </a:buClr>
              <a:buFont typeface="Wingdings" pitchFamily="2" charset="2"/>
              <a:buChar char="§"/>
            </a:pPr>
            <a:r>
              <a:rPr lang="en-US" sz="2400" dirty="0">
                <a:solidFill>
                  <a:srgbClr val="990000"/>
                </a:solidFill>
              </a:rPr>
              <a:t> </a:t>
            </a:r>
            <a:r>
              <a:rPr lang="en-US" sz="2400" dirty="0">
                <a:solidFill>
                  <a:srgbClr val="0000FF"/>
                </a:solidFill>
              </a:rPr>
              <a:t>Relational Algebra</a:t>
            </a:r>
          </a:p>
          <a:p>
            <a:pPr marL="91440" indent="0">
              <a:spcBef>
                <a:spcPts val="600"/>
              </a:spcBef>
              <a:buClr>
                <a:srgbClr val="0000FF"/>
              </a:buClr>
              <a:buNone/>
            </a:pPr>
            <a:r>
              <a:rPr lang="en-US" sz="2400" dirty="0">
                <a:solidFill>
                  <a:schemeClr val="accent2">
                    <a:lumMod val="75000"/>
                  </a:schemeClr>
                </a:solidFill>
              </a:rPr>
              <a:t>	</a:t>
            </a:r>
            <a:r>
              <a:rPr lang="en-US" sz="2400" dirty="0">
                <a:solidFill>
                  <a:srgbClr val="990000"/>
                </a:solidFill>
              </a:rPr>
              <a:t> ∏</a:t>
            </a:r>
            <a:r>
              <a:rPr lang="en-US" sz="2400" baseline="-25000" dirty="0">
                <a:solidFill>
                  <a:srgbClr val="990000"/>
                </a:solidFill>
              </a:rPr>
              <a:t>ID</a:t>
            </a:r>
            <a:r>
              <a:rPr lang="en-US" sz="2400" dirty="0">
                <a:solidFill>
                  <a:srgbClr val="990000"/>
                </a:solidFill>
              </a:rPr>
              <a:t> </a:t>
            </a:r>
            <a:r>
              <a:rPr lang="en-US" sz="2400" dirty="0">
                <a:solidFill>
                  <a:schemeClr val="accent2">
                    <a:lumMod val="75000"/>
                  </a:schemeClr>
                </a:solidFill>
              </a:rPr>
              <a:t>(</a:t>
            </a:r>
            <a:r>
              <a:rPr lang="el-GR" sz="2400" dirty="0">
                <a:solidFill>
                  <a:schemeClr val="accent2">
                    <a:lumMod val="75000"/>
                  </a:schemeClr>
                </a:solidFill>
              </a:rPr>
              <a:t>σ</a:t>
            </a:r>
            <a:r>
              <a:rPr lang="en-US" sz="2400" baseline="-25000" dirty="0">
                <a:solidFill>
                  <a:schemeClr val="accent2">
                    <a:lumMod val="75000"/>
                  </a:schemeClr>
                </a:solidFill>
              </a:rPr>
              <a:t>GPA&gt;3.7 ^ </a:t>
            </a:r>
            <a:r>
              <a:rPr lang="en-US" sz="2400" baseline="-25000" dirty="0" err="1">
                <a:solidFill>
                  <a:schemeClr val="accent2">
                    <a:lumMod val="75000"/>
                  </a:schemeClr>
                </a:solidFill>
              </a:rPr>
              <a:t>uName</a:t>
            </a:r>
            <a:r>
              <a:rPr lang="en-US" sz="2400" baseline="-25000" dirty="0">
                <a:solidFill>
                  <a:schemeClr val="accent2">
                    <a:lumMod val="75000"/>
                  </a:schemeClr>
                </a:solidFill>
              </a:rPr>
              <a:t> = ‘</a:t>
            </a:r>
            <a:r>
              <a:rPr lang="en-US" sz="2400" baseline="-25000" dirty="0" err="1">
                <a:solidFill>
                  <a:schemeClr val="accent2">
                    <a:lumMod val="75000"/>
                  </a:schemeClr>
                </a:solidFill>
              </a:rPr>
              <a:t>Comsats</a:t>
            </a:r>
            <a:r>
              <a:rPr lang="en-US" sz="2400" baseline="-25000" dirty="0">
                <a:solidFill>
                  <a:schemeClr val="accent2">
                    <a:lumMod val="75000"/>
                  </a:schemeClr>
                </a:solidFill>
              </a:rPr>
              <a:t>’ </a:t>
            </a:r>
            <a:r>
              <a:rPr lang="en-US" sz="2400" dirty="0">
                <a:solidFill>
                  <a:schemeClr val="accent2">
                    <a:lumMod val="75000"/>
                  </a:schemeClr>
                </a:solidFill>
              </a:rPr>
              <a:t> (Student </a:t>
            </a:r>
            <a:r>
              <a:rPr lang="en-US" sz="2400" b="1" dirty="0">
                <a:solidFill>
                  <a:schemeClr val="accent2">
                    <a:lumMod val="75000"/>
                  </a:schemeClr>
                </a:solidFill>
              </a:rPr>
              <a:t>⋈ </a:t>
            </a:r>
            <a:r>
              <a:rPr lang="en-US" sz="2400" dirty="0">
                <a:solidFill>
                  <a:schemeClr val="accent2">
                    <a:lumMod val="75000"/>
                  </a:schemeClr>
                </a:solidFill>
              </a:rPr>
              <a:t>Apply) )</a:t>
            </a:r>
            <a:endParaRPr lang="en-US" sz="2400" baseline="-25000" dirty="0">
              <a:solidFill>
                <a:srgbClr val="0000FF"/>
              </a:solidFill>
            </a:endParaRPr>
          </a:p>
          <a:p>
            <a:pPr marL="274320" indent="-182880">
              <a:spcBef>
                <a:spcPts val="600"/>
              </a:spcBef>
              <a:buClr>
                <a:srgbClr val="0000FF"/>
              </a:buClr>
              <a:buFont typeface="Wingdings" pitchFamily="2" charset="2"/>
              <a:buChar char="§"/>
            </a:pPr>
            <a:r>
              <a:rPr lang="en-US" sz="2400" dirty="0">
                <a:solidFill>
                  <a:srgbClr val="0000FF"/>
                </a:solidFill>
              </a:rPr>
              <a:t> SQL</a:t>
            </a:r>
          </a:p>
          <a:p>
            <a:pPr marL="674370" lvl="1" indent="-182880">
              <a:spcBef>
                <a:spcPts val="1200"/>
              </a:spcBef>
              <a:buNone/>
            </a:pPr>
            <a:endParaRPr lang="en-US" sz="2000" i="1" dirty="0"/>
          </a:p>
          <a:p>
            <a:pPr marL="674370" lvl="1" indent="-182880">
              <a:spcBef>
                <a:spcPts val="1200"/>
              </a:spcBef>
              <a:buNone/>
            </a:pPr>
            <a:endParaRPr lang="en-US" sz="2000" i="1" dirty="0"/>
          </a:p>
          <a:p>
            <a:pPr marL="274320" indent="-182880">
              <a:spcBef>
                <a:spcPts val="1800"/>
              </a:spcBef>
              <a:buNone/>
            </a:pPr>
            <a:endParaRPr lang="en-US" sz="2400" i="1" dirty="0"/>
          </a:p>
          <a:p>
            <a:pPr marL="274320" indent="-182880">
              <a:spcBef>
                <a:spcPts val="1200"/>
              </a:spcBef>
              <a:buNone/>
            </a:pPr>
            <a:r>
              <a:rPr lang="en-US" sz="2400" i="1" dirty="0"/>
              <a:t>IDs of students with GPA &gt; 3.7 applying to </a:t>
            </a:r>
            <a:r>
              <a:rPr lang="en-US" sz="2400" i="1" dirty="0" err="1"/>
              <a:t>Comsats</a:t>
            </a:r>
            <a:endParaRPr lang="en-US" sz="2400" i="1" dirty="0"/>
          </a:p>
        </p:txBody>
      </p:sp>
      <p:sp>
        <p:nvSpPr>
          <p:cNvPr id="4" name="TextBox 3"/>
          <p:cNvSpPr txBox="1"/>
          <p:nvPr/>
        </p:nvSpPr>
        <p:spPr>
          <a:xfrm>
            <a:off x="762000" y="2258020"/>
            <a:ext cx="5410200" cy="1323439"/>
          </a:xfrm>
          <a:prstGeom prst="rect">
            <a:avLst/>
          </a:prstGeom>
          <a:noFill/>
          <a:ln w="12700">
            <a:solidFill>
              <a:srgbClr val="0000FF"/>
            </a:solidFill>
          </a:ln>
        </p:spPr>
        <p:txBody>
          <a:bodyPr wrap="square" rtlCol="0">
            <a:spAutoFit/>
          </a:bodyPr>
          <a:lstStyle/>
          <a:p>
            <a:r>
              <a:rPr lang="en-US" sz="2000" dirty="0">
                <a:latin typeface="Lucida Console" pitchFamily="49" charset="0"/>
              </a:rPr>
              <a:t>Select </a:t>
            </a:r>
            <a:r>
              <a:rPr lang="en-US" sz="2000" kern="1000" dirty="0">
                <a:latin typeface="Lucida Console" pitchFamily="49" charset="0"/>
              </a:rPr>
              <a:t>Student.ID</a:t>
            </a:r>
          </a:p>
          <a:p>
            <a:r>
              <a:rPr lang="en-US" sz="2000" dirty="0">
                <a:latin typeface="Lucida Console" pitchFamily="49" charset="0"/>
              </a:rPr>
              <a:t>From Student, Apply</a:t>
            </a:r>
          </a:p>
          <a:p>
            <a:r>
              <a:rPr lang="en-US" sz="2000" dirty="0">
                <a:latin typeface="Lucida Console" pitchFamily="49" charset="0"/>
              </a:rPr>
              <a:t>Where Student.ID=Apply.ID</a:t>
            </a:r>
          </a:p>
          <a:p>
            <a:r>
              <a:rPr lang="en-US" sz="2000" dirty="0">
                <a:latin typeface="Lucida Console" pitchFamily="49" charset="0"/>
              </a:rPr>
              <a:t>And GPA&gt;3.7 and </a:t>
            </a:r>
            <a:r>
              <a:rPr lang="en-US" sz="2000" dirty="0" err="1">
                <a:latin typeface="Lucida Console" pitchFamily="49" charset="0"/>
              </a:rPr>
              <a:t>uName</a:t>
            </a:r>
            <a:r>
              <a:rPr lang="en-US" sz="2000" dirty="0">
                <a:latin typeface="Lucida Console" pitchFamily="49" charset="0"/>
              </a:rPr>
              <a:t>=‘</a:t>
            </a:r>
            <a:r>
              <a:rPr lang="en-US" sz="2000" dirty="0" err="1">
                <a:latin typeface="Lucida Console" pitchFamily="49" charset="0"/>
              </a:rPr>
              <a:t>Comsats</a:t>
            </a:r>
            <a:r>
              <a:rPr lang="en-US" sz="2000" dirty="0">
                <a:latin typeface="Lucida Console" pitchFamily="49" charset="0"/>
              </a:rPr>
              <a:t>’</a:t>
            </a:r>
          </a:p>
        </p:txBody>
      </p:sp>
    </p:spTree>
    <p:extLst>
      <p:ext uri="{BB962C8B-B14F-4D97-AF65-F5344CB8AC3E}">
        <p14:creationId xmlns:p14="http://schemas.microsoft.com/office/powerpoint/2010/main" val="35046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5FBCFD86-1467-DABD-2D9E-E317E482E934}"/>
              </a:ext>
            </a:extLst>
          </p:cNvPr>
          <p:cNvSpPr>
            <a:spLocks noGrp="1"/>
          </p:cNvSpPr>
          <p:nvPr>
            <p:ph type="sldNum" sz="quarter" idx="12"/>
          </p:nvPr>
        </p:nvSpPr>
        <p:spPr/>
        <p:txBody>
          <a:bodyPr/>
          <a:lstStyle/>
          <a:p>
            <a:fld id="{A12ED021-7181-48EB-ABF5-8CFDBBD3B40C}" type="slidenum">
              <a:rPr lang="en-US" altLang="en-US"/>
              <a:pPr/>
              <a:t>4</a:t>
            </a:fld>
            <a:endParaRPr lang="en-US" altLang="en-US"/>
          </a:p>
        </p:txBody>
      </p:sp>
      <p:sp>
        <p:nvSpPr>
          <p:cNvPr id="15362" name="Rectangle 2">
            <a:extLst>
              <a:ext uri="{FF2B5EF4-FFF2-40B4-BE49-F238E27FC236}">
                <a16:creationId xmlns:a16="http://schemas.microsoft.com/office/drawing/2014/main" id="{19C47D23-53AC-AF3B-9129-018B26A854E8}"/>
              </a:ext>
            </a:extLst>
          </p:cNvPr>
          <p:cNvSpPr>
            <a:spLocks noGrp="1" noChangeArrowheads="1"/>
          </p:cNvSpPr>
          <p:nvPr>
            <p:ph type="title"/>
          </p:nvPr>
        </p:nvSpPr>
        <p:spPr>
          <a:xfrm>
            <a:off x="1428750" y="-95250"/>
            <a:ext cx="6221016" cy="11239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chor="b">
            <a:normAutofit fontScale="90000"/>
          </a:bodyPr>
          <a:lstStyle/>
          <a:p>
            <a:br>
              <a:rPr lang="en-GB" altLang="en-US" b="1" dirty="0"/>
            </a:br>
            <a:br>
              <a:rPr lang="en-GB" altLang="en-US" b="1" dirty="0"/>
            </a:br>
            <a:br>
              <a:rPr lang="en-GB" altLang="en-US" b="1" dirty="0"/>
            </a:br>
            <a:br>
              <a:rPr lang="en-GB" altLang="en-US" sz="3600" b="1" dirty="0"/>
            </a:br>
            <a:br>
              <a:rPr lang="en-GB" altLang="en-US" sz="3600" b="1" dirty="0"/>
            </a:br>
            <a:br>
              <a:rPr lang="en-GB" altLang="en-US" sz="3600" b="1" dirty="0"/>
            </a:br>
            <a:r>
              <a:rPr lang="en-GB" altLang="en-US" sz="3600" b="1" dirty="0"/>
              <a:t>Alternative Terminology for Relational Model</a:t>
            </a:r>
          </a:p>
        </p:txBody>
      </p:sp>
      <p:sp>
        <p:nvSpPr>
          <p:cNvPr id="15364" name="Rectangle 4">
            <a:extLst>
              <a:ext uri="{FF2B5EF4-FFF2-40B4-BE49-F238E27FC236}">
                <a16:creationId xmlns:a16="http://schemas.microsoft.com/office/drawing/2014/main" id="{21B5A661-6CFA-47A5-FAD4-E43D34203273}"/>
              </a:ext>
            </a:extLst>
          </p:cNvPr>
          <p:cNvSpPr>
            <a:spLocks noChangeArrowheads="1"/>
          </p:cNvSpPr>
          <p:nvPr/>
        </p:nvSpPr>
        <p:spPr bwMode="auto">
          <a:xfrm>
            <a:off x="1143000" y="1257300"/>
            <a:ext cx="5795963"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2"/>
              </a:buClr>
              <a:buSzPct val="75000"/>
              <a:buFont typeface="Monotype Sorts" pitchFamily="2" charset="2"/>
              <a:buChar char="u"/>
            </a:pPr>
            <a:endParaRPr lang="en-US" altLang="en-US" sz="1800"/>
          </a:p>
        </p:txBody>
      </p:sp>
      <p:pic>
        <p:nvPicPr>
          <p:cNvPr id="15368" name="Picture 8">
            <a:extLst>
              <a:ext uri="{FF2B5EF4-FFF2-40B4-BE49-F238E27FC236}">
                <a16:creationId xmlns:a16="http://schemas.microsoft.com/office/drawing/2014/main" id="{19AD42F2-6067-C38D-F48F-E40A94CC61D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47812" y="1733550"/>
            <a:ext cx="5795963" cy="24383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8DFF-EDFF-C003-B02B-1B780AEAB0B1}"/>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What is View </a:t>
            </a:r>
          </a:p>
        </p:txBody>
      </p:sp>
      <p:sp>
        <p:nvSpPr>
          <p:cNvPr id="3" name="Content Placeholder 2">
            <a:extLst>
              <a:ext uri="{FF2B5EF4-FFF2-40B4-BE49-F238E27FC236}">
                <a16:creationId xmlns:a16="http://schemas.microsoft.com/office/drawing/2014/main" id="{A2B20275-7846-5401-078D-A5915FC33239}"/>
              </a:ext>
            </a:extLst>
          </p:cNvPr>
          <p:cNvSpPr>
            <a:spLocks noGrp="1"/>
          </p:cNvSpPr>
          <p:nvPr>
            <p:ph idx="1"/>
          </p:nvPr>
        </p:nvSpPr>
        <p:spPr/>
        <p:txBody>
          <a:bodyPr/>
          <a:lstStyle/>
          <a:p>
            <a:r>
              <a:rPr lang="en-GB" altLang="en-US" sz="2400" dirty="0">
                <a:latin typeface="Cambria" panose="02040503050406030204" pitchFamily="18" charset="0"/>
                <a:ea typeface="Cambria" panose="02040503050406030204" pitchFamily="18" charset="0"/>
              </a:rPr>
              <a:t>A virtual relation that does not actually exist in the database but is produced upon request, at time of request.</a:t>
            </a:r>
          </a:p>
          <a:p>
            <a:pPr>
              <a:lnSpc>
                <a:spcPct val="90000"/>
              </a:lnSpc>
            </a:pPr>
            <a:r>
              <a:rPr lang="en-GB" altLang="en-US" sz="2400" dirty="0">
                <a:latin typeface="Cambria" panose="02040503050406030204" pitchFamily="18" charset="0"/>
                <a:ea typeface="Cambria" panose="02040503050406030204" pitchFamily="18" charset="0"/>
              </a:rPr>
              <a:t>Contents of a view are defined as a query on one or more base relations. </a:t>
            </a:r>
          </a:p>
          <a:p>
            <a:pPr>
              <a:lnSpc>
                <a:spcPct val="90000"/>
              </a:lnSpc>
            </a:pPr>
            <a:r>
              <a:rPr lang="en-GB" altLang="en-US" sz="2400" dirty="0">
                <a:latin typeface="Cambria" panose="02040503050406030204" pitchFamily="18" charset="0"/>
                <a:ea typeface="Cambria" panose="02040503050406030204" pitchFamily="18" charset="0"/>
              </a:rPr>
              <a:t>Views are dynamic, meaning that changes made to base relations that affect view attributes are immediately reflected in the view. </a:t>
            </a:r>
          </a:p>
          <a:p>
            <a:endParaRPr lang="en-GB" altLang="en-US" sz="2400" dirty="0">
              <a:latin typeface="Cambria" panose="02040503050406030204" pitchFamily="18" charset="0"/>
              <a:ea typeface="Cambria" panose="02040503050406030204" pitchFamily="18" charset="0"/>
            </a:endParaRPr>
          </a:p>
          <a:p>
            <a:endParaRPr lang="en-US" dirty="0"/>
          </a:p>
        </p:txBody>
      </p:sp>
    </p:spTree>
    <p:extLst>
      <p:ext uri="{BB962C8B-B14F-4D97-AF65-F5344CB8AC3E}">
        <p14:creationId xmlns:p14="http://schemas.microsoft.com/office/powerpoint/2010/main" val="3100091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58EDA8-914A-F90C-34B4-0EE755C62B0D}"/>
              </a:ext>
            </a:extLst>
          </p:cNvPr>
          <p:cNvPicPr>
            <a:picLocks noChangeAspect="1"/>
          </p:cNvPicPr>
          <p:nvPr/>
        </p:nvPicPr>
        <p:blipFill>
          <a:blip r:embed="rId2"/>
          <a:stretch>
            <a:fillRect/>
          </a:stretch>
        </p:blipFill>
        <p:spPr>
          <a:xfrm>
            <a:off x="1143000" y="742950"/>
            <a:ext cx="6324600" cy="3733799"/>
          </a:xfrm>
          <a:prstGeom prst="rect">
            <a:avLst/>
          </a:prstGeom>
        </p:spPr>
      </p:pic>
    </p:spTree>
    <p:extLst>
      <p:ext uri="{BB962C8B-B14F-4D97-AF65-F5344CB8AC3E}">
        <p14:creationId xmlns:p14="http://schemas.microsoft.com/office/powerpoint/2010/main" val="2756442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34E6210-C792-42D5-50B3-AD4C18076CA7}"/>
              </a:ext>
            </a:extLst>
          </p:cNvPr>
          <p:cNvSpPr>
            <a:spLocks noGrp="1"/>
          </p:cNvSpPr>
          <p:nvPr>
            <p:ph type="sldNum" sz="quarter" idx="12"/>
          </p:nvPr>
        </p:nvSpPr>
        <p:spPr/>
        <p:txBody>
          <a:bodyPr/>
          <a:lstStyle/>
          <a:p>
            <a:fld id="{C7324931-ACE9-4D32-B070-24F592399D79}" type="slidenum">
              <a:rPr lang="en-US" altLang="en-US"/>
              <a:pPr/>
              <a:t>42</a:t>
            </a:fld>
            <a:endParaRPr lang="en-US" altLang="en-US"/>
          </a:p>
        </p:txBody>
      </p:sp>
      <p:sp>
        <p:nvSpPr>
          <p:cNvPr id="62466" name="Rectangle 2">
            <a:extLst>
              <a:ext uri="{FF2B5EF4-FFF2-40B4-BE49-F238E27FC236}">
                <a16:creationId xmlns:a16="http://schemas.microsoft.com/office/drawing/2014/main" id="{E15923F0-60E3-6F8E-DB01-C9741CBD7A74}"/>
              </a:ext>
            </a:extLst>
          </p:cNvPr>
          <p:cNvSpPr>
            <a:spLocks noGrp="1" noChangeArrowheads="1"/>
          </p:cNvSpPr>
          <p:nvPr>
            <p:ph type="title"/>
          </p:nvPr>
        </p:nvSpPr>
        <p:spPr>
          <a:xfrm>
            <a:off x="1485900" y="86916"/>
            <a:ext cx="6172200" cy="854869"/>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chor="b">
            <a:normAutofit/>
          </a:bodyPr>
          <a:lstStyle/>
          <a:p>
            <a:r>
              <a:rPr lang="en-GB" altLang="en-US" b="1"/>
              <a:t>Purpose of Views</a:t>
            </a:r>
          </a:p>
        </p:txBody>
      </p:sp>
      <p:sp>
        <p:nvSpPr>
          <p:cNvPr id="62467" name="Rectangle 3">
            <a:extLst>
              <a:ext uri="{FF2B5EF4-FFF2-40B4-BE49-F238E27FC236}">
                <a16:creationId xmlns:a16="http://schemas.microsoft.com/office/drawing/2014/main" id="{8CA7EBEC-4312-658A-775D-8A708B5E2DBB}"/>
              </a:ext>
            </a:extLst>
          </p:cNvPr>
          <p:cNvSpPr>
            <a:spLocks noGrp="1" noChangeArrowheads="1"/>
          </p:cNvSpPr>
          <p:nvPr>
            <p:ph type="body" idx="1"/>
          </p:nvPr>
        </p:nvSpPr>
        <p:spPr>
          <a:xfrm>
            <a:off x="914400" y="951310"/>
            <a:ext cx="7391400"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ormAutofit fontScale="77500" lnSpcReduction="20000"/>
          </a:bodyPr>
          <a:lstStyle/>
          <a:p>
            <a:pPr algn="just">
              <a:lnSpc>
                <a:spcPct val="90000"/>
              </a:lnSpc>
            </a:pPr>
            <a:r>
              <a:rPr lang="en-GB" altLang="en-US" dirty="0">
                <a:latin typeface="Cambria" panose="02040503050406030204" pitchFamily="18" charset="0"/>
                <a:ea typeface="Cambria" panose="02040503050406030204" pitchFamily="18" charset="0"/>
              </a:rPr>
              <a:t>Provides powerful and flexible security mechanism by hiding parts of database from certain users. </a:t>
            </a:r>
          </a:p>
          <a:p>
            <a:pPr algn="just">
              <a:lnSpc>
                <a:spcPct val="90000"/>
              </a:lnSpc>
            </a:pPr>
            <a:endParaRPr lang="en-GB" altLang="en-US" dirty="0">
              <a:latin typeface="Cambria" panose="02040503050406030204" pitchFamily="18" charset="0"/>
              <a:ea typeface="Cambria" panose="02040503050406030204" pitchFamily="18" charset="0"/>
            </a:endParaRPr>
          </a:p>
          <a:p>
            <a:pPr algn="just">
              <a:lnSpc>
                <a:spcPct val="90000"/>
              </a:lnSpc>
            </a:pPr>
            <a:r>
              <a:rPr lang="en-GB" altLang="en-US" dirty="0">
                <a:latin typeface="Cambria" panose="02040503050406030204" pitchFamily="18" charset="0"/>
                <a:ea typeface="Cambria" panose="02040503050406030204" pitchFamily="18" charset="0"/>
              </a:rPr>
              <a:t>Permits users to access data in a customized way, so that same data can be seen by different users in different ways, at same time.</a:t>
            </a:r>
          </a:p>
          <a:p>
            <a:pPr algn="just">
              <a:lnSpc>
                <a:spcPct val="90000"/>
              </a:lnSpc>
            </a:pPr>
            <a:endParaRPr lang="en-GB" altLang="en-US" dirty="0">
              <a:latin typeface="Cambria" panose="02040503050406030204" pitchFamily="18" charset="0"/>
              <a:ea typeface="Cambria" panose="02040503050406030204" pitchFamily="18" charset="0"/>
            </a:endParaRPr>
          </a:p>
          <a:p>
            <a:pPr algn="just">
              <a:lnSpc>
                <a:spcPct val="90000"/>
              </a:lnSpc>
            </a:pPr>
            <a:r>
              <a:rPr lang="en-GB" altLang="en-US" dirty="0">
                <a:latin typeface="Cambria" panose="02040503050406030204" pitchFamily="18" charset="0"/>
                <a:ea typeface="Cambria" panose="02040503050406030204" pitchFamily="18" charset="0"/>
              </a:rPr>
              <a:t>Can simplify complex operations on base relations.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up)">
                                      <p:cBhvr>
                                        <p:cTn id="7" dur="500"/>
                                        <p:tgtEl>
                                          <p:spTgt spid="6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2467">
                                            <p:txEl>
                                              <p:pRg st="2" end="2"/>
                                            </p:txEl>
                                          </p:spTgt>
                                        </p:tgtEl>
                                        <p:attrNameLst>
                                          <p:attrName>style.visibility</p:attrName>
                                        </p:attrNameLst>
                                      </p:cBhvr>
                                      <p:to>
                                        <p:strVal val="visible"/>
                                      </p:to>
                                    </p:set>
                                    <p:animEffect transition="in" filter="wipe(up)">
                                      <p:cBhvr>
                                        <p:cTn id="12" dur="500"/>
                                        <p:tgtEl>
                                          <p:spTgt spid="624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2467">
                                            <p:txEl>
                                              <p:pRg st="4" end="4"/>
                                            </p:txEl>
                                          </p:spTgt>
                                        </p:tgtEl>
                                        <p:attrNameLst>
                                          <p:attrName>style.visibility</p:attrName>
                                        </p:attrNameLst>
                                      </p:cBhvr>
                                      <p:to>
                                        <p:strVal val="visible"/>
                                      </p:to>
                                    </p:set>
                                    <p:animEffect transition="in" filter="wipe(up)">
                                      <p:cBhvr>
                                        <p:cTn id="17" dur="500"/>
                                        <p:tgtEl>
                                          <p:spTgt spid="62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5EEE5B2-0AC9-7964-2021-C156AA6267CF}"/>
              </a:ext>
            </a:extLst>
          </p:cNvPr>
          <p:cNvSpPr>
            <a:spLocks noGrp="1"/>
          </p:cNvSpPr>
          <p:nvPr>
            <p:ph type="sldNum" sz="quarter" idx="12"/>
          </p:nvPr>
        </p:nvSpPr>
        <p:spPr/>
        <p:txBody>
          <a:bodyPr/>
          <a:lstStyle/>
          <a:p>
            <a:fld id="{85A96CEB-2FD6-4302-9A46-B39ECFA872F5}" type="slidenum">
              <a:rPr lang="en-US" altLang="en-US"/>
              <a:pPr/>
              <a:t>43</a:t>
            </a:fld>
            <a:endParaRPr lang="en-US" altLang="en-US"/>
          </a:p>
        </p:txBody>
      </p:sp>
      <p:sp>
        <p:nvSpPr>
          <p:cNvPr id="66562" name="Rectangle 2">
            <a:extLst>
              <a:ext uri="{FF2B5EF4-FFF2-40B4-BE49-F238E27FC236}">
                <a16:creationId xmlns:a16="http://schemas.microsoft.com/office/drawing/2014/main" id="{D68BDCE0-33D6-2E2F-9B85-0549EE4C9E29}"/>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chor="b">
            <a:normAutofit/>
          </a:bodyPr>
          <a:lstStyle/>
          <a:p>
            <a:r>
              <a:rPr lang="en-GB" altLang="en-US" b="1"/>
              <a:t>Updating Views</a:t>
            </a:r>
          </a:p>
        </p:txBody>
      </p:sp>
      <p:sp>
        <p:nvSpPr>
          <p:cNvPr id="66563" name="Rectangle 3">
            <a:extLst>
              <a:ext uri="{FF2B5EF4-FFF2-40B4-BE49-F238E27FC236}">
                <a16:creationId xmlns:a16="http://schemas.microsoft.com/office/drawing/2014/main" id="{445AA768-410D-F107-7D16-958821ACC27B}"/>
              </a:ext>
            </a:extLst>
          </p:cNvPr>
          <p:cNvSpPr>
            <a:spLocks noGrp="1" noChangeArrowheads="1"/>
          </p:cNvSpPr>
          <p:nvPr>
            <p:ph type="body" idx="1"/>
          </p:nvPr>
        </p:nvSpPr>
        <p:spPr>
          <a:xfrm>
            <a:off x="762000" y="1168004"/>
            <a:ext cx="7239000"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ormAutofit/>
          </a:bodyPr>
          <a:lstStyle/>
          <a:p>
            <a:r>
              <a:rPr lang="en-GB" altLang="en-US" sz="2600" dirty="0">
                <a:latin typeface="Cambria" panose="02040503050406030204" pitchFamily="18" charset="0"/>
                <a:ea typeface="Cambria" panose="02040503050406030204" pitchFamily="18" charset="0"/>
              </a:rPr>
              <a:t>There are restrictions on types of modifications that can be made through views:</a:t>
            </a:r>
          </a:p>
          <a:p>
            <a:pPr lvl="1"/>
            <a:r>
              <a:rPr lang="en-GB" altLang="en-US" sz="1725" b="1" dirty="0">
                <a:latin typeface="Cambria" panose="02040503050406030204" pitchFamily="18" charset="0"/>
                <a:ea typeface="Cambria" panose="02040503050406030204" pitchFamily="18" charset="0"/>
              </a:rPr>
              <a:t>Updates are allowed if query involves a single base relation and contains a candidate key of base relation.</a:t>
            </a:r>
          </a:p>
          <a:p>
            <a:pPr lvl="1"/>
            <a:r>
              <a:rPr lang="en-GB" altLang="en-US" sz="1725" b="1" dirty="0">
                <a:latin typeface="Cambria" panose="02040503050406030204" pitchFamily="18" charset="0"/>
                <a:ea typeface="Cambria" panose="02040503050406030204" pitchFamily="18" charset="0"/>
              </a:rPr>
              <a:t>Updates are not allowed involving multiple base relations.</a:t>
            </a:r>
          </a:p>
          <a:p>
            <a:pPr lvl="1"/>
            <a:r>
              <a:rPr lang="en-GB" altLang="en-US" sz="1725" b="1" dirty="0">
                <a:latin typeface="Cambria" panose="02040503050406030204" pitchFamily="18" charset="0"/>
                <a:ea typeface="Cambria" panose="02040503050406030204" pitchFamily="18" charset="0"/>
              </a:rPr>
              <a:t>Updates are not allowed involving aggregation or grouping operations.</a:t>
            </a:r>
          </a:p>
          <a:p>
            <a:pPr>
              <a:buClr>
                <a:schemeClr val="tx1"/>
              </a:buClr>
              <a:buFontTx/>
              <a:buChar char="–"/>
            </a:pPr>
            <a:endParaRPr lang="en-GB" altLang="en-US" sz="2100" b="1"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wipe(up)">
                                      <p:cBhvr>
                                        <p:cTn id="7" dur="500"/>
                                        <p:tgtEl>
                                          <p:spTgt spid="66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Effect transition="in" filter="wipe(up)">
                                      <p:cBhvr>
                                        <p:cTn id="12" dur="500"/>
                                        <p:tgtEl>
                                          <p:spTgt spid="66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6563">
                                            <p:txEl>
                                              <p:pRg st="2" end="2"/>
                                            </p:txEl>
                                          </p:spTgt>
                                        </p:tgtEl>
                                        <p:attrNameLst>
                                          <p:attrName>style.visibility</p:attrName>
                                        </p:attrNameLst>
                                      </p:cBhvr>
                                      <p:to>
                                        <p:strVal val="visible"/>
                                      </p:to>
                                    </p:set>
                                    <p:animEffect transition="in" filter="wipe(up)">
                                      <p:cBhvr>
                                        <p:cTn id="17" dur="500"/>
                                        <p:tgtEl>
                                          <p:spTgt spid="66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6563">
                                            <p:txEl>
                                              <p:pRg st="3" end="3"/>
                                            </p:txEl>
                                          </p:spTgt>
                                        </p:tgtEl>
                                        <p:attrNameLst>
                                          <p:attrName>style.visibility</p:attrName>
                                        </p:attrNameLst>
                                      </p:cBhvr>
                                      <p:to>
                                        <p:strVal val="visible"/>
                                      </p:to>
                                    </p:set>
                                    <p:animEffect transition="in" filter="wipe(up)">
                                      <p:cBhvr>
                                        <p:cTn id="22" dur="500"/>
                                        <p:tgtEl>
                                          <p:spTgt spid="665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576F15B-9863-4A7A-219A-D5820B6DB954}"/>
              </a:ext>
            </a:extLst>
          </p:cNvPr>
          <p:cNvSpPr>
            <a:spLocks noGrp="1"/>
          </p:cNvSpPr>
          <p:nvPr>
            <p:ph type="sldNum" sz="quarter" idx="12"/>
          </p:nvPr>
        </p:nvSpPr>
        <p:spPr/>
        <p:txBody>
          <a:bodyPr/>
          <a:lstStyle/>
          <a:p>
            <a:fld id="{610B5BAD-0C49-468F-8033-6EA4D929FC17}" type="slidenum">
              <a:rPr lang="en-US" altLang="en-US"/>
              <a:pPr/>
              <a:t>44</a:t>
            </a:fld>
            <a:endParaRPr lang="en-US" altLang="en-US"/>
          </a:p>
        </p:txBody>
      </p:sp>
      <p:sp>
        <p:nvSpPr>
          <p:cNvPr id="64514" name="Rectangle 2">
            <a:extLst>
              <a:ext uri="{FF2B5EF4-FFF2-40B4-BE49-F238E27FC236}">
                <a16:creationId xmlns:a16="http://schemas.microsoft.com/office/drawing/2014/main" id="{7F746B1B-4951-73D2-CCD7-B453B057D7D6}"/>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chor="b">
            <a:normAutofit/>
          </a:bodyPr>
          <a:lstStyle/>
          <a:p>
            <a:r>
              <a:rPr lang="en-GB" altLang="en-US" b="1"/>
              <a:t>Updating Views</a:t>
            </a:r>
          </a:p>
        </p:txBody>
      </p:sp>
      <p:sp>
        <p:nvSpPr>
          <p:cNvPr id="64515" name="Rectangle 3">
            <a:extLst>
              <a:ext uri="{FF2B5EF4-FFF2-40B4-BE49-F238E27FC236}">
                <a16:creationId xmlns:a16="http://schemas.microsoft.com/office/drawing/2014/main" id="{EF3049DA-51EA-5B14-9888-24A375FD0921}"/>
              </a:ext>
            </a:extLst>
          </p:cNvPr>
          <p:cNvSpPr>
            <a:spLocks noGrp="1" noChangeArrowheads="1"/>
          </p:cNvSpPr>
          <p:nvPr>
            <p:ph type="body" idx="1"/>
          </p:nvPr>
        </p:nvSpPr>
        <p:spPr>
          <a:xfrm>
            <a:off x="304801" y="1168004"/>
            <a:ext cx="7848600"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ormAutofit/>
          </a:bodyPr>
          <a:lstStyle/>
          <a:p>
            <a:r>
              <a:rPr lang="en-GB" altLang="en-US" sz="2800" dirty="0">
                <a:latin typeface="Cambria" panose="02040503050406030204" pitchFamily="18" charset="0"/>
                <a:ea typeface="Cambria" panose="02040503050406030204" pitchFamily="18" charset="0"/>
              </a:rPr>
              <a:t>All updates to a base relation should be immediately reflected in all views that reference that base relation. </a:t>
            </a:r>
          </a:p>
          <a:p>
            <a:endParaRPr lang="en-GB" altLang="en-US" sz="2800" dirty="0">
              <a:latin typeface="Cambria" panose="02040503050406030204" pitchFamily="18" charset="0"/>
              <a:ea typeface="Cambria" panose="02040503050406030204" pitchFamily="18" charset="0"/>
            </a:endParaRPr>
          </a:p>
          <a:p>
            <a:r>
              <a:rPr lang="en-GB" altLang="en-US" sz="2800" dirty="0">
                <a:latin typeface="Cambria" panose="02040503050406030204" pitchFamily="18" charset="0"/>
                <a:ea typeface="Cambria" panose="02040503050406030204" pitchFamily="18" charset="0"/>
              </a:rPr>
              <a:t>If view is updated, underlying base relation should reflect change.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wipe(up)">
                                      <p:cBhvr>
                                        <p:cTn id="7" dur="500"/>
                                        <p:tgtEl>
                                          <p:spTgt spid="6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4515">
                                            <p:txEl>
                                              <p:pRg st="2" end="2"/>
                                            </p:txEl>
                                          </p:spTgt>
                                        </p:tgtEl>
                                        <p:attrNameLst>
                                          <p:attrName>style.visibility</p:attrName>
                                        </p:attrNameLst>
                                      </p:cBhvr>
                                      <p:to>
                                        <p:strVal val="visible"/>
                                      </p:to>
                                    </p:set>
                                    <p:animEffect transition="in" filter="wipe(up)">
                                      <p:cBhvr>
                                        <p:cTn id="12" dur="500"/>
                                        <p:tgtEl>
                                          <p:spTgt spid="645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5DDF95-FDBC-8A98-940A-C87770074FB2}"/>
              </a:ext>
            </a:extLst>
          </p:cNvPr>
          <p:cNvPicPr>
            <a:picLocks noChangeAspect="1"/>
          </p:cNvPicPr>
          <p:nvPr/>
        </p:nvPicPr>
        <p:blipFill>
          <a:blip r:embed="rId3"/>
          <a:stretch>
            <a:fillRect/>
          </a:stretch>
        </p:blipFill>
        <p:spPr>
          <a:xfrm>
            <a:off x="1066800" y="590550"/>
            <a:ext cx="7467600" cy="3590925"/>
          </a:xfrm>
          <a:prstGeom prst="rect">
            <a:avLst/>
          </a:prstGeom>
        </p:spPr>
      </p:pic>
    </p:spTree>
    <p:extLst>
      <p:ext uri="{BB962C8B-B14F-4D97-AF65-F5344CB8AC3E}">
        <p14:creationId xmlns:p14="http://schemas.microsoft.com/office/powerpoint/2010/main" val="192080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A9CD5B-339A-E732-5D20-D8F90368D6C7}"/>
              </a:ext>
            </a:extLst>
          </p:cNvPr>
          <p:cNvPicPr>
            <a:picLocks noChangeAspect="1"/>
          </p:cNvPicPr>
          <p:nvPr/>
        </p:nvPicPr>
        <p:blipFill>
          <a:blip r:embed="rId3"/>
          <a:stretch>
            <a:fillRect/>
          </a:stretch>
        </p:blipFill>
        <p:spPr>
          <a:xfrm>
            <a:off x="90488" y="286179"/>
            <a:ext cx="8963025" cy="4571141"/>
          </a:xfrm>
          <a:prstGeom prst="rect">
            <a:avLst/>
          </a:prstGeom>
          <a:noFill/>
        </p:spPr>
      </p:pic>
    </p:spTree>
    <p:extLst>
      <p:ext uri="{BB962C8B-B14F-4D97-AF65-F5344CB8AC3E}">
        <p14:creationId xmlns:p14="http://schemas.microsoft.com/office/powerpoint/2010/main" val="153058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8DC2-4859-BC55-C4D7-7381A4BF27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896F5E-2421-E093-C0A1-1169B86CE1C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E1DE0A1-BC72-97D5-2AE6-264D534850B2}"/>
              </a:ext>
            </a:extLst>
          </p:cNvPr>
          <p:cNvPicPr>
            <a:picLocks noChangeAspect="1"/>
          </p:cNvPicPr>
          <p:nvPr/>
        </p:nvPicPr>
        <p:blipFill>
          <a:blip r:embed="rId3"/>
          <a:stretch>
            <a:fillRect/>
          </a:stretch>
        </p:blipFill>
        <p:spPr>
          <a:xfrm>
            <a:off x="0" y="0"/>
            <a:ext cx="9143999" cy="5143499"/>
          </a:xfrm>
          <a:prstGeom prst="rect">
            <a:avLst/>
          </a:prstGeom>
        </p:spPr>
      </p:pic>
    </p:spTree>
    <p:extLst>
      <p:ext uri="{BB962C8B-B14F-4D97-AF65-F5344CB8AC3E}">
        <p14:creationId xmlns:p14="http://schemas.microsoft.com/office/powerpoint/2010/main" val="207989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DD3FA2F-7213-FA71-12C1-CC76509283BA}"/>
              </a:ext>
            </a:extLst>
          </p:cNvPr>
          <p:cNvSpPr>
            <a:spLocks noGrp="1"/>
          </p:cNvSpPr>
          <p:nvPr>
            <p:ph type="sldNum" sz="quarter" idx="12"/>
          </p:nvPr>
        </p:nvSpPr>
        <p:spPr/>
        <p:txBody>
          <a:bodyPr/>
          <a:lstStyle/>
          <a:p>
            <a:fld id="{24581C37-71B0-4F7D-983A-38C2D17467EA}" type="slidenum">
              <a:rPr lang="en-US" altLang="en-US"/>
              <a:pPr/>
              <a:t>7</a:t>
            </a:fld>
            <a:endParaRPr lang="en-US" altLang="en-US"/>
          </a:p>
        </p:txBody>
      </p:sp>
      <p:sp>
        <p:nvSpPr>
          <p:cNvPr id="166914" name="Rectangle 2">
            <a:extLst>
              <a:ext uri="{FF2B5EF4-FFF2-40B4-BE49-F238E27FC236}">
                <a16:creationId xmlns:a16="http://schemas.microsoft.com/office/drawing/2014/main" id="{5B0FB527-666C-80FE-9C8C-C2FEB12BA6E5}"/>
              </a:ext>
            </a:extLst>
          </p:cNvPr>
          <p:cNvSpPr>
            <a:spLocks noGrp="1" noChangeArrowheads="1"/>
          </p:cNvSpPr>
          <p:nvPr>
            <p:ph type="title"/>
          </p:nvPr>
        </p:nvSpPr>
        <p:spPr/>
        <p:txBody>
          <a:bodyPr/>
          <a:lstStyle/>
          <a:p>
            <a:r>
              <a:rPr lang="en-GB" altLang="en-US" b="1"/>
              <a:t>Examples of Attribute Domains</a:t>
            </a:r>
            <a:endParaRPr lang="en-GB" altLang="en-US"/>
          </a:p>
        </p:txBody>
      </p:sp>
      <p:pic>
        <p:nvPicPr>
          <p:cNvPr id="166917" name="Picture 5">
            <a:extLst>
              <a:ext uri="{FF2B5EF4-FFF2-40B4-BE49-F238E27FC236}">
                <a16:creationId xmlns:a16="http://schemas.microsoft.com/office/drawing/2014/main" id="{6DCFF1A8-1FC7-200A-363E-C8F0777179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95400" y="1504950"/>
            <a:ext cx="6172200" cy="3124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9162-B4E3-7915-E43F-152C1AC7DD26}"/>
              </a:ext>
            </a:extLst>
          </p:cNvPr>
          <p:cNvSpPr>
            <a:spLocks noGrp="1"/>
          </p:cNvSpPr>
          <p:nvPr>
            <p:ph type="title"/>
          </p:nvPr>
        </p:nvSpPr>
        <p:spPr/>
        <p:txBody>
          <a:bodyPr/>
          <a:lstStyle/>
          <a:p>
            <a:endParaRPr lang="en-US"/>
          </a:p>
        </p:txBody>
      </p:sp>
      <p:pic>
        <p:nvPicPr>
          <p:cNvPr id="10" name="Content Placeholder 9">
            <a:extLst>
              <a:ext uri="{FF2B5EF4-FFF2-40B4-BE49-F238E27FC236}">
                <a16:creationId xmlns:a16="http://schemas.microsoft.com/office/drawing/2014/main" id="{BB01605C-3971-0DBC-0214-63F5598DBAF9}"/>
              </a:ext>
            </a:extLst>
          </p:cNvPr>
          <p:cNvPicPr>
            <a:picLocks noGrp="1" noChangeAspect="1"/>
          </p:cNvPicPr>
          <p:nvPr>
            <p:ph idx="1"/>
          </p:nvPr>
        </p:nvPicPr>
        <p:blipFill>
          <a:blip r:embed="rId2"/>
          <a:stretch>
            <a:fillRect/>
          </a:stretch>
        </p:blipFill>
        <p:spPr>
          <a:xfrm>
            <a:off x="0" y="0"/>
            <a:ext cx="9144000" cy="5143500"/>
          </a:xfrm>
        </p:spPr>
      </p:pic>
    </p:spTree>
    <p:extLst>
      <p:ext uri="{BB962C8B-B14F-4D97-AF65-F5344CB8AC3E}">
        <p14:creationId xmlns:p14="http://schemas.microsoft.com/office/powerpoint/2010/main" val="169894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A6B994-FFB0-00FC-788A-38CADC395C63}"/>
              </a:ext>
            </a:extLst>
          </p:cNvPr>
          <p:cNvPicPr>
            <a:picLocks noChangeAspect="1"/>
          </p:cNvPicPr>
          <p:nvPr/>
        </p:nvPicPr>
        <p:blipFill>
          <a:blip r:embed="rId2"/>
          <a:stretch>
            <a:fillRect/>
          </a:stretch>
        </p:blipFill>
        <p:spPr>
          <a:xfrm>
            <a:off x="0" y="-247650"/>
            <a:ext cx="9144000" cy="5391150"/>
          </a:xfrm>
          <a:prstGeom prst="rect">
            <a:avLst/>
          </a:prstGeom>
        </p:spPr>
      </p:pic>
    </p:spTree>
    <p:extLst>
      <p:ext uri="{BB962C8B-B14F-4D97-AF65-F5344CB8AC3E}">
        <p14:creationId xmlns:p14="http://schemas.microsoft.com/office/powerpoint/2010/main" val="5724181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274"/>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F5ABA4018733948943F6853B6A6F419" ma:contentTypeVersion="2" ma:contentTypeDescription="Create a new document." ma:contentTypeScope="" ma:versionID="b9137abbb6934e70118d1fa691ace630">
  <xsd:schema xmlns:xsd="http://www.w3.org/2001/XMLSchema" xmlns:xs="http://www.w3.org/2001/XMLSchema" xmlns:p="http://schemas.microsoft.com/office/2006/metadata/properties" xmlns:ns2="3c14c158-d7de-4cda-b0de-5ca3c5c667cd" targetNamespace="http://schemas.microsoft.com/office/2006/metadata/properties" ma:root="true" ma:fieldsID="a1bb15254bf7612c7c21cd5ed61d71d6" ns2:_="">
    <xsd:import namespace="3c14c158-d7de-4cda-b0de-5ca3c5c667c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14c158-d7de-4cda-b0de-5ca3c5c667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4C939C-4177-4D60-A8A1-0E2B12628D43}">
  <ds:schemaRefs>
    <ds:schemaRef ds:uri="http://schemas.microsoft.com/sharepoint/v3/contenttype/forms"/>
  </ds:schemaRefs>
</ds:datastoreItem>
</file>

<file path=customXml/itemProps2.xml><?xml version="1.0" encoding="utf-8"?>
<ds:datastoreItem xmlns:ds="http://schemas.openxmlformats.org/officeDocument/2006/customXml" ds:itemID="{9C543D07-77EA-46A9-B544-1C29F6BFC7A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3F58C88-C135-45BB-8B0D-012F87F01F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14c158-d7de-4cda-b0de-5ca3c5c667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Lecture</Template>
  <TotalTime>15326</TotalTime>
  <Words>3848</Words>
  <Application>Microsoft Office PowerPoint</Application>
  <PresentationFormat>On-screen Show (16:9)</PresentationFormat>
  <Paragraphs>389</Paragraphs>
  <Slides>45</Slides>
  <Notes>24</Notes>
  <HiddenSlides>0</HiddenSlides>
  <MMClips>0</MMClips>
  <ScaleCrop>false</ScaleCrop>
  <HeadingPairs>
    <vt:vector size="4" baseType="variant">
      <vt:variant>
        <vt:lpstr>Theme</vt:lpstr>
      </vt:variant>
      <vt:variant>
        <vt:i4>6</vt:i4>
      </vt:variant>
      <vt:variant>
        <vt:lpstr>Slide Titles</vt:lpstr>
      </vt:variant>
      <vt:variant>
        <vt:i4>45</vt:i4>
      </vt:variant>
    </vt:vector>
  </HeadingPairs>
  <TitlesOfParts>
    <vt:vector size="51" baseType="lpstr">
      <vt:lpstr>4_Lecture</vt:lpstr>
      <vt:lpstr>1_Lecture</vt:lpstr>
      <vt:lpstr>2_Lecture</vt:lpstr>
      <vt:lpstr>3_Office Theme</vt:lpstr>
      <vt:lpstr>4_Office Theme</vt:lpstr>
      <vt:lpstr>5_Office Theme</vt:lpstr>
      <vt:lpstr>PowerPoint Presentation</vt:lpstr>
      <vt:lpstr>PowerPoint Presentation</vt:lpstr>
      <vt:lpstr>PowerPoint Presentation</vt:lpstr>
      <vt:lpstr>      Alternative Terminology for Relational Model</vt:lpstr>
      <vt:lpstr>PowerPoint Presentation</vt:lpstr>
      <vt:lpstr>PowerPoint Presentation</vt:lpstr>
      <vt:lpstr>Examples of Attribute Domains</vt:lpstr>
      <vt:lpstr>PowerPoint Presentation</vt:lpstr>
      <vt:lpstr>PowerPoint Presentation</vt:lpstr>
      <vt:lpstr>Instances of  Branch and Staff Relations</vt:lpstr>
      <vt:lpstr>Mathematical Definition of Relation</vt:lpstr>
      <vt:lpstr>Mathematical Definition of Relation</vt:lpstr>
      <vt:lpstr>Database Relations</vt:lpstr>
      <vt:lpstr>Properties of Relations</vt:lpstr>
      <vt:lpstr>Properties of Relations</vt:lpstr>
      <vt:lpstr>PowerPoint Presentation</vt:lpstr>
      <vt:lpstr>PowerPoint Presentation</vt:lpstr>
      <vt:lpstr>PowerPoint Presentation</vt:lpstr>
      <vt:lpstr>NULL </vt:lpstr>
      <vt:lpstr>PowerPoint Presentation</vt:lpstr>
      <vt:lpstr>Keys </vt:lpstr>
      <vt:lpstr>PowerPoint Presentation</vt:lpstr>
      <vt:lpstr>Relational Keys</vt:lpstr>
      <vt:lpstr>Relational Keys</vt:lpstr>
      <vt:lpstr>PowerPoint Presentation</vt:lpstr>
      <vt:lpstr>PowerPoint Presentation</vt:lpstr>
      <vt:lpstr>Instances of  Branch and Staff Relations</vt:lpstr>
      <vt:lpstr>SQL </vt:lpstr>
      <vt:lpstr>Syntax for creating a table </vt:lpstr>
      <vt:lpstr>To display schema of relation  </vt:lpstr>
      <vt:lpstr>Example </vt:lpstr>
      <vt:lpstr>PowerPoint Presentation</vt:lpstr>
      <vt:lpstr>PowerPoint Presentation</vt:lpstr>
      <vt:lpstr>PowerPoint Presentation</vt:lpstr>
      <vt:lpstr>PowerPoint Presentation</vt:lpstr>
      <vt:lpstr>PowerPoint Presentation</vt:lpstr>
      <vt:lpstr>PowerPoint Presentation</vt:lpstr>
      <vt:lpstr>To display all the data from relation </vt:lpstr>
      <vt:lpstr>PowerPoint Presentation</vt:lpstr>
      <vt:lpstr>What is View </vt:lpstr>
      <vt:lpstr>PowerPoint Presentation</vt:lpstr>
      <vt:lpstr>Purpose of Views</vt:lpstr>
      <vt:lpstr>Updating Views</vt:lpstr>
      <vt:lpstr>Updating Views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Sadia Maryam</cp:lastModifiedBy>
  <cp:revision>233</cp:revision>
  <dcterms:created xsi:type="dcterms:W3CDTF">2010-07-08T21:59:02Z</dcterms:created>
  <dcterms:modified xsi:type="dcterms:W3CDTF">2022-10-12T18:52:32Z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0x0101008F5ABA4018733948943F6853B6A6F419</vt:lpwstr>
  </property>
</Properties>
</file>