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51"/>
  </p:notesMasterIdLst>
  <p:sldIdLst>
    <p:sldId id="278" r:id="rId10"/>
    <p:sldId id="298" r:id="rId11"/>
    <p:sldId id="323" r:id="rId12"/>
    <p:sldId id="375" r:id="rId13"/>
    <p:sldId id="283" r:id="rId14"/>
    <p:sldId id="285" r:id="rId15"/>
    <p:sldId id="274" r:id="rId16"/>
    <p:sldId id="305" r:id="rId17"/>
    <p:sldId id="306" r:id="rId18"/>
    <p:sldId id="307" r:id="rId19"/>
    <p:sldId id="308" r:id="rId20"/>
    <p:sldId id="309" r:id="rId21"/>
    <p:sldId id="366" r:id="rId22"/>
    <p:sldId id="376" r:id="rId23"/>
    <p:sldId id="286" r:id="rId24"/>
    <p:sldId id="302" r:id="rId25"/>
    <p:sldId id="275" r:id="rId26"/>
    <p:sldId id="310" r:id="rId27"/>
    <p:sldId id="311" r:id="rId28"/>
    <p:sldId id="367" r:id="rId29"/>
    <p:sldId id="324" r:id="rId30"/>
    <p:sldId id="325" r:id="rId31"/>
    <p:sldId id="287" r:id="rId32"/>
    <p:sldId id="288" r:id="rId33"/>
    <p:sldId id="289" r:id="rId34"/>
    <p:sldId id="318" r:id="rId35"/>
    <p:sldId id="377" r:id="rId36"/>
    <p:sldId id="378" r:id="rId37"/>
    <p:sldId id="381" r:id="rId38"/>
    <p:sldId id="382" r:id="rId39"/>
    <p:sldId id="319" r:id="rId40"/>
    <p:sldId id="379" r:id="rId41"/>
    <p:sldId id="320" r:id="rId42"/>
    <p:sldId id="321" r:id="rId43"/>
    <p:sldId id="328" r:id="rId44"/>
    <p:sldId id="276" r:id="rId45"/>
    <p:sldId id="322" r:id="rId46"/>
    <p:sldId id="290" r:id="rId47"/>
    <p:sldId id="297" r:id="rId48"/>
    <p:sldId id="296" r:id="rId49"/>
    <p:sldId id="383" r:id="rId50"/>
  </p:sldIdLst>
  <p:sldSz cx="9144000" cy="5143500" type="screen16x9"/>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90000"/>
    <a:srgbClr val="0000FF"/>
    <a:srgbClr val="800000"/>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8EDA1-B038-471A-8813-FE9779A55205}" v="1" dt="2022-10-02T12:13:57.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microsoft.com/office/2016/11/relationships/changesInfo" Target="changesInfos/changesInfo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HBAH RAHMAN" userId="S::sp21-bse-011@isbstudent.comsats.edu.pk::b42f800e-f448-47e2-8074-dfeaab2adf21" providerId="AD" clId="Web-{DBE8EDA1-B038-471A-8813-FE9779A55205}"/>
    <pc:docChg chg="modSld">
      <pc:chgData name="ALISHBAH RAHMAN" userId="S::sp21-bse-011@isbstudent.comsats.edu.pk::b42f800e-f448-47e2-8074-dfeaab2adf21" providerId="AD" clId="Web-{DBE8EDA1-B038-471A-8813-FE9779A55205}" dt="2022-10-02T12:13:57.489" v="0" actId="1076"/>
      <pc:docMkLst>
        <pc:docMk/>
      </pc:docMkLst>
      <pc:sldChg chg="modSp">
        <pc:chgData name="ALISHBAH RAHMAN" userId="S::sp21-bse-011@isbstudent.comsats.edu.pk::b42f800e-f448-47e2-8074-dfeaab2adf21" providerId="AD" clId="Web-{DBE8EDA1-B038-471A-8813-FE9779A55205}" dt="2022-10-02T12:13:57.489" v="0" actId="1076"/>
        <pc:sldMkLst>
          <pc:docMk/>
          <pc:sldMk cId="0" sldId="382"/>
        </pc:sldMkLst>
        <pc:picChg chg="mod">
          <ac:chgData name="ALISHBAH RAHMAN" userId="S::sp21-bse-011@isbstudent.comsats.edu.pk::b42f800e-f448-47e2-8074-dfeaab2adf21" providerId="AD" clId="Web-{DBE8EDA1-B038-471A-8813-FE9779A55205}" dt="2022-10-02T12:13:57.489" v="0" actId="1076"/>
          <ac:picMkLst>
            <pc:docMk/>
            <pc:sldMk cId="0" sldId="382"/>
            <ac:picMk id="192517" creationId="{0FDE53E7-2BB2-2DB3-2CBE-6200BA894F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first operator that combines two relations is the cross-product operator, also known as the Cartesian product. What this operator does, is it takes two relations and </a:t>
            </a:r>
            <a:r>
              <a:rPr lang="en-US" err="1"/>
              <a:t>kinda</a:t>
            </a:r>
            <a:r>
              <a:rPr lang="en-US"/>
              <a:t> glues them together so that their schema of the result is the combination of the schemas of the two relations and the contents of the result are every combination of tuples from those relations. So let's talk about, say, doing the cross products of students and apply. So if we do the cross product we'll get at the result a big relation, here, which is going to have eight attributes. The eight attributes across the student and apply now the only small little trick is that when we glue two relations together sometimes they'll have the same attribute and we can see we have SID on both sides. So just as a notational convention, when cross-product is done and there's two attributes that are named, they're prefaced with the name of the relation they came from. So this one would be referred to in the cross-product as the </a:t>
            </a:r>
            <a:r>
              <a:rPr lang="en-US" err="1"/>
              <a:t>Student.SID</a:t>
            </a:r>
            <a:r>
              <a:rPr lang="en-US"/>
              <a:t> where th</a:t>
            </a:r>
            <a:r>
              <a:rPr lang="en-US" baseline="0"/>
              <a:t>e other </a:t>
            </a:r>
            <a:r>
              <a:rPr lang="en-US"/>
              <a:t>would be referred to as the </a:t>
            </a:r>
            <a:r>
              <a:rPr lang="en-US" err="1"/>
              <a:t>Apply.SID</a:t>
            </a:r>
            <a:r>
              <a:rPr lang="en-US"/>
              <a:t>.. Now let's talk about the contents of these. So let's suppose that the student relation had S-tuples in it and that's how many tuples, while the apply had A tuples in it, the result of the Cartesian products is </a:t>
            </a:r>
            <a:r>
              <a:rPr lang="en-US" err="1"/>
              <a:t>gonna</a:t>
            </a:r>
            <a:r>
              <a:rPr lang="en-US"/>
              <a:t> have S times A tuples, is going to have one tuple for every combination of tuples from the student relation and the apply relation. Now, the cross-product seems like it might not be that helpful, but what is interesting is when we use the cross-product together with other operators.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38</a:t>
            </a:fld>
            <a:endParaRPr lang="en-US"/>
          </a:p>
        </p:txBody>
      </p:sp>
    </p:spTree>
    <p:extLst>
      <p:ext uri="{BB962C8B-B14F-4D97-AF65-F5344CB8AC3E}">
        <p14:creationId xmlns:p14="http://schemas.microsoft.com/office/powerpoint/2010/main" val="254976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let's see a big example of that. Let's suppose that we want to get the names and GPAs of students with a high school size greater than a thousand who applied to CS and were rejected. Okay, so let's take a look. We're going to have to access the students and the apply records in order to run this query. So what we'll do is we'll take student cross apply as our starting point. So now we have a big relation that contains eight attributes and all of those tuples that we described previously. But now we're going to start making things more interesting, because what we're going to do is a big selection over this relation. And that selection is first of all going to make sure that it only combines student and apply tuples that are referring to the same student. So to do that, we write student dot SID equals apply dot SID. So now we've filtered the result of that cross-product to only include combinations of student and apply by couples that make sets. Now we have to do a little bit of additional filtering. We said that we want the high school size to be greater than a thousand, so we do an "and" operator in the high school. We want them to have applied to CS so that's and major equals CS. We're getting a nice big query here. And finally we want them to have been rejected, so "and decision" equals, we'll just be using No for reject. So now, we've got that gigantic query. But that gets us exactly what we want except for one more thing, which is, as I said, all we want is their names and GPAs. So finally we take a big parentheses around here and we apply to that the projection operator, getting the student name and the GPA. And that is the relational algebra expression that produces the query that we have written in English.</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39</a:t>
            </a:fld>
            <a:endParaRPr lang="en-US"/>
          </a:p>
        </p:txBody>
      </p:sp>
    </p:spTree>
    <p:extLst>
      <p:ext uri="{BB962C8B-B14F-4D97-AF65-F5344CB8AC3E}">
        <p14:creationId xmlns:p14="http://schemas.microsoft.com/office/powerpoint/2010/main" val="2265024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 in conclusion, relational algebra is a formal language. It operates on sets of relations and produces relations as a result. The simplest query is just the name of a relation and then operators are used to filter relations, slice them, and combine them. So far, we've learned the select operator for selecting rows; the project operator for selecting columns; the cross-product operator for combining every possible pair of tuples from two relations; and then two abbreviations, the natural join, which a very useful way to combine relations by enforcing a equality on certain columns; and the theta join operator.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40</a:t>
            </a:fld>
            <a:endParaRPr lang="en-US"/>
          </a:p>
        </p:txBody>
      </p:sp>
    </p:spTree>
    <p:extLst>
      <p:ext uri="{BB962C8B-B14F-4D97-AF65-F5344CB8AC3E}">
        <p14:creationId xmlns:p14="http://schemas.microsoft.com/office/powerpoint/2010/main" val="175518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val="399845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examples in this lecture we're going to be using a simple University admission relations database with three relations. The first relation, the University relation, contains information about the University name, city, and enrollment of the University. The second relation, the student relation, contains an ID for each student, the student's name, GPA and the size of the high school they attended. And, finally, the third relation contains information about students applying to Universities. Specifically, the student's ID, the University name where they're applying, the major they're applying for and the decision of that application. I've underlined the keys for these three relations. As a reminder, a key is an attribute or a set of attributes whose value is guaranteed to be unique. So, for example, we're going to assume the University names are unique, student IDs are unique and that students will only apply to each University for a particular major one time.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22033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simplest query in relational algebra is a query that is simply the name of a relation. So, for example, we can write a query, "student" and that's a valid expression in relational algebra. If we run that query on our database we'll get as a result a copy of the student relation. </a:t>
            </a:r>
          </a:p>
          <a:p>
            <a:endParaRPr lang="en-US"/>
          </a:p>
          <a:p>
            <a:r>
              <a:rPr lang="en-US"/>
              <a:t>Now what happens next is that we're going to use operators of the relational algebra to filter relations, slice relations, and combine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322989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select operator is used to pick certain rows out of a relation. The select operator is denoted by a small Sigma with a subscript--that's the condition that's used to filter the rows that we extract from the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153251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select operator is used to pick certain rows out of a relation. The select operator is denoted by a small Sigma with a subscript--that's the condition that's used to filter the rows that we extract from the relations.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223553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next operator is the Project Operator. So the select operator picks certain rows, and the project operator picks certain columns. So let's say we're interested in the applications, but all we wanted to know was the list of ID's and the decisions for those applications. The project operator is written using the Greek pi symbol, and now the subscript is a list of the column names that we would like to extract.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a:p>
        </p:txBody>
      </p:sp>
    </p:spTree>
    <p:extLst>
      <p:ext uri="{BB962C8B-B14F-4D97-AF65-F5344CB8AC3E}">
        <p14:creationId xmlns:p14="http://schemas.microsoft.com/office/powerpoint/2010/main" val="191421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what if we're interested in picking both rows and columns at the same time. So we want only some of the rows, and we want only some of the columns. Now we're going to compose operators. Remember that relational queries produce relations . So we can write a query, say, with the select operator of the students whose GPA is greater than 3.7. And now, we can take that whole expression which produces a relation, and we can apply the project operator to that, and we can get out the student ID and the student name. </a:t>
            </a:r>
          </a:p>
          <a:p>
            <a:endParaRPr lang="en-US"/>
          </a:p>
          <a:p>
            <a:r>
              <a:rPr lang="en-US"/>
              <a:t>And we can compose these as much as we want. We can have select over project, over select, select, project, and so 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a:p>
        </p:txBody>
      </p:sp>
    </p:spTree>
    <p:extLst>
      <p:ext uri="{BB962C8B-B14F-4D97-AF65-F5344CB8AC3E}">
        <p14:creationId xmlns:p14="http://schemas.microsoft.com/office/powerpoint/2010/main" val="368886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talk about duplicate values in the results of relational algebra queries. Let's suppose we ask for a list of the majors that people have applied for and the decision for those majors. So we write that as the project of the major and the decision on the applied relation. You might think that when we get the results of this query, we're going to have a lot of duplicate values. You can imagine in a large realistic database of applications, there's going to be hundreds of people applying for majors and having a yes or a no decision. The semantics of relational algebra says that duplicates are always eliminated. So if you run a query that would logically have a lot of duplicate values, you just get one value for each result. That's actually a bit of a difference with the SQL language. So, SQL is based on what's known as multi-sets or bags and that means that we don't eliminate duplicates, whereas relational algebra is based on sets themselves and duplicates are eliminated. There is a multi-set or bad relational algebra defined as well but we'll be fine by just considering the set relational algebra in this</a:t>
            </a:r>
            <a:r>
              <a:rPr lang="en-US" baseline="0"/>
              <a:t> course.</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a:p>
        </p:txBody>
      </p:sp>
    </p:spTree>
    <p:extLst>
      <p:ext uri="{BB962C8B-B14F-4D97-AF65-F5344CB8AC3E}">
        <p14:creationId xmlns:p14="http://schemas.microsoft.com/office/powerpoint/2010/main" val="196967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a:solidFill>
                  <a:prstClr val="black"/>
                </a:solidFill>
              </a:rPr>
              <a:t>Template</a:t>
            </a:r>
          </a:p>
          <a:p>
            <a:r>
              <a:rPr lang="en-US" sz="140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a:solidFill>
                  <a:prstClr val="black"/>
                </a:solidFill>
              </a:rPr>
              <a:t>Template</a:t>
            </a:r>
          </a:p>
          <a:p>
            <a:r>
              <a:rPr lang="en-US" sz="140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a:solidFill>
                  <a:prstClr val="black"/>
                </a:solidFill>
              </a:rPr>
              <a:t>Template</a:t>
            </a:r>
          </a:p>
          <a:p>
            <a:r>
              <a:rPr lang="en-US" sz="1400">
                <a:solidFill>
                  <a:prstClr val="black"/>
                </a:solidFill>
              </a:rPr>
              <a:t>block2x2-1</a:t>
            </a:r>
          </a:p>
          <a:p>
            <a:endParaRPr lang="en-US" sz="1400">
              <a:solidFill>
                <a:prstClr val="black"/>
              </a:solidFill>
            </a:endParaRPr>
          </a:p>
          <a:p>
            <a:r>
              <a:rPr lang="en-US" sz="1400">
                <a:solidFill>
                  <a:prstClr val="black"/>
                </a:solidFill>
              </a:rPr>
              <a:t>Ordering of</a:t>
            </a:r>
            <a:r>
              <a:rPr lang="en-US" sz="1400" baseline="0">
                <a:solidFill>
                  <a:prstClr val="black"/>
                </a:solidFill>
              </a:rPr>
              <a:t> </a:t>
            </a:r>
          </a:p>
          <a:p>
            <a:r>
              <a:rPr lang="en-US" sz="1400" baseline="0">
                <a:solidFill>
                  <a:prstClr val="black"/>
                </a:solidFill>
              </a:rPr>
              <a:t>buttons is</a:t>
            </a:r>
            <a:r>
              <a:rPr lang="en-US" sz="1400">
                <a:solidFill>
                  <a:prstClr val="black"/>
                </a:solidFill>
              </a:rPr>
              <a:t>:</a:t>
            </a:r>
          </a:p>
          <a:p>
            <a:r>
              <a:rPr lang="en-US" sz="1400">
                <a:solidFill>
                  <a:prstClr val="black"/>
                </a:solidFill>
              </a:rPr>
              <a:t>13</a:t>
            </a:r>
          </a:p>
          <a:p>
            <a:r>
              <a:rPr lang="en-US" sz="140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a:solidFill>
                  <a:prstClr val="black"/>
                </a:solidFill>
              </a:rPr>
              <a:t>Template</a:t>
            </a:r>
          </a:p>
          <a:p>
            <a:r>
              <a:rPr lang="en-US" sz="140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a:solidFill>
                  <a:prstClr val="black"/>
                </a:solidFill>
              </a:rPr>
              <a:t>Template</a:t>
            </a:r>
          </a:p>
          <a:p>
            <a:r>
              <a:rPr lang="en-US" sz="140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69263" y="752475"/>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chemeClr val="tx1">
                    <a:lumMod val="75000"/>
                    <a:lumOff val="25000"/>
                  </a:schemeClr>
                </a:solidFill>
              </a:rPr>
              <a:t>Relational Databases</a:t>
            </a:r>
          </a:p>
        </p:txBody>
      </p:sp>
      <p:cxnSp>
        <p:nvCxnSpPr>
          <p:cNvPr id="5" name="Straight Connector 4"/>
          <p:cNvCxnSpPr/>
          <p:nvPr/>
        </p:nvCxnSpPr>
        <p:spPr>
          <a:xfrm>
            <a:off x="3996265" y="1971675"/>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3880709" y="2126140"/>
            <a:ext cx="5184676"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a:solidFill>
                  <a:schemeClr val="tx1">
                    <a:lumMod val="75000"/>
                    <a:lumOff val="25000"/>
                  </a:schemeClr>
                </a:solidFill>
              </a:rPr>
              <a:t>Relational Algebra (1)</a:t>
            </a:r>
          </a:p>
          <a:p>
            <a:pPr algn="l"/>
            <a:r>
              <a:rPr lang="en-US" sz="4000">
                <a:solidFill>
                  <a:schemeClr val="tx1">
                    <a:lumMod val="75000"/>
                    <a:lumOff val="25000"/>
                  </a:schemeClr>
                </a:solidFill>
              </a:rPr>
              <a:t>Select, project , set Theories </a:t>
            </a:r>
          </a:p>
          <a:p>
            <a:pPr algn="l"/>
            <a:endParaRPr lang="en-US" sz="4000">
              <a:solidFill>
                <a:schemeClr val="tx1">
                  <a:lumMod val="75000"/>
                  <a:lumOff val="25000"/>
                </a:schemeClr>
              </a:solidFill>
            </a:endParaRPr>
          </a:p>
          <a:p>
            <a:pPr algn="l"/>
            <a:r>
              <a:rPr lang="en-US" sz="900">
                <a:solidFill>
                  <a:schemeClr val="tx1">
                    <a:lumMod val="75000"/>
                    <a:lumOff val="25000"/>
                  </a:schemeClr>
                </a:solidFill>
              </a:rPr>
              <a:t>Originally Prepared by Jennifer </a:t>
            </a:r>
            <a:r>
              <a:rPr lang="en-US" sz="900" err="1">
                <a:solidFill>
                  <a:schemeClr val="tx1">
                    <a:lumMod val="75000"/>
                    <a:lumOff val="25000"/>
                  </a:schemeClr>
                </a:solidFill>
              </a:rPr>
              <a:t>Widom</a:t>
            </a:r>
            <a:endParaRPr lang="en-US" sz="90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A932CB-069E-81DF-754B-DB1DB485B7A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5221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F811C-9D2F-4766-E4DA-D43DF3A20A4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3579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A5E1E1-981D-67DE-DA69-063394AED84D}"/>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02051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F123FD5B-10D3-6C37-0FF8-C076989B40B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783AC2-C8F6-4F52-B3A3-AB1C36BC5EBB}" type="slidenum">
              <a:rPr lang="en-US" altLang="en-US">
                <a:latin typeface="Garamond" panose="02020404030301010803" pitchFamily="18" charset="0"/>
              </a:rPr>
              <a:pPr eaLnBrk="1" hangingPunct="1"/>
              <a:t>13</a:t>
            </a:fld>
            <a:endParaRPr lang="en-US" altLang="en-US">
              <a:latin typeface="Garamond" panose="02020404030301010803" pitchFamily="18" charset="0"/>
            </a:endParaRPr>
          </a:p>
        </p:txBody>
      </p:sp>
      <p:sp>
        <p:nvSpPr>
          <p:cNvPr id="11267" name="Rectangle 2">
            <a:extLst>
              <a:ext uri="{FF2B5EF4-FFF2-40B4-BE49-F238E27FC236}">
                <a16:creationId xmlns:a16="http://schemas.microsoft.com/office/drawing/2014/main" id="{F10133E5-7F79-72A2-3534-4F13F5FEE10B}"/>
              </a:ext>
            </a:extLst>
          </p:cNvPr>
          <p:cNvSpPr>
            <a:spLocks noGrp="1" noChangeArrowheads="1"/>
          </p:cNvSpPr>
          <p:nvPr>
            <p:ph type="title"/>
          </p:nvPr>
        </p:nvSpPr>
        <p:spPr>
          <a:noFill/>
        </p:spPr>
        <p:txBody>
          <a:bodyPr vert="horz" lIns="67866" tIns="33338" rIns="67866" bIns="33338" rtlCol="0" anchor="b">
            <a:normAutofit fontScale="90000"/>
          </a:bodyPr>
          <a:lstStyle/>
          <a:p>
            <a:pPr eaLnBrk="1" hangingPunct="1"/>
            <a:r>
              <a:rPr lang="en-GB" altLang="en-US" b="1"/>
              <a:t>Example - Selection (or Restriction)</a:t>
            </a:r>
          </a:p>
        </p:txBody>
      </p:sp>
      <p:sp>
        <p:nvSpPr>
          <p:cNvPr id="171011" name="Rectangle 3">
            <a:extLst>
              <a:ext uri="{FF2B5EF4-FFF2-40B4-BE49-F238E27FC236}">
                <a16:creationId xmlns:a16="http://schemas.microsoft.com/office/drawing/2014/main" id="{6F390C18-22BE-A0D8-6A69-09A42EAF3EFD}"/>
              </a:ext>
            </a:extLst>
          </p:cNvPr>
          <p:cNvSpPr>
            <a:spLocks noGrp="1" noChangeArrowheads="1"/>
          </p:cNvSpPr>
          <p:nvPr>
            <p:ph type="body" idx="1"/>
          </p:nvPr>
        </p:nvSpPr>
        <p:spPr>
          <a:xfrm>
            <a:off x="1485900" y="1168004"/>
            <a:ext cx="6229350" cy="3086100"/>
          </a:xfrm>
          <a:noFill/>
        </p:spPr>
        <p:txBody>
          <a:bodyPr vert="horz" lIns="67866" tIns="33338" rIns="67866" bIns="33338" rtlCol="0">
            <a:normAutofit/>
          </a:bodyPr>
          <a:lstStyle/>
          <a:p>
            <a:pPr eaLnBrk="1" hangingPunct="1"/>
            <a:r>
              <a:rPr lang="en-GB" altLang="en-US" b="1"/>
              <a:t>List all staff with a salary greater than £10,000.</a:t>
            </a:r>
          </a:p>
          <a:p>
            <a:pPr lvl="1" eaLnBrk="1" hangingPunct="1">
              <a:lnSpc>
                <a:spcPct val="30000"/>
              </a:lnSpc>
            </a:pPr>
            <a:endParaRPr lang="en-GB" altLang="en-US" b="1"/>
          </a:p>
          <a:p>
            <a:pPr lvl="1" eaLnBrk="1" hangingPunct="1">
              <a:buFont typeface="Wingdings" panose="05000000000000000000" pitchFamily="2" charset="2"/>
              <a:buNone/>
            </a:pPr>
            <a:r>
              <a:rPr lang="en-GB" altLang="en-US" b="1">
                <a:sym typeface="WP MultinationalA Roman" pitchFamily="18" charset="2"/>
              </a:rPr>
              <a:t>	</a:t>
            </a:r>
            <a:r>
              <a:rPr lang="en-GB" altLang="en-US" b="1">
                <a:sym typeface="Symbol" panose="05050102010706020507" pitchFamily="18" charset="2"/>
              </a:rPr>
              <a:t></a:t>
            </a:r>
            <a:r>
              <a:rPr lang="en-GB" altLang="en-US" b="1" baseline="-25000"/>
              <a:t>salary &gt; 10000</a:t>
            </a:r>
            <a:r>
              <a:rPr lang="en-GB" altLang="en-US" b="1"/>
              <a:t> (Staff)</a:t>
            </a:r>
          </a:p>
        </p:txBody>
      </p:sp>
      <p:pic>
        <p:nvPicPr>
          <p:cNvPr id="171013" name="Picture 5" descr="DS3-Figure 04-02">
            <a:extLst>
              <a:ext uri="{FF2B5EF4-FFF2-40B4-BE49-F238E27FC236}">
                <a16:creationId xmlns:a16="http://schemas.microsoft.com/office/drawing/2014/main" id="{DD960C81-CF9B-AF0F-02A1-D94304EA3A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0" y="2514600"/>
            <a:ext cx="5715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Effect transition="in" filter="wipe(up)">
                                      <p:cBhvr>
                                        <p:cTn id="13" dur="500"/>
                                        <p:tgtEl>
                                          <p:spTgt spid="17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6781-D2F4-487C-84A2-EDE8077053AD}"/>
              </a:ext>
            </a:extLst>
          </p:cNvPr>
          <p:cNvSpPr>
            <a:spLocks noGrp="1"/>
          </p:cNvSpPr>
          <p:nvPr>
            <p:ph type="title"/>
          </p:nvPr>
        </p:nvSpPr>
        <p:spPr/>
        <p:txBody>
          <a:bodyPr/>
          <a:lstStyle/>
          <a:p>
            <a:r>
              <a:rPr lang="en-US"/>
              <a:t>Solution </a:t>
            </a:r>
          </a:p>
        </p:txBody>
      </p:sp>
      <p:sp>
        <p:nvSpPr>
          <p:cNvPr id="3" name="Content Placeholder 2">
            <a:extLst>
              <a:ext uri="{FF2B5EF4-FFF2-40B4-BE49-F238E27FC236}">
                <a16:creationId xmlns:a16="http://schemas.microsoft.com/office/drawing/2014/main" id="{5EF53C74-ADA9-3F1B-4810-A2743D95CAB6}"/>
              </a:ext>
            </a:extLst>
          </p:cNvPr>
          <p:cNvSpPr>
            <a:spLocks noGrp="1"/>
          </p:cNvSpPr>
          <p:nvPr>
            <p:ph idx="1"/>
          </p:nvPr>
        </p:nvSpPr>
        <p:spPr/>
        <p:txBody>
          <a:bodyPr/>
          <a:lstStyle/>
          <a:p>
            <a:r>
              <a:rPr lang="en-GB" altLang="en-US" b="1"/>
              <a:t>List all staff with a salary greater than £10,000.</a:t>
            </a:r>
          </a:p>
          <a:p>
            <a:endParaRPr lang="en-GB" altLang="en-US" b="1">
              <a:sym typeface="WP MultinationalA Roman" pitchFamily="18" charset="2"/>
            </a:endParaRPr>
          </a:p>
          <a:p>
            <a:r>
              <a:rPr lang="en-GB" altLang="en-US" b="1">
                <a:sym typeface="Symbol" panose="05050102010706020507" pitchFamily="18" charset="2"/>
              </a:rPr>
              <a:t></a:t>
            </a:r>
            <a:r>
              <a:rPr lang="en-GB" altLang="en-US" b="1" baseline="-25000"/>
              <a:t>salary &gt; 10000</a:t>
            </a:r>
            <a:r>
              <a:rPr lang="en-GB" altLang="en-US" b="1"/>
              <a:t> (Staff)</a:t>
            </a:r>
          </a:p>
          <a:p>
            <a:endParaRPr lang="en-US"/>
          </a:p>
        </p:txBody>
      </p:sp>
    </p:spTree>
    <p:extLst>
      <p:ext uri="{BB962C8B-B14F-4D97-AF65-F5344CB8AC3E}">
        <p14:creationId xmlns:p14="http://schemas.microsoft.com/office/powerpoint/2010/main" val="367664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379605"/>
            <a:ext cx="8103455" cy="33442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300"/>
              </a:spcBef>
              <a:spcAft>
                <a:spcPts val="300"/>
              </a:spcAft>
              <a:buClr>
                <a:srgbClr val="990000"/>
              </a:buClr>
              <a:buNone/>
            </a:pPr>
            <a:r>
              <a:rPr lang="en-US" sz="2800" b="1">
                <a:solidFill>
                  <a:srgbClr val="990000"/>
                </a:solidFill>
              </a:rPr>
              <a:t>Select </a:t>
            </a:r>
            <a:r>
              <a:rPr lang="en-US" sz="2800">
                <a:solidFill>
                  <a:srgbClr val="990000"/>
                </a:solidFill>
              </a:rPr>
              <a:t>operator (</a:t>
            </a:r>
            <a:r>
              <a:rPr lang="el-GR">
                <a:solidFill>
                  <a:schemeClr val="accent2">
                    <a:lumMod val="75000"/>
                  </a:schemeClr>
                </a:solidFill>
              </a:rPr>
              <a:t>σ</a:t>
            </a:r>
            <a:r>
              <a:rPr lang="en-US" baseline="-25000">
                <a:solidFill>
                  <a:schemeClr val="accent2">
                    <a:lumMod val="75000"/>
                  </a:schemeClr>
                </a:solidFill>
              </a:rPr>
              <a:t>condition</a:t>
            </a:r>
            <a:r>
              <a:rPr lang="en-US">
                <a:solidFill>
                  <a:schemeClr val="accent2">
                    <a:lumMod val="75000"/>
                  </a:schemeClr>
                </a:solidFill>
              </a:rPr>
              <a:t> R</a:t>
            </a:r>
            <a:r>
              <a:rPr lang="en-US" sz="2800">
                <a:solidFill>
                  <a:srgbClr val="990000"/>
                </a:solidFill>
              </a:rPr>
              <a:t>):</a:t>
            </a:r>
            <a:r>
              <a:rPr lang="en-US" sz="2800" b="1">
                <a:solidFill>
                  <a:srgbClr val="990000"/>
                </a:solidFill>
              </a:rPr>
              <a:t> </a:t>
            </a:r>
            <a:r>
              <a:rPr lang="en-US" sz="2800">
                <a:solidFill>
                  <a:srgbClr val="0000FF"/>
                </a:solidFill>
              </a:rPr>
              <a:t>picks certain rows</a:t>
            </a:r>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r>
              <a:rPr lang="en-US" sz="2400" i="1"/>
              <a:t>Students with GPA&gt;3.7</a:t>
            </a:r>
          </a:p>
          <a:p>
            <a:pPr marL="1005840" lvl="1" indent="-514350">
              <a:spcBef>
                <a:spcPts val="200"/>
              </a:spcBef>
              <a:spcAft>
                <a:spcPts val="200"/>
              </a:spcAft>
              <a:buClr>
                <a:srgbClr val="990000"/>
              </a:buClr>
              <a:buNone/>
            </a:pPr>
            <a:r>
              <a:rPr lang="en-US" sz="2400">
                <a:solidFill>
                  <a:srgbClr val="A50021"/>
                </a:solidFill>
              </a:rPr>
              <a:t>	</a:t>
            </a:r>
            <a:r>
              <a:rPr lang="el-GR" sz="2400">
                <a:solidFill>
                  <a:srgbClr val="A50021"/>
                </a:solidFill>
              </a:rPr>
              <a:t>σ</a:t>
            </a:r>
            <a:r>
              <a:rPr lang="en-US" sz="2400">
                <a:solidFill>
                  <a:srgbClr val="A50021"/>
                </a:solidFill>
              </a:rPr>
              <a:t> </a:t>
            </a:r>
            <a:r>
              <a:rPr lang="en-US" sz="2400" i="1" baseline="-25000">
                <a:solidFill>
                  <a:srgbClr val="A50021"/>
                </a:solidFill>
              </a:rPr>
              <a:t>GPA&gt;3.7 </a:t>
            </a:r>
            <a:r>
              <a:rPr lang="en-US" sz="2400" i="1">
                <a:solidFill>
                  <a:srgbClr val="A50021"/>
                </a:solidFill>
              </a:rPr>
              <a:t>(Students)</a:t>
            </a:r>
            <a:endParaRPr lang="en-US" sz="2400" i="1" baseline="-25000">
              <a:solidFill>
                <a:srgbClr val="A50021"/>
              </a:solidFill>
            </a:endParaRPr>
          </a:p>
          <a:p>
            <a:pPr marL="1005840" lvl="1" indent="-514350">
              <a:spcBef>
                <a:spcPts val="300"/>
              </a:spcBef>
              <a:spcAft>
                <a:spcPts val="300"/>
              </a:spcAft>
              <a:buClr>
                <a:srgbClr val="990000"/>
              </a:buClr>
              <a:buNone/>
            </a:pPr>
            <a:endParaRPr lang="en-US" sz="2400" i="1"/>
          </a:p>
        </p:txBody>
      </p:sp>
      <p:sp>
        <p:nvSpPr>
          <p:cNvPr id="19" name="TextBox 18"/>
          <p:cNvSpPr txBox="1"/>
          <p:nvPr/>
        </p:nvSpPr>
        <p:spPr>
          <a:xfrm>
            <a:off x="799565" y="1011863"/>
            <a:ext cx="1160895" cy="369332"/>
          </a:xfrm>
          <a:prstGeom prst="rect">
            <a:avLst/>
          </a:prstGeom>
          <a:noFill/>
        </p:spPr>
        <p:txBody>
          <a:bodyPr wrap="none" rtlCol="0">
            <a:spAutoFit/>
          </a:bodyPr>
          <a:lstStyle/>
          <a:p>
            <a:r>
              <a:rPr lang="en-US">
                <a:latin typeface="Lucida Console" pitchFamily="49" charset="0"/>
              </a:rPr>
              <a:t>Student</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384831668"/>
              </p:ext>
            </p:extLst>
          </p:nvPr>
        </p:nvGraphicFramePr>
        <p:xfrm>
          <a:off x="882322" y="1377884"/>
          <a:ext cx="2074250" cy="98976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57722">
                <a:tc>
                  <a:txBody>
                    <a:bodyPr/>
                    <a:lstStyle/>
                    <a:p>
                      <a:r>
                        <a:rPr lang="en-US" sz="120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47028910"/>
              </p:ext>
            </p:extLst>
          </p:nvPr>
        </p:nvGraphicFramePr>
        <p:xfrm>
          <a:off x="882322" y="4103505"/>
          <a:ext cx="2074250" cy="632042"/>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3020493005"/>
                  </a:ext>
                </a:extLst>
              </a:tr>
            </a:tbl>
          </a:graphicData>
        </a:graphic>
      </p:graphicFrame>
    </p:spTree>
    <p:extLst>
      <p:ext uri="{BB962C8B-B14F-4D97-AF65-F5344CB8AC3E}">
        <p14:creationId xmlns:p14="http://schemas.microsoft.com/office/powerpoint/2010/main" val="12966933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379605"/>
            <a:ext cx="8103455" cy="33442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300"/>
              </a:spcBef>
              <a:spcAft>
                <a:spcPts val="300"/>
              </a:spcAft>
              <a:buClr>
                <a:srgbClr val="990000"/>
              </a:buClr>
              <a:buNone/>
            </a:pPr>
            <a:r>
              <a:rPr lang="en-US" sz="2800" b="1">
                <a:solidFill>
                  <a:srgbClr val="990000"/>
                </a:solidFill>
              </a:rPr>
              <a:t>Select </a:t>
            </a:r>
            <a:r>
              <a:rPr lang="en-US" sz="2800">
                <a:solidFill>
                  <a:srgbClr val="990000"/>
                </a:solidFill>
              </a:rPr>
              <a:t>operator (</a:t>
            </a:r>
            <a:r>
              <a:rPr lang="el-GR">
                <a:solidFill>
                  <a:schemeClr val="accent2">
                    <a:lumMod val="75000"/>
                  </a:schemeClr>
                </a:solidFill>
              </a:rPr>
              <a:t>σ</a:t>
            </a:r>
            <a:r>
              <a:rPr lang="en-US" baseline="-25000">
                <a:solidFill>
                  <a:schemeClr val="accent2">
                    <a:lumMod val="75000"/>
                  </a:schemeClr>
                </a:solidFill>
              </a:rPr>
              <a:t>condition</a:t>
            </a:r>
            <a:r>
              <a:rPr lang="en-US">
                <a:solidFill>
                  <a:schemeClr val="accent2">
                    <a:lumMod val="75000"/>
                  </a:schemeClr>
                </a:solidFill>
              </a:rPr>
              <a:t> R</a:t>
            </a:r>
            <a:r>
              <a:rPr lang="en-US" sz="2800">
                <a:solidFill>
                  <a:srgbClr val="990000"/>
                </a:solidFill>
              </a:rPr>
              <a:t>):</a:t>
            </a:r>
            <a:r>
              <a:rPr lang="en-US" sz="2800" b="1">
                <a:solidFill>
                  <a:srgbClr val="990000"/>
                </a:solidFill>
              </a:rPr>
              <a:t> </a:t>
            </a:r>
            <a:r>
              <a:rPr lang="en-US" sz="2800">
                <a:solidFill>
                  <a:srgbClr val="0000FF"/>
                </a:solidFill>
              </a:rPr>
              <a:t>picks certain rows</a:t>
            </a:r>
          </a:p>
          <a:p>
            <a:pPr marL="1005840" lvl="1" indent="-514350">
              <a:spcBef>
                <a:spcPts val="200"/>
              </a:spcBef>
              <a:spcAft>
                <a:spcPts val="200"/>
              </a:spcAft>
              <a:buClr>
                <a:srgbClr val="990000"/>
              </a:buClr>
              <a:buNone/>
            </a:pPr>
            <a:endParaRPr lang="en-US" sz="2400" i="1"/>
          </a:p>
          <a:p>
            <a:pPr marL="1005840" lvl="1" indent="-514350">
              <a:spcBef>
                <a:spcPts val="200"/>
              </a:spcBef>
              <a:spcAft>
                <a:spcPts val="200"/>
              </a:spcAft>
              <a:buClr>
                <a:srgbClr val="990000"/>
              </a:buClr>
              <a:buNone/>
            </a:pPr>
            <a:r>
              <a:rPr lang="en-US" sz="2400" i="1"/>
              <a:t>Students with GPA&gt;3.7 and HS&lt;1000</a:t>
            </a:r>
          </a:p>
          <a:p>
            <a:pPr marL="1005840" lvl="1" indent="-514350">
              <a:spcBef>
                <a:spcPts val="200"/>
              </a:spcBef>
              <a:spcAft>
                <a:spcPts val="200"/>
              </a:spcAft>
              <a:buClr>
                <a:srgbClr val="990000"/>
              </a:buClr>
              <a:buNone/>
            </a:pPr>
            <a:r>
              <a:rPr lang="en-US" sz="2400">
                <a:solidFill>
                  <a:srgbClr val="A50021"/>
                </a:solidFill>
              </a:rPr>
              <a:t>	</a:t>
            </a:r>
            <a:r>
              <a:rPr lang="el-GR" sz="2400">
                <a:solidFill>
                  <a:srgbClr val="A50021"/>
                </a:solidFill>
              </a:rPr>
              <a:t>σ</a:t>
            </a:r>
            <a:r>
              <a:rPr lang="en-US" sz="2400">
                <a:solidFill>
                  <a:srgbClr val="A50021"/>
                </a:solidFill>
              </a:rPr>
              <a:t> </a:t>
            </a:r>
            <a:r>
              <a:rPr lang="en-US" sz="2400" i="1" baseline="-25000">
                <a:solidFill>
                  <a:srgbClr val="A50021"/>
                </a:solidFill>
              </a:rPr>
              <a:t>GPA&gt;3.7 ^ HS&lt;1000 </a:t>
            </a:r>
            <a:r>
              <a:rPr lang="en-US" sz="2400" i="1">
                <a:solidFill>
                  <a:srgbClr val="A50021"/>
                </a:solidFill>
              </a:rPr>
              <a:t>(Students)</a:t>
            </a:r>
            <a:endParaRPr lang="en-US" sz="2400" i="1" baseline="-25000">
              <a:solidFill>
                <a:srgbClr val="A50021"/>
              </a:solidFill>
            </a:endParaRPr>
          </a:p>
          <a:p>
            <a:pPr marL="1005840" lvl="1" indent="-514350">
              <a:spcBef>
                <a:spcPts val="200"/>
              </a:spcBef>
              <a:spcAft>
                <a:spcPts val="200"/>
              </a:spcAft>
              <a:buClr>
                <a:srgbClr val="990000"/>
              </a:buClr>
              <a:buNone/>
            </a:pPr>
            <a:r>
              <a:rPr lang="en-US" sz="2400" i="1"/>
              <a:t>Applications to </a:t>
            </a:r>
            <a:r>
              <a:rPr lang="en-US" sz="2400" i="1" err="1"/>
              <a:t>Comsats</a:t>
            </a:r>
            <a:r>
              <a:rPr lang="en-US" sz="2400" i="1"/>
              <a:t> with CS as major</a:t>
            </a:r>
          </a:p>
          <a:p>
            <a:pPr marL="1005840" lvl="1" indent="-514350">
              <a:spcBef>
                <a:spcPts val="200"/>
              </a:spcBef>
              <a:spcAft>
                <a:spcPts val="200"/>
              </a:spcAft>
              <a:buClr>
                <a:srgbClr val="990000"/>
              </a:buClr>
              <a:buNone/>
            </a:pPr>
            <a:r>
              <a:rPr lang="en-US" sz="2400">
                <a:solidFill>
                  <a:srgbClr val="A50021"/>
                </a:solidFill>
              </a:rPr>
              <a:t>	</a:t>
            </a:r>
            <a:r>
              <a:rPr lang="el-GR" sz="2400">
                <a:solidFill>
                  <a:srgbClr val="A50021"/>
                </a:solidFill>
              </a:rPr>
              <a:t>σ</a:t>
            </a:r>
            <a:r>
              <a:rPr lang="en-US" sz="2400">
                <a:solidFill>
                  <a:srgbClr val="A50021"/>
                </a:solidFill>
              </a:rPr>
              <a:t> </a:t>
            </a:r>
            <a:r>
              <a:rPr lang="en-US" sz="2400" i="1" baseline="-25000">
                <a:solidFill>
                  <a:srgbClr val="A50021"/>
                </a:solidFill>
              </a:rPr>
              <a:t>major=‘CS’ ^ </a:t>
            </a:r>
            <a:r>
              <a:rPr lang="en-US" sz="2400" i="1" baseline="-25000" err="1">
                <a:solidFill>
                  <a:srgbClr val="A50021"/>
                </a:solidFill>
              </a:rPr>
              <a:t>uName</a:t>
            </a:r>
            <a:r>
              <a:rPr lang="en-US" sz="2400" i="1" baseline="-25000">
                <a:solidFill>
                  <a:srgbClr val="A50021"/>
                </a:solidFill>
              </a:rPr>
              <a:t> = ‘</a:t>
            </a:r>
            <a:r>
              <a:rPr lang="en-US" sz="2400" i="1" baseline="-25000" err="1">
                <a:solidFill>
                  <a:srgbClr val="A50021"/>
                </a:solidFill>
              </a:rPr>
              <a:t>Comsats</a:t>
            </a:r>
            <a:r>
              <a:rPr lang="en-US" sz="2400" i="1" baseline="-25000">
                <a:solidFill>
                  <a:srgbClr val="A50021"/>
                </a:solidFill>
              </a:rPr>
              <a:t>’ </a:t>
            </a:r>
            <a:r>
              <a:rPr lang="en-US" sz="2400" i="1">
                <a:solidFill>
                  <a:srgbClr val="A50021"/>
                </a:solidFill>
              </a:rPr>
              <a:t>(Apply)</a:t>
            </a:r>
            <a:endParaRPr lang="en-US" sz="2400" i="1" baseline="-25000">
              <a:solidFill>
                <a:srgbClr val="A50021"/>
              </a:solidFill>
            </a:endParaRPr>
          </a:p>
          <a:p>
            <a:pPr marL="1005840" lvl="1" indent="-514350">
              <a:spcBef>
                <a:spcPts val="300"/>
              </a:spcBef>
              <a:spcAft>
                <a:spcPts val="300"/>
              </a:spcAft>
              <a:buClr>
                <a:srgbClr val="990000"/>
              </a:buClr>
              <a:buNone/>
            </a:pPr>
            <a:endParaRPr lang="en-US" sz="2400" i="1"/>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733940">
                  <a:extLst>
                    <a:ext uri="{9D8B030D-6E8A-4147-A177-3AD203B41FA5}">
                      <a16:colId xmlns:a16="http://schemas.microsoft.com/office/drawing/2014/main" val="20000"/>
                    </a:ext>
                  </a:extLst>
                </a:gridCol>
                <a:gridCol w="53606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err="1">
                          <a:solidFill>
                            <a:schemeClr val="bg1"/>
                          </a:solidFill>
                        </a:rPr>
                        <a:t>uName</a:t>
                      </a:r>
                      <a:endParaRPr lang="en-US" sz="1200">
                        <a:solidFill>
                          <a:schemeClr val="bg1"/>
                        </a:solidFill>
                      </a:endParaRPr>
                    </a:p>
                  </a:txBody>
                  <a:tcPr>
                    <a:solidFill>
                      <a:srgbClr val="990000"/>
                    </a:solidFill>
                  </a:tcPr>
                </a:tc>
                <a:tc>
                  <a:txBody>
                    <a:bodyPr/>
                    <a:lstStyle/>
                    <a:p>
                      <a:pPr algn="ctr"/>
                      <a:r>
                        <a:rPr lang="en-US" sz="1200">
                          <a:solidFill>
                            <a:schemeClr val="bg1"/>
                          </a:solidFill>
                        </a:rPr>
                        <a:t>city</a:t>
                      </a:r>
                    </a:p>
                  </a:txBody>
                  <a:tcPr>
                    <a:solidFill>
                      <a:srgbClr val="990000"/>
                    </a:solidFill>
                  </a:tcPr>
                </a:tc>
                <a:tc>
                  <a:txBody>
                    <a:bodyPr/>
                    <a:lstStyle/>
                    <a:p>
                      <a:pPr algn="ctr"/>
                      <a:r>
                        <a:rPr lang="en-US" sz="1200" err="1">
                          <a:solidFill>
                            <a:schemeClr val="bg1"/>
                          </a:solidFill>
                        </a:rPr>
                        <a:t>enr</a:t>
                      </a:r>
                      <a:endParaRPr lang="en-US" sz="120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Tree>
    <p:extLst>
      <p:ext uri="{BB962C8B-B14F-4D97-AF65-F5344CB8AC3E}">
        <p14:creationId xmlns:p14="http://schemas.microsoft.com/office/powerpoint/2010/main" val="328731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035F8D-5849-A2F0-D5EE-DB745ACA8CB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795E92-C542-4262-91C2-A05EC6EDAAD5}" type="slidenum">
              <a:rPr lang="en-US" altLang="en-US">
                <a:latin typeface="Garamond" panose="02020404030301010803" pitchFamily="18" charset="0"/>
              </a:rPr>
              <a:pPr eaLnBrk="1" hangingPunct="1"/>
              <a:t>17</a:t>
            </a:fld>
            <a:endParaRPr lang="en-US" altLang="en-US">
              <a:latin typeface="Garamond" panose="02020404030301010803" pitchFamily="18" charset="0"/>
            </a:endParaRPr>
          </a:p>
        </p:txBody>
      </p:sp>
      <p:sp>
        <p:nvSpPr>
          <p:cNvPr id="12291" name="Rectangle 2">
            <a:extLst>
              <a:ext uri="{FF2B5EF4-FFF2-40B4-BE49-F238E27FC236}">
                <a16:creationId xmlns:a16="http://schemas.microsoft.com/office/drawing/2014/main" id="{B3DDD48A-9FC0-ED57-EAD7-2F356FA29D9B}"/>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Projection</a:t>
            </a:r>
          </a:p>
        </p:txBody>
      </p:sp>
      <p:sp>
        <p:nvSpPr>
          <p:cNvPr id="12292" name="Rectangle 3">
            <a:extLst>
              <a:ext uri="{FF2B5EF4-FFF2-40B4-BE49-F238E27FC236}">
                <a16:creationId xmlns:a16="http://schemas.microsoft.com/office/drawing/2014/main" id="{BA6FA58B-4EFA-105A-54C5-715DDE1B788D}"/>
              </a:ext>
            </a:extLst>
          </p:cNvPr>
          <p:cNvSpPr>
            <a:spLocks noGrp="1" noChangeArrowheads="1"/>
          </p:cNvSpPr>
          <p:nvPr>
            <p:ph type="body" idx="1"/>
          </p:nvPr>
        </p:nvSpPr>
        <p:spPr>
          <a:xfrm>
            <a:off x="457200" y="1168004"/>
            <a:ext cx="7840085" cy="3086100"/>
          </a:xfrm>
          <a:noFill/>
        </p:spPr>
        <p:txBody>
          <a:bodyPr vert="horz" lIns="67866" tIns="33338" rIns="67866" bIns="33338" rtlCol="0">
            <a:normAutofit/>
          </a:bodyPr>
          <a:lstStyle/>
          <a:p>
            <a:pPr eaLnBrk="1" hangingPunct="1"/>
            <a:r>
              <a:rPr lang="en-GB" altLang="en-US" b="1">
                <a:sym typeface="Symbol" panose="05050102010706020507" pitchFamily="18" charset="2"/>
              </a:rPr>
              <a:t></a:t>
            </a:r>
            <a:r>
              <a:rPr lang="en-GB" altLang="en-US" b="1" baseline="-14000"/>
              <a:t>col1, . . . , </a:t>
            </a:r>
            <a:r>
              <a:rPr lang="en-GB" altLang="en-US" b="1" baseline="-14000" err="1"/>
              <a:t>coln</a:t>
            </a:r>
            <a:r>
              <a:rPr lang="en-GB" altLang="en-US" b="1"/>
              <a:t>(R)</a:t>
            </a:r>
          </a:p>
          <a:p>
            <a:pPr lvl="1" eaLnBrk="1" hangingPunct="1"/>
            <a:r>
              <a:rPr lang="en-GB" altLang="en-US" b="1"/>
              <a:t>Works on a single relation R and defines a relation that contains a vertical subset of R, extracting the values of specified attributes and eliminating duplicates.</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8819E-AD50-03A9-A2B0-1D8B682A350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2819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A7CDA-F427-19FC-FA81-980D785A7F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3945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929" y="689904"/>
            <a:ext cx="7258545" cy="4216539"/>
          </a:xfrm>
          <a:prstGeom prst="rect">
            <a:avLst/>
          </a:prstGeom>
        </p:spPr>
        <p:txBody>
          <a:bodyPr wrap="square">
            <a:spAutoFit/>
          </a:bodyPr>
          <a:lstStyle/>
          <a:p>
            <a:pPr algn="ctr"/>
            <a:r>
              <a:rPr lang="en-US" sz="2400" b="1">
                <a:solidFill>
                  <a:srgbClr val="A50021"/>
                </a:solidFill>
                <a:latin typeface="Cambria" panose="02040503050406030204" pitchFamily="18" charset="0"/>
                <a:ea typeface="Cambria" panose="02040503050406030204" pitchFamily="18" charset="0"/>
              </a:rPr>
              <a:t>What is an “Algebra”?</a:t>
            </a:r>
            <a:r>
              <a:rPr lang="en-US" sz="2400" b="1">
                <a:latin typeface="Cambria" panose="02040503050406030204" pitchFamily="18" charset="0"/>
                <a:ea typeface="Cambria" panose="02040503050406030204" pitchFamily="18" charset="0"/>
              </a:rPr>
              <a:t> </a:t>
            </a:r>
          </a:p>
          <a:p>
            <a:endParaRPr lang="en-US"/>
          </a:p>
          <a:p>
            <a:r>
              <a:rPr lang="en-US" sz="2000" b="1">
                <a:latin typeface="Cambria" panose="02040503050406030204" pitchFamily="18" charset="0"/>
                <a:ea typeface="Cambria" panose="02040503050406030204" pitchFamily="18" charset="0"/>
              </a:rPr>
              <a:t>Mathematical system consisting of: </a:t>
            </a:r>
          </a:p>
          <a:p>
            <a:endParaRPr lang="en-US"/>
          </a:p>
          <a:p>
            <a:pPr marL="742950" lvl="1" indent="-285750">
              <a:buFont typeface="Wingdings" panose="05000000000000000000" pitchFamily="2" charset="2"/>
              <a:buChar char="§"/>
            </a:pPr>
            <a:r>
              <a:rPr lang="en-US" b="1">
                <a:latin typeface="Cambria" panose="02040503050406030204" pitchFamily="18" charset="0"/>
                <a:ea typeface="Cambria" panose="02040503050406030204" pitchFamily="18" charset="0"/>
              </a:rPr>
              <a:t>Operands --- variables or values from which new values can be constructed. </a:t>
            </a:r>
          </a:p>
          <a:p>
            <a:pPr lvl="1"/>
            <a:endParaRPr lang="en-US" b="1">
              <a:latin typeface="Cambria" panose="02040503050406030204" pitchFamily="18" charset="0"/>
              <a:ea typeface="Cambria" panose="02040503050406030204" pitchFamily="18" charset="0"/>
            </a:endParaRPr>
          </a:p>
          <a:p>
            <a:pPr marL="800100" lvl="1" indent="-342900">
              <a:buFont typeface="Wingdings" panose="05000000000000000000" pitchFamily="2" charset="2"/>
              <a:buChar char="§"/>
            </a:pPr>
            <a:r>
              <a:rPr lang="en-US" b="1">
                <a:latin typeface="Cambria" panose="02040503050406030204" pitchFamily="18" charset="0"/>
                <a:ea typeface="Cambria" panose="02040503050406030204" pitchFamily="18" charset="0"/>
              </a:rPr>
              <a:t>Operators --- symbols denoting procedures that construct new values from given values.</a:t>
            </a:r>
          </a:p>
          <a:p>
            <a:pPr lvl="1"/>
            <a:endParaRPr lang="en-US" sz="2000" b="1">
              <a:latin typeface="Cambria" panose="02040503050406030204" pitchFamily="18" charset="0"/>
              <a:ea typeface="Cambria" panose="02040503050406030204" pitchFamily="18" charset="0"/>
            </a:endParaRPr>
          </a:p>
          <a:p>
            <a:pPr marL="57150" lvl="1" algn="just"/>
            <a:r>
              <a:rPr lang="en-US" sz="2000" b="1">
                <a:latin typeface="Cambria" panose="02040503050406030204" pitchFamily="18" charset="0"/>
                <a:ea typeface="Cambria" panose="02040503050406030204" pitchFamily="18" charset="0"/>
              </a:rPr>
              <a:t>In </a:t>
            </a:r>
            <a:r>
              <a:rPr lang="en-US" sz="2000" b="1" i="1">
                <a:latin typeface="Cambria" panose="02040503050406030204" pitchFamily="18" charset="0"/>
                <a:ea typeface="Cambria" panose="02040503050406030204" pitchFamily="18" charset="0"/>
              </a:rPr>
              <a:t>R</a:t>
            </a:r>
            <a:r>
              <a:rPr lang="en-US" sz="2000" b="1" i="1" baseline="-25000">
                <a:latin typeface="Cambria" panose="02040503050406030204" pitchFamily="18" charset="0"/>
                <a:ea typeface="Cambria" panose="02040503050406030204" pitchFamily="18" charset="0"/>
              </a:rPr>
              <a:t>1</a:t>
            </a:r>
            <a:r>
              <a:rPr lang="en-US" sz="2000" b="1" i="1">
                <a:latin typeface="Cambria" panose="02040503050406030204" pitchFamily="18" charset="0"/>
                <a:ea typeface="Cambria" panose="02040503050406030204" pitchFamily="18" charset="0"/>
              </a:rPr>
              <a:t> x R</a:t>
            </a:r>
            <a:r>
              <a:rPr lang="en-US" sz="2000" b="1" i="1" baseline="-25000">
                <a:latin typeface="Cambria" panose="02040503050406030204" pitchFamily="18" charset="0"/>
                <a:ea typeface="Cambria" panose="02040503050406030204" pitchFamily="18" charset="0"/>
              </a:rPr>
              <a:t>2</a:t>
            </a:r>
            <a:r>
              <a:rPr lang="en-US" sz="2000" b="1" baseline="-25000">
                <a:latin typeface="Cambria" panose="02040503050406030204" pitchFamily="18" charset="0"/>
                <a:ea typeface="Cambria" panose="02040503050406030204" pitchFamily="18" charset="0"/>
              </a:rPr>
              <a:t>,</a:t>
            </a:r>
            <a:r>
              <a:rPr lang="en-US" sz="2000" b="1">
                <a:latin typeface="Cambria" panose="02040503050406030204" pitchFamily="18" charset="0"/>
                <a:ea typeface="Cambria" panose="02040503050406030204" pitchFamily="18" charset="0"/>
              </a:rPr>
              <a:t> </a:t>
            </a:r>
          </a:p>
          <a:p>
            <a:pPr marL="57150" lvl="1" algn="just"/>
            <a:r>
              <a:rPr lang="en-US" sz="2000" b="1" i="1">
                <a:latin typeface="Cambria" panose="02040503050406030204" pitchFamily="18" charset="0"/>
                <a:ea typeface="Cambria" panose="02040503050406030204" pitchFamily="18" charset="0"/>
              </a:rPr>
              <a:t>R</a:t>
            </a:r>
            <a:r>
              <a:rPr lang="en-US" sz="2000" b="1" i="1" baseline="-25000">
                <a:latin typeface="Cambria" panose="02040503050406030204" pitchFamily="18" charset="0"/>
                <a:ea typeface="Cambria" panose="02040503050406030204" pitchFamily="18" charset="0"/>
              </a:rPr>
              <a:t>1</a:t>
            </a:r>
            <a:r>
              <a:rPr lang="en-US" sz="2000" b="1">
                <a:latin typeface="Cambria" panose="02040503050406030204" pitchFamily="18" charset="0"/>
                <a:ea typeface="Cambria" panose="02040503050406030204" pitchFamily="18" charset="0"/>
              </a:rPr>
              <a:t> and </a:t>
            </a:r>
            <a:r>
              <a:rPr lang="en-US" sz="2000" b="1" i="1">
                <a:latin typeface="Cambria" panose="02040503050406030204" pitchFamily="18" charset="0"/>
                <a:ea typeface="Cambria" panose="02040503050406030204" pitchFamily="18" charset="0"/>
              </a:rPr>
              <a:t>R</a:t>
            </a:r>
            <a:r>
              <a:rPr lang="en-US" sz="2000" b="1" i="1" baseline="-25000">
                <a:latin typeface="Cambria" panose="02040503050406030204" pitchFamily="18" charset="0"/>
                <a:ea typeface="Cambria" panose="02040503050406030204" pitchFamily="18" charset="0"/>
              </a:rPr>
              <a:t>2</a:t>
            </a:r>
            <a:r>
              <a:rPr lang="en-US" sz="2000" b="1">
                <a:latin typeface="Cambria" panose="02040503050406030204" pitchFamily="18" charset="0"/>
                <a:ea typeface="Cambria" panose="02040503050406030204" pitchFamily="18" charset="0"/>
              </a:rPr>
              <a:t> are the operands while </a:t>
            </a:r>
            <a:r>
              <a:rPr lang="en-US" sz="2000" b="1" i="1">
                <a:latin typeface="Cambria" panose="02040503050406030204" pitchFamily="18" charset="0"/>
                <a:ea typeface="Cambria" panose="02040503050406030204" pitchFamily="18" charset="0"/>
              </a:rPr>
              <a:t>x</a:t>
            </a:r>
            <a:r>
              <a:rPr lang="en-US" sz="2000" b="1">
                <a:latin typeface="Cambria" panose="02040503050406030204" pitchFamily="18" charset="0"/>
                <a:ea typeface="Cambria" panose="02040503050406030204" pitchFamily="18" charset="0"/>
              </a:rPr>
              <a:t> is the operator . The operator is applied on operands and new value is constructed. </a:t>
            </a:r>
            <a:r>
              <a:rPr lang="en-US"/>
              <a:t>	</a:t>
            </a:r>
          </a:p>
        </p:txBody>
      </p:sp>
    </p:spTree>
    <p:extLst>
      <p:ext uri="{BB962C8B-B14F-4D97-AF65-F5344CB8AC3E}">
        <p14:creationId xmlns:p14="http://schemas.microsoft.com/office/powerpoint/2010/main" val="233421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259252E-3FEC-A115-8A89-D0F4A1E7CE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094429-916C-4703-B550-0C165D818D4B}" type="slidenum">
              <a:rPr lang="en-US" altLang="en-US">
                <a:latin typeface="Garamond" panose="02020404030301010803" pitchFamily="18" charset="0"/>
              </a:rPr>
              <a:pPr eaLnBrk="1" hangingPunct="1"/>
              <a:t>20</a:t>
            </a:fld>
            <a:endParaRPr lang="en-US" altLang="en-US">
              <a:latin typeface="Garamond" panose="02020404030301010803" pitchFamily="18" charset="0"/>
            </a:endParaRPr>
          </a:p>
        </p:txBody>
      </p:sp>
      <p:sp>
        <p:nvSpPr>
          <p:cNvPr id="13315" name="Rectangle 2">
            <a:extLst>
              <a:ext uri="{FF2B5EF4-FFF2-40B4-BE49-F238E27FC236}">
                <a16:creationId xmlns:a16="http://schemas.microsoft.com/office/drawing/2014/main" id="{102D870B-4D1F-92A1-5FCF-2549FF154368}"/>
              </a:ext>
            </a:extLst>
          </p:cNvPr>
          <p:cNvSpPr>
            <a:spLocks noGrp="1" noChangeArrowheads="1"/>
          </p:cNvSpPr>
          <p:nvPr>
            <p:ph type="title"/>
          </p:nvPr>
        </p:nvSpPr>
        <p:spPr>
          <a:xfrm>
            <a:off x="1485900" y="208360"/>
            <a:ext cx="6172200" cy="635794"/>
          </a:xfrm>
          <a:noFill/>
        </p:spPr>
        <p:txBody>
          <a:bodyPr vert="horz" lIns="67866" tIns="33338" rIns="67866" bIns="33338" rtlCol="0" anchor="b">
            <a:normAutofit fontScale="90000"/>
          </a:bodyPr>
          <a:lstStyle/>
          <a:p>
            <a:pPr eaLnBrk="1" hangingPunct="1"/>
            <a:r>
              <a:rPr lang="en-GB" altLang="en-US" b="1"/>
              <a:t>Example - Projection</a:t>
            </a:r>
          </a:p>
        </p:txBody>
      </p:sp>
      <p:sp>
        <p:nvSpPr>
          <p:cNvPr id="172035" name="Rectangle 3">
            <a:extLst>
              <a:ext uri="{FF2B5EF4-FFF2-40B4-BE49-F238E27FC236}">
                <a16:creationId xmlns:a16="http://schemas.microsoft.com/office/drawing/2014/main" id="{0A1F8547-8164-C694-9DBF-7CD4AB18A471}"/>
              </a:ext>
            </a:extLst>
          </p:cNvPr>
          <p:cNvSpPr>
            <a:spLocks noGrp="1" noChangeArrowheads="1"/>
          </p:cNvSpPr>
          <p:nvPr>
            <p:ph type="body" idx="1"/>
          </p:nvPr>
        </p:nvSpPr>
        <p:spPr>
          <a:xfrm>
            <a:off x="1543050" y="897731"/>
            <a:ext cx="6172200" cy="3086100"/>
          </a:xfrm>
          <a:noFill/>
        </p:spPr>
        <p:txBody>
          <a:bodyPr vert="horz" lIns="67866" tIns="33338" rIns="67866" bIns="33338" rtlCol="0">
            <a:normAutofit/>
          </a:bodyPr>
          <a:lstStyle/>
          <a:p>
            <a:pPr eaLnBrk="1" hangingPunct="1"/>
            <a:r>
              <a:rPr lang="en-GB" altLang="en-US" sz="2000" b="1">
                <a:latin typeface="Cambria" panose="02040503050406030204" pitchFamily="18" charset="0"/>
                <a:ea typeface="Cambria" panose="02040503050406030204" pitchFamily="18" charset="0"/>
              </a:rPr>
              <a:t>Produce a list of salaries for all staff, showing only  </a:t>
            </a:r>
            <a:r>
              <a:rPr lang="en-GB" altLang="en-US" sz="2000" b="1" err="1">
                <a:latin typeface="Cambria" panose="02040503050406030204" pitchFamily="18" charset="0"/>
                <a:ea typeface="Cambria" panose="02040503050406030204" pitchFamily="18" charset="0"/>
              </a:rPr>
              <a:t>staffNo</a:t>
            </a:r>
            <a:r>
              <a:rPr lang="en-GB" altLang="en-US" sz="2000" b="1">
                <a:latin typeface="Cambria" panose="02040503050406030204" pitchFamily="18" charset="0"/>
                <a:ea typeface="Cambria" panose="02040503050406030204" pitchFamily="18" charset="0"/>
              </a:rPr>
              <a:t>,   salary details.</a:t>
            </a:r>
            <a:endParaRPr lang="en-GB" altLang="en-US" sz="2000" b="1" i="1">
              <a:latin typeface="Cambria" panose="02040503050406030204" pitchFamily="18" charset="0"/>
              <a:ea typeface="Cambria" panose="02040503050406030204" pitchFamily="18" charset="0"/>
            </a:endParaRPr>
          </a:p>
          <a:p>
            <a:pPr lvl="1" eaLnBrk="1" hangingPunct="1">
              <a:lnSpc>
                <a:spcPct val="30000"/>
              </a:lnSpc>
            </a:pPr>
            <a:endParaRPr lang="en-GB" altLang="en-US" b="1" i="1"/>
          </a:p>
          <a:p>
            <a:pPr lvl="1" eaLnBrk="1" hangingPunct="1">
              <a:buFont typeface="Wingdings" panose="05000000000000000000" pitchFamily="2" charset="2"/>
              <a:buNone/>
            </a:pPr>
            <a:r>
              <a:rPr lang="en-GB" altLang="en-US" sz="1800" b="1">
                <a:sym typeface="WP MultinationalA Roman" pitchFamily="18" charset="2"/>
              </a:rPr>
              <a:t>	</a:t>
            </a:r>
            <a:r>
              <a:rPr lang="en-GB" altLang="en-US" sz="1800" b="1">
                <a:sym typeface="Symbol" panose="05050102010706020507" pitchFamily="18" charset="2"/>
              </a:rPr>
              <a:t></a:t>
            </a:r>
            <a:r>
              <a:rPr lang="en-GB" altLang="en-US" sz="1800" b="1" baseline="-14000" err="1"/>
              <a:t>staffNo</a:t>
            </a:r>
            <a:r>
              <a:rPr lang="en-GB" altLang="en-US" sz="1800" b="1" baseline="-14000"/>
              <a:t>,  salary</a:t>
            </a:r>
            <a:r>
              <a:rPr lang="en-GB" altLang="en-US" sz="1800" b="1"/>
              <a:t>(Staff)</a:t>
            </a:r>
          </a:p>
        </p:txBody>
      </p:sp>
      <p:pic>
        <p:nvPicPr>
          <p:cNvPr id="172037" name="Picture 5" descr="DS3-Figure 04-03">
            <a:extLst>
              <a:ext uri="{FF2B5EF4-FFF2-40B4-BE49-F238E27FC236}">
                <a16:creationId xmlns:a16="http://schemas.microsoft.com/office/drawing/2014/main" id="{10AE2371-6680-E238-AFDD-83CDD3340B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8381" y="2611063"/>
            <a:ext cx="3533260" cy="23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20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2037"/>
                                        </p:tgtEl>
                                        <p:attrNameLst>
                                          <p:attrName>style.visibility</p:attrName>
                                        </p:attrNameLst>
                                      </p:cBhvr>
                                      <p:to>
                                        <p:strVal val="visible"/>
                                      </p:to>
                                    </p:set>
                                    <p:animEffect transition="in" filter="wipe(up)">
                                      <p:cBhvr>
                                        <p:cTn id="13"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6437-A17B-A3D8-971C-1BE4F1E93E94}"/>
              </a:ext>
            </a:extLst>
          </p:cNvPr>
          <p:cNvSpPr>
            <a:spLocks noGrp="1"/>
          </p:cNvSpPr>
          <p:nvPr>
            <p:ph type="title"/>
          </p:nvPr>
        </p:nvSpPr>
        <p:spPr/>
        <p:txBody>
          <a:bodyPr/>
          <a:lstStyle/>
          <a:p>
            <a:r>
              <a:rPr lang="en-US"/>
              <a:t>Example (student)</a:t>
            </a:r>
          </a:p>
        </p:txBody>
      </p:sp>
      <p:graphicFrame>
        <p:nvGraphicFramePr>
          <p:cNvPr id="4" name="Table 4">
            <a:extLst>
              <a:ext uri="{FF2B5EF4-FFF2-40B4-BE49-F238E27FC236}">
                <a16:creationId xmlns:a16="http://schemas.microsoft.com/office/drawing/2014/main" id="{57D4E0D8-028E-BAA8-9B97-99954F2CE158}"/>
              </a:ext>
            </a:extLst>
          </p:cNvPr>
          <p:cNvGraphicFramePr>
            <a:graphicFrameLocks noGrp="1"/>
          </p:cNvGraphicFramePr>
          <p:nvPr>
            <p:ph idx="1"/>
            <p:extLst>
              <p:ext uri="{D42A27DB-BD31-4B8C-83A1-F6EECF244321}">
                <p14:modId xmlns:p14="http://schemas.microsoft.com/office/powerpoint/2010/main" val="1450781381"/>
              </p:ext>
            </p:extLst>
          </p:nvPr>
        </p:nvGraphicFramePr>
        <p:xfrm>
          <a:off x="1806840" y="1200150"/>
          <a:ext cx="5453511" cy="1483360"/>
        </p:xfrm>
        <a:graphic>
          <a:graphicData uri="http://schemas.openxmlformats.org/drawingml/2006/table">
            <a:tbl>
              <a:tblPr firstRow="1" bandRow="1">
                <a:tableStyleId>{5C22544A-7EE6-4342-B048-85BDC9FD1C3A}</a:tableStyleId>
              </a:tblPr>
              <a:tblGrid>
                <a:gridCol w="1817837">
                  <a:extLst>
                    <a:ext uri="{9D8B030D-6E8A-4147-A177-3AD203B41FA5}">
                      <a16:colId xmlns:a16="http://schemas.microsoft.com/office/drawing/2014/main" val="2563881046"/>
                    </a:ext>
                  </a:extLst>
                </a:gridCol>
                <a:gridCol w="1817837">
                  <a:extLst>
                    <a:ext uri="{9D8B030D-6E8A-4147-A177-3AD203B41FA5}">
                      <a16:colId xmlns:a16="http://schemas.microsoft.com/office/drawing/2014/main" val="2987767403"/>
                    </a:ext>
                  </a:extLst>
                </a:gridCol>
                <a:gridCol w="1817837">
                  <a:extLst>
                    <a:ext uri="{9D8B030D-6E8A-4147-A177-3AD203B41FA5}">
                      <a16:colId xmlns:a16="http://schemas.microsoft.com/office/drawing/2014/main" val="4061880302"/>
                    </a:ext>
                  </a:extLst>
                </a:gridCol>
              </a:tblGrid>
              <a:tr h="370840">
                <a:tc>
                  <a:txBody>
                    <a:bodyPr/>
                    <a:lstStyle/>
                    <a:p>
                      <a:r>
                        <a:rPr lang="en-US"/>
                        <a:t>Roll no </a:t>
                      </a:r>
                    </a:p>
                  </a:txBody>
                  <a:tcPr/>
                </a:tc>
                <a:tc>
                  <a:txBody>
                    <a:bodyPr/>
                    <a:lstStyle/>
                    <a:p>
                      <a:r>
                        <a:rPr lang="en-US"/>
                        <a:t>Name </a:t>
                      </a:r>
                    </a:p>
                  </a:txBody>
                  <a:tcPr/>
                </a:tc>
                <a:tc>
                  <a:txBody>
                    <a:bodyPr/>
                    <a:lstStyle/>
                    <a:p>
                      <a:r>
                        <a:rPr lang="en-US"/>
                        <a:t>Age </a:t>
                      </a:r>
                    </a:p>
                  </a:txBody>
                  <a:tcPr/>
                </a:tc>
                <a:extLst>
                  <a:ext uri="{0D108BD9-81ED-4DB2-BD59-A6C34878D82A}">
                    <a16:rowId xmlns:a16="http://schemas.microsoft.com/office/drawing/2014/main" val="3972622488"/>
                  </a:ext>
                </a:extLst>
              </a:tr>
              <a:tr h="370840">
                <a:tc>
                  <a:txBody>
                    <a:bodyPr/>
                    <a:lstStyle/>
                    <a:p>
                      <a:r>
                        <a:rPr lang="en-US"/>
                        <a:t>1</a:t>
                      </a:r>
                    </a:p>
                  </a:txBody>
                  <a:tcPr/>
                </a:tc>
                <a:tc>
                  <a:txBody>
                    <a:bodyPr/>
                    <a:lstStyle/>
                    <a:p>
                      <a:r>
                        <a:rPr lang="en-US"/>
                        <a:t>sara</a:t>
                      </a:r>
                    </a:p>
                  </a:txBody>
                  <a:tcPr/>
                </a:tc>
                <a:tc>
                  <a:txBody>
                    <a:bodyPr/>
                    <a:lstStyle/>
                    <a:p>
                      <a:r>
                        <a:rPr lang="en-US"/>
                        <a:t>19</a:t>
                      </a:r>
                    </a:p>
                  </a:txBody>
                  <a:tcPr/>
                </a:tc>
                <a:extLst>
                  <a:ext uri="{0D108BD9-81ED-4DB2-BD59-A6C34878D82A}">
                    <a16:rowId xmlns:a16="http://schemas.microsoft.com/office/drawing/2014/main" val="3545704662"/>
                  </a:ext>
                </a:extLst>
              </a:tr>
              <a:tr h="370840">
                <a:tc>
                  <a:txBody>
                    <a:bodyPr/>
                    <a:lstStyle/>
                    <a:p>
                      <a:r>
                        <a:rPr lang="en-US"/>
                        <a:t>2</a:t>
                      </a:r>
                    </a:p>
                  </a:txBody>
                  <a:tcPr/>
                </a:tc>
                <a:tc>
                  <a:txBody>
                    <a:bodyPr/>
                    <a:lstStyle/>
                    <a:p>
                      <a:r>
                        <a:rPr lang="en-US"/>
                        <a:t>Ali </a:t>
                      </a:r>
                    </a:p>
                  </a:txBody>
                  <a:tcPr/>
                </a:tc>
                <a:tc>
                  <a:txBody>
                    <a:bodyPr/>
                    <a:lstStyle/>
                    <a:p>
                      <a:r>
                        <a:rPr lang="en-US"/>
                        <a:t>20</a:t>
                      </a:r>
                    </a:p>
                  </a:txBody>
                  <a:tcPr/>
                </a:tc>
                <a:extLst>
                  <a:ext uri="{0D108BD9-81ED-4DB2-BD59-A6C34878D82A}">
                    <a16:rowId xmlns:a16="http://schemas.microsoft.com/office/drawing/2014/main" val="1072514336"/>
                  </a:ext>
                </a:extLst>
              </a:tr>
              <a:tr h="370840">
                <a:tc>
                  <a:txBody>
                    <a:bodyPr/>
                    <a:lstStyle/>
                    <a:p>
                      <a:r>
                        <a:rPr lang="en-US"/>
                        <a:t>3</a:t>
                      </a:r>
                    </a:p>
                  </a:txBody>
                  <a:tcPr/>
                </a:tc>
                <a:tc>
                  <a:txBody>
                    <a:bodyPr/>
                    <a:lstStyle/>
                    <a:p>
                      <a:r>
                        <a:rPr lang="en-US" err="1"/>
                        <a:t>ahad</a:t>
                      </a:r>
                      <a:endParaRPr lang="en-US"/>
                    </a:p>
                  </a:txBody>
                  <a:tcPr/>
                </a:tc>
                <a:tc>
                  <a:txBody>
                    <a:bodyPr/>
                    <a:lstStyle/>
                    <a:p>
                      <a:r>
                        <a:rPr lang="en-US"/>
                        <a:t>18</a:t>
                      </a:r>
                    </a:p>
                  </a:txBody>
                  <a:tcPr/>
                </a:tc>
                <a:extLst>
                  <a:ext uri="{0D108BD9-81ED-4DB2-BD59-A6C34878D82A}">
                    <a16:rowId xmlns:a16="http://schemas.microsoft.com/office/drawing/2014/main" val="2067545995"/>
                  </a:ext>
                </a:extLst>
              </a:tr>
            </a:tbl>
          </a:graphicData>
        </a:graphic>
      </p:graphicFrame>
    </p:spTree>
    <p:extLst>
      <p:ext uri="{BB962C8B-B14F-4D97-AF65-F5344CB8AC3E}">
        <p14:creationId xmlns:p14="http://schemas.microsoft.com/office/powerpoint/2010/main" val="186417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9FEA-1728-2B8A-DD1D-BC096132C6ED}"/>
              </a:ext>
            </a:extLst>
          </p:cNvPr>
          <p:cNvSpPr>
            <a:spLocks noGrp="1"/>
          </p:cNvSpPr>
          <p:nvPr>
            <p:ph type="title"/>
          </p:nvPr>
        </p:nvSpPr>
        <p:spPr/>
        <p:txBody>
          <a:bodyPr/>
          <a:lstStyle/>
          <a:p>
            <a:r>
              <a:rPr lang="en-US"/>
              <a:t>Answers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B055F1-BCC3-1A44-F556-128BC637436B}"/>
                  </a:ext>
                </a:extLst>
              </p:cNvPr>
              <p:cNvSpPr>
                <a:spLocks noGrp="1"/>
              </p:cNvSpPr>
              <p:nvPr>
                <p:ph idx="1"/>
              </p:nvPr>
            </p:nvSpPr>
            <p:spPr/>
            <p:txBody>
              <a:bodyPr/>
              <a:lstStyle/>
              <a:p>
                <a:r>
                  <a:rPr lang="en-US"/>
                  <a:t>Retrieve the roll no from table</a:t>
                </a:r>
              </a:p>
              <a:p>
                <a:pPr lvl="1"/>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𝑟𝑜𝑙𝑙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𝑠𝑡𝑢𝑑𝑒𝑛𝑡</m:t>
                        </m:r>
                        <m:r>
                          <a:rPr lang="en-US" i="1">
                            <a:latin typeface="Cambria Math" panose="02040503050406030204" pitchFamily="18" charset="0"/>
                            <a:ea typeface="Cambria Math" panose="02040503050406030204" pitchFamily="18" charset="0"/>
                          </a:rPr>
                          <m:t> </m:t>
                        </m:r>
                        <m:r>
                          <m:rPr>
                            <m:nor/>
                          </m:rPr>
                          <a:rPr lang="en-US" dirty="0"/>
                          <m:t> </m:t>
                        </m:r>
                      </m:e>
                    </m:d>
                  </m:oMath>
                </a14:m>
                <a:endParaRPr lang="en-US"/>
              </a:p>
              <a:p>
                <a:r>
                  <a:rPr lang="en-US"/>
                  <a:t>Retrieve the Name  of student whose roll no is 2 </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a:t> </a:t>
                </a:r>
                <a:r>
                  <a:rPr lang="en-US" sz="1200"/>
                  <a:t>name</a:t>
                </a:r>
                <a:r>
                  <a:rPr lang="en-US"/>
                  <a:t>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𝑟𝑜𝑙𝑙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𝑆𝑡𝑢𝑑𝑒𝑛𝑡</m:t>
                    </m:r>
                    <m:r>
                      <a:rPr lang="en-US" b="0" i="1" smtClean="0">
                        <a:latin typeface="Cambria Math" panose="02040503050406030204" pitchFamily="18" charset="0"/>
                        <a:ea typeface="Cambria Math" panose="02040503050406030204" pitchFamily="18" charset="0"/>
                      </a:rPr>
                      <m:t> )</m:t>
                    </m:r>
                  </m:oMath>
                </a14:m>
                <a:r>
                  <a:rPr lang="en-US"/>
                  <a:t>)</a:t>
                </a:r>
              </a:p>
              <a:p>
                <a:endParaRPr lang="en-US"/>
              </a:p>
            </p:txBody>
          </p:sp>
        </mc:Choice>
        <mc:Fallback>
          <p:sp>
            <p:nvSpPr>
              <p:cNvPr id="3" name="Content Placeholder 2">
                <a:extLst>
                  <a:ext uri="{FF2B5EF4-FFF2-40B4-BE49-F238E27FC236}">
                    <a16:creationId xmlns:a16="http://schemas.microsoft.com/office/drawing/2014/main" id="{ABB055F1-BCC3-1A44-F556-128BC637436B}"/>
                  </a:ext>
                </a:extLst>
              </p:cNvPr>
              <p:cNvSpPr>
                <a:spLocks noGrp="1" noRot="1" noChangeAspect="1" noMove="1" noResize="1" noEditPoints="1" noAdjustHandles="1" noChangeArrowheads="1" noChangeShapeType="1" noTextEdit="1"/>
              </p:cNvSpPr>
              <p:nvPr>
                <p:ph idx="1"/>
              </p:nvPr>
            </p:nvSpPr>
            <p:spPr>
              <a:blipFill>
                <a:blip r:embed="rId2"/>
                <a:stretch>
                  <a:fillRect l="-1704" t="-2334" r="-2074"/>
                </a:stretch>
              </a:blipFill>
            </p:spPr>
            <p:txBody>
              <a:bodyPr/>
              <a:lstStyle/>
              <a:p>
                <a:r>
                  <a:rPr lang="en-US">
                    <a:noFill/>
                  </a:rPr>
                  <a:t> </a:t>
                </a:r>
              </a:p>
            </p:txBody>
          </p:sp>
        </mc:Fallback>
      </mc:AlternateContent>
    </p:spTree>
    <p:extLst>
      <p:ext uri="{BB962C8B-B14F-4D97-AF65-F5344CB8AC3E}">
        <p14:creationId xmlns:p14="http://schemas.microsoft.com/office/powerpoint/2010/main" val="3042600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497880"/>
            <a:ext cx="8833150"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a:solidFill>
                  <a:srgbClr val="990000"/>
                </a:solidFill>
              </a:rPr>
              <a:t>Project </a:t>
            </a:r>
            <a:r>
              <a:rPr lang="en-US" sz="2800">
                <a:solidFill>
                  <a:srgbClr val="990000"/>
                </a:solidFill>
              </a:rPr>
              <a:t>operator (∏</a:t>
            </a:r>
            <a:r>
              <a:rPr lang="en-US" sz="2800" baseline="-25000">
                <a:solidFill>
                  <a:srgbClr val="990000"/>
                </a:solidFill>
              </a:rPr>
              <a:t>A</a:t>
            </a:r>
            <a:r>
              <a:rPr lang="en-US" sz="2400" baseline="-25000">
                <a:solidFill>
                  <a:srgbClr val="990000"/>
                </a:solidFill>
              </a:rPr>
              <a:t>1</a:t>
            </a:r>
            <a:r>
              <a:rPr lang="en-US" sz="2800" baseline="-25000">
                <a:solidFill>
                  <a:srgbClr val="990000"/>
                </a:solidFill>
              </a:rPr>
              <a:t>,A</a:t>
            </a:r>
            <a:r>
              <a:rPr lang="en-US" sz="2400" baseline="-26000">
                <a:solidFill>
                  <a:srgbClr val="990000"/>
                </a:solidFill>
              </a:rPr>
              <a:t>2</a:t>
            </a:r>
            <a:r>
              <a:rPr lang="en-US" sz="2800" baseline="-25000">
                <a:solidFill>
                  <a:srgbClr val="990000"/>
                </a:solidFill>
              </a:rPr>
              <a:t>,A</a:t>
            </a:r>
            <a:r>
              <a:rPr lang="en-US" sz="2400" baseline="-25000">
                <a:solidFill>
                  <a:srgbClr val="990000"/>
                </a:solidFill>
              </a:rPr>
              <a:t>3</a:t>
            </a:r>
            <a:r>
              <a:rPr lang="en-US" sz="2800" baseline="-25000">
                <a:solidFill>
                  <a:srgbClr val="990000"/>
                </a:solidFill>
              </a:rPr>
              <a:t>,…A</a:t>
            </a:r>
            <a:r>
              <a:rPr lang="en-US" sz="2400" baseline="-25000">
                <a:solidFill>
                  <a:srgbClr val="990000"/>
                </a:solidFill>
              </a:rPr>
              <a:t>n</a:t>
            </a:r>
            <a:r>
              <a:rPr lang="en-US" sz="2800" baseline="-25000">
                <a:solidFill>
                  <a:srgbClr val="990000"/>
                </a:solidFill>
              </a:rPr>
              <a:t> </a:t>
            </a:r>
            <a:r>
              <a:rPr lang="en-US" sz="2800">
                <a:solidFill>
                  <a:srgbClr val="990000"/>
                </a:solidFill>
              </a:rPr>
              <a:t>R):</a:t>
            </a:r>
            <a:r>
              <a:rPr lang="en-US" sz="2800" b="1">
                <a:solidFill>
                  <a:srgbClr val="990000"/>
                </a:solidFill>
              </a:rPr>
              <a:t> </a:t>
            </a:r>
            <a:r>
              <a:rPr lang="en-US" sz="2800">
                <a:solidFill>
                  <a:srgbClr val="0000FF"/>
                </a:solidFill>
              </a:rPr>
              <a:t>picks certain columns</a:t>
            </a:r>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r>
              <a:rPr lang="en-US" sz="2400" i="1"/>
              <a:t>ID and major of all applications</a:t>
            </a:r>
          </a:p>
          <a:p>
            <a:pPr marL="1005840" lvl="1" indent="-514350">
              <a:spcBef>
                <a:spcPts val="600"/>
              </a:spcBef>
              <a:spcAft>
                <a:spcPts val="600"/>
              </a:spcAft>
              <a:buClr>
                <a:srgbClr val="990000"/>
              </a:buClr>
              <a:buNone/>
            </a:pPr>
            <a:r>
              <a:rPr lang="en-US" sz="2400">
                <a:solidFill>
                  <a:srgbClr val="990000"/>
                </a:solidFill>
              </a:rPr>
              <a:t>	∏</a:t>
            </a:r>
            <a:r>
              <a:rPr lang="en-US" sz="2400" baseline="-25000" err="1">
                <a:solidFill>
                  <a:srgbClr val="990000"/>
                </a:solidFill>
              </a:rPr>
              <a:t>sID,major</a:t>
            </a:r>
            <a:r>
              <a:rPr lang="en-US" sz="2400" baseline="-25000">
                <a:solidFill>
                  <a:srgbClr val="990000"/>
                </a:solidFill>
              </a:rPr>
              <a:t>   </a:t>
            </a:r>
            <a:r>
              <a:rPr lang="en-US" sz="2400">
                <a:solidFill>
                  <a:srgbClr val="990000"/>
                </a:solidFill>
              </a:rPr>
              <a:t>(Apply)</a:t>
            </a:r>
            <a:endParaRPr lang="en-US" sz="2400" i="1"/>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2501742142"/>
              </p:ext>
            </p:extLst>
          </p:nvPr>
        </p:nvGraphicFramePr>
        <p:xfrm>
          <a:off x="691242" y="1227575"/>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691242" y="909184"/>
            <a:ext cx="881973" cy="369332"/>
          </a:xfrm>
          <a:prstGeom prst="rect">
            <a:avLst/>
          </a:prstGeom>
          <a:noFill/>
        </p:spPr>
        <p:txBody>
          <a:bodyPr wrap="none" rtlCol="0">
            <a:spAutoFit/>
          </a:bodyPr>
          <a:lstStyle/>
          <a:p>
            <a:r>
              <a:rPr lang="en-US">
                <a:latin typeface="Lucida Console" pitchFamily="49" charset="0"/>
              </a:rPr>
              <a:t>Apply</a:t>
            </a:r>
          </a:p>
        </p:txBody>
      </p:sp>
      <p:graphicFrame>
        <p:nvGraphicFramePr>
          <p:cNvPr id="13" name="Table 12"/>
          <p:cNvGraphicFramePr>
            <a:graphicFrameLocks noGrp="1"/>
          </p:cNvGraphicFramePr>
          <p:nvPr>
            <p:extLst>
              <p:ext uri="{D42A27DB-BD31-4B8C-83A1-F6EECF244321}">
                <p14:modId xmlns:p14="http://schemas.microsoft.com/office/powerpoint/2010/main" val="1299679235"/>
              </p:ext>
            </p:extLst>
          </p:nvPr>
        </p:nvGraphicFramePr>
        <p:xfrm>
          <a:off x="697400" y="3811861"/>
          <a:ext cx="1109439" cy="1234336"/>
        </p:xfrm>
        <a:graphic>
          <a:graphicData uri="http://schemas.openxmlformats.org/drawingml/2006/table">
            <a:tbl>
              <a:tblPr firstRow="1" bandRow="1">
                <a:tableStyleId>{21E4AEA4-8DFA-4A89-87EB-49C32662AFE0}</a:tableStyleId>
              </a:tblPr>
              <a:tblGrid>
                <a:gridCol w="467110">
                  <a:extLst>
                    <a:ext uri="{9D8B030D-6E8A-4147-A177-3AD203B41FA5}">
                      <a16:colId xmlns:a16="http://schemas.microsoft.com/office/drawing/2014/main" val="20000"/>
                    </a:ext>
                  </a:extLst>
                </a:gridCol>
                <a:gridCol w="642329">
                  <a:extLst>
                    <a:ext uri="{9D8B030D-6E8A-4147-A177-3AD203B41FA5}">
                      <a16:colId xmlns:a16="http://schemas.microsoft.com/office/drawing/2014/main" val="20003"/>
                    </a:ext>
                  </a:extLst>
                </a:gridCol>
              </a:tblGrid>
              <a:tr h="308584">
                <a:tc>
                  <a:txBody>
                    <a:bodyPr/>
                    <a:lstStyle/>
                    <a:p>
                      <a:pPr algn="ctr"/>
                      <a:r>
                        <a:rPr lang="en-US" sz="1200" err="1"/>
                        <a:t>sID</a:t>
                      </a:r>
                      <a:endParaRPr lang="en-US" sz="1200"/>
                    </a:p>
                  </a:txBody>
                  <a:tcPr>
                    <a:solidFill>
                      <a:srgbClr val="7030A0"/>
                    </a:solidFill>
                  </a:tcPr>
                </a:tc>
                <a:tc>
                  <a:txBody>
                    <a:bodyPr/>
                    <a:lstStyle/>
                    <a:p>
                      <a:pPr algn="ctr"/>
                      <a:r>
                        <a:rPr lang="en-US" sz="1200" i="0"/>
                        <a:t>major</a:t>
                      </a:r>
                    </a:p>
                  </a:txBody>
                  <a:tcPr>
                    <a:solidFill>
                      <a:srgbClr val="7030A0"/>
                    </a:solidFill>
                  </a:tcPr>
                </a:tc>
                <a:extLst>
                  <a:ext uri="{0D108BD9-81ED-4DB2-BD59-A6C34878D82A}">
                    <a16:rowId xmlns:a16="http://schemas.microsoft.com/office/drawing/2014/main" val="10000"/>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710492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a:solidFill>
                  <a:srgbClr val="0000FF"/>
                </a:solidFill>
              </a:rPr>
              <a:t>To pick both rows and columns…</a:t>
            </a:r>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r>
              <a:rPr lang="en-US" sz="2400" i="1"/>
              <a:t>ID and name of students with GPA&gt;3.7</a:t>
            </a:r>
          </a:p>
          <a:p>
            <a:pPr marL="1005840" lvl="1" indent="-514350">
              <a:spcBef>
                <a:spcPts val="600"/>
              </a:spcBef>
              <a:spcAft>
                <a:spcPts val="600"/>
              </a:spcAft>
              <a:buClr>
                <a:srgbClr val="990000"/>
              </a:buClr>
              <a:buNone/>
            </a:pPr>
            <a:r>
              <a:rPr lang="en-US" sz="2400">
                <a:solidFill>
                  <a:srgbClr val="A50021"/>
                </a:solidFill>
              </a:rPr>
              <a:t>	</a:t>
            </a:r>
            <a:r>
              <a:rPr lang="en-US" sz="2400">
                <a:solidFill>
                  <a:srgbClr val="990000"/>
                </a:solidFill>
              </a:rPr>
              <a:t> ∏</a:t>
            </a:r>
            <a:r>
              <a:rPr lang="en-US" sz="2400" baseline="-25000" err="1">
                <a:solidFill>
                  <a:srgbClr val="990000"/>
                </a:solidFill>
              </a:rPr>
              <a:t>sID,sName</a:t>
            </a:r>
            <a:r>
              <a:rPr lang="en-US" sz="2400" baseline="-25000">
                <a:solidFill>
                  <a:srgbClr val="990000"/>
                </a:solidFill>
              </a:rPr>
              <a:t>  </a:t>
            </a:r>
            <a:r>
              <a:rPr lang="en-US" sz="2400">
                <a:solidFill>
                  <a:srgbClr val="990000"/>
                </a:solidFill>
              </a:rPr>
              <a:t>(  </a:t>
            </a:r>
            <a:r>
              <a:rPr lang="el-GR" sz="2400">
                <a:solidFill>
                  <a:srgbClr val="A50021"/>
                </a:solidFill>
              </a:rPr>
              <a:t>σ</a:t>
            </a:r>
            <a:r>
              <a:rPr lang="en-US" sz="2400">
                <a:solidFill>
                  <a:srgbClr val="A50021"/>
                </a:solidFill>
              </a:rPr>
              <a:t> </a:t>
            </a:r>
            <a:r>
              <a:rPr lang="en-US" sz="2400" i="1" baseline="-25000">
                <a:solidFill>
                  <a:srgbClr val="A50021"/>
                </a:solidFill>
              </a:rPr>
              <a:t>GPA&gt;3.7 </a:t>
            </a:r>
            <a:r>
              <a:rPr lang="en-US" sz="2400" i="1">
                <a:solidFill>
                  <a:srgbClr val="A50021"/>
                </a:solidFill>
              </a:rPr>
              <a:t>(Students)  )</a:t>
            </a:r>
            <a:endParaRPr lang="en-US" sz="2400" i="1" baseline="-25000">
              <a:solidFill>
                <a:srgbClr val="A50021"/>
              </a:solidFill>
            </a:endParaRPr>
          </a:p>
          <a:p>
            <a:pPr marL="1005840" lvl="1" indent="-514350">
              <a:spcBef>
                <a:spcPts val="1200"/>
              </a:spcBef>
              <a:spcAft>
                <a:spcPts val="3000"/>
              </a:spcAft>
              <a:buClr>
                <a:srgbClr val="990000"/>
              </a:buClr>
              <a:buNone/>
            </a:pPr>
            <a:endParaRPr lang="en-US" sz="2400" i="1"/>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2824907841"/>
              </p:ext>
            </p:extLst>
          </p:nvPr>
        </p:nvGraphicFramePr>
        <p:xfrm>
          <a:off x="685800" y="1035584"/>
          <a:ext cx="2074250" cy="92681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50184">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326247">
                <a:tc>
                  <a:txBody>
                    <a:bodyPr/>
                    <a:lstStyle/>
                    <a:p>
                      <a:r>
                        <a:rPr lang="en-US" sz="120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26247">
                <a:tc>
                  <a:txBody>
                    <a:bodyPr/>
                    <a:lstStyle/>
                    <a:p>
                      <a:r>
                        <a:rPr lang="en-US" sz="120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621807" y="744808"/>
            <a:ext cx="1160895" cy="369332"/>
          </a:xfrm>
          <a:prstGeom prst="rect">
            <a:avLst/>
          </a:prstGeom>
          <a:noFill/>
        </p:spPr>
        <p:txBody>
          <a:bodyPr wrap="none" rtlCol="0">
            <a:spAutoFit/>
          </a:bodyPr>
          <a:lstStyle/>
          <a:p>
            <a:r>
              <a:rPr lang="en-US">
                <a:latin typeface="Lucida Console" pitchFamily="49" charset="0"/>
              </a:rPr>
              <a:t>Student</a:t>
            </a:r>
          </a:p>
        </p:txBody>
      </p:sp>
      <p:graphicFrame>
        <p:nvGraphicFramePr>
          <p:cNvPr id="13" name="Table 12"/>
          <p:cNvGraphicFramePr>
            <a:graphicFrameLocks noGrp="1"/>
          </p:cNvGraphicFramePr>
          <p:nvPr>
            <p:extLst>
              <p:ext uri="{D42A27DB-BD31-4B8C-83A1-F6EECF244321}">
                <p14:modId xmlns:p14="http://schemas.microsoft.com/office/powerpoint/2010/main" val="1005706287"/>
              </p:ext>
            </p:extLst>
          </p:nvPr>
        </p:nvGraphicFramePr>
        <p:xfrm>
          <a:off x="676829" y="3553816"/>
          <a:ext cx="1071885" cy="600567"/>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tblGrid>
              <a:tr h="250184">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extLst>
                  <a:ext uri="{0D108BD9-81ED-4DB2-BD59-A6C34878D82A}">
                    <a16:rowId xmlns:a16="http://schemas.microsoft.com/office/drawing/2014/main" val="10000"/>
                  </a:ext>
                </a:extLst>
              </a:tr>
              <a:tr h="326247">
                <a:tc>
                  <a:txBody>
                    <a:bodyPr/>
                    <a:lstStyle/>
                    <a:p>
                      <a:r>
                        <a:rPr lang="en-US" sz="120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3020493005"/>
                  </a:ext>
                </a:extLst>
              </a:tr>
            </a:tbl>
          </a:graphicData>
        </a:graphic>
      </p:graphicFrame>
    </p:spTree>
    <p:extLst>
      <p:ext uri="{BB962C8B-B14F-4D97-AF65-F5344CB8AC3E}">
        <p14:creationId xmlns:p14="http://schemas.microsoft.com/office/powerpoint/2010/main" val="12966933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9065386"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a:solidFill>
                  <a:srgbClr val="0000FF"/>
                </a:solidFill>
              </a:rPr>
              <a:t>Duplicates</a:t>
            </a:r>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endParaRPr lang="en-US" sz="2400" i="1"/>
          </a:p>
          <a:p>
            <a:pPr marL="1005840" lvl="1" indent="-514350">
              <a:spcBef>
                <a:spcPts val="600"/>
              </a:spcBef>
              <a:spcAft>
                <a:spcPts val="600"/>
              </a:spcAft>
              <a:buClr>
                <a:srgbClr val="990000"/>
              </a:buClr>
              <a:buNone/>
            </a:pPr>
            <a:r>
              <a:rPr lang="en-US" sz="2400" i="1"/>
              <a:t>List of application’s majors and decisions</a:t>
            </a:r>
          </a:p>
          <a:p>
            <a:pPr marL="1005840" lvl="1" indent="-514350">
              <a:spcBef>
                <a:spcPts val="600"/>
              </a:spcBef>
              <a:spcAft>
                <a:spcPts val="600"/>
              </a:spcAft>
              <a:buClr>
                <a:srgbClr val="990000"/>
              </a:buClr>
              <a:buNone/>
            </a:pPr>
            <a:r>
              <a:rPr lang="en-US" sz="2400">
                <a:solidFill>
                  <a:srgbClr val="990000"/>
                </a:solidFill>
              </a:rPr>
              <a:t>	∏</a:t>
            </a:r>
            <a:r>
              <a:rPr lang="en-US" sz="2400" baseline="-25000" err="1">
                <a:solidFill>
                  <a:srgbClr val="990000"/>
                </a:solidFill>
              </a:rPr>
              <a:t>major,dec</a:t>
            </a:r>
            <a:r>
              <a:rPr lang="en-US" sz="2400">
                <a:solidFill>
                  <a:srgbClr val="990000"/>
                </a:solidFill>
              </a:rPr>
              <a:t>  (Apply)</a:t>
            </a:r>
            <a:r>
              <a:rPr lang="en-US" sz="2400" baseline="-25000">
                <a:solidFill>
                  <a:srgbClr val="990000"/>
                </a:solidFill>
              </a:rPr>
              <a:t>	</a:t>
            </a:r>
            <a:endParaRPr lang="en-US" sz="2400" i="1"/>
          </a:p>
          <a:p>
            <a:pPr marL="517525" lvl="1" indent="-53975">
              <a:spcBef>
                <a:spcPts val="1200"/>
              </a:spcBef>
              <a:spcAft>
                <a:spcPts val="3000"/>
              </a:spcAft>
              <a:buClr>
                <a:srgbClr val="990000"/>
              </a:buClr>
              <a:buNone/>
            </a:pPr>
            <a:endParaRPr lang="en-US" sz="1800"/>
          </a:p>
          <a:p>
            <a:pPr marL="517525" lvl="1" indent="-53975">
              <a:spcBef>
                <a:spcPts val="1200"/>
              </a:spcBef>
              <a:spcAft>
                <a:spcPts val="3000"/>
              </a:spcAft>
              <a:buClr>
                <a:srgbClr val="990000"/>
              </a:buClr>
              <a:buNone/>
            </a:pPr>
            <a:r>
              <a:rPr lang="en-US" sz="1800"/>
              <a:t>The semantics of relational algebra says that duplicates are always eliminated. So if you run a query that would logically have a lot of duplicate values, you just get one value for each result.</a:t>
            </a:r>
            <a:endParaRPr lang="en-US" sz="1800" i="1"/>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graphicFrame>
        <p:nvGraphicFramePr>
          <p:cNvPr id="11" name="Table 10"/>
          <p:cNvGraphicFramePr>
            <a:graphicFrameLocks noGrp="1"/>
          </p:cNvGraphicFramePr>
          <p:nvPr>
            <p:extLst>
              <p:ext uri="{D42A27DB-BD31-4B8C-83A1-F6EECF244321}">
                <p14:modId xmlns:p14="http://schemas.microsoft.com/office/powerpoint/2010/main" val="4257290850"/>
              </p:ext>
            </p:extLst>
          </p:nvPr>
        </p:nvGraphicFramePr>
        <p:xfrm>
          <a:off x="685800" y="1073955"/>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593466" y="755564"/>
            <a:ext cx="881973" cy="369332"/>
          </a:xfrm>
          <a:prstGeom prst="rect">
            <a:avLst/>
          </a:prstGeom>
          <a:noFill/>
        </p:spPr>
        <p:txBody>
          <a:bodyPr wrap="none" rtlCol="0">
            <a:spAutoFit/>
          </a:bodyPr>
          <a:lstStyle/>
          <a:p>
            <a:r>
              <a:rPr lang="en-US">
                <a:latin typeface="Lucida Console" pitchFamily="49" charset="0"/>
              </a:rPr>
              <a:t>Apply</a:t>
            </a:r>
          </a:p>
        </p:txBody>
      </p:sp>
      <p:graphicFrame>
        <p:nvGraphicFramePr>
          <p:cNvPr id="13" name="Table 12"/>
          <p:cNvGraphicFramePr>
            <a:graphicFrameLocks noGrp="1"/>
          </p:cNvGraphicFramePr>
          <p:nvPr>
            <p:extLst>
              <p:ext uri="{D42A27DB-BD31-4B8C-83A1-F6EECF244321}">
                <p14:modId xmlns:p14="http://schemas.microsoft.com/office/powerpoint/2010/main" val="3118935990"/>
              </p:ext>
            </p:extLst>
          </p:nvPr>
        </p:nvGraphicFramePr>
        <p:xfrm>
          <a:off x="676566" y="3339850"/>
          <a:ext cx="1104187" cy="925752"/>
        </p:xfrm>
        <a:graphic>
          <a:graphicData uri="http://schemas.openxmlformats.org/drawingml/2006/table">
            <a:tbl>
              <a:tblPr firstRow="1" bandRow="1">
                <a:tableStyleId>{21E4AEA4-8DFA-4A89-87EB-49C32662AFE0}</a:tableStyleId>
              </a:tblPr>
              <a:tblGrid>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308584">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669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FEA733-A0BE-B9F7-FD28-357AAC865BB7}"/>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560620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A582C9-4F8B-2AEE-327C-53D532243D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CF5EE9-F89D-4FC0-984F-32129F9CC553}" type="slidenum">
              <a:rPr lang="en-US" altLang="en-US">
                <a:latin typeface="Garamond" panose="02020404030301010803" pitchFamily="18" charset="0"/>
              </a:rPr>
              <a:pPr eaLnBrk="1" hangingPunct="1"/>
              <a:t>27</a:t>
            </a:fld>
            <a:endParaRPr lang="en-US" altLang="en-US">
              <a:latin typeface="Garamond" panose="02020404030301010803" pitchFamily="18" charset="0"/>
            </a:endParaRPr>
          </a:p>
        </p:txBody>
      </p:sp>
      <p:sp>
        <p:nvSpPr>
          <p:cNvPr id="14339" name="Rectangle 2">
            <a:extLst>
              <a:ext uri="{FF2B5EF4-FFF2-40B4-BE49-F238E27FC236}">
                <a16:creationId xmlns:a16="http://schemas.microsoft.com/office/drawing/2014/main" id="{A1E8F376-D22A-D1D5-9BA4-7A82186E4A3E}"/>
              </a:ext>
            </a:extLst>
          </p:cNvPr>
          <p:cNvSpPr>
            <a:spLocks noGrp="1" noChangeArrowheads="1"/>
          </p:cNvSpPr>
          <p:nvPr>
            <p:ph type="title"/>
          </p:nvPr>
        </p:nvSpPr>
        <p:spPr/>
        <p:txBody>
          <a:bodyPr/>
          <a:lstStyle/>
          <a:p>
            <a:pPr eaLnBrk="1" hangingPunct="1"/>
            <a:r>
              <a:rPr lang="en-GB" altLang="en-US" b="1"/>
              <a:t>Union</a:t>
            </a:r>
          </a:p>
        </p:txBody>
      </p:sp>
      <p:sp>
        <p:nvSpPr>
          <p:cNvPr id="187395" name="Rectangle 3">
            <a:extLst>
              <a:ext uri="{FF2B5EF4-FFF2-40B4-BE49-F238E27FC236}">
                <a16:creationId xmlns:a16="http://schemas.microsoft.com/office/drawing/2014/main" id="{039180EB-F1FE-9B56-547C-B65D63F59B81}"/>
              </a:ext>
            </a:extLst>
          </p:cNvPr>
          <p:cNvSpPr>
            <a:spLocks noGrp="1" noChangeArrowheads="1"/>
          </p:cNvSpPr>
          <p:nvPr>
            <p:ph type="body" idx="1"/>
          </p:nvPr>
        </p:nvSpPr>
        <p:spPr>
          <a:xfrm>
            <a:off x="347450" y="951310"/>
            <a:ext cx="8339350" cy="3086100"/>
          </a:xfrm>
        </p:spPr>
        <p:txBody>
          <a:bodyPr>
            <a:normAutofit fontScale="85000" lnSpcReduction="20000"/>
          </a:bodyPr>
          <a:lstStyle/>
          <a:p>
            <a:pPr eaLnBrk="1" hangingPunct="1">
              <a:lnSpc>
                <a:spcPct val="90000"/>
              </a:lnSpc>
            </a:pPr>
            <a:r>
              <a:rPr lang="en-GB" altLang="en-US" b="1"/>
              <a:t>R </a:t>
            </a:r>
            <a:r>
              <a:rPr lang="en-GB" altLang="en-US" b="1">
                <a:sym typeface="Symbol" panose="05050102010706020507" pitchFamily="18" charset="2"/>
              </a:rPr>
              <a:t></a:t>
            </a:r>
            <a:r>
              <a:rPr lang="en-GB" altLang="en-US" b="1"/>
              <a:t> S</a:t>
            </a:r>
          </a:p>
          <a:p>
            <a:pPr lvl="1" eaLnBrk="1" hangingPunct="1">
              <a:lnSpc>
                <a:spcPct val="90000"/>
              </a:lnSpc>
            </a:pPr>
            <a:r>
              <a:rPr lang="en-GB" altLang="en-US" b="1"/>
              <a:t>Union of two relations R and S defines a relation that contains all the tuples of R, or S, or both R and S, duplicate tuples being eliminated. </a:t>
            </a:r>
          </a:p>
          <a:p>
            <a:pPr lvl="1" eaLnBrk="1" hangingPunct="1">
              <a:lnSpc>
                <a:spcPct val="90000"/>
              </a:lnSpc>
            </a:pPr>
            <a:r>
              <a:rPr lang="en-GB" altLang="en-US" b="1"/>
              <a:t>R and S must be union-compatible.</a:t>
            </a:r>
          </a:p>
          <a:p>
            <a:pPr lvl="1" eaLnBrk="1" hangingPunct="1">
              <a:lnSpc>
                <a:spcPct val="90000"/>
              </a:lnSpc>
              <a:buFont typeface="Wingdings" panose="05000000000000000000" pitchFamily="2" charset="2"/>
              <a:buNone/>
            </a:pPr>
            <a:endParaRPr lang="en-GB" altLang="en-US" b="1"/>
          </a:p>
          <a:p>
            <a:pPr eaLnBrk="1" hangingPunct="1">
              <a:lnSpc>
                <a:spcPct val="90000"/>
              </a:lnSpc>
            </a:pPr>
            <a:r>
              <a:rPr lang="en-GB" altLang="en-US" b="1"/>
              <a:t>If R and S have </a:t>
            </a:r>
            <a:r>
              <a:rPr lang="en-GB" altLang="en-US" b="1" i="1"/>
              <a:t>I</a:t>
            </a:r>
            <a:r>
              <a:rPr lang="en-GB" altLang="en-US" b="1"/>
              <a:t> and </a:t>
            </a:r>
            <a:r>
              <a:rPr lang="en-GB" altLang="en-US" b="1" i="1"/>
              <a:t>J</a:t>
            </a:r>
            <a:r>
              <a:rPr lang="en-GB" altLang="en-US" b="1"/>
              <a:t> tuples, respectively, union is obtained by concatenating them into one relation with a maximum of (</a:t>
            </a:r>
            <a:r>
              <a:rPr lang="en-GB" altLang="en-US" b="1" i="1"/>
              <a:t>I</a:t>
            </a:r>
            <a:r>
              <a:rPr lang="en-GB" altLang="en-US" b="1"/>
              <a:t> + </a:t>
            </a:r>
            <a:r>
              <a:rPr lang="en-GB" altLang="en-US" b="1" i="1"/>
              <a:t>J</a:t>
            </a:r>
            <a:r>
              <a:rPr lang="en-GB" altLang="en-US" b="1"/>
              <a:t>) tuples.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7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4F1D832-5392-519D-5C13-B2834618212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FBB13F-DD96-405A-AF16-B210FEA88E68}" type="slidenum">
              <a:rPr lang="en-US" altLang="en-US">
                <a:latin typeface="Garamond" panose="02020404030301010803" pitchFamily="18" charset="0"/>
              </a:rPr>
              <a:pPr eaLnBrk="1" hangingPunct="1"/>
              <a:t>28</a:t>
            </a:fld>
            <a:endParaRPr lang="en-US" altLang="en-US">
              <a:latin typeface="Garamond" panose="02020404030301010803" pitchFamily="18" charset="0"/>
            </a:endParaRPr>
          </a:p>
        </p:txBody>
      </p:sp>
      <p:sp>
        <p:nvSpPr>
          <p:cNvPr id="15363" name="Rectangle 2">
            <a:extLst>
              <a:ext uri="{FF2B5EF4-FFF2-40B4-BE49-F238E27FC236}">
                <a16:creationId xmlns:a16="http://schemas.microsoft.com/office/drawing/2014/main" id="{CEC9E0E1-30C7-F7BB-FD6F-4E9379C696D4}"/>
              </a:ext>
            </a:extLst>
          </p:cNvPr>
          <p:cNvSpPr>
            <a:spLocks noGrp="1" noChangeArrowheads="1"/>
          </p:cNvSpPr>
          <p:nvPr>
            <p:ph type="title"/>
          </p:nvPr>
        </p:nvSpPr>
        <p:spPr/>
        <p:txBody>
          <a:bodyPr/>
          <a:lstStyle/>
          <a:p>
            <a:pPr eaLnBrk="1" hangingPunct="1"/>
            <a:r>
              <a:rPr lang="en-GB" altLang="en-US" b="1"/>
              <a:t>Example - Union</a:t>
            </a:r>
          </a:p>
        </p:txBody>
      </p:sp>
      <p:sp>
        <p:nvSpPr>
          <p:cNvPr id="188419" name="Rectangle 3">
            <a:extLst>
              <a:ext uri="{FF2B5EF4-FFF2-40B4-BE49-F238E27FC236}">
                <a16:creationId xmlns:a16="http://schemas.microsoft.com/office/drawing/2014/main" id="{602342DD-0589-43A7-D30D-B9099D0EEFDF}"/>
              </a:ext>
            </a:extLst>
          </p:cNvPr>
          <p:cNvSpPr>
            <a:spLocks noGrp="1" noChangeArrowheads="1"/>
          </p:cNvSpPr>
          <p:nvPr>
            <p:ph type="body" idx="1"/>
          </p:nvPr>
        </p:nvSpPr>
        <p:spPr>
          <a:xfrm>
            <a:off x="1485900" y="1168004"/>
            <a:ext cx="6229350" cy="3086100"/>
          </a:xfrm>
        </p:spPr>
        <p:txBody>
          <a:bodyPr/>
          <a:lstStyle/>
          <a:p>
            <a:pPr eaLnBrk="1" hangingPunct="1"/>
            <a:r>
              <a:rPr lang="en-GB" altLang="en-US" b="1"/>
              <a:t>List all cities where there is either a branch office or a property for rent.</a:t>
            </a:r>
          </a:p>
          <a:p>
            <a:pPr lvl="1" eaLnBrk="1" hangingPunct="1">
              <a:lnSpc>
                <a:spcPct val="40000"/>
              </a:lnSpc>
            </a:pPr>
            <a:endParaRPr lang="en-GB" altLang="en-US" b="1"/>
          </a:p>
          <a:p>
            <a:pPr lvl="1" eaLnBrk="1" hangingPunct="1">
              <a:buFont typeface="Wingdings" panose="05000000000000000000" pitchFamily="2" charset="2"/>
              <a:buNone/>
            </a:pPr>
            <a:r>
              <a:rPr lang="en-GB" altLang="en-US" b="1"/>
              <a:t>	</a:t>
            </a:r>
            <a:r>
              <a:rPr lang="en-GB" altLang="en-US" b="1">
                <a:sym typeface="Symbol" panose="05050102010706020507" pitchFamily="18" charset="2"/>
              </a:rPr>
              <a:t></a:t>
            </a:r>
            <a:r>
              <a:rPr lang="en-GB" altLang="en-US" b="1" baseline="-14000"/>
              <a:t>city</a:t>
            </a:r>
            <a:r>
              <a:rPr lang="en-GB" altLang="en-US" b="1"/>
              <a:t>(Branch) </a:t>
            </a:r>
            <a:r>
              <a:rPr lang="en-GB" altLang="en-US" b="1">
                <a:sym typeface="Symbol" panose="05050102010706020507" pitchFamily="18" charset="2"/>
              </a:rPr>
              <a:t></a:t>
            </a:r>
            <a:r>
              <a:rPr lang="en-GB" altLang="en-US" b="1"/>
              <a:t> </a:t>
            </a:r>
            <a:r>
              <a:rPr lang="en-GB" altLang="en-US" b="1">
                <a:sym typeface="Symbol" panose="05050102010706020507" pitchFamily="18" charset="2"/>
              </a:rPr>
              <a:t></a:t>
            </a:r>
            <a:r>
              <a:rPr lang="en-GB" altLang="en-US" b="1" baseline="-14000"/>
              <a:t>city</a:t>
            </a:r>
            <a:r>
              <a:rPr lang="en-GB" altLang="en-US" b="1"/>
              <a:t>(PropertyForRent)</a:t>
            </a:r>
          </a:p>
          <a:p>
            <a:pPr lvl="1" eaLnBrk="1" hangingPunct="1">
              <a:lnSpc>
                <a:spcPct val="60000"/>
              </a:lnSpc>
            </a:pPr>
            <a:endParaRPr lang="en-GB" altLang="en-US" b="1"/>
          </a:p>
        </p:txBody>
      </p:sp>
      <p:pic>
        <p:nvPicPr>
          <p:cNvPr id="188421" name="Picture 5" descr="DS3-Figure 04-04">
            <a:extLst>
              <a:ext uri="{FF2B5EF4-FFF2-40B4-BE49-F238E27FC236}">
                <a16:creationId xmlns:a16="http://schemas.microsoft.com/office/drawing/2014/main" id="{9AB62C67-3BA6-3E55-9A09-3EF65D41E1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80" y="2530079"/>
            <a:ext cx="117514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88421"/>
                                        </p:tgtEl>
                                        <p:attrNameLst>
                                          <p:attrName>style.visibility</p:attrName>
                                        </p:attrNameLst>
                                      </p:cBhvr>
                                      <p:to>
                                        <p:strVal val="visible"/>
                                      </p:to>
                                    </p:set>
                                    <p:animEffect transition="in" filter="wipe(up)">
                                      <p:cBhvr>
                                        <p:cTn id="13" dur="5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1E0C12-8EEA-AF41-389F-FC6EBEF3E2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0A3D43-AC13-4D60-B17D-5D5BDE38FD5B}" type="slidenum">
              <a:rPr lang="en-US" altLang="en-US">
                <a:latin typeface="Garamond" panose="02020404030301010803" pitchFamily="18" charset="0"/>
              </a:rPr>
              <a:pPr eaLnBrk="1" hangingPunct="1"/>
              <a:t>29</a:t>
            </a:fld>
            <a:endParaRPr lang="en-US" altLang="en-US">
              <a:latin typeface="Garamond" panose="02020404030301010803" pitchFamily="18" charset="0"/>
            </a:endParaRPr>
          </a:p>
        </p:txBody>
      </p:sp>
      <p:sp>
        <p:nvSpPr>
          <p:cNvPr id="18435" name="Rectangle 2050">
            <a:extLst>
              <a:ext uri="{FF2B5EF4-FFF2-40B4-BE49-F238E27FC236}">
                <a16:creationId xmlns:a16="http://schemas.microsoft.com/office/drawing/2014/main" id="{A37C94C6-A346-4027-433D-3308ADE298C2}"/>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Intersection</a:t>
            </a:r>
          </a:p>
        </p:txBody>
      </p:sp>
      <p:sp>
        <p:nvSpPr>
          <p:cNvPr id="191491" name="Rectangle 2051">
            <a:extLst>
              <a:ext uri="{FF2B5EF4-FFF2-40B4-BE49-F238E27FC236}">
                <a16:creationId xmlns:a16="http://schemas.microsoft.com/office/drawing/2014/main" id="{675FC5D1-6B3F-346E-1DB4-CB834D598887}"/>
              </a:ext>
            </a:extLst>
          </p:cNvPr>
          <p:cNvSpPr>
            <a:spLocks noGrp="1" noChangeArrowheads="1"/>
          </p:cNvSpPr>
          <p:nvPr>
            <p:ph type="body" idx="1"/>
          </p:nvPr>
        </p:nvSpPr>
        <p:spPr>
          <a:xfrm>
            <a:off x="1543050" y="1219201"/>
            <a:ext cx="5795963" cy="3088481"/>
          </a:xfrm>
          <a:noFill/>
        </p:spPr>
        <p:txBody>
          <a:bodyPr vert="horz" lIns="67866" tIns="33338" rIns="67866" bIns="33338" rtlCol="0">
            <a:normAutofit fontScale="85000" lnSpcReduction="10000"/>
          </a:bodyPr>
          <a:lstStyle/>
          <a:p>
            <a:pPr eaLnBrk="1" hangingPunct="1"/>
            <a:r>
              <a:rPr lang="en-GB" altLang="en-US" b="1"/>
              <a:t>R </a:t>
            </a:r>
            <a:r>
              <a:rPr lang="en-GB" altLang="en-US" b="1" noProof="1">
                <a:sym typeface="Symbol" panose="05050102010706020507" pitchFamily="18" charset="2"/>
              </a:rPr>
              <a:t></a:t>
            </a:r>
            <a:r>
              <a:rPr lang="en-GB" altLang="en-US" b="1"/>
              <a:t> S</a:t>
            </a:r>
          </a:p>
          <a:p>
            <a:pPr lvl="1" eaLnBrk="1" hangingPunct="1"/>
            <a:r>
              <a:rPr lang="en-GB" altLang="en-US" b="1"/>
              <a:t>Defines a relation consisting of the set of all tuples that are in both R and S. </a:t>
            </a:r>
          </a:p>
          <a:p>
            <a:pPr lvl="1" eaLnBrk="1" hangingPunct="1"/>
            <a:r>
              <a:rPr lang="en-GB" altLang="en-US" b="1"/>
              <a:t>R and S must be union-compatible.</a:t>
            </a:r>
          </a:p>
          <a:p>
            <a:pPr lvl="1" eaLnBrk="1" hangingPunct="1"/>
            <a:endParaRPr lang="en-GB" altLang="en-US" b="1"/>
          </a:p>
          <a:p>
            <a:pPr algn="just" eaLnBrk="1" hangingPunct="1"/>
            <a:r>
              <a:rPr lang="en-GB" altLang="en-US" b="1"/>
              <a:t>Expressed using basic operations:</a:t>
            </a:r>
            <a:endParaRPr lang="en-GB" altLang="en-US">
              <a:latin typeface="Times" panose="02020603050405020304" pitchFamily="18" charset="0"/>
            </a:endParaRPr>
          </a:p>
          <a:p>
            <a:pPr lvl="1">
              <a:spcBef>
                <a:spcPts val="450"/>
              </a:spcBef>
              <a:spcAft>
                <a:spcPts val="450"/>
              </a:spcAft>
              <a:buNone/>
            </a:pPr>
            <a:r>
              <a:rPr lang="en-GB" altLang="en-US" b="1" i="1" noProof="1"/>
              <a:t>	</a:t>
            </a:r>
            <a:r>
              <a:rPr lang="en-GB" altLang="en-US" b="1" noProof="1"/>
              <a:t>R </a:t>
            </a:r>
            <a:r>
              <a:rPr lang="en-GB" altLang="en-US" b="1" noProof="1">
                <a:sym typeface="Symbol" panose="05050102010706020507" pitchFamily="18" charset="2"/>
              </a:rPr>
              <a:t></a:t>
            </a:r>
            <a:r>
              <a:rPr lang="en-GB" altLang="en-US" b="1" noProof="1"/>
              <a:t> S = R – (R – S)</a:t>
            </a:r>
            <a:endParaRPr lang="en-GB" altLang="en-US" b="1"/>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F4B2-F8E5-8632-8246-EA8C65A0FC45}"/>
              </a:ext>
            </a:extLst>
          </p:cNvPr>
          <p:cNvSpPr>
            <a:spLocks noGrp="1"/>
          </p:cNvSpPr>
          <p:nvPr>
            <p:ph type="title"/>
          </p:nvPr>
        </p:nvSpPr>
        <p:spPr/>
        <p:txBody>
          <a:bodyPr/>
          <a:lstStyle/>
          <a:p>
            <a:r>
              <a:rPr lang="en-US"/>
              <a:t>Relational Algebra(1970)</a:t>
            </a:r>
          </a:p>
        </p:txBody>
      </p:sp>
      <p:sp>
        <p:nvSpPr>
          <p:cNvPr id="3" name="Content Placeholder 2">
            <a:extLst>
              <a:ext uri="{FF2B5EF4-FFF2-40B4-BE49-F238E27FC236}">
                <a16:creationId xmlns:a16="http://schemas.microsoft.com/office/drawing/2014/main" id="{8AC9B505-F957-F37A-A35C-1B7FDD1706A1}"/>
              </a:ext>
            </a:extLst>
          </p:cNvPr>
          <p:cNvSpPr>
            <a:spLocks noGrp="1"/>
          </p:cNvSpPr>
          <p:nvPr>
            <p:ph idx="1"/>
          </p:nvPr>
        </p:nvSpPr>
        <p:spPr/>
        <p:txBody>
          <a:bodyPr>
            <a:normAutofit/>
          </a:bodyPr>
          <a:lstStyle/>
          <a:p>
            <a:r>
              <a:rPr lang="en-US" sz="2400">
                <a:latin typeface="Cambria" panose="02040503050406030204" pitchFamily="18" charset="0"/>
                <a:ea typeface="Cambria" panose="02040503050406030204" pitchFamily="18" charset="0"/>
              </a:rPr>
              <a:t>It is the base of SQL </a:t>
            </a:r>
          </a:p>
          <a:p>
            <a:r>
              <a:rPr lang="en-US" sz="2400">
                <a:latin typeface="Cambria" panose="02040503050406030204" pitchFamily="18" charset="0"/>
                <a:ea typeface="Cambria" panose="02040503050406030204" pitchFamily="18" charset="0"/>
              </a:rPr>
              <a:t>It is procedural and formal query language .</a:t>
            </a:r>
          </a:p>
          <a:p>
            <a:pPr lvl="1"/>
            <a:r>
              <a:rPr lang="en-US" sz="2400">
                <a:latin typeface="Cambria" panose="02040503050406030204" pitchFamily="18" charset="0"/>
                <a:ea typeface="Cambria" panose="02040503050406030204" pitchFamily="18" charset="0"/>
              </a:rPr>
              <a:t>What to do and how to do . </a:t>
            </a:r>
          </a:p>
          <a:p>
            <a:r>
              <a:rPr lang="en-US" sz="2400">
                <a:latin typeface="Cambria" panose="02040503050406030204" pitchFamily="18" charset="0"/>
                <a:ea typeface="Cambria" panose="02040503050406030204" pitchFamily="18" charset="0"/>
              </a:rPr>
              <a:t>It is the collection of math-e metical expression . Not implemented anywhere .  </a:t>
            </a:r>
          </a:p>
          <a:p>
            <a:r>
              <a:rPr lang="en-US" sz="2400">
                <a:latin typeface="Cambria" panose="02040503050406030204" pitchFamily="18" charset="0"/>
                <a:ea typeface="Cambria" panose="02040503050406030204" pitchFamily="18" charset="0"/>
              </a:rPr>
              <a:t>It's an algebra that forms the underpinnings of implemented languages like SQL.</a:t>
            </a:r>
          </a:p>
        </p:txBody>
      </p:sp>
    </p:spTree>
    <p:extLst>
      <p:ext uri="{BB962C8B-B14F-4D97-AF65-F5344CB8AC3E}">
        <p14:creationId xmlns:p14="http://schemas.microsoft.com/office/powerpoint/2010/main" val="2677621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30DD395-7D6D-73DA-2162-DBF400ABF0F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A7B768-660C-4EA6-B379-4A0CD3D0282E}" type="slidenum">
              <a:rPr lang="en-US" altLang="en-US">
                <a:latin typeface="Garamond" panose="02020404030301010803" pitchFamily="18" charset="0"/>
              </a:rPr>
              <a:pPr eaLnBrk="1" hangingPunct="1"/>
              <a:t>30</a:t>
            </a:fld>
            <a:endParaRPr lang="en-US" altLang="en-US">
              <a:latin typeface="Garamond" panose="02020404030301010803" pitchFamily="18" charset="0"/>
            </a:endParaRPr>
          </a:p>
        </p:txBody>
      </p:sp>
      <p:sp>
        <p:nvSpPr>
          <p:cNvPr id="19459" name="Rectangle 1026">
            <a:extLst>
              <a:ext uri="{FF2B5EF4-FFF2-40B4-BE49-F238E27FC236}">
                <a16:creationId xmlns:a16="http://schemas.microsoft.com/office/drawing/2014/main" id="{2F6863DF-608A-278E-1E73-ADF525D27E9A}"/>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Example - Intersection</a:t>
            </a:r>
          </a:p>
        </p:txBody>
      </p:sp>
      <p:sp>
        <p:nvSpPr>
          <p:cNvPr id="192515" name="Rectangle 1027">
            <a:extLst>
              <a:ext uri="{FF2B5EF4-FFF2-40B4-BE49-F238E27FC236}">
                <a16:creationId xmlns:a16="http://schemas.microsoft.com/office/drawing/2014/main" id="{18808ED0-EC85-811E-32B2-0E12505CD680}"/>
              </a:ext>
            </a:extLst>
          </p:cNvPr>
          <p:cNvSpPr>
            <a:spLocks noGrp="1" noChangeArrowheads="1"/>
          </p:cNvSpPr>
          <p:nvPr>
            <p:ph type="body" idx="1"/>
          </p:nvPr>
        </p:nvSpPr>
        <p:spPr>
          <a:xfrm>
            <a:off x="1543050" y="1168004"/>
            <a:ext cx="6172200" cy="3086100"/>
          </a:xfrm>
          <a:noFill/>
        </p:spPr>
        <p:txBody>
          <a:bodyPr vert="horz" lIns="67866" tIns="33338" rIns="67866" bIns="33338" rtlCol="0">
            <a:normAutofit/>
          </a:bodyPr>
          <a:lstStyle/>
          <a:p>
            <a:pPr eaLnBrk="1" hangingPunct="1"/>
            <a:r>
              <a:rPr lang="en-GB" altLang="en-US" b="1"/>
              <a:t>List all cities where there is both a branch office and at least one property for rent.</a:t>
            </a:r>
          </a:p>
          <a:p>
            <a:pPr lvl="1" eaLnBrk="1" hangingPunct="1">
              <a:lnSpc>
                <a:spcPct val="40000"/>
              </a:lnSpc>
            </a:pPr>
            <a:endParaRPr lang="en-GB" altLang="en-US" b="1" i="1"/>
          </a:p>
          <a:p>
            <a:pPr lvl="1" eaLnBrk="1" hangingPunct="1">
              <a:buFont typeface="Wingdings" panose="05000000000000000000" pitchFamily="2" charset="2"/>
              <a:buNone/>
            </a:pPr>
            <a:r>
              <a:rPr lang="en-GB" altLang="en-US" b="1"/>
              <a:t>	</a:t>
            </a:r>
            <a:r>
              <a:rPr lang="en-GB" altLang="en-US" b="1">
                <a:sym typeface="Symbol" panose="05050102010706020507" pitchFamily="18" charset="2"/>
              </a:rPr>
              <a:t></a:t>
            </a:r>
            <a:r>
              <a:rPr lang="en-GB" altLang="en-US" b="1" baseline="-14000"/>
              <a:t>city</a:t>
            </a:r>
            <a:r>
              <a:rPr lang="en-GB" altLang="en-US" b="1"/>
              <a:t>(Branch) </a:t>
            </a:r>
            <a:r>
              <a:rPr lang="en-GB" altLang="en-US" b="1" noProof="1">
                <a:sym typeface="Symbol" panose="05050102010706020507" pitchFamily="18" charset="2"/>
              </a:rPr>
              <a:t></a:t>
            </a:r>
            <a:r>
              <a:rPr lang="en-GB" altLang="en-US" b="1"/>
              <a:t> </a:t>
            </a:r>
            <a:r>
              <a:rPr lang="en-GB" altLang="en-US" b="1">
                <a:sym typeface="Symbol" panose="05050102010706020507" pitchFamily="18" charset="2"/>
              </a:rPr>
              <a:t></a:t>
            </a:r>
            <a:r>
              <a:rPr lang="en-GB" altLang="en-US" b="1" baseline="-14000"/>
              <a:t>city</a:t>
            </a:r>
            <a:r>
              <a:rPr lang="en-GB" altLang="en-US" b="1"/>
              <a:t>(PropertyForRent)</a:t>
            </a:r>
          </a:p>
        </p:txBody>
      </p:sp>
      <p:pic>
        <p:nvPicPr>
          <p:cNvPr id="192517" name="Picture 1029" descr="DS3-Figure 04-06">
            <a:extLst>
              <a:ext uri="{FF2B5EF4-FFF2-40B4-BE49-F238E27FC236}">
                <a16:creationId xmlns:a16="http://schemas.microsoft.com/office/drawing/2014/main" id="{0FDE53E7-2BB2-2DB3-2CBE-6200BA894F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570389"/>
            <a:ext cx="1273969"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92517"/>
                                        </p:tgtEl>
                                        <p:attrNameLst>
                                          <p:attrName>style.visibility</p:attrName>
                                        </p:attrNameLst>
                                      </p:cBhvr>
                                      <p:to>
                                        <p:strVal val="visible"/>
                                      </p:to>
                                    </p:set>
                                    <p:animEffect transition="in" filter="wipe(up)">
                                      <p:cBhvr>
                                        <p:cTn id="13"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D0905-DA21-7B00-7D2A-445FEB136802}"/>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284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FE14A6-298A-4A08-54EF-00BFA9BFD7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D706BA-0D8F-4D25-BBE9-068E76E1784E}" type="slidenum">
              <a:rPr lang="en-US" altLang="en-US">
                <a:latin typeface="Garamond" panose="02020404030301010803" pitchFamily="18" charset="0"/>
              </a:rPr>
              <a:pPr eaLnBrk="1" hangingPunct="1"/>
              <a:t>32</a:t>
            </a:fld>
            <a:endParaRPr lang="en-US" altLang="en-US">
              <a:latin typeface="Garamond" panose="02020404030301010803" pitchFamily="18" charset="0"/>
            </a:endParaRPr>
          </a:p>
        </p:txBody>
      </p:sp>
      <p:sp>
        <p:nvSpPr>
          <p:cNvPr id="16387" name="Rectangle 2">
            <a:extLst>
              <a:ext uri="{FF2B5EF4-FFF2-40B4-BE49-F238E27FC236}">
                <a16:creationId xmlns:a16="http://schemas.microsoft.com/office/drawing/2014/main" id="{6F7D40C8-6C68-5F0A-4E1C-4C68CF291736}"/>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Set Difference</a:t>
            </a:r>
          </a:p>
        </p:txBody>
      </p:sp>
      <p:sp>
        <p:nvSpPr>
          <p:cNvPr id="189443" name="Rectangle 3">
            <a:extLst>
              <a:ext uri="{FF2B5EF4-FFF2-40B4-BE49-F238E27FC236}">
                <a16:creationId xmlns:a16="http://schemas.microsoft.com/office/drawing/2014/main" id="{F31C0FF1-E13D-CBBA-A841-9B9F30371CBD}"/>
              </a:ext>
            </a:extLst>
          </p:cNvPr>
          <p:cNvSpPr>
            <a:spLocks noGrp="1" noChangeArrowheads="1"/>
          </p:cNvSpPr>
          <p:nvPr>
            <p:ph type="body" idx="1"/>
          </p:nvPr>
        </p:nvSpPr>
        <p:spPr>
          <a:xfrm>
            <a:off x="1543050" y="1168004"/>
            <a:ext cx="6172200" cy="3086100"/>
          </a:xfrm>
          <a:noFill/>
        </p:spPr>
        <p:txBody>
          <a:bodyPr vert="horz" lIns="67866" tIns="33338" rIns="67866" bIns="33338" rtlCol="0">
            <a:normAutofit/>
          </a:bodyPr>
          <a:lstStyle/>
          <a:p>
            <a:pPr eaLnBrk="1" hangingPunct="1"/>
            <a:r>
              <a:rPr lang="en-GB" altLang="en-US" b="1"/>
              <a:t>R – S</a:t>
            </a:r>
          </a:p>
          <a:p>
            <a:pPr lvl="1" eaLnBrk="1" hangingPunct="1"/>
            <a:r>
              <a:rPr lang="en-GB" altLang="en-US" b="1"/>
              <a:t>Defines a relation consisting of the tuples that are in relation R, but not in S. </a:t>
            </a:r>
          </a:p>
          <a:p>
            <a:pPr lvl="1" eaLnBrk="1" hangingPunct="1"/>
            <a:r>
              <a:rPr lang="en-GB" altLang="en-US" b="1"/>
              <a:t>R and S must be union-compatible.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9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7B998-431E-2F74-78F5-59CD1DC9299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007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334CD-1915-DA4F-4D77-DE749C98679F}"/>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3342235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04E3-9430-5D90-E425-D7DC2AD0B143}"/>
              </a:ext>
            </a:extLst>
          </p:cNvPr>
          <p:cNvSpPr>
            <a:spLocks noGrp="1"/>
          </p:cNvSpPr>
          <p:nvPr>
            <p:ph type="title"/>
          </p:nvPr>
        </p:nvSpPr>
        <p:spPr/>
        <p:txBody>
          <a:bodyPr/>
          <a:lstStyle/>
          <a:p>
            <a:r>
              <a:rPr lang="en-US"/>
              <a:t>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6AC413-E230-C1A1-CE7B-02C8C393AD04}"/>
                  </a:ext>
                </a:extLst>
              </p:cNvPr>
              <p:cNvSpPr>
                <a:spLocks noGrp="1"/>
              </p:cNvSpPr>
              <p:nvPr>
                <p:ph idx="1"/>
              </p:nvPr>
            </p:nvSpPr>
            <p:spPr/>
            <p:txBody>
              <a:bodyPr/>
              <a:lstStyle/>
              <a:p>
                <a:r>
                  <a:rPr lang="en-US"/>
                  <a:t>Find the name of a person who is a student but not instructor </a:t>
                </a:r>
              </a:p>
              <a:p>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𝑛𝑎𝑚𝑒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𝑠𝑡𝑢𝑑𝑒𝑛𝑡</m:t>
                    </m:r>
                    <m:r>
                      <a:rPr lang="en-US" b="0" i="1" smtClean="0">
                        <a:latin typeface="Cambria Math" panose="02040503050406030204" pitchFamily="18" charset="0"/>
                        <a:ea typeface="Cambria Math" panose="02040503050406030204" pitchFamily="18" charset="0"/>
                      </a:rPr>
                      <m:t> )</m:t>
                    </m:r>
                  </m:oMath>
                </a14:m>
                <a:r>
                  <a:rPr lang="en-US"/>
                  <a:t>-</a:t>
                </a:r>
                <a14:m>
                  <m:oMath xmlns:m="http://schemas.openxmlformats.org/officeDocument/2006/math">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𝑛𝑎𝑚𝑒</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𝐼𝑛𝑠𝑡𝑟𝑢𝑐𝑡𝑜𝑟</m:t>
                    </m:r>
                    <m:r>
                      <a:rPr lang="en-US" b="0" i="1" smtClean="0">
                        <a:latin typeface="Cambria Math" panose="02040503050406030204" pitchFamily="18" charset="0"/>
                        <a:ea typeface="Cambria Math" panose="02040503050406030204" pitchFamily="18" charset="0"/>
                      </a:rPr>
                      <m:t>  )</m:t>
                    </m:r>
                  </m:oMath>
                </a14:m>
                <a:endParaRPr lang="en-US"/>
              </a:p>
              <a:p>
                <a:endParaRPr lang="en-US"/>
              </a:p>
            </p:txBody>
          </p:sp>
        </mc:Choice>
        <mc:Fallback>
          <p:sp>
            <p:nvSpPr>
              <p:cNvPr id="3" name="Content Placeholder 2">
                <a:extLst>
                  <a:ext uri="{FF2B5EF4-FFF2-40B4-BE49-F238E27FC236}">
                    <a16:creationId xmlns:a16="http://schemas.microsoft.com/office/drawing/2014/main" id="{EF6AC413-E230-C1A1-CE7B-02C8C393AD04}"/>
                  </a:ext>
                </a:extLst>
              </p:cNvPr>
              <p:cNvSpPr>
                <a:spLocks noGrp="1" noRot="1" noChangeAspect="1" noMove="1" noResize="1" noEditPoints="1" noAdjustHandles="1" noChangeArrowheads="1" noChangeShapeType="1" noTextEdit="1"/>
              </p:cNvSpPr>
              <p:nvPr>
                <p:ph idx="1"/>
              </p:nvPr>
            </p:nvSpPr>
            <p:spPr>
              <a:blipFill>
                <a:blip r:embed="rId2"/>
                <a:stretch>
                  <a:fillRect l="-1704" t="-2334"/>
                </a:stretch>
              </a:blipFill>
            </p:spPr>
            <p:txBody>
              <a:bodyPr/>
              <a:lstStyle/>
              <a:p>
                <a:r>
                  <a:rPr lang="en-US">
                    <a:noFill/>
                  </a:rPr>
                  <a:t> </a:t>
                </a:r>
              </a:p>
            </p:txBody>
          </p:sp>
        </mc:Fallback>
      </mc:AlternateContent>
    </p:spTree>
    <p:extLst>
      <p:ext uri="{BB962C8B-B14F-4D97-AF65-F5344CB8AC3E}">
        <p14:creationId xmlns:p14="http://schemas.microsoft.com/office/powerpoint/2010/main" val="1448348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E5A22A9-02C3-0159-C0F9-4195BA29E10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CC6082-ACBF-48D8-A7BB-59FC6728BA16}" type="slidenum">
              <a:rPr lang="en-US" altLang="en-US">
                <a:latin typeface="Garamond" panose="02020404030301010803" pitchFamily="18" charset="0"/>
              </a:rPr>
              <a:pPr eaLnBrk="1" hangingPunct="1"/>
              <a:t>36</a:t>
            </a:fld>
            <a:endParaRPr lang="en-US" altLang="en-US">
              <a:latin typeface="Garamond" panose="02020404030301010803" pitchFamily="18" charset="0"/>
            </a:endParaRPr>
          </a:p>
        </p:txBody>
      </p:sp>
      <p:sp>
        <p:nvSpPr>
          <p:cNvPr id="20483" name="Rectangle 2">
            <a:extLst>
              <a:ext uri="{FF2B5EF4-FFF2-40B4-BE49-F238E27FC236}">
                <a16:creationId xmlns:a16="http://schemas.microsoft.com/office/drawing/2014/main" id="{A9EE491A-74EE-F9ED-C564-1B130265D4B8}"/>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Cartesian product</a:t>
            </a:r>
          </a:p>
        </p:txBody>
      </p:sp>
      <p:sp>
        <p:nvSpPr>
          <p:cNvPr id="41987" name="Rectangle 3">
            <a:extLst>
              <a:ext uri="{FF2B5EF4-FFF2-40B4-BE49-F238E27FC236}">
                <a16:creationId xmlns:a16="http://schemas.microsoft.com/office/drawing/2014/main" id="{647B29F3-526B-885E-8DF9-AE2FFE733693}"/>
              </a:ext>
            </a:extLst>
          </p:cNvPr>
          <p:cNvSpPr>
            <a:spLocks noGrp="1" noChangeArrowheads="1"/>
          </p:cNvSpPr>
          <p:nvPr>
            <p:ph type="body" idx="1"/>
          </p:nvPr>
        </p:nvSpPr>
        <p:spPr>
          <a:xfrm>
            <a:off x="1485900" y="1168004"/>
            <a:ext cx="6172200" cy="3086100"/>
          </a:xfrm>
          <a:noFill/>
        </p:spPr>
        <p:txBody>
          <a:bodyPr vert="horz" lIns="67866" tIns="33338" rIns="67866" bIns="33338" rtlCol="0">
            <a:normAutofit/>
          </a:bodyPr>
          <a:lstStyle/>
          <a:p>
            <a:pPr eaLnBrk="1" hangingPunct="1"/>
            <a:r>
              <a:rPr lang="en-GB" altLang="en-US" b="1"/>
              <a:t>R X S	</a:t>
            </a:r>
          </a:p>
          <a:p>
            <a:pPr lvl="1" eaLnBrk="1" hangingPunct="1"/>
            <a:r>
              <a:rPr lang="en-GB" altLang="en-US" b="1"/>
              <a:t>Defines a relation that is the concatenation of every tuple of relation R with every tuple of relation 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640C7F-C74A-7228-78D9-FC060969174F}"/>
              </a:ext>
            </a:extLst>
          </p:cNvPr>
          <p:cNvPicPr>
            <a:picLocks noChangeAspect="1"/>
          </p:cNvPicPr>
          <p:nvPr/>
        </p:nvPicPr>
        <p:blipFill>
          <a:blip r:embed="rId2"/>
          <a:stretch>
            <a:fillRect/>
          </a:stretch>
        </p:blipFill>
        <p:spPr>
          <a:xfrm>
            <a:off x="-1" y="0"/>
            <a:ext cx="9372625" cy="5143499"/>
          </a:xfrm>
          <a:prstGeom prst="rect">
            <a:avLst/>
          </a:prstGeom>
        </p:spPr>
      </p:pic>
    </p:spTree>
    <p:extLst>
      <p:ext uri="{BB962C8B-B14F-4D97-AF65-F5344CB8AC3E}">
        <p14:creationId xmlns:p14="http://schemas.microsoft.com/office/powerpoint/2010/main" val="3442329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871793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a:solidFill>
                  <a:srgbClr val="990000"/>
                </a:solidFill>
              </a:rPr>
              <a:t>Cross-product (X)</a:t>
            </a:r>
            <a:r>
              <a:rPr lang="en-US" sz="2800">
                <a:solidFill>
                  <a:srgbClr val="990000"/>
                </a:solidFill>
              </a:rPr>
              <a:t>:</a:t>
            </a:r>
            <a:r>
              <a:rPr lang="en-US" sz="2800" b="1">
                <a:solidFill>
                  <a:srgbClr val="990000"/>
                </a:solidFill>
              </a:rPr>
              <a:t> </a:t>
            </a:r>
            <a:r>
              <a:rPr lang="en-US" sz="2800">
                <a:solidFill>
                  <a:srgbClr val="0000FF"/>
                </a:solidFill>
              </a:rPr>
              <a:t>combine two relations</a:t>
            </a:r>
          </a:p>
          <a:p>
            <a:pPr marL="605790" indent="-514350">
              <a:spcBef>
                <a:spcPts val="0"/>
              </a:spcBef>
              <a:buClr>
                <a:srgbClr val="990000"/>
              </a:buClr>
              <a:buNone/>
            </a:pPr>
            <a:r>
              <a:rPr lang="en-US" sz="2800">
                <a:solidFill>
                  <a:srgbClr val="0000FF"/>
                </a:solidFill>
              </a:rPr>
              <a:t>( </a:t>
            </a:r>
            <a:r>
              <a:rPr lang="en-US" sz="2800" b="1">
                <a:solidFill>
                  <a:srgbClr val="990000"/>
                </a:solidFill>
              </a:rPr>
              <a:t>Cartesian product</a:t>
            </a:r>
            <a:r>
              <a:rPr lang="en-US" sz="2800">
                <a:solidFill>
                  <a:srgbClr val="0000FF"/>
                </a:solidFill>
              </a:rPr>
              <a:t>)</a:t>
            </a:r>
          </a:p>
          <a:p>
            <a:pPr marL="605790" indent="-514350">
              <a:spcBef>
                <a:spcPts val="0"/>
              </a:spcBef>
              <a:buClr>
                <a:srgbClr val="990000"/>
              </a:buClr>
              <a:buNone/>
            </a:pPr>
            <a:r>
              <a:rPr lang="en-US" sz="2800">
                <a:solidFill>
                  <a:srgbClr val="0000FF"/>
                </a:solidFill>
              </a:rPr>
              <a:t>						</a:t>
            </a:r>
          </a:p>
          <a:p>
            <a:pPr marL="605790" indent="-514350">
              <a:spcBef>
                <a:spcPts val="0"/>
              </a:spcBef>
              <a:buClr>
                <a:srgbClr val="990000"/>
              </a:buClr>
              <a:buNone/>
            </a:pPr>
            <a:r>
              <a:rPr lang="en-US" sz="2800">
                <a:solidFill>
                  <a:srgbClr val="0000FF"/>
                </a:solidFill>
              </a:rPr>
              <a:t>			</a:t>
            </a:r>
            <a:r>
              <a:rPr lang="en-US" sz="2800" b="1">
                <a:solidFill>
                  <a:srgbClr val="990000"/>
                </a:solidFill>
              </a:rPr>
              <a:t>                        </a:t>
            </a:r>
          </a:p>
          <a:p>
            <a:pPr marL="605790" indent="-514350">
              <a:spcBef>
                <a:spcPts val="0"/>
              </a:spcBef>
              <a:buClr>
                <a:srgbClr val="990000"/>
              </a:buClr>
              <a:buNone/>
            </a:pPr>
            <a:r>
              <a:rPr lang="en-US" sz="2800" b="1">
                <a:solidFill>
                  <a:srgbClr val="990000"/>
                </a:solidFill>
              </a:rPr>
              <a:t>                                               X                              =</a:t>
            </a:r>
            <a:endParaRPr lang="en-US" sz="2800">
              <a:solidFill>
                <a:srgbClr val="0000FF"/>
              </a:solidFill>
            </a:endParaRPr>
          </a:p>
          <a:p>
            <a:pPr marL="605790" indent="-514350">
              <a:spcBef>
                <a:spcPts val="0"/>
              </a:spcBef>
              <a:buClr>
                <a:srgbClr val="990000"/>
              </a:buClr>
              <a:buNone/>
            </a:pPr>
            <a:endParaRPr lang="en-US" sz="2800">
              <a:solidFill>
                <a:srgbClr val="0000FF"/>
              </a:solidFill>
            </a:endParaRPr>
          </a:p>
        </p:txBody>
      </p:sp>
      <p:graphicFrame>
        <p:nvGraphicFramePr>
          <p:cNvPr id="15" name="Table 14"/>
          <p:cNvGraphicFramePr>
            <a:graphicFrameLocks noGrp="1"/>
          </p:cNvGraphicFramePr>
          <p:nvPr/>
        </p:nvGraphicFramePr>
        <p:xfrm>
          <a:off x="462665" y="2716026"/>
          <a:ext cx="8333885" cy="2352049"/>
        </p:xfrm>
        <a:graphic>
          <a:graphicData uri="http://schemas.openxmlformats.org/drawingml/2006/table">
            <a:tbl>
              <a:tblPr firstRow="1" bandRow="1">
                <a:tableStyleId>{00A15C55-8517-42AA-B614-E9B94910E393}</a:tableStyleId>
              </a:tblPr>
              <a:tblGrid>
                <a:gridCol w="998530">
                  <a:extLst>
                    <a:ext uri="{9D8B030D-6E8A-4147-A177-3AD203B41FA5}">
                      <a16:colId xmlns:a16="http://schemas.microsoft.com/office/drawing/2014/main" val="20000"/>
                    </a:ext>
                  </a:extLst>
                </a:gridCol>
                <a:gridCol w="1030588">
                  <a:extLst>
                    <a:ext uri="{9D8B030D-6E8A-4147-A177-3AD203B41FA5}">
                      <a16:colId xmlns:a16="http://schemas.microsoft.com/office/drawing/2014/main" val="20001"/>
                    </a:ext>
                  </a:extLst>
                </a:gridCol>
                <a:gridCol w="946020">
                  <a:extLst>
                    <a:ext uri="{9D8B030D-6E8A-4147-A177-3AD203B41FA5}">
                      <a16:colId xmlns:a16="http://schemas.microsoft.com/office/drawing/2014/main" val="20002"/>
                    </a:ext>
                  </a:extLst>
                </a:gridCol>
                <a:gridCol w="826957">
                  <a:extLst>
                    <a:ext uri="{9D8B030D-6E8A-4147-A177-3AD203B41FA5}">
                      <a16:colId xmlns:a16="http://schemas.microsoft.com/office/drawing/2014/main" val="2628702122"/>
                    </a:ext>
                  </a:extLst>
                </a:gridCol>
                <a:gridCol w="883749">
                  <a:extLst>
                    <a:ext uri="{9D8B030D-6E8A-4147-A177-3AD203B41FA5}">
                      <a16:colId xmlns:a16="http://schemas.microsoft.com/office/drawing/2014/main" val="3301968290"/>
                    </a:ext>
                  </a:extLst>
                </a:gridCol>
                <a:gridCol w="1617098">
                  <a:extLst>
                    <a:ext uri="{9D8B030D-6E8A-4147-A177-3AD203B41FA5}">
                      <a16:colId xmlns:a16="http://schemas.microsoft.com/office/drawing/2014/main" val="1994566988"/>
                    </a:ext>
                  </a:extLst>
                </a:gridCol>
                <a:gridCol w="1161322">
                  <a:extLst>
                    <a:ext uri="{9D8B030D-6E8A-4147-A177-3AD203B41FA5}">
                      <a16:colId xmlns:a16="http://schemas.microsoft.com/office/drawing/2014/main" val="888494305"/>
                    </a:ext>
                  </a:extLst>
                </a:gridCol>
                <a:gridCol w="869621">
                  <a:extLst>
                    <a:ext uri="{9D8B030D-6E8A-4147-A177-3AD203B41FA5}">
                      <a16:colId xmlns:a16="http://schemas.microsoft.com/office/drawing/2014/main" val="2878216827"/>
                    </a:ext>
                  </a:extLst>
                </a:gridCol>
              </a:tblGrid>
              <a:tr h="706129">
                <a:tc>
                  <a:txBody>
                    <a:bodyPr/>
                    <a:lstStyle/>
                    <a:p>
                      <a:pPr algn="ctr"/>
                      <a:r>
                        <a:rPr lang="en-US" sz="1200" b="1" i="0" err="1">
                          <a:solidFill>
                            <a:schemeClr val="bg1"/>
                          </a:solidFill>
                        </a:rPr>
                        <a:t>Student.sID</a:t>
                      </a:r>
                      <a:endParaRPr lang="en-US" sz="1200" b="1" i="0">
                        <a:solidFill>
                          <a:schemeClr val="bg1"/>
                        </a:solidFill>
                      </a:endParaRPr>
                    </a:p>
                  </a:txBody>
                  <a:tcPr>
                    <a:solidFill>
                      <a:srgbClr val="990000"/>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990000"/>
                    </a:solidFill>
                  </a:tcPr>
                </a:tc>
                <a:tc>
                  <a:txBody>
                    <a:bodyPr/>
                    <a:lstStyle/>
                    <a:p>
                      <a:pPr algn="ctr"/>
                      <a:r>
                        <a:rPr lang="en-US" sz="1200" b="1" i="0">
                          <a:solidFill>
                            <a:schemeClr val="bg1"/>
                          </a:solidFill>
                        </a:rPr>
                        <a:t>GPA</a:t>
                      </a:r>
                    </a:p>
                  </a:txBody>
                  <a:tcPr>
                    <a:solidFill>
                      <a:srgbClr val="990000"/>
                    </a:solidFill>
                  </a:tcPr>
                </a:tc>
                <a:tc>
                  <a:txBody>
                    <a:bodyPr/>
                    <a:lstStyle/>
                    <a:p>
                      <a:r>
                        <a:rPr lang="en-US" sz="1200" b="1" i="0">
                          <a:solidFill>
                            <a:schemeClr val="bg1"/>
                          </a:solidFill>
                        </a:rPr>
                        <a:t>HS</a:t>
                      </a:r>
                    </a:p>
                  </a:txBody>
                  <a:tcPr>
                    <a:solidFill>
                      <a:srgbClr val="990000"/>
                    </a:solidFill>
                  </a:tcPr>
                </a:tc>
                <a:tc>
                  <a:txBody>
                    <a:bodyPr/>
                    <a:lstStyle/>
                    <a:p>
                      <a:pPr algn="ctr"/>
                      <a:r>
                        <a:rPr lang="en-US" sz="1200" err="1">
                          <a:solidFill>
                            <a:schemeClr val="bg1"/>
                          </a:solidFill>
                        </a:rPr>
                        <a:t>Apply.sID</a:t>
                      </a:r>
                      <a:endParaRPr lang="en-US" sz="120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err="1"/>
                        <a:t>uName</a:t>
                      </a:r>
                      <a:endParaRPr lang="en-US" sz="1200"/>
                    </a:p>
                    <a:p>
                      <a:pPr algn="ctr"/>
                      <a:endParaRPr lang="en-US" sz="120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major</a:t>
                      </a:r>
                    </a:p>
                    <a:p>
                      <a:pPr algn="ctr"/>
                      <a:endParaRPr lang="en-US" sz="1200">
                        <a:solidFill>
                          <a:schemeClr val="bg1"/>
                        </a:solidFill>
                      </a:endParaRPr>
                    </a:p>
                  </a:txBody>
                  <a:tcPr>
                    <a:solidFill>
                      <a:srgbClr val="99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0" err="1"/>
                        <a:t>dec</a:t>
                      </a:r>
                      <a:endParaRPr lang="en-US" sz="1200" i="0"/>
                    </a:p>
                    <a:p>
                      <a:pPr algn="ctr"/>
                      <a:endParaRPr lang="en-US" sz="1200">
                        <a:solidFill>
                          <a:schemeClr val="bg1"/>
                        </a:solidFill>
                      </a:endParaRPr>
                    </a:p>
                  </a:txBody>
                  <a:tcPr>
                    <a:solidFill>
                      <a:srgbClr val="990000"/>
                    </a:solidFill>
                  </a:tcPr>
                </a:tc>
                <a:extLst>
                  <a:ext uri="{0D108BD9-81ED-4DB2-BD59-A6C34878D82A}">
                    <a16:rowId xmlns:a16="http://schemas.microsoft.com/office/drawing/2014/main" val="10000"/>
                  </a:ext>
                </a:extLst>
              </a:tr>
              <a:tr h="267420">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267420">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267420">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451470085"/>
                  </a:ext>
                </a:extLst>
              </a:tr>
              <a:tr h="267420">
                <a:tc>
                  <a:txBody>
                    <a:bodyPr/>
                    <a:lstStyle/>
                    <a:p>
                      <a:r>
                        <a:rPr lang="en-US" sz="120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804481973"/>
                  </a:ext>
                </a:extLst>
              </a:tr>
              <a:tr h="267420">
                <a:tc>
                  <a:txBody>
                    <a:bodyPr/>
                    <a:lstStyle/>
                    <a:p>
                      <a:r>
                        <a:rPr lang="en-US" sz="120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1</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267420">
                <a:tc>
                  <a:txBody>
                    <a:bodyPr/>
                    <a:lstStyle/>
                    <a:p>
                      <a:r>
                        <a:rPr lang="en-US" sz="120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2</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NUST</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r>
                        <a:rPr lang="en-US" sz="1200">
                          <a:solidFill>
                            <a:schemeClr val="tx1"/>
                          </a:solidFill>
                        </a:rPr>
                        <a:t>No</a:t>
                      </a: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1879453" y="1505176"/>
          <a:ext cx="2074250" cy="989764"/>
        </p:xfrm>
        <a:graphic>
          <a:graphicData uri="http://schemas.openxmlformats.org/drawingml/2006/table">
            <a:tbl>
              <a:tblPr firstRow="1" bandRow="1">
                <a:tableStyleId>{5C22544A-7EE6-4342-B048-85BDC9FD1C3A}</a:tableStyleId>
              </a:tblPr>
              <a:tblGrid>
                <a:gridCol w="384429">
                  <a:extLst>
                    <a:ext uri="{9D8B030D-6E8A-4147-A177-3AD203B41FA5}">
                      <a16:colId xmlns:a16="http://schemas.microsoft.com/office/drawing/2014/main" val="20000"/>
                    </a:ext>
                  </a:extLst>
                </a:gridCol>
                <a:gridCol w="687456">
                  <a:extLst>
                    <a:ext uri="{9D8B030D-6E8A-4147-A177-3AD203B41FA5}">
                      <a16:colId xmlns:a16="http://schemas.microsoft.com/office/drawing/2014/main" val="20001"/>
                    </a:ext>
                  </a:extLst>
                </a:gridCol>
                <a:gridCol w="464694">
                  <a:extLst>
                    <a:ext uri="{9D8B030D-6E8A-4147-A177-3AD203B41FA5}">
                      <a16:colId xmlns:a16="http://schemas.microsoft.com/office/drawing/2014/main" val="20002"/>
                    </a:ext>
                  </a:extLst>
                </a:gridCol>
                <a:gridCol w="537671">
                  <a:extLst>
                    <a:ext uri="{9D8B030D-6E8A-4147-A177-3AD203B41FA5}">
                      <a16:colId xmlns:a16="http://schemas.microsoft.com/office/drawing/2014/main" val="20003"/>
                    </a:ext>
                  </a:extLst>
                </a:gridCol>
              </a:tblGrid>
              <a:tr h="229964">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357722">
                <a:tc>
                  <a:txBody>
                    <a:bodyPr/>
                    <a:lstStyle/>
                    <a:p>
                      <a:r>
                        <a:rPr lang="en-US" sz="1200">
                          <a:solidFill>
                            <a:schemeClr val="tx1"/>
                          </a:solidFill>
                        </a:rPr>
                        <a:t>1</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Ahmed</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3.4</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i="1">
                          <a:solidFill>
                            <a:schemeClr val="tx1"/>
                          </a:solidFill>
                        </a:rPr>
                        <a:t>1200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357722">
                <a:tc>
                  <a:txBody>
                    <a:bodyPr/>
                    <a:lstStyle/>
                    <a:p>
                      <a:r>
                        <a:rPr lang="en-US" sz="1200">
                          <a:solidFill>
                            <a:schemeClr val="tx1"/>
                          </a:solidFill>
                        </a:rPr>
                        <a:t>2</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Ali</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3.75</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r>
                        <a:rPr lang="en-US" sz="1200">
                          <a:solidFill>
                            <a:schemeClr val="tx1"/>
                          </a:solidFill>
                        </a:rPr>
                        <a:t>2000</a:t>
                      </a: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359260" y="1337414"/>
          <a:ext cx="2209800" cy="1234336"/>
        </p:xfrm>
        <a:graphic>
          <a:graphicData uri="http://schemas.openxmlformats.org/drawingml/2006/table">
            <a:tbl>
              <a:tblPr firstRow="1" bandRow="1">
                <a:tableStyleId>{21E4AEA4-8DFA-4A89-87EB-49C32662AFE0}</a:tableStyleId>
              </a:tblPr>
              <a:tblGrid>
                <a:gridCol w="384050">
                  <a:extLst>
                    <a:ext uri="{9D8B030D-6E8A-4147-A177-3AD203B41FA5}">
                      <a16:colId xmlns:a16="http://schemas.microsoft.com/office/drawing/2014/main" val="20000"/>
                    </a:ext>
                  </a:extLst>
                </a:gridCol>
                <a:gridCol w="721563">
                  <a:extLst>
                    <a:ext uri="{9D8B030D-6E8A-4147-A177-3AD203B41FA5}">
                      <a16:colId xmlns:a16="http://schemas.microsoft.com/office/drawing/2014/main" val="20001"/>
                    </a:ext>
                  </a:extLst>
                </a:gridCol>
                <a:gridCol w="576075">
                  <a:extLst>
                    <a:ext uri="{9D8B030D-6E8A-4147-A177-3AD203B41FA5}">
                      <a16:colId xmlns:a16="http://schemas.microsoft.com/office/drawing/2014/main" val="20002"/>
                    </a:ext>
                  </a:extLst>
                </a:gridCol>
                <a:gridCol w="528112">
                  <a:extLst>
                    <a:ext uri="{9D8B030D-6E8A-4147-A177-3AD203B41FA5}">
                      <a16:colId xmlns:a16="http://schemas.microsoft.com/office/drawing/2014/main" val="20003"/>
                    </a:ext>
                  </a:extLst>
                </a:gridCol>
              </a:tblGrid>
              <a:tr h="308584">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i="1">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8584">
                <a:tc>
                  <a:txBody>
                    <a:bodyPr/>
                    <a:lstStyle/>
                    <a:p>
                      <a:r>
                        <a:rPr lang="en-US" sz="1200">
                          <a:solidFill>
                            <a:schemeClr val="tx1"/>
                          </a:solidFill>
                        </a:rPr>
                        <a:t>1</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err="1">
                          <a:solidFill>
                            <a:schemeClr val="tx1"/>
                          </a:solidFill>
                        </a:rPr>
                        <a:t>Comsats</a:t>
                      </a:r>
                      <a:endParaRPr lang="en-US" sz="1200">
                        <a:solidFill>
                          <a:schemeClr val="tx1"/>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EE</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Yes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8584">
                <a:tc>
                  <a:txBody>
                    <a:bodyPr/>
                    <a:lstStyle/>
                    <a:p>
                      <a:r>
                        <a:rPr lang="en-US" sz="1200">
                          <a:solidFill>
                            <a:schemeClr val="tx1"/>
                          </a:solidFill>
                        </a:rPr>
                        <a:t>2</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NUST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CS</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r>
                        <a:rPr lang="en-US" sz="1200">
                          <a:solidFill>
                            <a:schemeClr val="tx1"/>
                          </a:solidFill>
                        </a:rPr>
                        <a:t>No</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sp>
        <p:nvSpPr>
          <p:cNvPr id="18" name="TextBox 17"/>
          <p:cNvSpPr txBox="1"/>
          <p:nvPr/>
        </p:nvSpPr>
        <p:spPr>
          <a:xfrm>
            <a:off x="1881440" y="1112360"/>
            <a:ext cx="1160895" cy="369332"/>
          </a:xfrm>
          <a:prstGeom prst="rect">
            <a:avLst/>
          </a:prstGeom>
          <a:noFill/>
        </p:spPr>
        <p:txBody>
          <a:bodyPr wrap="none" rtlCol="0">
            <a:spAutoFit/>
          </a:bodyPr>
          <a:lstStyle/>
          <a:p>
            <a:r>
              <a:rPr lang="en-US">
                <a:latin typeface="Lucida Console" pitchFamily="49" charset="0"/>
              </a:rPr>
              <a:t>Student</a:t>
            </a:r>
          </a:p>
        </p:txBody>
      </p:sp>
      <p:sp>
        <p:nvSpPr>
          <p:cNvPr id="19" name="TextBox 18"/>
          <p:cNvSpPr txBox="1"/>
          <p:nvPr/>
        </p:nvSpPr>
        <p:spPr>
          <a:xfrm>
            <a:off x="4359260" y="1019023"/>
            <a:ext cx="881973" cy="369332"/>
          </a:xfrm>
          <a:prstGeom prst="rect">
            <a:avLst/>
          </a:prstGeom>
          <a:noFill/>
        </p:spPr>
        <p:txBody>
          <a:bodyPr wrap="none" rtlCol="0">
            <a:spAutoFit/>
          </a:bodyPr>
          <a:lstStyle/>
          <a:p>
            <a:r>
              <a:rPr lang="en-US">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Tree>
    <p:extLst>
      <p:ext uri="{BB962C8B-B14F-4D97-AF65-F5344CB8AC3E}">
        <p14:creationId xmlns:p14="http://schemas.microsoft.com/office/powerpoint/2010/main" val="4220380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78615" y="267450"/>
            <a:ext cx="9065385" cy="2995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a:solidFill>
                  <a:srgbClr val="990000"/>
                </a:solidFill>
              </a:rPr>
              <a:t>Cross-product (X)</a:t>
            </a:r>
            <a:r>
              <a:rPr lang="en-US" sz="2800">
                <a:solidFill>
                  <a:srgbClr val="990000"/>
                </a:solidFill>
              </a:rPr>
              <a:t>:</a:t>
            </a:r>
            <a:r>
              <a:rPr lang="en-US" sz="2800" b="1">
                <a:solidFill>
                  <a:srgbClr val="990000"/>
                </a:solidFill>
              </a:rPr>
              <a:t> </a:t>
            </a:r>
            <a:r>
              <a:rPr lang="en-US" sz="2800">
                <a:solidFill>
                  <a:srgbClr val="0000FF"/>
                </a:solidFill>
              </a:rPr>
              <a:t>combine two relations</a:t>
            </a:r>
          </a:p>
          <a:p>
            <a:pPr marL="605790" indent="-514350">
              <a:spcBef>
                <a:spcPts val="0"/>
              </a:spcBef>
              <a:buClr>
                <a:srgbClr val="990000"/>
              </a:buClr>
              <a:buNone/>
            </a:pPr>
            <a:r>
              <a:rPr lang="en-US" sz="2800">
                <a:solidFill>
                  <a:srgbClr val="0000FF"/>
                </a:solidFill>
              </a:rPr>
              <a:t>(</a:t>
            </a:r>
            <a:r>
              <a:rPr lang="en-US" sz="2800" b="1">
                <a:solidFill>
                  <a:srgbClr val="990000"/>
                </a:solidFill>
              </a:rPr>
              <a:t>Cartesian product</a:t>
            </a:r>
            <a:r>
              <a:rPr lang="en-US" sz="2800">
                <a:solidFill>
                  <a:srgbClr val="0000FF"/>
                </a:solidFill>
              </a:rPr>
              <a:t>)</a:t>
            </a:r>
          </a:p>
          <a:p>
            <a:pPr marL="1005840" lvl="1" indent="-514350">
              <a:spcBef>
                <a:spcPts val="600"/>
              </a:spcBef>
              <a:buClr>
                <a:srgbClr val="990000"/>
              </a:buClr>
              <a:buNone/>
            </a:pPr>
            <a:r>
              <a:rPr lang="en-US" sz="2400" i="1"/>
              <a:t>Names and GPAs of students with HS&gt;1000 who applied to CS</a:t>
            </a:r>
          </a:p>
          <a:p>
            <a:pPr marL="1005840" lvl="1" indent="-514350">
              <a:spcBef>
                <a:spcPts val="0"/>
              </a:spcBef>
              <a:spcAft>
                <a:spcPts val="3000"/>
              </a:spcAft>
              <a:buClr>
                <a:srgbClr val="990000"/>
              </a:buClr>
              <a:buNone/>
            </a:pPr>
            <a:r>
              <a:rPr lang="en-US" sz="2400" i="1"/>
              <a:t>and were rejected</a:t>
            </a:r>
          </a:p>
          <a:p>
            <a:pPr marL="514350" lvl="1" indent="-514350">
              <a:spcBef>
                <a:spcPts val="0"/>
              </a:spcBef>
              <a:spcAft>
                <a:spcPts val="3000"/>
              </a:spcAft>
              <a:buClr>
                <a:srgbClr val="990000"/>
              </a:buClr>
              <a:buNone/>
            </a:pPr>
            <a:r>
              <a:rPr lang="en-US" sz="2400">
                <a:solidFill>
                  <a:srgbClr val="990000"/>
                </a:solidFill>
              </a:rPr>
              <a:t>∏</a:t>
            </a:r>
            <a:r>
              <a:rPr lang="en-US" sz="2400" baseline="-25000" err="1">
                <a:solidFill>
                  <a:srgbClr val="990000"/>
                </a:solidFill>
              </a:rPr>
              <a:t>sName,GPA</a:t>
            </a:r>
            <a:r>
              <a:rPr lang="en-US" sz="2400" baseline="-25000">
                <a:solidFill>
                  <a:srgbClr val="990000"/>
                </a:solidFill>
              </a:rPr>
              <a:t> </a:t>
            </a:r>
            <a:r>
              <a:rPr lang="en-US" sz="2400">
                <a:solidFill>
                  <a:srgbClr val="990000"/>
                </a:solidFill>
              </a:rPr>
              <a:t>( </a:t>
            </a:r>
            <a:r>
              <a:rPr lang="el-GR" sz="2400">
                <a:solidFill>
                  <a:srgbClr val="A50021"/>
                </a:solidFill>
              </a:rPr>
              <a:t>σ</a:t>
            </a:r>
            <a:r>
              <a:rPr lang="en-US" sz="2400">
                <a:solidFill>
                  <a:srgbClr val="A50021"/>
                </a:solidFill>
              </a:rPr>
              <a:t> </a:t>
            </a:r>
            <a:r>
              <a:rPr lang="en-US" sz="2400" baseline="-25000" err="1">
                <a:solidFill>
                  <a:srgbClr val="A50021"/>
                </a:solidFill>
              </a:rPr>
              <a:t>Student.sID</a:t>
            </a:r>
            <a:r>
              <a:rPr lang="en-US" sz="2400" baseline="-25000">
                <a:solidFill>
                  <a:srgbClr val="A50021"/>
                </a:solidFill>
              </a:rPr>
              <a:t>=</a:t>
            </a:r>
            <a:r>
              <a:rPr lang="en-US" sz="2400" baseline="-25000" err="1">
                <a:solidFill>
                  <a:srgbClr val="A50021"/>
                </a:solidFill>
              </a:rPr>
              <a:t>Apply.sID</a:t>
            </a:r>
            <a:r>
              <a:rPr lang="en-US" sz="2400" baseline="-25000">
                <a:solidFill>
                  <a:srgbClr val="A50021"/>
                </a:solidFill>
              </a:rPr>
              <a:t>  ^ </a:t>
            </a:r>
            <a:r>
              <a:rPr lang="en-US" sz="2400" i="1" baseline="-25000">
                <a:solidFill>
                  <a:srgbClr val="A50021"/>
                </a:solidFill>
              </a:rPr>
              <a:t>HS&gt;1000 ^ major=‘CS’ ^</a:t>
            </a:r>
            <a:r>
              <a:rPr lang="en-US" sz="2400" i="1">
                <a:solidFill>
                  <a:srgbClr val="A50021"/>
                </a:solidFill>
              </a:rPr>
              <a:t> </a:t>
            </a:r>
            <a:r>
              <a:rPr lang="en-US" sz="2400" i="1" baseline="-25000" err="1">
                <a:solidFill>
                  <a:srgbClr val="A50021"/>
                </a:solidFill>
              </a:rPr>
              <a:t>dec</a:t>
            </a:r>
            <a:r>
              <a:rPr lang="en-US" sz="2400" i="1" baseline="-25000">
                <a:solidFill>
                  <a:srgbClr val="A50021"/>
                </a:solidFill>
              </a:rPr>
              <a:t>=‘No’</a:t>
            </a:r>
            <a:r>
              <a:rPr lang="en-US" sz="2400" i="1">
                <a:solidFill>
                  <a:srgbClr val="A50021"/>
                </a:solidFill>
              </a:rPr>
              <a:t> (Students x Apply))</a:t>
            </a:r>
            <a:endParaRPr lang="en-US" sz="2400" i="1" baseline="-25000">
              <a:solidFill>
                <a:srgbClr val="A50021"/>
              </a:solidFill>
            </a:endParaRPr>
          </a:p>
          <a:p>
            <a:pPr marL="1005840" lvl="1" indent="-514350">
              <a:spcBef>
                <a:spcPts val="0"/>
              </a:spcBef>
              <a:spcAft>
                <a:spcPts val="3000"/>
              </a:spcAft>
              <a:buClr>
                <a:srgbClr val="990000"/>
              </a:buClr>
              <a:buNone/>
            </a:pPr>
            <a:endParaRPr lang="en-US" sz="2400" i="1"/>
          </a:p>
          <a:p>
            <a:pPr marL="605790" indent="-514350">
              <a:spcBef>
                <a:spcPts val="0"/>
              </a:spcBef>
              <a:buClr>
                <a:srgbClr val="990000"/>
              </a:buClr>
              <a:buNone/>
            </a:pPr>
            <a:endParaRPr lang="en-US" sz="2800">
              <a:solidFill>
                <a:srgbClr val="0000FF"/>
              </a:solidFill>
            </a:endParaRPr>
          </a:p>
        </p:txBody>
      </p:sp>
      <p:graphicFrame>
        <p:nvGraphicFramePr>
          <p:cNvPr id="15" name="Table 14"/>
          <p:cNvGraphicFramePr>
            <a:graphicFrameLocks noGrp="1"/>
          </p:cNvGraphicFramePr>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err="1">
                          <a:solidFill>
                            <a:schemeClr val="bg1"/>
                          </a:solidFill>
                        </a:rPr>
                        <a:t>uName</a:t>
                      </a:r>
                      <a:endParaRPr lang="en-US" sz="1200">
                        <a:solidFill>
                          <a:schemeClr val="bg1"/>
                        </a:solidFill>
                      </a:endParaRPr>
                    </a:p>
                  </a:txBody>
                  <a:tcPr>
                    <a:solidFill>
                      <a:srgbClr val="990000"/>
                    </a:solidFill>
                  </a:tcPr>
                </a:tc>
                <a:tc>
                  <a:txBody>
                    <a:bodyPr/>
                    <a:lstStyle/>
                    <a:p>
                      <a:pPr algn="ctr"/>
                      <a:r>
                        <a:rPr lang="en-US" sz="1200">
                          <a:solidFill>
                            <a:schemeClr val="bg1"/>
                          </a:solidFill>
                        </a:rPr>
                        <a:t>city</a:t>
                      </a:r>
                    </a:p>
                  </a:txBody>
                  <a:tcPr>
                    <a:solidFill>
                      <a:srgbClr val="990000"/>
                    </a:solidFill>
                  </a:tcPr>
                </a:tc>
                <a:tc>
                  <a:txBody>
                    <a:bodyPr/>
                    <a:lstStyle/>
                    <a:p>
                      <a:pPr algn="ctr"/>
                      <a:r>
                        <a:rPr lang="en-US" sz="1200" err="1">
                          <a:solidFill>
                            <a:schemeClr val="bg1"/>
                          </a:solidFill>
                        </a:rPr>
                        <a:t>enr</a:t>
                      </a:r>
                      <a:endParaRPr lang="en-US" sz="120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a:latin typeface="Lucida Console" pitchFamily="49" charset="0"/>
              </a:rPr>
              <a:t>Apply</a:t>
            </a:r>
          </a:p>
        </p:txBody>
      </p:sp>
      <p:sp>
        <p:nvSpPr>
          <p:cNvPr id="10"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Tree>
    <p:extLst>
      <p:ext uri="{BB962C8B-B14F-4D97-AF65-F5344CB8AC3E}">
        <p14:creationId xmlns:p14="http://schemas.microsoft.com/office/powerpoint/2010/main" val="266673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CC7327-1466-C81C-EEDA-7E45C3BAFD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20F420-5989-493F-9081-471BBBE2E05D}" type="slidenum">
              <a:rPr lang="en-US" altLang="en-US">
                <a:latin typeface="Garamond" panose="02020404030301010803" pitchFamily="18" charset="0"/>
              </a:rPr>
              <a:pPr eaLnBrk="1" hangingPunct="1"/>
              <a:t>4</a:t>
            </a:fld>
            <a:endParaRPr lang="en-US" altLang="en-US">
              <a:latin typeface="Garamond" panose="02020404030301010803" pitchFamily="18" charset="0"/>
            </a:endParaRPr>
          </a:p>
        </p:txBody>
      </p:sp>
      <p:sp>
        <p:nvSpPr>
          <p:cNvPr id="8195" name="Rectangle 2050">
            <a:extLst>
              <a:ext uri="{FF2B5EF4-FFF2-40B4-BE49-F238E27FC236}">
                <a16:creationId xmlns:a16="http://schemas.microsoft.com/office/drawing/2014/main" id="{B13AD486-BCB1-BED0-D5F4-FCF295AC537A}"/>
              </a:ext>
            </a:extLst>
          </p:cNvPr>
          <p:cNvSpPr>
            <a:spLocks noGrp="1" noChangeArrowheads="1"/>
          </p:cNvSpPr>
          <p:nvPr>
            <p:ph type="title"/>
          </p:nvPr>
        </p:nvSpPr>
        <p:spPr/>
        <p:txBody>
          <a:bodyPr/>
          <a:lstStyle/>
          <a:p>
            <a:pPr eaLnBrk="1" hangingPunct="1"/>
            <a:r>
              <a:rPr lang="en-GB" altLang="en-US" b="1"/>
              <a:t>Relational Algebra Operations</a:t>
            </a:r>
          </a:p>
        </p:txBody>
      </p:sp>
      <p:pic>
        <p:nvPicPr>
          <p:cNvPr id="8196" name="Picture 2056" descr="C04NF01a">
            <a:extLst>
              <a:ext uri="{FF2B5EF4-FFF2-40B4-BE49-F238E27FC236}">
                <a16:creationId xmlns:a16="http://schemas.microsoft.com/office/drawing/2014/main" id="{C20E3373-B77C-C328-FAA3-0AC26C14C26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47812" y="1113235"/>
            <a:ext cx="5616179" cy="3731419"/>
          </a:xfrm>
          <a:noFill/>
        </p:spPr>
      </p:pic>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
        <p:nvSpPr>
          <p:cNvPr id="3" name="Content Placeholder 2"/>
          <p:cNvSpPr txBox="1">
            <a:spLocks/>
          </p:cNvSpPr>
          <p:nvPr/>
        </p:nvSpPr>
        <p:spPr>
          <a:xfrm>
            <a:off x="381000" y="761999"/>
            <a:ext cx="8305800" cy="35623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a:solidFill>
                  <a:srgbClr val="990000"/>
                </a:solidFill>
              </a:rPr>
              <a:t>Query (expression) on set of relations produces</a:t>
            </a:r>
          </a:p>
          <a:p>
            <a:pPr marL="274320" indent="-182880">
              <a:lnSpc>
                <a:spcPct val="90000"/>
              </a:lnSpc>
              <a:spcBef>
                <a:spcPts val="0"/>
              </a:spcBef>
              <a:buClr>
                <a:srgbClr val="990000"/>
              </a:buClr>
              <a:buNone/>
            </a:pPr>
            <a:r>
              <a:rPr lang="en-US" sz="2800" b="1">
                <a:solidFill>
                  <a:srgbClr val="990000"/>
                </a:solidFill>
              </a:rPr>
              <a:t>relation as a result</a:t>
            </a:r>
          </a:p>
          <a:p>
            <a:pPr marL="274320" indent="-182880">
              <a:lnSpc>
                <a:spcPct val="90000"/>
              </a:lnSpc>
              <a:spcBef>
                <a:spcPts val="600"/>
              </a:spcBef>
              <a:buClr>
                <a:srgbClr val="0000FF"/>
              </a:buClr>
              <a:buFont typeface="Wingdings" pitchFamily="2" charset="2"/>
              <a:buChar char="§"/>
            </a:pPr>
            <a:r>
              <a:rPr lang="en-US" sz="2800">
                <a:solidFill>
                  <a:srgbClr val="0000FF"/>
                </a:solidFill>
              </a:rPr>
              <a:t> Simplest query: </a:t>
            </a:r>
            <a:r>
              <a:rPr lang="en-US" sz="2800">
                <a:solidFill>
                  <a:srgbClr val="990000"/>
                </a:solidFill>
              </a:rPr>
              <a:t>relation name</a:t>
            </a:r>
          </a:p>
          <a:p>
            <a:pPr marL="274320" indent="-182880">
              <a:lnSpc>
                <a:spcPct val="90000"/>
              </a:lnSpc>
              <a:spcBef>
                <a:spcPts val="600"/>
              </a:spcBef>
              <a:buClr>
                <a:srgbClr val="0000FF"/>
              </a:buClr>
              <a:buFont typeface="Wingdings" pitchFamily="2" charset="2"/>
              <a:buChar char="§"/>
            </a:pPr>
            <a:r>
              <a:rPr lang="en-US" sz="2800">
                <a:solidFill>
                  <a:srgbClr val="0000FF"/>
                </a:solidFill>
              </a:rPr>
              <a:t> Use </a:t>
            </a:r>
            <a:r>
              <a:rPr lang="en-US" sz="2800">
                <a:solidFill>
                  <a:srgbClr val="990000"/>
                </a:solidFill>
              </a:rPr>
              <a:t>operators</a:t>
            </a:r>
            <a:r>
              <a:rPr lang="en-US" sz="2800">
                <a:solidFill>
                  <a:srgbClr val="0000FF"/>
                </a:solidFill>
              </a:rPr>
              <a:t> to filter, slice, combine</a:t>
            </a:r>
          </a:p>
          <a:p>
            <a:pPr marL="274320" indent="-182880">
              <a:lnSpc>
                <a:spcPct val="90000"/>
              </a:lnSpc>
              <a:spcBef>
                <a:spcPts val="600"/>
              </a:spcBef>
              <a:buClr>
                <a:srgbClr val="0000FF"/>
              </a:buClr>
              <a:buFont typeface="Wingdings" pitchFamily="2" charset="2"/>
              <a:buChar char="§"/>
            </a:pPr>
            <a:r>
              <a:rPr lang="en-US" sz="2800">
                <a:solidFill>
                  <a:srgbClr val="0000FF"/>
                </a:solidFill>
              </a:rPr>
              <a:t> Operators so far: </a:t>
            </a:r>
            <a:r>
              <a:rPr lang="en-US" sz="2800">
                <a:solidFill>
                  <a:srgbClr val="990000"/>
                </a:solidFill>
              </a:rPr>
              <a:t>select</a:t>
            </a:r>
            <a:r>
              <a:rPr lang="en-US" sz="2800">
                <a:solidFill>
                  <a:srgbClr val="0000FF"/>
                </a:solidFill>
              </a:rPr>
              <a:t>, </a:t>
            </a:r>
            <a:r>
              <a:rPr lang="en-US" sz="2800">
                <a:solidFill>
                  <a:srgbClr val="990000"/>
                </a:solidFill>
              </a:rPr>
              <a:t>project</a:t>
            </a:r>
            <a:r>
              <a:rPr lang="en-US" sz="2800">
                <a:solidFill>
                  <a:srgbClr val="0000FF"/>
                </a:solidFill>
              </a:rPr>
              <a:t>, </a:t>
            </a:r>
            <a:r>
              <a:rPr lang="en-US" sz="2800">
                <a:solidFill>
                  <a:srgbClr val="990000"/>
                </a:solidFill>
              </a:rPr>
              <a:t>cross-product</a:t>
            </a:r>
            <a:r>
              <a:rPr lang="en-US" sz="2800">
                <a:solidFill>
                  <a:srgbClr val="0000FF"/>
                </a:solidFill>
              </a:rPr>
              <a:t>, </a:t>
            </a:r>
          </a:p>
          <a:p>
            <a:pPr marL="274320" indent="-182880">
              <a:lnSpc>
                <a:spcPct val="90000"/>
              </a:lnSpc>
              <a:spcBef>
                <a:spcPts val="0"/>
              </a:spcBef>
              <a:buClr>
                <a:srgbClr val="0000FF"/>
              </a:buClr>
              <a:buNone/>
            </a:pPr>
            <a:r>
              <a:rPr lang="en-US" sz="2800">
                <a:solidFill>
                  <a:srgbClr val="0000FF"/>
                </a:solidFill>
              </a:rPr>
              <a:t>   </a:t>
            </a:r>
            <a:r>
              <a:rPr lang="en-US" sz="2800">
                <a:solidFill>
                  <a:srgbClr val="990000"/>
                </a:solidFill>
              </a:rPr>
              <a:t>natural join</a:t>
            </a:r>
            <a:r>
              <a:rPr lang="en-US" sz="2800">
                <a:solidFill>
                  <a:srgbClr val="0000FF"/>
                </a:solidFill>
              </a:rPr>
              <a:t>, </a:t>
            </a:r>
            <a:r>
              <a:rPr lang="en-US" sz="2800">
                <a:solidFill>
                  <a:srgbClr val="990000"/>
                </a:solidFill>
              </a:rPr>
              <a:t>theta join , rename operators </a:t>
            </a:r>
          </a:p>
          <a:p>
            <a:pPr marL="274320" indent="-182880">
              <a:lnSpc>
                <a:spcPct val="90000"/>
              </a:lnSpc>
              <a:spcBef>
                <a:spcPts val="0"/>
              </a:spcBef>
              <a:buClr>
                <a:srgbClr val="990000"/>
              </a:buClr>
              <a:buNone/>
            </a:pPr>
            <a:endParaRPr lang="en-US" sz="2800" b="1">
              <a:solidFill>
                <a:srgbClr val="990000"/>
              </a:solidFill>
            </a:endParaRPr>
          </a:p>
          <a:p>
            <a:pPr marL="605790" indent="-514350">
              <a:spcBef>
                <a:spcPts val="0"/>
              </a:spcBef>
              <a:buClr>
                <a:srgbClr val="990000"/>
              </a:buClr>
              <a:buNone/>
            </a:pPr>
            <a:endParaRPr lang="en-US" sz="2800">
              <a:solidFill>
                <a:srgbClr val="990000"/>
              </a:solidFill>
            </a:endParaRPr>
          </a:p>
        </p:txBody>
      </p:sp>
    </p:spTree>
    <p:extLst>
      <p:ext uri="{BB962C8B-B14F-4D97-AF65-F5344CB8AC3E}">
        <p14:creationId xmlns:p14="http://schemas.microsoft.com/office/powerpoint/2010/main" val="1296693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C707-37D3-0E1C-3C35-F729EFBD0D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0DD16-AF17-B82A-42A5-A79516AD8562}"/>
              </a:ext>
            </a:extLst>
          </p:cNvPr>
          <p:cNvSpPr>
            <a:spLocks noGrp="1"/>
          </p:cNvSpPr>
          <p:nvPr>
            <p:ph idx="1"/>
          </p:nvPr>
        </p:nvSpPr>
        <p:spPr/>
        <p:txBody>
          <a:bodyPr/>
          <a:lstStyle/>
          <a:p>
            <a:pPr marL="1005840" lvl="1" indent="-514350">
              <a:spcBef>
                <a:spcPts val="600"/>
              </a:spcBef>
              <a:buClr>
                <a:srgbClr val="990000"/>
              </a:buClr>
              <a:buNone/>
            </a:pPr>
            <a:r>
              <a:rPr lang="en-US" sz="3200" i="1"/>
              <a:t>Names and GPAs of students with HS&gt;1000 who applied to CS</a:t>
            </a:r>
          </a:p>
          <a:p>
            <a:pPr marL="1005840" lvl="1" indent="-514350">
              <a:spcBef>
                <a:spcPts val="0"/>
              </a:spcBef>
              <a:spcAft>
                <a:spcPts val="3000"/>
              </a:spcAft>
              <a:buClr>
                <a:srgbClr val="990000"/>
              </a:buClr>
              <a:buNone/>
            </a:pPr>
            <a:r>
              <a:rPr lang="en-US" sz="3200" i="1"/>
              <a:t>and were rejected</a:t>
            </a:r>
          </a:p>
          <a:p>
            <a:endParaRPr lang="en-US"/>
          </a:p>
        </p:txBody>
      </p:sp>
    </p:spTree>
    <p:extLst>
      <p:ext uri="{BB962C8B-B14F-4D97-AF65-F5344CB8AC3E}">
        <p14:creationId xmlns:p14="http://schemas.microsoft.com/office/powerpoint/2010/main" val="24637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00960"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
        <p:nvSpPr>
          <p:cNvPr id="4" name="TextBox 3"/>
          <p:cNvSpPr txBox="1"/>
          <p:nvPr/>
        </p:nvSpPr>
        <p:spPr>
          <a:xfrm>
            <a:off x="616285" y="689905"/>
            <a:ext cx="7467600" cy="1938992"/>
          </a:xfrm>
          <a:prstGeom prst="rect">
            <a:avLst/>
          </a:prstGeom>
          <a:noFill/>
        </p:spPr>
        <p:txBody>
          <a:bodyPr wrap="square" rtlCol="0">
            <a:spAutoFit/>
          </a:bodyPr>
          <a:lstStyle/>
          <a:p>
            <a:pPr>
              <a:spcAft>
                <a:spcPts val="1200"/>
              </a:spcAft>
            </a:pPr>
            <a:r>
              <a:rPr lang="en-US" sz="2800"/>
              <a:t>Examples: simple University admissions database</a:t>
            </a:r>
          </a:p>
          <a:p>
            <a:pPr>
              <a:spcAft>
                <a:spcPts val="600"/>
              </a:spcAft>
            </a:pPr>
            <a:r>
              <a:rPr lang="en-US" sz="2400" b="1">
                <a:solidFill>
                  <a:srgbClr val="0000FF"/>
                </a:solidFill>
                <a:latin typeface="Lucida Console" pitchFamily="49" charset="0"/>
              </a:rPr>
              <a:t>  University</a:t>
            </a:r>
            <a:r>
              <a:rPr lang="en-US" sz="2400">
                <a:latin typeface="Lucida Console" pitchFamily="49" charset="0"/>
              </a:rPr>
              <a:t>(</a:t>
            </a:r>
            <a:r>
              <a:rPr lang="en-US" sz="2400" b="1" u="sng" err="1">
                <a:solidFill>
                  <a:srgbClr val="990000"/>
                </a:solidFill>
                <a:latin typeface="Lucida Console" pitchFamily="49" charset="0"/>
              </a:rPr>
              <a:t>uName</a:t>
            </a:r>
            <a:r>
              <a:rPr lang="en-US" sz="2400" err="1">
                <a:latin typeface="Lucida Console" pitchFamily="49" charset="0"/>
              </a:rPr>
              <a:t>,</a:t>
            </a:r>
            <a:r>
              <a:rPr lang="en-US" sz="2400" b="1" err="1">
                <a:solidFill>
                  <a:srgbClr val="990000"/>
                </a:solidFill>
                <a:latin typeface="Lucida Console" pitchFamily="49" charset="0"/>
              </a:rPr>
              <a:t>city</a:t>
            </a:r>
            <a:r>
              <a:rPr lang="en-US" sz="2400" err="1">
                <a:latin typeface="Lucida Console" pitchFamily="49" charset="0"/>
              </a:rPr>
              <a:t>,</a:t>
            </a:r>
            <a:r>
              <a:rPr lang="en-US" sz="2400" b="1" err="1">
                <a:solidFill>
                  <a:srgbClr val="990000"/>
                </a:solidFill>
                <a:latin typeface="Lucida Console" pitchFamily="49" charset="0"/>
              </a:rPr>
              <a:t>enr</a:t>
            </a:r>
            <a:r>
              <a:rPr lang="en-US" sz="2400">
                <a:latin typeface="Lucida Console" pitchFamily="49" charset="0"/>
              </a:rPr>
              <a:t>) </a:t>
            </a:r>
          </a:p>
          <a:p>
            <a:pPr>
              <a:spcAft>
                <a:spcPts val="600"/>
              </a:spcAft>
            </a:pPr>
            <a:r>
              <a:rPr lang="en-US" sz="2400" b="1">
                <a:solidFill>
                  <a:srgbClr val="0000FF"/>
                </a:solidFill>
                <a:latin typeface="Lucida Console" pitchFamily="49" charset="0"/>
              </a:rPr>
              <a:t>  Student</a:t>
            </a:r>
            <a:r>
              <a:rPr lang="en-US" sz="2400">
                <a:latin typeface="Lucida Console" pitchFamily="49" charset="0"/>
              </a:rPr>
              <a:t>(</a:t>
            </a:r>
            <a:r>
              <a:rPr lang="en-US" sz="2400" b="1" u="sng" err="1">
                <a:solidFill>
                  <a:srgbClr val="990000"/>
                </a:solidFill>
                <a:latin typeface="Lucida Console" pitchFamily="49" charset="0"/>
              </a:rPr>
              <a:t>sID</a:t>
            </a:r>
            <a:r>
              <a:rPr lang="en-US" sz="2400" err="1">
                <a:latin typeface="Lucida Console" pitchFamily="49" charset="0"/>
              </a:rPr>
              <a:t>,</a:t>
            </a:r>
            <a:r>
              <a:rPr lang="en-US" sz="2400" b="1" err="1">
                <a:solidFill>
                  <a:srgbClr val="990000"/>
                </a:solidFill>
                <a:latin typeface="Lucida Console" pitchFamily="49" charset="0"/>
              </a:rPr>
              <a:t>sName</a:t>
            </a:r>
            <a:r>
              <a:rPr lang="en-US" sz="2400" err="1">
                <a:latin typeface="Lucida Console" pitchFamily="49" charset="0"/>
              </a:rPr>
              <a:t>,</a:t>
            </a:r>
            <a:r>
              <a:rPr lang="en-US" sz="2400" b="1" err="1">
                <a:solidFill>
                  <a:srgbClr val="990000"/>
                </a:solidFill>
                <a:latin typeface="Lucida Console" pitchFamily="49" charset="0"/>
              </a:rPr>
              <a:t>GPA</a:t>
            </a:r>
            <a:r>
              <a:rPr lang="en-US" sz="2400" err="1">
                <a:latin typeface="Lucida Console" pitchFamily="49" charset="0"/>
              </a:rPr>
              <a:t>,</a:t>
            </a:r>
            <a:r>
              <a:rPr lang="en-US" sz="2400" b="1" err="1">
                <a:solidFill>
                  <a:srgbClr val="990000"/>
                </a:solidFill>
                <a:latin typeface="Lucida Console" pitchFamily="49" charset="0"/>
              </a:rPr>
              <a:t>HS</a:t>
            </a:r>
            <a:r>
              <a:rPr lang="en-US" sz="2400">
                <a:latin typeface="Lucida Console" pitchFamily="49" charset="0"/>
              </a:rPr>
              <a:t>)</a:t>
            </a:r>
          </a:p>
          <a:p>
            <a:pPr>
              <a:spcAft>
                <a:spcPts val="600"/>
              </a:spcAft>
            </a:pPr>
            <a:r>
              <a:rPr lang="en-US" sz="2400" b="1">
                <a:solidFill>
                  <a:srgbClr val="0000FF"/>
                </a:solidFill>
                <a:latin typeface="Lucida Console" pitchFamily="49" charset="0"/>
              </a:rPr>
              <a:t>  Apply</a:t>
            </a:r>
            <a:r>
              <a:rPr lang="en-US" sz="2400">
                <a:latin typeface="Lucida Console" pitchFamily="49" charset="0"/>
              </a:rPr>
              <a:t>(</a:t>
            </a:r>
            <a:r>
              <a:rPr lang="en-US" sz="2400" b="1" u="sng" err="1">
                <a:solidFill>
                  <a:srgbClr val="990000"/>
                </a:solidFill>
                <a:latin typeface="Lucida Console" pitchFamily="49" charset="0"/>
              </a:rPr>
              <a:t>sID</a:t>
            </a:r>
            <a:r>
              <a:rPr lang="en-US" sz="2400" err="1">
                <a:latin typeface="Lucida Console" pitchFamily="49" charset="0"/>
              </a:rPr>
              <a:t>,</a:t>
            </a:r>
            <a:r>
              <a:rPr lang="en-US" sz="2400" b="1" u="sng" err="1">
                <a:solidFill>
                  <a:srgbClr val="990000"/>
                </a:solidFill>
                <a:latin typeface="Lucida Console" pitchFamily="49" charset="0"/>
              </a:rPr>
              <a:t>uName</a:t>
            </a:r>
            <a:r>
              <a:rPr lang="en-US" sz="2400" err="1">
                <a:latin typeface="Lucida Console" pitchFamily="49" charset="0"/>
              </a:rPr>
              <a:t>,</a:t>
            </a:r>
            <a:r>
              <a:rPr lang="en-US" sz="2400" b="1" u="sng" err="1">
                <a:solidFill>
                  <a:srgbClr val="990000"/>
                </a:solidFill>
                <a:latin typeface="Lucida Console" pitchFamily="49" charset="0"/>
              </a:rPr>
              <a:t>major</a:t>
            </a:r>
            <a:r>
              <a:rPr lang="en-US" sz="2400" err="1">
                <a:latin typeface="Lucida Console" pitchFamily="49" charset="0"/>
              </a:rPr>
              <a:t>,</a:t>
            </a:r>
            <a:r>
              <a:rPr lang="en-US" sz="2400" b="1" err="1">
                <a:solidFill>
                  <a:srgbClr val="990000"/>
                </a:solidFill>
                <a:latin typeface="Lucida Console" pitchFamily="49" charset="0"/>
              </a:rPr>
              <a:t>dec</a:t>
            </a:r>
            <a:r>
              <a:rPr lang="en-US" sz="2400">
                <a:latin typeface="Lucida Console"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2873123798"/>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err="1">
                          <a:solidFill>
                            <a:schemeClr val="bg1"/>
                          </a:solidFill>
                        </a:rPr>
                        <a:t>uName</a:t>
                      </a:r>
                      <a:endParaRPr lang="en-US" sz="1200">
                        <a:solidFill>
                          <a:schemeClr val="bg1"/>
                        </a:solidFill>
                      </a:endParaRPr>
                    </a:p>
                  </a:txBody>
                  <a:tcPr>
                    <a:solidFill>
                      <a:srgbClr val="990000"/>
                    </a:solidFill>
                  </a:tcPr>
                </a:tc>
                <a:tc>
                  <a:txBody>
                    <a:bodyPr/>
                    <a:lstStyle/>
                    <a:p>
                      <a:pPr algn="ctr"/>
                      <a:r>
                        <a:rPr lang="en-US" sz="1200">
                          <a:solidFill>
                            <a:schemeClr val="bg1"/>
                          </a:solidFill>
                        </a:rPr>
                        <a:t>city</a:t>
                      </a:r>
                    </a:p>
                  </a:txBody>
                  <a:tcPr>
                    <a:solidFill>
                      <a:srgbClr val="990000"/>
                    </a:solidFill>
                  </a:tcPr>
                </a:tc>
                <a:tc>
                  <a:txBody>
                    <a:bodyPr/>
                    <a:lstStyle/>
                    <a:p>
                      <a:pPr algn="ctr"/>
                      <a:r>
                        <a:rPr lang="en-US" sz="1200" err="1">
                          <a:solidFill>
                            <a:schemeClr val="bg1"/>
                          </a:solidFill>
                        </a:rPr>
                        <a:t>enr</a:t>
                      </a:r>
                      <a:endParaRPr lang="en-US" sz="120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685800" y="3611745"/>
            <a:ext cx="1579278" cy="369332"/>
          </a:xfrm>
          <a:prstGeom prst="rect">
            <a:avLst/>
          </a:prstGeom>
          <a:noFill/>
        </p:spPr>
        <p:txBody>
          <a:bodyPr wrap="none" rtlCol="0">
            <a:spAutoFit/>
          </a:bodyPr>
          <a:lstStyle/>
          <a:p>
            <a:r>
              <a:rPr lang="en-US">
                <a:latin typeface="Lucida Console" pitchFamily="49" charset="0"/>
              </a:rPr>
              <a:t>University</a:t>
            </a:r>
          </a:p>
        </p:txBody>
      </p:sp>
      <p:sp>
        <p:nvSpPr>
          <p:cNvPr id="12" name="TextBox 11"/>
          <p:cNvSpPr txBox="1"/>
          <p:nvPr/>
        </p:nvSpPr>
        <p:spPr>
          <a:xfrm>
            <a:off x="2953905" y="3611745"/>
            <a:ext cx="1160895" cy="369332"/>
          </a:xfrm>
          <a:prstGeom prst="rect">
            <a:avLst/>
          </a:prstGeom>
          <a:noFill/>
        </p:spPr>
        <p:txBody>
          <a:bodyPr wrap="none" rtlCol="0">
            <a:spAutoFit/>
          </a:bodyPr>
          <a:lstStyle/>
          <a:p>
            <a:r>
              <a:rPr lang="en-US">
                <a:latin typeface="Lucida Console" pitchFamily="49" charset="0"/>
              </a:rPr>
              <a:t>Student</a:t>
            </a:r>
          </a:p>
        </p:txBody>
      </p:sp>
      <p:sp>
        <p:nvSpPr>
          <p:cNvPr id="13" name="TextBox 12"/>
          <p:cNvSpPr txBox="1"/>
          <p:nvPr/>
        </p:nvSpPr>
        <p:spPr>
          <a:xfrm>
            <a:off x="5518827" y="3611745"/>
            <a:ext cx="881973" cy="369332"/>
          </a:xfrm>
          <a:prstGeom prst="rect">
            <a:avLst/>
          </a:prstGeom>
          <a:noFill/>
        </p:spPr>
        <p:txBody>
          <a:bodyPr wrap="none" rtlCol="0">
            <a:spAutoFit/>
          </a:bodyPr>
          <a:lstStyle/>
          <a:p>
            <a:r>
              <a:rPr lang="en-US">
                <a:latin typeface="Lucida Console" pitchFamily="49" charset="0"/>
              </a:rPr>
              <a:t>Apply</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347450" y="475335"/>
            <a:ext cx="5764385" cy="4834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spcBef>
                <a:spcPts val="0"/>
              </a:spcBef>
              <a:buClr>
                <a:srgbClr val="990000"/>
              </a:buClr>
              <a:buNone/>
            </a:pPr>
            <a:r>
              <a:rPr lang="en-US" sz="2800" b="1">
                <a:solidFill>
                  <a:srgbClr val="990000"/>
                </a:solidFill>
              </a:rPr>
              <a:t>Simplest query: </a:t>
            </a:r>
            <a:r>
              <a:rPr lang="en-US" sz="2800">
                <a:solidFill>
                  <a:srgbClr val="0000FF"/>
                </a:solidFill>
              </a:rPr>
              <a:t>relation name</a:t>
            </a:r>
          </a:p>
        </p:txBody>
      </p:sp>
      <p:graphicFrame>
        <p:nvGraphicFramePr>
          <p:cNvPr id="15" name="Table 14"/>
          <p:cNvGraphicFramePr>
            <a:graphicFrameLocks noGrp="1"/>
          </p:cNvGraphicFramePr>
          <p:nvPr>
            <p:extLst>
              <p:ext uri="{D42A27DB-BD31-4B8C-83A1-F6EECF244321}">
                <p14:modId xmlns:p14="http://schemas.microsoft.com/office/powerpoint/2010/main" val="1806362663"/>
              </p:ext>
            </p:extLst>
          </p:nvPr>
        </p:nvGraphicFramePr>
        <p:xfrm>
          <a:off x="304800" y="3947020"/>
          <a:ext cx="1905000" cy="1005840"/>
        </p:xfrm>
        <a:graphic>
          <a:graphicData uri="http://schemas.openxmlformats.org/drawingml/2006/table">
            <a:tbl>
              <a:tblPr firstRow="1" bandRow="1">
                <a:tableStyleId>{00A15C55-8517-42AA-B614-E9B94910E393}</a:tableStyleId>
              </a:tblPr>
              <a:tblGrid>
                <a:gridCol w="695535">
                  <a:extLst>
                    <a:ext uri="{9D8B030D-6E8A-4147-A177-3AD203B41FA5}">
                      <a16:colId xmlns:a16="http://schemas.microsoft.com/office/drawing/2014/main" val="20000"/>
                    </a:ext>
                  </a:extLst>
                </a:gridCol>
                <a:gridCol w="57446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0">
                <a:tc>
                  <a:txBody>
                    <a:bodyPr/>
                    <a:lstStyle/>
                    <a:p>
                      <a:pPr algn="ctr"/>
                      <a:r>
                        <a:rPr lang="en-US" sz="1200" err="1">
                          <a:solidFill>
                            <a:schemeClr val="bg1"/>
                          </a:solidFill>
                        </a:rPr>
                        <a:t>uName</a:t>
                      </a:r>
                      <a:endParaRPr lang="en-US" sz="1200">
                        <a:solidFill>
                          <a:schemeClr val="bg1"/>
                        </a:solidFill>
                      </a:endParaRPr>
                    </a:p>
                  </a:txBody>
                  <a:tcPr>
                    <a:solidFill>
                      <a:srgbClr val="990000"/>
                    </a:solidFill>
                  </a:tcPr>
                </a:tc>
                <a:tc>
                  <a:txBody>
                    <a:bodyPr/>
                    <a:lstStyle/>
                    <a:p>
                      <a:pPr algn="ctr"/>
                      <a:r>
                        <a:rPr lang="en-US" sz="1200">
                          <a:solidFill>
                            <a:schemeClr val="bg1"/>
                          </a:solidFill>
                        </a:rPr>
                        <a:t>city</a:t>
                      </a:r>
                    </a:p>
                  </a:txBody>
                  <a:tcPr>
                    <a:solidFill>
                      <a:srgbClr val="990000"/>
                    </a:solidFill>
                  </a:tcPr>
                </a:tc>
                <a:tc>
                  <a:txBody>
                    <a:bodyPr/>
                    <a:lstStyle/>
                    <a:p>
                      <a:pPr algn="ctr"/>
                      <a:r>
                        <a:rPr lang="en-US" sz="1200" err="1">
                          <a:solidFill>
                            <a:schemeClr val="bg1"/>
                          </a:solidFill>
                        </a:rPr>
                        <a:t>enr</a:t>
                      </a:r>
                      <a:endParaRPr lang="en-US" sz="120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err="1">
                          <a:solidFill>
                            <a:schemeClr val="bg1"/>
                          </a:solidFill>
                        </a:rPr>
                        <a:t>sID</a:t>
                      </a:r>
                      <a:endParaRPr lang="en-US" sz="1200" b="1" i="0">
                        <a:solidFill>
                          <a:schemeClr val="bg1"/>
                        </a:solidFill>
                      </a:endParaRPr>
                    </a:p>
                  </a:txBody>
                  <a:tcPr>
                    <a:solidFill>
                      <a:srgbClr val="0000FF"/>
                    </a:solidFill>
                  </a:tcPr>
                </a:tc>
                <a:tc>
                  <a:txBody>
                    <a:bodyPr/>
                    <a:lstStyle/>
                    <a:p>
                      <a:pPr algn="ctr"/>
                      <a:r>
                        <a:rPr lang="en-US" sz="1200" b="1" i="0" err="1">
                          <a:solidFill>
                            <a:schemeClr val="bg1"/>
                          </a:solidFill>
                        </a:rPr>
                        <a:t>sName</a:t>
                      </a:r>
                      <a:endParaRPr lang="en-US" sz="1200" b="1" i="0">
                        <a:solidFill>
                          <a:schemeClr val="bg1"/>
                        </a:solidFill>
                      </a:endParaRPr>
                    </a:p>
                  </a:txBody>
                  <a:tcPr>
                    <a:solidFill>
                      <a:srgbClr val="0000FF"/>
                    </a:solidFill>
                  </a:tcPr>
                </a:tc>
                <a:tc>
                  <a:txBody>
                    <a:bodyPr/>
                    <a:lstStyle/>
                    <a:p>
                      <a:pPr algn="ctr"/>
                      <a:r>
                        <a:rPr lang="en-US" sz="1200" b="1" i="0">
                          <a:solidFill>
                            <a:schemeClr val="bg1"/>
                          </a:solidFill>
                        </a:rPr>
                        <a:t>GPA</a:t>
                      </a:r>
                    </a:p>
                  </a:txBody>
                  <a:tcPr>
                    <a:solidFill>
                      <a:srgbClr val="0000FF"/>
                    </a:solidFill>
                  </a:tcPr>
                </a:tc>
                <a:tc>
                  <a:txBody>
                    <a:bodyPr/>
                    <a:lstStyle/>
                    <a:p>
                      <a:r>
                        <a:rPr lang="en-US" sz="1200" b="1" i="0">
                          <a:solidFill>
                            <a:schemeClr val="bg1"/>
                          </a:solidFill>
                        </a:rPr>
                        <a:t>HS</a:t>
                      </a:r>
                    </a:p>
                  </a:txBody>
                  <a:tcPr>
                    <a:solidFill>
                      <a:srgbClr val="0000FF"/>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err="1"/>
                        <a:t>sID</a:t>
                      </a:r>
                      <a:endParaRPr lang="en-US" sz="1200"/>
                    </a:p>
                  </a:txBody>
                  <a:tcPr>
                    <a:solidFill>
                      <a:srgbClr val="7030A0"/>
                    </a:solidFill>
                  </a:tcPr>
                </a:tc>
                <a:tc>
                  <a:txBody>
                    <a:bodyPr/>
                    <a:lstStyle/>
                    <a:p>
                      <a:pPr algn="ctr"/>
                      <a:r>
                        <a:rPr lang="en-US" sz="1200" err="1"/>
                        <a:t>uName</a:t>
                      </a:r>
                      <a:endParaRPr lang="en-US" sz="1200"/>
                    </a:p>
                  </a:txBody>
                  <a:tcPr>
                    <a:solidFill>
                      <a:srgbClr val="7030A0"/>
                    </a:solidFill>
                  </a:tcPr>
                </a:tc>
                <a:tc>
                  <a:txBody>
                    <a:bodyPr/>
                    <a:lstStyle/>
                    <a:p>
                      <a:pPr algn="ctr"/>
                      <a:r>
                        <a:rPr lang="en-US" sz="1200"/>
                        <a:t>major</a:t>
                      </a:r>
                    </a:p>
                  </a:txBody>
                  <a:tcPr>
                    <a:solidFill>
                      <a:srgbClr val="7030A0"/>
                    </a:solidFill>
                  </a:tcPr>
                </a:tc>
                <a:tc>
                  <a:txBody>
                    <a:bodyPr/>
                    <a:lstStyle/>
                    <a:p>
                      <a:pPr algn="ctr"/>
                      <a:r>
                        <a:rPr lang="en-US" sz="1200" i="0" err="1"/>
                        <a:t>dec</a:t>
                      </a:r>
                      <a:endParaRPr lang="en-US" sz="1200" i="0"/>
                    </a:p>
                  </a:txBody>
                  <a:tcPr>
                    <a:solidFill>
                      <a:srgbClr val="7030A0"/>
                    </a:solidFill>
                  </a:tcPr>
                </a:tc>
                <a:extLst>
                  <a:ext uri="{0D108BD9-81ED-4DB2-BD59-A6C34878D82A}">
                    <a16:rowId xmlns:a16="http://schemas.microsoft.com/office/drawing/2014/main" val="10000"/>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a:latin typeface="Lucida Console" pitchFamily="49" charset="0"/>
              </a:rPr>
              <a:t>University</a:t>
            </a: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a:latin typeface="Lucida Console" pitchFamily="49" charset="0"/>
              </a:rPr>
              <a:t>Student</a:t>
            </a: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a:latin typeface="Lucida Console" pitchFamily="49" charset="0"/>
              </a:rPr>
              <a:t>Apply</a:t>
            </a:r>
          </a:p>
        </p:txBody>
      </p:sp>
      <p:sp>
        <p:nvSpPr>
          <p:cNvPr id="21" name="Title 1"/>
          <p:cNvSpPr txBox="1">
            <a:spLocks/>
          </p:cNvSpPr>
          <p:nvPr/>
        </p:nvSpPr>
        <p:spPr>
          <a:xfrm>
            <a:off x="5800961" y="0"/>
            <a:ext cx="3343040" cy="514350"/>
          </a:xfrm>
          <a:prstGeom prst="rect">
            <a:avLst/>
          </a:prstGeom>
          <a:ln>
            <a:solidFill>
              <a:schemeClr val="tx1"/>
            </a:solidFill>
          </a:ln>
        </p:spPr>
        <p:txBody>
          <a:bodyPr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t>Relational Algebra (1)</a:t>
            </a:r>
          </a:p>
        </p:txBody>
      </p:sp>
      <p:sp>
        <p:nvSpPr>
          <p:cNvPr id="10" name="Content Placeholder 2"/>
          <p:cNvSpPr txBox="1">
            <a:spLocks/>
          </p:cNvSpPr>
          <p:nvPr/>
        </p:nvSpPr>
        <p:spPr>
          <a:xfrm>
            <a:off x="343815" y="1189170"/>
            <a:ext cx="8107090" cy="5376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5790" indent="-514350" algn="ctr">
              <a:spcBef>
                <a:spcPts val="0"/>
              </a:spcBef>
              <a:buClr>
                <a:srgbClr val="990000"/>
              </a:buClr>
              <a:buNone/>
            </a:pPr>
            <a:r>
              <a:rPr lang="en-US" sz="2800" i="1">
                <a:solidFill>
                  <a:srgbClr val="990000"/>
                </a:solidFill>
              </a:rPr>
              <a:t>Student</a:t>
            </a:r>
          </a:p>
          <a:p>
            <a:pPr marL="605790" indent="-514350" algn="ctr">
              <a:spcBef>
                <a:spcPts val="0"/>
              </a:spcBef>
              <a:buClr>
                <a:srgbClr val="990000"/>
              </a:buClr>
              <a:buNone/>
            </a:pPr>
            <a:r>
              <a:rPr lang="en-US" sz="2800"/>
              <a:t>we'll get as a result a copy of the student relation</a:t>
            </a:r>
            <a:endParaRPr lang="en-US" sz="2800">
              <a:solidFill>
                <a:srgbClr val="990000"/>
              </a:solidFill>
            </a:endParaRPr>
          </a:p>
          <a:p>
            <a:pPr marL="605790" indent="-514350">
              <a:spcBef>
                <a:spcPts val="0"/>
              </a:spcBef>
              <a:buClr>
                <a:srgbClr val="990000"/>
              </a:buClr>
              <a:buNone/>
            </a:pPr>
            <a:endParaRPr lang="en-US" sz="2800">
              <a:solidFill>
                <a:srgbClr val="990000"/>
              </a:solidFill>
            </a:endParaRPr>
          </a:p>
          <a:p>
            <a:pPr marL="605790" indent="-514350">
              <a:spcBef>
                <a:spcPts val="0"/>
              </a:spcBef>
              <a:buClr>
                <a:srgbClr val="990000"/>
              </a:buClr>
              <a:buNone/>
            </a:pPr>
            <a:endParaRPr lang="en-US" sz="2800">
              <a:solidFill>
                <a:srgbClr val="990000"/>
              </a:solidFill>
            </a:endParaRPr>
          </a:p>
          <a:p>
            <a:pPr marL="605790" indent="-514350">
              <a:spcBef>
                <a:spcPts val="0"/>
              </a:spcBef>
              <a:buClr>
                <a:srgbClr val="990000"/>
              </a:buClr>
              <a:buNone/>
            </a:pPr>
            <a:r>
              <a:rPr lang="en-US" sz="2800">
                <a:solidFill>
                  <a:srgbClr val="990000"/>
                </a:solidFill>
              </a:rPr>
              <a:t>We will further use </a:t>
            </a:r>
            <a:r>
              <a:rPr lang="en-US" sz="2800">
                <a:solidFill>
                  <a:srgbClr val="0000FF"/>
                </a:solidFill>
              </a:rPr>
              <a:t>operators</a:t>
            </a:r>
            <a:r>
              <a:rPr lang="en-US" sz="2800">
                <a:solidFill>
                  <a:srgbClr val="990000"/>
                </a:solidFill>
              </a:rPr>
              <a:t> to filter, slice, combine</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91C096B-11FA-81C3-6C6D-3C8DD29593B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072C7B-306D-47D3-BC1D-2EED440C6A07}" type="slidenum">
              <a:rPr lang="en-US" altLang="en-US">
                <a:latin typeface="Garamond" panose="02020404030301010803" pitchFamily="18" charset="0"/>
              </a:rPr>
              <a:pPr eaLnBrk="1" hangingPunct="1"/>
              <a:t>7</a:t>
            </a:fld>
            <a:endParaRPr lang="en-US" altLang="en-US">
              <a:latin typeface="Garamond" panose="02020404030301010803" pitchFamily="18" charset="0"/>
            </a:endParaRPr>
          </a:p>
        </p:txBody>
      </p:sp>
      <p:sp>
        <p:nvSpPr>
          <p:cNvPr id="10243" name="Rectangle 2">
            <a:extLst>
              <a:ext uri="{FF2B5EF4-FFF2-40B4-BE49-F238E27FC236}">
                <a16:creationId xmlns:a16="http://schemas.microsoft.com/office/drawing/2014/main" id="{07838DEE-8259-7CAA-1C43-43159A422C07}"/>
              </a:ext>
            </a:extLst>
          </p:cNvPr>
          <p:cNvSpPr>
            <a:spLocks noGrp="1" noChangeArrowheads="1"/>
          </p:cNvSpPr>
          <p:nvPr>
            <p:ph type="title"/>
          </p:nvPr>
        </p:nvSpPr>
        <p:spPr>
          <a:noFill/>
        </p:spPr>
        <p:txBody>
          <a:bodyPr vert="horz" lIns="67866" tIns="33338" rIns="67866" bIns="33338" rtlCol="0" anchor="b">
            <a:normAutofit/>
          </a:bodyPr>
          <a:lstStyle/>
          <a:p>
            <a:pPr eaLnBrk="1" hangingPunct="1"/>
            <a:r>
              <a:rPr lang="en-GB" altLang="en-US" b="1"/>
              <a:t>Selection (or Restriction)</a:t>
            </a:r>
          </a:p>
        </p:txBody>
      </p:sp>
      <p:sp>
        <p:nvSpPr>
          <p:cNvPr id="10244" name="Rectangle 3">
            <a:extLst>
              <a:ext uri="{FF2B5EF4-FFF2-40B4-BE49-F238E27FC236}">
                <a16:creationId xmlns:a16="http://schemas.microsoft.com/office/drawing/2014/main" id="{A47782B1-90C0-415B-72A9-89495D85AD5C}"/>
              </a:ext>
            </a:extLst>
          </p:cNvPr>
          <p:cNvSpPr>
            <a:spLocks noGrp="1" noChangeArrowheads="1"/>
          </p:cNvSpPr>
          <p:nvPr>
            <p:ph type="body" idx="1"/>
          </p:nvPr>
        </p:nvSpPr>
        <p:spPr>
          <a:xfrm>
            <a:off x="1115550" y="1168004"/>
            <a:ext cx="7028115" cy="3086100"/>
          </a:xfrm>
          <a:noFill/>
        </p:spPr>
        <p:txBody>
          <a:bodyPr vert="horz" lIns="67866" tIns="33338" rIns="67866" bIns="33338" rtlCol="0">
            <a:normAutofit/>
          </a:bodyPr>
          <a:lstStyle/>
          <a:p>
            <a:pPr eaLnBrk="1" hangingPunct="1"/>
            <a:r>
              <a:rPr lang="en-GB" altLang="en-US" b="1">
                <a:sym typeface="Symbol" panose="05050102010706020507" pitchFamily="18" charset="2"/>
              </a:rPr>
              <a:t></a:t>
            </a:r>
            <a:r>
              <a:rPr lang="en-GB" altLang="en-US" b="1" baseline="-14000"/>
              <a:t>predicate</a:t>
            </a:r>
            <a:r>
              <a:rPr lang="en-GB" altLang="en-US" b="1"/>
              <a:t> (R)</a:t>
            </a:r>
          </a:p>
          <a:p>
            <a:pPr lvl="1" eaLnBrk="1" hangingPunct="1"/>
            <a:r>
              <a:rPr lang="en-GB" altLang="en-US" b="1"/>
              <a:t>Works on a single relation R and defines a relation that contains only those tuples (rows) of R that satisfy the specified condition (</a:t>
            </a:r>
            <a:r>
              <a:rPr lang="en-GB" altLang="en-US" b="1" i="1"/>
              <a:t>predicate</a:t>
            </a:r>
            <a:r>
              <a:rPr lang="en-GB" altLang="en-US" b="1"/>
              <a:t>).</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A62295-0056-0358-7B61-3E503E74F30F}"/>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266920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7D42E-7E14-E023-4DD2-E0DF622573B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16306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CD47BE-660C-40B2-B9FA-915658418B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963BEB-8B84-4D58-85BD-27D60D0E1569}">
  <ds:schemaRefs>
    <ds:schemaRef ds:uri="http://schemas.microsoft.com/sharepoint/v3/contenttype/forms"/>
  </ds:schemaRefs>
</ds:datastoreItem>
</file>

<file path=customXml/itemProps3.xml><?xml version="1.0" encoding="utf-8"?>
<ds:datastoreItem xmlns:ds="http://schemas.openxmlformats.org/officeDocument/2006/customXml" ds:itemID="{0258F07C-3922-4F6D-8D2A-3EEF8AC4DA4D}">
  <ds:schemaRefs>
    <ds:schemaRef ds:uri="3c14c158-d7de-4cda-b0de-5ca3c5c667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Lecture</Template>
  <Application>Microsoft Office PowerPoint</Application>
  <PresentationFormat>On-screen Show (16:9)</PresentationFormat>
  <Slides>41</Slides>
  <Notes>12</Notes>
  <HiddenSlides>0</HiddenSlides>
  <ScaleCrop>false</ScaleCrop>
  <HeadingPairs>
    <vt:vector size="4" baseType="variant">
      <vt:variant>
        <vt:lpstr>Theme</vt:lpstr>
      </vt:variant>
      <vt:variant>
        <vt:i4>6</vt:i4>
      </vt:variant>
      <vt:variant>
        <vt:lpstr>Slide Titles</vt:lpstr>
      </vt:variant>
      <vt:variant>
        <vt:i4>41</vt:i4>
      </vt:variant>
    </vt:vector>
  </HeadingPairs>
  <TitlesOfParts>
    <vt:vector size="47" baseType="lpstr">
      <vt:lpstr>4_Lecture</vt:lpstr>
      <vt:lpstr>1_Lecture</vt:lpstr>
      <vt:lpstr>2_Lecture</vt:lpstr>
      <vt:lpstr>3_Office Theme</vt:lpstr>
      <vt:lpstr>4_Office Theme</vt:lpstr>
      <vt:lpstr>5_Office Theme</vt:lpstr>
      <vt:lpstr>PowerPoint Presentation</vt:lpstr>
      <vt:lpstr>PowerPoint Presentation</vt:lpstr>
      <vt:lpstr>Relational Algebra(1970)</vt:lpstr>
      <vt:lpstr>Relational Algebra Operations</vt:lpstr>
      <vt:lpstr>PowerPoint Presentation</vt:lpstr>
      <vt:lpstr>PowerPoint Presentation</vt:lpstr>
      <vt:lpstr>Selection (or Restriction)</vt:lpstr>
      <vt:lpstr>PowerPoint Presentation</vt:lpstr>
      <vt:lpstr>PowerPoint Presentation</vt:lpstr>
      <vt:lpstr>PowerPoint Presentation</vt:lpstr>
      <vt:lpstr>PowerPoint Presentation</vt:lpstr>
      <vt:lpstr>PowerPoint Presentation</vt:lpstr>
      <vt:lpstr>Example - Selection (or Restriction)</vt:lpstr>
      <vt:lpstr>Solution </vt:lpstr>
      <vt:lpstr>PowerPoint Presentation</vt:lpstr>
      <vt:lpstr>PowerPoint Presentation</vt:lpstr>
      <vt:lpstr>Projection</vt:lpstr>
      <vt:lpstr>PowerPoint Presentation</vt:lpstr>
      <vt:lpstr>PowerPoint Presentation</vt:lpstr>
      <vt:lpstr>Example - Projection</vt:lpstr>
      <vt:lpstr>Example (student)</vt:lpstr>
      <vt:lpstr>Answers </vt:lpstr>
      <vt:lpstr>PowerPoint Presentation</vt:lpstr>
      <vt:lpstr>PowerPoint Presentation</vt:lpstr>
      <vt:lpstr>PowerPoint Presentation</vt:lpstr>
      <vt:lpstr>PowerPoint Presentation</vt:lpstr>
      <vt:lpstr>Union</vt:lpstr>
      <vt:lpstr>Example - Union</vt:lpstr>
      <vt:lpstr>Intersection</vt:lpstr>
      <vt:lpstr>Example - Intersection</vt:lpstr>
      <vt:lpstr>PowerPoint Presentation</vt:lpstr>
      <vt:lpstr>Set Difference</vt:lpstr>
      <vt:lpstr>PowerPoint Presentation</vt:lpstr>
      <vt:lpstr>PowerPoint Presentation</vt:lpstr>
      <vt:lpstr>Example </vt:lpstr>
      <vt:lpstr>Cartesian product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revision>1</cp:revision>
  <dcterms:created xsi:type="dcterms:W3CDTF">2010-07-08T21:59:02Z</dcterms:created>
  <dcterms:modified xsi:type="dcterms:W3CDTF">2022-10-02T12:14:12Z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