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684" r:id="rId5"/>
    <p:sldMasterId id="2147483763" r:id="rId6"/>
    <p:sldMasterId id="2147483722" r:id="rId7"/>
    <p:sldMasterId id="2147483736" r:id="rId8"/>
    <p:sldMasterId id="2147483750" r:id="rId9"/>
  </p:sldMasterIdLst>
  <p:notesMasterIdLst>
    <p:notesMasterId r:id="rId47"/>
  </p:notesMasterIdLst>
  <p:sldIdLst>
    <p:sldId id="278" r:id="rId10"/>
    <p:sldId id="280" r:id="rId11"/>
    <p:sldId id="297" r:id="rId12"/>
    <p:sldId id="377" r:id="rId13"/>
    <p:sldId id="326" r:id="rId14"/>
    <p:sldId id="395" r:id="rId15"/>
    <p:sldId id="313" r:id="rId16"/>
    <p:sldId id="385" r:id="rId17"/>
    <p:sldId id="386" r:id="rId18"/>
    <p:sldId id="388" r:id="rId19"/>
    <p:sldId id="387" r:id="rId20"/>
    <p:sldId id="389" r:id="rId21"/>
    <p:sldId id="292" r:id="rId22"/>
    <p:sldId id="284" r:id="rId23"/>
    <p:sldId id="293" r:id="rId24"/>
    <p:sldId id="397" r:id="rId25"/>
    <p:sldId id="378" r:id="rId26"/>
    <p:sldId id="379" r:id="rId27"/>
    <p:sldId id="380" r:id="rId28"/>
    <p:sldId id="314" r:id="rId29"/>
    <p:sldId id="315" r:id="rId30"/>
    <p:sldId id="396" r:id="rId31"/>
    <p:sldId id="317" r:id="rId32"/>
    <p:sldId id="399" r:id="rId33"/>
    <p:sldId id="383" r:id="rId34"/>
    <p:sldId id="384" r:id="rId35"/>
    <p:sldId id="390" r:id="rId36"/>
    <p:sldId id="300" r:id="rId37"/>
    <p:sldId id="391" r:id="rId38"/>
    <p:sldId id="393" r:id="rId39"/>
    <p:sldId id="302" r:id="rId40"/>
    <p:sldId id="310" r:id="rId41"/>
    <p:sldId id="394" r:id="rId42"/>
    <p:sldId id="303" r:id="rId43"/>
    <p:sldId id="304" r:id="rId44"/>
    <p:sldId id="305" r:id="rId45"/>
    <p:sldId id="398" r:id="rId46"/>
  </p:sldIdLst>
  <p:sldSz cx="9144000" cy="5143500" type="screen16x9"/>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90000"/>
    <a:srgbClr val="0000FF"/>
    <a:srgbClr val="800000"/>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00CD1E-6C73-4969-BEE7-A4DCD1E554FC}" v="1" dt="2022-10-20T18:03:46.432"/>
    <p1510:client id="{8CAA1E36-4B12-4129-B6F3-DBAC1B71D043}" v="1" dt="2022-09-25T08:05:10.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0443" autoAdjust="0"/>
  </p:normalViewPr>
  <p:slideViewPr>
    <p:cSldViewPr>
      <p:cViewPr varScale="1">
        <p:scale>
          <a:sx n="76" d="100"/>
          <a:sy n="76" d="100"/>
        </p:scale>
        <p:origin x="1224" y="90"/>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ABDULLAH" userId="S::sp21-bse-046@isbstudent.comsats.edu.pk::cbd2f9a3-701a-4586-a1c8-f2df5b6e3616" providerId="AD" clId="Web-{8CAA1E36-4B12-4129-B6F3-DBAC1B71D043}"/>
    <pc:docChg chg="modSld">
      <pc:chgData name="MIR ABDULLAH" userId="S::sp21-bse-046@isbstudent.comsats.edu.pk::cbd2f9a3-701a-4586-a1c8-f2df5b6e3616" providerId="AD" clId="Web-{8CAA1E36-4B12-4129-B6F3-DBAC1B71D043}" dt="2022-09-25T08:05:10.291" v="0" actId="1076"/>
      <pc:docMkLst>
        <pc:docMk/>
      </pc:docMkLst>
      <pc:sldChg chg="modSp">
        <pc:chgData name="MIR ABDULLAH" userId="S::sp21-bse-046@isbstudent.comsats.edu.pk::cbd2f9a3-701a-4586-a1c8-f2df5b6e3616" providerId="AD" clId="Web-{8CAA1E36-4B12-4129-B6F3-DBAC1B71D043}" dt="2022-09-25T08:05:10.291" v="0" actId="1076"/>
        <pc:sldMkLst>
          <pc:docMk/>
          <pc:sldMk cId="2591122007" sldId="377"/>
        </pc:sldMkLst>
        <pc:picChg chg="mod">
          <ac:chgData name="MIR ABDULLAH" userId="S::sp21-bse-046@isbstudent.comsats.edu.pk::cbd2f9a3-701a-4586-a1c8-f2df5b6e3616" providerId="AD" clId="Web-{8CAA1E36-4B12-4129-B6F3-DBAC1B71D043}" dt="2022-09-25T08:05:10.291" v="0" actId="1076"/>
          <ac:picMkLst>
            <pc:docMk/>
            <pc:sldMk cId="2591122007" sldId="377"/>
            <ac:picMk id="6" creationId="{9790C525-45BE-CCE7-2364-BF20DB09EEF1}"/>
          </ac:picMkLst>
        </pc:picChg>
      </pc:sldChg>
    </pc:docChg>
  </pc:docChgLst>
  <pc:docChgLst>
    <pc:chgData name="ASRAH AMAL" userId="S::sp21-bse-018@isbstudent.comsats.edu.pk::6d0412d3-2c8d-47ad-a429-328ecdc4042c" providerId="AD" clId="Web-{8800CD1E-6C73-4969-BEE7-A4DCD1E554FC}"/>
    <pc:docChg chg="modSld">
      <pc:chgData name="ASRAH AMAL" userId="S::sp21-bse-018@isbstudent.comsats.edu.pk::6d0412d3-2c8d-47ad-a429-328ecdc4042c" providerId="AD" clId="Web-{8800CD1E-6C73-4969-BEE7-A4DCD1E554FC}" dt="2022-10-20T18:03:46.432" v="0" actId="1076"/>
      <pc:docMkLst>
        <pc:docMk/>
      </pc:docMkLst>
      <pc:sldChg chg="modSp">
        <pc:chgData name="ASRAH AMAL" userId="S::sp21-bse-018@isbstudent.comsats.edu.pk::6d0412d3-2c8d-47ad-a429-328ecdc4042c" providerId="AD" clId="Web-{8800CD1E-6C73-4969-BEE7-A4DCD1E554FC}" dt="2022-10-20T18:03:46.432" v="0" actId="1076"/>
        <pc:sldMkLst>
          <pc:docMk/>
          <pc:sldMk cId="2666739535" sldId="297"/>
        </pc:sldMkLst>
        <pc:spChg chg="mod">
          <ac:chgData name="ASRAH AMAL" userId="S::sp21-bse-018@isbstudent.comsats.edu.pk::6d0412d3-2c8d-47ad-a429-328ecdc4042c" providerId="AD" clId="Web-{8800CD1E-6C73-4969-BEE7-A4DCD1E554FC}" dt="2022-10-20T18:03:46.432" v="0" actId="1076"/>
          <ac:spMkLst>
            <pc:docMk/>
            <pc:sldMk cId="2666739535" sldId="297"/>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10/20/2022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seen all the operators of relational algebra. Before we wrap up I did want to mention that there are some other notations that can be used for relational algebra expressions. </a:t>
            </a:r>
          </a:p>
          <a:p>
            <a:r>
              <a:rPr lang="en-US" dirty="0"/>
              <a:t>Assignment statements are a way to break down relational algebra expressions into their parts.</a:t>
            </a:r>
          </a:p>
          <a:p>
            <a:endParaRPr lang="en-US" dirty="0"/>
          </a:p>
          <a:p>
            <a:r>
              <a:rPr lang="en-US" dirty="0"/>
              <a:t>Let's do the same query we just finished as a big expression which is the pairs of universities that are on the same city.</a:t>
            </a:r>
            <a:r>
              <a:rPr lang="en-US" baseline="0" dirty="0"/>
              <a:t> T</a:t>
            </a:r>
            <a:r>
              <a:rPr lang="en-US" dirty="0"/>
              <a:t>his is equivalent to the expression that we saw on the earlier slide. It's just a notation that sometimes people prefer to modularize their expressions.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325928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alternate notation I'm going to show is expression trees. And expression trees are actually commonly used in relational algebra. They allow you to visualize the structure of the expression a little bit better. And as it turns out when SQL is compiled in database systems, it's often compiled into an expression tree that looks very much like what I'm </a:t>
            </a:r>
            <a:r>
              <a:rPr lang="en-US" dirty="0" err="1"/>
              <a:t>gonna</a:t>
            </a:r>
            <a:r>
              <a:rPr lang="en-US" dirty="0"/>
              <a:t> show you right now. So for this example let's suppose that we want to find the GPAs of students who are applying to CS in Islamabad. So that's going to involve all three relations because we're looking at the city, and we're looking at the student GPA's and we're looking at them applying to CS. So what we're going to do is we're going to make a little tree notation here where we're going to first do the natural join of these three relations. So the leaves of the expression are going to be the three relations: university, students, and apply. And in relational algebra trees, the leaves are always relation names. The selection condition that says that the city equals Islamabad and the major equals CS. And finally, we'll put on top of that the projection that gets the GPA. Now actually this expression is exactly equivalent to if we wrote it linearly, project the GPA, select etc. of the three university join student, join apply. That would be an equivalent expression. </a:t>
            </a:r>
          </a:p>
          <a:p>
            <a:r>
              <a:rPr lang="en-US" dirty="0"/>
              <a:t>But again, people often like to use the tree notation because it does allow you to visualize the structure of the expression, and it is used inside implementations of the SQL language.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35</a:t>
            </a:fld>
            <a:endParaRPr lang="en-US" dirty="0"/>
          </a:p>
        </p:txBody>
      </p:sp>
    </p:spTree>
    <p:extLst>
      <p:ext uri="{BB962C8B-B14F-4D97-AF65-F5344CB8AC3E}">
        <p14:creationId xmlns:p14="http://schemas.microsoft.com/office/powerpoint/2010/main" val="45308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finish up by summarizing relational algebra. Let's start with the core constructs of the language. So a relation name is a query in relational algebra, and then we use operators that combine relations and filter relations. So we have the select operator that applies a condition to the result of an expression. We have the project operator that gives us a set of attributes that we take from the result of an expression. We have the relation one cross-product relation two. Then we have relation one union relation two. And we have relation one minus relation two. And finally we have the rename operator. </a:t>
            </a:r>
          </a:p>
          <a:p>
            <a:endParaRPr lang="en-US" dirty="0"/>
          </a:p>
          <a:p>
            <a:r>
              <a:rPr lang="en-US" dirty="0"/>
              <a:t>Now, you probably noticed that I skipped a few of our favorite operators, but this is the core of the language and all the other operators are actually abbreviations that don't increase the expressive power of the language but they can be very useful performing queries. And the abbreviations that we learned were relation one natural join relation two. They were relation one theta join relation two. And, finally, relation one intersect relation two. All of those where we had a method of rewriting them using the core operators. </a:t>
            </a:r>
          </a:p>
          <a:p>
            <a:endParaRPr lang="en-US" dirty="0"/>
          </a:p>
          <a:p>
            <a:r>
              <a:rPr lang="en-US" dirty="0"/>
              <a:t>Just a small aside about parentheses. A parentheses are used in relational expressions for, relational algebraic expressions, for disambiguation, similarly to arithmetic expressions. I was a little cavalier about whether I included parentheses or not, but as you write your relational algebra expressions you will see that it's pretty straightforward to figure out when disambiguation is needed. </a:t>
            </a:r>
          </a:p>
          <a:p>
            <a:endParaRPr lang="en-US" dirty="0"/>
          </a:p>
          <a:p>
            <a:r>
              <a:rPr lang="en-US" dirty="0"/>
              <a:t>So to conclude relational algebra, entirely it's a formal language. It's based on sets, set operators and other operators that combine data from multiple relations. It takes relations as input, it produces relations as answers and it does form the formal foundation of implemented relational database management.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34019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let's see a big example of that. Let's suppose that we want to get the names and GPAs of students with a high school size greater than a thousand who applied to CS and were rejected. Okay, so let's take a look. We're going to have to access the students and the apply records in order to run this query. So what we'll do is we'll take student cross apply as our starting point. So now we have a big relation that contains eight attributes and all of those tuples that we described previously. But now we're going to start making things more interesting, because what we're going to do is a big selection over this relation. And that selection is first of all going to make sure that it only combines student and apply tuples that are referring to the same student. So to do that, we write student dot SID equals apply dot SID. So now we've filtered the result of that cross-product to only include combinations of student and apply by couples that make sets. Now we have to do a little bit of additional filtering. We said that we want the high school size to be greater than a thousand, so we do an "and" operator in the high school. We want them to have applied to CS so that's and major equals CS. We're getting a nice big query here. And finally we want them to have been rejected, so "and decision" equals, we'll just be using No for reject. So now, we've got that gigantic query. But that gets us exactly what we want except for one more thing, which is, as I said, all we want is their names and GPAs. So finally we take a big parentheses around here and we apply to that the projection operator, getting the student name and the GPA. And that is the relational algebra expression that produces the query that we have written in English.</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2265024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847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seen how the cross product allows us to combine tuples and then apply selection conditions to get meaningful combinations of tuples. It turns out that relational algebra includes an operator called the natural join that is used pretty much for the exact purpose. What the natural join does is it performs a cross-product but then it enforces equality on all of the attributes with the same name. So if we set up our schema properly, for example, we have </a:t>
            </a:r>
            <a:r>
              <a:rPr lang="en-US" dirty="0" err="1"/>
              <a:t>sID</a:t>
            </a:r>
            <a:r>
              <a:rPr lang="en-US" dirty="0"/>
              <a:t> in Student relation and </a:t>
            </a:r>
            <a:r>
              <a:rPr lang="en-US" dirty="0" err="1"/>
              <a:t>sID</a:t>
            </a:r>
            <a:r>
              <a:rPr lang="en-US" dirty="0"/>
              <a:t> in Apply relation, meaning the same thing, and when the cross product is created, it's only going to combine tuples where the student ID is the same Now in addition, one more thing that it does is it gets rid of these pesky attributes that have the same names. So since when we combine, for example, student and apply with the natural join, we're only combining tuples where the student SID is the same as the apply SID. Then we don't need to keep two copies of that column because the values are always going to be equal. So the natural join operator is written using a bow tie, that's just the convention.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191237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one more complication to our query. Let's suppose that we're only interested in applications to Universities where the enrollment is greater than 20,000. So</a:t>
            </a:r>
            <a:r>
              <a:rPr lang="en-US" baseline="0" dirty="0"/>
              <a:t> </a:t>
            </a:r>
            <a:r>
              <a:rPr lang="en-US" dirty="0"/>
              <a:t>far in our expression we refer to the student relation and the apply relation, but we haven't used the University relation. But if we want to have a filter on enrollment, we're going to have to bring the University relation into the picture. This turns out to perhaps be easier than you think. What we're going to do is we're going to join in the University relation, with the two relations we have already. Now, technically, the natural join is the binary operator, people often use it without parentheses because it's associative, but if we get pedantic about it we could add that and then we're in good shape. Now we've joined all three relations together. And remember, automatically the natural join enforces equality on the shared attributes. Very specifically, the University name here is going to be set equal to the apply University name as well. Now once we've done that, we've got all the information we need. We just need to add one more filtering condition, which is that the University enrollment is greater than 20,000. And with that, we've solved our query. So to summarize the natural join, the natural join combines relations. It automatically sets values equal when attribute names are the same and then it removes the duplicate columns.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142438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operator that I'm going to cover is the theta join operator. Like natural join, theta join is actually an abbreviation that doesn't add expressive power to the language. Let me just write it. The theta join operator takes two relations and combines them with the bow tie looking operator, but with a subscript theta. That theta is a condition. It's a condition in the style of the condition in the selection operator. And what this actually says - it's pretty simple - is it's equivalent to applying the theta condition to the cross-product of the two expressions. So you might wonder why I even mention the theta join operator, and the reason I mention it is that most database management systems implement the theta join as their basic operation for combining relations. So the basic operation is take two relations, combine all tuples, but then only keep the combinations that pass the theta condition. Often when you talk to people who build database systems or use databases, when they use the word join, they really mean the theta join.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155302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operator is the rename operator. The rename operator is necessary to express certain queries in relational algebra. Let me first show the form of the operator and then we'll see it in use. The rename operator uses the Greek symbol rho. </a:t>
            </a:r>
          </a:p>
          <a:p>
            <a:endParaRPr lang="en-US" dirty="0"/>
          </a:p>
          <a:p>
            <a:r>
              <a:rPr lang="en-US" dirty="0"/>
              <a:t>1- Rename relation E to</a:t>
            </a:r>
            <a:r>
              <a:rPr lang="en-US" baseline="0" dirty="0"/>
              <a:t> R and E’s attributes to </a:t>
            </a:r>
            <a:r>
              <a:rPr lang="en-US" sz="1200" baseline="0" dirty="0">
                <a:solidFill>
                  <a:srgbClr val="0000FF"/>
                </a:solidFill>
              </a:rPr>
              <a:t>A1,A2,A3,… 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Rename relation E to</a:t>
            </a:r>
            <a:r>
              <a:rPr lang="en-US" baseline="0" dirty="0"/>
              <a:t> R. Does not change the attributes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Rename </a:t>
            </a:r>
            <a:r>
              <a:rPr lang="en-US" baseline="0" dirty="0"/>
              <a:t>E’s attributes to </a:t>
            </a:r>
            <a:r>
              <a:rPr lang="en-US" sz="1200" baseline="0" dirty="0">
                <a:solidFill>
                  <a:srgbClr val="0000FF"/>
                </a:solidFill>
              </a:rPr>
              <a:t>A1,A2,A3,… An. Does not change the relation name.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dirty="0"/>
          </a:p>
        </p:txBody>
      </p:sp>
    </p:spTree>
    <p:extLst>
      <p:ext uri="{BB962C8B-B14F-4D97-AF65-F5344CB8AC3E}">
        <p14:creationId xmlns:p14="http://schemas.microsoft.com/office/powerpoint/2010/main" val="191826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second use of the rename operator is a little more complicated and quite a bit more important actually which is disambiguation in self joins and you probably have no idea what I'm talking about when I say that, but let me give an example.</a:t>
            </a:r>
          </a:p>
          <a:p>
            <a:endParaRPr lang="en-US" dirty="0"/>
          </a:p>
          <a:p>
            <a:r>
              <a:rPr lang="en-US" dirty="0"/>
              <a:t>Let's suppose that we wanted to have a query that finds pairs of universities in the same city. Now, think about that. So we want to have, for example, (</a:t>
            </a:r>
            <a:r>
              <a:rPr lang="en-US" dirty="0" err="1"/>
              <a:t>Comsats</a:t>
            </a:r>
            <a:r>
              <a:rPr lang="en-US" dirty="0"/>
              <a:t> ,</a:t>
            </a:r>
            <a:r>
              <a:rPr lang="en-US" baseline="0" dirty="0"/>
              <a:t> </a:t>
            </a:r>
            <a:r>
              <a:rPr lang="en-US" dirty="0"/>
              <a:t>FAST) and (FAST,</a:t>
            </a:r>
            <a:r>
              <a:rPr lang="en-US" baseline="0" dirty="0"/>
              <a:t> </a:t>
            </a:r>
            <a:r>
              <a:rPr lang="en-US" dirty="0"/>
              <a:t>NUST) and so on. So that, as you can see, unlike the union operator, we're looking for this horizontal joining here. So we're going to have to combine essentially two instances of the university relation. And that's exactly what we're going to do. We're effectively going to do university join university making the city</a:t>
            </a:r>
            <a:r>
              <a:rPr lang="en-US" baseline="0" dirty="0"/>
              <a:t> </a:t>
            </a:r>
            <a:r>
              <a:rPr lang="en-US" dirty="0"/>
              <a:t>equal. So, let's work on that a little bit. So, what we </a:t>
            </a:r>
            <a:r>
              <a:rPr lang="en-US" dirty="0" err="1"/>
              <a:t>wanna</a:t>
            </a:r>
            <a:r>
              <a:rPr lang="en-US" dirty="0"/>
              <a:t> do is we </a:t>
            </a:r>
            <a:r>
              <a:rPr lang="en-US" dirty="0" err="1"/>
              <a:t>wanna</a:t>
            </a:r>
            <a:r>
              <a:rPr lang="en-US" dirty="0"/>
              <a:t> have university and we want to, let's just start with, say, the cross-product of university. And then we want to somehow say, "Well, the city equals the city." But that's not </a:t>
            </a:r>
            <a:r>
              <a:rPr lang="en-US" dirty="0" err="1"/>
              <a:t>gonna</a:t>
            </a:r>
            <a:r>
              <a:rPr lang="en-US" dirty="0"/>
              <a:t> work. Which city are these? And how do we describe the two instances of universities? So what we're going to do is we're going to rename those two instances of universities so they have different names. So we're going to take the first instance of university here and we're going to apply a rename operator to that. And we'll call it U1 and we'll say that that has n1, c1, and e1. And then we'll take the second instance here. We'll call it U2, so attribute</a:t>
            </a:r>
            <a:r>
              <a:rPr lang="en-US" baseline="0" dirty="0"/>
              <a:t> are renamed to </a:t>
            </a:r>
            <a:r>
              <a:rPr lang="en-US" dirty="0"/>
              <a:t>n2, c2, e2 and now we have two different relations. So what we can do is we can take the cross-product of those two like that, and then we can select where c1 equals c2, okay? And that gives us pairs of universities in the same city. One problem with this query is that we are going to get universities paired with themselves. So we're going to get from this, for example, (</a:t>
            </a:r>
            <a:r>
              <a:rPr lang="en-US" dirty="0" err="1"/>
              <a:t>Comsats</a:t>
            </a:r>
            <a:r>
              <a:rPr lang="en-US" dirty="0"/>
              <a:t>, </a:t>
            </a:r>
            <a:r>
              <a:rPr lang="en-US" dirty="0" err="1"/>
              <a:t>Comsats</a:t>
            </a:r>
            <a:r>
              <a:rPr lang="en-US" dirty="0"/>
              <a:t>). Also</a:t>
            </a:r>
            <a:r>
              <a:rPr lang="en-US" baseline="0" dirty="0"/>
              <a:t> (</a:t>
            </a:r>
            <a:r>
              <a:rPr lang="en-US" dirty="0" err="1"/>
              <a:t>Comsats</a:t>
            </a:r>
            <a:r>
              <a:rPr lang="en-US" dirty="0"/>
              <a:t>, FAST), as well as (FAST, </a:t>
            </a:r>
            <a:r>
              <a:rPr lang="en-US" dirty="0" err="1"/>
              <a:t>Comsats</a:t>
            </a:r>
            <a:r>
              <a:rPr lang="en-US" dirty="0"/>
              <a:t>) which is redundant. Now, that's not really what we want presumably. Presumably we actually want different universities. but that's pretty easy to handle, actually. Let's put a selection condition here so that the name one is less than to name two. And now we'll only get pairs where the first one is less than the second. So (FAST,</a:t>
            </a:r>
            <a:r>
              <a:rPr lang="en-US" baseline="0" dirty="0"/>
              <a:t> </a:t>
            </a:r>
            <a:r>
              <a:rPr lang="en-US" baseline="0" dirty="0" err="1"/>
              <a:t>Comsats</a:t>
            </a:r>
            <a:r>
              <a:rPr lang="en-US" baseline="0" dirty="0"/>
              <a:t>)</a:t>
            </a:r>
            <a:r>
              <a:rPr lang="en-US" dirty="0"/>
              <a:t> goes away and we get (</a:t>
            </a:r>
            <a:r>
              <a:rPr lang="en-US" dirty="0" err="1"/>
              <a:t>Comsats</a:t>
            </a:r>
            <a:r>
              <a:rPr lang="en-US" dirty="0"/>
              <a:t>, FAST). And this is our final query for what we wanted to do here. Now what I really wanted to show, aside from some of the uses of relational algebra, is the fact that the rename operator was for this query absolutely necessary. We could not have done this query without the rename operator.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dirty="0"/>
          </a:p>
        </p:txBody>
      </p:sp>
    </p:spTree>
    <p:extLst>
      <p:ext uri="{BB962C8B-B14F-4D97-AF65-F5344CB8AC3E}">
        <p14:creationId xmlns:p14="http://schemas.microsoft.com/office/powerpoint/2010/main" val="38318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let me show you an even trickier, simpler way of doing this. Let's take away the cross product here. And let's make this into a natural join</a:t>
            </a:r>
            <a:r>
              <a:rPr lang="en-US" baseline="0" dirty="0"/>
              <a:t> and make </a:t>
            </a:r>
            <a:r>
              <a:rPr lang="en-US" dirty="0"/>
              <a:t>attribute names, c1</a:t>
            </a:r>
            <a:r>
              <a:rPr lang="en-US" baseline="0" dirty="0"/>
              <a:t> and c2</a:t>
            </a:r>
            <a:r>
              <a:rPr lang="en-US" dirty="0"/>
              <a:t>, to be the same i.e. c. And now when we do the natural join, it's </a:t>
            </a:r>
            <a:r>
              <a:rPr lang="en-US" dirty="0" err="1"/>
              <a:t>gonna</a:t>
            </a:r>
            <a:r>
              <a:rPr lang="en-US" dirty="0"/>
              <a:t> require equality on those two c's and everything is </a:t>
            </a:r>
            <a:r>
              <a:rPr lang="en-US" dirty="0" err="1"/>
              <a:t>gonna</a:t>
            </a:r>
            <a:r>
              <a:rPr lang="en-US" dirty="0"/>
              <a:t> be great.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254495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80709" y="2126140"/>
            <a:ext cx="5184676"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Relational Algebra (II)</a:t>
            </a:r>
          </a:p>
          <a:p>
            <a:pPr algn="l"/>
            <a:r>
              <a:rPr lang="en-US" sz="4000" dirty="0">
                <a:solidFill>
                  <a:schemeClr val="tx1">
                    <a:lumMod val="75000"/>
                    <a:lumOff val="25000"/>
                  </a:schemeClr>
                </a:solidFill>
              </a:rPr>
              <a:t> join,  rename and notations </a:t>
            </a:r>
          </a:p>
          <a:p>
            <a:pPr algn="l"/>
            <a:endParaRPr lang="en-US" sz="4000" dirty="0">
              <a:solidFill>
                <a:schemeClr val="tx1">
                  <a:lumMod val="75000"/>
                  <a:lumOff val="25000"/>
                </a:schemeClr>
              </a:solidFill>
            </a:endParaRPr>
          </a:p>
          <a:p>
            <a:pPr algn="l"/>
            <a:r>
              <a:rPr lang="en-US" sz="900" dirty="0">
                <a:solidFill>
                  <a:schemeClr val="tx1">
                    <a:lumMod val="75000"/>
                    <a:lumOff val="25000"/>
                  </a:schemeClr>
                </a:solidFill>
              </a:rPr>
              <a:t>Originally Prepared by Jennifer </a:t>
            </a:r>
            <a:r>
              <a:rPr lang="en-US" sz="900" dirty="0" err="1">
                <a:solidFill>
                  <a:schemeClr val="tx1">
                    <a:lumMod val="75000"/>
                    <a:lumOff val="25000"/>
                  </a:schemeClr>
                </a:solidFill>
              </a:rPr>
              <a:t>Widom</a:t>
            </a:r>
            <a:endParaRPr lang="en-US" sz="9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0CEF-12DA-375B-8BE0-C9EFBAA051CB}"/>
              </a:ext>
            </a:extLst>
          </p:cNvPr>
          <p:cNvSpPr>
            <a:spLocks noGrp="1"/>
          </p:cNvSpPr>
          <p:nvPr>
            <p:ph type="title"/>
          </p:nvPr>
        </p:nvSpPr>
        <p:spPr/>
        <p:txBody>
          <a:bodyPr/>
          <a:lstStyle/>
          <a:p>
            <a:r>
              <a:rPr lang="en-US" dirty="0"/>
              <a:t>Natural join example </a:t>
            </a:r>
          </a:p>
        </p:txBody>
      </p:sp>
      <p:pic>
        <p:nvPicPr>
          <p:cNvPr id="7" name="Content Placeholder 6">
            <a:extLst>
              <a:ext uri="{FF2B5EF4-FFF2-40B4-BE49-F238E27FC236}">
                <a16:creationId xmlns:a16="http://schemas.microsoft.com/office/drawing/2014/main" id="{0C437E41-F099-31B8-0FAE-A24C93419316}"/>
              </a:ext>
            </a:extLst>
          </p:cNvPr>
          <p:cNvPicPr>
            <a:picLocks noGrp="1" noChangeAspect="1"/>
          </p:cNvPicPr>
          <p:nvPr>
            <p:ph idx="1"/>
          </p:nvPr>
        </p:nvPicPr>
        <p:blipFill>
          <a:blip r:embed="rId2"/>
          <a:stretch>
            <a:fillRect/>
          </a:stretch>
        </p:blipFill>
        <p:spPr>
          <a:xfrm>
            <a:off x="2519362" y="3169532"/>
            <a:ext cx="4105275" cy="1629708"/>
          </a:xfrm>
        </p:spPr>
      </p:pic>
      <p:pic>
        <p:nvPicPr>
          <p:cNvPr id="5" name="Picture 4">
            <a:extLst>
              <a:ext uri="{FF2B5EF4-FFF2-40B4-BE49-F238E27FC236}">
                <a16:creationId xmlns:a16="http://schemas.microsoft.com/office/drawing/2014/main" id="{8F06B056-2491-CF13-5291-F5233EB80B1D}"/>
              </a:ext>
            </a:extLst>
          </p:cNvPr>
          <p:cNvPicPr>
            <a:picLocks noChangeAspect="1"/>
          </p:cNvPicPr>
          <p:nvPr/>
        </p:nvPicPr>
        <p:blipFill>
          <a:blip r:embed="rId3"/>
          <a:stretch>
            <a:fillRect/>
          </a:stretch>
        </p:blipFill>
        <p:spPr>
          <a:xfrm>
            <a:off x="808311" y="1200151"/>
            <a:ext cx="7026002" cy="1832459"/>
          </a:xfrm>
          <a:prstGeom prst="rect">
            <a:avLst/>
          </a:prstGeom>
        </p:spPr>
      </p:pic>
    </p:spTree>
    <p:extLst>
      <p:ext uri="{BB962C8B-B14F-4D97-AF65-F5344CB8AC3E}">
        <p14:creationId xmlns:p14="http://schemas.microsoft.com/office/powerpoint/2010/main" val="336220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099D-CD88-CAFA-72D2-4B70867AF7EC}"/>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4D16F637-356E-379E-3FB6-2D25E346ECD3}"/>
              </a:ext>
            </a:extLst>
          </p:cNvPr>
          <p:cNvPicPr>
            <a:picLocks noGrp="1" noChangeAspect="1"/>
          </p:cNvPicPr>
          <p:nvPr>
            <p:ph idx="1"/>
          </p:nvPr>
        </p:nvPicPr>
        <p:blipFill>
          <a:blip r:embed="rId2"/>
          <a:stretch>
            <a:fillRect/>
          </a:stretch>
        </p:blipFill>
        <p:spPr>
          <a:xfrm>
            <a:off x="577880" y="1419600"/>
            <a:ext cx="7165945" cy="2849187"/>
          </a:xfrm>
        </p:spPr>
      </p:pic>
      <p:pic>
        <p:nvPicPr>
          <p:cNvPr id="7" name="Picture 6">
            <a:extLst>
              <a:ext uri="{FF2B5EF4-FFF2-40B4-BE49-F238E27FC236}">
                <a16:creationId xmlns:a16="http://schemas.microsoft.com/office/drawing/2014/main" id="{D68212FE-BB87-9D79-E9C3-27C38DEC6DA8}"/>
              </a:ext>
            </a:extLst>
          </p:cNvPr>
          <p:cNvPicPr>
            <a:picLocks noChangeAspect="1"/>
          </p:cNvPicPr>
          <p:nvPr/>
        </p:nvPicPr>
        <p:blipFill>
          <a:blip r:embed="rId3"/>
          <a:stretch>
            <a:fillRect/>
          </a:stretch>
        </p:blipFill>
        <p:spPr>
          <a:xfrm>
            <a:off x="4725620" y="1918864"/>
            <a:ext cx="3840499" cy="2035465"/>
          </a:xfrm>
          <a:prstGeom prst="rect">
            <a:avLst/>
          </a:prstGeom>
        </p:spPr>
      </p:pic>
    </p:spTree>
    <p:extLst>
      <p:ext uri="{BB962C8B-B14F-4D97-AF65-F5344CB8AC3E}">
        <p14:creationId xmlns:p14="http://schemas.microsoft.com/office/powerpoint/2010/main" val="381228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0D4D-4821-89B5-8106-B865AE27C493}"/>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DBA34382-179D-AC9E-7700-A93C6CF9D2DD}"/>
              </a:ext>
            </a:extLst>
          </p:cNvPr>
          <p:cNvPicPr>
            <a:picLocks noGrp="1" noChangeAspect="1"/>
          </p:cNvPicPr>
          <p:nvPr>
            <p:ph idx="1"/>
          </p:nvPr>
        </p:nvPicPr>
        <p:blipFill>
          <a:blip r:embed="rId2"/>
          <a:stretch>
            <a:fillRect/>
          </a:stretch>
        </p:blipFill>
        <p:spPr>
          <a:xfrm>
            <a:off x="881062" y="2225676"/>
            <a:ext cx="7381875" cy="857250"/>
          </a:xfrm>
        </p:spPr>
      </p:pic>
    </p:spTree>
    <p:extLst>
      <p:ext uri="{BB962C8B-B14F-4D97-AF65-F5344CB8AC3E}">
        <p14:creationId xmlns:p14="http://schemas.microsoft.com/office/powerpoint/2010/main" val="255462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400050" indent="-285750">
              <a:spcBef>
                <a:spcPts val="0"/>
              </a:spcBef>
              <a:buClr>
                <a:srgbClr val="0000FF"/>
              </a:buClr>
              <a:buFont typeface="Wingdings" pitchFamily="2" charset="2"/>
              <a:buChar char="§"/>
            </a:pPr>
            <a:r>
              <a:rPr lang="en-US" sz="2400" dirty="0">
                <a:solidFill>
                  <a:srgbClr val="0000FF"/>
                </a:solidFill>
              </a:rPr>
              <a:t>Eliminate one copy of duplicate attributes</a:t>
            </a:r>
          </a:p>
          <a:p>
            <a:pPr marL="400050" indent="-285750">
              <a:spcBef>
                <a:spcPts val="0"/>
              </a:spcBef>
              <a:buClr>
                <a:srgbClr val="0000FF"/>
              </a:buClr>
              <a:buFont typeface="Wingdings" pitchFamily="2" charset="2"/>
              <a:buChar char="§"/>
            </a:pPr>
            <a:endParaRPr lang="en-US" sz="2400" dirty="0">
              <a:solidFill>
                <a:srgbClr val="0000FF"/>
              </a:solidFill>
            </a:endParaRPr>
          </a:p>
          <a:p>
            <a:pPr marL="400050" indent="-285750">
              <a:spcBef>
                <a:spcPts val="0"/>
              </a:spcBef>
              <a:buClr>
                <a:srgbClr val="0000FF"/>
              </a:buClr>
              <a:buFont typeface="Wingdings" pitchFamily="2" charset="2"/>
              <a:buChar char="§"/>
            </a:pPr>
            <a:endParaRPr lang="en-US" sz="2400" dirty="0">
              <a:solidFill>
                <a:srgbClr val="0000FF"/>
              </a:solidFill>
            </a:endParaRPr>
          </a:p>
          <a:p>
            <a:pPr marL="400050" indent="-285750">
              <a:spcBef>
                <a:spcPts val="0"/>
              </a:spcBef>
              <a:buClr>
                <a:srgbClr val="0000FF"/>
              </a:buClr>
              <a:buFont typeface="Wingdings" pitchFamily="2" charset="2"/>
              <a:buChar char="§"/>
            </a:pPr>
            <a:endParaRPr lang="en-US" sz="2400" dirty="0">
              <a:solidFill>
                <a:srgbClr val="0000FF"/>
              </a:solidFill>
            </a:endParaRPr>
          </a:p>
          <a:p>
            <a:pPr marL="1885950" lvl="4" indent="0">
              <a:spcBef>
                <a:spcPts val="0"/>
              </a:spcBef>
              <a:buClr>
                <a:srgbClr val="0000FF"/>
              </a:buClr>
              <a:buNone/>
            </a:pPr>
            <a:r>
              <a:rPr lang="en-US" sz="1200" b="1" dirty="0">
                <a:solidFill>
                  <a:schemeClr val="accent2">
                    <a:lumMod val="75000"/>
                  </a:schemeClr>
                </a:solidFill>
              </a:rPr>
              <a:t>   </a:t>
            </a:r>
            <a:r>
              <a:rPr lang="en-US" sz="2400" b="1" dirty="0">
                <a:solidFill>
                  <a:schemeClr val="accent2">
                    <a:lumMod val="75000"/>
                  </a:schemeClr>
                </a:solidFill>
              </a:rPr>
              <a:t>⋈			=</a:t>
            </a:r>
            <a:endParaRPr lang="en-US" sz="12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3242511965"/>
              </p:ext>
            </p:extLst>
          </p:nvPr>
        </p:nvGraphicFramePr>
        <p:xfrm>
          <a:off x="5021620" y="2086233"/>
          <a:ext cx="3989068" cy="1467753"/>
        </p:xfrm>
        <a:graphic>
          <a:graphicData uri="http://schemas.openxmlformats.org/drawingml/2006/table">
            <a:tbl>
              <a:tblPr firstRow="1" bandRow="1">
                <a:tableStyleId>{00A15C55-8517-42AA-B614-E9B94910E393}</a:tableStyleId>
              </a:tblPr>
              <a:tblGrid>
                <a:gridCol w="422455">
                  <a:extLst>
                    <a:ext uri="{9D8B030D-6E8A-4147-A177-3AD203B41FA5}">
                      <a16:colId xmlns:a16="http://schemas.microsoft.com/office/drawing/2014/main" val="20000"/>
                    </a:ext>
                  </a:extLst>
                </a:gridCol>
                <a:gridCol w="643972">
                  <a:extLst>
                    <a:ext uri="{9D8B030D-6E8A-4147-A177-3AD203B41FA5}">
                      <a16:colId xmlns:a16="http://schemas.microsoft.com/office/drawing/2014/main" val="20001"/>
                    </a:ext>
                  </a:extLst>
                </a:gridCol>
                <a:gridCol w="497192">
                  <a:extLst>
                    <a:ext uri="{9D8B030D-6E8A-4147-A177-3AD203B41FA5}">
                      <a16:colId xmlns:a16="http://schemas.microsoft.com/office/drawing/2014/main" val="20002"/>
                    </a:ext>
                  </a:extLst>
                </a:gridCol>
                <a:gridCol w="508177">
                  <a:extLst>
                    <a:ext uri="{9D8B030D-6E8A-4147-A177-3AD203B41FA5}">
                      <a16:colId xmlns:a16="http://schemas.microsoft.com/office/drawing/2014/main" val="2628702122"/>
                    </a:ext>
                  </a:extLst>
                </a:gridCol>
                <a:gridCol w="849885">
                  <a:extLst>
                    <a:ext uri="{9D8B030D-6E8A-4147-A177-3AD203B41FA5}">
                      <a16:colId xmlns:a16="http://schemas.microsoft.com/office/drawing/2014/main" val="1994566988"/>
                    </a:ext>
                  </a:extLst>
                </a:gridCol>
                <a:gridCol w="610347">
                  <a:extLst>
                    <a:ext uri="{9D8B030D-6E8A-4147-A177-3AD203B41FA5}">
                      <a16:colId xmlns:a16="http://schemas.microsoft.com/office/drawing/2014/main" val="888494305"/>
                    </a:ext>
                  </a:extLst>
                </a:gridCol>
                <a:gridCol w="457040">
                  <a:extLst>
                    <a:ext uri="{9D8B030D-6E8A-4147-A177-3AD203B41FA5}">
                      <a16:colId xmlns:a16="http://schemas.microsoft.com/office/drawing/2014/main" val="2878216827"/>
                    </a:ext>
                  </a:extLst>
                </a:gridCol>
              </a:tblGrid>
              <a:tr h="644793">
                <a:tc>
                  <a:txBody>
                    <a:bodyPr/>
                    <a:lstStyle/>
                    <a:p>
                      <a:pPr algn="ctr"/>
                      <a:r>
                        <a:rPr lang="en-US" sz="1200" b="1" i="0" dirty="0" err="1">
                          <a:solidFill>
                            <a:schemeClr val="bg1"/>
                          </a:solidFill>
                        </a:rPr>
                        <a:t>sID</a:t>
                      </a:r>
                      <a:endParaRPr lang="en-US" sz="1200" b="1" i="0" dirty="0">
                        <a:solidFill>
                          <a:schemeClr val="bg1"/>
                        </a:solidFill>
                      </a:endParaRPr>
                    </a:p>
                  </a:txBody>
                  <a:tcPr>
                    <a:solidFill>
                      <a:srgbClr val="990000"/>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990000"/>
                    </a:solidFill>
                  </a:tcPr>
                </a:tc>
                <a:tc>
                  <a:txBody>
                    <a:bodyPr/>
                    <a:lstStyle/>
                    <a:p>
                      <a:pPr algn="ctr"/>
                      <a:r>
                        <a:rPr lang="en-US" sz="1200" b="1" i="0" dirty="0">
                          <a:solidFill>
                            <a:schemeClr val="bg1"/>
                          </a:solidFill>
                        </a:rPr>
                        <a:t>GPA</a:t>
                      </a:r>
                    </a:p>
                  </a:txBody>
                  <a:tcPr>
                    <a:solidFill>
                      <a:srgbClr val="990000"/>
                    </a:solidFill>
                  </a:tcPr>
                </a:tc>
                <a:tc>
                  <a:txBody>
                    <a:bodyPr/>
                    <a:lstStyle/>
                    <a:p>
                      <a:r>
                        <a:rPr lang="en-US" sz="1200" b="1" i="0" dirty="0">
                          <a:solidFill>
                            <a:schemeClr val="bg1"/>
                          </a:solidFill>
                        </a:rPr>
                        <a:t>HS</a:t>
                      </a: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t>uName</a:t>
                      </a:r>
                      <a:endParaRPr lang="en-US" sz="1200" dirty="0"/>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major</a:t>
                      </a:r>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0" dirty="0" err="1"/>
                        <a:t>dec</a:t>
                      </a:r>
                      <a:endParaRPr lang="en-US" sz="1200" i="0" dirty="0"/>
                    </a:p>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176503">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76503">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76503">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61211266"/>
              </p:ext>
            </p:extLst>
          </p:nvPr>
        </p:nvGraphicFramePr>
        <p:xfrm>
          <a:off x="78235" y="2306368"/>
          <a:ext cx="2074250" cy="112950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7474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427380">
                <a:tc>
                  <a:txBody>
                    <a:bodyPr/>
                    <a:lstStyle/>
                    <a:p>
                      <a:r>
                        <a:rPr lang="en-US" sz="120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427380">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25672421"/>
              </p:ext>
            </p:extLst>
          </p:nvPr>
        </p:nvGraphicFramePr>
        <p:xfrm>
          <a:off x="2459725" y="2219476"/>
          <a:ext cx="2209800" cy="1350804"/>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37701">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37701">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37701">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37701">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42197" y="1856773"/>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2" name="TextBox 21"/>
          <p:cNvSpPr txBox="1"/>
          <p:nvPr/>
        </p:nvSpPr>
        <p:spPr>
          <a:xfrm>
            <a:off x="2461067" y="1856773"/>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A4B7D88C-6221-B40C-433C-D6052E5E6AD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0FE779-3474-468C-8DFF-262E81B4F0F4}" type="slidenum">
              <a:rPr lang="en-US" altLang="en-US">
                <a:latin typeface="Garamond" panose="02020404030301010803" pitchFamily="18" charset="0"/>
              </a:rPr>
              <a:pPr eaLnBrk="1" hangingPunct="1"/>
              <a:t>14</a:t>
            </a:fld>
            <a:endParaRPr lang="en-US" altLang="en-US">
              <a:latin typeface="Garamond" panose="02020404030301010803" pitchFamily="18" charset="0"/>
            </a:endParaRPr>
          </a:p>
        </p:txBody>
      </p:sp>
      <p:sp>
        <p:nvSpPr>
          <p:cNvPr id="28675" name="Rectangle 2">
            <a:extLst>
              <a:ext uri="{FF2B5EF4-FFF2-40B4-BE49-F238E27FC236}">
                <a16:creationId xmlns:a16="http://schemas.microsoft.com/office/drawing/2014/main" id="{3B8577AF-FDD0-6638-5A98-CED5E0523C42}"/>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Natural join</a:t>
            </a:r>
          </a:p>
        </p:txBody>
      </p:sp>
      <p:sp>
        <p:nvSpPr>
          <p:cNvPr id="50179" name="Rectangle 3">
            <a:extLst>
              <a:ext uri="{FF2B5EF4-FFF2-40B4-BE49-F238E27FC236}">
                <a16:creationId xmlns:a16="http://schemas.microsoft.com/office/drawing/2014/main" id="{02C9FBCB-7CFF-7B4D-CBA7-74DE88A03E44}"/>
              </a:ext>
            </a:extLst>
          </p:cNvPr>
          <p:cNvSpPr>
            <a:spLocks noGrp="1" noChangeArrowheads="1"/>
          </p:cNvSpPr>
          <p:nvPr>
            <p:ph type="body" idx="1"/>
          </p:nvPr>
        </p:nvSpPr>
        <p:spPr>
          <a:xfrm>
            <a:off x="1428750" y="1200150"/>
            <a:ext cx="6286500" cy="3086100"/>
          </a:xfrm>
          <a:noFill/>
        </p:spPr>
        <p:txBody>
          <a:bodyPr vert="horz" lIns="67866" tIns="33338" rIns="67866" bIns="33338" rtlCol="0">
            <a:normAutofit/>
          </a:bodyPr>
          <a:lstStyle/>
          <a:p>
            <a:pPr eaLnBrk="1" hangingPunct="1"/>
            <a:r>
              <a:rPr lang="en-GB" altLang="en-US" b="1" dirty="0"/>
              <a:t>R      S	</a:t>
            </a:r>
          </a:p>
          <a:p>
            <a:pPr lvl="1" eaLnBrk="1" hangingPunct="1"/>
            <a:r>
              <a:rPr lang="en-GB" altLang="en-US" b="1" dirty="0"/>
              <a:t>An Equijoin of the two relations R and S over all common attributes </a:t>
            </a:r>
            <a:r>
              <a:rPr lang="en-GB" altLang="en-US" b="1" i="1" dirty="0"/>
              <a:t>x</a:t>
            </a:r>
            <a:r>
              <a:rPr lang="en-GB" altLang="en-US" b="1" dirty="0"/>
              <a:t>. One occurrence of each common attribute is eliminated from the result.</a:t>
            </a:r>
          </a:p>
        </p:txBody>
      </p:sp>
      <p:grpSp>
        <p:nvGrpSpPr>
          <p:cNvPr id="2" name="Group 4">
            <a:extLst>
              <a:ext uri="{FF2B5EF4-FFF2-40B4-BE49-F238E27FC236}">
                <a16:creationId xmlns:a16="http://schemas.microsoft.com/office/drawing/2014/main" id="{E8C63463-A800-CB70-F96F-6EC166B4F3DF}"/>
              </a:ext>
            </a:extLst>
          </p:cNvPr>
          <p:cNvGrpSpPr>
            <a:grpSpLocks/>
          </p:cNvGrpSpPr>
          <p:nvPr/>
        </p:nvGrpSpPr>
        <p:grpSpPr bwMode="auto">
          <a:xfrm>
            <a:off x="2190890" y="1381195"/>
            <a:ext cx="228600" cy="183356"/>
            <a:chOff x="2448" y="9360"/>
            <a:chExt cx="288" cy="144"/>
          </a:xfrm>
        </p:grpSpPr>
        <p:sp>
          <p:nvSpPr>
            <p:cNvPr id="28678" name="Line 5">
              <a:extLst>
                <a:ext uri="{FF2B5EF4-FFF2-40B4-BE49-F238E27FC236}">
                  <a16:creationId xmlns:a16="http://schemas.microsoft.com/office/drawing/2014/main" id="{AF4DA433-CE62-A1C0-0399-385ADB91E407}"/>
                </a:ext>
              </a:extLst>
            </p:cNvPr>
            <p:cNvSpPr>
              <a:spLocks noChangeShapeType="1"/>
            </p:cNvSpPr>
            <p:nvPr/>
          </p:nvSpPr>
          <p:spPr bwMode="auto">
            <a:xfrm>
              <a:off x="2448" y="936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79" name="Line 6">
              <a:extLst>
                <a:ext uri="{FF2B5EF4-FFF2-40B4-BE49-F238E27FC236}">
                  <a16:creationId xmlns:a16="http://schemas.microsoft.com/office/drawing/2014/main" id="{584F7FDE-A43A-11FB-9648-E6AF2248E006}"/>
                </a:ext>
              </a:extLst>
            </p:cNvPr>
            <p:cNvSpPr>
              <a:spLocks noChangeShapeType="1"/>
            </p:cNvSpPr>
            <p:nvPr/>
          </p:nvSpPr>
          <p:spPr bwMode="auto">
            <a:xfrm>
              <a:off x="2736" y="936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80" name="Line 7">
              <a:extLst>
                <a:ext uri="{FF2B5EF4-FFF2-40B4-BE49-F238E27FC236}">
                  <a16:creationId xmlns:a16="http://schemas.microsoft.com/office/drawing/2014/main" id="{E750DA61-EB80-AD7F-170F-667F32D859DF}"/>
                </a:ext>
              </a:extLst>
            </p:cNvPr>
            <p:cNvSpPr>
              <a:spLocks noChangeShapeType="1"/>
            </p:cNvSpPr>
            <p:nvPr/>
          </p:nvSpPr>
          <p:spPr bwMode="auto">
            <a:xfrm flipV="1">
              <a:off x="2448" y="9360"/>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81" name="Line 8">
              <a:extLst>
                <a:ext uri="{FF2B5EF4-FFF2-40B4-BE49-F238E27FC236}">
                  <a16:creationId xmlns:a16="http://schemas.microsoft.com/office/drawing/2014/main" id="{7A67072F-5AFF-8D32-51F6-F4219451674E}"/>
                </a:ext>
              </a:extLst>
            </p:cNvPr>
            <p:cNvSpPr>
              <a:spLocks noChangeShapeType="1"/>
            </p:cNvSpPr>
            <p:nvPr/>
          </p:nvSpPr>
          <p:spPr bwMode="auto">
            <a:xfrm>
              <a:off x="2448" y="9360"/>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179">
                                            <p:txEl>
                                              <p:pRg st="1" end="1"/>
                                            </p:txEl>
                                          </p:spTgt>
                                        </p:tgtEl>
                                        <p:attrNameLst>
                                          <p:attrName>style.visibility</p:attrName>
                                        </p:attrNameLst>
                                      </p:cBhvr>
                                      <p:to>
                                        <p:strVal val="visible"/>
                                      </p:to>
                                    </p:set>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073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sz="2800"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1005840" lvl="1" indent="-514350">
              <a:spcBef>
                <a:spcPts val="12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p:txBody>
      </p:sp>
      <p:graphicFrame>
        <p:nvGraphicFramePr>
          <p:cNvPr id="15" name="Table 14"/>
          <p:cNvGraphicFramePr>
            <a:graphicFrameLocks noGrp="1"/>
          </p:cNvGraphicFramePr>
          <p:nvPr>
            <p:extLst>
              <p:ext uri="{D42A27DB-BD31-4B8C-83A1-F6EECF244321}">
                <p14:modId xmlns:p14="http://schemas.microsoft.com/office/powerpoint/2010/main" val="4005264812"/>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12" name="Content Placeholder 2"/>
          <p:cNvSpPr txBox="1">
            <a:spLocks/>
          </p:cNvSpPr>
          <p:nvPr/>
        </p:nvSpPr>
        <p:spPr>
          <a:xfrm>
            <a:off x="0" y="843525"/>
            <a:ext cx="9144001" cy="80650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05840" lvl="1" indent="-514350">
              <a:spcBef>
                <a:spcPts val="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at University with </a:t>
            </a:r>
            <a:r>
              <a:rPr lang="en-US" sz="2400" i="1" dirty="0" err="1"/>
              <a:t>enr</a:t>
            </a:r>
            <a:r>
              <a:rPr lang="en-US" sz="2400" i="1" dirty="0"/>
              <a:t>&gt;20,000 and were rejected</a:t>
            </a:r>
          </a:p>
          <a:p>
            <a:pPr marL="1004888" lvl="1" indent="-1004888">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baseline="-25000" dirty="0" err="1">
                <a:solidFill>
                  <a:srgbClr val="A50021"/>
                </a:solidFill>
              </a:rPr>
              <a:t>enr</a:t>
            </a:r>
            <a:r>
              <a:rPr lang="en-US" sz="2400" baseline="-25000" dirty="0">
                <a:solidFill>
                  <a:srgbClr val="A50021"/>
                </a:solidFill>
              </a:rPr>
              <a:t>&gt;20000</a:t>
            </a:r>
            <a:r>
              <a:rPr lang="en-US" sz="2400" dirty="0">
                <a:solidFill>
                  <a:srgbClr val="A50021"/>
                </a:solidFill>
              </a:rPr>
              <a:t> </a:t>
            </a:r>
            <a:r>
              <a:rPr lang="en-US" sz="2400" baseline="-25000" dirty="0">
                <a:solidFill>
                  <a:srgbClr val="A50021"/>
                </a:solidFill>
              </a:rPr>
              <a:t>^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a:t>
            </a:r>
            <a:r>
              <a:rPr lang="en-US" sz="2400" dirty="0">
                <a:solidFill>
                  <a:schemeClr val="accent2">
                    <a:lumMod val="75000"/>
                  </a:schemeClr>
                </a:solidFill>
              </a:rPr>
              <a:t>⋈</a:t>
            </a:r>
            <a:r>
              <a:rPr lang="en-US" sz="2400" i="1" dirty="0">
                <a:solidFill>
                  <a:srgbClr val="A50021"/>
                </a:solidFill>
              </a:rPr>
              <a:t> Apply</a:t>
            </a:r>
            <a:r>
              <a:rPr lang="en-US" sz="2400" b="1" dirty="0">
                <a:solidFill>
                  <a:schemeClr val="accent2">
                    <a:lumMod val="75000"/>
                  </a:schemeClr>
                </a:solidFill>
              </a:rPr>
              <a:t> </a:t>
            </a:r>
            <a:r>
              <a:rPr lang="en-US" sz="2400" dirty="0">
                <a:solidFill>
                  <a:schemeClr val="accent2">
                    <a:lumMod val="75000"/>
                  </a:schemeClr>
                </a:solidFill>
              </a:rPr>
              <a:t>⋈ 						   </a:t>
            </a:r>
            <a:r>
              <a:rPr lang="en-US" sz="2400" i="1" dirty="0">
                <a:solidFill>
                  <a:schemeClr val="accent2">
                    <a:lumMod val="75000"/>
                  </a:schemeClr>
                </a:solidFill>
              </a:rPr>
              <a:t>University</a:t>
            </a:r>
            <a:r>
              <a:rPr lang="en-US" sz="2400" i="1" dirty="0">
                <a:solidFill>
                  <a:srgbClr val="A50021"/>
                </a:solidFill>
              </a:rPr>
              <a:t>) )</a:t>
            </a: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p:txBody>
      </p:sp>
    </p:spTree>
    <p:extLst>
      <p:ext uri="{BB962C8B-B14F-4D97-AF65-F5344CB8AC3E}">
        <p14:creationId xmlns:p14="http://schemas.microsoft.com/office/powerpoint/2010/main" val="129669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Theta Join (</a:t>
            </a:r>
            <a:r>
              <a:rPr lang="en-US" b="1" dirty="0">
                <a:solidFill>
                  <a:schemeClr val="accent2">
                    <a:lumMod val="75000"/>
                  </a:schemeClr>
                </a:solidFill>
              </a:rPr>
              <a:t>⋈</a:t>
            </a:r>
            <a:r>
              <a:rPr lang="el-GR" b="1" baseline="-25000" dirty="0">
                <a:solidFill>
                  <a:schemeClr val="accent2">
                    <a:lumMod val="75000"/>
                  </a:schemeClr>
                </a:solidFill>
              </a:rPr>
              <a:t>θ</a:t>
            </a:r>
            <a:r>
              <a:rPr lang="en-US" sz="2800" b="1" dirty="0">
                <a:solidFill>
                  <a:srgbClr val="990000"/>
                </a:solidFill>
              </a:rPr>
              <a:t>)</a:t>
            </a:r>
          </a:p>
          <a:p>
            <a:pPr marL="605790" indent="-514350">
              <a:spcBef>
                <a:spcPts val="0"/>
              </a:spcBef>
              <a:buClr>
                <a:srgbClr val="990000"/>
              </a:buClr>
              <a:buNone/>
            </a:pPr>
            <a:endParaRPr lang="en-US" sz="2800" b="1" dirty="0">
              <a:solidFill>
                <a:srgbClr val="990000"/>
              </a:solidFill>
            </a:endParaRPr>
          </a:p>
          <a:p>
            <a:pPr marL="400050" indent="-285750">
              <a:spcBef>
                <a:spcPts val="1200"/>
              </a:spcBef>
              <a:buClr>
                <a:srgbClr val="0000FF"/>
              </a:buClr>
              <a:buFont typeface="Wingdings" pitchFamily="2" charset="2"/>
              <a:buChar char="§"/>
            </a:pPr>
            <a:r>
              <a:rPr lang="en-US" sz="2400" dirty="0">
                <a:solidFill>
                  <a:srgbClr val="0000FF"/>
                </a:solidFill>
              </a:rPr>
              <a:t>Basic operation implemented in DBMS</a:t>
            </a:r>
          </a:p>
          <a:p>
            <a:pPr marL="400050" indent="-285750">
              <a:spcBef>
                <a:spcPts val="0"/>
              </a:spcBef>
              <a:buClr>
                <a:srgbClr val="0000FF"/>
              </a:buClr>
              <a:buFont typeface="Wingdings" pitchFamily="2" charset="2"/>
              <a:buChar char="§"/>
            </a:pPr>
            <a:r>
              <a:rPr lang="en-US" sz="2400" dirty="0">
                <a:solidFill>
                  <a:srgbClr val="0000FF"/>
                </a:solidFill>
              </a:rPr>
              <a:t>Term “join” often means theta join</a:t>
            </a:r>
          </a:p>
          <a:p>
            <a:pPr marL="400050" indent="-285750">
              <a:spcBef>
                <a:spcPts val="0"/>
              </a:spcBef>
              <a:buClr>
                <a:srgbClr val="0000FF"/>
              </a:buClr>
              <a:buFont typeface="Wingdings" pitchFamily="2" charset="2"/>
              <a:buChar char="§"/>
            </a:pPr>
            <a:r>
              <a:rPr lang="en-US" sz="2400" dirty="0">
                <a:solidFill>
                  <a:srgbClr val="0000FF"/>
                </a:solidFill>
              </a:rPr>
              <a:t>Does not add expressive power</a:t>
            </a:r>
          </a:p>
          <a:p>
            <a:pPr marL="800100" lvl="1">
              <a:spcBef>
                <a:spcPts val="0"/>
              </a:spcBef>
              <a:buClr>
                <a:srgbClr val="0000FF"/>
              </a:buClr>
              <a:buFont typeface="Wingdings" pitchFamily="2" charset="2"/>
              <a:buChar char="§"/>
            </a:pPr>
            <a:r>
              <a:rPr lang="en-US" sz="2000" b="1" dirty="0">
                <a:solidFill>
                  <a:schemeClr val="accent2">
                    <a:lumMod val="75000"/>
                  </a:schemeClr>
                </a:solidFill>
              </a:rPr>
              <a:t>R1⋈</a:t>
            </a:r>
            <a:r>
              <a:rPr lang="el-GR" sz="2000" b="1" baseline="-25000" dirty="0">
                <a:solidFill>
                  <a:schemeClr val="accent2">
                    <a:lumMod val="75000"/>
                  </a:schemeClr>
                </a:solidFill>
              </a:rPr>
              <a:t>θ</a:t>
            </a:r>
            <a:r>
              <a:rPr lang="en-US" sz="2000" b="1" baseline="-25000" dirty="0">
                <a:solidFill>
                  <a:schemeClr val="accent2">
                    <a:lumMod val="75000"/>
                  </a:schemeClr>
                </a:solidFill>
              </a:rPr>
              <a:t> </a:t>
            </a:r>
            <a:r>
              <a:rPr lang="en-US" sz="2000" b="1" dirty="0">
                <a:solidFill>
                  <a:schemeClr val="accent2">
                    <a:lumMod val="75000"/>
                  </a:schemeClr>
                </a:solidFill>
              </a:rPr>
              <a:t>R2 = </a:t>
            </a:r>
            <a:r>
              <a:rPr lang="en-US" sz="2000" dirty="0">
                <a:solidFill>
                  <a:srgbClr val="990000"/>
                </a:solidFill>
              </a:rPr>
              <a:t>( </a:t>
            </a:r>
            <a:r>
              <a:rPr lang="el-GR" sz="2000" dirty="0">
                <a:solidFill>
                  <a:srgbClr val="A50021"/>
                </a:solidFill>
              </a:rPr>
              <a:t>σ</a:t>
            </a:r>
            <a:r>
              <a:rPr lang="el-GR" sz="2000" baseline="-25000" dirty="0">
                <a:solidFill>
                  <a:srgbClr val="A50021"/>
                </a:solidFill>
              </a:rPr>
              <a:t>θ</a:t>
            </a:r>
            <a:r>
              <a:rPr lang="en-US" sz="2000" baseline="-25000" dirty="0">
                <a:solidFill>
                  <a:srgbClr val="A50021"/>
                </a:solidFill>
              </a:rPr>
              <a:t>  </a:t>
            </a:r>
            <a:r>
              <a:rPr lang="en-US" sz="2000" i="1" dirty="0">
                <a:solidFill>
                  <a:srgbClr val="A50021"/>
                </a:solidFill>
              </a:rPr>
              <a:t>(R1 xR2) )</a:t>
            </a:r>
            <a:endParaRPr lang="en-US" sz="2000" i="1" baseline="-25000" dirty="0">
              <a:solidFill>
                <a:srgbClr val="A50021"/>
              </a:solidFill>
            </a:endParaRPr>
          </a:p>
          <a:p>
            <a:pPr marL="800100" lvl="1">
              <a:spcBef>
                <a:spcPts val="0"/>
              </a:spcBef>
              <a:buClr>
                <a:srgbClr val="0000FF"/>
              </a:buClr>
              <a:buFont typeface="Wingdings" pitchFamily="2" charset="2"/>
              <a:buChar char="§"/>
            </a:pPr>
            <a:endParaRPr lang="en-US" sz="2000" dirty="0">
              <a:solidFill>
                <a:srgbClr val="0000FF"/>
              </a:solidFill>
            </a:endParaRPr>
          </a:p>
          <a:p>
            <a:pPr marL="800100" lvl="1">
              <a:spcBef>
                <a:spcPts val="0"/>
              </a:spcBef>
              <a:buClr>
                <a:srgbClr val="0000FF"/>
              </a:buClr>
              <a:buFont typeface="Wingdings" pitchFamily="2" charset="2"/>
              <a:buChar char="§"/>
            </a:pPr>
            <a:endParaRPr lang="en-US" sz="2000" dirty="0">
              <a:solidFill>
                <a:srgbClr val="0000FF"/>
              </a:solidFill>
            </a:endParaRPr>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23950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fade">
                                      <p:cBhvr>
                                        <p:cTn id="10" dur="500"/>
                                        <p:tgtEl>
                                          <p:spTgt spid="1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fade">
                                      <p:cBhvr>
                                        <p:cTn id="16"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C53DA-56A2-BCA4-3D60-ECCCDB42791A}"/>
              </a:ext>
            </a:extLst>
          </p:cNvPr>
          <p:cNvPicPr>
            <a:picLocks noChangeAspect="1"/>
          </p:cNvPicPr>
          <p:nvPr/>
        </p:nvPicPr>
        <p:blipFill>
          <a:blip r:embed="rId2"/>
          <a:stretch>
            <a:fillRect/>
          </a:stretch>
        </p:blipFill>
        <p:spPr>
          <a:xfrm>
            <a:off x="117020" y="0"/>
            <a:ext cx="8871555" cy="5143500"/>
          </a:xfrm>
          <a:prstGeom prst="rect">
            <a:avLst/>
          </a:prstGeom>
        </p:spPr>
      </p:pic>
    </p:spTree>
    <p:extLst>
      <p:ext uri="{BB962C8B-B14F-4D97-AF65-F5344CB8AC3E}">
        <p14:creationId xmlns:p14="http://schemas.microsoft.com/office/powerpoint/2010/main" val="19850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38D931-F795-8087-6887-1856135A612A}"/>
              </a:ext>
            </a:extLst>
          </p:cNvPr>
          <p:cNvSpPr>
            <a:spLocks noGrp="1"/>
          </p:cNvSpPr>
          <p:nvPr>
            <p:ph type="title"/>
          </p:nvPr>
        </p:nvSpPr>
        <p:spPr/>
        <p:txBody>
          <a:bodyPr/>
          <a:lstStyle/>
          <a:p>
            <a:r>
              <a:rPr lang="en-US" dirty="0"/>
              <a:t>Theta join </a:t>
            </a:r>
          </a:p>
        </p:txBody>
      </p:sp>
      <p:pic>
        <p:nvPicPr>
          <p:cNvPr id="8" name="Content Placeholder 7">
            <a:extLst>
              <a:ext uri="{FF2B5EF4-FFF2-40B4-BE49-F238E27FC236}">
                <a16:creationId xmlns:a16="http://schemas.microsoft.com/office/drawing/2014/main" id="{AE9B0CDD-068A-D910-0690-6C0EBF7C4331}"/>
              </a:ext>
            </a:extLst>
          </p:cNvPr>
          <p:cNvPicPr>
            <a:picLocks noGrp="1" noChangeAspect="1"/>
          </p:cNvPicPr>
          <p:nvPr>
            <p:ph idx="1"/>
          </p:nvPr>
        </p:nvPicPr>
        <p:blipFill>
          <a:blip r:embed="rId2"/>
          <a:stretch>
            <a:fillRect/>
          </a:stretch>
        </p:blipFill>
        <p:spPr>
          <a:xfrm>
            <a:off x="804862" y="1639887"/>
            <a:ext cx="7534275" cy="2514600"/>
          </a:xfrm>
          <a:prstGeom prst="rect">
            <a:avLst/>
          </a:prstGeom>
        </p:spPr>
      </p:pic>
    </p:spTree>
    <p:extLst>
      <p:ext uri="{BB962C8B-B14F-4D97-AF65-F5344CB8AC3E}">
        <p14:creationId xmlns:p14="http://schemas.microsoft.com/office/powerpoint/2010/main" val="319793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C50A-FA36-333C-84B1-E5D57EF5090E}"/>
              </a:ext>
            </a:extLst>
          </p:cNvPr>
          <p:cNvSpPr>
            <a:spLocks noGrp="1"/>
          </p:cNvSpPr>
          <p:nvPr>
            <p:ph type="title"/>
          </p:nvPr>
        </p:nvSpPr>
        <p:spPr/>
        <p:txBody>
          <a:bodyPr/>
          <a:lstStyle/>
          <a:p>
            <a:r>
              <a:rPr lang="en-US" dirty="0"/>
              <a:t>Theta join (resulting relation)</a:t>
            </a:r>
          </a:p>
        </p:txBody>
      </p:sp>
      <p:pic>
        <p:nvPicPr>
          <p:cNvPr id="5" name="Content Placeholder 4">
            <a:extLst>
              <a:ext uri="{FF2B5EF4-FFF2-40B4-BE49-F238E27FC236}">
                <a16:creationId xmlns:a16="http://schemas.microsoft.com/office/drawing/2014/main" id="{178D5203-BA00-9715-716A-A2084F8682BC}"/>
              </a:ext>
            </a:extLst>
          </p:cNvPr>
          <p:cNvPicPr>
            <a:picLocks noGrp="1" noChangeAspect="1"/>
          </p:cNvPicPr>
          <p:nvPr>
            <p:ph idx="1"/>
          </p:nvPr>
        </p:nvPicPr>
        <p:blipFill>
          <a:blip r:embed="rId2"/>
          <a:stretch>
            <a:fillRect/>
          </a:stretch>
        </p:blipFill>
        <p:spPr>
          <a:xfrm>
            <a:off x="642937" y="1342790"/>
            <a:ext cx="7858125" cy="1881845"/>
          </a:xfrm>
        </p:spPr>
      </p:pic>
      <p:pic>
        <p:nvPicPr>
          <p:cNvPr id="6" name="Content Placeholder 6">
            <a:extLst>
              <a:ext uri="{FF2B5EF4-FFF2-40B4-BE49-F238E27FC236}">
                <a16:creationId xmlns:a16="http://schemas.microsoft.com/office/drawing/2014/main" id="{BC4AF477-A1E9-8DEC-3F13-965799BC72AF}"/>
              </a:ext>
            </a:extLst>
          </p:cNvPr>
          <p:cNvPicPr>
            <a:picLocks noChangeAspect="1"/>
          </p:cNvPicPr>
          <p:nvPr/>
        </p:nvPicPr>
        <p:blipFill>
          <a:blip r:embed="rId3"/>
          <a:stretch>
            <a:fillRect/>
          </a:stretch>
        </p:blipFill>
        <p:spPr>
          <a:xfrm>
            <a:off x="1192360" y="3416660"/>
            <a:ext cx="5527527" cy="576074"/>
          </a:xfrm>
          <a:prstGeom prst="rect">
            <a:avLst/>
          </a:prstGeom>
        </p:spPr>
      </p:pic>
      <p:pic>
        <p:nvPicPr>
          <p:cNvPr id="7" name="Picture 6">
            <a:extLst>
              <a:ext uri="{FF2B5EF4-FFF2-40B4-BE49-F238E27FC236}">
                <a16:creationId xmlns:a16="http://schemas.microsoft.com/office/drawing/2014/main" id="{BBA5CAC6-EA25-0177-CC6D-F1E793B7BBA9}"/>
              </a:ext>
            </a:extLst>
          </p:cNvPr>
          <p:cNvPicPr>
            <a:picLocks noChangeAspect="1"/>
          </p:cNvPicPr>
          <p:nvPr/>
        </p:nvPicPr>
        <p:blipFill>
          <a:blip r:embed="rId4"/>
          <a:stretch>
            <a:fillRect/>
          </a:stretch>
        </p:blipFill>
        <p:spPr>
          <a:xfrm>
            <a:off x="1269170" y="4261571"/>
            <a:ext cx="5146269" cy="307239"/>
          </a:xfrm>
          <a:prstGeom prst="rect">
            <a:avLst/>
          </a:prstGeom>
        </p:spPr>
      </p:pic>
    </p:spTree>
    <p:extLst>
      <p:ext uri="{BB962C8B-B14F-4D97-AF65-F5344CB8AC3E}">
        <p14:creationId xmlns:p14="http://schemas.microsoft.com/office/powerpoint/2010/main" val="421681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014F1FE-D597-E244-5CE5-8FBE4F3714B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C8372F-5E7F-430B-869B-C58C7991E949}" type="slidenum">
              <a:rPr lang="en-US" altLang="en-US">
                <a:latin typeface="Garamond" panose="02020404030301010803" pitchFamily="18" charset="0"/>
              </a:rPr>
              <a:pPr eaLnBrk="1" hangingPunct="1"/>
              <a:t>2</a:t>
            </a:fld>
            <a:endParaRPr lang="en-US" altLang="en-US">
              <a:latin typeface="Garamond" panose="02020404030301010803" pitchFamily="18" charset="0"/>
            </a:endParaRPr>
          </a:p>
        </p:txBody>
      </p:sp>
      <p:sp>
        <p:nvSpPr>
          <p:cNvPr id="24579" name="Rectangle 2">
            <a:extLst>
              <a:ext uri="{FF2B5EF4-FFF2-40B4-BE49-F238E27FC236}">
                <a16:creationId xmlns:a16="http://schemas.microsoft.com/office/drawing/2014/main" id="{206F92DD-5A6C-8D2B-6EEE-48EA5318B188}"/>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dirty="0"/>
              <a:t>Join Operations (Binary)</a:t>
            </a:r>
          </a:p>
        </p:txBody>
      </p:sp>
      <p:sp>
        <p:nvSpPr>
          <p:cNvPr id="24580" name="Rectangle 3">
            <a:extLst>
              <a:ext uri="{FF2B5EF4-FFF2-40B4-BE49-F238E27FC236}">
                <a16:creationId xmlns:a16="http://schemas.microsoft.com/office/drawing/2014/main" id="{1386978C-2251-FF67-946C-DF964327C654}"/>
              </a:ext>
            </a:extLst>
          </p:cNvPr>
          <p:cNvSpPr>
            <a:spLocks noGrp="1" noChangeArrowheads="1"/>
          </p:cNvSpPr>
          <p:nvPr>
            <p:ph type="body" idx="1"/>
          </p:nvPr>
        </p:nvSpPr>
        <p:spPr>
          <a:xfrm>
            <a:off x="1485900" y="1168004"/>
            <a:ext cx="5795963" cy="3086100"/>
          </a:xfrm>
          <a:noFill/>
        </p:spPr>
        <p:txBody>
          <a:bodyPr vert="horz" lIns="67866" tIns="33338" rIns="67866" bIns="33338" rtlCol="0">
            <a:normAutofit fontScale="92500" lnSpcReduction="10000"/>
          </a:bodyPr>
          <a:lstStyle/>
          <a:p>
            <a:pPr eaLnBrk="1" hangingPunct="1"/>
            <a:r>
              <a:rPr lang="en-GB" altLang="en-US" b="1" dirty="0"/>
              <a:t>Various forms of join operation</a:t>
            </a:r>
          </a:p>
          <a:p>
            <a:pPr lvl="1"/>
            <a:r>
              <a:rPr lang="en-GB" altLang="en-US" dirty="0"/>
              <a:t>Theta  join</a:t>
            </a:r>
          </a:p>
          <a:p>
            <a:pPr lvl="1" eaLnBrk="1" hangingPunct="1"/>
            <a:r>
              <a:rPr lang="en-GB" altLang="en-US" dirty="0" err="1"/>
              <a:t>Equi</a:t>
            </a:r>
            <a:r>
              <a:rPr lang="en-GB" altLang="en-US" dirty="0"/>
              <a:t> join (a particular type of Theta join)</a:t>
            </a:r>
          </a:p>
          <a:p>
            <a:pPr lvl="1"/>
            <a:r>
              <a:rPr lang="en-GB" altLang="en-US" dirty="0"/>
              <a:t>Natural join</a:t>
            </a:r>
          </a:p>
          <a:p>
            <a:pPr lvl="1" eaLnBrk="1" hangingPunct="1"/>
            <a:endParaRPr lang="en-GB" altLang="en-US" dirty="0"/>
          </a:p>
          <a:p>
            <a:pPr lvl="1" eaLnBrk="1" hangingPunct="1"/>
            <a:r>
              <a:rPr lang="en-GB" altLang="en-US" dirty="0">
                <a:solidFill>
                  <a:srgbClr val="FF0000"/>
                </a:solidFill>
              </a:rPr>
              <a:t>Outer join</a:t>
            </a:r>
          </a:p>
          <a:p>
            <a:pPr lvl="1" eaLnBrk="1" hangingPunct="1"/>
            <a:endParaRPr lang="en-GB" altLang="en-US" b="1" dirty="0"/>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FDFE4E-D516-3A01-A807-AA44DE80E601}"/>
              </a:ext>
            </a:extLst>
          </p:cNvPr>
          <p:cNvPicPr>
            <a:picLocks noChangeAspect="1"/>
          </p:cNvPicPr>
          <p:nvPr/>
        </p:nvPicPr>
        <p:blipFill>
          <a:blip r:embed="rId2"/>
          <a:stretch>
            <a:fillRect/>
          </a:stretch>
        </p:blipFill>
        <p:spPr>
          <a:xfrm>
            <a:off x="0" y="-78194"/>
            <a:ext cx="9144000" cy="5221694"/>
          </a:xfrm>
          <a:prstGeom prst="rect">
            <a:avLst/>
          </a:prstGeom>
        </p:spPr>
      </p:pic>
    </p:spTree>
    <p:extLst>
      <p:ext uri="{BB962C8B-B14F-4D97-AF65-F5344CB8AC3E}">
        <p14:creationId xmlns:p14="http://schemas.microsoft.com/office/powerpoint/2010/main" val="58803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74E7B-B7A1-C98F-B82A-297F060DA680}"/>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37787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A84D26-2D95-C1FB-CA09-7A1D39E59DBE}"/>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246849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D1D410-F32F-4415-05F2-C107881664A2}"/>
              </a:ext>
            </a:extLst>
          </p:cNvPr>
          <p:cNvPicPr>
            <a:picLocks noChangeAspect="1"/>
          </p:cNvPicPr>
          <p:nvPr/>
        </p:nvPicPr>
        <p:blipFill>
          <a:blip r:embed="rId2"/>
          <a:stretch>
            <a:fillRect/>
          </a:stretch>
        </p:blipFill>
        <p:spPr>
          <a:xfrm>
            <a:off x="78615" y="0"/>
            <a:ext cx="9065385" cy="5143500"/>
          </a:xfrm>
          <a:prstGeom prst="rect">
            <a:avLst/>
          </a:prstGeom>
        </p:spPr>
      </p:pic>
    </p:spTree>
    <p:extLst>
      <p:ext uri="{BB962C8B-B14F-4D97-AF65-F5344CB8AC3E}">
        <p14:creationId xmlns:p14="http://schemas.microsoft.com/office/powerpoint/2010/main" val="257662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AD09-FAE0-4366-7554-FCC8D36885E2}"/>
              </a:ext>
            </a:extLst>
          </p:cNvPr>
          <p:cNvSpPr>
            <a:spLocks noGrp="1"/>
          </p:cNvSpPr>
          <p:nvPr>
            <p:ph type="title"/>
          </p:nvPr>
        </p:nvSpPr>
        <p:spPr/>
        <p:txBody>
          <a:bodyPr/>
          <a:lstStyle/>
          <a:p>
            <a:r>
              <a:rPr lang="en-US" dirty="0" err="1"/>
              <a:t>Equi</a:t>
            </a:r>
            <a:r>
              <a:rPr lang="en-US" dirty="0"/>
              <a:t> join </a:t>
            </a:r>
          </a:p>
        </p:txBody>
      </p:sp>
      <p:pic>
        <p:nvPicPr>
          <p:cNvPr id="5" name="Content Placeholder 4">
            <a:extLst>
              <a:ext uri="{FF2B5EF4-FFF2-40B4-BE49-F238E27FC236}">
                <a16:creationId xmlns:a16="http://schemas.microsoft.com/office/drawing/2014/main" id="{C48E16D0-FAC1-62EB-55B8-697ACB48072E}"/>
              </a:ext>
            </a:extLst>
          </p:cNvPr>
          <p:cNvPicPr>
            <a:picLocks noGrp="1" noChangeAspect="1"/>
          </p:cNvPicPr>
          <p:nvPr>
            <p:ph idx="1"/>
          </p:nvPr>
        </p:nvPicPr>
        <p:blipFill>
          <a:blip r:embed="rId2"/>
          <a:stretch>
            <a:fillRect/>
          </a:stretch>
        </p:blipFill>
        <p:spPr>
          <a:xfrm>
            <a:off x="590550" y="1342790"/>
            <a:ext cx="7962900" cy="3800710"/>
          </a:xfrm>
        </p:spPr>
      </p:pic>
    </p:spTree>
    <p:extLst>
      <p:ext uri="{BB962C8B-B14F-4D97-AF65-F5344CB8AC3E}">
        <p14:creationId xmlns:p14="http://schemas.microsoft.com/office/powerpoint/2010/main" val="332743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D15E-6B8C-B384-96B1-22176FBD3737}"/>
              </a:ext>
            </a:extLst>
          </p:cNvPr>
          <p:cNvSpPr>
            <a:spLocks noGrp="1"/>
          </p:cNvSpPr>
          <p:nvPr>
            <p:ph type="title"/>
          </p:nvPr>
        </p:nvSpPr>
        <p:spPr/>
        <p:txBody>
          <a:bodyPr/>
          <a:lstStyle/>
          <a:p>
            <a:r>
              <a:rPr lang="en-US" dirty="0" err="1"/>
              <a:t>Equi</a:t>
            </a:r>
            <a:r>
              <a:rPr lang="en-US" dirty="0"/>
              <a:t> join </a:t>
            </a:r>
          </a:p>
        </p:txBody>
      </p:sp>
      <p:pic>
        <p:nvPicPr>
          <p:cNvPr id="5" name="Content Placeholder 4">
            <a:extLst>
              <a:ext uri="{FF2B5EF4-FFF2-40B4-BE49-F238E27FC236}">
                <a16:creationId xmlns:a16="http://schemas.microsoft.com/office/drawing/2014/main" id="{CA69A8E8-BA38-39F4-AD32-EDC1932A3114}"/>
              </a:ext>
            </a:extLst>
          </p:cNvPr>
          <p:cNvPicPr>
            <a:picLocks noGrp="1" noChangeAspect="1"/>
          </p:cNvPicPr>
          <p:nvPr>
            <p:ph idx="1"/>
          </p:nvPr>
        </p:nvPicPr>
        <p:blipFill>
          <a:blip r:embed="rId2"/>
          <a:stretch>
            <a:fillRect/>
          </a:stretch>
        </p:blipFill>
        <p:spPr>
          <a:xfrm>
            <a:off x="985837" y="1304385"/>
            <a:ext cx="7172325" cy="1805035"/>
          </a:xfrm>
        </p:spPr>
      </p:pic>
      <p:pic>
        <p:nvPicPr>
          <p:cNvPr id="7" name="Picture 6">
            <a:extLst>
              <a:ext uri="{FF2B5EF4-FFF2-40B4-BE49-F238E27FC236}">
                <a16:creationId xmlns:a16="http://schemas.microsoft.com/office/drawing/2014/main" id="{055AAEFF-9D24-4616-6833-281E6CB371F2}"/>
              </a:ext>
            </a:extLst>
          </p:cNvPr>
          <p:cNvPicPr>
            <a:picLocks noChangeAspect="1"/>
          </p:cNvPicPr>
          <p:nvPr/>
        </p:nvPicPr>
        <p:blipFill>
          <a:blip r:embed="rId3"/>
          <a:stretch>
            <a:fillRect/>
          </a:stretch>
        </p:blipFill>
        <p:spPr>
          <a:xfrm>
            <a:off x="823912" y="3350576"/>
            <a:ext cx="7496175" cy="1218234"/>
          </a:xfrm>
          <a:prstGeom prst="rect">
            <a:avLst/>
          </a:prstGeom>
        </p:spPr>
      </p:pic>
      <p:pic>
        <p:nvPicPr>
          <p:cNvPr id="9" name="Picture 8">
            <a:extLst>
              <a:ext uri="{FF2B5EF4-FFF2-40B4-BE49-F238E27FC236}">
                <a16:creationId xmlns:a16="http://schemas.microsoft.com/office/drawing/2014/main" id="{12DA348F-3DBC-1058-0509-A3E277C838AF}"/>
              </a:ext>
            </a:extLst>
          </p:cNvPr>
          <p:cNvPicPr>
            <a:picLocks noChangeAspect="1"/>
          </p:cNvPicPr>
          <p:nvPr/>
        </p:nvPicPr>
        <p:blipFill>
          <a:blip r:embed="rId4"/>
          <a:stretch>
            <a:fillRect/>
          </a:stretch>
        </p:blipFill>
        <p:spPr>
          <a:xfrm>
            <a:off x="3409950" y="4568810"/>
            <a:ext cx="2324100" cy="574690"/>
          </a:xfrm>
          <a:prstGeom prst="rect">
            <a:avLst/>
          </a:prstGeom>
        </p:spPr>
      </p:pic>
    </p:spTree>
    <p:extLst>
      <p:ext uri="{BB962C8B-B14F-4D97-AF65-F5344CB8AC3E}">
        <p14:creationId xmlns:p14="http://schemas.microsoft.com/office/powerpoint/2010/main" val="401851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E22A-DDB4-B9AC-4F42-3DEE84252144}"/>
              </a:ext>
            </a:extLst>
          </p:cNvPr>
          <p:cNvSpPr>
            <a:spLocks noGrp="1"/>
          </p:cNvSpPr>
          <p:nvPr>
            <p:ph type="title"/>
          </p:nvPr>
        </p:nvSpPr>
        <p:spPr/>
        <p:txBody>
          <a:bodyPr/>
          <a:lstStyle/>
          <a:p>
            <a:r>
              <a:rPr lang="en-US" dirty="0" err="1"/>
              <a:t>Equi</a:t>
            </a:r>
            <a:r>
              <a:rPr lang="en-US" dirty="0"/>
              <a:t> join </a:t>
            </a:r>
          </a:p>
        </p:txBody>
      </p:sp>
      <p:pic>
        <p:nvPicPr>
          <p:cNvPr id="5" name="Content Placeholder 4">
            <a:extLst>
              <a:ext uri="{FF2B5EF4-FFF2-40B4-BE49-F238E27FC236}">
                <a16:creationId xmlns:a16="http://schemas.microsoft.com/office/drawing/2014/main" id="{C927A8BE-3452-4646-A24D-EDE54105871B}"/>
              </a:ext>
            </a:extLst>
          </p:cNvPr>
          <p:cNvPicPr>
            <a:picLocks noGrp="1" noChangeAspect="1"/>
          </p:cNvPicPr>
          <p:nvPr>
            <p:ph idx="1"/>
          </p:nvPr>
        </p:nvPicPr>
        <p:blipFill>
          <a:blip r:embed="rId2"/>
          <a:stretch>
            <a:fillRect/>
          </a:stretch>
        </p:blipFill>
        <p:spPr>
          <a:xfrm>
            <a:off x="561975" y="1458005"/>
            <a:ext cx="8020050" cy="1766630"/>
          </a:xfrm>
        </p:spPr>
      </p:pic>
      <p:pic>
        <p:nvPicPr>
          <p:cNvPr id="7" name="Picture 6">
            <a:extLst>
              <a:ext uri="{FF2B5EF4-FFF2-40B4-BE49-F238E27FC236}">
                <a16:creationId xmlns:a16="http://schemas.microsoft.com/office/drawing/2014/main" id="{A68E5122-BA2C-DF41-6BBE-F29C69EE6820}"/>
              </a:ext>
            </a:extLst>
          </p:cNvPr>
          <p:cNvPicPr>
            <a:picLocks noChangeAspect="1"/>
          </p:cNvPicPr>
          <p:nvPr/>
        </p:nvPicPr>
        <p:blipFill>
          <a:blip r:embed="rId3"/>
          <a:stretch>
            <a:fillRect/>
          </a:stretch>
        </p:blipFill>
        <p:spPr>
          <a:xfrm>
            <a:off x="1384385" y="3416660"/>
            <a:ext cx="6029585" cy="1228960"/>
          </a:xfrm>
          <a:prstGeom prst="rect">
            <a:avLst/>
          </a:prstGeom>
        </p:spPr>
      </p:pic>
    </p:spTree>
    <p:extLst>
      <p:ext uri="{BB962C8B-B14F-4D97-AF65-F5344CB8AC3E}">
        <p14:creationId xmlns:p14="http://schemas.microsoft.com/office/powerpoint/2010/main" val="982423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A84CD1-26B2-8C7F-9E40-793B0E693644}"/>
              </a:ext>
            </a:extLst>
          </p:cNvPr>
          <p:cNvSpPr>
            <a:spLocks noGrp="1"/>
          </p:cNvSpPr>
          <p:nvPr>
            <p:ph type="title"/>
          </p:nvPr>
        </p:nvSpPr>
        <p:spPr/>
        <p:txBody>
          <a:bodyPr/>
          <a:lstStyle/>
          <a:p>
            <a:r>
              <a:rPr lang="en-US" dirty="0"/>
              <a:t>Rename operator (unary )</a:t>
            </a:r>
          </a:p>
        </p:txBody>
      </p:sp>
      <p:pic>
        <p:nvPicPr>
          <p:cNvPr id="7" name="Content Placeholder 6">
            <a:extLst>
              <a:ext uri="{FF2B5EF4-FFF2-40B4-BE49-F238E27FC236}">
                <a16:creationId xmlns:a16="http://schemas.microsoft.com/office/drawing/2014/main" id="{1E268F49-07D2-3DCE-7B64-89112550A005}"/>
              </a:ext>
            </a:extLst>
          </p:cNvPr>
          <p:cNvPicPr>
            <a:picLocks noGrp="1" noChangeAspect="1"/>
          </p:cNvPicPr>
          <p:nvPr>
            <p:ph idx="1"/>
          </p:nvPr>
        </p:nvPicPr>
        <p:blipFill>
          <a:blip r:embed="rId2"/>
          <a:stretch>
            <a:fillRect/>
          </a:stretch>
        </p:blipFill>
        <p:spPr>
          <a:xfrm>
            <a:off x="795337" y="1239837"/>
            <a:ext cx="7553325" cy="3314700"/>
          </a:xfrm>
        </p:spPr>
      </p:pic>
    </p:spTree>
    <p:extLst>
      <p:ext uri="{BB962C8B-B14F-4D97-AF65-F5344CB8AC3E}">
        <p14:creationId xmlns:p14="http://schemas.microsoft.com/office/powerpoint/2010/main" val="33234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52591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spcAft>
                <a:spcPts val="600"/>
              </a:spcAft>
              <a:buClr>
                <a:srgbClr val="990000"/>
              </a:buClr>
              <a:buNone/>
            </a:pPr>
            <a:r>
              <a:rPr lang="en-US" sz="2800" b="1" dirty="0">
                <a:solidFill>
                  <a:srgbClr val="990000"/>
                </a:solidFill>
              </a:rPr>
              <a:t>Rename </a:t>
            </a:r>
            <a:r>
              <a:rPr lang="en-US" sz="2800" dirty="0">
                <a:solidFill>
                  <a:srgbClr val="990000"/>
                </a:solidFill>
              </a:rPr>
              <a:t>operator (</a:t>
            </a:r>
            <a:r>
              <a:rPr lang="el-GR" sz="2800" dirty="0">
                <a:solidFill>
                  <a:srgbClr val="990000"/>
                </a:solidFill>
              </a:rPr>
              <a:t>ρ</a:t>
            </a:r>
            <a:r>
              <a:rPr lang="en-US" sz="2800" dirty="0">
                <a:solidFill>
                  <a:srgbClr val="990000"/>
                </a:solidFill>
              </a:rPr>
              <a:t>)</a:t>
            </a:r>
            <a:endParaRPr lang="en-US" sz="2800" dirty="0">
              <a:solidFill>
                <a:srgbClr val="0000FF"/>
              </a:solidFill>
            </a:endParaRPr>
          </a:p>
          <a:p>
            <a:pPr marL="1005840" lvl="1" indent="-514350">
              <a:spcBef>
                <a:spcPts val="1200"/>
              </a:spcBef>
              <a:spcAft>
                <a:spcPts val="1800"/>
              </a:spcAft>
              <a:buClr>
                <a:srgbClr val="990000"/>
              </a:buClr>
              <a:buNone/>
            </a:pPr>
            <a:r>
              <a:rPr lang="en-US" sz="2400" dirty="0">
                <a:solidFill>
                  <a:srgbClr val="0000FF"/>
                </a:solidFill>
              </a:rPr>
              <a:t>1.</a:t>
            </a:r>
            <a:r>
              <a:rPr lang="el-GR" sz="2400" dirty="0">
                <a:solidFill>
                  <a:srgbClr val="0000FF"/>
                </a:solidFill>
              </a:rPr>
              <a:t> ρ</a:t>
            </a:r>
            <a:r>
              <a:rPr lang="en-US" sz="2400" baseline="-25000" dirty="0">
                <a:solidFill>
                  <a:srgbClr val="0000FF"/>
                </a:solidFill>
              </a:rPr>
              <a:t>R(A1,A2,A3,… An)</a:t>
            </a:r>
            <a:r>
              <a:rPr lang="en-US" sz="2400" dirty="0">
                <a:solidFill>
                  <a:srgbClr val="0000FF"/>
                </a:solidFill>
              </a:rPr>
              <a:t>  (E)       </a:t>
            </a:r>
            <a:r>
              <a:rPr lang="en-US" sz="1800" dirty="0"/>
              <a:t>Renames both the relation and attributes names</a:t>
            </a:r>
            <a:endParaRPr lang="en-US" sz="2000" dirty="0">
              <a:solidFill>
                <a:srgbClr val="0000FF"/>
              </a:solidFill>
            </a:endParaRPr>
          </a:p>
          <a:p>
            <a:pPr marL="1005840" lvl="1" indent="-514350">
              <a:spcBef>
                <a:spcPts val="1200"/>
              </a:spcBef>
              <a:spcAft>
                <a:spcPts val="1800"/>
              </a:spcAft>
              <a:buClr>
                <a:srgbClr val="990000"/>
              </a:buClr>
              <a:buNone/>
            </a:pPr>
            <a:r>
              <a:rPr lang="en-US" sz="2400" dirty="0">
                <a:solidFill>
                  <a:srgbClr val="0000FF"/>
                </a:solidFill>
              </a:rPr>
              <a:t>2.</a:t>
            </a:r>
            <a:r>
              <a:rPr lang="el-GR" sz="2400" dirty="0">
                <a:solidFill>
                  <a:srgbClr val="0000FF"/>
                </a:solidFill>
              </a:rPr>
              <a:t> ρ</a:t>
            </a:r>
            <a:r>
              <a:rPr lang="en-US" sz="2400" baseline="-25000" dirty="0">
                <a:solidFill>
                  <a:srgbClr val="0000FF"/>
                </a:solidFill>
              </a:rPr>
              <a:t>R</a:t>
            </a:r>
            <a:r>
              <a:rPr lang="en-US" sz="2400" dirty="0">
                <a:solidFill>
                  <a:srgbClr val="0000FF"/>
                </a:solidFill>
              </a:rPr>
              <a:t> (E)		         </a:t>
            </a:r>
            <a:r>
              <a:rPr lang="en-US" sz="1800" dirty="0"/>
              <a:t>Renames just the relation name</a:t>
            </a:r>
            <a:endParaRPr lang="en-US" sz="2000" dirty="0"/>
          </a:p>
          <a:p>
            <a:pPr marL="1005840" lvl="1" indent="-514350">
              <a:spcBef>
                <a:spcPts val="1200"/>
              </a:spcBef>
              <a:spcAft>
                <a:spcPts val="1800"/>
              </a:spcAft>
              <a:buClr>
                <a:srgbClr val="990000"/>
              </a:buClr>
              <a:buNone/>
            </a:pPr>
            <a:r>
              <a:rPr lang="en-US" sz="2400" dirty="0">
                <a:solidFill>
                  <a:srgbClr val="0000FF"/>
                </a:solidFill>
              </a:rPr>
              <a:t>3.</a:t>
            </a:r>
            <a:r>
              <a:rPr lang="el-GR" sz="2400" dirty="0">
                <a:solidFill>
                  <a:srgbClr val="0000FF"/>
                </a:solidFill>
              </a:rPr>
              <a:t> ρ</a:t>
            </a:r>
            <a:r>
              <a:rPr lang="en-US" sz="2400" baseline="-25000" dirty="0">
                <a:solidFill>
                  <a:srgbClr val="0000FF"/>
                </a:solidFill>
              </a:rPr>
              <a:t>(A1,A2,A3,…An)</a:t>
            </a:r>
            <a:r>
              <a:rPr lang="en-US" sz="2400" dirty="0">
                <a:solidFill>
                  <a:srgbClr val="0000FF"/>
                </a:solidFill>
              </a:rPr>
              <a:t> (E)	         </a:t>
            </a:r>
            <a:r>
              <a:rPr lang="en-US" sz="1800" dirty="0"/>
              <a:t>Renames just the attributes names</a:t>
            </a:r>
            <a:endParaRPr lang="en-US" sz="2000" dirty="0"/>
          </a:p>
          <a:p>
            <a:pPr marL="1005840" lvl="1" indent="-514350">
              <a:spcBef>
                <a:spcPts val="1200"/>
              </a:spcBef>
              <a:spcAft>
                <a:spcPts val="1800"/>
              </a:spcAft>
              <a:buClr>
                <a:srgbClr val="990000"/>
              </a:buClr>
              <a:buNone/>
            </a:pPr>
            <a:r>
              <a:rPr lang="en-US" sz="2400" dirty="0">
                <a:solidFill>
                  <a:srgbClr val="0000FF"/>
                </a:solidFill>
              </a:rPr>
              <a:t>	</a:t>
            </a:r>
          </a:p>
          <a:p>
            <a:pPr marL="1005840" lvl="1" indent="-514350">
              <a:spcBef>
                <a:spcPts val="1200"/>
              </a:spcBef>
              <a:spcAft>
                <a:spcPts val="1800"/>
              </a:spcAft>
              <a:buClr>
                <a:srgbClr val="990000"/>
              </a:buClr>
              <a:buNone/>
            </a:pP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2" name="TextBox 2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3" name="TextBox 2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421817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AFB6-B762-83B2-104C-EBB5A0D3BAA7}"/>
              </a:ext>
            </a:extLst>
          </p:cNvPr>
          <p:cNvSpPr>
            <a:spLocks noGrp="1"/>
          </p:cNvSpPr>
          <p:nvPr>
            <p:ph type="title"/>
          </p:nvPr>
        </p:nvSpPr>
        <p:spPr/>
        <p:txBody>
          <a:bodyPr/>
          <a:lstStyle/>
          <a:p>
            <a:r>
              <a:rPr lang="en-US" dirty="0"/>
              <a:t>Rename table name </a:t>
            </a:r>
          </a:p>
        </p:txBody>
      </p:sp>
      <p:pic>
        <p:nvPicPr>
          <p:cNvPr id="5" name="Content Placeholder 4">
            <a:extLst>
              <a:ext uri="{FF2B5EF4-FFF2-40B4-BE49-F238E27FC236}">
                <a16:creationId xmlns:a16="http://schemas.microsoft.com/office/drawing/2014/main" id="{F9FB6D6C-69A5-8AC0-2A78-C8BC4B43D893}"/>
              </a:ext>
            </a:extLst>
          </p:cNvPr>
          <p:cNvPicPr>
            <a:picLocks noGrp="1" noChangeAspect="1"/>
          </p:cNvPicPr>
          <p:nvPr>
            <p:ph idx="1"/>
          </p:nvPr>
        </p:nvPicPr>
        <p:blipFill>
          <a:blip r:embed="rId2"/>
          <a:stretch>
            <a:fillRect/>
          </a:stretch>
        </p:blipFill>
        <p:spPr>
          <a:xfrm>
            <a:off x="1360215" y="1200150"/>
            <a:ext cx="6423569" cy="3394075"/>
          </a:xfrm>
        </p:spPr>
      </p:pic>
    </p:spTree>
    <p:extLst>
      <p:ext uri="{BB962C8B-B14F-4D97-AF65-F5344CB8AC3E}">
        <p14:creationId xmlns:p14="http://schemas.microsoft.com/office/powerpoint/2010/main" val="423371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77655"/>
            <a:ext cx="90653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Cross-product (X)</a:t>
            </a:r>
            <a:r>
              <a:rPr lang="en-US" sz="2800" dirty="0">
                <a:solidFill>
                  <a:srgbClr val="990000"/>
                </a:solidFill>
              </a:rPr>
              <a:t>:</a:t>
            </a:r>
            <a:r>
              <a:rPr lang="en-US" sz="2800" b="1" dirty="0">
                <a:solidFill>
                  <a:srgbClr val="990000"/>
                </a:solidFill>
              </a:rPr>
              <a:t> </a:t>
            </a:r>
            <a:r>
              <a:rPr lang="en-US" sz="2800" dirty="0">
                <a:solidFill>
                  <a:srgbClr val="0000FF"/>
                </a:solidFill>
              </a:rPr>
              <a:t>combine two relations</a:t>
            </a:r>
          </a:p>
          <a:p>
            <a:pPr marL="605790" indent="-514350">
              <a:spcBef>
                <a:spcPts val="0"/>
              </a:spcBef>
              <a:buClr>
                <a:srgbClr val="990000"/>
              </a:buClr>
              <a:buNone/>
            </a:pPr>
            <a:r>
              <a:rPr lang="en-US" sz="2800" dirty="0">
                <a:solidFill>
                  <a:srgbClr val="0000FF"/>
                </a:solidFill>
              </a:rPr>
              <a:t>(</a:t>
            </a:r>
            <a:r>
              <a:rPr lang="en-US" sz="2800" b="1" dirty="0">
                <a:solidFill>
                  <a:srgbClr val="990000"/>
                </a:solidFill>
              </a:rPr>
              <a:t>Cartesian product</a:t>
            </a:r>
            <a:r>
              <a:rPr lang="en-US" sz="2800" dirty="0">
                <a:solidFill>
                  <a:srgbClr val="0000FF"/>
                </a:solidFill>
              </a:rPr>
              <a:t>)</a:t>
            </a:r>
          </a:p>
          <a:p>
            <a:pPr marL="1005840" lvl="1" indent="-514350">
              <a:spcBef>
                <a:spcPts val="6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a:p>
            <a:pPr marL="514350" lvl="1" indent="-514350">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baseline="-25000" dirty="0" err="1">
                <a:solidFill>
                  <a:srgbClr val="A50021"/>
                </a:solidFill>
              </a:rPr>
              <a:t>Student.sID</a:t>
            </a:r>
            <a:r>
              <a:rPr lang="en-US" sz="2400" baseline="-25000" dirty="0">
                <a:solidFill>
                  <a:srgbClr val="A50021"/>
                </a:solidFill>
              </a:rPr>
              <a:t>=</a:t>
            </a:r>
            <a:r>
              <a:rPr lang="en-US" sz="2400" baseline="-25000" dirty="0" err="1">
                <a:solidFill>
                  <a:srgbClr val="A50021"/>
                </a:solidFill>
              </a:rPr>
              <a:t>Apply.sID</a:t>
            </a:r>
            <a:r>
              <a:rPr lang="en-US" sz="2400" baseline="-25000" dirty="0">
                <a:solidFill>
                  <a:srgbClr val="A50021"/>
                </a:solidFill>
              </a:rPr>
              <a:t>  ^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x Apply))</a:t>
            </a: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a:p>
            <a:pPr marL="605790" indent="-514350">
              <a:spcBef>
                <a:spcPts val="0"/>
              </a:spcBef>
              <a:buClr>
                <a:srgbClr val="990000"/>
              </a:buClr>
              <a:buNone/>
            </a:pPr>
            <a:endParaRPr lang="en-US" sz="2800" dirty="0">
              <a:solidFill>
                <a:srgbClr val="0000FF"/>
              </a:solidFill>
            </a:endParaRPr>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2666739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7806-38D6-5187-2318-62EFF01134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E9BFB-6FC2-FABD-1CED-7F0AFFB646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27BCF7-FFBC-9893-288E-C1DEB879F709}"/>
              </a:ext>
            </a:extLst>
          </p:cNvPr>
          <p:cNvPicPr>
            <a:picLocks noChangeAspect="1"/>
          </p:cNvPicPr>
          <p:nvPr/>
        </p:nvPicPr>
        <p:blipFill>
          <a:blip r:embed="rId2"/>
          <a:stretch>
            <a:fillRect/>
          </a:stretch>
        </p:blipFill>
        <p:spPr>
          <a:xfrm>
            <a:off x="457200" y="205979"/>
            <a:ext cx="8229600" cy="4388644"/>
          </a:xfrm>
          <a:prstGeom prst="rect">
            <a:avLst/>
          </a:prstGeom>
        </p:spPr>
      </p:pic>
    </p:spTree>
    <p:extLst>
      <p:ext uri="{BB962C8B-B14F-4D97-AF65-F5344CB8AC3E}">
        <p14:creationId xmlns:p14="http://schemas.microsoft.com/office/powerpoint/2010/main" val="2407249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For disambiguation in “self-joins”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9101985" cy="2277547"/>
          </a:xfrm>
          <a:prstGeom prst="rect">
            <a:avLst/>
          </a:prstGeom>
        </p:spPr>
        <p:txBody>
          <a:bodyPr wrap="square">
            <a:spAutoFit/>
          </a:bodyPr>
          <a:lstStyle/>
          <a:p>
            <a:pPr marL="1005840" lvl="1" indent="-514350">
              <a:spcBef>
                <a:spcPts val="1200"/>
              </a:spcBef>
              <a:spcAft>
                <a:spcPts val="600"/>
              </a:spcAft>
              <a:buClr>
                <a:srgbClr val="990000"/>
              </a:buClr>
              <a:buNone/>
            </a:pPr>
            <a:r>
              <a:rPr lang="en-US" sz="2400" i="1" dirty="0"/>
              <a:t>Pairs of universities in same city</a:t>
            </a:r>
          </a:p>
          <a:p>
            <a:pPr marL="1005840" lvl="1" indent="-514350">
              <a:spcAft>
                <a:spcPts val="600"/>
              </a:spcAft>
              <a:buClr>
                <a:srgbClr val="990000"/>
              </a:buClr>
              <a:buNone/>
            </a:pPr>
            <a:r>
              <a:rPr lang="en-US" sz="2400" dirty="0">
                <a:solidFill>
                  <a:srgbClr val="990000"/>
                </a:solidFill>
              </a:rPr>
              <a:t> </a:t>
            </a:r>
            <a:r>
              <a:rPr lang="el-GR" sz="2400" strike="sngStrike" dirty="0">
                <a:solidFill>
                  <a:srgbClr val="A50021"/>
                </a:solidFill>
              </a:rPr>
              <a:t>σ</a:t>
            </a:r>
            <a:r>
              <a:rPr lang="en-US" sz="2400" strike="sngStrike" dirty="0">
                <a:solidFill>
                  <a:srgbClr val="A50021"/>
                </a:solidFill>
              </a:rPr>
              <a:t> </a:t>
            </a:r>
            <a:r>
              <a:rPr lang="en-US" sz="2400" strike="sngStrike" baseline="-25000" dirty="0">
                <a:solidFill>
                  <a:srgbClr val="A50021"/>
                </a:solidFill>
              </a:rPr>
              <a:t>city=city </a:t>
            </a:r>
            <a:r>
              <a:rPr lang="en-US" sz="2400" i="1" strike="sngStrike" dirty="0">
                <a:solidFill>
                  <a:srgbClr val="A50021"/>
                </a:solidFill>
              </a:rPr>
              <a:t>(University x University)</a:t>
            </a:r>
          </a:p>
          <a:p>
            <a:pPr marL="1005840" lvl="1" indent="-514350">
              <a:spcAft>
                <a:spcPts val="600"/>
              </a:spcAft>
              <a:buClr>
                <a:srgbClr val="990000"/>
              </a:buClr>
              <a:buNone/>
            </a:pPr>
            <a:r>
              <a:rPr lang="en-US" sz="2400" dirty="0">
                <a:solidFill>
                  <a:srgbClr val="A50021"/>
                </a:solidFill>
              </a:rPr>
              <a:t>∏</a:t>
            </a:r>
            <a:r>
              <a:rPr lang="en-US" sz="2400" baseline="-25000" dirty="0">
                <a:solidFill>
                  <a:srgbClr val="A50021"/>
                </a:solidFill>
              </a:rPr>
              <a:t>n1,n2</a:t>
            </a: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baseline="-25000" dirty="0">
                <a:solidFill>
                  <a:srgbClr val="A50021"/>
                </a:solidFill>
              </a:rPr>
              <a:t>c1=c2 ^ n1&lt;n2 </a:t>
            </a:r>
            <a:r>
              <a:rPr lang="en-US" sz="2400" i="1" dirty="0">
                <a:solidFill>
                  <a:srgbClr val="A50021"/>
                </a:solidFill>
              </a:rPr>
              <a:t>(</a:t>
            </a:r>
            <a:r>
              <a:rPr lang="el-GR" sz="2400" dirty="0">
                <a:solidFill>
                  <a:srgbClr val="A50021"/>
                </a:solidFill>
              </a:rPr>
              <a:t>ρ</a:t>
            </a:r>
            <a:r>
              <a:rPr lang="en-US" sz="2400" baseline="-25000" dirty="0">
                <a:solidFill>
                  <a:srgbClr val="A50021"/>
                </a:solidFill>
              </a:rPr>
              <a:t>U1(n1,c1,e1)</a:t>
            </a:r>
            <a:r>
              <a:rPr lang="en-US" sz="2400" i="1" dirty="0">
                <a:solidFill>
                  <a:srgbClr val="A50021"/>
                </a:solidFill>
              </a:rPr>
              <a:t>University  x  </a:t>
            </a:r>
            <a:r>
              <a:rPr lang="el-GR" sz="2400" dirty="0">
                <a:solidFill>
                  <a:srgbClr val="A50021"/>
                </a:solidFill>
              </a:rPr>
              <a:t>ρ</a:t>
            </a:r>
            <a:r>
              <a:rPr lang="en-US" sz="2400" baseline="-25000" dirty="0">
                <a:solidFill>
                  <a:srgbClr val="A50021"/>
                </a:solidFill>
              </a:rPr>
              <a:t>U2(n2,c2,e2)</a:t>
            </a:r>
            <a:r>
              <a:rPr lang="en-US" sz="2400" i="1" dirty="0">
                <a:solidFill>
                  <a:srgbClr val="A50021"/>
                </a:solidFill>
              </a:rPr>
              <a:t>University) )</a:t>
            </a:r>
          </a:p>
          <a:p>
            <a:pPr marL="1005840" lvl="1" indent="-514350">
              <a:spcAft>
                <a:spcPts val="600"/>
              </a:spcAft>
              <a:buClr>
                <a:srgbClr val="990000"/>
              </a:buClr>
              <a:buNone/>
            </a:pPr>
            <a:endParaRPr lang="en-US" sz="2400" i="1" strike="sngStrike"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07598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For disambiguation in “self-joins”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9101985" cy="2277547"/>
          </a:xfrm>
          <a:prstGeom prst="rect">
            <a:avLst/>
          </a:prstGeom>
        </p:spPr>
        <p:txBody>
          <a:bodyPr wrap="square">
            <a:spAutoFit/>
          </a:bodyPr>
          <a:lstStyle/>
          <a:p>
            <a:pPr marL="1005840" lvl="1" indent="-514350">
              <a:spcBef>
                <a:spcPts val="1200"/>
              </a:spcBef>
              <a:spcAft>
                <a:spcPts val="600"/>
              </a:spcAft>
              <a:buClr>
                <a:srgbClr val="990000"/>
              </a:buClr>
              <a:buNone/>
            </a:pPr>
            <a:r>
              <a:rPr lang="en-US" sz="2400" i="1" dirty="0"/>
              <a:t>Pairs of universities in same city</a:t>
            </a:r>
          </a:p>
          <a:p>
            <a:pPr marL="1005840" lvl="1" indent="-514350">
              <a:spcAft>
                <a:spcPts val="600"/>
              </a:spcAft>
              <a:buClr>
                <a:srgbClr val="990000"/>
              </a:buClr>
              <a:buNone/>
            </a:pPr>
            <a:endParaRPr lang="en-US" sz="2400" dirty="0">
              <a:solidFill>
                <a:srgbClr val="A50021"/>
              </a:solidFill>
            </a:endParaRPr>
          </a:p>
          <a:p>
            <a:pPr marL="1005840" lvl="1" indent="-514350">
              <a:spcAft>
                <a:spcPts val="600"/>
              </a:spcAft>
              <a:buClr>
                <a:srgbClr val="990000"/>
              </a:buClr>
              <a:buNone/>
            </a:pPr>
            <a:r>
              <a:rPr lang="en-US" sz="2400" dirty="0">
                <a:solidFill>
                  <a:srgbClr val="A50021"/>
                </a:solidFill>
              </a:rPr>
              <a:t>∏</a:t>
            </a:r>
            <a:r>
              <a:rPr lang="en-US" sz="2400" baseline="-25000" dirty="0">
                <a:solidFill>
                  <a:srgbClr val="A50021"/>
                </a:solidFill>
              </a:rPr>
              <a:t>n1,n2</a:t>
            </a: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baseline="-25000" dirty="0">
                <a:solidFill>
                  <a:srgbClr val="A50021"/>
                </a:solidFill>
              </a:rPr>
              <a:t>n1&lt;n2 </a:t>
            </a:r>
            <a:r>
              <a:rPr lang="en-US" sz="2400" i="1" dirty="0">
                <a:solidFill>
                  <a:srgbClr val="A50021"/>
                </a:solidFill>
              </a:rPr>
              <a:t>(</a:t>
            </a:r>
            <a:r>
              <a:rPr lang="el-GR" sz="2400" dirty="0">
                <a:solidFill>
                  <a:srgbClr val="A50021"/>
                </a:solidFill>
              </a:rPr>
              <a:t>ρ</a:t>
            </a:r>
            <a:r>
              <a:rPr lang="en-US" sz="2400" baseline="-25000" dirty="0">
                <a:solidFill>
                  <a:srgbClr val="A50021"/>
                </a:solidFill>
              </a:rPr>
              <a:t>U1(n1,c,e1)</a:t>
            </a:r>
            <a:r>
              <a:rPr lang="en-US" sz="2400" i="1" dirty="0">
                <a:solidFill>
                  <a:srgbClr val="A50021"/>
                </a:solidFill>
              </a:rPr>
              <a:t>University </a:t>
            </a:r>
            <a:r>
              <a:rPr lang="en-US" sz="2400" b="1" dirty="0">
                <a:solidFill>
                  <a:schemeClr val="accent2">
                    <a:lumMod val="75000"/>
                  </a:schemeClr>
                </a:solidFill>
              </a:rPr>
              <a:t>⋈</a:t>
            </a:r>
            <a:r>
              <a:rPr lang="en-US" sz="2400" i="1" dirty="0">
                <a:solidFill>
                  <a:srgbClr val="A50021"/>
                </a:solidFill>
              </a:rPr>
              <a:t>  </a:t>
            </a:r>
            <a:r>
              <a:rPr lang="el-GR" sz="2400" dirty="0">
                <a:solidFill>
                  <a:srgbClr val="A50021"/>
                </a:solidFill>
              </a:rPr>
              <a:t>ρ</a:t>
            </a:r>
            <a:r>
              <a:rPr lang="en-US" sz="2400" baseline="-25000" dirty="0">
                <a:solidFill>
                  <a:srgbClr val="A50021"/>
                </a:solidFill>
              </a:rPr>
              <a:t>U2(n2,c,e2)</a:t>
            </a:r>
            <a:r>
              <a:rPr lang="en-US" sz="2400" i="1" dirty="0">
                <a:solidFill>
                  <a:srgbClr val="A50021"/>
                </a:solidFill>
              </a:rPr>
              <a:t>University) )</a:t>
            </a:r>
          </a:p>
          <a:p>
            <a:pPr marL="1005840" lvl="1" indent="-514350">
              <a:spcAft>
                <a:spcPts val="600"/>
              </a:spcAft>
              <a:buClr>
                <a:srgbClr val="990000"/>
              </a:buClr>
              <a:buNone/>
            </a:pPr>
            <a:endParaRPr lang="en-US" sz="2400" i="1" strike="sngStrike"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356218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05A7-DF45-1E9E-A132-8C6A977BFAA8}"/>
              </a:ext>
            </a:extLst>
          </p:cNvPr>
          <p:cNvSpPr>
            <a:spLocks noGrp="1"/>
          </p:cNvSpPr>
          <p:nvPr>
            <p:ph type="title"/>
          </p:nvPr>
        </p:nvSpPr>
        <p:spPr/>
        <p:txBody>
          <a:bodyPr/>
          <a:lstStyle/>
          <a:p>
            <a:r>
              <a:rPr lang="en-US" dirty="0"/>
              <a:t>Rename examples </a:t>
            </a:r>
          </a:p>
        </p:txBody>
      </p:sp>
      <p:sp>
        <p:nvSpPr>
          <p:cNvPr id="3" name="Content Placeholder 2">
            <a:extLst>
              <a:ext uri="{FF2B5EF4-FFF2-40B4-BE49-F238E27FC236}">
                <a16:creationId xmlns:a16="http://schemas.microsoft.com/office/drawing/2014/main" id="{760F30E2-EBA1-8850-5AD9-5272B83B9FD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1B76D4-4E0B-A2E3-C91A-F7A90763E94D}"/>
              </a:ext>
            </a:extLst>
          </p:cNvPr>
          <p:cNvPicPr>
            <a:picLocks noChangeAspect="1"/>
          </p:cNvPicPr>
          <p:nvPr/>
        </p:nvPicPr>
        <p:blipFill>
          <a:blip r:embed="rId2"/>
          <a:stretch>
            <a:fillRect/>
          </a:stretch>
        </p:blipFill>
        <p:spPr>
          <a:xfrm>
            <a:off x="552450" y="1200151"/>
            <a:ext cx="8039100" cy="3146819"/>
          </a:xfrm>
          <a:prstGeom prst="rect">
            <a:avLst/>
          </a:prstGeom>
        </p:spPr>
      </p:pic>
    </p:spTree>
    <p:extLst>
      <p:ext uri="{BB962C8B-B14F-4D97-AF65-F5344CB8AC3E}">
        <p14:creationId xmlns:p14="http://schemas.microsoft.com/office/powerpoint/2010/main" val="1912219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44910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Alternate notation (1)</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Assignment statements (:=) </a:t>
            </a:r>
          </a:p>
          <a:p>
            <a:pPr marL="605790" indent="-514350">
              <a:spcBef>
                <a:spcPts val="0"/>
              </a:spcBef>
              <a:spcAft>
                <a:spcPts val="600"/>
              </a:spcAft>
              <a:buClr>
                <a:srgbClr val="990000"/>
              </a:buClr>
              <a:buNone/>
            </a:pPr>
            <a:r>
              <a:rPr lang="en-US" sz="2400" i="1" dirty="0"/>
              <a:t>Pairs of universities in same city</a:t>
            </a:r>
          </a:p>
          <a:p>
            <a:pPr marL="1005840" lvl="1" indent="-514350">
              <a:spcBef>
                <a:spcPts val="0"/>
              </a:spcBef>
              <a:spcAft>
                <a:spcPts val="600"/>
              </a:spcAft>
              <a:buClr>
                <a:srgbClr val="990000"/>
              </a:buClr>
              <a:buNone/>
            </a:pPr>
            <a:r>
              <a:rPr lang="en-US" sz="2400" dirty="0">
                <a:solidFill>
                  <a:srgbClr val="A50021"/>
                </a:solidFill>
              </a:rPr>
              <a:t>A1 := </a:t>
            </a:r>
            <a:r>
              <a:rPr lang="el-GR" sz="2400" dirty="0">
                <a:solidFill>
                  <a:srgbClr val="A50021"/>
                </a:solidFill>
              </a:rPr>
              <a:t>ρ</a:t>
            </a:r>
            <a:r>
              <a:rPr lang="en-US" sz="2400" baseline="-25000" dirty="0">
                <a:solidFill>
                  <a:srgbClr val="A50021"/>
                </a:solidFill>
              </a:rPr>
              <a:t>U1(n1,c,e1)</a:t>
            </a:r>
            <a:r>
              <a:rPr lang="en-US" sz="2400" i="1" dirty="0">
                <a:solidFill>
                  <a:srgbClr val="A50021"/>
                </a:solidFill>
              </a:rPr>
              <a:t>University</a:t>
            </a:r>
          </a:p>
          <a:p>
            <a:pPr marL="1005840" lvl="1" indent="-514350">
              <a:spcBef>
                <a:spcPts val="0"/>
              </a:spcBef>
              <a:spcAft>
                <a:spcPts val="600"/>
              </a:spcAft>
              <a:buClr>
                <a:srgbClr val="990000"/>
              </a:buClr>
              <a:buNone/>
            </a:pPr>
            <a:r>
              <a:rPr lang="en-US" sz="2400" dirty="0">
                <a:solidFill>
                  <a:srgbClr val="A50021"/>
                </a:solidFill>
              </a:rPr>
              <a:t>A2 := </a:t>
            </a:r>
            <a:r>
              <a:rPr lang="el-GR" sz="2400" dirty="0">
                <a:solidFill>
                  <a:srgbClr val="A50021"/>
                </a:solidFill>
              </a:rPr>
              <a:t>ρ</a:t>
            </a:r>
            <a:r>
              <a:rPr lang="en-US" sz="2400" baseline="-25000" dirty="0">
                <a:solidFill>
                  <a:srgbClr val="A50021"/>
                </a:solidFill>
              </a:rPr>
              <a:t>U2(n2,c,e2)</a:t>
            </a:r>
            <a:r>
              <a:rPr lang="en-US" sz="2400" i="1" dirty="0">
                <a:solidFill>
                  <a:srgbClr val="A50021"/>
                </a:solidFill>
              </a:rPr>
              <a:t>University</a:t>
            </a:r>
          </a:p>
          <a:p>
            <a:pPr marL="1005840" lvl="1" indent="-514350">
              <a:spcBef>
                <a:spcPts val="0"/>
              </a:spcBef>
              <a:spcAft>
                <a:spcPts val="600"/>
              </a:spcAft>
              <a:buClr>
                <a:srgbClr val="990000"/>
              </a:buClr>
              <a:buNone/>
            </a:pPr>
            <a:r>
              <a:rPr lang="en-US" sz="2400" dirty="0">
                <a:solidFill>
                  <a:srgbClr val="990000"/>
                </a:solidFill>
              </a:rPr>
              <a:t>A3 := A1⋈ A2</a:t>
            </a:r>
          </a:p>
          <a:p>
            <a:pPr marL="1005840" lvl="1" indent="-514350">
              <a:spcBef>
                <a:spcPts val="0"/>
              </a:spcBef>
              <a:spcAft>
                <a:spcPts val="600"/>
              </a:spcAft>
              <a:buClr>
                <a:srgbClr val="990000"/>
              </a:buClr>
              <a:buNone/>
            </a:pPr>
            <a:r>
              <a:rPr lang="en-US" sz="2400" dirty="0">
                <a:solidFill>
                  <a:srgbClr val="A50021"/>
                </a:solidFill>
              </a:rPr>
              <a:t>A4 : = </a:t>
            </a:r>
            <a:r>
              <a:rPr lang="el-GR" sz="2400" dirty="0">
                <a:solidFill>
                  <a:srgbClr val="A50021"/>
                </a:solidFill>
              </a:rPr>
              <a:t>σ</a:t>
            </a:r>
            <a:r>
              <a:rPr lang="en-US" sz="2400" dirty="0">
                <a:solidFill>
                  <a:srgbClr val="A50021"/>
                </a:solidFill>
              </a:rPr>
              <a:t> </a:t>
            </a:r>
            <a:r>
              <a:rPr lang="en-US" sz="2400" baseline="-25000" dirty="0">
                <a:solidFill>
                  <a:srgbClr val="A50021"/>
                </a:solidFill>
              </a:rPr>
              <a:t>n1&lt;n2 </a:t>
            </a:r>
            <a:r>
              <a:rPr lang="en-US" sz="2400" i="1" dirty="0">
                <a:solidFill>
                  <a:srgbClr val="A50021"/>
                </a:solidFill>
              </a:rPr>
              <a:t>(A3)</a:t>
            </a:r>
            <a:endParaRPr lang="en-US" sz="2400" dirty="0">
              <a:solidFill>
                <a:srgbClr val="A50021"/>
              </a:solidFill>
            </a:endParaRPr>
          </a:p>
          <a:p>
            <a:pPr marL="1005840" lvl="1" indent="-514350">
              <a:spcBef>
                <a:spcPts val="0"/>
              </a:spcBef>
              <a:spcAft>
                <a:spcPts val="600"/>
              </a:spcAft>
              <a:buClr>
                <a:srgbClr val="990000"/>
              </a:buClr>
              <a:buNone/>
            </a:pPr>
            <a:r>
              <a:rPr lang="en-US" sz="2400" dirty="0" err="1">
                <a:solidFill>
                  <a:srgbClr val="A50021"/>
                </a:solidFill>
              </a:rPr>
              <a:t>Ans</a:t>
            </a:r>
            <a:r>
              <a:rPr lang="en-US" sz="2400" dirty="0">
                <a:solidFill>
                  <a:srgbClr val="A50021"/>
                </a:solidFill>
              </a:rPr>
              <a:t> : =∏</a:t>
            </a:r>
            <a:r>
              <a:rPr lang="en-US" sz="2400" baseline="-25000" dirty="0">
                <a:solidFill>
                  <a:srgbClr val="A50021"/>
                </a:solidFill>
              </a:rPr>
              <a:t>n1,n2</a:t>
            </a:r>
            <a:r>
              <a:rPr lang="en-US" sz="2400" dirty="0">
                <a:solidFill>
                  <a:srgbClr val="A50021"/>
                </a:solidFill>
              </a:rPr>
              <a:t> (A4</a:t>
            </a:r>
            <a:r>
              <a:rPr lang="en-US" sz="2400" i="1" dirty="0">
                <a:solidFill>
                  <a:srgbClr val="A50021"/>
                </a:solidFill>
              </a:rPr>
              <a:t>)</a:t>
            </a:r>
          </a:p>
          <a:p>
            <a:pPr marL="605790" indent="-514350">
              <a:spcBef>
                <a:spcPts val="0"/>
              </a:spcBef>
              <a:spcAft>
                <a:spcPts val="600"/>
              </a:spcAft>
              <a:buClr>
                <a:srgbClr val="990000"/>
              </a:buClr>
              <a:buNone/>
            </a:pPr>
            <a:endParaRPr lang="en-US" sz="24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Tree>
    <p:extLst>
      <p:ext uri="{BB962C8B-B14F-4D97-AF65-F5344CB8AC3E}">
        <p14:creationId xmlns:p14="http://schemas.microsoft.com/office/powerpoint/2010/main" val="1571150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4" y="267450"/>
            <a:ext cx="8487505" cy="36795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Alternate notation (2)</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Expression tree – </a:t>
            </a:r>
            <a:r>
              <a:rPr lang="en-US" sz="2400" i="1" dirty="0"/>
              <a:t>GPAs of students applying to CS in Islamabad</a:t>
            </a:r>
          </a:p>
          <a:p>
            <a:pPr marL="605790" indent="-514350">
              <a:spcBef>
                <a:spcPts val="0"/>
              </a:spcBef>
              <a:spcAft>
                <a:spcPts val="600"/>
              </a:spcAft>
              <a:buClr>
                <a:srgbClr val="990000"/>
              </a:buClr>
              <a:buNone/>
            </a:pPr>
            <a:r>
              <a:rPr lang="en-US" sz="2000" dirty="0">
                <a:solidFill>
                  <a:srgbClr val="990000"/>
                </a:solidFill>
              </a:rPr>
              <a:t>∏</a:t>
            </a:r>
            <a:r>
              <a:rPr lang="en-US" sz="2000" baseline="-25000" dirty="0">
                <a:solidFill>
                  <a:srgbClr val="990000"/>
                </a:solidFill>
              </a:rPr>
              <a:t>GPA </a:t>
            </a:r>
            <a:r>
              <a:rPr lang="en-US" sz="2000" dirty="0">
                <a:solidFill>
                  <a:srgbClr val="990000"/>
                </a:solidFill>
              </a:rPr>
              <a:t>( </a:t>
            </a:r>
            <a:r>
              <a:rPr lang="el-GR" sz="2000" dirty="0">
                <a:solidFill>
                  <a:srgbClr val="A50021"/>
                </a:solidFill>
              </a:rPr>
              <a:t>σ</a:t>
            </a:r>
            <a:r>
              <a:rPr lang="en-US" sz="2000" dirty="0">
                <a:solidFill>
                  <a:srgbClr val="A50021"/>
                </a:solidFill>
              </a:rPr>
              <a:t> </a:t>
            </a:r>
            <a:r>
              <a:rPr lang="en-US" sz="2000" baseline="-25000" dirty="0">
                <a:solidFill>
                  <a:srgbClr val="A50021"/>
                </a:solidFill>
              </a:rPr>
              <a:t>city=‘ISB’</a:t>
            </a:r>
            <a:r>
              <a:rPr lang="en-US" sz="2000" i="1" baseline="-25000" dirty="0">
                <a:solidFill>
                  <a:srgbClr val="A50021"/>
                </a:solidFill>
              </a:rPr>
              <a:t> ^ major=‘CS’</a:t>
            </a:r>
            <a:r>
              <a:rPr lang="en-US" sz="2000" i="1" dirty="0">
                <a:solidFill>
                  <a:srgbClr val="A50021"/>
                </a:solidFill>
              </a:rPr>
              <a:t> (Students </a:t>
            </a:r>
            <a:r>
              <a:rPr lang="en-US" sz="2000" dirty="0">
                <a:solidFill>
                  <a:schemeClr val="accent2">
                    <a:lumMod val="75000"/>
                  </a:schemeClr>
                </a:solidFill>
              </a:rPr>
              <a:t>⋈</a:t>
            </a:r>
            <a:r>
              <a:rPr lang="en-US" sz="2000" i="1" dirty="0">
                <a:solidFill>
                  <a:srgbClr val="A50021"/>
                </a:solidFill>
              </a:rPr>
              <a:t> Apply</a:t>
            </a:r>
            <a:r>
              <a:rPr lang="en-US" sz="2000" b="1" dirty="0">
                <a:solidFill>
                  <a:schemeClr val="accent2">
                    <a:lumMod val="75000"/>
                  </a:schemeClr>
                </a:solidFill>
              </a:rPr>
              <a:t> </a:t>
            </a:r>
            <a:r>
              <a:rPr lang="en-US" sz="2000" dirty="0">
                <a:solidFill>
                  <a:schemeClr val="accent2">
                    <a:lumMod val="75000"/>
                  </a:schemeClr>
                </a:solidFill>
              </a:rPr>
              <a:t>⋈ </a:t>
            </a:r>
            <a:r>
              <a:rPr lang="en-US" sz="2000" i="1" dirty="0">
                <a:solidFill>
                  <a:schemeClr val="accent2">
                    <a:lumMod val="75000"/>
                  </a:schemeClr>
                </a:solidFill>
              </a:rPr>
              <a:t>University</a:t>
            </a:r>
            <a:r>
              <a:rPr lang="en-US" sz="2000" i="1" dirty="0">
                <a:solidFill>
                  <a:srgbClr val="A50021"/>
                </a:solidFill>
              </a:rPr>
              <a:t>) )</a:t>
            </a: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nvGraphicFramePr>
        <p:xfrm>
          <a:off x="5765605" y="4189682"/>
          <a:ext cx="1905000" cy="82296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nvGraphicFramePr>
        <p:xfrm>
          <a:off x="1036417" y="4206710"/>
          <a:ext cx="1981200" cy="822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3322417" y="4206710"/>
          <a:ext cx="2209800" cy="82296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6146605" y="3854407"/>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2" name="TextBox 21"/>
          <p:cNvSpPr txBox="1"/>
          <p:nvPr/>
        </p:nvSpPr>
        <p:spPr>
          <a:xfrm>
            <a:off x="1475722" y="387143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3" name="TextBox 22"/>
          <p:cNvSpPr txBox="1"/>
          <p:nvPr/>
        </p:nvSpPr>
        <p:spPr>
          <a:xfrm>
            <a:off x="4040644" y="3871435"/>
            <a:ext cx="881973" cy="369332"/>
          </a:xfrm>
          <a:prstGeom prst="rect">
            <a:avLst/>
          </a:prstGeom>
          <a:noFill/>
        </p:spPr>
        <p:txBody>
          <a:bodyPr wrap="none" rtlCol="0">
            <a:spAutoFit/>
          </a:bodyPr>
          <a:lstStyle/>
          <a:p>
            <a:r>
              <a:rPr lang="en-US" dirty="0">
                <a:latin typeface="Lucida Console" pitchFamily="49" charset="0"/>
              </a:rPr>
              <a:t>Apply</a:t>
            </a:r>
          </a:p>
        </p:txBody>
      </p:sp>
      <p:cxnSp>
        <p:nvCxnSpPr>
          <p:cNvPr id="3" name="Straight Connector 2"/>
          <p:cNvCxnSpPr/>
          <p:nvPr/>
        </p:nvCxnSpPr>
        <p:spPr>
          <a:xfrm flipV="1">
            <a:off x="2144251" y="3620917"/>
            <a:ext cx="893622" cy="250519"/>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3418873" y="3620917"/>
            <a:ext cx="1007388" cy="26883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3227825" y="3186709"/>
            <a:ext cx="987087" cy="2683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559580" y="3186709"/>
            <a:ext cx="2393530" cy="71068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4379975" y="2610155"/>
            <a:ext cx="0" cy="34564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4379975" y="2029595"/>
            <a:ext cx="0" cy="345645"/>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074205" y="3392973"/>
            <a:ext cx="384050" cy="369332"/>
          </a:xfrm>
          <a:prstGeom prst="rect">
            <a:avLst/>
          </a:prstGeom>
          <a:noFill/>
        </p:spPr>
        <p:txBody>
          <a:bodyPr wrap="square" rtlCol="0">
            <a:spAutoFit/>
          </a:bodyPr>
          <a:lstStyle/>
          <a:p>
            <a:r>
              <a:rPr lang="en-US" dirty="0">
                <a:solidFill>
                  <a:schemeClr val="accent2">
                    <a:lumMod val="75000"/>
                  </a:schemeClr>
                </a:solidFill>
              </a:rPr>
              <a:t>⋈</a:t>
            </a:r>
            <a:endParaRPr lang="en-US" dirty="0"/>
          </a:p>
        </p:txBody>
      </p:sp>
      <p:sp>
        <p:nvSpPr>
          <p:cNvPr id="37" name="TextBox 36"/>
          <p:cNvSpPr txBox="1"/>
          <p:nvPr/>
        </p:nvSpPr>
        <p:spPr>
          <a:xfrm>
            <a:off x="4187950" y="2917395"/>
            <a:ext cx="384050" cy="369332"/>
          </a:xfrm>
          <a:prstGeom prst="rect">
            <a:avLst/>
          </a:prstGeom>
          <a:noFill/>
        </p:spPr>
        <p:txBody>
          <a:bodyPr wrap="square" rtlCol="0">
            <a:spAutoFit/>
          </a:bodyPr>
          <a:lstStyle/>
          <a:p>
            <a:r>
              <a:rPr lang="en-US" dirty="0">
                <a:solidFill>
                  <a:schemeClr val="accent2">
                    <a:lumMod val="75000"/>
                  </a:schemeClr>
                </a:solidFill>
              </a:rPr>
              <a:t>⋈</a:t>
            </a:r>
            <a:endParaRPr lang="en-US" dirty="0"/>
          </a:p>
        </p:txBody>
      </p:sp>
      <p:sp>
        <p:nvSpPr>
          <p:cNvPr id="38" name="TextBox 37"/>
          <p:cNvSpPr txBox="1"/>
          <p:nvPr/>
        </p:nvSpPr>
        <p:spPr>
          <a:xfrm>
            <a:off x="3608247" y="2202418"/>
            <a:ext cx="1731853" cy="369332"/>
          </a:xfrm>
          <a:prstGeom prst="rect">
            <a:avLst/>
          </a:prstGeom>
          <a:noFill/>
        </p:spPr>
        <p:txBody>
          <a:bodyPr wrap="square" rtlCol="0">
            <a:spAutoFit/>
          </a:bodyPr>
          <a:lstStyle/>
          <a:p>
            <a:r>
              <a:rPr lang="el-GR" dirty="0">
                <a:solidFill>
                  <a:srgbClr val="A50021"/>
                </a:solidFill>
              </a:rPr>
              <a:t>σ</a:t>
            </a:r>
            <a:r>
              <a:rPr lang="en-US" dirty="0">
                <a:solidFill>
                  <a:srgbClr val="A50021"/>
                </a:solidFill>
              </a:rPr>
              <a:t> </a:t>
            </a:r>
            <a:r>
              <a:rPr lang="en-US" baseline="-25000" dirty="0">
                <a:solidFill>
                  <a:srgbClr val="A50021"/>
                </a:solidFill>
              </a:rPr>
              <a:t>city=‘ISB’</a:t>
            </a:r>
            <a:r>
              <a:rPr lang="en-US" i="1" baseline="-25000" dirty="0">
                <a:solidFill>
                  <a:srgbClr val="A50021"/>
                </a:solidFill>
              </a:rPr>
              <a:t> ^ major=‘CS’</a:t>
            </a:r>
            <a:endParaRPr lang="en-US" dirty="0"/>
          </a:p>
        </p:txBody>
      </p:sp>
      <p:sp>
        <p:nvSpPr>
          <p:cNvPr id="40" name="TextBox 39"/>
          <p:cNvSpPr txBox="1"/>
          <p:nvPr/>
        </p:nvSpPr>
        <p:spPr>
          <a:xfrm>
            <a:off x="4175529" y="1698429"/>
            <a:ext cx="747087" cy="369332"/>
          </a:xfrm>
          <a:prstGeom prst="rect">
            <a:avLst/>
          </a:prstGeom>
          <a:noFill/>
        </p:spPr>
        <p:txBody>
          <a:bodyPr wrap="square" rtlCol="0">
            <a:spAutoFit/>
          </a:bodyPr>
          <a:lstStyle/>
          <a:p>
            <a:r>
              <a:rPr lang="en-US" dirty="0">
                <a:solidFill>
                  <a:srgbClr val="990000"/>
                </a:solidFill>
              </a:rPr>
              <a:t>∏</a:t>
            </a:r>
            <a:r>
              <a:rPr lang="en-US" baseline="-25000" dirty="0">
                <a:solidFill>
                  <a:srgbClr val="990000"/>
                </a:solidFill>
              </a:rPr>
              <a:t>GPA</a:t>
            </a:r>
            <a:endParaRPr lang="en-US" dirty="0"/>
          </a:p>
        </p:txBody>
      </p:sp>
    </p:spTree>
    <p:extLst>
      <p:ext uri="{BB962C8B-B14F-4D97-AF65-F5344CB8AC3E}">
        <p14:creationId xmlns:p14="http://schemas.microsoft.com/office/powerpoint/2010/main" val="255332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4" y="267450"/>
            <a:ext cx="848750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Relational Algebra summary</a:t>
            </a:r>
            <a:endParaRPr lang="en-US" sz="2800" dirty="0">
              <a:solidFill>
                <a:srgbClr val="0000FF"/>
              </a:solidFill>
            </a:endParaRPr>
          </a:p>
          <a:p>
            <a:pPr marL="605790" indent="-514350">
              <a:spcBef>
                <a:spcPts val="0"/>
              </a:spcBef>
              <a:spcAft>
                <a:spcPts val="600"/>
              </a:spcAft>
              <a:buClr>
                <a:srgbClr val="990000"/>
              </a:buClr>
              <a:buNone/>
            </a:pPr>
            <a:endParaRPr lang="en-US" sz="20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3" name="Table 2"/>
          <p:cNvGraphicFramePr>
            <a:graphicFrameLocks noGrp="1"/>
          </p:cNvGraphicFramePr>
          <p:nvPr/>
        </p:nvGraphicFramePr>
        <p:xfrm>
          <a:off x="769904" y="1419600"/>
          <a:ext cx="1958655" cy="2956560"/>
        </p:xfrm>
        <a:graphic>
          <a:graphicData uri="http://schemas.openxmlformats.org/drawingml/2006/table">
            <a:tbl>
              <a:tblPr firstRow="1" bandRow="1">
                <a:tableStyleId>{2D5ABB26-0587-4C30-8999-92F81FD0307C}</a:tableStyleId>
              </a:tblPr>
              <a:tblGrid>
                <a:gridCol w="1958655">
                  <a:extLst>
                    <a:ext uri="{9D8B030D-6E8A-4147-A177-3AD203B41FA5}">
                      <a16:colId xmlns:a16="http://schemas.microsoft.com/office/drawing/2014/main" val="4006720231"/>
                    </a:ext>
                  </a:extLst>
                </a:gridCol>
              </a:tblGrid>
              <a:tr h="334177">
                <a:tc>
                  <a:txBody>
                    <a:bodyPr/>
                    <a:lstStyle/>
                    <a:p>
                      <a:pPr algn="l"/>
                      <a:r>
                        <a:rPr lang="en-US" sz="2000" b="1" dirty="0">
                          <a:solidFill>
                            <a:srgbClr val="990000"/>
                          </a:solidFill>
                        </a:rPr>
                        <a:t>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37765"/>
                  </a:ext>
                </a:extLst>
              </a:tr>
              <a:tr h="334177">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10422"/>
                  </a:ext>
                </a:extLst>
              </a:tr>
              <a:tr h="334177">
                <a:tc>
                  <a:txBody>
                    <a:bodyPr/>
                    <a:lstStyle/>
                    <a:p>
                      <a:r>
                        <a:rPr lang="el-GR" dirty="0">
                          <a:solidFill>
                            <a:schemeClr val="tx1"/>
                          </a:solidFill>
                        </a:rPr>
                        <a:t>σ</a:t>
                      </a:r>
                      <a:r>
                        <a:rPr lang="en-US" baseline="-25000" dirty="0">
                          <a:solidFill>
                            <a:schemeClr val="tx1"/>
                          </a:solidFill>
                        </a:rPr>
                        <a:t>condition</a:t>
                      </a:r>
                      <a:r>
                        <a:rPr lang="en-US" dirty="0">
                          <a:solidFill>
                            <a:schemeClr val="tx1"/>
                          </a:solidFill>
                        </a:rPr>
                        <a:t>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976241"/>
                  </a:ext>
                </a:extLst>
              </a:tr>
              <a:tr h="178010">
                <a:tc>
                  <a:txBody>
                    <a:bodyPr/>
                    <a:lstStyle/>
                    <a:p>
                      <a:r>
                        <a:rPr lang="en-US" sz="1800" dirty="0">
                          <a:solidFill>
                            <a:schemeClr val="tx1"/>
                          </a:solidFill>
                        </a:rPr>
                        <a:t>∏</a:t>
                      </a:r>
                      <a:r>
                        <a:rPr lang="en-US" sz="1800" baseline="-25000" dirty="0">
                          <a:solidFill>
                            <a:schemeClr val="tx1"/>
                          </a:solidFill>
                        </a:rPr>
                        <a:t>A</a:t>
                      </a:r>
                      <a:r>
                        <a:rPr lang="en-US" sz="1600" baseline="-25000" dirty="0">
                          <a:solidFill>
                            <a:schemeClr val="tx1"/>
                          </a:solidFill>
                        </a:rPr>
                        <a:t>1</a:t>
                      </a:r>
                      <a:r>
                        <a:rPr lang="en-US" sz="1800" baseline="-25000" dirty="0">
                          <a:solidFill>
                            <a:schemeClr val="tx1"/>
                          </a:solidFill>
                        </a:rPr>
                        <a:t>,A</a:t>
                      </a:r>
                      <a:r>
                        <a:rPr lang="en-US" sz="1600" baseline="-26000" dirty="0">
                          <a:solidFill>
                            <a:schemeClr val="tx1"/>
                          </a:solidFill>
                        </a:rPr>
                        <a:t>2</a:t>
                      </a:r>
                      <a:r>
                        <a:rPr lang="en-US" sz="1800" baseline="-25000" dirty="0">
                          <a:solidFill>
                            <a:schemeClr val="tx1"/>
                          </a:solidFill>
                        </a:rPr>
                        <a:t>,A</a:t>
                      </a:r>
                      <a:r>
                        <a:rPr lang="en-US" sz="1600" baseline="-25000" dirty="0">
                          <a:solidFill>
                            <a:schemeClr val="tx1"/>
                          </a:solidFill>
                        </a:rPr>
                        <a:t>3</a:t>
                      </a:r>
                      <a:r>
                        <a:rPr lang="en-US" sz="1800" baseline="-25000" dirty="0">
                          <a:solidFill>
                            <a:schemeClr val="tx1"/>
                          </a:solidFill>
                        </a:rPr>
                        <a:t>,…A</a:t>
                      </a:r>
                      <a:r>
                        <a:rPr lang="en-US" sz="1600" baseline="-25000" dirty="0">
                          <a:solidFill>
                            <a:schemeClr val="tx1"/>
                          </a:solidFill>
                        </a:rPr>
                        <a:t>n</a:t>
                      </a:r>
                      <a:r>
                        <a:rPr lang="en-US" sz="1800" baseline="-25000" dirty="0">
                          <a:solidFill>
                            <a:schemeClr val="tx1"/>
                          </a:solidFill>
                        </a:rPr>
                        <a:t> </a:t>
                      </a:r>
                      <a:r>
                        <a:rPr lang="en-US" sz="1800" dirty="0">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818607"/>
                  </a:ext>
                </a:extLst>
              </a:tr>
              <a:tr h="334177">
                <a:tc>
                  <a:txBody>
                    <a:bodyPr/>
                    <a:lstStyle/>
                    <a:p>
                      <a:r>
                        <a:rPr lang="en-US" dirty="0">
                          <a:solidFill>
                            <a:schemeClr val="tx1"/>
                          </a:solidFill>
                        </a:rPr>
                        <a:t>R1 x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960541"/>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U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539293"/>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797169"/>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solidFill>
                            <a:schemeClr val="tx1"/>
                          </a:solidFill>
                        </a:rPr>
                        <a:t>ρ</a:t>
                      </a:r>
                      <a:r>
                        <a:rPr lang="en-US" sz="1800" baseline="-25000" dirty="0">
                          <a:solidFill>
                            <a:schemeClr val="tx1"/>
                          </a:solidFill>
                        </a:rPr>
                        <a:t>R(A1,A2,A3,… An)</a:t>
                      </a:r>
                      <a:r>
                        <a:rPr lang="en-US" sz="1800" dirty="0">
                          <a:solidFill>
                            <a:schemeClr val="tx1"/>
                          </a:solidFill>
                        </a:rPr>
                        <a:t>  (E)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558692"/>
                  </a:ext>
                </a:extLst>
              </a:tr>
            </a:tbl>
          </a:graphicData>
        </a:graphic>
      </p:graphicFrame>
      <p:graphicFrame>
        <p:nvGraphicFramePr>
          <p:cNvPr id="6" name="Table 5"/>
          <p:cNvGraphicFramePr>
            <a:graphicFrameLocks noGrp="1"/>
          </p:cNvGraphicFramePr>
          <p:nvPr/>
        </p:nvGraphicFramePr>
        <p:xfrm>
          <a:off x="3835302" y="1419600"/>
          <a:ext cx="2580138" cy="1493520"/>
        </p:xfrm>
        <a:graphic>
          <a:graphicData uri="http://schemas.openxmlformats.org/drawingml/2006/table">
            <a:tbl>
              <a:tblPr firstRow="1" bandRow="1">
                <a:tableStyleId>{2D5ABB26-0587-4C30-8999-92F81FD0307C}</a:tableStyleId>
              </a:tblPr>
              <a:tblGrid>
                <a:gridCol w="2580138">
                  <a:extLst>
                    <a:ext uri="{9D8B030D-6E8A-4147-A177-3AD203B41FA5}">
                      <a16:colId xmlns:a16="http://schemas.microsoft.com/office/drawing/2014/main" val="4006720231"/>
                    </a:ext>
                  </a:extLst>
                </a:gridCol>
              </a:tblGrid>
              <a:tr h="334177">
                <a:tc>
                  <a:txBody>
                    <a:bodyPr/>
                    <a:lstStyle/>
                    <a:p>
                      <a:pPr algn="l"/>
                      <a:r>
                        <a:rPr lang="en-US" sz="2000" b="1" dirty="0">
                          <a:solidFill>
                            <a:srgbClr val="990000"/>
                          </a:solidFill>
                        </a:rPr>
                        <a:t>Derived/Abbreviated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37765"/>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a:t>
                      </a:r>
                      <a:r>
                        <a:rPr lang="en-US" b="1" dirty="0">
                          <a:solidFill>
                            <a:schemeClr val="tx1"/>
                          </a:solidFill>
                        </a:rPr>
                        <a:t>⋈</a:t>
                      </a:r>
                      <a:r>
                        <a:rPr lang="en-US" dirty="0">
                          <a:solidFill>
                            <a:schemeClr val="tx1"/>
                          </a:solidFill>
                        </a:rPr>
                        <a:t>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10422"/>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a:t>
                      </a:r>
                      <a:r>
                        <a:rPr lang="en-US" b="1" dirty="0">
                          <a:solidFill>
                            <a:schemeClr val="tx1"/>
                          </a:solidFill>
                        </a:rPr>
                        <a:t>⋈</a:t>
                      </a:r>
                      <a:r>
                        <a:rPr lang="el-GR" b="1" baseline="-25000" dirty="0">
                          <a:solidFill>
                            <a:schemeClr val="tx1"/>
                          </a:solidFill>
                        </a:rPr>
                        <a:t>θ</a:t>
                      </a:r>
                      <a:r>
                        <a:rPr lang="en-US" dirty="0">
                          <a:solidFill>
                            <a:schemeClr val="tx1"/>
                          </a:solidFill>
                        </a:rPr>
                        <a:t>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976241"/>
                  </a:ext>
                </a:extLst>
              </a:tr>
              <a:tr h="334177">
                <a:tc>
                  <a:txBody>
                    <a:bodyPr/>
                    <a:lstStyle/>
                    <a:p>
                      <a:r>
                        <a:rPr lang="en-US" dirty="0">
                          <a:solidFill>
                            <a:schemeClr val="tx1"/>
                          </a:solidFill>
                        </a:rPr>
                        <a:t>R1 ∩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818607"/>
                  </a:ext>
                </a:extLst>
              </a:tr>
            </a:tbl>
          </a:graphicData>
        </a:graphic>
      </p:graphicFrame>
    </p:spTree>
    <p:extLst>
      <p:ext uri="{BB962C8B-B14F-4D97-AF65-F5344CB8AC3E}">
        <p14:creationId xmlns:p14="http://schemas.microsoft.com/office/powerpoint/2010/main" val="2687653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67EB1F-BE71-98BB-EDE3-A69E8D902803}"/>
              </a:ext>
            </a:extLst>
          </p:cNvPr>
          <p:cNvSpPr>
            <a:spLocks noGrp="1"/>
          </p:cNvSpPr>
          <p:nvPr>
            <p:ph type="title"/>
          </p:nvPr>
        </p:nvSpPr>
        <p:spPr/>
        <p:txBody>
          <a:bodyPr/>
          <a:lstStyle/>
          <a:p>
            <a:r>
              <a:rPr lang="en-US" dirty="0"/>
              <a:t>Quiz from previous lecture </a:t>
            </a:r>
          </a:p>
        </p:txBody>
      </p:sp>
      <p:sp>
        <p:nvSpPr>
          <p:cNvPr id="4" name="Content Placeholder 3">
            <a:extLst>
              <a:ext uri="{FF2B5EF4-FFF2-40B4-BE49-F238E27FC236}">
                <a16:creationId xmlns:a16="http://schemas.microsoft.com/office/drawing/2014/main" id="{508EE2F7-2681-0B92-51D5-4B5C508E4DC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D088E08-6CC5-C185-8004-FB955527C489}"/>
              </a:ext>
            </a:extLst>
          </p:cNvPr>
          <p:cNvPicPr>
            <a:picLocks noChangeAspect="1"/>
          </p:cNvPicPr>
          <p:nvPr/>
        </p:nvPicPr>
        <p:blipFill>
          <a:blip r:embed="rId2"/>
          <a:stretch>
            <a:fillRect/>
          </a:stretch>
        </p:blipFill>
        <p:spPr>
          <a:xfrm>
            <a:off x="577880" y="1200151"/>
            <a:ext cx="8108919" cy="3394472"/>
          </a:xfrm>
          <a:prstGeom prst="rect">
            <a:avLst/>
          </a:prstGeom>
        </p:spPr>
      </p:pic>
    </p:spTree>
    <p:extLst>
      <p:ext uri="{BB962C8B-B14F-4D97-AF65-F5344CB8AC3E}">
        <p14:creationId xmlns:p14="http://schemas.microsoft.com/office/powerpoint/2010/main" val="339160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22F6-A6AA-A7D6-2EF1-33BCF073CC59}"/>
              </a:ext>
            </a:extLst>
          </p:cNvPr>
          <p:cNvSpPr>
            <a:spLocks noGrp="1"/>
          </p:cNvSpPr>
          <p:nvPr>
            <p:ph type="title"/>
          </p:nvPr>
        </p:nvSpPr>
        <p:spPr/>
        <p:txBody>
          <a:bodyPr/>
          <a:lstStyle/>
          <a:p>
            <a:r>
              <a:rPr lang="en-US" dirty="0"/>
              <a:t>Join </a:t>
            </a:r>
          </a:p>
        </p:txBody>
      </p:sp>
      <p:pic>
        <p:nvPicPr>
          <p:cNvPr id="6" name="Content Placeholder 5">
            <a:extLst>
              <a:ext uri="{FF2B5EF4-FFF2-40B4-BE49-F238E27FC236}">
                <a16:creationId xmlns:a16="http://schemas.microsoft.com/office/drawing/2014/main" id="{9790C525-45BE-CCE7-2364-BF20DB09EEF1}"/>
              </a:ext>
            </a:extLst>
          </p:cNvPr>
          <p:cNvPicPr>
            <a:picLocks noGrp="1" noChangeAspect="1"/>
          </p:cNvPicPr>
          <p:nvPr>
            <p:ph idx="1"/>
          </p:nvPr>
        </p:nvPicPr>
        <p:blipFill>
          <a:blip r:embed="rId2"/>
          <a:stretch>
            <a:fillRect/>
          </a:stretch>
        </p:blipFill>
        <p:spPr>
          <a:xfrm>
            <a:off x="789021" y="1211580"/>
            <a:ext cx="7565958" cy="3394075"/>
          </a:xfrm>
          <a:prstGeom prst="rect">
            <a:avLst/>
          </a:prstGeom>
        </p:spPr>
      </p:pic>
    </p:spTree>
    <p:extLst>
      <p:ext uri="{BB962C8B-B14F-4D97-AF65-F5344CB8AC3E}">
        <p14:creationId xmlns:p14="http://schemas.microsoft.com/office/powerpoint/2010/main" val="259112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25EC68-5C0E-8C09-A413-DF4D2AB9751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46665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9C1CD-855D-9830-4127-3FFCC5E504C2}"/>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290307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336CF-BAE4-1970-C51B-CC7CF5BAC05B}"/>
              </a:ext>
            </a:extLst>
          </p:cNvPr>
          <p:cNvPicPr>
            <a:picLocks noChangeAspect="1"/>
          </p:cNvPicPr>
          <p:nvPr/>
        </p:nvPicPr>
        <p:blipFill>
          <a:blip r:embed="rId2"/>
          <a:stretch>
            <a:fillRect/>
          </a:stretch>
        </p:blipFill>
        <p:spPr>
          <a:xfrm>
            <a:off x="0" y="0"/>
            <a:ext cx="9219005" cy="5143499"/>
          </a:xfrm>
          <a:prstGeom prst="rect">
            <a:avLst/>
          </a:prstGeom>
        </p:spPr>
      </p:pic>
    </p:spTree>
    <p:extLst>
      <p:ext uri="{BB962C8B-B14F-4D97-AF65-F5344CB8AC3E}">
        <p14:creationId xmlns:p14="http://schemas.microsoft.com/office/powerpoint/2010/main" val="315475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EBA3-F3FB-FB65-E9FD-296665A33A43}"/>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2987A54B-E64F-3FA8-2B48-A123D8D9EB73}"/>
              </a:ext>
            </a:extLst>
          </p:cNvPr>
          <p:cNvPicPr>
            <a:picLocks noGrp="1" noChangeAspect="1"/>
          </p:cNvPicPr>
          <p:nvPr>
            <p:ph idx="1"/>
          </p:nvPr>
        </p:nvPicPr>
        <p:blipFill>
          <a:blip r:embed="rId2"/>
          <a:stretch>
            <a:fillRect/>
          </a:stretch>
        </p:blipFill>
        <p:spPr>
          <a:xfrm>
            <a:off x="1" y="1063229"/>
            <a:ext cx="9144000" cy="4080271"/>
          </a:xfrm>
        </p:spPr>
      </p:pic>
    </p:spTree>
    <p:extLst>
      <p:ext uri="{BB962C8B-B14F-4D97-AF65-F5344CB8AC3E}">
        <p14:creationId xmlns:p14="http://schemas.microsoft.com/office/powerpoint/2010/main" val="348035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37C-390C-7DF1-BA0B-D5D2A099D823}"/>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C99EA855-EAEE-B0D2-C319-1D72162016A2}"/>
              </a:ext>
            </a:extLst>
          </p:cNvPr>
          <p:cNvPicPr>
            <a:picLocks noGrp="1" noChangeAspect="1"/>
          </p:cNvPicPr>
          <p:nvPr>
            <p:ph idx="1"/>
          </p:nvPr>
        </p:nvPicPr>
        <p:blipFill>
          <a:blip r:embed="rId2"/>
          <a:stretch>
            <a:fillRect/>
          </a:stretch>
        </p:blipFill>
        <p:spPr>
          <a:xfrm>
            <a:off x="647700" y="1573212"/>
            <a:ext cx="7848600" cy="2647950"/>
          </a:xfrm>
        </p:spPr>
      </p:pic>
    </p:spTree>
    <p:extLst>
      <p:ext uri="{BB962C8B-B14F-4D97-AF65-F5344CB8AC3E}">
        <p14:creationId xmlns:p14="http://schemas.microsoft.com/office/powerpoint/2010/main" val="3065036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22261D-E292-4803-9D0E-96813A5FFF1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779782-C4E8-4E1D-80C4-5A82D03B5DFC}">
  <ds:schemaRefs>
    <ds:schemaRef ds:uri="http://schemas.microsoft.com/sharepoint/v3/contenttype/forms"/>
  </ds:schemaRefs>
</ds:datastoreItem>
</file>

<file path=customXml/itemProps3.xml><?xml version="1.0" encoding="utf-8"?>
<ds:datastoreItem xmlns:ds="http://schemas.openxmlformats.org/officeDocument/2006/customXml" ds:itemID="{910A741D-A9A6-435F-82FB-BC02C375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4c158-d7de-4cda-b0de-5ca3c5c66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Lecture</Template>
  <TotalTime>5375</TotalTime>
  <Words>3372</Words>
  <Application>Microsoft Office PowerPoint</Application>
  <PresentationFormat>On-screen Show (16:9)</PresentationFormat>
  <Paragraphs>307</Paragraphs>
  <Slides>37</Slides>
  <Notes>12</Notes>
  <HiddenSlides>0</HiddenSlides>
  <MMClips>0</MMClips>
  <ScaleCrop>false</ScaleCrop>
  <HeadingPairs>
    <vt:vector size="4" baseType="variant">
      <vt:variant>
        <vt:lpstr>Theme</vt:lpstr>
      </vt:variant>
      <vt:variant>
        <vt:i4>6</vt:i4>
      </vt:variant>
      <vt:variant>
        <vt:lpstr>Slide Titles</vt:lpstr>
      </vt:variant>
      <vt:variant>
        <vt:i4>37</vt:i4>
      </vt:variant>
    </vt:vector>
  </HeadingPairs>
  <TitlesOfParts>
    <vt:vector size="43" baseType="lpstr">
      <vt:lpstr>4_Lecture</vt:lpstr>
      <vt:lpstr>1_Lecture</vt:lpstr>
      <vt:lpstr>2_Lecture</vt:lpstr>
      <vt:lpstr>3_Office Theme</vt:lpstr>
      <vt:lpstr>4_Office Theme</vt:lpstr>
      <vt:lpstr>5_Office Theme</vt:lpstr>
      <vt:lpstr>PowerPoint Presentation</vt:lpstr>
      <vt:lpstr>Join Operations (Binary)</vt:lpstr>
      <vt:lpstr>PowerPoint Presentation</vt:lpstr>
      <vt:lpstr>Join </vt:lpstr>
      <vt:lpstr>PowerPoint Presentation</vt:lpstr>
      <vt:lpstr>PowerPoint Presentation</vt:lpstr>
      <vt:lpstr>PowerPoint Presentation</vt:lpstr>
      <vt:lpstr>Natural join </vt:lpstr>
      <vt:lpstr>Natural join </vt:lpstr>
      <vt:lpstr>Natural join example </vt:lpstr>
      <vt:lpstr>Natural join </vt:lpstr>
      <vt:lpstr>Natural join </vt:lpstr>
      <vt:lpstr>PowerPoint Presentation</vt:lpstr>
      <vt:lpstr>Natural join</vt:lpstr>
      <vt:lpstr>PowerPoint Presentation</vt:lpstr>
      <vt:lpstr>PowerPoint Presentation</vt:lpstr>
      <vt:lpstr>PowerPoint Presentation</vt:lpstr>
      <vt:lpstr>Theta join </vt:lpstr>
      <vt:lpstr>Theta join (resulting relation)</vt:lpstr>
      <vt:lpstr>PowerPoint Presentation</vt:lpstr>
      <vt:lpstr>PowerPoint Presentation</vt:lpstr>
      <vt:lpstr>PowerPoint Presentation</vt:lpstr>
      <vt:lpstr>PowerPoint Presentation</vt:lpstr>
      <vt:lpstr>Equi join </vt:lpstr>
      <vt:lpstr>Equi join </vt:lpstr>
      <vt:lpstr>Equi join </vt:lpstr>
      <vt:lpstr>Rename operator (unary )</vt:lpstr>
      <vt:lpstr>PowerPoint Presentation</vt:lpstr>
      <vt:lpstr>Rename table name </vt:lpstr>
      <vt:lpstr>PowerPoint Presentation</vt:lpstr>
      <vt:lpstr>PowerPoint Presentation</vt:lpstr>
      <vt:lpstr>PowerPoint Presentation</vt:lpstr>
      <vt:lpstr>Rename examples </vt:lpstr>
      <vt:lpstr>PowerPoint Presentation</vt:lpstr>
      <vt:lpstr>PowerPoint Presentation</vt:lpstr>
      <vt:lpstr>PowerPoint Presentation</vt:lpstr>
      <vt:lpstr>Quiz from previous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Sadia Maryam</cp:lastModifiedBy>
  <cp:revision>344</cp:revision>
  <dcterms:created xsi:type="dcterms:W3CDTF">2010-07-08T21:59:02Z</dcterms:created>
  <dcterms:modified xsi:type="dcterms:W3CDTF">2022-10-20T18:03:46Z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