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18"/>
  </p:notesMasterIdLst>
  <p:sldIdLst>
    <p:sldId id="268" r:id="rId7"/>
    <p:sldId id="275" r:id="rId8"/>
    <p:sldId id="278" r:id="rId9"/>
    <p:sldId id="294" r:id="rId10"/>
    <p:sldId id="290" r:id="rId11"/>
    <p:sldId id="291" r:id="rId12"/>
    <p:sldId id="292" r:id="rId13"/>
    <p:sldId id="293" r:id="rId14"/>
    <p:sldId id="280" r:id="rId15"/>
    <p:sldId id="281" r:id="rId16"/>
    <p:sldId id="282" r:id="rId17"/>
  </p:sldIdLst>
  <p:sldSz cx="9144000" cy="5143500" type="screen16x9"/>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000099"/>
    <a:srgbClr val="800000"/>
    <a:srgbClr val="A50021"/>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66052" autoAdjust="0"/>
  </p:normalViewPr>
  <p:slideViewPr>
    <p:cSldViewPr>
      <p:cViewPr varScale="1">
        <p:scale>
          <a:sx n="58" d="100"/>
          <a:sy n="58" d="100"/>
        </p:scale>
        <p:origin x="1602" y="9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10/5/2016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systems handle data at a massive scale. </a:t>
            </a:r>
            <a:r>
              <a:rPr lang="en-US" baseline="0" dirty="0"/>
              <a:t> </a:t>
            </a:r>
            <a:r>
              <a:rPr lang="en-US" dirty="0"/>
              <a:t>So if you think about the amount of data that is being produced today, database systems are handling terabytes of data, sometimes even terabytes of data every day. And one of the critical aspects is that the data that's handled by database management systems is much larger than can fit in the memory of a typical computing system. So memories are indeed growing very, very fast, but the amount of data in the world and data to be handled by database systems is growing much faster.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the data that's handled by database management systems is typically persistent. And what it means is that the data in the database outlives the programs that execute on that data. So if you run a typical computer program the program will start the variables we created. There will be data that's operated on the program, the program will finish and the data will go away. It's sort of the other way with databases. The data is what sits there and then program will start up, it will operate on the data, the program will stop and the data will still be there. Very often actually multiple programs will be operating on the same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safety. So database systems, since they run critical applications such as telecommunications and banking systems, have to have guarantees that the data managed by the system will stay in a consistent state, it won't be lost or overwritten when there are failures, and there can be hardware failures. There can be software failures. Even simple power outages. You don't want your bank balance to change because the power went out at your bank branch. And of course there are the problem of malicious users that may try to corrupt data. So database systems have a number of built in mechanisms that ensure that the data remains consistent, regardless of what happens.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Database systems</a:t>
            </a:r>
            <a:r>
              <a:rPr lang="en-US" baseline="0" dirty="0"/>
              <a:t> </a:t>
            </a:r>
            <a:r>
              <a:rPr lang="en-US" dirty="0"/>
              <a:t>allow many different users or applications to access the data concurrently. So when you have multiple applications working on the same data, the system has to have some mechanisms, again, to ensure that the data stays consistent. That you don't have, for example, half of a data item overwritten by one person and the other half overwritten by another. So there's mechanisms in database systems called concurrency control. And the idea there is that we control the way multiple users access the database. Now we don't control it by only having one user have exclusive access to the database or the performance would slow down considerably. So the control actually occurs at the level of the data items in the database. So many users might be operating on the same database but be operating on different individual data items. It's a little bit similar to, say, file system concurrency or even variable concurrency in programs, except it's more centered around the data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485973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adjective is convenience, and convenience is actually one of the critical features of database systems. They really are designed to make it easy to work with large amounts of data and to do very powerful and interesting processing on that data. So there's a couple levels at which that happens. There's a notion in databases called Physical Data Independence. It's kind of a mouthful, but what that's saying is that the way that data is actually stored and laid out on disk is independent of the way that programs think about the structure of the data. So you could have a program that operates on a database and underneath there could be a complete change in the way the data is stored, yet the program itself would not have to be changed. So the operations on the data are independent from the way the data is laid out. And somewhat related to that is the notion of high level query languages. So, the databases are usually queried by languages that are relatively compact to describe, really at a very high level what information you want from the database. Specifically, they obey a notion that's called declarative, and what declarative is saying is that in the query, you describe what you want out of the database but you don't need to describe the algorithm to get the data out, and that's a really nice feature. It allows you to write queries in a very simple way, and then the system itself will find the algorithm to get that data out efficiently.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three most important things in a database system is first performance, second performance and again performance. So database systems have to do really thousands of queries or updates per second. These are not simple queries necessarily. These may be very complex operations. So, constructing a database system, that can execute queries, complex queries, at that rate, over gigantic amounts of data, terabytes of data is no simple task, and that is one of the major features also, provided by a database management system.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but again not last in importance is reliability. Looking at</a:t>
            </a:r>
            <a:r>
              <a:rPr lang="en-US" baseline="0" dirty="0"/>
              <a:t> </a:t>
            </a:r>
            <a:r>
              <a:rPr lang="en-US" dirty="0"/>
              <a:t>your banking system or your telecommunications system, it's critically important that those are up all the time. So 99.99999 % up time is the type of guarantee that database management systems are making for their applications. So that gives us an idea of all the terrific things that a database system provides. I hope you're all ready convinced that if you have a application you want to build that involves data, it would be great to have all of these features provided for you in a database system.</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799942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are four key concepts that we're going to cover for now. </a:t>
            </a:r>
          </a:p>
          <a:p>
            <a:r>
              <a:rPr lang="en-US" dirty="0"/>
              <a:t>The first one is the data model. The data model is a description of, in general, how the data is structured. One of the most common data models is the relational dot data model, we'll spend quite a bit of time on that. In the relational data model the data and the database is thought of as a set of records. Now another popular way to store data is for example, in XML documents, so, an XML document captures data, instead of a set of records, as a hierarchical structure, of labeled values. Another possible data model would be a graph data model or all data in the database is in the form of nodes and edges. So again, a data model is telling you the general form of data that's going to be stored in the database. </a:t>
            </a:r>
          </a:p>
          <a:p>
            <a:endParaRPr lang="en-US" dirty="0"/>
          </a:p>
          <a:p>
            <a:r>
              <a:rPr lang="en-US" dirty="0"/>
              <a:t>Next is the concept of schema versus data. One can think of this kind of like types and variables in a programming language. The schema sets up the structure of the database. Maybe I'm going to have information about students with IDs and GPAs, or about colleges, and it's just going to tell me the structure of the database where the data is the actual data stored within the schema. Again, in a program, you set up types and then you have variables of those types, we'll set up a schema, and then we will have a whole bunch of data that adheres to that schema. Typically the schema is set up at the beginning, and doesn't change very much where the data changes rapidly. </a:t>
            </a:r>
          </a:p>
          <a:p>
            <a:endParaRPr lang="en-US" dirty="0"/>
          </a:p>
          <a:p>
            <a:r>
              <a:rPr lang="en-US" dirty="0"/>
              <a:t>Now to set up the schema, one normally uses what's known as a data definition language. Sometimes people use higher level design tools that help them think about the design and then from there go to the data definition language. But it's used in general to set up a scheme or structure for a particular database. </a:t>
            </a:r>
          </a:p>
          <a:p>
            <a:endParaRPr lang="en-US" dirty="0"/>
          </a:p>
          <a:p>
            <a:r>
              <a:rPr lang="en-US" dirty="0"/>
              <a:t>Once the schema has been set up and data has been loaded, then it's possible to start querying and modifying the data and that's typically done with what's known as the data manipulation language, so for querying and modifying the database.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4012744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the people that are involved in a database system. </a:t>
            </a:r>
          </a:p>
          <a:p>
            <a:endParaRPr lang="en-US" dirty="0"/>
          </a:p>
          <a:p>
            <a:r>
              <a:rPr lang="en-US" dirty="0"/>
              <a:t>So the first person we'll mention is the person who implements the database system itself, the database implementer. That's the person who builds the system, that's not going to be the focus of this course. </a:t>
            </a:r>
          </a:p>
          <a:p>
            <a:endParaRPr lang="en-US" dirty="0"/>
          </a:p>
          <a:p>
            <a:r>
              <a:rPr lang="en-US" dirty="0"/>
              <a:t>The next one is the database designer. So the database designer is the person who establishes the schema for a database. So, let's suppose we have an application. We know there's going to be a lot of data involved in the application and we want to figure out how we are </a:t>
            </a:r>
            <a:r>
              <a:rPr lang="en-US" dirty="0" err="1"/>
              <a:t>gonna</a:t>
            </a:r>
            <a:r>
              <a:rPr lang="en-US" dirty="0"/>
              <a:t> structure that data before we build the application. That's the job of the database designer. It's a surprisingly difficult job when you have a very complex data involved in an application. </a:t>
            </a:r>
          </a:p>
          <a:p>
            <a:endParaRPr lang="en-US" dirty="0"/>
          </a:p>
          <a:p>
            <a:r>
              <a:rPr lang="en-US" dirty="0"/>
              <a:t>Once you've established the structure of the database then it's time to build the applications or programs that are going to run on the database, often interfacing between the eventual user and the data itself, and that's the job of the application developer, so those are the programs that operate on the database. You might, for example, have a sales database where some applications are actually inserting the sales as they happen, while others are analyzing the sales. So it's not necessary to have a one-to-one coupling between programs and databases. </a:t>
            </a:r>
          </a:p>
          <a:p>
            <a:endParaRPr lang="en-US" dirty="0"/>
          </a:p>
          <a:p>
            <a:r>
              <a:rPr lang="en-US" dirty="0"/>
              <a:t>And the last person is the database administrator. So the database administrator is the person who loads the data, sort of gets the whole thing running and keeps it running smoothly. So, this actually turns out to be a very important job for large database applications. For better or worse, database systems do tend to have a number of tuning parameters associated with them, and getting those tuning parameters right can make a significant difference in the all important performance of the database system. So database administrators are actually, highly valued, very important, highly paid as a matter of fact, and are, for large deployments, an important person in the entire process. </a:t>
            </a:r>
          </a:p>
          <a:p>
            <a:endParaRPr lang="en-US" dirty="0"/>
          </a:p>
          <a:p>
            <a:r>
              <a:rPr lang="en-US" dirty="0"/>
              <a:t>So those are the people that are involved, again, in this class we'll be focusing mostly on designing and developing applications, a little bit on administration, but in general thinking about databases and the use of database management systems from the perspective of the application builder and user.</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2407850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10/5/2016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idx="4294967295"/>
          </p:nvPr>
        </p:nvSpPr>
        <p:spPr>
          <a:xfrm>
            <a:off x="4419601" y="1620311"/>
            <a:ext cx="4724400" cy="1905000"/>
          </a:xfrm>
        </p:spPr>
        <p:txBody>
          <a:bodyPr anchor="t">
            <a:noAutofit/>
          </a:bodyPr>
          <a:lstStyle/>
          <a:p>
            <a:pPr algn="l"/>
            <a:r>
              <a:rPr lang="en-US" sz="5400" dirty="0">
                <a:solidFill>
                  <a:schemeClr val="tx1">
                    <a:lumMod val="75000"/>
                    <a:lumOff val="25000"/>
                  </a:schemeClr>
                </a:solidFill>
              </a:rPr>
              <a:t>Database Systems</a:t>
            </a:r>
            <a:br>
              <a:rPr lang="en-US" sz="5400" dirty="0">
                <a:solidFill>
                  <a:schemeClr val="tx1">
                    <a:lumMod val="75000"/>
                    <a:lumOff val="25000"/>
                  </a:schemeClr>
                </a:solidFill>
              </a:rPr>
            </a:br>
            <a:br>
              <a:rPr lang="en-US" sz="5400" dirty="0">
                <a:solidFill>
                  <a:schemeClr val="tx1">
                    <a:lumMod val="75000"/>
                    <a:lumOff val="25000"/>
                  </a:schemeClr>
                </a:solidFill>
              </a:rPr>
            </a:br>
            <a:r>
              <a:rPr lang="en-US" sz="900" dirty="0">
                <a:solidFill>
                  <a:schemeClr val="tx1">
                    <a:lumMod val="75000"/>
                    <a:lumOff val="25000"/>
                  </a:schemeClr>
                </a:solidFill>
              </a:rPr>
              <a:t>Originally prepared by Jennifer </a:t>
            </a:r>
            <a:r>
              <a:rPr lang="en-US" sz="900" dirty="0" err="1">
                <a:solidFill>
                  <a:schemeClr val="tx1">
                    <a:lumMod val="75000"/>
                    <a:lumOff val="25000"/>
                  </a:schemeClr>
                </a:solidFill>
              </a:rPr>
              <a:t>Widom</a:t>
            </a:r>
            <a:br>
              <a:rPr lang="en-US" sz="900" dirty="0">
                <a:solidFill>
                  <a:schemeClr val="tx1">
                    <a:lumMod val="75000"/>
                    <a:lumOff val="25000"/>
                  </a:schemeClr>
                </a:solidFill>
              </a:rPr>
            </a:br>
            <a:endParaRPr lang="en-US" sz="900" dirty="0">
              <a:solidFill>
                <a:schemeClr val="tx1">
                  <a:lumMod val="75000"/>
                  <a:lumOff val="25000"/>
                </a:schemeClr>
              </a:solidFill>
            </a:endParaRPr>
          </a:p>
        </p:txBody>
      </p:sp>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Key people</a:t>
            </a:r>
          </a:p>
          <a:p>
            <a:pPr marL="674370" lvl="1" indent="-182880">
              <a:lnSpc>
                <a:spcPct val="90000"/>
              </a:lnSpc>
              <a:spcBef>
                <a:spcPts val="0"/>
              </a:spcBef>
              <a:spcAft>
                <a:spcPts val="4400"/>
              </a:spcAft>
              <a:buClr>
                <a:srgbClr val="0000FF"/>
              </a:buClr>
              <a:buFont typeface="Wingdings" pitchFamily="2" charset="2"/>
              <a:buChar char="§"/>
            </a:pPr>
            <a:r>
              <a:rPr lang="en-US" dirty="0">
                <a:solidFill>
                  <a:schemeClr val="accent6">
                    <a:lumMod val="50000"/>
                  </a:schemeClr>
                </a:solidFill>
              </a:rPr>
              <a:t> </a:t>
            </a:r>
            <a:r>
              <a:rPr lang="en-US" dirty="0">
                <a:solidFill>
                  <a:srgbClr val="0000FF"/>
                </a:solidFill>
              </a:rPr>
              <a:t>DBMS implementer</a:t>
            </a:r>
          </a:p>
          <a:p>
            <a:pPr marL="674370" lvl="1" indent="-182880">
              <a:lnSpc>
                <a:spcPct val="90000"/>
              </a:lnSpc>
              <a:spcBef>
                <a:spcPts val="0"/>
              </a:spcBef>
              <a:spcAft>
                <a:spcPts val="4400"/>
              </a:spcAft>
              <a:buClr>
                <a:srgbClr val="0000FF"/>
              </a:buClr>
              <a:buFont typeface="Wingdings" pitchFamily="2" charset="2"/>
              <a:buChar char="§"/>
            </a:pPr>
            <a:r>
              <a:rPr lang="en-US" dirty="0">
                <a:solidFill>
                  <a:srgbClr val="0000FF"/>
                </a:solidFill>
              </a:rPr>
              <a:t> Database designer</a:t>
            </a:r>
          </a:p>
          <a:p>
            <a:pPr marL="674370" lvl="1" indent="-182880">
              <a:lnSpc>
                <a:spcPct val="90000"/>
              </a:lnSpc>
              <a:spcBef>
                <a:spcPts val="0"/>
              </a:spcBef>
              <a:spcAft>
                <a:spcPts val="4400"/>
              </a:spcAft>
              <a:buClr>
                <a:srgbClr val="0000FF"/>
              </a:buClr>
              <a:buFont typeface="Wingdings" pitchFamily="2" charset="2"/>
              <a:buChar char="§"/>
            </a:pPr>
            <a:r>
              <a:rPr lang="en-US" dirty="0">
                <a:solidFill>
                  <a:srgbClr val="0000FF"/>
                </a:solidFill>
              </a:rPr>
              <a:t> Database application developer</a:t>
            </a:r>
          </a:p>
          <a:p>
            <a:pPr marL="674370" lvl="1" indent="-182880">
              <a:lnSpc>
                <a:spcPct val="90000"/>
              </a:lnSpc>
              <a:spcBef>
                <a:spcPts val="0"/>
              </a:spcBef>
              <a:spcAft>
                <a:spcPts val="4400"/>
              </a:spcAft>
              <a:buClr>
                <a:srgbClr val="0000FF"/>
              </a:buClr>
              <a:buFont typeface="Wingdings" pitchFamily="2" charset="2"/>
              <a:buChar char="§"/>
            </a:pPr>
            <a:r>
              <a:rPr lang="en-US" dirty="0">
                <a:solidFill>
                  <a:srgbClr val="0000FF"/>
                </a:solidFill>
              </a:rPr>
              <a:t> Database administrator</a:t>
            </a:r>
            <a:endParaRPr lang="en-US" sz="3200" dirty="0">
              <a:solidFill>
                <a:srgbClr val="0000FF"/>
              </a:solidFill>
            </a:endParaRPr>
          </a:p>
        </p:txBody>
      </p:sp>
    </p:spTree>
    <p:extLst>
      <p:ext uri="{BB962C8B-B14F-4D97-AF65-F5344CB8AC3E}">
        <p14:creationId xmlns:p14="http://schemas.microsoft.com/office/powerpoint/2010/main" val="129669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685800" y="8191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gn="ctr">
              <a:spcBef>
                <a:spcPts val="0"/>
              </a:spcBef>
              <a:buClr>
                <a:srgbClr val="990000"/>
              </a:buClr>
              <a:buNone/>
            </a:pPr>
            <a:r>
              <a:rPr lang="en-US" sz="2800" b="1" dirty="0">
                <a:solidFill>
                  <a:srgbClr val="990000"/>
                </a:solidFill>
              </a:rPr>
              <a:t>Whether you know it or not,</a:t>
            </a:r>
          </a:p>
          <a:p>
            <a:pPr marL="274320" indent="-182880" algn="ctr">
              <a:spcBef>
                <a:spcPts val="0"/>
              </a:spcBef>
              <a:buClr>
                <a:srgbClr val="990000"/>
              </a:buClr>
              <a:buNone/>
            </a:pPr>
            <a:r>
              <a:rPr lang="en-US" sz="2800" b="1" dirty="0">
                <a:solidFill>
                  <a:srgbClr val="990000"/>
                </a:solidFill>
              </a:rPr>
              <a:t>you’re using a database every day</a:t>
            </a:r>
          </a:p>
        </p:txBody>
      </p:sp>
      <p:pic>
        <p:nvPicPr>
          <p:cNvPr id="4" name="Picture 2" descr="C:\Users\OpenClassroom\Desktop\database squa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114550"/>
            <a:ext cx="20574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69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761999"/>
            <a:ext cx="7924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spcAft>
                <a:spcPts val="1800"/>
              </a:spcAft>
              <a:buClr>
                <a:srgbClr val="990000"/>
              </a:buClr>
              <a:buNone/>
            </a:pPr>
            <a:r>
              <a:rPr lang="en-US" sz="2800" dirty="0">
                <a:solidFill>
                  <a:srgbClr val="990000"/>
                </a:solidFill>
              </a:rPr>
              <a:t>Database Management System (DBMS) provides….</a:t>
            </a:r>
          </a:p>
          <a:p>
            <a:pPr marL="674370" lvl="1" indent="-182880">
              <a:spcBef>
                <a:spcPts val="0"/>
              </a:spcBef>
              <a:buClr>
                <a:srgbClr val="990000"/>
              </a:buClr>
              <a:buNone/>
            </a:pPr>
            <a:r>
              <a:rPr lang="en-US" dirty="0">
                <a:solidFill>
                  <a:srgbClr val="0000FF"/>
                </a:solidFill>
              </a:rPr>
              <a:t>  … efficient, reliable, convenient, and safe </a:t>
            </a:r>
          </a:p>
          <a:p>
            <a:pPr marL="674370" lvl="1" indent="-182880">
              <a:spcBef>
                <a:spcPts val="0"/>
              </a:spcBef>
              <a:buClr>
                <a:srgbClr val="990000"/>
              </a:buClr>
              <a:buNone/>
            </a:pPr>
            <a:r>
              <a:rPr lang="en-US" dirty="0">
                <a:solidFill>
                  <a:srgbClr val="0000FF"/>
                </a:solidFill>
              </a:rPr>
              <a:t>  multi-user storage of and access to massive</a:t>
            </a:r>
          </a:p>
          <a:p>
            <a:pPr marL="674370" lvl="1" indent="-182880">
              <a:spcBef>
                <a:spcPts val="0"/>
              </a:spcBef>
              <a:buClr>
                <a:srgbClr val="990000"/>
              </a:buClr>
              <a:buNone/>
            </a:pPr>
            <a:r>
              <a:rPr lang="en-US">
                <a:solidFill>
                  <a:srgbClr val="0000FF"/>
                </a:solidFill>
              </a:rPr>
              <a:t>  amounts </a:t>
            </a:r>
            <a:r>
              <a:rPr lang="en-US" dirty="0">
                <a:solidFill>
                  <a:srgbClr val="0000FF"/>
                </a:solidFill>
              </a:rPr>
              <a:t>of persistent data.</a:t>
            </a:r>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4381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spcAft>
                <a:spcPts val="1600"/>
              </a:spcAft>
              <a:buClr>
                <a:srgbClr val="990000"/>
              </a:buClr>
              <a:buFont typeface="Wingdings" pitchFamily="2" charset="2"/>
              <a:buChar char="§"/>
            </a:pPr>
            <a:r>
              <a:rPr lang="en-US" sz="2000" dirty="0">
                <a:solidFill>
                  <a:schemeClr val="accent6">
                    <a:lumMod val="50000"/>
                  </a:schemeClr>
                </a:solidFill>
              </a:rPr>
              <a:t> </a:t>
            </a:r>
            <a:r>
              <a:rPr lang="en-US" sz="2000" dirty="0">
                <a:solidFill>
                  <a:srgbClr val="990000"/>
                </a:solidFill>
              </a:rPr>
              <a:t>Massive</a:t>
            </a:r>
          </a:p>
          <a:p>
            <a:pPr marL="674370" lvl="1" indent="-182880">
              <a:spcBef>
                <a:spcPts val="0"/>
              </a:spcBef>
              <a:spcAft>
                <a:spcPts val="1600"/>
              </a:spcAft>
              <a:buClr>
                <a:srgbClr val="990000"/>
              </a:buClr>
              <a:buFont typeface="Wingdings" pitchFamily="2" charset="2"/>
              <a:buChar char="§"/>
            </a:pPr>
            <a:r>
              <a:rPr lang="en-US" sz="1600" dirty="0"/>
              <a:t>Database systems handle data at a massive scale (Terabytes of data)</a:t>
            </a:r>
            <a:endParaRPr lang="en-US" sz="1600" dirty="0">
              <a:solidFill>
                <a:srgbClr val="990000"/>
              </a:solidFill>
            </a:endParaRPr>
          </a:p>
          <a:p>
            <a:pPr marL="274320" indent="-182880">
              <a:spcBef>
                <a:spcPts val="0"/>
              </a:spcBef>
              <a:spcAft>
                <a:spcPts val="1600"/>
              </a:spcAft>
              <a:buClr>
                <a:srgbClr val="990000"/>
              </a:buClr>
              <a:buFont typeface="Wingdings" pitchFamily="2" charset="2"/>
              <a:buChar char="§"/>
            </a:pPr>
            <a:r>
              <a:rPr lang="en-US" sz="2000" dirty="0">
                <a:solidFill>
                  <a:srgbClr val="990000"/>
                </a:solidFill>
              </a:rPr>
              <a:t> Persistent</a:t>
            </a:r>
          </a:p>
          <a:p>
            <a:pPr marL="674370" lvl="1" indent="-182880">
              <a:spcBef>
                <a:spcPts val="0"/>
              </a:spcBef>
              <a:spcAft>
                <a:spcPts val="1600"/>
              </a:spcAft>
              <a:buClr>
                <a:srgbClr val="990000"/>
              </a:buClr>
              <a:buFont typeface="Wingdings" pitchFamily="2" charset="2"/>
              <a:buChar char="§"/>
            </a:pPr>
            <a:r>
              <a:rPr lang="en-US" sz="1600" dirty="0"/>
              <a:t>Data in the database outlives the programs that execute on that data</a:t>
            </a:r>
            <a:endParaRPr lang="en-US" sz="1600" dirty="0">
              <a:solidFill>
                <a:srgbClr val="990000"/>
              </a:solidFill>
            </a:endParaRPr>
          </a:p>
          <a:p>
            <a:pPr marL="274320" indent="-182880">
              <a:spcBef>
                <a:spcPts val="0"/>
              </a:spcBef>
              <a:spcAft>
                <a:spcPts val="1600"/>
              </a:spcAft>
              <a:buClr>
                <a:srgbClr val="990000"/>
              </a:buClr>
              <a:buFont typeface="Wingdings" pitchFamily="2" charset="2"/>
              <a:buChar char="§"/>
            </a:pPr>
            <a:r>
              <a:rPr lang="en-US" sz="2000" dirty="0">
                <a:solidFill>
                  <a:srgbClr val="990000"/>
                </a:solidFill>
              </a:rPr>
              <a:t> Safe</a:t>
            </a:r>
          </a:p>
          <a:p>
            <a:pPr marL="674370" lvl="1" indent="-182880">
              <a:spcBef>
                <a:spcPts val="0"/>
              </a:spcBef>
              <a:spcAft>
                <a:spcPts val="1600"/>
              </a:spcAft>
              <a:buClr>
                <a:srgbClr val="990000"/>
              </a:buClr>
              <a:buFont typeface="Wingdings" pitchFamily="2" charset="2"/>
              <a:buChar char="§"/>
            </a:pPr>
            <a:r>
              <a:rPr lang="en-US" sz="1600" dirty="0"/>
              <a:t>Data managed by the database systems will stay in a consistent state, it won't be lost or overwritten when there are software or hardware failures.</a:t>
            </a:r>
            <a:endParaRPr lang="en-US" sz="1600" dirty="0">
              <a:solidFill>
                <a:srgbClr val="990000"/>
              </a:solidFill>
            </a:endParaRPr>
          </a:p>
          <a:p>
            <a:pPr marL="274320" indent="-182880">
              <a:spcBef>
                <a:spcPts val="0"/>
              </a:spcBef>
              <a:spcAft>
                <a:spcPts val="1600"/>
              </a:spcAft>
              <a:buClr>
                <a:srgbClr val="990000"/>
              </a:buClr>
              <a:buFont typeface="Wingdings" pitchFamily="2" charset="2"/>
              <a:buChar char="§"/>
            </a:pPr>
            <a:r>
              <a:rPr lang="en-US" sz="2000" dirty="0">
                <a:solidFill>
                  <a:srgbClr val="990000"/>
                </a:solidFill>
              </a:rPr>
              <a:t> Multi-user</a:t>
            </a:r>
          </a:p>
          <a:p>
            <a:pPr marL="674370" lvl="1" indent="-182880">
              <a:spcBef>
                <a:spcPts val="0"/>
              </a:spcBef>
              <a:spcAft>
                <a:spcPts val="1600"/>
              </a:spcAft>
              <a:buClr>
                <a:srgbClr val="990000"/>
              </a:buClr>
              <a:buFont typeface="Wingdings" pitchFamily="2" charset="2"/>
              <a:buChar char="§"/>
            </a:pPr>
            <a:r>
              <a:rPr lang="en-US" sz="1600" dirty="0"/>
              <a:t>Database systems allow many different users or applications to access the data concurrently</a:t>
            </a:r>
            <a:endParaRPr lang="en-US" sz="1600" dirty="0">
              <a:solidFill>
                <a:srgbClr val="990000"/>
              </a:solidFill>
            </a:endParaRPr>
          </a:p>
        </p:txBody>
      </p:sp>
    </p:spTree>
    <p:extLst>
      <p:ext uri="{BB962C8B-B14F-4D97-AF65-F5344CB8AC3E}">
        <p14:creationId xmlns:p14="http://schemas.microsoft.com/office/powerpoint/2010/main" val="129669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4381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spcAft>
                <a:spcPts val="1600"/>
              </a:spcAft>
              <a:buClr>
                <a:srgbClr val="990000"/>
              </a:buClr>
              <a:buFont typeface="Wingdings" pitchFamily="2" charset="2"/>
              <a:buChar char="§"/>
            </a:pPr>
            <a:r>
              <a:rPr lang="en-US" sz="2000" dirty="0">
                <a:solidFill>
                  <a:srgbClr val="990000"/>
                </a:solidFill>
              </a:rPr>
              <a:t> Convenient</a:t>
            </a:r>
          </a:p>
          <a:p>
            <a:pPr marL="674370" lvl="1" indent="-182880">
              <a:spcBef>
                <a:spcPts val="0"/>
              </a:spcBef>
              <a:spcAft>
                <a:spcPts val="1600"/>
              </a:spcAft>
              <a:buClr>
                <a:srgbClr val="990000"/>
              </a:buClr>
              <a:buFont typeface="Wingdings" pitchFamily="2" charset="2"/>
              <a:buChar char="§"/>
            </a:pPr>
            <a:r>
              <a:rPr lang="en-US" sz="1600" dirty="0"/>
              <a:t>Physical Data Independence: The way that data is actually stored and laid out on disk is independent of the way that programs/users think about the structure of the data. .</a:t>
            </a:r>
          </a:p>
          <a:p>
            <a:pPr marL="674370" lvl="1" indent="-182880">
              <a:spcBef>
                <a:spcPts val="0"/>
              </a:spcBef>
              <a:spcAft>
                <a:spcPts val="1600"/>
              </a:spcAft>
              <a:buClr>
                <a:srgbClr val="990000"/>
              </a:buClr>
              <a:buFont typeface="Wingdings" pitchFamily="2" charset="2"/>
              <a:buChar char="§"/>
            </a:pPr>
            <a:r>
              <a:rPr lang="en-US" sz="1600" dirty="0"/>
              <a:t>Database systems allows you to write queries in a very simple way. The system itself will find the algorithm to get that data out efficiently.</a:t>
            </a:r>
            <a:endParaRPr lang="en-US" sz="1600" dirty="0">
              <a:solidFill>
                <a:srgbClr val="990000"/>
              </a:solidFill>
            </a:endParaRPr>
          </a:p>
          <a:p>
            <a:pPr marL="274320" indent="-182880">
              <a:spcBef>
                <a:spcPts val="0"/>
              </a:spcBef>
              <a:spcAft>
                <a:spcPts val="1600"/>
              </a:spcAft>
              <a:buClr>
                <a:srgbClr val="990000"/>
              </a:buClr>
              <a:buFont typeface="Wingdings" pitchFamily="2" charset="2"/>
              <a:buChar char="§"/>
            </a:pPr>
            <a:r>
              <a:rPr lang="en-US" sz="2000" dirty="0">
                <a:solidFill>
                  <a:srgbClr val="990000"/>
                </a:solidFill>
              </a:rPr>
              <a:t> Efficient</a:t>
            </a:r>
          </a:p>
          <a:p>
            <a:pPr marL="674370" lvl="1" indent="-182880">
              <a:spcBef>
                <a:spcPts val="0"/>
              </a:spcBef>
              <a:spcAft>
                <a:spcPts val="1600"/>
              </a:spcAft>
              <a:buClr>
                <a:srgbClr val="990000"/>
              </a:buClr>
              <a:buFont typeface="Wingdings" pitchFamily="2" charset="2"/>
              <a:buChar char="§"/>
            </a:pPr>
            <a:r>
              <a:rPr lang="en-US" sz="1600" dirty="0"/>
              <a:t>Database systems can execute complex queries over gigantic amounts of data very efficiently</a:t>
            </a:r>
            <a:r>
              <a:rPr lang="en-US" sz="2000" dirty="0">
                <a:solidFill>
                  <a:srgbClr val="990000"/>
                </a:solidFill>
              </a:rPr>
              <a:t> </a:t>
            </a:r>
          </a:p>
          <a:p>
            <a:pPr marL="274320" indent="-182880">
              <a:spcBef>
                <a:spcPts val="0"/>
              </a:spcBef>
              <a:spcAft>
                <a:spcPts val="1600"/>
              </a:spcAft>
              <a:buClr>
                <a:srgbClr val="990000"/>
              </a:buClr>
              <a:buFont typeface="Wingdings" pitchFamily="2" charset="2"/>
              <a:buChar char="§"/>
            </a:pPr>
            <a:r>
              <a:rPr lang="en-US" sz="2000" dirty="0">
                <a:solidFill>
                  <a:srgbClr val="990000"/>
                </a:solidFill>
              </a:rPr>
              <a:t>Reliable</a:t>
            </a:r>
          </a:p>
          <a:p>
            <a:pPr marL="674370" lvl="1" indent="-182880">
              <a:spcBef>
                <a:spcPts val="0"/>
              </a:spcBef>
              <a:spcAft>
                <a:spcPts val="1600"/>
              </a:spcAft>
              <a:buClr>
                <a:srgbClr val="990000"/>
              </a:buClr>
              <a:buFont typeface="Wingdings" pitchFamily="2" charset="2"/>
              <a:buChar char="§"/>
            </a:pPr>
            <a:r>
              <a:rPr lang="en-US" sz="1600" dirty="0"/>
              <a:t>99.99999 % up time is the type of guarantee that database management systems are making for their applications.</a:t>
            </a:r>
            <a:endParaRPr lang="en-US" sz="1600" dirty="0">
              <a:solidFill>
                <a:srgbClr val="990000"/>
              </a:solidFill>
            </a:endParaRPr>
          </a:p>
        </p:txBody>
      </p:sp>
    </p:spTree>
    <p:extLst>
      <p:ext uri="{BB962C8B-B14F-4D97-AF65-F5344CB8AC3E}">
        <p14:creationId xmlns:p14="http://schemas.microsoft.com/office/powerpoint/2010/main" val="221317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1203EFB-DAFF-443C-BE45-07C5C107C5CB}" type="slidenum">
              <a:rPr lang="en-US" altLang="en-US"/>
              <a:pPr/>
              <a:t>5</a:t>
            </a:fld>
            <a:endParaRPr lang="en-US" altLang="en-US"/>
          </a:p>
        </p:txBody>
      </p:sp>
      <p:sp>
        <p:nvSpPr>
          <p:cNvPr id="48130" name="Rectangle 2"/>
          <p:cNvSpPr>
            <a:spLocks noGrp="1" noChangeArrowheads="1"/>
          </p:cNvSpPr>
          <p:nvPr>
            <p:ph type="title"/>
          </p:nvPr>
        </p:nvSpPr>
        <p:spPr>
          <a:xfrm>
            <a:off x="457200" y="495300"/>
            <a:ext cx="8229600" cy="857250"/>
          </a:xfrm>
        </p:spPr>
        <p:txBody>
          <a:bodyPr>
            <a:normAutofit/>
          </a:bodyPr>
          <a:lstStyle/>
          <a:p>
            <a:r>
              <a:rPr lang="en-US" altLang="en-US" sz="3600" dirty="0"/>
              <a:t>Can we manage data without a DBMS ?</a:t>
            </a:r>
          </a:p>
        </p:txBody>
      </p:sp>
      <p:sp>
        <p:nvSpPr>
          <p:cNvPr id="48131" name="Rectangle 3"/>
          <p:cNvSpPr>
            <a:spLocks noGrp="1" noChangeArrowheads="1"/>
          </p:cNvSpPr>
          <p:nvPr>
            <p:ph type="body" idx="1"/>
          </p:nvPr>
        </p:nvSpPr>
        <p:spPr>
          <a:xfrm>
            <a:off x="457200" y="1463278"/>
            <a:ext cx="8229600" cy="3394472"/>
          </a:xfrm>
        </p:spPr>
        <p:txBody>
          <a:bodyPr>
            <a:noAutofit/>
          </a:bodyPr>
          <a:lstStyle/>
          <a:p>
            <a:pPr>
              <a:lnSpc>
                <a:spcPct val="90000"/>
              </a:lnSpc>
              <a:buFontTx/>
              <a:buNone/>
            </a:pPr>
            <a:r>
              <a:rPr lang="en-US" altLang="en-US" sz="2800" dirty="0"/>
              <a:t>Sure we can!  Start by storing the data in files:</a:t>
            </a:r>
          </a:p>
          <a:p>
            <a:pPr>
              <a:lnSpc>
                <a:spcPct val="90000"/>
              </a:lnSpc>
            </a:pPr>
            <a:endParaRPr lang="en-US" altLang="en-US" sz="2800" dirty="0"/>
          </a:p>
          <a:p>
            <a:pPr>
              <a:lnSpc>
                <a:spcPct val="90000"/>
              </a:lnSpc>
              <a:buFontTx/>
              <a:buNone/>
            </a:pPr>
            <a:r>
              <a:rPr lang="en-US" altLang="en-US" sz="2800" dirty="0"/>
              <a:t>students.txt      courses.txt          professors.txt</a:t>
            </a:r>
          </a:p>
          <a:p>
            <a:pPr>
              <a:lnSpc>
                <a:spcPct val="90000"/>
              </a:lnSpc>
              <a:buFontTx/>
              <a:buNone/>
            </a:pPr>
            <a:endParaRPr lang="en-US" altLang="en-US" sz="2800" dirty="0"/>
          </a:p>
          <a:p>
            <a:pPr>
              <a:lnSpc>
                <a:spcPct val="90000"/>
              </a:lnSpc>
              <a:buFontTx/>
              <a:buNone/>
            </a:pPr>
            <a:endParaRPr lang="en-US" altLang="en-US" sz="2800" dirty="0"/>
          </a:p>
          <a:p>
            <a:pPr>
              <a:lnSpc>
                <a:spcPct val="90000"/>
              </a:lnSpc>
              <a:buFontTx/>
              <a:buNone/>
            </a:pPr>
            <a:endParaRPr lang="en-US" altLang="en-US" sz="2800" dirty="0"/>
          </a:p>
          <a:p>
            <a:pPr>
              <a:lnSpc>
                <a:spcPct val="90000"/>
              </a:lnSpc>
              <a:buFontTx/>
              <a:buNone/>
            </a:pPr>
            <a:r>
              <a:rPr lang="en-US" altLang="en-US" sz="2800" dirty="0"/>
              <a:t>Now write C or Java programs to implement specific tasks</a:t>
            </a:r>
          </a:p>
        </p:txBody>
      </p:sp>
      <p:sp>
        <p:nvSpPr>
          <p:cNvPr id="48132" name="AutoShape 4"/>
          <p:cNvSpPr>
            <a:spLocks noChangeArrowheads="1"/>
          </p:cNvSpPr>
          <p:nvPr/>
        </p:nvSpPr>
        <p:spPr bwMode="auto">
          <a:xfrm>
            <a:off x="837757" y="2899602"/>
            <a:ext cx="1085850" cy="372636"/>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48133" name="AutoShape 5"/>
          <p:cNvSpPr>
            <a:spLocks noChangeArrowheads="1"/>
          </p:cNvSpPr>
          <p:nvPr/>
        </p:nvSpPr>
        <p:spPr bwMode="auto">
          <a:xfrm>
            <a:off x="3070151" y="2884915"/>
            <a:ext cx="1085850" cy="372636"/>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48134" name="AutoShape 6"/>
          <p:cNvSpPr>
            <a:spLocks noChangeArrowheads="1"/>
          </p:cNvSpPr>
          <p:nvPr/>
        </p:nvSpPr>
        <p:spPr bwMode="auto">
          <a:xfrm>
            <a:off x="5497476" y="2878271"/>
            <a:ext cx="1085850" cy="372636"/>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9"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Tree>
    <p:extLst>
      <p:ext uri="{BB962C8B-B14F-4D97-AF65-F5344CB8AC3E}">
        <p14:creationId xmlns:p14="http://schemas.microsoft.com/office/powerpoint/2010/main" val="69616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A748DD8-D09F-4236-A324-D0B89E145191}" type="slidenum">
              <a:rPr lang="en-US" altLang="en-US"/>
              <a:pPr/>
              <a:t>6</a:t>
            </a:fld>
            <a:endParaRPr lang="en-US" altLang="en-US"/>
          </a:p>
        </p:txBody>
      </p:sp>
      <p:sp>
        <p:nvSpPr>
          <p:cNvPr id="49154" name="Rectangle 2"/>
          <p:cNvSpPr>
            <a:spLocks noGrp="1" noChangeArrowheads="1"/>
          </p:cNvSpPr>
          <p:nvPr>
            <p:ph type="title"/>
          </p:nvPr>
        </p:nvSpPr>
        <p:spPr>
          <a:xfrm>
            <a:off x="457200" y="571500"/>
            <a:ext cx="8229600" cy="857250"/>
          </a:xfrm>
        </p:spPr>
        <p:txBody>
          <a:bodyPr/>
          <a:lstStyle/>
          <a:p>
            <a:r>
              <a:rPr lang="en-US" altLang="en-US" dirty="0"/>
              <a:t>Doing it without a DBMS...</a:t>
            </a:r>
          </a:p>
        </p:txBody>
      </p:sp>
      <p:sp>
        <p:nvSpPr>
          <p:cNvPr id="49155" name="Rectangle 3"/>
          <p:cNvSpPr>
            <a:spLocks noGrp="1" noChangeArrowheads="1"/>
          </p:cNvSpPr>
          <p:nvPr>
            <p:ph type="body" idx="1"/>
          </p:nvPr>
        </p:nvSpPr>
        <p:spPr>
          <a:xfrm>
            <a:off x="457200" y="1539478"/>
            <a:ext cx="8229600" cy="3394472"/>
          </a:xfrm>
        </p:spPr>
        <p:txBody>
          <a:bodyPr/>
          <a:lstStyle/>
          <a:p>
            <a:r>
              <a:rPr lang="en-US" altLang="en-US" dirty="0"/>
              <a:t>Enroll “Ahmad Ali” in “CS444”:</a:t>
            </a:r>
          </a:p>
          <a:p>
            <a:endParaRPr lang="en-US" altLang="en-US" dirty="0"/>
          </a:p>
        </p:txBody>
      </p:sp>
      <p:sp>
        <p:nvSpPr>
          <p:cNvPr id="49156" name="AutoShape 4"/>
          <p:cNvSpPr>
            <a:spLocks noChangeArrowheads="1"/>
          </p:cNvSpPr>
          <p:nvPr/>
        </p:nvSpPr>
        <p:spPr bwMode="auto">
          <a:xfrm>
            <a:off x="2057400" y="2670042"/>
            <a:ext cx="4656146" cy="2263908"/>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none">
            <a:spAutoFit/>
          </a:bodyPr>
          <a:lstStyle/>
          <a:p>
            <a:pPr lvl="1">
              <a:lnSpc>
                <a:spcPct val="90000"/>
              </a:lnSpc>
              <a:spcBef>
                <a:spcPct val="0"/>
              </a:spcBef>
              <a:buFontTx/>
              <a:buNone/>
            </a:pPr>
            <a:r>
              <a:rPr lang="en-US" altLang="en-US" sz="2100" dirty="0"/>
              <a:t>Read ‘students.txt’</a:t>
            </a:r>
          </a:p>
          <a:p>
            <a:pPr lvl="1">
              <a:lnSpc>
                <a:spcPct val="90000"/>
              </a:lnSpc>
              <a:spcBef>
                <a:spcPct val="0"/>
              </a:spcBef>
              <a:buFontTx/>
              <a:buNone/>
            </a:pPr>
            <a:r>
              <a:rPr lang="en-US" altLang="en-US" sz="2100" dirty="0"/>
              <a:t>Read ‘courses.txt’</a:t>
            </a:r>
          </a:p>
          <a:p>
            <a:pPr lvl="1">
              <a:lnSpc>
                <a:spcPct val="90000"/>
              </a:lnSpc>
              <a:spcBef>
                <a:spcPct val="0"/>
              </a:spcBef>
              <a:buFontTx/>
              <a:buNone/>
            </a:pPr>
            <a:r>
              <a:rPr lang="en-US" altLang="en-US" sz="2100" dirty="0" err="1"/>
              <a:t>Find&amp;update</a:t>
            </a:r>
            <a:r>
              <a:rPr lang="en-US" altLang="en-US" sz="2100" dirty="0"/>
              <a:t> the record “Ahmad Ali”</a:t>
            </a:r>
          </a:p>
          <a:p>
            <a:pPr lvl="1">
              <a:lnSpc>
                <a:spcPct val="90000"/>
              </a:lnSpc>
              <a:spcBef>
                <a:spcPct val="0"/>
              </a:spcBef>
              <a:buFontTx/>
              <a:buNone/>
            </a:pPr>
            <a:r>
              <a:rPr lang="en-US" altLang="en-US" sz="2100" dirty="0" err="1"/>
              <a:t>Find&amp;update</a:t>
            </a:r>
            <a:r>
              <a:rPr lang="en-US" altLang="en-US" sz="2100" dirty="0"/>
              <a:t> the record “CSE444”</a:t>
            </a:r>
          </a:p>
          <a:p>
            <a:pPr lvl="1">
              <a:lnSpc>
                <a:spcPct val="90000"/>
              </a:lnSpc>
              <a:spcBef>
                <a:spcPct val="0"/>
              </a:spcBef>
              <a:buFontTx/>
              <a:buNone/>
            </a:pPr>
            <a:r>
              <a:rPr lang="en-US" altLang="en-US" sz="2100" dirty="0"/>
              <a:t>Write “students.txt”</a:t>
            </a:r>
          </a:p>
          <a:p>
            <a:pPr lvl="1">
              <a:lnSpc>
                <a:spcPct val="90000"/>
              </a:lnSpc>
              <a:spcBef>
                <a:spcPct val="0"/>
              </a:spcBef>
              <a:buFontTx/>
              <a:buNone/>
            </a:pPr>
            <a:r>
              <a:rPr lang="en-US" altLang="en-US" sz="2100" dirty="0"/>
              <a:t>Write “courses.txt”</a:t>
            </a:r>
          </a:p>
        </p:txBody>
      </p:sp>
      <p:sp>
        <p:nvSpPr>
          <p:cNvPr id="49157" name="Text Box 5"/>
          <p:cNvSpPr txBox="1">
            <a:spLocks noChangeArrowheads="1"/>
          </p:cNvSpPr>
          <p:nvPr/>
        </p:nvSpPr>
        <p:spPr bwMode="auto">
          <a:xfrm>
            <a:off x="1759744" y="2119268"/>
            <a:ext cx="288405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350"/>
              <a:t>Write a C program to do the following:</a:t>
            </a:r>
          </a:p>
        </p:txBody>
      </p:sp>
      <p:sp>
        <p:nvSpPr>
          <p:cNvPr id="8"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Tree>
    <p:extLst>
      <p:ext uri="{BB962C8B-B14F-4D97-AF65-F5344CB8AC3E}">
        <p14:creationId xmlns:p14="http://schemas.microsoft.com/office/powerpoint/2010/main" val="407038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C983A0A-8BFB-4AE8-8903-3FD79E00828D}" type="slidenum">
              <a:rPr lang="en-US" altLang="en-US"/>
              <a:pPr/>
              <a:t>7</a:t>
            </a:fld>
            <a:endParaRPr lang="en-US" altLang="en-US"/>
          </a:p>
        </p:txBody>
      </p:sp>
      <p:sp>
        <p:nvSpPr>
          <p:cNvPr id="50178" name="Rectangle 1026"/>
          <p:cNvSpPr>
            <a:spLocks noGrp="1" noChangeArrowheads="1"/>
          </p:cNvSpPr>
          <p:nvPr>
            <p:ph type="title"/>
          </p:nvPr>
        </p:nvSpPr>
        <p:spPr>
          <a:xfrm>
            <a:off x="457200" y="571500"/>
            <a:ext cx="8229600" cy="857250"/>
          </a:xfrm>
        </p:spPr>
        <p:txBody>
          <a:bodyPr/>
          <a:lstStyle/>
          <a:p>
            <a:r>
              <a:rPr lang="en-US" altLang="en-US" dirty="0"/>
              <a:t>Problems without a DBMS...</a:t>
            </a:r>
          </a:p>
        </p:txBody>
      </p:sp>
      <p:sp>
        <p:nvSpPr>
          <p:cNvPr id="50179" name="Rectangle 1027"/>
          <p:cNvSpPr>
            <a:spLocks noGrp="1" noChangeArrowheads="1"/>
          </p:cNvSpPr>
          <p:nvPr>
            <p:ph type="body" idx="1"/>
          </p:nvPr>
        </p:nvSpPr>
        <p:spPr>
          <a:xfrm>
            <a:off x="1428750" y="1809750"/>
            <a:ext cx="6400800" cy="3086100"/>
          </a:xfrm>
        </p:spPr>
        <p:txBody>
          <a:bodyPr>
            <a:normAutofit/>
          </a:bodyPr>
          <a:lstStyle/>
          <a:p>
            <a:pPr>
              <a:lnSpc>
                <a:spcPct val="90000"/>
              </a:lnSpc>
            </a:pPr>
            <a:r>
              <a:rPr lang="en-US" altLang="en-US" sz="2100" dirty="0"/>
              <a:t>Problems</a:t>
            </a:r>
          </a:p>
          <a:p>
            <a:pPr>
              <a:lnSpc>
                <a:spcPct val="90000"/>
              </a:lnSpc>
            </a:pPr>
            <a:endParaRPr lang="en-US" altLang="en-US" sz="2100" dirty="0"/>
          </a:p>
          <a:p>
            <a:pPr>
              <a:lnSpc>
                <a:spcPct val="90000"/>
              </a:lnSpc>
            </a:pPr>
            <a:endParaRPr lang="en-US" altLang="en-US" sz="2100" dirty="0"/>
          </a:p>
          <a:p>
            <a:pPr lvl="1">
              <a:lnSpc>
                <a:spcPct val="90000"/>
              </a:lnSpc>
            </a:pPr>
            <a:endParaRPr lang="en-US" altLang="en-US" sz="1800" dirty="0"/>
          </a:p>
          <a:p>
            <a:pPr lvl="1">
              <a:lnSpc>
                <a:spcPct val="90000"/>
              </a:lnSpc>
            </a:pPr>
            <a:r>
              <a:rPr lang="en-US" altLang="en-US" sz="1800" dirty="0"/>
              <a:t>Large data sets (say 50GB) </a:t>
            </a:r>
          </a:p>
          <a:p>
            <a:pPr lvl="1">
              <a:lnSpc>
                <a:spcPct val="90000"/>
              </a:lnSpc>
            </a:pPr>
            <a:r>
              <a:rPr lang="en-US" altLang="en-US" sz="1800" dirty="0"/>
              <a:t>Simultaneous access by many users</a:t>
            </a:r>
          </a:p>
          <a:p>
            <a:pPr lvl="2">
              <a:lnSpc>
                <a:spcPct val="90000"/>
              </a:lnSpc>
            </a:pPr>
            <a:r>
              <a:rPr lang="en-US" altLang="en-US" sz="1400" dirty="0"/>
              <a:t>Need locks</a:t>
            </a:r>
          </a:p>
        </p:txBody>
      </p:sp>
      <p:sp>
        <p:nvSpPr>
          <p:cNvPr id="50180" name="AutoShape 1028"/>
          <p:cNvSpPr>
            <a:spLocks noChangeArrowheads="1"/>
          </p:cNvSpPr>
          <p:nvPr/>
        </p:nvSpPr>
        <p:spPr bwMode="auto">
          <a:xfrm>
            <a:off x="3877865" y="1962150"/>
            <a:ext cx="2675335" cy="1035254"/>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a:spAutoFit/>
          </a:bodyPr>
          <a:lstStyle/>
          <a:p>
            <a:pPr lvl="1">
              <a:lnSpc>
                <a:spcPct val="90000"/>
              </a:lnSpc>
              <a:spcBef>
                <a:spcPct val="0"/>
              </a:spcBef>
              <a:buFontTx/>
              <a:buNone/>
            </a:pPr>
            <a:r>
              <a:rPr lang="en-US" altLang="en-US" sz="900" dirty="0"/>
              <a:t>Read ‘students.txt’</a:t>
            </a:r>
          </a:p>
          <a:p>
            <a:pPr lvl="1">
              <a:lnSpc>
                <a:spcPct val="90000"/>
              </a:lnSpc>
              <a:spcBef>
                <a:spcPct val="0"/>
              </a:spcBef>
              <a:buFontTx/>
              <a:buNone/>
            </a:pPr>
            <a:r>
              <a:rPr lang="en-US" altLang="en-US" sz="900" dirty="0"/>
              <a:t>Read ‘courses.txt’</a:t>
            </a:r>
          </a:p>
          <a:p>
            <a:pPr lvl="1">
              <a:lnSpc>
                <a:spcPct val="90000"/>
              </a:lnSpc>
              <a:spcBef>
                <a:spcPct val="0"/>
              </a:spcBef>
              <a:buFontTx/>
              <a:buNone/>
            </a:pPr>
            <a:r>
              <a:rPr lang="en-US" altLang="en-US" sz="900" dirty="0" err="1"/>
              <a:t>Find&amp;update</a:t>
            </a:r>
            <a:r>
              <a:rPr lang="en-US" altLang="en-US" sz="900" dirty="0"/>
              <a:t> the record “Mary Johnson”</a:t>
            </a:r>
          </a:p>
          <a:p>
            <a:pPr lvl="1">
              <a:lnSpc>
                <a:spcPct val="90000"/>
              </a:lnSpc>
              <a:spcBef>
                <a:spcPct val="0"/>
              </a:spcBef>
              <a:buFontTx/>
              <a:buNone/>
            </a:pPr>
            <a:r>
              <a:rPr lang="en-US" altLang="en-US" sz="900" dirty="0" err="1"/>
              <a:t>Find&amp;update</a:t>
            </a:r>
            <a:r>
              <a:rPr lang="en-US" altLang="en-US" sz="900" dirty="0"/>
              <a:t> the record “CS444”</a:t>
            </a:r>
          </a:p>
          <a:p>
            <a:pPr lvl="1">
              <a:lnSpc>
                <a:spcPct val="90000"/>
              </a:lnSpc>
              <a:spcBef>
                <a:spcPct val="0"/>
              </a:spcBef>
              <a:buFontTx/>
              <a:buNone/>
            </a:pPr>
            <a:r>
              <a:rPr lang="en-US" altLang="en-US" sz="900" dirty="0"/>
              <a:t>Write “students.txt”</a:t>
            </a:r>
          </a:p>
          <a:p>
            <a:pPr lvl="1">
              <a:lnSpc>
                <a:spcPct val="90000"/>
              </a:lnSpc>
              <a:spcBef>
                <a:spcPct val="0"/>
              </a:spcBef>
              <a:buFontTx/>
              <a:buNone/>
            </a:pPr>
            <a:r>
              <a:rPr lang="en-US" altLang="en-US" sz="900" dirty="0"/>
              <a:t>Write “courses.txt”</a:t>
            </a:r>
          </a:p>
        </p:txBody>
      </p:sp>
      <p:sp>
        <p:nvSpPr>
          <p:cNvPr id="6"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Tree>
    <p:extLst>
      <p:ext uri="{BB962C8B-B14F-4D97-AF65-F5344CB8AC3E}">
        <p14:creationId xmlns:p14="http://schemas.microsoft.com/office/powerpoint/2010/main" val="30799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p:txBody>
          <a:bodyPr/>
          <a:lstStyle/>
          <a:p>
            <a:fld id="{DE906231-7551-4BFA-8287-F3C45FDE93D9}" type="slidenum">
              <a:rPr lang="en-US" altLang="en-US"/>
              <a:pPr/>
              <a:t>8</a:t>
            </a:fld>
            <a:endParaRPr lang="en-US" altLang="en-US"/>
          </a:p>
        </p:txBody>
      </p:sp>
      <p:sp>
        <p:nvSpPr>
          <p:cNvPr id="51222" name="Rectangle 22"/>
          <p:cNvSpPr>
            <a:spLocks noChangeArrowheads="1"/>
          </p:cNvSpPr>
          <p:nvPr/>
        </p:nvSpPr>
        <p:spPr bwMode="auto">
          <a:xfrm>
            <a:off x="1600200" y="1828800"/>
            <a:ext cx="2171700" cy="222885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51202" name="Rectangle 2"/>
          <p:cNvSpPr>
            <a:spLocks noGrp="1" noChangeArrowheads="1"/>
          </p:cNvSpPr>
          <p:nvPr>
            <p:ph type="title"/>
          </p:nvPr>
        </p:nvSpPr>
        <p:spPr>
          <a:xfrm>
            <a:off x="457200" y="514350"/>
            <a:ext cx="8229600" cy="857250"/>
          </a:xfrm>
        </p:spPr>
        <p:txBody>
          <a:bodyPr/>
          <a:lstStyle/>
          <a:p>
            <a:r>
              <a:rPr lang="en-US" altLang="en-US" dirty="0"/>
              <a:t>Enters a DBMS</a:t>
            </a:r>
          </a:p>
        </p:txBody>
      </p:sp>
      <p:pic>
        <p:nvPicPr>
          <p:cNvPr id="512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00250"/>
            <a:ext cx="858441"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6" name="AutoShape 6"/>
          <p:cNvSpPr>
            <a:spLocks noChangeArrowheads="1"/>
          </p:cNvSpPr>
          <p:nvPr/>
        </p:nvSpPr>
        <p:spPr bwMode="auto">
          <a:xfrm>
            <a:off x="1771650" y="2071108"/>
            <a:ext cx="628650" cy="372636"/>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51207" name="AutoShape 7"/>
          <p:cNvSpPr>
            <a:spLocks noChangeArrowheads="1"/>
          </p:cNvSpPr>
          <p:nvPr/>
        </p:nvSpPr>
        <p:spPr bwMode="auto">
          <a:xfrm>
            <a:off x="1771650" y="2756908"/>
            <a:ext cx="628650" cy="372636"/>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51208" name="AutoShape 8"/>
          <p:cNvSpPr>
            <a:spLocks noChangeArrowheads="1"/>
          </p:cNvSpPr>
          <p:nvPr/>
        </p:nvSpPr>
        <p:spPr bwMode="auto">
          <a:xfrm>
            <a:off x="1771650" y="3499858"/>
            <a:ext cx="628650" cy="372636"/>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51209" name="AutoShape 9"/>
          <p:cNvSpPr>
            <a:spLocks noChangeArrowheads="1"/>
          </p:cNvSpPr>
          <p:nvPr/>
        </p:nvSpPr>
        <p:spPr bwMode="auto">
          <a:xfrm>
            <a:off x="1537073" y="4514850"/>
            <a:ext cx="1176384" cy="421972"/>
          </a:xfrm>
          <a:prstGeom prst="wedgeEllipseCallout">
            <a:avLst>
              <a:gd name="adj1" fmla="val -171"/>
              <a:gd name="adj2" fmla="val -122819"/>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350"/>
              <a:t>Data files</a:t>
            </a:r>
          </a:p>
        </p:txBody>
      </p:sp>
      <p:sp>
        <p:nvSpPr>
          <p:cNvPr id="51210" name="AutoShape 10"/>
          <p:cNvSpPr>
            <a:spLocks noChangeArrowheads="1"/>
          </p:cNvSpPr>
          <p:nvPr/>
        </p:nvSpPr>
        <p:spPr bwMode="auto">
          <a:xfrm>
            <a:off x="3382074" y="3905250"/>
            <a:ext cx="1854786" cy="1006242"/>
          </a:xfrm>
          <a:prstGeom prst="wedgeEllipseCallout">
            <a:avLst>
              <a:gd name="adj1" fmla="val -29926"/>
              <a:gd name="adj2" fmla="val -62694"/>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350"/>
              <a:t>Database server</a:t>
            </a:r>
            <a:br>
              <a:rPr lang="en-US" altLang="en-US" sz="1350"/>
            </a:br>
            <a:r>
              <a:rPr lang="en-US" altLang="en-US" sz="1350"/>
              <a:t>(someone else’s</a:t>
            </a:r>
            <a:br>
              <a:rPr lang="en-US" altLang="en-US" sz="1350"/>
            </a:br>
            <a:r>
              <a:rPr lang="en-US" altLang="en-US" sz="1350"/>
              <a:t>C program)</a:t>
            </a:r>
          </a:p>
        </p:txBody>
      </p:sp>
      <p:sp>
        <p:nvSpPr>
          <p:cNvPr id="51219" name="AutoShape 19"/>
          <p:cNvSpPr>
            <a:spLocks noChangeArrowheads="1"/>
          </p:cNvSpPr>
          <p:nvPr/>
        </p:nvSpPr>
        <p:spPr bwMode="auto">
          <a:xfrm>
            <a:off x="6218171" y="4457700"/>
            <a:ext cx="1474920" cy="421972"/>
          </a:xfrm>
          <a:prstGeom prst="wedgeEllipseCallout">
            <a:avLst>
              <a:gd name="adj1" fmla="val -8954"/>
              <a:gd name="adj2" fmla="val -90255"/>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350"/>
              <a:t>Applications</a:t>
            </a:r>
          </a:p>
        </p:txBody>
      </p:sp>
      <p:grpSp>
        <p:nvGrpSpPr>
          <p:cNvPr id="51223" name="Group 23"/>
          <p:cNvGrpSpPr>
            <a:grpSpLocks/>
          </p:cNvGrpSpPr>
          <p:nvPr/>
        </p:nvGrpSpPr>
        <p:grpSpPr bwMode="auto">
          <a:xfrm>
            <a:off x="3829050" y="1657350"/>
            <a:ext cx="3200400" cy="2571750"/>
            <a:chOff x="2256" y="1392"/>
            <a:chExt cx="2688" cy="2160"/>
          </a:xfrm>
        </p:grpSpPr>
        <p:pic>
          <p:nvPicPr>
            <p:cNvPr id="51211"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8" y="1392"/>
              <a:ext cx="624"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3"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4" y="2244"/>
              <a:ext cx="624"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4"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0" y="3108"/>
              <a:ext cx="624"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16" name="Line 16"/>
            <p:cNvSpPr>
              <a:spLocks noChangeShapeType="1"/>
            </p:cNvSpPr>
            <p:nvPr/>
          </p:nvSpPr>
          <p:spPr bwMode="auto">
            <a:xfrm flipV="1">
              <a:off x="2256" y="1728"/>
              <a:ext cx="177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217" name="Line 17"/>
            <p:cNvSpPr>
              <a:spLocks noChangeShapeType="1"/>
            </p:cNvSpPr>
            <p:nvPr/>
          </p:nvSpPr>
          <p:spPr bwMode="auto">
            <a:xfrm>
              <a:off x="2304" y="2448"/>
              <a:ext cx="172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218" name="Line 18"/>
            <p:cNvSpPr>
              <a:spLocks noChangeShapeType="1"/>
            </p:cNvSpPr>
            <p:nvPr/>
          </p:nvSpPr>
          <p:spPr bwMode="auto">
            <a:xfrm>
              <a:off x="2400" y="2880"/>
              <a:ext cx="182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220" name="Text Box 20"/>
            <p:cNvSpPr txBox="1">
              <a:spLocks noChangeArrowheads="1"/>
            </p:cNvSpPr>
            <p:nvPr/>
          </p:nvSpPr>
          <p:spPr bwMode="auto">
            <a:xfrm>
              <a:off x="2659" y="2061"/>
              <a:ext cx="947"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350" dirty="0"/>
                <a:t>connection</a:t>
              </a:r>
            </a:p>
            <a:p>
              <a:pPr>
                <a:buFontTx/>
                <a:buNone/>
              </a:pPr>
              <a:r>
                <a:rPr lang="en-US" altLang="en-US" sz="1350" dirty="0"/>
                <a:t>(ODBC, JDBC)</a:t>
              </a:r>
            </a:p>
          </p:txBody>
        </p:sp>
      </p:grpSp>
      <p:sp>
        <p:nvSpPr>
          <p:cNvPr id="51221" name="Text Box 21"/>
          <p:cNvSpPr txBox="1">
            <a:spLocks noChangeArrowheads="1"/>
          </p:cNvSpPr>
          <p:nvPr/>
        </p:nvSpPr>
        <p:spPr bwMode="auto">
          <a:xfrm>
            <a:off x="1485900" y="1371600"/>
            <a:ext cx="3188693"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2100"/>
              <a:t>“Two tier database system”</a:t>
            </a:r>
          </a:p>
        </p:txBody>
      </p:sp>
      <p:sp>
        <p:nvSpPr>
          <p:cNvPr id="2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Tree>
    <p:extLst>
      <p:ext uri="{BB962C8B-B14F-4D97-AF65-F5344CB8AC3E}">
        <p14:creationId xmlns:p14="http://schemas.microsoft.com/office/powerpoint/2010/main" val="361446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dissolve">
                                      <p:cBhvr>
                                        <p:cTn id="7" dur="500"/>
                                        <p:tgtEl>
                                          <p:spTgt spid="5120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210"/>
                                        </p:tgtEl>
                                        <p:attrNameLst>
                                          <p:attrName>style.visibility</p:attrName>
                                        </p:attrNameLst>
                                      </p:cBhvr>
                                      <p:to>
                                        <p:strVal val="visible"/>
                                      </p:to>
                                    </p:set>
                                    <p:animEffect transition="in" filter="dissolve">
                                      <p:cBhvr>
                                        <p:cTn id="11" dur="500"/>
                                        <p:tgtEl>
                                          <p:spTgt spid="512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51223"/>
                                        </p:tgtEl>
                                        <p:attrNameLst>
                                          <p:attrName>style.visibility</p:attrName>
                                        </p:attrNameLst>
                                      </p:cBhvr>
                                      <p:to>
                                        <p:strVal val="visible"/>
                                      </p:to>
                                    </p:set>
                                    <p:animEffect transition="in" filter="dissolve">
                                      <p:cBhvr>
                                        <p:cTn id="16" dur="500"/>
                                        <p:tgtEl>
                                          <p:spTgt spid="51223"/>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219"/>
                                        </p:tgtEl>
                                        <p:attrNameLst>
                                          <p:attrName>style.visibility</p:attrName>
                                        </p:attrNameLst>
                                      </p:cBhvr>
                                      <p:to>
                                        <p:strVal val="visible"/>
                                      </p:to>
                                    </p:set>
                                    <p:animEffect transition="in" filter="dissolve">
                                      <p:cBhvr>
                                        <p:cTn id="20" dur="500"/>
                                        <p:tgtEl>
                                          <p:spTgt spid="5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animBg="1" autoUpdateAnimBg="0"/>
      <p:bldP spid="51210" grpId="0" animBg="1" autoUpdateAnimBg="0"/>
      <p:bldP spid="5121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Key concepts</a:t>
            </a:r>
          </a:p>
          <a:p>
            <a:pPr marL="674370" lvl="1" indent="-182880">
              <a:lnSpc>
                <a:spcPct val="90000"/>
              </a:lnSpc>
              <a:spcBef>
                <a:spcPts val="0"/>
              </a:spcBef>
              <a:spcAft>
                <a:spcPts val="4400"/>
              </a:spcAft>
              <a:buClr>
                <a:srgbClr val="0000FF"/>
              </a:buClr>
              <a:buFont typeface="Wingdings" pitchFamily="2" charset="2"/>
              <a:buChar char="§"/>
            </a:pPr>
            <a:r>
              <a:rPr lang="en-US" dirty="0">
                <a:solidFill>
                  <a:schemeClr val="accent6">
                    <a:lumMod val="50000"/>
                  </a:schemeClr>
                </a:solidFill>
              </a:rPr>
              <a:t> </a:t>
            </a:r>
            <a:r>
              <a:rPr lang="en-US" dirty="0">
                <a:solidFill>
                  <a:srgbClr val="0000FF"/>
                </a:solidFill>
              </a:rPr>
              <a:t>Data model</a:t>
            </a:r>
          </a:p>
          <a:p>
            <a:pPr marL="674370" lvl="1" indent="-182880">
              <a:lnSpc>
                <a:spcPct val="90000"/>
              </a:lnSpc>
              <a:spcBef>
                <a:spcPts val="0"/>
              </a:spcBef>
              <a:spcAft>
                <a:spcPts val="4400"/>
              </a:spcAft>
              <a:buClr>
                <a:srgbClr val="0000FF"/>
              </a:buClr>
              <a:buFont typeface="Wingdings" pitchFamily="2" charset="2"/>
              <a:buChar char="§"/>
            </a:pPr>
            <a:r>
              <a:rPr lang="en-US" dirty="0">
                <a:solidFill>
                  <a:srgbClr val="0000FF"/>
                </a:solidFill>
              </a:rPr>
              <a:t> Schema versus data</a:t>
            </a:r>
          </a:p>
          <a:p>
            <a:pPr marL="674370" lvl="1" indent="-182880">
              <a:lnSpc>
                <a:spcPct val="90000"/>
              </a:lnSpc>
              <a:spcBef>
                <a:spcPts val="0"/>
              </a:spcBef>
              <a:spcAft>
                <a:spcPts val="4400"/>
              </a:spcAft>
              <a:buClr>
                <a:srgbClr val="0000FF"/>
              </a:buClr>
              <a:buFont typeface="Wingdings" pitchFamily="2" charset="2"/>
              <a:buChar char="§"/>
            </a:pPr>
            <a:r>
              <a:rPr lang="en-US" dirty="0">
                <a:solidFill>
                  <a:srgbClr val="0000FF"/>
                </a:solidFill>
              </a:rPr>
              <a:t> Data definition language (</a:t>
            </a:r>
            <a:r>
              <a:rPr lang="en-US" dirty="0" err="1">
                <a:solidFill>
                  <a:srgbClr val="0000FF"/>
                </a:solidFill>
              </a:rPr>
              <a:t>DDL</a:t>
            </a:r>
            <a:r>
              <a:rPr lang="en-US" dirty="0">
                <a:solidFill>
                  <a:srgbClr val="0000FF"/>
                </a:solidFill>
              </a:rPr>
              <a:t>)</a:t>
            </a:r>
          </a:p>
          <a:p>
            <a:pPr marL="674370" lvl="1" indent="-182880">
              <a:lnSpc>
                <a:spcPct val="90000"/>
              </a:lnSpc>
              <a:spcBef>
                <a:spcPts val="0"/>
              </a:spcBef>
              <a:spcAft>
                <a:spcPts val="4400"/>
              </a:spcAft>
              <a:buClr>
                <a:srgbClr val="0000FF"/>
              </a:buClr>
              <a:buFont typeface="Wingdings" pitchFamily="2" charset="2"/>
              <a:buChar char="§"/>
            </a:pPr>
            <a:r>
              <a:rPr lang="en-US" dirty="0">
                <a:solidFill>
                  <a:srgbClr val="0000FF"/>
                </a:solidFill>
              </a:rPr>
              <a:t> Data manipulation or query language (</a:t>
            </a:r>
            <a:r>
              <a:rPr lang="en-US" dirty="0" err="1">
                <a:solidFill>
                  <a:srgbClr val="0000FF"/>
                </a:solidFill>
              </a:rPr>
              <a:t>DML</a:t>
            </a:r>
            <a:r>
              <a:rPr lang="en-US" dirty="0">
                <a:solidFill>
                  <a:srgbClr val="0000FF"/>
                </a:solidFill>
              </a:rPr>
              <a:t>)</a:t>
            </a:r>
            <a:endParaRPr lang="en-US" sz="3200" dirty="0">
              <a:solidFill>
                <a:srgbClr val="0000FF"/>
              </a:solidFill>
            </a:endParaRPr>
          </a:p>
        </p:txBody>
      </p:sp>
    </p:spTree>
    <p:extLst>
      <p:ext uri="{BB962C8B-B14F-4D97-AF65-F5344CB8AC3E}">
        <p14:creationId xmlns:p14="http://schemas.microsoft.com/office/powerpoint/2010/main" val="12966933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75"/>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2372</TotalTime>
  <Words>2298</Words>
  <Application>Microsoft Office PowerPoint</Application>
  <PresentationFormat>On-screen Show (16:9)</PresentationFormat>
  <Paragraphs>121</Paragraphs>
  <Slides>11</Slides>
  <Notes>5</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11</vt:i4>
      </vt:variant>
    </vt:vector>
  </HeadingPairs>
  <TitlesOfParts>
    <vt:vector size="20" baseType="lpstr">
      <vt:lpstr>Arial</vt:lpstr>
      <vt:lpstr>Calibri</vt:lpstr>
      <vt:lpstr>Wingdings</vt:lpstr>
      <vt:lpstr>4_Lecture</vt:lpstr>
      <vt:lpstr>1_Lecture</vt:lpstr>
      <vt:lpstr>2_Lecture</vt:lpstr>
      <vt:lpstr>3_Office Theme</vt:lpstr>
      <vt:lpstr>4_Office Theme</vt:lpstr>
      <vt:lpstr>5_Office Theme</vt:lpstr>
      <vt:lpstr>Database Systems  Originally prepared by Jennifer Widom </vt:lpstr>
      <vt:lpstr>PowerPoint Presentation</vt:lpstr>
      <vt:lpstr>PowerPoint Presentation</vt:lpstr>
      <vt:lpstr>PowerPoint Presentation</vt:lpstr>
      <vt:lpstr>Can we manage data without a DBMS ?</vt:lpstr>
      <vt:lpstr>Doing it without a DBMS...</vt:lpstr>
      <vt:lpstr>Problems without a DBMS...</vt:lpstr>
      <vt:lpstr>Enters a DBMS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Qasim Malik</cp:lastModifiedBy>
  <cp:revision>179</cp:revision>
  <dcterms:created xsi:type="dcterms:W3CDTF">2010-07-08T21:59:02Z</dcterms:created>
  <dcterms:modified xsi:type="dcterms:W3CDTF">2016-10-04T20:07:11Z</dcterms:modified>
</cp:coreProperties>
</file>