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  <p:sldMasterId id="2147483684" r:id="rId5"/>
    <p:sldMasterId id="2147483763" r:id="rId6"/>
    <p:sldMasterId id="2147483722" r:id="rId7"/>
    <p:sldMasterId id="2147483736" r:id="rId8"/>
    <p:sldMasterId id="2147483750" r:id="rId9"/>
  </p:sldMasterIdLst>
  <p:notesMasterIdLst>
    <p:notesMasterId r:id="rId41"/>
  </p:notesMasterIdLst>
  <p:sldIdLst>
    <p:sldId id="278" r:id="rId10"/>
    <p:sldId id="430" r:id="rId11"/>
    <p:sldId id="431" r:id="rId12"/>
    <p:sldId id="432" r:id="rId13"/>
    <p:sldId id="437" r:id="rId14"/>
    <p:sldId id="427" r:id="rId15"/>
    <p:sldId id="433" r:id="rId16"/>
    <p:sldId id="428" r:id="rId17"/>
    <p:sldId id="429" r:id="rId18"/>
    <p:sldId id="434" r:id="rId19"/>
    <p:sldId id="435" r:id="rId20"/>
    <p:sldId id="436" r:id="rId21"/>
    <p:sldId id="400" r:id="rId22"/>
    <p:sldId id="401" r:id="rId23"/>
    <p:sldId id="409" r:id="rId24"/>
    <p:sldId id="422" r:id="rId25"/>
    <p:sldId id="410" r:id="rId26"/>
    <p:sldId id="411" r:id="rId27"/>
    <p:sldId id="412" r:id="rId28"/>
    <p:sldId id="424" r:id="rId29"/>
    <p:sldId id="425" r:id="rId30"/>
    <p:sldId id="415" r:id="rId31"/>
    <p:sldId id="416" r:id="rId32"/>
    <p:sldId id="417" r:id="rId33"/>
    <p:sldId id="418" r:id="rId34"/>
    <p:sldId id="402" r:id="rId35"/>
    <p:sldId id="404" r:id="rId36"/>
    <p:sldId id="405" r:id="rId37"/>
    <p:sldId id="406" r:id="rId38"/>
    <p:sldId id="407" r:id="rId39"/>
    <p:sldId id="408" r:id="rId40"/>
  </p:sldIdLst>
  <p:sldSz cx="9144000" cy="5143500" type="screen16x9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990000"/>
    <a:srgbClr val="0000FF"/>
    <a:srgbClr val="800000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8685A-280A-42F6-A0BF-05542A5DBA49}" v="2" dt="2022-10-07T16:05:41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80443" autoAdjust="0"/>
  </p:normalViewPr>
  <p:slideViewPr>
    <p:cSldViewPr>
      <p:cViewPr varScale="1">
        <p:scale>
          <a:sx n="76" d="100"/>
          <a:sy n="76" d="100"/>
        </p:scale>
        <p:origin x="1224" y="90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gs" Target="tags/tag1.xml"/><Relationship Id="rId47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ableStyles" Target="tableStyles.xml"/><Relationship Id="rId20" Type="http://schemas.openxmlformats.org/officeDocument/2006/relationships/slide" Target="slides/slide11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 ABDULLAH" userId="S::sp21-bse-046@isbstudent.comsats.edu.pk::cbd2f9a3-701a-4586-a1c8-f2df5b6e3616" providerId="AD" clId="Web-{C858685A-280A-42F6-A0BF-05542A5DBA49}"/>
    <pc:docChg chg="modSld">
      <pc:chgData name="MIR ABDULLAH" userId="S::sp21-bse-046@isbstudent.comsats.edu.pk::cbd2f9a3-701a-4586-a1c8-f2df5b6e3616" providerId="AD" clId="Web-{C858685A-280A-42F6-A0BF-05542A5DBA49}" dt="2022-10-07T16:05:41.946" v="1" actId="1076"/>
      <pc:docMkLst>
        <pc:docMk/>
      </pc:docMkLst>
      <pc:sldChg chg="modSp">
        <pc:chgData name="MIR ABDULLAH" userId="S::sp21-bse-046@isbstudent.comsats.edu.pk::cbd2f9a3-701a-4586-a1c8-f2df5b6e3616" providerId="AD" clId="Web-{C858685A-280A-42F6-A0BF-05542A5DBA49}" dt="2022-10-07T16:05:41.946" v="1" actId="1076"/>
        <pc:sldMkLst>
          <pc:docMk/>
          <pc:sldMk cId="298369584" sldId="278"/>
        </pc:sldMkLst>
        <pc:picChg chg="mod">
          <ac:chgData name="MIR ABDULLAH" userId="S::sp21-bse-046@isbstudent.comsats.edu.pk::cbd2f9a3-701a-4586-a1c8-f2df5b6e3616" providerId="AD" clId="Web-{C858685A-280A-42F6-A0BF-05542A5DBA49}" dt="2022-10-07T16:05:41.946" v="1" actId="1076"/>
          <ac:picMkLst>
            <pc:docMk/>
            <pc:sldMk cId="298369584" sldId="278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1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60"/>
            <a:ext cx="8229600" cy="8548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E9D263-FF31-FFB9-2D57-9FB68D271B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26E01-2379-2575-96FB-8FA7FE6DA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3B1A13-7949-C02C-8327-FF74FE6FAA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A99CF-472D-40C3-8F84-D5A51A9AEC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731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vertLeft1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vertLeft2</a:t>
            </a: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block2x2-1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vertLeft1</a:t>
            </a: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vertLeft2</a:t>
            </a: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7699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692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Databases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962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3880709" y="2126140"/>
            <a:ext cx="5184676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Algebra (III)</a:t>
            </a:r>
          </a:p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Division , aggregate  and grouping functions </a:t>
            </a:r>
          </a:p>
          <a:p>
            <a:pPr algn="l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Originally Prepared by Jennifer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Widom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6238-1DF9-1521-B116-49DC1022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3A3F-999D-8699-3183-5D2C6780F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39C05-2AD4-DF32-4790-7A88587F1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979"/>
            <a:ext cx="9026980" cy="45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6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4515-AA94-DBE6-D3E0-7A21555E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24805-F004-5EFD-D900-9EA2CD91B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360" y="1724464"/>
            <a:ext cx="7639050" cy="12289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D3CBFB-591C-47EE-3DF2-F501BEB9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651" y="2149295"/>
            <a:ext cx="4750512" cy="693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BC356-5C19-E520-FB2C-0A6C7E27C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6596710" y="2632898"/>
            <a:ext cx="1969410" cy="12289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365A54-9EFD-1B22-C9F7-A9F5BD977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2" y="3751645"/>
            <a:ext cx="7800975" cy="471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CDD541-26A3-2B71-5ABA-64C20F040A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7162" y="2843212"/>
            <a:ext cx="1209675" cy="7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7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C481-5F36-EBEB-CF11-5969EB25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2565E-5B53-4EA8-F771-FB86D1FDD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125" y="1419600"/>
            <a:ext cx="7905750" cy="11521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FB10E1-3769-8FE1-F835-C19473B66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2571750"/>
            <a:ext cx="1666875" cy="18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1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691991-C781-3A3C-6C0E-6FA606AF7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2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0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0ABBF-7259-99C2-9DD7-15BA740E8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7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6013-DFCA-9D51-4F3E-2E00A306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D171B-A810-E20F-B760-A5FB42F1A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89E5-BA25-B2BC-40D8-A683E089C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1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906F-38A3-44C2-DA70-8A928542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8FE2B4-5464-4CE0-90CE-03662D6DC64E}" type="slidenum">
              <a:rPr lang="en-US" altLang="en-US">
                <a:latin typeface="Garamond" panose="02020404030301010803" pitchFamily="18" charset="0"/>
              </a:rPr>
              <a:pPr eaLnBrk="1" hangingPunct="1"/>
              <a:t>16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B59B937-7E07-0A78-ABC8-912C54C61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b">
            <a:normAutofit/>
          </a:bodyPr>
          <a:lstStyle/>
          <a:p>
            <a:pPr eaLnBrk="1" hangingPunct="1"/>
            <a:r>
              <a:rPr lang="en-GB" altLang="en-US" b="1"/>
              <a:t>Aggregate Operations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7D017FE1-2446-75B9-EFF0-D7DB09085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168004"/>
            <a:ext cx="6172200" cy="3086100"/>
          </a:xfrm>
          <a:noFill/>
        </p:spPr>
        <p:txBody>
          <a:bodyPr vert="horz" lIns="67866" tIns="33338" rIns="67866" bIns="33338" rtlCol="0">
            <a:normAutofit fontScale="85000" lnSpcReduction="10000"/>
          </a:bodyPr>
          <a:lstStyle/>
          <a:p>
            <a:pPr eaLnBrk="1" hangingPunct="1"/>
            <a:r>
              <a:rPr lang="en-US" altLang="en-US" b="1">
                <a:sym typeface="Symbol" panose="05050102010706020507" pitchFamily="18" charset="2"/>
              </a:rPr>
              <a:t></a:t>
            </a:r>
            <a:r>
              <a:rPr lang="en-US" altLang="en-US" b="1" baseline="-25000"/>
              <a:t>AL</a:t>
            </a:r>
            <a:r>
              <a:rPr lang="en-US" altLang="en-US" b="1"/>
              <a:t>(R)</a:t>
            </a:r>
            <a:r>
              <a:rPr lang="en-US" altLang="en-US"/>
              <a:t> </a:t>
            </a:r>
            <a:r>
              <a:rPr lang="en-GB" altLang="en-US" b="1"/>
              <a:t>	</a:t>
            </a:r>
          </a:p>
          <a:p>
            <a:pPr lvl="1" eaLnBrk="1" hangingPunct="1"/>
            <a:r>
              <a:rPr lang="en-US" altLang="en-US" b="1"/>
              <a:t>Applies aggregate function list, AL, to R to define a relation over the aggregate list. </a:t>
            </a:r>
          </a:p>
          <a:p>
            <a:pPr lvl="1" eaLnBrk="1" hangingPunct="1"/>
            <a:r>
              <a:rPr lang="en-US" altLang="en-US" b="1"/>
              <a:t>AL contains one or more (&lt;aggregate_function&gt;, &lt;attribute&gt;) pairs</a:t>
            </a:r>
            <a:r>
              <a:rPr lang="en-US" altLang="en-US"/>
              <a:t> </a:t>
            </a:r>
            <a:r>
              <a:rPr lang="en-GB" altLang="en-US" b="1"/>
              <a:t>.</a:t>
            </a:r>
          </a:p>
          <a:p>
            <a:pPr eaLnBrk="1" hangingPunct="1"/>
            <a:r>
              <a:rPr lang="en-GB" altLang="en-US" b="1"/>
              <a:t>Main aggregate functions are: COUNT, SUM, AVG, MIN, and MAX.</a:t>
            </a:r>
          </a:p>
        </p:txBody>
      </p:sp>
    </p:spTree>
    <p:extLst>
      <p:ext uri="{BB962C8B-B14F-4D97-AF65-F5344CB8AC3E}">
        <p14:creationId xmlns:p14="http://schemas.microsoft.com/office/powerpoint/2010/main" val="22986857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D85ACE-22ED-A5DD-088B-14419475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Example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1CCA59-63B6-9820-0A8D-916DBA8D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D8E201-DD64-207D-358F-A9F94A60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50765"/>
            <a:ext cx="8229600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9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9FF6-A215-8E6B-74CD-6D401D0F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E9934-C454-B67C-0486-C64A9504C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75426"/>
            <a:ext cx="9144000" cy="5068074"/>
          </a:xfrm>
        </p:spPr>
      </p:pic>
    </p:spTree>
    <p:extLst>
      <p:ext uri="{BB962C8B-B14F-4D97-AF65-F5344CB8AC3E}">
        <p14:creationId xmlns:p14="http://schemas.microsoft.com/office/powerpoint/2010/main" val="321478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011D-6268-D2EA-1B7D-8E052E7B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F96D7-6844-F5E7-1CE9-FAF9F84B1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88575" cy="31862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A140C2-5F24-9F37-B1A0-8733687BB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1" y="3877520"/>
            <a:ext cx="4029075" cy="10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9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A725C-03B7-5EBF-B9AC-36AFB0DCE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60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89C2-004F-AC4E-87E7-98900B76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EB78B4-8494-4BFF-9E56-0DC996920C5B}" type="slidenum">
              <a:rPr lang="en-US" altLang="en-US">
                <a:latin typeface="Garamond" panose="02020404030301010803" pitchFamily="18" charset="0"/>
              </a:rPr>
              <a:pPr eaLnBrk="1" hangingPunct="1"/>
              <a:t>20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8B787BE-187B-313F-AE9B-B1C33D1B2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b">
            <a:normAutofit/>
          </a:bodyPr>
          <a:lstStyle/>
          <a:p>
            <a:pPr eaLnBrk="1" hangingPunct="1"/>
            <a:r>
              <a:rPr lang="en-GB" altLang="en-US" b="1"/>
              <a:t>Grouping Operation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ED9B338F-A0B2-8EA4-0F29-2B1841C33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168004"/>
            <a:ext cx="6172200" cy="3086100"/>
          </a:xfrm>
          <a:noFill/>
        </p:spPr>
        <p:txBody>
          <a:bodyPr vert="horz" lIns="67866" tIns="33338" rIns="67866" bIns="33338" rtlCol="0"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baseline="-25000"/>
              <a:t>GA</a:t>
            </a:r>
            <a:r>
              <a:rPr lang="en-US" altLang="en-US" b="1">
                <a:sym typeface="Symbol" panose="05050102010706020507" pitchFamily="18" charset="2"/>
              </a:rPr>
              <a:t></a:t>
            </a:r>
            <a:r>
              <a:rPr lang="en-US" altLang="en-US" b="1" baseline="-25000"/>
              <a:t>AL</a:t>
            </a:r>
            <a:r>
              <a:rPr lang="en-US" altLang="en-US" b="1"/>
              <a:t>(R)</a:t>
            </a:r>
            <a:r>
              <a:rPr lang="en-US" altLang="en-US"/>
              <a:t> </a:t>
            </a:r>
            <a:r>
              <a:rPr lang="en-GB" altLang="en-US" b="1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Groups tuples of R by grouping attributes, GA, and then applies aggregate function list, AL, to define a new relation.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AL contains one or more (&lt;aggregate_function&gt;, &lt;attribute&gt;) pairs.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Resulting relation contains the grouping attributes, GA, along with results of each of the aggregate functions</a:t>
            </a:r>
            <a:r>
              <a:rPr lang="en-GB" altLang="en-US" b="1"/>
              <a:t>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90DC2-B383-E540-5B7C-CA055EC0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6A8FFC-2618-4C63-B2B6-01B4F780C58A}" type="slidenum">
              <a:rPr lang="en-US" altLang="en-US">
                <a:latin typeface="Garamond" panose="02020404030301010803" pitchFamily="18" charset="0"/>
              </a:rPr>
              <a:pPr eaLnBrk="1" hangingPunct="1"/>
              <a:t>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24EFED5-897B-1D1E-67F8-2E0DCF921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7866" tIns="33338" rIns="67866" bIns="33338" rtlCol="0" anchor="b">
            <a:normAutofit/>
          </a:bodyPr>
          <a:lstStyle/>
          <a:p>
            <a:pPr eaLnBrk="1" hangingPunct="1"/>
            <a:r>
              <a:rPr lang="en-GB" altLang="en-US" b="1"/>
              <a:t>Example – Grouping Operation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E9C89A36-BB1D-E355-5992-10C0E7E2EC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47813" y="1168003"/>
            <a:ext cx="5832872" cy="1908572"/>
          </a:xfrm>
          <a:noFill/>
        </p:spPr>
        <p:txBody>
          <a:bodyPr vert="horz" lIns="67866" tIns="33338" rIns="67866" bIns="33338" rtlCol="0">
            <a:normAutofit/>
          </a:bodyPr>
          <a:lstStyle/>
          <a:p>
            <a:pPr eaLnBrk="1" hangingPunct="1"/>
            <a:r>
              <a:rPr lang="en-GB" altLang="en-US" sz="1950" b="1"/>
              <a:t>Find the number of staff working in each branch and the sum of their salaries.</a:t>
            </a:r>
          </a:p>
          <a:p>
            <a:pPr lvl="1" eaLnBrk="1" hangingPunct="1">
              <a:lnSpc>
                <a:spcPct val="0"/>
              </a:lnSpc>
            </a:pPr>
            <a:endParaRPr lang="en-GB" altLang="en-US" sz="1650" b="1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1500" b="1"/>
              <a:t>	</a:t>
            </a:r>
            <a:r>
              <a:rPr lang="en-US" altLang="en-US" sz="1725" b="1">
                <a:sym typeface="Symbol" panose="05050102010706020507" pitchFamily="18" charset="2"/>
              </a:rPr>
              <a:t></a:t>
            </a:r>
            <a:r>
              <a:rPr lang="en-US" altLang="en-US" sz="1725" b="1" baseline="-25000"/>
              <a:t>R</a:t>
            </a:r>
            <a:r>
              <a:rPr lang="en-US" altLang="en-US" sz="1725" b="1"/>
              <a:t>(branchNo, myCount, mySum)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725" b="1" baseline="-25000"/>
              <a:t>branchNo </a:t>
            </a:r>
            <a:r>
              <a:rPr lang="en-US" altLang="en-US" sz="1725" b="1">
                <a:sym typeface="Symbol" panose="05050102010706020507" pitchFamily="18" charset="2"/>
              </a:rPr>
              <a:t> </a:t>
            </a:r>
            <a:r>
              <a:rPr lang="en-US" altLang="en-US" sz="1725" b="1" baseline="-25000"/>
              <a:t>COUNT staffNo,</a:t>
            </a:r>
            <a:r>
              <a:rPr lang="en-US" altLang="en-US" sz="1725" b="1"/>
              <a:t> </a:t>
            </a:r>
            <a:r>
              <a:rPr lang="en-US" altLang="en-US" sz="1725" b="1" baseline="-25000"/>
              <a:t>SUM salary</a:t>
            </a:r>
            <a:r>
              <a:rPr lang="en-US" altLang="en-US" sz="1725" b="1"/>
              <a:t> (Staff)</a:t>
            </a:r>
            <a:r>
              <a:rPr lang="en-US" altLang="en-US" sz="1725"/>
              <a:t> </a:t>
            </a:r>
            <a:endParaRPr lang="en-GB" altLang="en-US" sz="1725"/>
          </a:p>
        </p:txBody>
      </p:sp>
      <p:pic>
        <p:nvPicPr>
          <p:cNvPr id="203782" name="Picture 6" descr="C04NF14">
            <a:extLst>
              <a:ext uri="{FF2B5EF4-FFF2-40B4-BE49-F238E27FC236}">
                <a16:creationId xmlns:a16="http://schemas.microsoft.com/office/drawing/2014/main" id="{7FF0AE85-4D69-6C76-3D76-095710F551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2207" y="2681288"/>
            <a:ext cx="3670697" cy="1828800"/>
          </a:xfr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C78B-45C1-426E-6005-2932E862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B7EC-423E-1966-192F-CE2F6859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3F6D9-3AC7-53B4-948C-43C718BA2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8229600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48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5414-DDAA-F0E9-5F8B-2442B1F0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693F-AD50-36C9-0638-F761EA38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2ADFD-1F0B-6504-D475-1CE159F79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50" y="205979"/>
            <a:ext cx="8339350" cy="441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34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944A-928B-158F-BC30-5BC2FF02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54319-6F0E-6362-EC54-0AB6979E0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804F7-454B-858A-9B3A-26736436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55" y="229045"/>
            <a:ext cx="8229600" cy="43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81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6B8D-2D80-8833-E38F-56F71227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2D822-F459-BC1A-0EF1-B9C7FCEE7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662" y="1282880"/>
            <a:ext cx="6924675" cy="3055500"/>
          </a:xfrm>
        </p:spPr>
      </p:pic>
    </p:spTree>
    <p:extLst>
      <p:ext uri="{BB962C8B-B14F-4D97-AF65-F5344CB8AC3E}">
        <p14:creationId xmlns:p14="http://schemas.microsoft.com/office/powerpoint/2010/main" val="2568351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87CA-A2D6-C120-3040-C316FCB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2741-6056-AE10-ADC8-BFD9086F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9283D-1ABE-02B6-5955-0F5967075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8229600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15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7BD0-C405-D63C-29BF-3FD2E564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0252"/>
            <a:ext cx="8229600" cy="857250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9A6D-513B-7DAB-5A4A-B076F3E34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60C32-6BE0-6CE6-CEEE-565B3F7EB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55" y="1200151"/>
            <a:ext cx="8300945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82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7E96-544E-C8AC-A1A6-007DC77F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A8F03A-B136-6A77-EED9-45F1ADC05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944" y="1200150"/>
            <a:ext cx="7606112" cy="3394075"/>
          </a:xfrm>
        </p:spPr>
      </p:pic>
    </p:spTree>
    <p:extLst>
      <p:ext uri="{BB962C8B-B14F-4D97-AF65-F5344CB8AC3E}">
        <p14:creationId xmlns:p14="http://schemas.microsoft.com/office/powerpoint/2010/main" val="1479532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A370-F476-8BE8-897C-F94CB9A0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7077-9B90-EC97-9012-0AE5B538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4B7B7-3D11-B200-E358-87910ABC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323975"/>
            <a:ext cx="8058150" cy="32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9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92B2F2-D01E-1DEA-A3EB-C8ED2BCE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E61121-11DC-79E8-1FE0-42340B52A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458006"/>
            <a:ext cx="8153400" cy="2304300"/>
          </a:xfrm>
        </p:spPr>
      </p:pic>
    </p:spTree>
    <p:extLst>
      <p:ext uri="{BB962C8B-B14F-4D97-AF65-F5344CB8AC3E}">
        <p14:creationId xmlns:p14="http://schemas.microsoft.com/office/powerpoint/2010/main" val="299313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E192-841A-1B42-80EA-1F470493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1A8F5-B9DA-F85D-303D-EFF62CE1D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644" y="1213140"/>
            <a:ext cx="6690712" cy="3394075"/>
          </a:xfrm>
        </p:spPr>
      </p:pic>
    </p:spTree>
    <p:extLst>
      <p:ext uri="{BB962C8B-B14F-4D97-AF65-F5344CB8AC3E}">
        <p14:creationId xmlns:p14="http://schemas.microsoft.com/office/powerpoint/2010/main" val="4259988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04E6-B024-F11C-5E18-9DAC1586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A52D22-B26A-4286-E974-AB4B0A639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735" y="1200150"/>
            <a:ext cx="6796530" cy="3394075"/>
          </a:xfrm>
        </p:spPr>
      </p:pic>
    </p:spTree>
    <p:extLst>
      <p:ext uri="{BB962C8B-B14F-4D97-AF65-F5344CB8AC3E}">
        <p14:creationId xmlns:p14="http://schemas.microsoft.com/office/powerpoint/2010/main" val="234536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D0819-67C9-7198-1E3E-88C42F80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2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7BF274-9BF5-23E1-0F6C-175AABD46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458006"/>
            <a:ext cx="6010275" cy="230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2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FE85-2BE9-928B-DE6D-205C0162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304A-32B8-816F-5DCD-BFCCA23B7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7F3BE-1E78-D779-DDF0-58B8077EA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8229600" cy="33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5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ED7B9C-C8F5-4922-B695-5A3AA032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B92C40-E80C-FA81-FBA7-DE15307AF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3230"/>
            <a:ext cx="9143999" cy="4080270"/>
          </a:xfrm>
        </p:spPr>
      </p:pic>
    </p:spTree>
    <p:extLst>
      <p:ext uri="{BB962C8B-B14F-4D97-AF65-F5344CB8AC3E}">
        <p14:creationId xmlns:p14="http://schemas.microsoft.com/office/powerpoint/2010/main" val="293821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3E3A-BD36-FA06-4279-6520E1F5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76D6B-3ADF-D652-018E-385696464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200150"/>
            <a:ext cx="7609655" cy="3394075"/>
          </a:xfrm>
        </p:spPr>
      </p:pic>
    </p:spTree>
    <p:extLst>
      <p:ext uri="{BB962C8B-B14F-4D97-AF65-F5344CB8AC3E}">
        <p14:creationId xmlns:p14="http://schemas.microsoft.com/office/powerpoint/2010/main" val="113186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878D-482C-FB42-B679-0031766A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2C08-B24F-A31F-8ABA-83810682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95325-344D-84F8-E88C-D19D506A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8229600" cy="331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43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74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5ABA4018733948943F6853B6A6F419" ma:contentTypeVersion="2" ma:contentTypeDescription="Create a new document." ma:contentTypeScope="" ma:versionID="b9137abbb6934e70118d1fa691ace630">
  <xsd:schema xmlns:xsd="http://www.w3.org/2001/XMLSchema" xmlns:xs="http://www.w3.org/2001/XMLSchema" xmlns:p="http://schemas.microsoft.com/office/2006/metadata/properties" xmlns:ns2="3c14c158-d7de-4cda-b0de-5ca3c5c667cd" targetNamespace="http://schemas.microsoft.com/office/2006/metadata/properties" ma:root="true" ma:fieldsID="a1bb15254bf7612c7c21cd5ed61d71d6" ns2:_="">
    <xsd:import namespace="3c14c158-d7de-4cda-b0de-5ca3c5c66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4c158-d7de-4cda-b0de-5ca3c5c667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3AE79E-B3AF-42F6-BEF2-72A08B9A63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F7A07-CE67-43E0-9B1D-41016A3BB6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14c158-d7de-4cda-b0de-5ca3c5c667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BB06A6-709E-4CF2-A3E6-81439DC8CC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9157</TotalTime>
  <Words>206</Words>
  <Application>Microsoft Office PowerPoint</Application>
  <PresentationFormat>On-screen Show (16:9)</PresentationFormat>
  <Paragraphs>40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  <vt:lpstr>Division operator </vt:lpstr>
      <vt:lpstr>PowerPoint Presentation</vt:lpstr>
      <vt:lpstr>PowerPoint Presentation</vt:lpstr>
      <vt:lpstr>Examples </vt:lpstr>
      <vt:lpstr>Division operator </vt:lpstr>
      <vt:lpstr>Examples </vt:lpstr>
      <vt:lpstr>Examples </vt:lpstr>
      <vt:lpstr>PowerPoint Presentation</vt:lpstr>
      <vt:lpstr>Example </vt:lpstr>
      <vt:lpstr>Example </vt:lpstr>
      <vt:lpstr>PowerPoint Presentation</vt:lpstr>
      <vt:lpstr>PowerPoint Presentation</vt:lpstr>
      <vt:lpstr>PowerPoint Presentation</vt:lpstr>
      <vt:lpstr>Aggregate Operations</vt:lpstr>
      <vt:lpstr>Example </vt:lpstr>
      <vt:lpstr>PowerPoint Presentation</vt:lpstr>
      <vt:lpstr>PowerPoint Presentation</vt:lpstr>
      <vt:lpstr>Grouping Operation</vt:lpstr>
      <vt:lpstr>Example – Grouping Operation</vt:lpstr>
      <vt:lpstr>Grouping </vt:lpstr>
      <vt:lpstr>PowerPoint Presentation</vt:lpstr>
      <vt:lpstr>PowerPoint Presentation</vt:lpstr>
      <vt:lpstr>Example </vt:lpstr>
      <vt:lpstr>Example </vt:lpstr>
      <vt:lpstr>Example </vt:lpstr>
      <vt:lpstr>PowerPoint Presentation</vt:lpstr>
      <vt:lpstr>Example </vt:lpstr>
      <vt:lpstr>Example </vt:lpstr>
      <vt:lpstr>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Sadia Maryam</cp:lastModifiedBy>
  <cp:revision>400</cp:revision>
  <dcterms:created xsi:type="dcterms:W3CDTF">2010-07-08T21:59:02Z</dcterms:created>
  <dcterms:modified xsi:type="dcterms:W3CDTF">2022-10-07T16:05:49Z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0x0101008F5ABA4018733948943F6853B6A6F419</vt:lpwstr>
  </property>
</Properties>
</file>