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  <p:sldMasterId id="2147483684" r:id="rId5"/>
    <p:sldMasterId id="2147483763" r:id="rId6"/>
    <p:sldMasterId id="2147483722" r:id="rId7"/>
    <p:sldMasterId id="2147483736" r:id="rId8"/>
    <p:sldMasterId id="2147483750" r:id="rId9"/>
  </p:sldMasterIdLst>
  <p:notesMasterIdLst>
    <p:notesMasterId r:id="rId58"/>
  </p:notesMasterIdLst>
  <p:sldIdLst>
    <p:sldId id="278" r:id="rId10"/>
    <p:sldId id="273" r:id="rId11"/>
    <p:sldId id="341" r:id="rId12"/>
    <p:sldId id="390" r:id="rId13"/>
    <p:sldId id="384" r:id="rId14"/>
    <p:sldId id="342" r:id="rId15"/>
    <p:sldId id="343" r:id="rId16"/>
    <p:sldId id="385" r:id="rId17"/>
    <p:sldId id="386" r:id="rId18"/>
    <p:sldId id="387" r:id="rId19"/>
    <p:sldId id="388" r:id="rId20"/>
    <p:sldId id="389" r:id="rId21"/>
    <p:sldId id="345" r:id="rId22"/>
    <p:sldId id="391" r:id="rId23"/>
    <p:sldId id="392" r:id="rId24"/>
    <p:sldId id="393" r:id="rId25"/>
    <p:sldId id="394" r:id="rId26"/>
    <p:sldId id="260" r:id="rId27"/>
    <p:sldId id="395" r:id="rId28"/>
    <p:sldId id="396" r:id="rId29"/>
    <p:sldId id="397" r:id="rId30"/>
    <p:sldId id="398" r:id="rId31"/>
    <p:sldId id="289" r:id="rId32"/>
    <p:sldId id="292" r:id="rId33"/>
    <p:sldId id="399" r:id="rId34"/>
    <p:sldId id="407" r:id="rId35"/>
    <p:sldId id="400" r:id="rId36"/>
    <p:sldId id="401" r:id="rId37"/>
    <p:sldId id="277" r:id="rId38"/>
    <p:sldId id="408" r:id="rId39"/>
    <p:sldId id="402" r:id="rId40"/>
    <p:sldId id="264" r:id="rId41"/>
    <p:sldId id="279" r:id="rId42"/>
    <p:sldId id="280" r:id="rId43"/>
    <p:sldId id="403" r:id="rId44"/>
    <p:sldId id="405" r:id="rId45"/>
    <p:sldId id="404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09" r:id="rId57"/>
  </p:sldIdLst>
  <p:sldSz cx="9144000" cy="5143500" type="screen16x9"/>
  <p:notesSz cx="6858000" cy="9144000"/>
  <p:custDataLst>
    <p:tags r:id="rId5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800000"/>
    <a:srgbClr val="A50021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7021F6-4F9A-4B79-B404-1E76895B8C13}" v="1" dt="2022-10-07T17:11:03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9406" autoAdjust="0"/>
  </p:normalViewPr>
  <p:slideViewPr>
    <p:cSldViewPr>
      <p:cViewPr varScale="1">
        <p:scale>
          <a:sx n="75" d="100"/>
          <a:sy n="75" d="100"/>
        </p:scale>
        <p:origin x="126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viewProps" Target="viewProps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microsoft.com/office/2016/11/relationships/changesInfo" Target="changesInfos/changesInfo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2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tags" Target="tags/tag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 ABDULLAH" userId="S::sp21-bse-046@isbstudent.comsats.edu.pk::cbd2f9a3-701a-4586-a1c8-f2df5b6e3616" providerId="AD" clId="Web-{E97021F6-4F9A-4B79-B404-1E76895B8C13}"/>
    <pc:docChg chg="modSld">
      <pc:chgData name="MIR ABDULLAH" userId="S::sp21-bse-046@isbstudent.comsats.edu.pk::cbd2f9a3-701a-4586-a1c8-f2df5b6e3616" providerId="AD" clId="Web-{E97021F6-4F9A-4B79-B404-1E76895B8C13}" dt="2022-10-07T17:11:03.877" v="0" actId="1076"/>
      <pc:docMkLst>
        <pc:docMk/>
      </pc:docMkLst>
      <pc:sldChg chg="modSp">
        <pc:chgData name="MIR ABDULLAH" userId="S::sp21-bse-046@isbstudent.comsats.edu.pk::cbd2f9a3-701a-4586-a1c8-f2df5b6e3616" providerId="AD" clId="Web-{E97021F6-4F9A-4B79-B404-1E76895B8C13}" dt="2022-10-07T17:11:03.877" v="0" actId="1076"/>
        <pc:sldMkLst>
          <pc:docMk/>
          <pc:sldMk cId="298369584" sldId="278"/>
        </pc:sldMkLst>
        <pc:picChg chg="mod">
          <ac:chgData name="MIR ABDULLAH" userId="S::sp21-bse-046@isbstudent.comsats.edu.pk::cbd2f9a3-701a-4586-a1c8-f2df5b6e3616" providerId="AD" clId="Web-{E97021F6-4F9A-4B79-B404-1E76895B8C13}" dt="2022-10-07T17:11:03.877" v="0" actId="1076"/>
          <ac:picMkLst>
            <pc:docMk/>
            <pc:sldMk cId="298369584" sldId="278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data-model is being designed we progress through three main stages .so lets look at a </a:t>
            </a:r>
            <a:r>
              <a:rPr lang="en-US" dirty="0" err="1"/>
              <a:t>ist</a:t>
            </a:r>
            <a:r>
              <a:rPr lang="en-US" dirty="0"/>
              <a:t> stage which is conceptual data model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1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of square shapes connected by lines   .square shapes are entities and lines represent relationships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1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expands the conceptual data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5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that cannot be further  divide </a:t>
            </a:r>
          </a:p>
          <a:p>
            <a:r>
              <a:rPr lang="en-US" dirty="0"/>
              <a:t>Age </a:t>
            </a:r>
          </a:p>
          <a:p>
            <a:r>
              <a:rPr lang="en-US" dirty="0"/>
              <a:t>Composed of more then 1 value </a:t>
            </a:r>
          </a:p>
          <a:p>
            <a:r>
              <a:rPr lang="en-US" dirty="0">
                <a:solidFill>
                  <a:srgbClr val="FF0000"/>
                </a:solidFill>
              </a:rPr>
              <a:t>Name </a:t>
            </a:r>
          </a:p>
          <a:p>
            <a:r>
              <a:rPr lang="en-US" dirty="0">
                <a:solidFill>
                  <a:srgbClr val="FF0000"/>
                </a:solidFill>
              </a:rPr>
              <a:t>Single---registration no </a:t>
            </a:r>
          </a:p>
          <a:p>
            <a:r>
              <a:rPr lang="en-US" dirty="0">
                <a:solidFill>
                  <a:srgbClr val="FF0000"/>
                </a:solidFill>
              </a:rPr>
              <a:t>Multi valued ________ phone no  double </a:t>
            </a:r>
            <a:r>
              <a:rPr lang="en-US" dirty="0" err="1">
                <a:solidFill>
                  <a:srgbClr val="FF0000"/>
                </a:solidFill>
              </a:rPr>
              <a:t>eclips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Stored –fixed ___ dob </a:t>
            </a:r>
          </a:p>
          <a:p>
            <a:r>
              <a:rPr lang="en-US" dirty="0">
                <a:solidFill>
                  <a:srgbClr val="FF0000"/>
                </a:solidFill>
              </a:rPr>
              <a:t>Derived ____ age ----- denoted by doted </a:t>
            </a:r>
            <a:r>
              <a:rPr lang="en-US" dirty="0" err="1">
                <a:solidFill>
                  <a:srgbClr val="FF0000"/>
                </a:solidFill>
              </a:rPr>
              <a:t>eclips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5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3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4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vertLeft1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vertLeft2</a:t>
            </a: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block2x2-1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vertLeft1</a:t>
            </a: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vertLeft2</a:t>
            </a: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06133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Databases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088097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modeling </a:t>
            </a:r>
          </a:p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Types  and stages of Data Model 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Originally prepared by Jennifer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Widom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9081-45B4-9325-889B-F25C47EC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data Model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BA7F0F-51E7-9EFD-DB81-C06F003DA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276351"/>
            <a:ext cx="5410200" cy="2978150"/>
          </a:xfrm>
        </p:spPr>
      </p:pic>
    </p:spTree>
    <p:extLst>
      <p:ext uri="{BB962C8B-B14F-4D97-AF65-F5344CB8AC3E}">
        <p14:creationId xmlns:p14="http://schemas.microsoft.com/office/powerpoint/2010/main" val="105057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29C1-5B21-EB93-971C-2E25049F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Logical Data Model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A891B-26E4-C318-6792-642BD5CE1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6350"/>
            <a:ext cx="6248400" cy="3428999"/>
          </a:xfrm>
        </p:spPr>
      </p:pic>
    </p:spTree>
    <p:extLst>
      <p:ext uri="{BB962C8B-B14F-4D97-AF65-F5344CB8AC3E}">
        <p14:creationId xmlns:p14="http://schemas.microsoft.com/office/powerpoint/2010/main" val="354835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D658-2866-F91E-AD3B-B16FD86A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Physical Data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0021-F969-B075-D3CA-A863E129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C8DEB-5A48-235C-3041-687E577AE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063229"/>
            <a:ext cx="8172450" cy="36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6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4607B6B-78A9-0CBF-6439-C27E7B13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28F-1A53-4FAD-8E17-7DD6B7BA4A7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1CA68ED-42EF-16F5-AC9A-22B4F15B7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en-US" b="1">
                <a:cs typeface="Times New Roman" panose="02020603050405020304" pitchFamily="18" charset="0"/>
              </a:rPr>
              <a:t>Three-Level ANSI-SPARC Architecture and Phases of Database Design</a:t>
            </a:r>
            <a:r>
              <a:rPr lang="en-GB" altLang="en-US"/>
              <a:t> </a:t>
            </a:r>
          </a:p>
        </p:txBody>
      </p:sp>
      <p:pic>
        <p:nvPicPr>
          <p:cNvPr id="144388" name="Picture 4">
            <a:extLst>
              <a:ext uri="{FF2B5EF4-FFF2-40B4-BE49-F238E27FC236}">
                <a16:creationId xmlns:a16="http://schemas.microsoft.com/office/drawing/2014/main" id="{E01C9411-2C47-64FF-5F66-F32550662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314450"/>
            <a:ext cx="45148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08C79-8D89-2C95-8140-CBAA79E6C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E-R model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0879142-7D2C-7863-CDB1-77E79538B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12 </a:t>
            </a:r>
          </a:p>
        </p:txBody>
      </p:sp>
    </p:spTree>
    <p:extLst>
      <p:ext uri="{BB962C8B-B14F-4D97-AF65-F5344CB8AC3E}">
        <p14:creationId xmlns:p14="http://schemas.microsoft.com/office/powerpoint/2010/main" val="6530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B54-87E1-B74E-3A69-F708A980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3A8E5D-D10E-DFB3-5A06-EB96BA864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25550"/>
            <a:ext cx="7958137" cy="3556000"/>
          </a:xfrm>
        </p:spPr>
      </p:pic>
    </p:spTree>
    <p:extLst>
      <p:ext uri="{BB962C8B-B14F-4D97-AF65-F5344CB8AC3E}">
        <p14:creationId xmlns:p14="http://schemas.microsoft.com/office/powerpoint/2010/main" val="245464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A8D0-5D76-484E-D89F-3720BE68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Why ER-Model is useful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13A54-1360-4B2C-29C5-F24EF307C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1316037"/>
            <a:ext cx="7829550" cy="3162300"/>
          </a:xfrm>
        </p:spPr>
      </p:pic>
    </p:spTree>
    <p:extLst>
      <p:ext uri="{BB962C8B-B14F-4D97-AF65-F5344CB8AC3E}">
        <p14:creationId xmlns:p14="http://schemas.microsoft.com/office/powerpoint/2010/main" val="1242880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01A6-B145-247D-AA19-3BD45CF9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Entity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DD9CB-D8F8-AB39-34DB-1861C52F5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564" y="1200150"/>
            <a:ext cx="7984236" cy="3737371"/>
          </a:xfrm>
        </p:spPr>
      </p:pic>
    </p:spTree>
    <p:extLst>
      <p:ext uri="{BB962C8B-B14F-4D97-AF65-F5344CB8AC3E}">
        <p14:creationId xmlns:p14="http://schemas.microsoft.com/office/powerpoint/2010/main" val="1749848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77B077A-3C88-69B5-E4FD-9458A3ED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A88F-4AD7-49E5-B33A-5D8D9127F15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ED42D0D-7208-B38D-6017-E38F3E5A1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Example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BB8EB65-E5A5-46E9-C809-1246522E0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2100" dirty="0"/>
          </a:p>
          <a:p>
            <a:pPr>
              <a:buFont typeface="Monotype Sorts" pitchFamily="2" charset="2"/>
              <a:buNone/>
            </a:pPr>
            <a:endParaRPr lang="en-US" altLang="en-US" sz="2100" dirty="0"/>
          </a:p>
          <a:p>
            <a:pPr>
              <a:buFont typeface="Monotype Sorts" pitchFamily="2" charset="2"/>
              <a:buNone/>
            </a:pPr>
            <a:endParaRPr lang="en-US" altLang="en-US" sz="2100" dirty="0"/>
          </a:p>
          <a:p>
            <a:pPr>
              <a:buFont typeface="Monotype Sorts" pitchFamily="2" charset="2"/>
              <a:buNone/>
            </a:pPr>
            <a:endParaRPr lang="en-US" altLang="en-US" sz="2100" dirty="0"/>
          </a:p>
          <a:p>
            <a:r>
              <a:rPr lang="en-US" altLang="en-US" sz="2100" dirty="0"/>
              <a:t>Entity set  has two attributes, </a:t>
            </a:r>
            <a:r>
              <a:rPr lang="en-US" altLang="en-US" sz="2100" dirty="0">
                <a:solidFill>
                  <a:srgbClr val="FFFF00"/>
                </a:solidFill>
              </a:rPr>
              <a:t>name</a:t>
            </a:r>
            <a:r>
              <a:rPr lang="en-US" altLang="en-US" sz="2100" dirty="0"/>
              <a:t> and </a:t>
            </a:r>
            <a:r>
              <a:rPr lang="en-US" altLang="en-US" sz="2100" dirty="0" err="1">
                <a:solidFill>
                  <a:srgbClr val="FFFF00"/>
                </a:solidFill>
              </a:rPr>
              <a:t>manf</a:t>
            </a:r>
            <a:r>
              <a:rPr lang="en-US" altLang="en-US" sz="2100" dirty="0"/>
              <a:t> (manufacturer).</a:t>
            </a:r>
          </a:p>
          <a:p>
            <a:r>
              <a:rPr lang="en-US" altLang="en-US" sz="2100" dirty="0"/>
              <a:t>Each </a:t>
            </a:r>
            <a:r>
              <a:rPr lang="en-US" altLang="en-US" sz="2100" dirty="0">
                <a:solidFill>
                  <a:srgbClr val="009900"/>
                </a:solidFill>
              </a:rPr>
              <a:t>cold drinks </a:t>
            </a:r>
            <a:r>
              <a:rPr lang="en-US" altLang="en-US" sz="2100" dirty="0"/>
              <a:t> entity has values for these two attributes, e.g. (coke , Anheuser-Busch)</a:t>
            </a:r>
          </a:p>
        </p:txBody>
      </p:sp>
      <p:grpSp>
        <p:nvGrpSpPr>
          <p:cNvPr id="12299" name="Group 11">
            <a:extLst>
              <a:ext uri="{FF2B5EF4-FFF2-40B4-BE49-F238E27FC236}">
                <a16:creationId xmlns:a16="http://schemas.microsoft.com/office/drawing/2014/main" id="{B37D0837-5274-CDBE-9C5B-3A451C03119D}"/>
              </a:ext>
            </a:extLst>
          </p:cNvPr>
          <p:cNvGrpSpPr>
            <a:grpSpLocks/>
          </p:cNvGrpSpPr>
          <p:nvPr/>
        </p:nvGrpSpPr>
        <p:grpSpPr bwMode="auto">
          <a:xfrm>
            <a:off x="4400550" y="857250"/>
            <a:ext cx="2343150" cy="1714500"/>
            <a:chOff x="1632" y="1440"/>
            <a:chExt cx="1968" cy="1440"/>
          </a:xfrm>
        </p:grpSpPr>
        <p:sp>
          <p:nvSpPr>
            <p:cNvPr id="12292" name="Rectangle 4">
              <a:extLst>
                <a:ext uri="{FF2B5EF4-FFF2-40B4-BE49-F238E27FC236}">
                  <a16:creationId xmlns:a16="http://schemas.microsoft.com/office/drawing/2014/main" id="{938B037C-E4DB-4777-3F9F-783AC23A7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208"/>
              <a:ext cx="1008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 dirty="0"/>
                <a:t>Coldrinks </a:t>
              </a:r>
            </a:p>
          </p:txBody>
        </p:sp>
        <p:sp>
          <p:nvSpPr>
            <p:cNvPr id="12293" name="Oval 5">
              <a:extLst>
                <a:ext uri="{FF2B5EF4-FFF2-40B4-BE49-F238E27FC236}">
                  <a16:creationId xmlns:a16="http://schemas.microsoft.com/office/drawing/2014/main" id="{22D41D80-E380-9485-A72D-BD0A83A9A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440"/>
              <a:ext cx="76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 dirty="0"/>
                <a:t>name</a:t>
              </a:r>
            </a:p>
          </p:txBody>
        </p:sp>
        <p:sp>
          <p:nvSpPr>
            <p:cNvPr id="12294" name="Oval 6">
              <a:extLst>
                <a:ext uri="{FF2B5EF4-FFF2-40B4-BE49-F238E27FC236}">
                  <a16:creationId xmlns:a16="http://schemas.microsoft.com/office/drawing/2014/main" id="{F5440E49-0149-744F-5851-8DAC3D43A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488"/>
              <a:ext cx="624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/>
                <a:t>manf</a:t>
              </a:r>
            </a:p>
          </p:txBody>
        </p:sp>
        <p:sp>
          <p:nvSpPr>
            <p:cNvPr id="12295" name="Line 7">
              <a:extLst>
                <a:ext uri="{FF2B5EF4-FFF2-40B4-BE49-F238E27FC236}">
                  <a16:creationId xmlns:a16="http://schemas.microsoft.com/office/drawing/2014/main" id="{8593B4B6-50D5-4A6F-A58F-26F853AC9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296" name="Line 8">
              <a:extLst>
                <a:ext uri="{FF2B5EF4-FFF2-40B4-BE49-F238E27FC236}">
                  <a16:creationId xmlns:a16="http://schemas.microsoft.com/office/drawing/2014/main" id="{69914C7D-6507-9A6C-0771-B14D23DCC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776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12CF-A465-0049-CAFE-4D8AC739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AE2FA6-9D58-B6AB-903C-9CDF249B2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075" y="1258887"/>
            <a:ext cx="7943850" cy="3678634"/>
          </a:xfrm>
        </p:spPr>
      </p:pic>
    </p:spTree>
    <p:extLst>
      <p:ext uri="{BB962C8B-B14F-4D97-AF65-F5344CB8AC3E}">
        <p14:creationId xmlns:p14="http://schemas.microsoft.com/office/powerpoint/2010/main" val="195949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511F9F-7C56-66B2-595F-2E137492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5F77-D0B5-4E5F-B122-3E9D6D1390B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B8474C29-4C8F-49D6-8D72-8E323122F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b">
            <a:normAutofit/>
          </a:bodyPr>
          <a:lstStyle/>
          <a:p>
            <a:r>
              <a:rPr lang="en-GB" altLang="en-US" b="1"/>
              <a:t>Database Design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2FEF22B-7EAA-9793-E061-2F00C2F46E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00150"/>
            <a:ext cx="8077200" cy="3086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/>
          </a:bodyPr>
          <a:lstStyle/>
          <a:p>
            <a:pPr algn="just"/>
            <a:endParaRPr lang="en-GB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GB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GB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Process of creating a design for a database that will support the enterprise’s mission statement and mission objectives for the required database system.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A459-E587-9E19-FCDE-D800D696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D39FB-EE69-40ED-CEE8-83E3E0310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5" y="1296987"/>
            <a:ext cx="7791450" cy="3200400"/>
          </a:xfrm>
        </p:spPr>
      </p:pic>
    </p:spTree>
    <p:extLst>
      <p:ext uri="{BB962C8B-B14F-4D97-AF65-F5344CB8AC3E}">
        <p14:creationId xmlns:p14="http://schemas.microsoft.com/office/powerpoint/2010/main" val="3433592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F103-A10E-2B52-B4F9-5C80589D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Entity type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29F350-EF9C-3758-F238-0296EA0CE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00150"/>
            <a:ext cx="7620000" cy="3505200"/>
          </a:xfrm>
        </p:spPr>
      </p:pic>
    </p:spTree>
    <p:extLst>
      <p:ext uri="{BB962C8B-B14F-4D97-AF65-F5344CB8AC3E}">
        <p14:creationId xmlns:p14="http://schemas.microsoft.com/office/powerpoint/2010/main" val="4217580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E5CB-CCAE-ED8B-ADDC-713B8DF2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Types of Attributes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ACE9-56F0-48B3-18EC-7CF2AEB3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and non key attributes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BDBC7-0359-D3E7-6E3D-7DCBF9D79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09750"/>
            <a:ext cx="7519987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4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84D9B57-EE20-E6B7-7D33-2B174872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8067-4884-4044-A21B-11EF33C623D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1D48ADAA-976B-71BF-406B-74554D0B8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CDBCAF9-28F1-0EC7-ACE1-160C3D437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i="1">
                <a:solidFill>
                  <a:srgbClr val="FF0066"/>
                </a:solidFill>
              </a:rPr>
              <a:t>key</a:t>
            </a:r>
            <a:r>
              <a:rPr lang="en-US" altLang="en-US">
                <a:solidFill>
                  <a:srgbClr val="FF0066"/>
                </a:solidFill>
              </a:rPr>
              <a:t> </a:t>
            </a:r>
            <a:r>
              <a:rPr lang="en-US" altLang="en-US"/>
              <a:t> is a set of attributes for one entity set such that no two entities in this set agree on all the attributes of the key.</a:t>
            </a:r>
          </a:p>
          <a:p>
            <a:pPr lvl="1"/>
            <a:r>
              <a:rPr lang="en-US" altLang="en-US"/>
              <a:t>It is allowed for two entities to agree on some, but not all, of the key attributes.</a:t>
            </a:r>
          </a:p>
          <a:p>
            <a:r>
              <a:rPr lang="en-US" altLang="en-US"/>
              <a:t>We must designate a key for every entity set.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6ADE534A-531E-2BE6-166F-2E328378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76DC-74C2-48D0-970E-C4A36DCEA75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62F028F8-10C9-9830-0C9B-6D18655EE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a Multi-attribute Key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908D43A-2FDE-37C5-BF1C-29834556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400300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Courses</a:t>
            </a:r>
          </a:p>
        </p:txBody>
      </p:sp>
      <p:sp>
        <p:nvSpPr>
          <p:cNvPr id="47109" name="Oval 5">
            <a:extLst>
              <a:ext uri="{FF2B5EF4-FFF2-40B4-BE49-F238E27FC236}">
                <a16:creationId xmlns:a16="http://schemas.microsoft.com/office/drawing/2014/main" id="{D4C8C3BB-A1DD-63A5-679A-20B31276C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1714500"/>
            <a:ext cx="685800" cy="285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u="sng"/>
              <a:t>dept</a:t>
            </a:r>
          </a:p>
        </p:txBody>
      </p:sp>
      <p:sp>
        <p:nvSpPr>
          <p:cNvPr id="47110" name="Oval 6">
            <a:extLst>
              <a:ext uri="{FF2B5EF4-FFF2-40B4-BE49-F238E27FC236}">
                <a16:creationId xmlns:a16="http://schemas.microsoft.com/office/drawing/2014/main" id="{BD2F9A39-4D43-696F-A60E-DE35D4CFE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1714500"/>
            <a:ext cx="971550" cy="4000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u="sng"/>
              <a:t>number</a:t>
            </a:r>
          </a:p>
        </p:txBody>
      </p:sp>
      <p:sp>
        <p:nvSpPr>
          <p:cNvPr id="47111" name="Oval 7">
            <a:extLst>
              <a:ext uri="{FF2B5EF4-FFF2-40B4-BE49-F238E27FC236}">
                <a16:creationId xmlns:a16="http://schemas.microsoft.com/office/drawing/2014/main" id="{C5C312A9-B848-AD0D-C0BF-4DB99356C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1714500"/>
            <a:ext cx="685800" cy="285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hours</a:t>
            </a:r>
          </a:p>
        </p:txBody>
      </p:sp>
      <p:sp>
        <p:nvSpPr>
          <p:cNvPr id="47112" name="Oval 8">
            <a:extLst>
              <a:ext uri="{FF2B5EF4-FFF2-40B4-BE49-F238E27FC236}">
                <a16:creationId xmlns:a16="http://schemas.microsoft.com/office/drawing/2014/main" id="{A0EFF1CE-0EA5-23F3-43B0-DC1CA3D92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714500"/>
            <a:ext cx="685800" cy="285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room</a:t>
            </a:r>
          </a:p>
        </p:txBody>
      </p:sp>
      <p:sp>
        <p:nvSpPr>
          <p:cNvPr id="47117" name="Line 13">
            <a:extLst>
              <a:ext uri="{FF2B5EF4-FFF2-40B4-BE49-F238E27FC236}">
                <a16:creationId xmlns:a16="http://schemas.microsoft.com/office/drawing/2014/main" id="{8C6D16A3-BD2F-CF64-34E8-1C409E312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000250"/>
            <a:ext cx="10287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7118" name="Line 14">
            <a:extLst>
              <a:ext uri="{FF2B5EF4-FFF2-40B4-BE49-F238E27FC236}">
                <a16:creationId xmlns:a16="http://schemas.microsoft.com/office/drawing/2014/main" id="{72707BD8-9FA9-80A0-A6DC-0B571D7E8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114550"/>
            <a:ext cx="1714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7119" name="Line 15">
            <a:extLst>
              <a:ext uri="{FF2B5EF4-FFF2-40B4-BE49-F238E27FC236}">
                <a16:creationId xmlns:a16="http://schemas.microsoft.com/office/drawing/2014/main" id="{EC737DFF-EF4F-7784-A689-F1D1717595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1950" y="200025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7120" name="Line 16">
            <a:extLst>
              <a:ext uri="{FF2B5EF4-FFF2-40B4-BE49-F238E27FC236}">
                <a16:creationId xmlns:a16="http://schemas.microsoft.com/office/drawing/2014/main" id="{0578FEAE-E190-C7AF-801E-8B4EC46364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7700" y="2000250"/>
            <a:ext cx="10287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7121" name="Text Box 17">
            <a:extLst>
              <a:ext uri="{FF2B5EF4-FFF2-40B4-BE49-F238E27FC236}">
                <a16:creationId xmlns:a16="http://schemas.microsoft.com/office/drawing/2014/main" id="{BB57948E-6240-B9D7-1221-623C0F3B4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494" y="3455194"/>
            <a:ext cx="394633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1350"/>
              <a:t> </a:t>
            </a:r>
            <a:r>
              <a:rPr lang="en-US" altLang="en-US" sz="1350">
                <a:latin typeface="Tahoma" panose="020B0604030504040204" pitchFamily="34" charset="0"/>
              </a:rPr>
              <a:t>Note that </a:t>
            </a:r>
            <a:r>
              <a:rPr lang="en-US" altLang="en-US" sz="1350">
                <a:solidFill>
                  <a:srgbClr val="CC9900"/>
                </a:solidFill>
                <a:latin typeface="Tahoma" panose="020B0604030504040204" pitchFamily="34" charset="0"/>
              </a:rPr>
              <a:t>hours</a:t>
            </a:r>
            <a:r>
              <a:rPr lang="en-US" altLang="en-US" sz="1350">
                <a:latin typeface="Tahoma" panose="020B0604030504040204" pitchFamily="34" charset="0"/>
              </a:rPr>
              <a:t> and </a:t>
            </a:r>
            <a:r>
              <a:rPr lang="en-US" altLang="en-US" sz="1350">
                <a:solidFill>
                  <a:srgbClr val="CC9900"/>
                </a:solidFill>
                <a:latin typeface="Tahoma" panose="020B0604030504040204" pitchFamily="34" charset="0"/>
              </a:rPr>
              <a:t>room</a:t>
            </a:r>
            <a:r>
              <a:rPr lang="en-US" altLang="en-US" sz="1350">
                <a:latin typeface="Tahoma" panose="020B0604030504040204" pitchFamily="34" charset="0"/>
              </a:rPr>
              <a:t> could also serve as a</a:t>
            </a:r>
          </a:p>
          <a:p>
            <a:r>
              <a:rPr lang="en-US" altLang="en-US" sz="1350">
                <a:latin typeface="Tahoma" panose="020B0604030504040204" pitchFamily="34" charset="0"/>
              </a:rPr>
              <a:t>  key, but we must select only one key</a:t>
            </a:r>
            <a:r>
              <a:rPr lang="en-US" altLang="en-US" sz="135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1D30-99C3-05CE-5248-69D55F74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Relationship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7C62-235E-71E2-5CE8-256F2C8D7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159DC-DBE3-C0C3-A024-CFBCC868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8001000" cy="31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43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7DE9BC23-F2B8-5C38-A25F-C30E6421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227E-4D48-44A0-8579-EEDA968A028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FEDF664-DD9A-61B3-9CEC-37CD9DF7E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grpSp>
        <p:nvGrpSpPr>
          <p:cNvPr id="63540" name="Group 52">
            <a:extLst>
              <a:ext uri="{FF2B5EF4-FFF2-40B4-BE49-F238E27FC236}">
                <a16:creationId xmlns:a16="http://schemas.microsoft.com/office/drawing/2014/main" id="{EA11B13F-61D6-E6F4-54BD-E2CB9B2B587A}"/>
              </a:ext>
            </a:extLst>
          </p:cNvPr>
          <p:cNvGrpSpPr>
            <a:grpSpLocks/>
          </p:cNvGrpSpPr>
          <p:nvPr/>
        </p:nvGrpSpPr>
        <p:grpSpPr bwMode="auto">
          <a:xfrm>
            <a:off x="2228850" y="4000500"/>
            <a:ext cx="2686050" cy="685800"/>
            <a:chOff x="912" y="3360"/>
            <a:chExt cx="2256" cy="576"/>
          </a:xfrm>
        </p:grpSpPr>
        <p:sp>
          <p:nvSpPr>
            <p:cNvPr id="63492" name="Rectangle 4">
              <a:extLst>
                <a:ext uri="{FF2B5EF4-FFF2-40B4-BE49-F238E27FC236}">
                  <a16:creationId xmlns:a16="http://schemas.microsoft.com/office/drawing/2014/main" id="{6AAB2374-4C25-195F-B87E-65A0603A2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360"/>
              <a:ext cx="72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/>
                <a:t>Drinkers</a:t>
              </a:r>
            </a:p>
          </p:txBody>
        </p:sp>
        <p:sp>
          <p:nvSpPr>
            <p:cNvPr id="63518" name="Oval 30">
              <a:extLst>
                <a:ext uri="{FF2B5EF4-FFF2-40B4-BE49-F238E27FC236}">
                  <a16:creationId xmlns:a16="http://schemas.microsoft.com/office/drawing/2014/main" id="{AD396082-C2A4-5014-F95B-8811A33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600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/>
                <a:t>addr</a:t>
              </a:r>
            </a:p>
          </p:txBody>
        </p:sp>
        <p:sp>
          <p:nvSpPr>
            <p:cNvPr id="63519" name="Oval 31">
              <a:extLst>
                <a:ext uri="{FF2B5EF4-FFF2-40B4-BE49-F238E27FC236}">
                  <a16:creationId xmlns:a16="http://schemas.microsoft.com/office/drawing/2014/main" id="{84714E39-8B78-2622-0EBB-ED9A87B46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600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/>
                <a:t>name</a:t>
              </a:r>
            </a:p>
          </p:txBody>
        </p:sp>
        <p:sp>
          <p:nvSpPr>
            <p:cNvPr id="63530" name="Line 42">
              <a:extLst>
                <a:ext uri="{FF2B5EF4-FFF2-40B4-BE49-F238E27FC236}">
                  <a16:creationId xmlns:a16="http://schemas.microsoft.com/office/drawing/2014/main" id="{03C7CC7A-5D8B-A151-46EB-D5B2B67DD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64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531" name="Line 43">
              <a:extLst>
                <a:ext uri="{FF2B5EF4-FFF2-40B4-BE49-F238E27FC236}">
                  <a16:creationId xmlns:a16="http://schemas.microsoft.com/office/drawing/2014/main" id="{7A295804-B2A6-45E6-BB77-58FEB1AC53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0" y="364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63539" name="Group 51">
            <a:extLst>
              <a:ext uri="{FF2B5EF4-FFF2-40B4-BE49-F238E27FC236}">
                <a16:creationId xmlns:a16="http://schemas.microsoft.com/office/drawing/2014/main" id="{07F3BAB6-79C0-DF92-6B42-F08247828C77}"/>
              </a:ext>
            </a:extLst>
          </p:cNvPr>
          <p:cNvGrpSpPr>
            <a:grpSpLocks/>
          </p:cNvGrpSpPr>
          <p:nvPr/>
        </p:nvGrpSpPr>
        <p:grpSpPr bwMode="auto">
          <a:xfrm>
            <a:off x="4286250" y="1314450"/>
            <a:ext cx="1543050" cy="1257300"/>
            <a:chOff x="2640" y="1104"/>
            <a:chExt cx="1296" cy="1056"/>
          </a:xfrm>
        </p:grpSpPr>
        <p:sp>
          <p:nvSpPr>
            <p:cNvPr id="63493" name="Rectangle 5">
              <a:extLst>
                <a:ext uri="{FF2B5EF4-FFF2-40B4-BE49-F238E27FC236}">
                  <a16:creationId xmlns:a16="http://schemas.microsoft.com/office/drawing/2014/main" id="{7C3CAACE-DA56-7FA6-7805-DA9E6CFFE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584"/>
              <a:ext cx="72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 dirty="0"/>
                <a:t>Cold drinks </a:t>
              </a:r>
            </a:p>
          </p:txBody>
        </p:sp>
        <p:sp>
          <p:nvSpPr>
            <p:cNvPr id="63516" name="Oval 28">
              <a:extLst>
                <a:ext uri="{FF2B5EF4-FFF2-40B4-BE49-F238E27FC236}">
                  <a16:creationId xmlns:a16="http://schemas.microsoft.com/office/drawing/2014/main" id="{038767DC-CF6C-BE37-F2E8-1204044C3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104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/>
                <a:t>manf</a:t>
              </a:r>
            </a:p>
          </p:txBody>
        </p:sp>
        <p:sp>
          <p:nvSpPr>
            <p:cNvPr id="63517" name="Oval 29">
              <a:extLst>
                <a:ext uri="{FF2B5EF4-FFF2-40B4-BE49-F238E27FC236}">
                  <a16:creationId xmlns:a16="http://schemas.microsoft.com/office/drawing/2014/main" id="{21E191F9-D447-DFD6-A9A1-EB0072CF0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104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/>
                <a:t>name</a:t>
              </a:r>
            </a:p>
          </p:txBody>
        </p:sp>
        <p:sp>
          <p:nvSpPr>
            <p:cNvPr id="63532" name="Line 44">
              <a:extLst>
                <a:ext uri="{FF2B5EF4-FFF2-40B4-BE49-F238E27FC236}">
                  <a16:creationId xmlns:a16="http://schemas.microsoft.com/office/drawing/2014/main" id="{0507A4F2-FDB0-E3F9-B6F1-CDF95392F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34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533" name="Line 45">
              <a:extLst>
                <a:ext uri="{FF2B5EF4-FFF2-40B4-BE49-F238E27FC236}">
                  <a16:creationId xmlns:a16="http://schemas.microsoft.com/office/drawing/2014/main" id="{8581D139-053A-E752-0EE6-3ACEF5CAF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134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63541" name="Group 53">
            <a:extLst>
              <a:ext uri="{FF2B5EF4-FFF2-40B4-BE49-F238E27FC236}">
                <a16:creationId xmlns:a16="http://schemas.microsoft.com/office/drawing/2014/main" id="{312F24CF-F03B-2A38-4858-654AB04D93BF}"/>
              </a:ext>
            </a:extLst>
          </p:cNvPr>
          <p:cNvGrpSpPr>
            <a:grpSpLocks/>
          </p:cNvGrpSpPr>
          <p:nvPr/>
        </p:nvGrpSpPr>
        <p:grpSpPr bwMode="auto">
          <a:xfrm>
            <a:off x="1188244" y="1314450"/>
            <a:ext cx="1783556" cy="2441972"/>
            <a:chOff x="38" y="1104"/>
            <a:chExt cx="1498" cy="2051"/>
          </a:xfrm>
        </p:grpSpPr>
        <p:grpSp>
          <p:nvGrpSpPr>
            <p:cNvPr id="63538" name="Group 50">
              <a:extLst>
                <a:ext uri="{FF2B5EF4-FFF2-40B4-BE49-F238E27FC236}">
                  <a16:creationId xmlns:a16="http://schemas.microsoft.com/office/drawing/2014/main" id="{8E76331C-7B48-E644-66F0-B036C153FD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104"/>
              <a:ext cx="1392" cy="1440"/>
              <a:chOff x="144" y="1104"/>
              <a:chExt cx="1392" cy="1440"/>
            </a:xfrm>
          </p:grpSpPr>
          <p:sp>
            <p:nvSpPr>
              <p:cNvPr id="63491" name="Rectangle 3">
                <a:extLst>
                  <a:ext uri="{FF2B5EF4-FFF2-40B4-BE49-F238E27FC236}">
                    <a16:creationId xmlns:a16="http://schemas.microsoft.com/office/drawing/2014/main" id="{ACF61780-678B-089B-4E7A-B8AF83F9F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584"/>
                <a:ext cx="720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350" dirty="0"/>
                  <a:t>Stores </a:t>
                </a:r>
              </a:p>
            </p:txBody>
          </p:sp>
          <p:sp>
            <p:nvSpPr>
              <p:cNvPr id="63513" name="Oval 25">
                <a:extLst>
                  <a:ext uri="{FF2B5EF4-FFF2-40B4-BE49-F238E27FC236}">
                    <a16:creationId xmlns:a16="http://schemas.microsoft.com/office/drawing/2014/main" id="{3960F075-531B-F487-6579-BC1EB9794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104"/>
                <a:ext cx="480" cy="24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350"/>
                  <a:t>name</a:t>
                </a:r>
              </a:p>
            </p:txBody>
          </p:sp>
          <p:sp>
            <p:nvSpPr>
              <p:cNvPr id="63514" name="Oval 26">
                <a:extLst>
                  <a:ext uri="{FF2B5EF4-FFF2-40B4-BE49-F238E27FC236}">
                    <a16:creationId xmlns:a16="http://schemas.microsoft.com/office/drawing/2014/main" id="{FBBF2EF3-BA68-8D08-39BE-9203D1CFD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304"/>
                <a:ext cx="624" cy="24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350"/>
                  <a:t>license</a:t>
                </a:r>
              </a:p>
            </p:txBody>
          </p:sp>
          <p:sp>
            <p:nvSpPr>
              <p:cNvPr id="63515" name="Oval 27">
                <a:extLst>
                  <a:ext uri="{FF2B5EF4-FFF2-40B4-BE49-F238E27FC236}">
                    <a16:creationId xmlns:a16="http://schemas.microsoft.com/office/drawing/2014/main" id="{ECC16C4D-9D1F-5DC7-F8C7-F7E7F8573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480" cy="24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350"/>
                  <a:t>addr</a:t>
                </a:r>
              </a:p>
            </p:txBody>
          </p:sp>
          <p:sp>
            <p:nvSpPr>
              <p:cNvPr id="63527" name="Line 39">
                <a:extLst>
                  <a:ext uri="{FF2B5EF4-FFF2-40B4-BE49-F238E27FC236}">
                    <a16:creationId xmlns:a16="http://schemas.microsoft.com/office/drawing/2014/main" id="{D3C13173-5A62-45C3-EB2B-C49304869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34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528" name="Line 40">
                <a:extLst>
                  <a:ext uri="{FF2B5EF4-FFF2-40B4-BE49-F238E27FC236}">
                    <a16:creationId xmlns:a16="http://schemas.microsoft.com/office/drawing/2014/main" id="{2DC29ACA-F815-E500-5638-4E47F4CC1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1344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529" name="Line 41">
                <a:extLst>
                  <a:ext uri="{FF2B5EF4-FFF2-40B4-BE49-F238E27FC236}">
                    <a16:creationId xmlns:a16="http://schemas.microsoft.com/office/drawing/2014/main" id="{A6A6EFC9-B514-E5B9-FC93-DFE93CB54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" y="2160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63534" name="Text Box 46">
              <a:extLst>
                <a:ext uri="{FF2B5EF4-FFF2-40B4-BE49-F238E27FC236}">
                  <a16:creationId xmlns:a16="http://schemas.microsoft.com/office/drawing/2014/main" id="{7479CC33-E100-8B97-6A39-8CA72CAB0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" y="2884"/>
              <a:ext cx="15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5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63551" name="Group 63">
            <a:extLst>
              <a:ext uri="{FF2B5EF4-FFF2-40B4-BE49-F238E27FC236}">
                <a16:creationId xmlns:a16="http://schemas.microsoft.com/office/drawing/2014/main" id="{B7EA87A8-08BB-5D75-546F-37BAFBD984A4}"/>
              </a:ext>
            </a:extLst>
          </p:cNvPr>
          <p:cNvGrpSpPr>
            <a:grpSpLocks/>
          </p:cNvGrpSpPr>
          <p:nvPr/>
        </p:nvGrpSpPr>
        <p:grpSpPr bwMode="auto">
          <a:xfrm>
            <a:off x="2628901" y="1891904"/>
            <a:ext cx="4856561" cy="742950"/>
            <a:chOff x="1248" y="1589"/>
            <a:chExt cx="4079" cy="624"/>
          </a:xfrm>
        </p:grpSpPr>
        <p:sp>
          <p:nvSpPr>
            <p:cNvPr id="63498" name="AutoShape 10">
              <a:extLst>
                <a:ext uri="{FF2B5EF4-FFF2-40B4-BE49-F238E27FC236}">
                  <a16:creationId xmlns:a16="http://schemas.microsoft.com/office/drawing/2014/main" id="{A42A5A5D-201C-EC4D-03DB-BD844A6E8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589"/>
              <a:ext cx="768" cy="624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/>
                <a:t>Sells</a:t>
              </a:r>
            </a:p>
          </p:txBody>
        </p:sp>
        <p:sp>
          <p:nvSpPr>
            <p:cNvPr id="63504" name="Line 16">
              <a:extLst>
                <a:ext uri="{FF2B5EF4-FFF2-40B4-BE49-F238E27FC236}">
                  <a16:creationId xmlns:a16="http://schemas.microsoft.com/office/drawing/2014/main" id="{516B3D3F-B35E-8EE4-6050-922526EA2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87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505" name="Line 17">
              <a:extLst>
                <a:ext uri="{FF2B5EF4-FFF2-40B4-BE49-F238E27FC236}">
                  <a16:creationId xmlns:a16="http://schemas.microsoft.com/office/drawing/2014/main" id="{FEC6363A-1F89-9C9A-10B3-F60B4A6CA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7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535" name="Text Box 47">
              <a:extLst>
                <a:ext uri="{FF2B5EF4-FFF2-40B4-BE49-F238E27FC236}">
                  <a16:creationId xmlns:a16="http://schemas.microsoft.com/office/drawing/2014/main" id="{1781DC21-04FB-05CE-A9DB-76BA4344C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680"/>
              <a:ext cx="124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>
                  <a:latin typeface="Tahoma" panose="020B0604030504040204" pitchFamily="34" charset="0"/>
                </a:rPr>
                <a:t>Stores  sell some</a:t>
              </a:r>
            </a:p>
            <a:p>
              <a:r>
                <a:rPr lang="en-US" altLang="en-US" sz="1350" dirty="0">
                  <a:latin typeface="Tahoma" panose="020B0604030504040204" pitchFamily="34" charset="0"/>
                </a:rPr>
                <a:t>Cold drinks </a:t>
              </a:r>
            </a:p>
          </p:txBody>
        </p:sp>
      </p:grpSp>
      <p:grpSp>
        <p:nvGrpSpPr>
          <p:cNvPr id="63543" name="Group 55">
            <a:extLst>
              <a:ext uri="{FF2B5EF4-FFF2-40B4-BE49-F238E27FC236}">
                <a16:creationId xmlns:a16="http://schemas.microsoft.com/office/drawing/2014/main" id="{ABAA96B5-8679-6A59-99C7-5BA52408EE9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571750"/>
            <a:ext cx="3683795" cy="1428750"/>
            <a:chOff x="2304" y="2160"/>
            <a:chExt cx="3094" cy="1200"/>
          </a:xfrm>
        </p:grpSpPr>
        <p:sp>
          <p:nvSpPr>
            <p:cNvPr id="63500" name="AutoShape 12">
              <a:extLst>
                <a:ext uri="{FF2B5EF4-FFF2-40B4-BE49-F238E27FC236}">
                  <a16:creationId xmlns:a16="http://schemas.microsoft.com/office/drawing/2014/main" id="{081DAF4C-182B-1F86-5436-2771AF05F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496"/>
              <a:ext cx="768" cy="624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/>
                <a:t>Likes</a:t>
              </a:r>
            </a:p>
          </p:txBody>
        </p:sp>
        <p:sp>
          <p:nvSpPr>
            <p:cNvPr id="63508" name="Line 20">
              <a:extLst>
                <a:ext uri="{FF2B5EF4-FFF2-40B4-BE49-F238E27FC236}">
                  <a16:creationId xmlns:a16="http://schemas.microsoft.com/office/drawing/2014/main" id="{DD50B00C-D55E-4DC2-D9E6-BC46E8D367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97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509" name="Line 21">
              <a:extLst>
                <a:ext uri="{FF2B5EF4-FFF2-40B4-BE49-F238E27FC236}">
                  <a16:creationId xmlns:a16="http://schemas.microsoft.com/office/drawing/2014/main" id="{42B0914D-A2B8-A8C6-4470-97B13E8E6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160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536" name="Text Box 48">
              <a:extLst>
                <a:ext uri="{FF2B5EF4-FFF2-40B4-BE49-F238E27FC236}">
                  <a16:creationId xmlns:a16="http://schemas.microsoft.com/office/drawing/2014/main" id="{FB8F2A4A-D0EC-5A4B-D4BD-2AEA4817E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395"/>
              <a:ext cx="131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>
                  <a:latin typeface="Tahoma" panose="020B0604030504040204" pitchFamily="34" charset="0"/>
                </a:rPr>
                <a:t>Customers  like</a:t>
              </a:r>
            </a:p>
            <a:p>
              <a:r>
                <a:rPr lang="en-US" altLang="en-US" sz="1350" dirty="0">
                  <a:latin typeface="Tahoma" panose="020B0604030504040204" pitchFamily="34" charset="0"/>
                </a:rPr>
                <a:t>some cold drinks </a:t>
              </a:r>
              <a:r>
                <a:rPr lang="en-US" altLang="en-US" sz="1350" dirty="0"/>
                <a:t>.</a:t>
              </a:r>
            </a:p>
          </p:txBody>
        </p:sp>
      </p:grpSp>
      <p:grpSp>
        <p:nvGrpSpPr>
          <p:cNvPr id="63544" name="Group 56">
            <a:extLst>
              <a:ext uri="{FF2B5EF4-FFF2-40B4-BE49-F238E27FC236}">
                <a16:creationId xmlns:a16="http://schemas.microsoft.com/office/drawing/2014/main" id="{0FB2DA28-7D42-D8A6-1A18-90B0FCB1455F}"/>
              </a:ext>
            </a:extLst>
          </p:cNvPr>
          <p:cNvGrpSpPr>
            <a:grpSpLocks/>
          </p:cNvGrpSpPr>
          <p:nvPr/>
        </p:nvGrpSpPr>
        <p:grpSpPr bwMode="auto">
          <a:xfrm>
            <a:off x="2171701" y="2571751"/>
            <a:ext cx="5573314" cy="1645444"/>
            <a:chOff x="864" y="2160"/>
            <a:chExt cx="4681" cy="1382"/>
          </a:xfrm>
        </p:grpSpPr>
        <p:sp>
          <p:nvSpPr>
            <p:cNvPr id="63499" name="AutoShape 11">
              <a:extLst>
                <a:ext uri="{FF2B5EF4-FFF2-40B4-BE49-F238E27FC236}">
                  <a16:creationId xmlns:a16="http://schemas.microsoft.com/office/drawing/2014/main" id="{232AFF86-D03E-8C10-08F3-48F375D90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96"/>
              <a:ext cx="912" cy="624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/>
                <a:t>Frequents</a:t>
              </a:r>
            </a:p>
          </p:txBody>
        </p:sp>
        <p:sp>
          <p:nvSpPr>
            <p:cNvPr id="63510" name="Line 22">
              <a:extLst>
                <a:ext uri="{FF2B5EF4-FFF2-40B4-BE49-F238E27FC236}">
                  <a16:creationId xmlns:a16="http://schemas.microsoft.com/office/drawing/2014/main" id="{E1E5E49B-6232-9A23-6445-418581265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4" y="2160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512" name="Line 24">
              <a:extLst>
                <a:ext uri="{FF2B5EF4-FFF2-40B4-BE49-F238E27FC236}">
                  <a16:creationId xmlns:a16="http://schemas.microsoft.com/office/drawing/2014/main" id="{F90F4515-7F78-A312-38CE-A6A37581D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6" y="302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537" name="Text Box 49">
              <a:extLst>
                <a:ext uri="{FF2B5EF4-FFF2-40B4-BE49-F238E27FC236}">
                  <a16:creationId xmlns:a16="http://schemas.microsoft.com/office/drawing/2014/main" id="{1D3D2694-BE26-EBFF-CEED-7E9BB684C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115"/>
              <a:ext cx="1465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>
                  <a:latin typeface="Tahoma" panose="020B0604030504040204" pitchFamily="34" charset="0"/>
                </a:rPr>
                <a:t>Customers  frequent</a:t>
              </a:r>
            </a:p>
            <a:p>
              <a:r>
                <a:rPr lang="en-US" altLang="en-US" sz="1350" dirty="0">
                  <a:latin typeface="Tahoma" panose="020B0604030504040204" pitchFamily="34" charset="0"/>
                </a:rPr>
                <a:t>some stores </a:t>
              </a:r>
              <a:r>
                <a:rPr lang="en-US" altLang="en-US" sz="135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68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DB34-BF97-0513-E555-851E28E9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D68ACA-F321-F1C6-3FAC-AB6F4CA06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7" y="1506537"/>
            <a:ext cx="7058025" cy="2781300"/>
          </a:xfrm>
        </p:spPr>
      </p:pic>
    </p:spTree>
    <p:extLst>
      <p:ext uri="{BB962C8B-B14F-4D97-AF65-F5344CB8AC3E}">
        <p14:creationId xmlns:p14="http://schemas.microsoft.com/office/powerpoint/2010/main" val="2932660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8973-595F-BB58-ED91-52F4A65A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Relationship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B899-1A81-F744-E48D-AB311A01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07316-1C35-F788-C254-7185A5F5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00150"/>
            <a:ext cx="8229600" cy="33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4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46FE760-5701-2DAD-9148-2B1879CC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8F30-D025-433A-B746-76C86E30A9A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08FFF71-8666-0968-7355-118388169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Attributes on Relationships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5E3F303-EA87-109C-8351-16413B36C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Sometimes it is useful to attach an attribute to a relationship.</a:t>
            </a:r>
          </a:p>
          <a:p>
            <a:r>
              <a:rPr lang="en-US" altLang="en-US"/>
              <a:t>Think of this attribute as a property of tuples in the relationship 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2E5EEB-3A95-9913-0D2D-92A9A86D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EDD8-9DB0-42EF-9916-F88DE0FB017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39266" name="Rectangle 2050">
            <a:extLst>
              <a:ext uri="{FF2B5EF4-FFF2-40B4-BE49-F238E27FC236}">
                <a16:creationId xmlns:a16="http://schemas.microsoft.com/office/drawing/2014/main" id="{678D1D5B-2FF1-1401-2986-35C798A15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b">
            <a:normAutofit/>
          </a:bodyPr>
          <a:lstStyle/>
          <a:p>
            <a:pPr algn="just"/>
            <a:r>
              <a:rPr lang="en-GB" altLang="en-US" b="1"/>
              <a:t>Database Design</a:t>
            </a:r>
          </a:p>
        </p:txBody>
      </p:sp>
      <p:sp>
        <p:nvSpPr>
          <p:cNvPr id="139267" name="Rectangle 2051">
            <a:extLst>
              <a:ext uri="{FF2B5EF4-FFF2-40B4-BE49-F238E27FC236}">
                <a16:creationId xmlns:a16="http://schemas.microsoft.com/office/drawing/2014/main" id="{2793857A-6F3B-E3E2-FE3E-978EC304D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200150"/>
            <a:ext cx="7162800" cy="3086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/>
          </a:bodyPr>
          <a:lstStyle/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Main purposes of data modeling include:</a:t>
            </a:r>
          </a:p>
          <a:p>
            <a:pPr lvl="1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assist in understanding the meaning (semantics) of the data;</a:t>
            </a:r>
          </a:p>
          <a:p>
            <a:pPr lvl="1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facilitate communication about the information requirements. 	</a:t>
            </a:r>
          </a:p>
          <a:p>
            <a:pPr lvl="1">
              <a:lnSpc>
                <a:spcPct val="30000"/>
              </a:lnSpc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Building data model requires answering questions about entities, relationships, and attributes.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3BDFFD2C-A5D8-9EEA-59D5-E19873B4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CACB-86A3-4349-907D-4E4E00DBC3E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F975E4B-F1CB-AAA2-67EB-C2DF76FCD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7191133-56F1-39EA-1ABB-BCC034527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114550"/>
            <a:ext cx="8001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dirty="0"/>
              <a:t>Stores 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215CDB1B-B5E4-9391-AC88-8A202CE45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2114550"/>
            <a:ext cx="8001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dirty="0"/>
              <a:t>Cold drinks </a:t>
            </a:r>
          </a:p>
        </p:txBody>
      </p:sp>
      <p:sp>
        <p:nvSpPr>
          <p:cNvPr id="32773" name="AutoShape 5">
            <a:extLst>
              <a:ext uri="{FF2B5EF4-FFF2-40B4-BE49-F238E27FC236}">
                <a16:creationId xmlns:a16="http://schemas.microsoft.com/office/drawing/2014/main" id="{42C6CA6A-E948-9FA5-3028-62A69F366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000250"/>
            <a:ext cx="1028700" cy="9144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Sells</a:t>
            </a:r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8553172B-259E-A288-7002-4303BDF53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2457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2777" name="Line 9">
            <a:extLst>
              <a:ext uri="{FF2B5EF4-FFF2-40B4-BE49-F238E27FC236}">
                <a16:creationId xmlns:a16="http://schemas.microsoft.com/office/drawing/2014/main" id="{17240D44-17D9-818F-5C85-3879BCE68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2457450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2778" name="Line 10">
            <a:extLst>
              <a:ext uri="{FF2B5EF4-FFF2-40B4-BE49-F238E27FC236}">
                <a16:creationId xmlns:a16="http://schemas.microsoft.com/office/drawing/2014/main" id="{639A0F0F-F5FA-F0F2-2B9D-FBCBB58D70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457450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2779" name="Oval 11">
            <a:extLst>
              <a:ext uri="{FF2B5EF4-FFF2-40B4-BE49-F238E27FC236}">
                <a16:creationId xmlns:a16="http://schemas.microsoft.com/office/drawing/2014/main" id="{AF9B4B1F-C89C-01ED-0DC1-938735678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3200400"/>
            <a:ext cx="685800" cy="4000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price</a:t>
            </a:r>
          </a:p>
        </p:txBody>
      </p:sp>
      <p:sp>
        <p:nvSpPr>
          <p:cNvPr id="32781" name="Line 13">
            <a:extLst>
              <a:ext uri="{FF2B5EF4-FFF2-40B4-BE49-F238E27FC236}">
                <a16:creationId xmlns:a16="http://schemas.microsoft.com/office/drawing/2014/main" id="{CA5ED69F-99C7-8BEE-DF55-935A148B1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9146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F54826CE-8F72-FB1E-0333-CE05FA372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1" y="3886201"/>
            <a:ext cx="51554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350" dirty="0">
                <a:latin typeface="Tahoma" panose="020B0604030504040204" pitchFamily="34" charset="0"/>
              </a:rPr>
              <a:t>Price is a function of both the Cold drinks  and stores ,</a:t>
            </a:r>
          </a:p>
          <a:p>
            <a:r>
              <a:rPr lang="en-US" altLang="en-US" sz="1350" dirty="0">
                <a:latin typeface="Tahoma" panose="020B0604030504040204" pitchFamily="34" charset="0"/>
              </a:rPr>
              <a:t>not of one alone.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2F6C-5A6A-00C4-1A45-B28E836B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attribute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29B5C7-5A55-414C-9D79-C7A56D1E8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0150"/>
            <a:ext cx="8153399" cy="3394075"/>
          </a:xfrm>
        </p:spPr>
      </p:pic>
    </p:spTree>
    <p:extLst>
      <p:ext uri="{BB962C8B-B14F-4D97-AF65-F5344CB8AC3E}">
        <p14:creationId xmlns:p14="http://schemas.microsoft.com/office/powerpoint/2010/main" val="3850776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67D29D3-82BB-3CBC-1AD2-82A08B69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5107-EBC1-47D4-9FBA-AC1FD2CC02C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6E5328DA-66AF-BA5C-AC24-DC2950ECB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F95DF08-1A17-CF4A-CD86-91C863FD2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 the relationship </a:t>
            </a:r>
            <a:r>
              <a:rPr lang="en-US" altLang="en-US">
                <a:solidFill>
                  <a:srgbClr val="CC00CC"/>
                </a:solidFill>
              </a:rPr>
              <a:t>Sells</a:t>
            </a:r>
            <a:r>
              <a:rPr lang="en-US" altLang="en-US"/>
              <a:t>, we might have a relationship set like: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BAA32413-A001-4FD7-7C5B-5F128F0E6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644" y="2602706"/>
            <a:ext cx="2359941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Bar		Beer</a:t>
            </a:r>
          </a:p>
          <a:p>
            <a:r>
              <a:rPr lang="en-US" altLang="en-US" sz="1350"/>
              <a:t>Joe’s Bar	Bud</a:t>
            </a:r>
          </a:p>
          <a:p>
            <a:r>
              <a:rPr lang="en-US" altLang="en-US" sz="1350"/>
              <a:t>Joe’s Bar	Miller</a:t>
            </a:r>
          </a:p>
          <a:p>
            <a:r>
              <a:rPr lang="en-US" altLang="en-US" sz="1350"/>
              <a:t>Sue’s Bar	Bud</a:t>
            </a:r>
          </a:p>
          <a:p>
            <a:r>
              <a:rPr lang="en-US" altLang="en-US" sz="1350"/>
              <a:t>Sue’s Bar	Pete’s Ale</a:t>
            </a:r>
          </a:p>
          <a:p>
            <a:r>
              <a:rPr lang="en-US" altLang="en-US" sz="1350"/>
              <a:t>Sue’s Bar	Bud Lite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8278434A-9228-8091-7580-DDD79837B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71750"/>
            <a:ext cx="2571750" cy="1771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347FD8F1-A808-8026-91A9-9DC5D8012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14650"/>
            <a:ext cx="2571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391" name="Line 7">
            <a:extLst>
              <a:ext uri="{FF2B5EF4-FFF2-40B4-BE49-F238E27FC236}">
                <a16:creationId xmlns:a16="http://schemas.microsoft.com/office/drawing/2014/main" id="{0C8A4FE1-C727-34DC-FAEF-123C190B26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2571750"/>
            <a:ext cx="0" cy="177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9850D6E-A48C-D487-8E56-2BF2E05A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7B4-B1D8-4E0F-92E3-A6B4F335084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55902C6-05D4-FF71-C5BC-469D39BCF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Equivalent Diagrams Without Attributes on Relationships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B70EA87-7DCF-ED40-A6C2-4F18DF383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714500"/>
            <a:ext cx="7924800" cy="3086100"/>
          </a:xfrm>
        </p:spPr>
        <p:txBody>
          <a:bodyPr/>
          <a:lstStyle/>
          <a:p>
            <a:r>
              <a:rPr lang="en-US" altLang="en-US" dirty="0"/>
              <a:t>Create an entity set representing values of the attribute.</a:t>
            </a:r>
          </a:p>
          <a:p>
            <a:r>
              <a:rPr lang="en-US" altLang="en-US" dirty="0"/>
              <a:t>Make that entity set participate in the relationship.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BE6AB8-3DDB-96A8-0C4E-FF53255B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39A9-E66B-4FDB-991D-99918E3BAD2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E196845E-B5C7-88AC-2756-00D44FA54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92F4616-6A12-CD16-FDA7-8BECC80D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114550"/>
            <a:ext cx="8001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dirty="0"/>
              <a:t>Stores 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480EA7AC-8CF3-612A-B148-7DFB77E72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2114550"/>
            <a:ext cx="8001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 dirty="0"/>
              <a:t>Cold drinks </a:t>
            </a:r>
          </a:p>
        </p:txBody>
      </p:sp>
      <p:sp>
        <p:nvSpPr>
          <p:cNvPr id="34821" name="AutoShape 5">
            <a:extLst>
              <a:ext uri="{FF2B5EF4-FFF2-40B4-BE49-F238E27FC236}">
                <a16:creationId xmlns:a16="http://schemas.microsoft.com/office/drawing/2014/main" id="{B6A00775-2047-AEF7-3CE1-FEBFD9079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000250"/>
            <a:ext cx="1028700" cy="9144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Sells</a:t>
            </a:r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40ED5829-72DA-AB9E-FF9A-A9D18A2C2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2457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B5FA9667-B063-2405-2D14-9A158A289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2457450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5DFF222C-C5CB-3A9C-B6FC-0A8A4BBA9D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457450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4825" name="Oval 9">
            <a:extLst>
              <a:ext uri="{FF2B5EF4-FFF2-40B4-BE49-F238E27FC236}">
                <a16:creationId xmlns:a16="http://schemas.microsoft.com/office/drawing/2014/main" id="{6CEADCCE-A294-D569-4A52-4A0D7ADDF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4171950"/>
            <a:ext cx="685800" cy="4000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price</a:t>
            </a:r>
          </a:p>
        </p:txBody>
      </p:sp>
      <p:sp>
        <p:nvSpPr>
          <p:cNvPr id="34828" name="Rectangle 12">
            <a:extLst>
              <a:ext uri="{FF2B5EF4-FFF2-40B4-BE49-F238E27FC236}">
                <a16:creationId xmlns:a16="http://schemas.microsoft.com/office/drawing/2014/main" id="{F9203E9A-D7E1-3C47-7A25-8819FCEF9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3200400"/>
            <a:ext cx="8001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Prices</a:t>
            </a:r>
          </a:p>
        </p:txBody>
      </p:sp>
      <p:sp>
        <p:nvSpPr>
          <p:cNvPr id="34829" name="Line 13">
            <a:extLst>
              <a:ext uri="{FF2B5EF4-FFF2-40B4-BE49-F238E27FC236}">
                <a16:creationId xmlns:a16="http://schemas.microsoft.com/office/drawing/2014/main" id="{409BF60C-2DE8-E92A-61CC-96A2B3491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8290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4830" name="Line 14">
            <a:extLst>
              <a:ext uri="{FF2B5EF4-FFF2-40B4-BE49-F238E27FC236}">
                <a16:creationId xmlns:a16="http://schemas.microsoft.com/office/drawing/2014/main" id="{1B401CCA-6129-DFC3-3E6F-852B1D8AD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9146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4831" name="Text Box 15">
            <a:extLst>
              <a:ext uri="{FF2B5EF4-FFF2-40B4-BE49-F238E27FC236}">
                <a16:creationId xmlns:a16="http://schemas.microsoft.com/office/drawing/2014/main" id="{F561E4E1-CE6C-9A34-AB72-978243CD2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3117057"/>
            <a:ext cx="2432974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latin typeface="Tahoma" panose="020B0604030504040204" pitchFamily="34" charset="0"/>
              </a:rPr>
              <a:t>Note convention: arrow</a:t>
            </a:r>
          </a:p>
          <a:p>
            <a:r>
              <a:rPr lang="en-US" altLang="en-US" sz="1500">
                <a:latin typeface="Tahoma" panose="020B0604030504040204" pitchFamily="34" charset="0"/>
              </a:rPr>
              <a:t>from multiway relationship</a:t>
            </a:r>
          </a:p>
          <a:p>
            <a:r>
              <a:rPr lang="en-US" altLang="en-US" sz="1500">
                <a:latin typeface="Tahoma" panose="020B0604030504040204" pitchFamily="34" charset="0"/>
              </a:rPr>
              <a:t>= “all other entity sets</a:t>
            </a:r>
          </a:p>
          <a:p>
            <a:r>
              <a:rPr lang="en-US" altLang="en-US" sz="1500">
                <a:latin typeface="Tahoma" panose="020B0604030504040204" pitchFamily="34" charset="0"/>
              </a:rPr>
              <a:t>together determine a</a:t>
            </a:r>
          </a:p>
          <a:p>
            <a:r>
              <a:rPr lang="en-US" altLang="en-US" sz="1500">
                <a:latin typeface="Tahoma" panose="020B0604030504040204" pitchFamily="34" charset="0"/>
              </a:rPr>
              <a:t>unique one of these.”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2AAB-EE39-9543-2F87-0B469A00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Degree of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FFB-B56F-2DDB-F184-D3E65A2D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8F736-369A-00CE-E984-ED57B3664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3228"/>
            <a:ext cx="8229600" cy="37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50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F035-7E33-B39C-6148-4E962CA6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Degree of Relationship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AE1D7-7E26-1A81-0987-D6C4BC947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0150"/>
            <a:ext cx="7848600" cy="3394075"/>
          </a:xfrm>
        </p:spPr>
      </p:pic>
    </p:spTree>
    <p:extLst>
      <p:ext uri="{BB962C8B-B14F-4D97-AF65-F5344CB8AC3E}">
        <p14:creationId xmlns:p14="http://schemas.microsoft.com/office/powerpoint/2010/main" val="2630735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E8B5-D5FD-322E-F662-F7347E1D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Degree of Relationship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5C684-D612-7852-349F-5E74A1DF3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00150"/>
            <a:ext cx="7924800" cy="3394075"/>
          </a:xfrm>
        </p:spPr>
      </p:pic>
    </p:spTree>
    <p:extLst>
      <p:ext uri="{BB962C8B-B14F-4D97-AF65-F5344CB8AC3E}">
        <p14:creationId xmlns:p14="http://schemas.microsoft.com/office/powerpoint/2010/main" val="2954654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D627-16C1-F57C-643E-9DD3403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886B-B9BA-D13B-102D-F4A7FC01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operator </a:t>
            </a:r>
          </a:p>
          <a:p>
            <a:r>
              <a:rPr lang="en-US" dirty="0"/>
              <a:t>Like operator </a:t>
            </a:r>
          </a:p>
          <a:p>
            <a:r>
              <a:rPr lang="en-US" dirty="0"/>
              <a:t>Between </a:t>
            </a:r>
          </a:p>
          <a:p>
            <a:r>
              <a:rPr lang="en-US" dirty="0"/>
              <a:t>Escape Identifier </a:t>
            </a:r>
          </a:p>
          <a:p>
            <a:r>
              <a:rPr lang="en-US" dirty="0"/>
              <a:t>0rder by </a:t>
            </a:r>
          </a:p>
          <a:p>
            <a:r>
              <a:rPr lang="en-US" dirty="0"/>
              <a:t>Single and double ampersand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59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D72A-6389-572C-0F7B-C5627315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operator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FDAADB-3D69-AD7D-5771-9F72A4FE8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0150"/>
            <a:ext cx="7619999" cy="3737371"/>
          </a:xfrm>
        </p:spPr>
      </p:pic>
    </p:spTree>
    <p:extLst>
      <p:ext uri="{BB962C8B-B14F-4D97-AF65-F5344CB8AC3E}">
        <p14:creationId xmlns:p14="http://schemas.microsoft.com/office/powerpoint/2010/main" val="408828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A643-5ED1-5D1C-F85B-F696B35A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Data-Model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53156-1538-8D97-6CBB-20FCB598C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0150"/>
            <a:ext cx="8229600" cy="3943350"/>
          </a:xfrm>
        </p:spPr>
      </p:pic>
    </p:spTree>
    <p:extLst>
      <p:ext uri="{BB962C8B-B14F-4D97-AF65-F5344CB8AC3E}">
        <p14:creationId xmlns:p14="http://schemas.microsoft.com/office/powerpoint/2010/main" val="1401374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3D61-3016-4C37-DE42-DFF88D0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 operator with _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E8C8-5946-F0B2-079A-4224FFDD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F6D08-CC88-46E0-D9A6-85C51CC6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2549"/>
            <a:ext cx="7696200" cy="3242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14071-CA49-3B81-B729-AF4784DD2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3105151"/>
            <a:ext cx="3505201" cy="8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10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B58C-0DE3-474A-D293-DBCFA67F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 operator with _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01360-BBA6-5946-822B-14AC79D8C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75" y="1277937"/>
            <a:ext cx="7639050" cy="3238500"/>
          </a:xfrm>
        </p:spPr>
      </p:pic>
    </p:spTree>
    <p:extLst>
      <p:ext uri="{BB962C8B-B14F-4D97-AF65-F5344CB8AC3E}">
        <p14:creationId xmlns:p14="http://schemas.microsoft.com/office/powerpoint/2010/main" val="3623902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4C78-3A18-2984-B8A5-24406A2A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 operator with _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1C10FC-CACB-22AE-CFAE-B860E12BE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355" y="1200150"/>
            <a:ext cx="7437290" cy="3394075"/>
          </a:xfrm>
        </p:spPr>
      </p:pic>
    </p:spTree>
    <p:extLst>
      <p:ext uri="{BB962C8B-B14F-4D97-AF65-F5344CB8AC3E}">
        <p14:creationId xmlns:p14="http://schemas.microsoft.com/office/powerpoint/2010/main" val="4194103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70F3-02FD-64A2-BB82-DB7DE882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operator with 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97433-53C8-7568-C62B-89286E8F4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691" y="1200150"/>
            <a:ext cx="7448618" cy="3394075"/>
          </a:xfrm>
        </p:spPr>
      </p:pic>
    </p:spTree>
    <p:extLst>
      <p:ext uri="{BB962C8B-B14F-4D97-AF65-F5344CB8AC3E}">
        <p14:creationId xmlns:p14="http://schemas.microsoft.com/office/powerpoint/2010/main" val="3610364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8BE7-0055-BA59-3695-FA2D0587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operator with % and _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6D2F4-95E3-CC86-85E0-62A821CB8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896" y="1200150"/>
            <a:ext cx="7452208" cy="3394075"/>
          </a:xfrm>
        </p:spPr>
      </p:pic>
    </p:spTree>
    <p:extLst>
      <p:ext uri="{BB962C8B-B14F-4D97-AF65-F5344CB8AC3E}">
        <p14:creationId xmlns:p14="http://schemas.microsoft.com/office/powerpoint/2010/main" val="1345669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A1C7-F9BF-86C4-3CF8-A57FCC9B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  operators with %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B9D1-62A7-420F-BC9C-0D057AD5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F20E5-3F67-F2F6-2E70-373900BA2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76349"/>
            <a:ext cx="8229599" cy="331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75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8097-4E29-B0C1-1C68-9FA7AB94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  operators with %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E2C32-5FF1-B443-905B-F98198141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30337"/>
            <a:ext cx="7848600" cy="2933700"/>
          </a:xfrm>
        </p:spPr>
      </p:pic>
    </p:spTree>
    <p:extLst>
      <p:ext uri="{BB962C8B-B14F-4D97-AF65-F5344CB8AC3E}">
        <p14:creationId xmlns:p14="http://schemas.microsoft.com/office/powerpoint/2010/main" val="551633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4B57-84E0-69F3-8A0F-32C6C284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19F3E1-146B-4AE9-CA48-15509E6F0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68450"/>
            <a:ext cx="7772400" cy="3670300"/>
          </a:xfrm>
        </p:spPr>
      </p:pic>
    </p:spTree>
    <p:extLst>
      <p:ext uri="{BB962C8B-B14F-4D97-AF65-F5344CB8AC3E}">
        <p14:creationId xmlns:p14="http://schemas.microsoft.com/office/powerpoint/2010/main" val="2877984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45F3-E9B3-B905-3E4C-485BFDBC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 vs &amp;&amp;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97221-F270-AFFE-BA40-539AD3EE4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5517" y="1200150"/>
            <a:ext cx="6672966" cy="3394075"/>
          </a:xfrm>
        </p:spPr>
      </p:pic>
    </p:spTree>
    <p:extLst>
      <p:ext uri="{BB962C8B-B14F-4D97-AF65-F5344CB8AC3E}">
        <p14:creationId xmlns:p14="http://schemas.microsoft.com/office/powerpoint/2010/main" val="103906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7B1-A87B-DFDA-E228-058C4BFD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DATA -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51D7-6A73-4044-5128-242BCE346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Relational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Hierarchical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Network model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E-R model </a:t>
            </a:r>
          </a:p>
        </p:txBody>
      </p:sp>
    </p:spTree>
    <p:extLst>
      <p:ext uri="{BB962C8B-B14F-4D97-AF65-F5344CB8AC3E}">
        <p14:creationId xmlns:p14="http://schemas.microsoft.com/office/powerpoint/2010/main" val="217821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195C47B-9E02-9D61-794A-86364E5D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5C24-F51C-4648-8A40-6894DED8827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0290" name="Rectangle 1026">
            <a:extLst>
              <a:ext uri="{FF2B5EF4-FFF2-40B4-BE49-F238E27FC236}">
                <a16:creationId xmlns:a16="http://schemas.microsoft.com/office/drawing/2014/main" id="{816EE6AE-EB95-A56F-0926-50126F0C7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b">
            <a:normAutofit/>
          </a:bodyPr>
          <a:lstStyle/>
          <a:p>
            <a:pPr algn="just"/>
            <a:r>
              <a:rPr lang="en-GB" altLang="en-US" b="1"/>
              <a:t>Database Design</a:t>
            </a:r>
          </a:p>
        </p:txBody>
      </p:sp>
      <p:sp>
        <p:nvSpPr>
          <p:cNvPr id="140291" name="Rectangle 1027">
            <a:extLst>
              <a:ext uri="{FF2B5EF4-FFF2-40B4-BE49-F238E27FC236}">
                <a16:creationId xmlns:a16="http://schemas.microsoft.com/office/drawing/2014/main" id="{DC7F3AD2-082D-F07A-43DC-E5C91B1DB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00150"/>
            <a:ext cx="7772400" cy="3086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/>
          </a:bodyPr>
          <a:lstStyle/>
          <a:p>
            <a:pPr algn="just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data model ensures we understand: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each user’s perspective of the data;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-nature of the data itself, independent of its physical representations;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use of data across user views.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5F37EA3-0DE6-15EF-E3F0-F237C2EA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81DE-E771-4D37-B6DD-1683D184699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98970E2C-76DE-C423-54A2-912762E54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200025"/>
            <a:ext cx="5943600" cy="828675"/>
          </a:xfrm>
        </p:spPr>
        <p:txBody>
          <a:bodyPr>
            <a:normAutofit fontScale="90000"/>
          </a:bodyPr>
          <a:lstStyle/>
          <a:p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Criteria to Produce an Optimal Data Model</a:t>
            </a:r>
            <a:r>
              <a:rPr lang="en-GB" altLang="en-US"/>
              <a:t> </a:t>
            </a:r>
          </a:p>
        </p:txBody>
      </p:sp>
      <p:pic>
        <p:nvPicPr>
          <p:cNvPr id="141317" name="Picture 5">
            <a:extLst>
              <a:ext uri="{FF2B5EF4-FFF2-40B4-BE49-F238E27FC236}">
                <a16:creationId xmlns:a16="http://schemas.microsoft.com/office/drawing/2014/main" id="{2CEE2C9E-5096-1589-6F24-DAEB2174C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11320"/>
          <a:stretch>
            <a:fillRect/>
          </a:stretch>
        </p:blipFill>
        <p:spPr bwMode="auto">
          <a:xfrm>
            <a:off x="1601391" y="1275160"/>
            <a:ext cx="5779294" cy="285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91BB-9159-7597-ECD1-DE60F6CE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Stages of Data -MODEL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140A-E46C-4047-AE40-B1FBF2298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Conceptual data Model 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Logical  data Model 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Physical  data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7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590B-B9C6-F743-39DA-A1599CB5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Conceptual Data Model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66AF1F-18C8-A8C0-D2AD-291FF747F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1" y="1239837"/>
            <a:ext cx="3047999" cy="3314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FEFBB-0625-3270-41B4-BB3038976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1428750"/>
            <a:ext cx="441960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922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74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5ABA4018733948943F6853B6A6F419" ma:contentTypeVersion="2" ma:contentTypeDescription="Create a new document." ma:contentTypeScope="" ma:versionID="b9137abbb6934e70118d1fa691ace630">
  <xsd:schema xmlns:xsd="http://www.w3.org/2001/XMLSchema" xmlns:xs="http://www.w3.org/2001/XMLSchema" xmlns:p="http://schemas.microsoft.com/office/2006/metadata/properties" xmlns:ns2="3c14c158-d7de-4cda-b0de-5ca3c5c667cd" targetNamespace="http://schemas.microsoft.com/office/2006/metadata/properties" ma:root="true" ma:fieldsID="a1bb15254bf7612c7c21cd5ed61d71d6" ns2:_="">
    <xsd:import namespace="3c14c158-d7de-4cda-b0de-5ca3c5c66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4c158-d7de-4cda-b0de-5ca3c5c667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57DD3E-7F91-4977-8629-1E51BCEA955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00A0E2-CD02-4E2C-923B-0BEF17D646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14c158-d7de-4cda-b0de-5ca3c5c667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9BCE27-512F-46E3-A67C-6CCB8DCBAC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26818</TotalTime>
  <Words>679</Words>
  <Application>Microsoft Office PowerPoint</Application>
  <PresentationFormat>On-screen Show (16:9)</PresentationFormat>
  <Paragraphs>176</Paragraphs>
  <Slides>48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Database Design</vt:lpstr>
      <vt:lpstr>Database Design</vt:lpstr>
      <vt:lpstr>Data-Model </vt:lpstr>
      <vt:lpstr>Types of DATA - MODEL </vt:lpstr>
      <vt:lpstr>Database Design</vt:lpstr>
      <vt:lpstr>Criteria to Produce an Optimal Data Model </vt:lpstr>
      <vt:lpstr>Stages of Data -MODEL </vt:lpstr>
      <vt:lpstr>Conceptual Data Model </vt:lpstr>
      <vt:lpstr>Logical data Model </vt:lpstr>
      <vt:lpstr>Logical Data Model </vt:lpstr>
      <vt:lpstr>Physical Data model </vt:lpstr>
      <vt:lpstr>Three-Level ANSI-SPARC Architecture and Phases of Database Design </vt:lpstr>
      <vt:lpstr>Introduction To E-R model </vt:lpstr>
      <vt:lpstr>ER-Model</vt:lpstr>
      <vt:lpstr>Why ER-Model is useful </vt:lpstr>
      <vt:lpstr>Entity </vt:lpstr>
      <vt:lpstr>Example</vt:lpstr>
      <vt:lpstr>Entity Set </vt:lpstr>
      <vt:lpstr>Attributes </vt:lpstr>
      <vt:lpstr>Entity type </vt:lpstr>
      <vt:lpstr>Types of Attributes </vt:lpstr>
      <vt:lpstr>Keys</vt:lpstr>
      <vt:lpstr>Example: a Multi-attribute Key</vt:lpstr>
      <vt:lpstr>Relationship </vt:lpstr>
      <vt:lpstr>Example</vt:lpstr>
      <vt:lpstr>Example </vt:lpstr>
      <vt:lpstr>Relationship Set </vt:lpstr>
      <vt:lpstr>Attributes on Relationships</vt:lpstr>
      <vt:lpstr>Example</vt:lpstr>
      <vt:lpstr>Descriptive attribute </vt:lpstr>
      <vt:lpstr>Example</vt:lpstr>
      <vt:lpstr>Equivalent Diagrams Without Attributes on Relationships</vt:lpstr>
      <vt:lpstr>Example</vt:lpstr>
      <vt:lpstr>Degree of Relationship</vt:lpstr>
      <vt:lpstr>Degree of Relationship</vt:lpstr>
      <vt:lpstr>Degree of Relationship</vt:lpstr>
      <vt:lpstr>Lab activities </vt:lpstr>
      <vt:lpstr>Like operator </vt:lpstr>
      <vt:lpstr>Like operator with _ </vt:lpstr>
      <vt:lpstr>Like operator with _</vt:lpstr>
      <vt:lpstr>Like operator with _ </vt:lpstr>
      <vt:lpstr>Like operator with %</vt:lpstr>
      <vt:lpstr>Like operator with % and _</vt:lpstr>
      <vt:lpstr>Like  operators with % </vt:lpstr>
      <vt:lpstr>Like  operators with % </vt:lpstr>
      <vt:lpstr>Escape character </vt:lpstr>
      <vt:lpstr>&amp; vs &amp;&amp;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Sadia Maryam</cp:lastModifiedBy>
  <cp:revision>275</cp:revision>
  <dcterms:created xsi:type="dcterms:W3CDTF">2010-07-08T21:59:02Z</dcterms:created>
  <dcterms:modified xsi:type="dcterms:W3CDTF">2022-10-07T17:11:04Z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0x0101008F5ABA4018733948943F6853B6A6F419</vt:lpwstr>
  </property>
</Properties>
</file>