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6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35"/>
  </p:notesMasterIdLst>
  <p:sldIdLst>
    <p:sldId id="278" r:id="rId7"/>
    <p:sldId id="411" r:id="rId8"/>
    <p:sldId id="408" r:id="rId9"/>
    <p:sldId id="409" r:id="rId10"/>
    <p:sldId id="410" r:id="rId11"/>
    <p:sldId id="413" r:id="rId12"/>
    <p:sldId id="425" r:id="rId13"/>
    <p:sldId id="424" r:id="rId14"/>
    <p:sldId id="426" r:id="rId15"/>
    <p:sldId id="412" r:id="rId16"/>
    <p:sldId id="414" r:id="rId17"/>
    <p:sldId id="415" r:id="rId18"/>
    <p:sldId id="406" r:id="rId19"/>
    <p:sldId id="416" r:id="rId20"/>
    <p:sldId id="417" r:id="rId21"/>
    <p:sldId id="418" r:id="rId22"/>
    <p:sldId id="419" r:id="rId23"/>
    <p:sldId id="310" r:id="rId24"/>
    <p:sldId id="420" r:id="rId25"/>
    <p:sldId id="407" r:id="rId26"/>
    <p:sldId id="421" r:id="rId27"/>
    <p:sldId id="422" r:id="rId28"/>
    <p:sldId id="423" r:id="rId29"/>
    <p:sldId id="297" r:id="rId30"/>
    <p:sldId id="298" r:id="rId31"/>
    <p:sldId id="299" r:id="rId32"/>
    <p:sldId id="300" r:id="rId33"/>
    <p:sldId id="30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9406" autoAdjust="0"/>
  </p:normalViewPr>
  <p:slideViewPr>
    <p:cSldViewPr>
      <p:cViewPr varScale="1">
        <p:scale>
          <a:sx n="75" d="100"/>
          <a:sy n="75" d="100"/>
        </p:scale>
        <p:origin x="12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ustomXml" Target="../customXml/item2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6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9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657600" y="914400"/>
            <a:ext cx="53932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Modeling </a:t>
            </a: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EDDB-0608-87C8-6EBC-1F30896C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Weak and strong entities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0CA9F-8243-2E48-9A0A-7C2E5FDFC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450" y="1200151"/>
            <a:ext cx="8039100" cy="2895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6C9E0-C128-BB7A-FC79-B9A627F24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095751"/>
            <a:ext cx="7543800" cy="6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3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067-BE6A-CC2F-FB1C-54CE6B60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F2E247-3F2D-DE7E-08E7-AC414CB5B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39862"/>
            <a:ext cx="7519987" cy="3189288"/>
          </a:xfrm>
        </p:spPr>
      </p:pic>
    </p:spTree>
    <p:extLst>
      <p:ext uri="{BB962C8B-B14F-4D97-AF65-F5344CB8AC3E}">
        <p14:creationId xmlns:p14="http://schemas.microsoft.com/office/powerpoint/2010/main" val="385031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C95A970-D9C9-8594-059C-CD1283D0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054D2FA-F946-8F07-0716-73A56B901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entity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F9B181B-49A6-8341-ED5D-59D41C9E15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3429C5-4FE1-EC8E-96A0-B58EBB2AE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Weak entity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0ED432-0002-1FBB-19E5-AC37A5E5E2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099C57-7308-1342-70FB-6093B6725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631154"/>
            <a:ext cx="8229600" cy="3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ADAA-9FEF-8735-2B14-97EEDE54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cardinalities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33C17-B636-4140-B7A1-EE1AF2F9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28750"/>
            <a:ext cx="5953125" cy="2743200"/>
          </a:xfrm>
        </p:spPr>
      </p:pic>
    </p:spTree>
    <p:extLst>
      <p:ext uri="{BB962C8B-B14F-4D97-AF65-F5344CB8AC3E}">
        <p14:creationId xmlns:p14="http://schemas.microsoft.com/office/powerpoint/2010/main" val="131791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88A2-E14C-710D-3C36-78AF34D4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cardinalities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6732C-5E76-E378-9688-0209F7A55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49375"/>
            <a:ext cx="8229600" cy="3432175"/>
          </a:xfrm>
        </p:spPr>
      </p:pic>
    </p:spTree>
    <p:extLst>
      <p:ext uri="{BB962C8B-B14F-4D97-AF65-F5344CB8AC3E}">
        <p14:creationId xmlns:p14="http://schemas.microsoft.com/office/powerpoint/2010/main" val="209856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C94-03B6-FDAE-1BB4-C3B05666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one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749EC-D68B-52BE-A6E7-C7C11541C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1504951"/>
            <a:ext cx="7600950" cy="1523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DFBBB-5E0A-575D-8762-34707691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28949"/>
            <a:ext cx="1676400" cy="1908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5ABCB-0FBC-080C-9964-2854AA6A0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4" y="3028948"/>
            <a:ext cx="4505325" cy="1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EEA9-AAAB-442A-D7A0-9C2B1F2B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many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23428-6A33-3DFA-B7ED-4E2C955F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063230"/>
            <a:ext cx="7372350" cy="17371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32CC2-68C8-A2D2-A029-7544E136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800350"/>
            <a:ext cx="1371600" cy="1737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D8490A-6D84-D2F5-0FC2-EBB5D353C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99" y="2800350"/>
            <a:ext cx="4219575" cy="17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A7A0-D3B4-4E58-7A9A-52D2DF93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one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4A315-B963-810B-FA9E-7CF976259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62" y="1352550"/>
            <a:ext cx="7610475" cy="1371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F4AE0-B03B-7ADA-99D5-16A4C705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13471"/>
            <a:ext cx="3033712" cy="1844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30188-ED84-DCD9-D484-5E2904762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714751"/>
            <a:ext cx="2590801" cy="12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32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9C8C77B-CC26-C41E-145C-DD79E53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6AAE-EFB2-4A2D-AE05-1701CE0F6D5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12AA327-4BFD-3C72-E604-3F77AAE68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Pictures:</a:t>
            </a:r>
          </a:p>
        </p:txBody>
      </p:sp>
      <p:sp>
        <p:nvSpPr>
          <p:cNvPr id="65544" name="Oval 8">
            <a:extLst>
              <a:ext uri="{FF2B5EF4-FFF2-40B4-BE49-F238E27FC236}">
                <a16:creationId xmlns:a16="http://schemas.microsoft.com/office/drawing/2014/main" id="{B8017E75-8AF4-0CAF-1CF8-F097E8FC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0574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45" name="Oval 9">
            <a:extLst>
              <a:ext uri="{FF2B5EF4-FFF2-40B4-BE49-F238E27FC236}">
                <a16:creationId xmlns:a16="http://schemas.microsoft.com/office/drawing/2014/main" id="{7D93160A-512C-270B-E731-DA747671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7145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46" name="Oval 10">
            <a:extLst>
              <a:ext uri="{FF2B5EF4-FFF2-40B4-BE49-F238E27FC236}">
                <a16:creationId xmlns:a16="http://schemas.microsoft.com/office/drawing/2014/main" id="{B8D9CBE4-B689-5119-5AD8-FD2F5AD5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7145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48" name="Oval 12">
            <a:extLst>
              <a:ext uri="{FF2B5EF4-FFF2-40B4-BE49-F238E27FC236}">
                <a16:creationId xmlns:a16="http://schemas.microsoft.com/office/drawing/2014/main" id="{9C67CFC1-69F1-79A5-E767-3EB69D6C0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24003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49" name="Oval 13">
            <a:extLst>
              <a:ext uri="{FF2B5EF4-FFF2-40B4-BE49-F238E27FC236}">
                <a16:creationId xmlns:a16="http://schemas.microsoft.com/office/drawing/2014/main" id="{031501DF-068D-6684-0279-0739975E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4003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50" name="Oval 14">
            <a:extLst>
              <a:ext uri="{FF2B5EF4-FFF2-40B4-BE49-F238E27FC236}">
                <a16:creationId xmlns:a16="http://schemas.microsoft.com/office/drawing/2014/main" id="{4D1DFA82-024D-503B-73DA-42F1C73E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20574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55" name="Oval 19">
            <a:extLst>
              <a:ext uri="{FF2B5EF4-FFF2-40B4-BE49-F238E27FC236}">
                <a16:creationId xmlns:a16="http://schemas.microsoft.com/office/drawing/2014/main" id="{C5D4A434-F7D2-EACD-1213-41A919F9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27432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56" name="Oval 20">
            <a:extLst>
              <a:ext uri="{FF2B5EF4-FFF2-40B4-BE49-F238E27FC236}">
                <a16:creationId xmlns:a16="http://schemas.microsoft.com/office/drawing/2014/main" id="{D2959456-3F10-2ECF-1F0D-10F3C03A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7432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57" name="Oval 21">
            <a:extLst>
              <a:ext uri="{FF2B5EF4-FFF2-40B4-BE49-F238E27FC236}">
                <a16:creationId xmlns:a16="http://schemas.microsoft.com/office/drawing/2014/main" id="{59F868D8-77D4-6609-509C-26ECD59E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4290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559" name="Oval 23">
            <a:extLst>
              <a:ext uri="{FF2B5EF4-FFF2-40B4-BE49-F238E27FC236}">
                <a16:creationId xmlns:a16="http://schemas.microsoft.com/office/drawing/2014/main" id="{FE1FAE23-C412-0D4F-5755-AF099517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0861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65575" name="Group 39">
            <a:extLst>
              <a:ext uri="{FF2B5EF4-FFF2-40B4-BE49-F238E27FC236}">
                <a16:creationId xmlns:a16="http://schemas.microsoft.com/office/drawing/2014/main" id="{F6D4A84E-2C54-2062-FA63-C52C88ACEFED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1771650"/>
            <a:ext cx="571500" cy="400050"/>
            <a:chOff x="2544" y="1488"/>
            <a:chExt cx="480" cy="336"/>
          </a:xfrm>
        </p:grpSpPr>
        <p:sp>
          <p:nvSpPr>
            <p:cNvPr id="65576" name="Line 40">
              <a:extLst>
                <a:ext uri="{FF2B5EF4-FFF2-40B4-BE49-F238E27FC236}">
                  <a16:creationId xmlns:a16="http://schemas.microsoft.com/office/drawing/2014/main" id="{3D5E96EA-0BAE-AB1C-9DF4-D95FF9F40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77" name="Line 41">
              <a:extLst>
                <a:ext uri="{FF2B5EF4-FFF2-40B4-BE49-F238E27FC236}">
                  <a16:creationId xmlns:a16="http://schemas.microsoft.com/office/drawing/2014/main" id="{D5CF0BB4-A553-25BA-0E4F-16D7AACC7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5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5578" name="Line 42">
            <a:extLst>
              <a:ext uri="{FF2B5EF4-FFF2-40B4-BE49-F238E27FC236}">
                <a16:creationId xmlns:a16="http://schemas.microsoft.com/office/drawing/2014/main" id="{AC64F437-CB77-8497-45A4-A8D95D893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1950" y="2171700"/>
            <a:ext cx="571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65579" name="Group 43">
            <a:extLst>
              <a:ext uri="{FF2B5EF4-FFF2-40B4-BE49-F238E27FC236}">
                <a16:creationId xmlns:a16="http://schemas.microsoft.com/office/drawing/2014/main" id="{1FAC8A84-D907-962A-0A3E-081896C78B76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2800350"/>
            <a:ext cx="571500" cy="400050"/>
            <a:chOff x="2544" y="2352"/>
            <a:chExt cx="480" cy="336"/>
          </a:xfrm>
        </p:grpSpPr>
        <p:sp>
          <p:nvSpPr>
            <p:cNvPr id="65580" name="Line 44">
              <a:extLst>
                <a:ext uri="{FF2B5EF4-FFF2-40B4-BE49-F238E27FC236}">
                  <a16:creationId xmlns:a16="http://schemas.microsoft.com/office/drawing/2014/main" id="{7BAC062A-6FEE-F72B-68A3-6CFEEAAB9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81" name="Line 45">
              <a:extLst>
                <a:ext uri="{FF2B5EF4-FFF2-40B4-BE49-F238E27FC236}">
                  <a16:creationId xmlns:a16="http://schemas.microsoft.com/office/drawing/2014/main" id="{9C15C100-058A-E359-4A9E-7FDF5F35A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352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5582" name="Text Box 46">
            <a:extLst>
              <a:ext uri="{FF2B5EF4-FFF2-40B4-BE49-F238E27FC236}">
                <a16:creationId xmlns:a16="http://schemas.microsoft.com/office/drawing/2014/main" id="{3E64175F-2D1C-277E-D45F-FADE29B5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94" y="3860006"/>
            <a:ext cx="293381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		     many-one</a:t>
            </a:r>
          </a:p>
        </p:txBody>
      </p:sp>
    </p:spTree>
    <p:extLst>
      <p:ext uri="{BB962C8B-B14F-4D97-AF65-F5344CB8AC3E}">
        <p14:creationId xmlns:p14="http://schemas.microsoft.com/office/powerpoint/2010/main" val="30081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8CF6-63AA-3A96-AC56-B8B40BE0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A2F81-83A2-A818-BABC-F40067226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800350"/>
            <a:ext cx="4343400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C592E-0E1A-85C6-5F25-DE80ED5B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52551"/>
            <a:ext cx="7696200" cy="1447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B0712-B8C1-F6E7-72BA-17431C633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028950"/>
            <a:ext cx="220980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B898-E797-1642-F2A5-3F06E4D3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EDB4-AEDB-8607-9B71-720FF007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Strong entity  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Weak entity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0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1C9A263-48DE-0A56-639F-108030E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F28-CF47-4329-95BC-3AB1D32D590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8078803-1013-81E4-DFE4-245DE038A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Pictures:</a:t>
            </a:r>
          </a:p>
        </p:txBody>
      </p:sp>
      <p:sp>
        <p:nvSpPr>
          <p:cNvPr id="64515" name="Oval 3">
            <a:extLst>
              <a:ext uri="{FF2B5EF4-FFF2-40B4-BE49-F238E27FC236}">
                <a16:creationId xmlns:a16="http://schemas.microsoft.com/office/drawing/2014/main" id="{AD37A380-339F-3608-50B1-DAE58150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17145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16" name="Oval 4">
            <a:extLst>
              <a:ext uri="{FF2B5EF4-FFF2-40B4-BE49-F238E27FC236}">
                <a16:creationId xmlns:a16="http://schemas.microsoft.com/office/drawing/2014/main" id="{ABD0A6A1-B96C-A8A1-7514-BFBB23FB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7432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17" name="Oval 5">
            <a:extLst>
              <a:ext uri="{FF2B5EF4-FFF2-40B4-BE49-F238E27FC236}">
                <a16:creationId xmlns:a16="http://schemas.microsoft.com/office/drawing/2014/main" id="{ED4A523A-0370-D03A-DFD9-EB9D7188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4003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3664B3A2-6B38-7CB7-0E10-37F7B8501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0574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19" name="Oval 7">
            <a:extLst>
              <a:ext uri="{FF2B5EF4-FFF2-40B4-BE49-F238E27FC236}">
                <a16:creationId xmlns:a16="http://schemas.microsoft.com/office/drawing/2014/main" id="{1A722264-B948-49FE-56B8-80EC679E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17145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23" name="Oval 11">
            <a:extLst>
              <a:ext uri="{FF2B5EF4-FFF2-40B4-BE49-F238E27FC236}">
                <a16:creationId xmlns:a16="http://schemas.microsoft.com/office/drawing/2014/main" id="{4A014FCE-5ADA-B382-B49F-A1547D55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0574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35" name="Oval 23">
            <a:extLst>
              <a:ext uri="{FF2B5EF4-FFF2-40B4-BE49-F238E27FC236}">
                <a16:creationId xmlns:a16="http://schemas.microsoft.com/office/drawing/2014/main" id="{33C8B506-3762-4123-D920-8341F8462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4290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36" name="Oval 24">
            <a:extLst>
              <a:ext uri="{FF2B5EF4-FFF2-40B4-BE49-F238E27FC236}">
                <a16:creationId xmlns:a16="http://schemas.microsoft.com/office/drawing/2014/main" id="{3743BA6C-A7E6-777B-7058-CD3A99B4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0861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37" name="Oval 25">
            <a:extLst>
              <a:ext uri="{FF2B5EF4-FFF2-40B4-BE49-F238E27FC236}">
                <a16:creationId xmlns:a16="http://schemas.microsoft.com/office/drawing/2014/main" id="{0BF05392-6FF9-026F-84F6-6AD3BC7D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432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38" name="Oval 26">
            <a:extLst>
              <a:ext uri="{FF2B5EF4-FFF2-40B4-BE49-F238E27FC236}">
                <a16:creationId xmlns:a16="http://schemas.microsoft.com/office/drawing/2014/main" id="{C680A04E-9DBD-F8D3-E1D0-B114264C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4003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42" name="Oval 30">
            <a:extLst>
              <a:ext uri="{FF2B5EF4-FFF2-40B4-BE49-F238E27FC236}">
                <a16:creationId xmlns:a16="http://schemas.microsoft.com/office/drawing/2014/main" id="{CF110154-C7E5-0733-8D26-B18FBEB6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086100"/>
            <a:ext cx="17145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544" name="Line 32">
            <a:extLst>
              <a:ext uri="{FF2B5EF4-FFF2-40B4-BE49-F238E27FC236}">
                <a16:creationId xmlns:a16="http://schemas.microsoft.com/office/drawing/2014/main" id="{0A1D48B7-7892-16CA-FDE7-25297F99F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885950"/>
            <a:ext cx="5143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64545" name="Group 33">
            <a:extLst>
              <a:ext uri="{FF2B5EF4-FFF2-40B4-BE49-F238E27FC236}">
                <a16:creationId xmlns:a16="http://schemas.microsoft.com/office/drawing/2014/main" id="{B151863B-AF23-285D-EB64-FC1D18A3247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828800"/>
            <a:ext cx="571500" cy="628650"/>
            <a:chOff x="1152" y="1536"/>
            <a:chExt cx="480" cy="528"/>
          </a:xfrm>
        </p:grpSpPr>
        <p:sp>
          <p:nvSpPr>
            <p:cNvPr id="64546" name="Line 34">
              <a:extLst>
                <a:ext uri="{FF2B5EF4-FFF2-40B4-BE49-F238E27FC236}">
                  <a16:creationId xmlns:a16="http://schemas.microsoft.com/office/drawing/2014/main" id="{FFB6B5B7-7B17-3C76-EB3E-756B5F41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547" name="Line 35">
              <a:extLst>
                <a:ext uri="{FF2B5EF4-FFF2-40B4-BE49-F238E27FC236}">
                  <a16:creationId xmlns:a16="http://schemas.microsoft.com/office/drawing/2014/main" id="{EF6103E8-881D-DFD8-11E7-E2E28F97A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548" name="Line 36">
              <a:extLst>
                <a:ext uri="{FF2B5EF4-FFF2-40B4-BE49-F238E27FC236}">
                  <a16:creationId xmlns:a16="http://schemas.microsoft.com/office/drawing/2014/main" id="{D29808F4-8D07-938B-AD44-1CF2D2A76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4549" name="Group 37">
            <a:extLst>
              <a:ext uri="{FF2B5EF4-FFF2-40B4-BE49-F238E27FC236}">
                <a16:creationId xmlns:a16="http://schemas.microsoft.com/office/drawing/2014/main" id="{D0A33F91-3A9D-C8DA-3545-A57C1D5FA93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171700"/>
            <a:ext cx="571500" cy="1371600"/>
            <a:chOff x="1152" y="1824"/>
            <a:chExt cx="480" cy="1152"/>
          </a:xfrm>
        </p:grpSpPr>
        <p:sp>
          <p:nvSpPr>
            <p:cNvPr id="64550" name="Line 38">
              <a:extLst>
                <a:ext uri="{FF2B5EF4-FFF2-40B4-BE49-F238E27FC236}">
                  <a16:creationId xmlns:a16="http://schemas.microsoft.com/office/drawing/2014/main" id="{CB278BE8-8120-056A-2B97-27593F092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551" name="Line 39">
              <a:extLst>
                <a:ext uri="{FF2B5EF4-FFF2-40B4-BE49-F238E27FC236}">
                  <a16:creationId xmlns:a16="http://schemas.microsoft.com/office/drawing/2014/main" id="{C2AA431A-44C4-8406-5684-867670C76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552" name="Line 40">
              <a:extLst>
                <a:ext uri="{FF2B5EF4-FFF2-40B4-BE49-F238E27FC236}">
                  <a16:creationId xmlns:a16="http://schemas.microsoft.com/office/drawing/2014/main" id="{148F83D2-9230-0163-1C41-2BD8F2A02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73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4553" name="Group 41">
            <a:extLst>
              <a:ext uri="{FF2B5EF4-FFF2-40B4-BE49-F238E27FC236}">
                <a16:creationId xmlns:a16="http://schemas.microsoft.com/office/drawing/2014/main" id="{57FDE084-819D-FE2B-F5BB-45C181651592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2171700"/>
            <a:ext cx="628650" cy="1257300"/>
            <a:chOff x="1104" y="1824"/>
            <a:chExt cx="528" cy="1056"/>
          </a:xfrm>
        </p:grpSpPr>
        <p:sp>
          <p:nvSpPr>
            <p:cNvPr id="64554" name="Line 42">
              <a:extLst>
                <a:ext uri="{FF2B5EF4-FFF2-40B4-BE49-F238E27FC236}">
                  <a16:creationId xmlns:a16="http://schemas.microsoft.com/office/drawing/2014/main" id="{A9A048AA-F5FF-EDA2-9254-48D3B3A56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82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555" name="Line 43">
              <a:extLst>
                <a:ext uri="{FF2B5EF4-FFF2-40B4-BE49-F238E27FC236}">
                  <a16:creationId xmlns:a16="http://schemas.microsoft.com/office/drawing/2014/main" id="{C1B82197-15CF-010C-42D0-CF89E680B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824"/>
              <a:ext cx="52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4556" name="Group 44">
            <a:extLst>
              <a:ext uri="{FF2B5EF4-FFF2-40B4-BE49-F238E27FC236}">
                <a16:creationId xmlns:a16="http://schemas.microsoft.com/office/drawing/2014/main" id="{AA8F9795-F0AD-1217-3E0D-531FBCFB5C7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14600"/>
            <a:ext cx="514350" cy="971550"/>
            <a:chOff x="1152" y="2112"/>
            <a:chExt cx="432" cy="816"/>
          </a:xfrm>
        </p:grpSpPr>
        <p:sp>
          <p:nvSpPr>
            <p:cNvPr id="64557" name="Line 45">
              <a:extLst>
                <a:ext uri="{FF2B5EF4-FFF2-40B4-BE49-F238E27FC236}">
                  <a16:creationId xmlns:a16="http://schemas.microsoft.com/office/drawing/2014/main" id="{323B8337-2C8B-DEE4-F367-D3E690D9A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40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558" name="Line 46">
              <a:extLst>
                <a:ext uri="{FF2B5EF4-FFF2-40B4-BE49-F238E27FC236}">
                  <a16:creationId xmlns:a16="http://schemas.microsoft.com/office/drawing/2014/main" id="{98D6EABE-8519-8711-3D8A-66AC75C98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1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4569" name="Text Box 57">
            <a:extLst>
              <a:ext uri="{FF2B5EF4-FFF2-40B4-BE49-F238E27FC236}">
                <a16:creationId xmlns:a16="http://schemas.microsoft.com/office/drawing/2014/main" id="{E4B9C78C-60FE-FCFF-A3AA-A49B12B94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94" y="3860006"/>
            <a:ext cx="101341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many-many</a:t>
            </a:r>
          </a:p>
        </p:txBody>
      </p:sp>
    </p:spTree>
    <p:extLst>
      <p:ext uri="{BB962C8B-B14F-4D97-AF65-F5344CB8AC3E}">
        <p14:creationId xmlns:p14="http://schemas.microsoft.com/office/powerpoint/2010/main" val="108908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9930-C78E-CFB5-9467-0DBD8567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choose relationship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703EE-1C49-E14F-16F2-FFDC9C89E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487487"/>
            <a:ext cx="767715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9A302-8368-E927-0D97-667BB5FF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4306886"/>
            <a:ext cx="6305550" cy="6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9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1C18-A16C-DFE7-C189-9B90979C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choose relationship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C83A-F742-B3A7-25AF-F43BF101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4E201-DD59-41AB-760A-6CE3FBC5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4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437-9543-304E-8E5E-5F2BA91A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Participation constraints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52788-8074-DE8E-69A4-F961379F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0150"/>
            <a:ext cx="8000999" cy="3394075"/>
          </a:xfrm>
        </p:spPr>
      </p:pic>
    </p:spTree>
    <p:extLst>
      <p:ext uri="{BB962C8B-B14F-4D97-AF65-F5344CB8AC3E}">
        <p14:creationId xmlns:p14="http://schemas.microsoft.com/office/powerpoint/2010/main" val="4149082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7DDFD05-24B5-C6BA-4D79-DB2AC1C2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3BC2-B4FD-40E8-9D52-7A2F6B1CCF9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D8ADA50-6016-D32A-C473-D417E0029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Techniques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8AEBA38-E7F6-C26B-B0B6-E7A614EC1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en-US"/>
              <a:t>Avoid redundancy.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en-US"/>
              <a:t>Limit the use of weak entity sets.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en-US"/>
              <a:t>Don’t use an entity set when an attribute will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2B7B391-3323-8722-E2ED-D546D1A3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31-E50D-4525-A3C2-5EC051F8C47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459ABA4-7C2D-EA94-0789-BD85FC1FF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Avoiding Redundancy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417A890-0260-53B2-8495-8E870C772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i="1">
                <a:solidFill>
                  <a:srgbClr val="FF0066"/>
                </a:solidFill>
              </a:rPr>
              <a:t>Redundancy</a:t>
            </a:r>
            <a:r>
              <a:rPr lang="en-US" altLang="en-US"/>
              <a:t>  occurs when we say the same thing in two or more different ways.</a:t>
            </a:r>
          </a:p>
          <a:p>
            <a:r>
              <a:rPr lang="en-US" altLang="en-US"/>
              <a:t>Redundancy wastes space and (more importantly) encourages inconsistency.</a:t>
            </a:r>
          </a:p>
          <a:p>
            <a:pPr lvl="1"/>
            <a:r>
              <a:rPr lang="en-US" altLang="en-US"/>
              <a:t>The two instances of the same fact may become inconsistent if we change one and forget to change the other.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53D54DB4-9C7E-E51A-F737-6DCAE406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A306-80D2-437A-9948-DAE10EDF278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FBCB6D9C-D39F-3042-641C-6C525B416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Good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4619D6F-F3DF-0003-D330-78D88042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 err="1"/>
              <a:t>Colddrinks</a:t>
            </a:r>
            <a:r>
              <a:rPr lang="en-US" altLang="en-US" sz="1350" dirty="0"/>
              <a:t> 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FE7A66A0-968A-CA3D-A3FC-357D7262A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Manfs</a:t>
            </a:r>
          </a:p>
        </p:txBody>
      </p:sp>
      <p:sp>
        <p:nvSpPr>
          <p:cNvPr id="54277" name="AutoShape 5">
            <a:extLst>
              <a:ext uri="{FF2B5EF4-FFF2-40B4-BE49-F238E27FC236}">
                <a16:creationId xmlns:a16="http://schemas.microsoft.com/office/drawing/2014/main" id="{E801A8A2-728E-8E8E-4BF5-DDF592E3F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000250"/>
            <a:ext cx="1028700" cy="914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ManfBy</a:t>
            </a:r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92493001-A263-7B42-7C52-F8A365EF3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2457450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ABAA2407-C2FC-317B-B849-BC82FA526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4574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19570EF5-1A69-4BCF-F462-EE28A855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4287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name</a:t>
            </a:r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655B9881-85AE-9401-BAF4-4CFED8975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1" y="3886200"/>
            <a:ext cx="515540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>
                <a:latin typeface="Tahoma" panose="020B0604030504040204" pitchFamily="34" charset="0"/>
              </a:rPr>
              <a:t>This design gives the address of each manufacturer exactly once.</a:t>
            </a:r>
          </a:p>
        </p:txBody>
      </p:sp>
      <p:sp>
        <p:nvSpPr>
          <p:cNvPr id="54284" name="Oval 12">
            <a:extLst>
              <a:ext uri="{FF2B5EF4-FFF2-40B4-BE49-F238E27FC236}">
                <a16:creationId xmlns:a16="http://schemas.microsoft.com/office/drawing/2014/main" id="{C549CF6C-7626-A3D1-0D09-8A38E4EF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4287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name</a:t>
            </a:r>
          </a:p>
        </p:txBody>
      </p:sp>
      <p:sp>
        <p:nvSpPr>
          <p:cNvPr id="54285" name="Oval 13">
            <a:extLst>
              <a:ext uri="{FF2B5EF4-FFF2-40B4-BE49-F238E27FC236}">
                <a16:creationId xmlns:a16="http://schemas.microsoft.com/office/drawing/2014/main" id="{D11C2B1C-BFED-522E-92A3-6A3188D71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14287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addr</a:t>
            </a:r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ECCC20E8-1CBB-6BB2-35AA-C50DDD82A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18288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4287" name="Line 15">
            <a:extLst>
              <a:ext uri="{FF2B5EF4-FFF2-40B4-BE49-F238E27FC236}">
                <a16:creationId xmlns:a16="http://schemas.microsoft.com/office/drawing/2014/main" id="{4D565215-FDEF-AD96-AAE2-61F8F4849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1828800"/>
            <a:ext cx="2857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4288" name="Line 16">
            <a:extLst>
              <a:ext uri="{FF2B5EF4-FFF2-40B4-BE49-F238E27FC236}">
                <a16:creationId xmlns:a16="http://schemas.microsoft.com/office/drawing/2014/main" id="{A8998776-53C4-9842-D649-ACAD6E4833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1828800"/>
            <a:ext cx="5143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4289" name="Line 17">
            <a:extLst>
              <a:ext uri="{FF2B5EF4-FFF2-40B4-BE49-F238E27FC236}">
                <a16:creationId xmlns:a16="http://schemas.microsoft.com/office/drawing/2014/main" id="{80A3AE86-C7C2-3358-AD5A-57D5C0414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800A72C-705C-8630-3AF2-CA136D86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5F8-0BC9-4C5B-974E-C58C6450E94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AFBFDBC-BA38-7016-12A8-794C03DAC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Bad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0E97DC8-406A-2475-9506-9C78A87AC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/>
              <a:t>Coldrinks 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80C4D6F-CB52-6DAF-FB9E-D1326883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Manfs</a:t>
            </a:r>
          </a:p>
        </p:txBody>
      </p:sp>
      <p:sp>
        <p:nvSpPr>
          <p:cNvPr id="55301" name="AutoShape 5">
            <a:extLst>
              <a:ext uri="{FF2B5EF4-FFF2-40B4-BE49-F238E27FC236}">
                <a16:creationId xmlns:a16="http://schemas.microsoft.com/office/drawing/2014/main" id="{020F51A2-23F2-1BC1-8F8D-6794DB0A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000250"/>
            <a:ext cx="1028700" cy="914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ManfBy</a:t>
            </a: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544D64C8-FEAA-171F-1A62-A65D26D79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2457450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D6E04AF8-1BAF-D6E7-8578-D401083CF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4574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5304" name="Oval 8">
            <a:extLst>
              <a:ext uri="{FF2B5EF4-FFF2-40B4-BE49-F238E27FC236}">
                <a16:creationId xmlns:a16="http://schemas.microsoft.com/office/drawing/2014/main" id="{B432593B-24C2-B3DD-7F8D-8CB605C0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4287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name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2407E3EC-0A6E-95DC-4816-97550F47B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1" y="3886201"/>
            <a:ext cx="51554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 dirty="0">
                <a:latin typeface="Tahoma" panose="020B0604030504040204" pitchFamily="34" charset="0"/>
              </a:rPr>
              <a:t>This design states the manufacturer of a cold drinks  twice: as an attribute and as a related entity.</a:t>
            </a:r>
          </a:p>
        </p:txBody>
      </p:sp>
      <p:sp>
        <p:nvSpPr>
          <p:cNvPr id="55306" name="Oval 10">
            <a:extLst>
              <a:ext uri="{FF2B5EF4-FFF2-40B4-BE49-F238E27FC236}">
                <a16:creationId xmlns:a16="http://schemas.microsoft.com/office/drawing/2014/main" id="{B000038A-66D0-3C96-9B5A-98B1AE48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4287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name</a:t>
            </a:r>
          </a:p>
        </p:txBody>
      </p:sp>
      <p:sp>
        <p:nvSpPr>
          <p:cNvPr id="55307" name="Oval 11">
            <a:extLst>
              <a:ext uri="{FF2B5EF4-FFF2-40B4-BE49-F238E27FC236}">
                <a16:creationId xmlns:a16="http://schemas.microsoft.com/office/drawing/2014/main" id="{FDAEA525-C20E-A1EB-C44F-1080D19F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08610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manf</a:t>
            </a:r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48B025E4-0400-2E61-0199-3E95C0D0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18288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6EB7CE27-D49F-A324-CCCC-68C0AB048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1828800"/>
            <a:ext cx="2857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5310" name="Line 14">
            <a:extLst>
              <a:ext uri="{FF2B5EF4-FFF2-40B4-BE49-F238E27FC236}">
                <a16:creationId xmlns:a16="http://schemas.microsoft.com/office/drawing/2014/main" id="{B446A254-7A8E-16E6-2451-3B1D2C0A6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1828800"/>
            <a:ext cx="5143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5242CF4F-EFF4-B436-64F0-F1593B4E9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5312" name="Line 16">
            <a:extLst>
              <a:ext uri="{FF2B5EF4-FFF2-40B4-BE49-F238E27FC236}">
                <a16:creationId xmlns:a16="http://schemas.microsoft.com/office/drawing/2014/main" id="{B90591FB-58AB-0669-A997-77A9C3A98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1750" y="2743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5313" name="Oval 17">
            <a:extLst>
              <a:ext uri="{FF2B5EF4-FFF2-40B4-BE49-F238E27FC236}">
                <a16:creationId xmlns:a16="http://schemas.microsoft.com/office/drawing/2014/main" id="{80DD1573-8CCC-DFA8-0601-430D836A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14287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addr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2C2B925-886C-2856-B255-9A3012D8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4840-5FB0-4F68-A4E1-FD44B1997F1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122024D-B84C-71FA-5E42-592E965DB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Bad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EFE3A53-FBFC-CAE5-150B-D4A0D22A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/>
              <a:t>Cold drinks </a:t>
            </a:r>
          </a:p>
        </p:txBody>
      </p:sp>
      <p:sp>
        <p:nvSpPr>
          <p:cNvPr id="56328" name="Oval 8">
            <a:extLst>
              <a:ext uri="{FF2B5EF4-FFF2-40B4-BE49-F238E27FC236}">
                <a16:creationId xmlns:a16="http://schemas.microsoft.com/office/drawing/2014/main" id="{1CC7AFBB-C8CF-BEAE-0FCC-9ACD45A01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4287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name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71BC55AE-2A0B-4E7D-0B8C-CB57E452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1" y="3486151"/>
            <a:ext cx="5155406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 dirty="0">
                <a:latin typeface="Tahoma" panose="020B0604030504040204" pitchFamily="34" charset="0"/>
              </a:rPr>
              <a:t>This design repeats the manufacturer’s address once for each cold drinks  and loses the address if there are temporarily no </a:t>
            </a:r>
            <a:r>
              <a:rPr lang="en-US" altLang="en-US" sz="1350" dirty="0" err="1">
                <a:latin typeface="Tahoma" panose="020B0604030504040204" pitchFamily="34" charset="0"/>
              </a:rPr>
              <a:t>colddrinks</a:t>
            </a:r>
            <a:r>
              <a:rPr lang="en-US" altLang="en-US" sz="1350" dirty="0">
                <a:latin typeface="Tahoma" panose="020B0604030504040204" pitchFamily="34" charset="0"/>
              </a:rPr>
              <a:t>  for a manufacturer.</a:t>
            </a:r>
          </a:p>
        </p:txBody>
      </p:sp>
      <p:sp>
        <p:nvSpPr>
          <p:cNvPr id="56330" name="Oval 10">
            <a:extLst>
              <a:ext uri="{FF2B5EF4-FFF2-40B4-BE49-F238E27FC236}">
                <a16:creationId xmlns:a16="http://schemas.microsoft.com/office/drawing/2014/main" id="{17FD01E6-A79C-2EC5-95B2-D2DD8D1E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14287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manf</a:t>
            </a:r>
          </a:p>
        </p:txBody>
      </p:sp>
      <p:sp>
        <p:nvSpPr>
          <p:cNvPr id="56331" name="Oval 11">
            <a:extLst>
              <a:ext uri="{FF2B5EF4-FFF2-40B4-BE49-F238E27FC236}">
                <a16:creationId xmlns:a16="http://schemas.microsoft.com/office/drawing/2014/main" id="{3317266F-9CE8-FB71-1FEA-CAA596365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28750"/>
            <a:ext cx="108585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manfAddr</a:t>
            </a:r>
          </a:p>
        </p:txBody>
      </p:sp>
      <p:sp>
        <p:nvSpPr>
          <p:cNvPr id="56336" name="Line 16">
            <a:extLst>
              <a:ext uri="{FF2B5EF4-FFF2-40B4-BE49-F238E27FC236}">
                <a16:creationId xmlns:a16="http://schemas.microsoft.com/office/drawing/2014/main" id="{12A6C94A-D908-2220-5C19-DDF5F0704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350" y="1828800"/>
            <a:ext cx="6286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6337" name="Line 17">
            <a:extLst>
              <a:ext uri="{FF2B5EF4-FFF2-40B4-BE49-F238E27FC236}">
                <a16:creationId xmlns:a16="http://schemas.microsoft.com/office/drawing/2014/main" id="{9F6553A4-0A80-F35F-18C7-05F495D5D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18288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6338" name="Line 18">
            <a:extLst>
              <a:ext uri="{FF2B5EF4-FFF2-40B4-BE49-F238E27FC236}">
                <a16:creationId xmlns:a16="http://schemas.microsoft.com/office/drawing/2014/main" id="{E33B51F1-1347-109D-8741-72F038008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9100" y="1828800"/>
            <a:ext cx="914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7333-5049-779B-BEFA-326E9C41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 entity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71294-B9DE-0D4C-2CBB-E6B181F15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25575"/>
            <a:ext cx="7924799" cy="2943225"/>
          </a:xfrm>
        </p:spPr>
      </p:pic>
    </p:spTree>
    <p:extLst>
      <p:ext uri="{BB962C8B-B14F-4D97-AF65-F5344CB8AC3E}">
        <p14:creationId xmlns:p14="http://schemas.microsoft.com/office/powerpoint/2010/main" val="284129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3C03-7EE3-29BE-6009-C654DA69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3B90F-92BE-EB9E-6B80-A57B7591A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712" y="1200150"/>
            <a:ext cx="7648575" cy="2590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0AB65-7C63-72B5-362B-39AAE4FA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3790950"/>
            <a:ext cx="2466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43AC-1F06-D3E3-8C26-7AD7AEBF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B42EF-1968-1083-BDEF-810D63601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063229"/>
            <a:ext cx="7162800" cy="24991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DEA59-35CD-C0C1-8705-E9C712A53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3486149"/>
            <a:ext cx="2057400" cy="114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E8B22-AAC8-7519-6A4C-9F75F785C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76598"/>
            <a:ext cx="3200400" cy="15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0EA0-A634-ECB8-9933-87821777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FF744-2CDD-260C-BBEE-D494EBF40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187"/>
            <a:ext cx="6705599" cy="3564334"/>
          </a:xfrm>
        </p:spPr>
      </p:pic>
    </p:spTree>
    <p:extLst>
      <p:ext uri="{BB962C8B-B14F-4D97-AF65-F5344CB8AC3E}">
        <p14:creationId xmlns:p14="http://schemas.microsoft.com/office/powerpoint/2010/main" val="18548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1D4B7FA-3DFF-986F-CC88-CF791A1C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D66C-B98E-4ACB-AC84-A33945BE085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7F7C9DC-6F91-7D51-45FC-80A96B321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0CA5B11-6041-4799-814D-279429217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85900"/>
            <a:ext cx="6629400" cy="30861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solidFill>
                  <a:srgbClr val="CC9900"/>
                </a:solidFill>
              </a:rPr>
              <a:t>name</a:t>
            </a:r>
            <a:r>
              <a:rPr lang="en-US" altLang="en-US"/>
              <a:t> is almost a key for football players, but there might be two with the same name.</a:t>
            </a:r>
          </a:p>
          <a:p>
            <a:r>
              <a:rPr lang="en-US" altLang="en-US">
                <a:solidFill>
                  <a:srgbClr val="CC9900"/>
                </a:solidFill>
              </a:rPr>
              <a:t>number </a:t>
            </a:r>
            <a:r>
              <a:rPr lang="en-US" altLang="en-US"/>
              <a:t>is certainly not a key, since players on two teams could have the same number.</a:t>
            </a:r>
          </a:p>
          <a:p>
            <a:r>
              <a:rPr lang="en-US" altLang="en-US"/>
              <a:t>But </a:t>
            </a:r>
            <a:r>
              <a:rPr lang="en-US" altLang="en-US">
                <a:solidFill>
                  <a:srgbClr val="CC9900"/>
                </a:solidFill>
              </a:rPr>
              <a:t>number</a:t>
            </a:r>
            <a:r>
              <a:rPr lang="en-US" altLang="en-US"/>
              <a:t>, together with the team </a:t>
            </a:r>
            <a:r>
              <a:rPr lang="en-US" altLang="en-US">
                <a:solidFill>
                  <a:srgbClr val="CC9900"/>
                </a:solidFill>
              </a:rPr>
              <a:t>name</a:t>
            </a:r>
            <a:r>
              <a:rPr lang="en-US" altLang="en-US"/>
              <a:t> related to the player by </a:t>
            </a:r>
            <a:r>
              <a:rPr lang="en-US" altLang="en-US">
                <a:solidFill>
                  <a:srgbClr val="CC00CC"/>
                </a:solidFill>
              </a:rPr>
              <a:t>Plays-on</a:t>
            </a:r>
            <a:r>
              <a:rPr lang="en-US" altLang="en-US"/>
              <a:t> should be unique.</a:t>
            </a:r>
          </a:p>
        </p:txBody>
      </p:sp>
    </p:spTree>
    <p:extLst>
      <p:ext uri="{BB962C8B-B14F-4D97-AF65-F5344CB8AC3E}">
        <p14:creationId xmlns:p14="http://schemas.microsoft.com/office/powerpoint/2010/main" val="32511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F15ECBF-2EFD-0D77-B115-58AB9F4A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4E3A-970C-4E6B-8FCB-DEDD6C2F9F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24BDC5D-C129-6EA4-F592-78B2F8212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In E/R Diagrams(point out  mistakes 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DE0D320-4110-83EB-72B3-A935FA7D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057400"/>
            <a:ext cx="8572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Players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5A4B2BA-C27F-B0A5-E3F6-37ADF416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057400"/>
            <a:ext cx="8572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Teams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98FE0EC-52A3-6CB8-6B34-850B026A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000250"/>
            <a:ext cx="97155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82" name="AutoShape 6">
            <a:extLst>
              <a:ext uri="{FF2B5EF4-FFF2-40B4-BE49-F238E27FC236}">
                <a16:creationId xmlns:a16="http://schemas.microsoft.com/office/drawing/2014/main" id="{4F835DF3-0CA4-E6DA-3DA1-8F92BEAAC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000250"/>
            <a:ext cx="1085850" cy="914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Plays-</a:t>
            </a:r>
          </a:p>
          <a:p>
            <a:pPr algn="ctr"/>
            <a:r>
              <a:rPr lang="en-US" altLang="en-US" sz="1350"/>
              <a:t>on</a:t>
            </a:r>
          </a:p>
        </p:txBody>
      </p:sp>
      <p:sp>
        <p:nvSpPr>
          <p:cNvPr id="50183" name="AutoShape 7">
            <a:extLst>
              <a:ext uri="{FF2B5EF4-FFF2-40B4-BE49-F238E27FC236}">
                <a16:creationId xmlns:a16="http://schemas.microsoft.com/office/drawing/2014/main" id="{03A9CDD7-F598-C925-3224-11CE09F5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1943100"/>
            <a:ext cx="1200150" cy="1028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87" name="Oval 11">
            <a:extLst>
              <a:ext uri="{FF2B5EF4-FFF2-40B4-BE49-F238E27FC236}">
                <a16:creationId xmlns:a16="http://schemas.microsoft.com/office/drawing/2014/main" id="{1174D339-92CA-8FF9-0E47-FCA67583C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74295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name</a:t>
            </a:r>
          </a:p>
        </p:txBody>
      </p:sp>
      <p:sp>
        <p:nvSpPr>
          <p:cNvPr id="50188" name="Oval 12">
            <a:extLst>
              <a:ext uri="{FF2B5EF4-FFF2-40B4-BE49-F238E27FC236}">
                <a16:creationId xmlns:a16="http://schemas.microsoft.com/office/drawing/2014/main" id="{FBB43954-725E-F264-503F-26F33C4C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1428750"/>
            <a:ext cx="74295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name</a:t>
            </a:r>
          </a:p>
        </p:txBody>
      </p:sp>
      <p:sp>
        <p:nvSpPr>
          <p:cNvPr id="50189" name="Oval 13">
            <a:extLst>
              <a:ext uri="{FF2B5EF4-FFF2-40B4-BE49-F238E27FC236}">
                <a16:creationId xmlns:a16="http://schemas.microsoft.com/office/drawing/2014/main" id="{1F359056-5AC1-01E7-3FDD-E55EFC1F0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428750"/>
            <a:ext cx="85725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 dirty="0"/>
              <a:t>number</a:t>
            </a:r>
          </a:p>
        </p:txBody>
      </p:sp>
      <p:sp>
        <p:nvSpPr>
          <p:cNvPr id="50193" name="Line 17">
            <a:extLst>
              <a:ext uri="{FF2B5EF4-FFF2-40B4-BE49-F238E27FC236}">
                <a16:creationId xmlns:a16="http://schemas.microsoft.com/office/drawing/2014/main" id="{2CA9F680-8A30-D86A-D435-03BBC344B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45745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3130D5E9-DF93-0B82-CF71-E88BA6CE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245745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5" name="Line 19">
            <a:extLst>
              <a:ext uri="{FF2B5EF4-FFF2-40B4-BE49-F238E27FC236}">
                <a16:creationId xmlns:a16="http://schemas.microsoft.com/office/drawing/2014/main" id="{BC445A56-C60A-E8F7-2DE3-A3F51E3F1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1828800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F1369829-FE7D-2253-E36E-27FD415A07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7550" y="182880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7" name="Line 21">
            <a:extLst>
              <a:ext uri="{FF2B5EF4-FFF2-40B4-BE49-F238E27FC236}">
                <a16:creationId xmlns:a16="http://schemas.microsoft.com/office/drawing/2014/main" id="{5B7C1AFE-6BC1-3CAB-CC32-F06B07D59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8" name="Text Box 22">
            <a:extLst>
              <a:ext uri="{FF2B5EF4-FFF2-40B4-BE49-F238E27FC236}">
                <a16:creationId xmlns:a16="http://schemas.microsoft.com/office/drawing/2014/main" id="{0573B79D-65C5-3FEF-DA4B-2F9D8BCA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294" y="3282554"/>
            <a:ext cx="455682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350" dirty="0">
                <a:latin typeface="Tahoma" panose="020B0604030504040204" pitchFamily="34" charset="0"/>
              </a:rPr>
              <a:t> Double diamond for </a:t>
            </a:r>
            <a:r>
              <a:rPr lang="en-US" altLang="en-US" sz="1350" i="1" dirty="0">
                <a:solidFill>
                  <a:srgbClr val="FF0066"/>
                </a:solidFill>
                <a:latin typeface="Tahoma" panose="020B0604030504040204" pitchFamily="34" charset="0"/>
              </a:rPr>
              <a:t>supporting</a:t>
            </a:r>
            <a:r>
              <a:rPr lang="en-US" altLang="en-US" sz="1350" dirty="0">
                <a:latin typeface="Tahoma" panose="020B0604030504040204" pitchFamily="34" charset="0"/>
              </a:rPr>
              <a:t>  many-one relationship.</a:t>
            </a:r>
          </a:p>
          <a:p>
            <a:pPr>
              <a:buFontTx/>
              <a:buChar char="•"/>
            </a:pPr>
            <a:r>
              <a:rPr lang="en-US" altLang="en-US" sz="1350" dirty="0">
                <a:latin typeface="Tahoma" panose="020B0604030504040204" pitchFamily="34" charset="0"/>
              </a:rPr>
              <a:t> Double rectangle for the weak entity set.</a:t>
            </a:r>
          </a:p>
        </p:txBody>
      </p:sp>
    </p:spTree>
    <p:extLst>
      <p:ext uri="{BB962C8B-B14F-4D97-AF65-F5344CB8AC3E}">
        <p14:creationId xmlns:p14="http://schemas.microsoft.com/office/powerpoint/2010/main" val="327625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F15ECBF-2EFD-0D77-B115-58AB9F4A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4E3A-970C-4E6B-8FCB-DEDD6C2F9F0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24BDC5D-C129-6EA4-F592-78B2F8212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In E/R Diagrams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DE0D320-4110-83EB-72B3-A935FA7D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057400"/>
            <a:ext cx="8572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Players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5A4B2BA-C27F-B0A5-E3F6-37ADF416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057400"/>
            <a:ext cx="8572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Teams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98FE0EC-52A3-6CB8-6B34-850B026A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000250"/>
            <a:ext cx="97155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82" name="AutoShape 6">
            <a:extLst>
              <a:ext uri="{FF2B5EF4-FFF2-40B4-BE49-F238E27FC236}">
                <a16:creationId xmlns:a16="http://schemas.microsoft.com/office/drawing/2014/main" id="{4F835DF3-0CA4-E6DA-3DA1-8F92BEAAC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000250"/>
            <a:ext cx="1085850" cy="914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Plays-</a:t>
            </a:r>
          </a:p>
          <a:p>
            <a:pPr algn="ctr"/>
            <a:r>
              <a:rPr lang="en-US" altLang="en-US" sz="1350"/>
              <a:t>on</a:t>
            </a:r>
          </a:p>
        </p:txBody>
      </p:sp>
      <p:sp>
        <p:nvSpPr>
          <p:cNvPr id="50183" name="AutoShape 7">
            <a:extLst>
              <a:ext uri="{FF2B5EF4-FFF2-40B4-BE49-F238E27FC236}">
                <a16:creationId xmlns:a16="http://schemas.microsoft.com/office/drawing/2014/main" id="{03A9CDD7-F598-C925-3224-11CE09F5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1943100"/>
            <a:ext cx="1200150" cy="1028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87" name="Oval 11">
            <a:extLst>
              <a:ext uri="{FF2B5EF4-FFF2-40B4-BE49-F238E27FC236}">
                <a16:creationId xmlns:a16="http://schemas.microsoft.com/office/drawing/2014/main" id="{1174D339-92CA-8FF9-0E47-FCA67583C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74295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name</a:t>
            </a:r>
          </a:p>
        </p:txBody>
      </p:sp>
      <p:sp>
        <p:nvSpPr>
          <p:cNvPr id="50188" name="Oval 12">
            <a:extLst>
              <a:ext uri="{FF2B5EF4-FFF2-40B4-BE49-F238E27FC236}">
                <a16:creationId xmlns:a16="http://schemas.microsoft.com/office/drawing/2014/main" id="{FBB43954-725E-F264-503F-26F33C4C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1428750"/>
            <a:ext cx="74295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name</a:t>
            </a:r>
          </a:p>
        </p:txBody>
      </p:sp>
      <p:sp>
        <p:nvSpPr>
          <p:cNvPr id="50189" name="Oval 13">
            <a:extLst>
              <a:ext uri="{FF2B5EF4-FFF2-40B4-BE49-F238E27FC236}">
                <a16:creationId xmlns:a16="http://schemas.microsoft.com/office/drawing/2014/main" id="{1F359056-5AC1-01E7-3FDD-E55EFC1F0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428750"/>
            <a:ext cx="85725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350" dirty="0"/>
          </a:p>
          <a:p>
            <a:pPr algn="ctr"/>
            <a:r>
              <a:rPr lang="en-US" altLang="en-US" sz="1350" dirty="0"/>
              <a:t>Number</a:t>
            </a:r>
          </a:p>
          <a:p>
            <a:pPr algn="ctr"/>
            <a:r>
              <a:rPr lang="en-US" altLang="en-US" sz="1350" dirty="0"/>
              <a:t>-----------</a:t>
            </a:r>
          </a:p>
          <a:p>
            <a:pPr algn="ctr"/>
            <a:endParaRPr lang="en-US" altLang="en-US" sz="1350" dirty="0"/>
          </a:p>
        </p:txBody>
      </p:sp>
      <p:sp>
        <p:nvSpPr>
          <p:cNvPr id="50193" name="Line 17">
            <a:extLst>
              <a:ext uri="{FF2B5EF4-FFF2-40B4-BE49-F238E27FC236}">
                <a16:creationId xmlns:a16="http://schemas.microsoft.com/office/drawing/2014/main" id="{2CA9F680-8A30-D86A-D435-03BBC344B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45745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3130D5E9-DF93-0B82-CF71-E88BA6CE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245745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5" name="Line 19">
            <a:extLst>
              <a:ext uri="{FF2B5EF4-FFF2-40B4-BE49-F238E27FC236}">
                <a16:creationId xmlns:a16="http://schemas.microsoft.com/office/drawing/2014/main" id="{BC445A56-C60A-E8F7-2DE3-A3F51E3F1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1828800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F1369829-FE7D-2253-E36E-27FD415A07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7550" y="182880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7" name="Line 21">
            <a:extLst>
              <a:ext uri="{FF2B5EF4-FFF2-40B4-BE49-F238E27FC236}">
                <a16:creationId xmlns:a16="http://schemas.microsoft.com/office/drawing/2014/main" id="{5B7C1AFE-6BC1-3CAB-CC32-F06B07D59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8" name="Text Box 22">
            <a:extLst>
              <a:ext uri="{FF2B5EF4-FFF2-40B4-BE49-F238E27FC236}">
                <a16:creationId xmlns:a16="http://schemas.microsoft.com/office/drawing/2014/main" id="{0573B79D-65C5-3FEF-DA4B-2F9D8BCA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294" y="3282554"/>
            <a:ext cx="455682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350" dirty="0">
                <a:latin typeface="Tahoma" panose="020B0604030504040204" pitchFamily="34" charset="0"/>
              </a:rPr>
              <a:t> Double diamond for </a:t>
            </a:r>
            <a:r>
              <a:rPr lang="en-US" altLang="en-US" sz="1350" i="1" dirty="0">
                <a:solidFill>
                  <a:srgbClr val="FF0066"/>
                </a:solidFill>
                <a:latin typeface="Tahoma" panose="020B0604030504040204" pitchFamily="34" charset="0"/>
              </a:rPr>
              <a:t>supporting</a:t>
            </a:r>
            <a:r>
              <a:rPr lang="en-US" altLang="en-US" sz="1350" dirty="0">
                <a:latin typeface="Tahoma" panose="020B0604030504040204" pitchFamily="34" charset="0"/>
              </a:rPr>
              <a:t>  many-one relationship.</a:t>
            </a:r>
          </a:p>
          <a:p>
            <a:pPr>
              <a:buFontTx/>
              <a:buChar char="•"/>
            </a:pPr>
            <a:r>
              <a:rPr lang="en-US" altLang="en-US" sz="1350" dirty="0">
                <a:latin typeface="Tahoma" panose="020B0604030504040204" pitchFamily="34" charset="0"/>
              </a:rPr>
              <a:t> Double rectangle for the weak entity set.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F2EE43-09D4-B8E6-2D34-44912F9CE73D}"/>
              </a:ext>
            </a:extLst>
          </p:cNvPr>
          <p:cNvCxnSpPr/>
          <p:nvPr/>
        </p:nvCxnSpPr>
        <p:spPr>
          <a:xfrm>
            <a:off x="3543300" y="257175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60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ABA4018733948943F6853B6A6F419" ma:contentTypeVersion="2" ma:contentTypeDescription="Create a new document." ma:contentTypeScope="" ma:versionID="b9137abbb6934e70118d1fa691ace630">
  <xsd:schema xmlns:xsd="http://www.w3.org/2001/XMLSchema" xmlns:xs="http://www.w3.org/2001/XMLSchema" xmlns:p="http://schemas.microsoft.com/office/2006/metadata/properties" xmlns:ns2="3c14c158-d7de-4cda-b0de-5ca3c5c667cd" targetNamespace="http://schemas.microsoft.com/office/2006/metadata/properties" ma:root="true" ma:fieldsID="a1bb15254bf7612c7c21cd5ed61d71d6" ns2:_="">
    <xsd:import namespace="3c14c158-d7de-4cda-b0de-5ca3c5c66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4c158-d7de-4cda-b0de-5ca3c5c66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CC03FA-EC86-4DE4-9EB4-9A6CE9895963}"/>
</file>

<file path=customXml/itemProps2.xml><?xml version="1.0" encoding="utf-8"?>
<ds:datastoreItem xmlns:ds="http://schemas.openxmlformats.org/officeDocument/2006/customXml" ds:itemID="{AD945175-527C-452A-89D8-0DE721330A2A}"/>
</file>

<file path=customXml/itemProps3.xml><?xml version="1.0" encoding="utf-8"?>
<ds:datastoreItem xmlns:ds="http://schemas.openxmlformats.org/officeDocument/2006/customXml" ds:itemID="{DD879D59-C3E5-4BB9-8FA7-8FCF8D9995FD}"/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26866</TotalTime>
  <Words>354</Words>
  <Application>Microsoft Office PowerPoint</Application>
  <PresentationFormat>On-screen Show (16:9)</PresentationFormat>
  <Paragraphs>98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</vt:lpstr>
      <vt:lpstr>Monotype Sorts</vt:lpstr>
      <vt:lpstr>Tahoma</vt:lpstr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Types of Entities </vt:lpstr>
      <vt:lpstr>Strong entity </vt:lpstr>
      <vt:lpstr> </vt:lpstr>
      <vt:lpstr>Example </vt:lpstr>
      <vt:lpstr>Representation </vt:lpstr>
      <vt:lpstr>Example</vt:lpstr>
      <vt:lpstr>In E/R Diagrams(point out  mistakes )</vt:lpstr>
      <vt:lpstr>In E/R Diagrams</vt:lpstr>
      <vt:lpstr>Weak and strong entities </vt:lpstr>
      <vt:lpstr>Example 2 </vt:lpstr>
      <vt:lpstr>Differences </vt:lpstr>
      <vt:lpstr>Mapping cardinalities </vt:lpstr>
      <vt:lpstr>Mapping cardinalities </vt:lpstr>
      <vt:lpstr>One to one </vt:lpstr>
      <vt:lpstr>One to many </vt:lpstr>
      <vt:lpstr>Many to one </vt:lpstr>
      <vt:lpstr>In Pictures:</vt:lpstr>
      <vt:lpstr>Many to many </vt:lpstr>
      <vt:lpstr>In Pictures:</vt:lpstr>
      <vt:lpstr>How to choose relationship </vt:lpstr>
      <vt:lpstr>How to choose relationship </vt:lpstr>
      <vt:lpstr>Participation constraints </vt:lpstr>
      <vt:lpstr>Design Techniques</vt:lpstr>
      <vt:lpstr>Avoiding Redundancy</vt:lpstr>
      <vt:lpstr>Example: Good</vt:lpstr>
      <vt:lpstr>Example: Bad</vt:lpstr>
      <vt:lpstr>Example: Bad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Sadia Maryam</cp:lastModifiedBy>
  <cp:revision>285</cp:revision>
  <dcterms:created xsi:type="dcterms:W3CDTF">2010-07-08T21:59:02Z</dcterms:created>
  <dcterms:modified xsi:type="dcterms:W3CDTF">2022-10-07T10:14:14Z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0x0101008F5ABA4018733948943F6853B6A6F419</vt:lpwstr>
  </property>
</Properties>
</file>