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26"/>
  </p:notesMasterIdLst>
  <p:sldIdLst>
    <p:sldId id="268" r:id="rId7"/>
    <p:sldId id="303" r:id="rId8"/>
    <p:sldId id="304" r:id="rId9"/>
    <p:sldId id="305" r:id="rId10"/>
    <p:sldId id="284" r:id="rId11"/>
    <p:sldId id="306" r:id="rId12"/>
    <p:sldId id="307" r:id="rId13"/>
    <p:sldId id="308" r:id="rId14"/>
    <p:sldId id="309" r:id="rId15"/>
    <p:sldId id="310" r:id="rId16"/>
    <p:sldId id="294" r:id="rId17"/>
    <p:sldId id="295" r:id="rId18"/>
    <p:sldId id="296" r:id="rId19"/>
    <p:sldId id="297" r:id="rId20"/>
    <p:sldId id="298" r:id="rId21"/>
    <p:sldId id="299" r:id="rId22"/>
    <p:sldId id="300" r:id="rId23"/>
    <p:sldId id="301" r:id="rId24"/>
    <p:sldId id="302" r:id="rId25"/>
  </p:sldIdLst>
  <p:sldSz cx="9144000" cy="5143500" type="screen16x9"/>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990000"/>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66" autoAdjust="0"/>
    <p:restoredTop sz="74635" autoAdjust="0"/>
  </p:normalViewPr>
  <p:slideViewPr>
    <p:cSldViewPr>
      <p:cViewPr varScale="1">
        <p:scale>
          <a:sx n="71" d="100"/>
          <a:sy n="71" d="100"/>
        </p:scale>
        <p:origin x="1392" y="60"/>
      </p:cViewPr>
      <p:guideLst>
        <p:guide orient="horz" pos="1620"/>
        <p:guide pos="2880"/>
      </p:guideLst>
    </p:cSldViewPr>
  </p:slideViewPr>
  <p:notesTextViewPr>
    <p:cViewPr>
      <p:scale>
        <a:sx n="1" d="1"/>
        <a:sy n="1" d="1"/>
      </p:scale>
      <p:origin x="0" y="-714"/>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9/20/2019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we'll be introducing the concepts of constraints.</a:t>
            </a:r>
            <a:r>
              <a:rPr lang="en-US" baseline="0" dirty="0"/>
              <a:t> </a:t>
            </a:r>
            <a:r>
              <a:rPr lang="en-US" dirty="0"/>
              <a:t>We're considering constraints in the context of relational databases. The SQL standard does include standardized constructs for constraints and triggers, although, this is an area where deployed systems, do very considerably in how much they cover and how they cover it. Constraints are also known as an integrity constraints, and they constrain the allowable states of the database. Triggers are a little different. Triggers monitor changes to the database and when they're activated they check conditions over the data and possibly automatically initiate actions. So we can think of constraints as a sort of static concept over the allowable states where triggers are more dynamic. Let's talk a little more about integrity constraints. So, the idea of integrity constraints is that we want to impose restrictions on the allowed data of the data base. Now, when we create a schema, we say the types of the attributes, we're already imposing structural and type restrictions. But, integrity constraints tend to be more semantic--they capture restrictions that have to do with the application.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102113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let's look at a bunch of examples. And these are in the context of our students and university database. So a simple example might say that when we have a GPA value, the GPA must be, say, greater than zero and less than or equal to 4.0. Another example might say that when we have the enrollment, for our universities, the enrollment must be greater than, say, thousand. We might have the decision attribute in our application table is either the value Y for yes or the value N for no or maybe null is allowed, that could be a constraint. Again, each of these are constraining the data that could be in the database beyond the type structure that's already been defined.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166517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why do we want to use constraints? Well, there's several reasons. Actually, one very practical reason is just to catch data entry errors. So, if we have constraints that just say that the values of the data are in the reasonable range, for example, our GPA's or our enrollments, then if somebody tries to enter data that violates the constraints they probably were just making a mistake, it was probably an error and that can be caught automatically by the constraint enforcement system in the database system.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a similar example is correctness criteria. So, data entry errors would be typically for inserts, where correctness criteria might be for updates. So, if we're modifying the database, for example, we updated GPA or an enrollment, if we're checking our constraints, that will make sure that our updates are correct - they don't have errors.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Another use of constraints is to enforce consistency. So we might have copies of data in the database in different places or some data that relies on other data and so when we have of that situation, consistency we could have constraints that specify the consistency requirements and are checked automatically and finally a very different use of constraint, is to tell the system about the data. So, specifically, we might have key constraints that say values are unique or we might again have consistency restraints that the system can use to both store the data in a certain fashion that made it more efficient and also for how it processes queries, query processing.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330442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let me give a broad classification of the types of integrity constraints that are supported in database systems. And this roughly from sort of simplest to the most complicated. So, a common type of constraint is simply a non-null constraint. The values cannot take on null, that values cannot take on null.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second type is key constraints, we've seen those already. So, a column or set of columns must have unique values in each tuple.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very important type of constraint is called referential integrity. It's often some times known as foreign key constraints, because it is a very frequently used and important type.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Next we have what are known as attribute-based constraints, and these are constraints that are specified along with an attribute constraining the value of the particular attribute.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similar type of constraint is a tuple-based constraint, but it's associated with each tuple, so it can constrain how the values in a tuple--but in different attributes--relate to each other.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And, finally, there's a notion called general assertions, where we pretty much use the entire SQL query language to specify constraints over the database across tables and within tables.  Unfortunately most of the </a:t>
            </a:r>
            <a:r>
              <a:rPr lang="en-US" dirty="0" err="1"/>
              <a:t>dbms</a:t>
            </a:r>
            <a:r>
              <a:rPr lang="en-US" dirty="0"/>
              <a:t> today do not </a:t>
            </a:r>
            <a:r>
              <a:rPr lang="en-US"/>
              <a:t>support assertions</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141860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3630136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377757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CASCADE</a:t>
            </a:r>
          </a:p>
          <a:p>
            <a:r>
              <a:rPr lang="en-US" sz="1200" b="0" i="0" kern="1200" dirty="0">
                <a:solidFill>
                  <a:schemeClr val="tx1"/>
                </a:solidFill>
                <a:effectLst/>
                <a:latin typeface="+mn-lt"/>
                <a:ea typeface="+mn-ea"/>
                <a:cs typeface="+mn-cs"/>
              </a:rPr>
              <a:t>Whenever rows in the master (referenced) table are deleted (or updated), the respective rows of the child (referencing) table with a matching foreign key column will be deleted (or updated) as well. This is called a cascade delete (or update).</a:t>
            </a:r>
          </a:p>
          <a:p>
            <a:r>
              <a:rPr lang="en-US" sz="1200" b="1" i="0" kern="1200" dirty="0">
                <a:solidFill>
                  <a:schemeClr val="tx1"/>
                </a:solidFill>
                <a:effectLst/>
                <a:latin typeface="+mn-lt"/>
                <a:ea typeface="+mn-ea"/>
                <a:cs typeface="+mn-cs"/>
              </a:rPr>
              <a:t>RESTRICT</a:t>
            </a:r>
          </a:p>
          <a:p>
            <a:r>
              <a:rPr lang="en-US" sz="1200" b="0" i="0" kern="1200" dirty="0">
                <a:solidFill>
                  <a:schemeClr val="tx1"/>
                </a:solidFill>
                <a:effectLst/>
                <a:latin typeface="+mn-lt"/>
                <a:ea typeface="+mn-ea"/>
                <a:cs typeface="+mn-cs"/>
              </a:rPr>
              <a:t>A value cannot be updated or deleted when a row exists in a referencing or child table that references the value in the referenced table.</a:t>
            </a:r>
          </a:p>
          <a:p>
            <a:r>
              <a:rPr lang="en-US" sz="1200" b="0" i="0" kern="1200" dirty="0">
                <a:solidFill>
                  <a:schemeClr val="tx1"/>
                </a:solidFill>
                <a:effectLst/>
                <a:latin typeface="+mn-lt"/>
                <a:ea typeface="+mn-ea"/>
                <a:cs typeface="+mn-cs"/>
              </a:rPr>
              <a:t>System will generate error.</a:t>
            </a:r>
          </a:p>
          <a:p>
            <a:r>
              <a:rPr lang="en-US" b="1" dirty="0"/>
              <a:t>SET NULL</a:t>
            </a:r>
          </a:p>
          <a:p>
            <a:r>
              <a:rPr lang="en-US" sz="1200" b="0" i="0" kern="1200" dirty="0">
                <a:solidFill>
                  <a:schemeClr val="tx1"/>
                </a:solidFill>
                <a:effectLst/>
                <a:latin typeface="+mn-lt"/>
                <a:ea typeface="+mn-ea"/>
                <a:cs typeface="+mn-cs"/>
              </a:rPr>
              <a:t>The value of the affected referencing attributes is changed to NULL for </a:t>
            </a:r>
            <a:r>
              <a:rPr lang="en-US" sz="1200" b="0" i="0" kern="1200">
                <a:solidFill>
                  <a:schemeClr val="tx1"/>
                </a:solidFill>
                <a:effectLst/>
                <a:latin typeface="+mn-lt"/>
                <a:ea typeface="+mn-ea"/>
                <a:cs typeface="+mn-cs"/>
              </a:rPr>
              <a:t>SET NULL</a:t>
            </a:r>
            <a:endParaRPr lang="en-US" b="1"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358005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9/20/2019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810000" y="1164172"/>
            <a:ext cx="5240863"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75000"/>
                    <a:lumOff val="25000"/>
                  </a:schemeClr>
                </a:solidFill>
              </a:rPr>
              <a:t>Constraints</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114800" y="2499794"/>
            <a:ext cx="4953000"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Constraints of several types</a:t>
            </a: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553200" y="0"/>
            <a:ext cx="2590800" cy="514350"/>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Referential Integrity</a:t>
            </a:r>
          </a:p>
        </p:txBody>
      </p:sp>
      <p:sp>
        <p:nvSpPr>
          <p:cNvPr id="9" name="TextBox 8"/>
          <p:cNvSpPr txBox="1"/>
          <p:nvPr/>
        </p:nvSpPr>
        <p:spPr>
          <a:xfrm>
            <a:off x="228600" y="285750"/>
            <a:ext cx="8686800" cy="5201424"/>
          </a:xfrm>
          <a:prstGeom prst="rect">
            <a:avLst/>
          </a:prstGeom>
          <a:noFill/>
        </p:spPr>
        <p:txBody>
          <a:bodyPr wrap="square" rtlCol="0">
            <a:spAutoFit/>
          </a:bodyPr>
          <a:lstStyle/>
          <a:p>
            <a:r>
              <a:rPr lang="en-US" sz="2400" b="1" dirty="0">
                <a:solidFill>
                  <a:srgbClr val="990000"/>
                </a:solidFill>
              </a:rPr>
              <a:t>Referential Integrity Enforcement (</a:t>
            </a:r>
            <a:r>
              <a:rPr lang="en-US" sz="2400" b="1" i="1" dirty="0"/>
              <a:t>R.A</a:t>
            </a:r>
            <a:r>
              <a:rPr lang="en-US" sz="2400" b="1" dirty="0">
                <a:solidFill>
                  <a:srgbClr val="990000"/>
                </a:solidFill>
              </a:rPr>
              <a:t> to </a:t>
            </a:r>
            <a:r>
              <a:rPr lang="en-US" sz="2400" b="1" i="1" dirty="0" err="1"/>
              <a:t>S.B</a:t>
            </a:r>
            <a:r>
              <a:rPr lang="en-US" sz="2400" b="1" dirty="0">
                <a:solidFill>
                  <a:srgbClr val="990000"/>
                </a:solidFill>
              </a:rPr>
              <a:t>)</a:t>
            </a:r>
          </a:p>
          <a:p>
            <a:pPr>
              <a:spcBef>
                <a:spcPts val="600"/>
              </a:spcBef>
            </a:pPr>
            <a:r>
              <a:rPr lang="en-US" sz="2400" dirty="0">
                <a:solidFill>
                  <a:srgbClr val="0000FF"/>
                </a:solidFill>
              </a:rPr>
              <a:t>Special actions:</a:t>
            </a:r>
            <a:endParaRPr lang="en-US" sz="2400" dirty="0"/>
          </a:p>
          <a:p>
            <a:pPr lvl="1">
              <a:spcBef>
                <a:spcPts val="600"/>
              </a:spcBef>
              <a:buFont typeface="Wingdings" pitchFamily="2" charset="2"/>
              <a:buChar char="§"/>
            </a:pPr>
            <a:r>
              <a:rPr lang="en-US" sz="2400" dirty="0"/>
              <a:t> Delete from S</a:t>
            </a:r>
          </a:p>
          <a:p>
            <a:pPr lvl="2"/>
            <a:r>
              <a:rPr lang="en-US" sz="2000" b="1" dirty="0">
                <a:solidFill>
                  <a:srgbClr val="990000"/>
                </a:solidFill>
                <a:latin typeface="Lucida Console" pitchFamily="49" charset="0"/>
              </a:rPr>
              <a:t>Restrict</a:t>
            </a:r>
            <a:r>
              <a:rPr lang="en-US" sz="2400" dirty="0"/>
              <a:t> (default),  </a:t>
            </a:r>
            <a:r>
              <a:rPr lang="en-US" sz="2000" b="1" dirty="0">
                <a:solidFill>
                  <a:srgbClr val="990000"/>
                </a:solidFill>
                <a:latin typeface="Lucida Console" pitchFamily="49" charset="0"/>
              </a:rPr>
              <a:t>Set Null</a:t>
            </a:r>
            <a:r>
              <a:rPr lang="en-US" sz="2400" dirty="0"/>
              <a:t>,  </a:t>
            </a:r>
            <a:r>
              <a:rPr lang="en-US" sz="2000" b="1" dirty="0">
                <a:solidFill>
                  <a:srgbClr val="990000"/>
                </a:solidFill>
                <a:latin typeface="Lucida Console" pitchFamily="49" charset="0"/>
              </a:rPr>
              <a:t>Cascade</a:t>
            </a:r>
            <a:endParaRPr lang="en-US" sz="2400" b="1" dirty="0">
              <a:solidFill>
                <a:srgbClr val="990000"/>
              </a:solidFill>
              <a:latin typeface="Lucida Console" pitchFamily="49" charset="0"/>
            </a:endParaRPr>
          </a:p>
          <a:p>
            <a:pPr lvl="1">
              <a:spcBef>
                <a:spcPts val="600"/>
              </a:spcBef>
              <a:buFont typeface="Wingdings" pitchFamily="2" charset="2"/>
              <a:buChar char="§"/>
            </a:pPr>
            <a:r>
              <a:rPr lang="en-US" sz="2400" dirty="0"/>
              <a:t> Update </a:t>
            </a:r>
            <a:r>
              <a:rPr lang="en-US" sz="2400" dirty="0" err="1"/>
              <a:t>S.B</a:t>
            </a:r>
            <a:endParaRPr lang="en-US" sz="2400" dirty="0"/>
          </a:p>
          <a:p>
            <a:pPr lvl="2"/>
            <a:r>
              <a:rPr lang="en-US" sz="2000" b="1" dirty="0">
                <a:solidFill>
                  <a:srgbClr val="990000"/>
                </a:solidFill>
                <a:latin typeface="Lucida Console" pitchFamily="49" charset="0"/>
              </a:rPr>
              <a:t>Restrict</a:t>
            </a:r>
            <a:r>
              <a:rPr lang="en-US" sz="2400" dirty="0"/>
              <a:t> (default),  </a:t>
            </a:r>
            <a:r>
              <a:rPr lang="en-US" sz="2000" b="1" dirty="0">
                <a:solidFill>
                  <a:srgbClr val="990000"/>
                </a:solidFill>
                <a:latin typeface="Lucida Console" pitchFamily="49" charset="0"/>
              </a:rPr>
              <a:t>Set Null</a:t>
            </a:r>
            <a:r>
              <a:rPr lang="en-US" sz="2400" dirty="0"/>
              <a:t>,  </a:t>
            </a:r>
            <a:r>
              <a:rPr lang="en-US" sz="2000" b="1" dirty="0">
                <a:solidFill>
                  <a:srgbClr val="990000"/>
                </a:solidFill>
                <a:latin typeface="Lucida Console" pitchFamily="49" charset="0"/>
              </a:rPr>
              <a:t>Cascade</a:t>
            </a:r>
            <a:endParaRPr lang="en-US" sz="2400" b="1" dirty="0"/>
          </a:p>
          <a:p>
            <a:pPr>
              <a:spcAft>
                <a:spcPts val="600"/>
              </a:spcAft>
            </a:pPr>
            <a:endParaRPr lang="en-US" sz="2400" dirty="0"/>
          </a:p>
          <a:p>
            <a:endParaRPr lang="en-US" sz="2400" i="1" dirty="0"/>
          </a:p>
          <a:p>
            <a:endParaRPr lang="en-US" sz="2400" i="1" dirty="0"/>
          </a:p>
          <a:p>
            <a:endParaRPr lang="en-US" sz="2400" i="1" dirty="0"/>
          </a:p>
          <a:p>
            <a:endParaRPr lang="en-US" sz="2400" i="1" dirty="0"/>
          </a:p>
          <a:p>
            <a:endParaRPr lang="en-US" sz="2400" i="1" dirty="0"/>
          </a:p>
          <a:p>
            <a:endParaRPr lang="en-US" sz="2400" i="1" dirty="0"/>
          </a:p>
        </p:txBody>
      </p:sp>
      <p:graphicFrame>
        <p:nvGraphicFramePr>
          <p:cNvPr id="15" name="Table 14"/>
          <p:cNvGraphicFramePr>
            <a:graphicFrameLocks noGrp="1"/>
          </p:cNvGraphicFramePr>
          <p:nvPr>
            <p:extLst/>
          </p:nvPr>
        </p:nvGraphicFramePr>
        <p:xfrm>
          <a:off x="6324600" y="3689930"/>
          <a:ext cx="2514600" cy="853440"/>
        </p:xfrm>
        <a:graphic>
          <a:graphicData uri="http://schemas.openxmlformats.org/drawingml/2006/table">
            <a:tbl>
              <a:tblPr firstRow="1" bandRow="1">
                <a:tableStyleId>{00A15C55-8517-42AA-B614-E9B94910E393}</a:tableStyleId>
              </a:tblPr>
              <a:tblGrid>
                <a:gridCol w="1295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68731">
                <a:tc>
                  <a:txBody>
                    <a:bodyPr/>
                    <a:lstStyle/>
                    <a:p>
                      <a:pPr algn="ctr"/>
                      <a:r>
                        <a:rPr lang="en-US" sz="1400" dirty="0" err="1">
                          <a:solidFill>
                            <a:schemeClr val="bg1"/>
                          </a:solidFill>
                        </a:rPr>
                        <a:t>uName</a:t>
                      </a:r>
                      <a:endParaRPr lang="en-US" sz="1400" dirty="0">
                        <a:solidFill>
                          <a:schemeClr val="bg1"/>
                        </a:solidFill>
                      </a:endParaRPr>
                    </a:p>
                  </a:txBody>
                  <a:tcPr anchor="ctr">
                    <a:solidFill>
                      <a:srgbClr val="990000"/>
                    </a:solidFill>
                  </a:tcPr>
                </a:tc>
                <a:tc>
                  <a:txBody>
                    <a:bodyPr/>
                    <a:lstStyle/>
                    <a:p>
                      <a:pPr algn="ctr"/>
                      <a:r>
                        <a:rPr lang="en-US" sz="1400" dirty="0">
                          <a:solidFill>
                            <a:schemeClr val="bg1"/>
                          </a:solidFill>
                        </a:rPr>
                        <a:t>city</a:t>
                      </a:r>
                    </a:p>
                  </a:txBody>
                  <a:tcPr anchor="ctr">
                    <a:solidFill>
                      <a:srgbClr val="990000"/>
                    </a:solidFill>
                  </a:tcPr>
                </a:tc>
                <a:tc>
                  <a:txBody>
                    <a:bodyPr/>
                    <a:lstStyle/>
                    <a:p>
                      <a:pPr algn="ctr"/>
                      <a:r>
                        <a:rPr lang="en-US" sz="1400" dirty="0" err="1">
                          <a:solidFill>
                            <a:schemeClr val="bg1"/>
                          </a:solidFill>
                        </a:rPr>
                        <a:t>enr</a:t>
                      </a:r>
                      <a:endParaRPr lang="en-US" sz="1400" dirty="0">
                        <a:solidFill>
                          <a:schemeClr val="bg1"/>
                        </a:solidFill>
                      </a:endParaRPr>
                    </a:p>
                  </a:txBody>
                  <a:tcPr anchor="ctr">
                    <a:solidFill>
                      <a:srgbClr val="990000"/>
                    </a:solidFill>
                  </a:tcPr>
                </a:tc>
                <a:extLst>
                  <a:ext uri="{0D108BD9-81ED-4DB2-BD59-A6C34878D82A}">
                    <a16:rowId xmlns:a16="http://schemas.microsoft.com/office/drawing/2014/main" val="10000"/>
                  </a:ext>
                </a:extLst>
              </a:tr>
              <a:tr h="179154">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179154">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179154">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nvGraphicFramePr>
        <p:xfrm>
          <a:off x="381000" y="3659456"/>
          <a:ext cx="2133600" cy="1036320"/>
        </p:xfrm>
        <a:graphic>
          <a:graphicData uri="http://schemas.openxmlformats.org/drawingml/2006/table">
            <a:tbl>
              <a:tblPr firstRow="1" bandRow="1">
                <a:tableStyleId>{5C22544A-7EE6-4342-B048-85BDC9FD1C3A}</a:tableStyleId>
              </a:tblPr>
              <a:tblGrid>
                <a:gridCol w="492369">
                  <a:extLst>
                    <a:ext uri="{9D8B030D-6E8A-4147-A177-3AD203B41FA5}">
                      <a16:colId xmlns:a16="http://schemas.microsoft.com/office/drawing/2014/main" val="20000"/>
                    </a:ext>
                  </a:extLst>
                </a:gridCol>
                <a:gridCol w="738554">
                  <a:extLst>
                    <a:ext uri="{9D8B030D-6E8A-4147-A177-3AD203B41FA5}">
                      <a16:colId xmlns:a16="http://schemas.microsoft.com/office/drawing/2014/main" val="20001"/>
                    </a:ext>
                  </a:extLst>
                </a:gridCol>
                <a:gridCol w="492369">
                  <a:extLst>
                    <a:ext uri="{9D8B030D-6E8A-4147-A177-3AD203B41FA5}">
                      <a16:colId xmlns:a16="http://schemas.microsoft.com/office/drawing/2014/main" val="20002"/>
                    </a:ext>
                  </a:extLst>
                </a:gridCol>
                <a:gridCol w="410308">
                  <a:extLst>
                    <a:ext uri="{9D8B030D-6E8A-4147-A177-3AD203B41FA5}">
                      <a16:colId xmlns:a16="http://schemas.microsoft.com/office/drawing/2014/main" val="20003"/>
                    </a:ext>
                  </a:extLst>
                </a:gridCol>
              </a:tblGrid>
              <a:tr h="270164">
                <a:tc>
                  <a:txBody>
                    <a:bodyPr/>
                    <a:lstStyle/>
                    <a:p>
                      <a:pPr algn="ctr"/>
                      <a:r>
                        <a:rPr lang="en-US" sz="1400" b="1" i="0" dirty="0" err="1">
                          <a:solidFill>
                            <a:schemeClr val="bg1"/>
                          </a:solidFill>
                        </a:rPr>
                        <a:t>sID</a:t>
                      </a:r>
                      <a:endParaRPr lang="en-US" sz="1400" b="1" i="0" dirty="0">
                        <a:solidFill>
                          <a:schemeClr val="bg1"/>
                        </a:solidFill>
                      </a:endParaRPr>
                    </a:p>
                  </a:txBody>
                  <a:tcPr anchor="ctr">
                    <a:solidFill>
                      <a:srgbClr val="0000FF"/>
                    </a:solidFill>
                  </a:tcPr>
                </a:tc>
                <a:tc>
                  <a:txBody>
                    <a:bodyPr/>
                    <a:lstStyle/>
                    <a:p>
                      <a:pPr algn="ctr"/>
                      <a:r>
                        <a:rPr lang="en-US" sz="1400" b="1" i="0" dirty="0" err="1">
                          <a:solidFill>
                            <a:schemeClr val="bg1"/>
                          </a:solidFill>
                        </a:rPr>
                        <a:t>sName</a:t>
                      </a:r>
                      <a:endParaRPr lang="en-US" sz="1400" b="1" i="0" dirty="0">
                        <a:solidFill>
                          <a:schemeClr val="bg1"/>
                        </a:solidFill>
                      </a:endParaRPr>
                    </a:p>
                  </a:txBody>
                  <a:tcPr anchor="ctr">
                    <a:solidFill>
                      <a:srgbClr val="0000FF"/>
                    </a:solidFill>
                  </a:tcPr>
                </a:tc>
                <a:tc>
                  <a:txBody>
                    <a:bodyPr/>
                    <a:lstStyle/>
                    <a:p>
                      <a:pPr algn="ctr"/>
                      <a:r>
                        <a:rPr lang="en-US" sz="1400" b="1" i="0" dirty="0">
                          <a:solidFill>
                            <a:schemeClr val="bg1"/>
                          </a:solidFill>
                        </a:rPr>
                        <a:t>GPA</a:t>
                      </a:r>
                    </a:p>
                  </a:txBody>
                  <a:tcPr anchor="ctr">
                    <a:solidFill>
                      <a:srgbClr val="0000FF"/>
                    </a:solidFill>
                  </a:tcPr>
                </a:tc>
                <a:tc>
                  <a:txBody>
                    <a:bodyPr/>
                    <a:lstStyle/>
                    <a:p>
                      <a:r>
                        <a:rPr lang="en-US" sz="1400" b="1" i="0" dirty="0">
                          <a:solidFill>
                            <a:schemeClr val="bg1"/>
                          </a:solidFill>
                        </a:rPr>
                        <a:t>HS</a:t>
                      </a:r>
                    </a:p>
                  </a:txBody>
                  <a:tcPr anchor="ctr">
                    <a:solidFill>
                      <a:srgbClr val="0000FF"/>
                    </a:solidFill>
                  </a:tcPr>
                </a:tc>
                <a:extLst>
                  <a:ext uri="{0D108BD9-81ED-4DB2-BD59-A6C34878D82A}">
                    <a16:rowId xmlns:a16="http://schemas.microsoft.com/office/drawing/2014/main" val="10000"/>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extLst/>
          </p:nvPr>
        </p:nvGraphicFramePr>
        <p:xfrm>
          <a:off x="2971800" y="3647790"/>
          <a:ext cx="2971800" cy="1286160"/>
        </p:xfrm>
        <a:graphic>
          <a:graphicData uri="http://schemas.openxmlformats.org/drawingml/2006/table">
            <a:tbl>
              <a:tblPr firstRow="1" bandRow="1">
                <a:tableStyleId>{21E4AEA4-8DFA-4A89-87EB-49C32662AFE0}</a:tableStyleId>
              </a:tblPr>
              <a:tblGrid>
                <a:gridCol w="533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294409">
                <a:tc>
                  <a:txBody>
                    <a:bodyPr/>
                    <a:lstStyle/>
                    <a:p>
                      <a:pPr algn="ctr"/>
                      <a:r>
                        <a:rPr lang="en-US" sz="1400" dirty="0" err="1"/>
                        <a:t>sID</a:t>
                      </a:r>
                      <a:endParaRPr lang="en-US" sz="1400" dirty="0"/>
                    </a:p>
                  </a:txBody>
                  <a:tcPr anchor="ctr">
                    <a:solidFill>
                      <a:srgbClr val="7030A0"/>
                    </a:solidFill>
                  </a:tcPr>
                </a:tc>
                <a:tc>
                  <a:txBody>
                    <a:bodyPr/>
                    <a:lstStyle/>
                    <a:p>
                      <a:pPr algn="ctr"/>
                      <a:r>
                        <a:rPr lang="en-US" sz="1400" dirty="0" err="1"/>
                        <a:t>uName</a:t>
                      </a:r>
                      <a:endParaRPr lang="en-US" sz="1400" dirty="0"/>
                    </a:p>
                  </a:txBody>
                  <a:tcPr anchor="ctr">
                    <a:solidFill>
                      <a:srgbClr val="7030A0"/>
                    </a:solidFill>
                  </a:tcPr>
                </a:tc>
                <a:tc>
                  <a:txBody>
                    <a:bodyPr/>
                    <a:lstStyle/>
                    <a:p>
                      <a:pPr algn="ctr"/>
                      <a:r>
                        <a:rPr lang="en-US" sz="1400" dirty="0"/>
                        <a:t>major</a:t>
                      </a:r>
                    </a:p>
                  </a:txBody>
                  <a:tcPr anchor="ctr">
                    <a:solidFill>
                      <a:srgbClr val="7030A0"/>
                    </a:solidFill>
                  </a:tcPr>
                </a:tc>
                <a:tc>
                  <a:txBody>
                    <a:bodyPr/>
                    <a:lstStyle/>
                    <a:p>
                      <a:pPr algn="ctr"/>
                      <a:r>
                        <a:rPr lang="en-US" sz="1400" i="0" dirty="0" err="1"/>
                        <a:t>dec</a:t>
                      </a:r>
                      <a:endParaRPr lang="en-US" sz="1400" i="0" dirty="0"/>
                    </a:p>
                  </a:txBody>
                  <a:tcPr anchor="ctr">
                    <a:solidFill>
                      <a:srgbClr val="7030A0"/>
                    </a:solidFill>
                  </a:tcPr>
                </a:tc>
                <a:extLst>
                  <a:ext uri="{0D108BD9-81ED-4DB2-BD59-A6C34878D82A}">
                    <a16:rowId xmlns:a16="http://schemas.microsoft.com/office/drawing/2014/main" val="10000"/>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bl>
          </a:graphicData>
        </a:graphic>
      </p:graphicFrame>
      <p:sp>
        <p:nvSpPr>
          <p:cNvPr id="18" name="TextBox 17"/>
          <p:cNvSpPr txBox="1"/>
          <p:nvPr/>
        </p:nvSpPr>
        <p:spPr>
          <a:xfrm>
            <a:off x="6916305" y="3397101"/>
            <a:ext cx="1465695" cy="338554"/>
          </a:xfrm>
          <a:prstGeom prst="rect">
            <a:avLst/>
          </a:prstGeom>
          <a:noFill/>
        </p:spPr>
        <p:txBody>
          <a:bodyPr wrap="square" rtlCol="0">
            <a:spAutoFit/>
          </a:bodyPr>
          <a:lstStyle/>
          <a:p>
            <a:r>
              <a:rPr lang="en-US" sz="1600" dirty="0">
                <a:latin typeface="Lucida Console" pitchFamily="49" charset="0"/>
              </a:rPr>
              <a:t>University</a:t>
            </a:r>
          </a:p>
        </p:txBody>
      </p:sp>
      <p:sp>
        <p:nvSpPr>
          <p:cNvPr id="19" name="TextBox 18"/>
          <p:cNvSpPr txBox="1"/>
          <p:nvPr/>
        </p:nvSpPr>
        <p:spPr>
          <a:xfrm>
            <a:off x="896505" y="3354655"/>
            <a:ext cx="1160895" cy="338554"/>
          </a:xfrm>
          <a:prstGeom prst="rect">
            <a:avLst/>
          </a:prstGeom>
          <a:noFill/>
        </p:spPr>
        <p:txBody>
          <a:bodyPr wrap="square" rtlCol="0">
            <a:spAutoFit/>
          </a:bodyPr>
          <a:lstStyle/>
          <a:p>
            <a:r>
              <a:rPr lang="en-US" sz="1600" dirty="0">
                <a:latin typeface="Lucida Console" pitchFamily="49" charset="0"/>
              </a:rPr>
              <a:t>Student</a:t>
            </a:r>
          </a:p>
        </p:txBody>
      </p:sp>
      <p:sp>
        <p:nvSpPr>
          <p:cNvPr id="20" name="TextBox 19"/>
          <p:cNvSpPr txBox="1"/>
          <p:nvPr/>
        </p:nvSpPr>
        <p:spPr>
          <a:xfrm>
            <a:off x="3995163" y="3354655"/>
            <a:ext cx="1034037" cy="338554"/>
          </a:xfrm>
          <a:prstGeom prst="rect">
            <a:avLst/>
          </a:prstGeom>
          <a:noFill/>
        </p:spPr>
        <p:txBody>
          <a:bodyPr wrap="square" rtlCol="0">
            <a:spAutoFit/>
          </a:bodyPr>
          <a:lstStyle/>
          <a:p>
            <a:r>
              <a:rPr lang="en-US" sz="1600" dirty="0">
                <a:latin typeface="Lucida Console" pitchFamily="49" charset="0"/>
              </a:rPr>
              <a:t>Apply</a:t>
            </a:r>
          </a:p>
        </p:txBody>
      </p:sp>
    </p:spTree>
    <p:extLst>
      <p:ext uri="{BB962C8B-B14F-4D97-AF65-F5344CB8AC3E}">
        <p14:creationId xmlns:p14="http://schemas.microsoft.com/office/powerpoint/2010/main" val="241581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fade">
                                      <p:cBhvr>
                                        <p:cTn id="1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1"/>
            <a:ext cx="8382000" cy="609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Constraints Demo</a:t>
            </a:r>
          </a:p>
          <a:p>
            <a:pPr marL="274320" indent="-182880">
              <a:lnSpc>
                <a:spcPct val="90000"/>
              </a:lnSpc>
              <a:spcBef>
                <a:spcPts val="0"/>
              </a:spcBef>
              <a:spcAft>
                <a:spcPts val="600"/>
              </a:spcAft>
              <a:buClr>
                <a:srgbClr val="990000"/>
              </a:buClr>
              <a:buNone/>
            </a:pPr>
            <a:endParaRPr lang="en-US" sz="2800" b="1" dirty="0">
              <a:solidFill>
                <a:srgbClr val="990000"/>
              </a:solidFill>
            </a:endParaRPr>
          </a:p>
          <a:p>
            <a:pPr marL="274320" indent="-182880">
              <a:lnSpc>
                <a:spcPct val="90000"/>
              </a:lnSpc>
              <a:spcBef>
                <a:spcPts val="0"/>
              </a:spcBef>
              <a:spcAft>
                <a:spcPts val="600"/>
              </a:spcAft>
              <a:buClr>
                <a:srgbClr val="990000"/>
              </a:buClr>
              <a:buNone/>
            </a:pPr>
            <a:endParaRPr lang="en-US" sz="2800" b="1" dirty="0">
              <a:solidFill>
                <a:srgbClr val="990000"/>
              </a:solidFill>
            </a:endParaRPr>
          </a:p>
          <a:p>
            <a:pPr marL="274320" indent="-182880">
              <a:lnSpc>
                <a:spcPct val="80000"/>
              </a:lnSpc>
              <a:spcBef>
                <a:spcPts val="600"/>
              </a:spcBef>
              <a:spcAft>
                <a:spcPts val="600"/>
              </a:spcAft>
              <a:buClr>
                <a:srgbClr val="0000FF"/>
              </a:buClr>
              <a:buNone/>
            </a:pPr>
            <a:endParaRPr lang="en-US" sz="2800" b="1" dirty="0">
              <a:solidFill>
                <a:srgbClr val="0000FF"/>
              </a:solidFill>
            </a:endParaRPr>
          </a:p>
        </p:txBody>
      </p:sp>
      <p:sp>
        <p:nvSpPr>
          <p:cNvPr id="4" name="TextBox 3"/>
          <p:cNvSpPr txBox="1"/>
          <p:nvPr/>
        </p:nvSpPr>
        <p:spPr>
          <a:xfrm>
            <a:off x="533400" y="895350"/>
            <a:ext cx="7467600" cy="1938992"/>
          </a:xfrm>
          <a:prstGeom prst="rect">
            <a:avLst/>
          </a:prstGeom>
          <a:noFill/>
        </p:spPr>
        <p:txBody>
          <a:bodyPr wrap="square" rtlCol="0">
            <a:spAutoFit/>
          </a:bodyPr>
          <a:lstStyle/>
          <a:p>
            <a:pPr>
              <a:spcAft>
                <a:spcPts val="1200"/>
              </a:spcAft>
            </a:pPr>
            <a:r>
              <a:rPr lang="en-US" sz="2800" dirty="0"/>
              <a:t>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spTree>
    <p:extLst>
      <p:ext uri="{BB962C8B-B14F-4D97-AF65-F5344CB8AC3E}">
        <p14:creationId xmlns:p14="http://schemas.microsoft.com/office/powerpoint/2010/main" val="28253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26669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800000"/>
                </a:solidFill>
              </a:rPr>
              <a:t>NON-NULL CONSTRAINTS</a:t>
            </a:r>
          </a:p>
          <a:p>
            <a:pPr marL="0" indent="0">
              <a:buNone/>
            </a:pPr>
            <a:r>
              <a:rPr lang="en-US" sz="2400" dirty="0">
                <a:solidFill>
                  <a:srgbClr val="990000"/>
                </a:solidFill>
              </a:rPr>
              <a:t>G</a:t>
            </a:r>
            <a:r>
              <a:rPr lang="en-US" sz="2000" dirty="0">
                <a:solidFill>
                  <a:srgbClr val="990000"/>
                </a:solidFill>
              </a:rPr>
              <a:t>PA must not be NULL</a:t>
            </a:r>
          </a:p>
          <a:p>
            <a:pPr marL="0" indent="0">
              <a:buNone/>
            </a:pPr>
            <a:endParaRPr lang="en-US" sz="2800" dirty="0"/>
          </a:p>
          <a:p>
            <a:pPr marL="0" indent="0">
              <a:buNone/>
            </a:pPr>
            <a:r>
              <a:rPr lang="en-US" sz="2400" dirty="0"/>
              <a:t>create table Student(</a:t>
            </a:r>
            <a:r>
              <a:rPr lang="en-US" sz="2400" dirty="0" err="1"/>
              <a:t>sID</a:t>
            </a:r>
            <a:r>
              <a:rPr lang="en-US" sz="2400" dirty="0"/>
              <a:t> </a:t>
            </a:r>
            <a:r>
              <a:rPr lang="en-US" sz="2400" dirty="0" err="1"/>
              <a:t>int</a:t>
            </a:r>
            <a:r>
              <a:rPr lang="en-US" sz="2400" dirty="0"/>
              <a:t>, </a:t>
            </a:r>
            <a:r>
              <a:rPr lang="en-US" sz="2400" dirty="0" err="1"/>
              <a:t>sName</a:t>
            </a:r>
            <a:r>
              <a:rPr lang="en-US" sz="2400" dirty="0"/>
              <a:t> text, GPA real </a:t>
            </a:r>
            <a:r>
              <a:rPr lang="en-US" sz="2400" dirty="0">
                <a:solidFill>
                  <a:srgbClr val="0000FF"/>
                </a:solidFill>
              </a:rPr>
              <a:t>not null</a:t>
            </a:r>
            <a:r>
              <a:rPr lang="en-US" sz="2400" dirty="0"/>
              <a:t>, </a:t>
            </a:r>
            <a:r>
              <a:rPr lang="en-US" sz="2400" dirty="0" err="1"/>
              <a:t>sizeHS</a:t>
            </a:r>
            <a:r>
              <a:rPr lang="en-US" sz="2400" dirty="0"/>
              <a:t> </a:t>
            </a:r>
            <a:r>
              <a:rPr lang="en-US" sz="2400" dirty="0" err="1"/>
              <a:t>int</a:t>
            </a:r>
            <a:r>
              <a:rPr lang="en-US" sz="2400" dirty="0"/>
              <a:t>);</a:t>
            </a:r>
            <a:endParaRPr lang="en-US" sz="2000" b="1" dirty="0">
              <a:solidFill>
                <a:srgbClr val="990000"/>
              </a:solidFill>
            </a:endParaRPr>
          </a:p>
          <a:p>
            <a:pPr marL="274320" indent="-182880">
              <a:lnSpc>
                <a:spcPct val="90000"/>
              </a:lnSpc>
              <a:spcBef>
                <a:spcPts val="0"/>
              </a:spcBef>
              <a:spcAft>
                <a:spcPts val="600"/>
              </a:spcAft>
              <a:buClr>
                <a:srgbClr val="990000"/>
              </a:buClr>
              <a:buNone/>
            </a:pPr>
            <a:endParaRPr lang="en-US" sz="2800" b="1" dirty="0">
              <a:solidFill>
                <a:srgbClr val="990000"/>
              </a:solidFill>
            </a:endParaRPr>
          </a:p>
          <a:p>
            <a:pPr marL="274320" indent="-182880">
              <a:lnSpc>
                <a:spcPct val="80000"/>
              </a:lnSpc>
              <a:spcBef>
                <a:spcPts val="600"/>
              </a:spcBef>
              <a:spcAft>
                <a:spcPts val="600"/>
              </a:spcAft>
              <a:buClr>
                <a:srgbClr val="0000FF"/>
              </a:buClr>
              <a:buNone/>
            </a:pPr>
            <a:endParaRPr lang="en-US" sz="2800" b="1" dirty="0">
              <a:solidFill>
                <a:srgbClr val="0000FF"/>
              </a:solidFill>
            </a:endParaRPr>
          </a:p>
        </p:txBody>
      </p:sp>
      <p:sp>
        <p:nvSpPr>
          <p:cNvPr id="4" name="TextBox 3"/>
          <p:cNvSpPr txBox="1"/>
          <p:nvPr/>
        </p:nvSpPr>
        <p:spPr>
          <a:xfrm>
            <a:off x="914400" y="3028950"/>
            <a:ext cx="7467600" cy="1938992"/>
          </a:xfrm>
          <a:prstGeom prst="rect">
            <a:avLst/>
          </a:prstGeom>
          <a:noFill/>
        </p:spPr>
        <p:txBody>
          <a:bodyPr wrap="square" rtlCol="0">
            <a:spAutoFit/>
          </a:bodyPr>
          <a:lstStyle/>
          <a:p>
            <a:pPr>
              <a:spcAft>
                <a:spcPts val="1200"/>
              </a:spcAft>
            </a:pPr>
            <a:r>
              <a:rPr lang="en-US" sz="2800" dirty="0"/>
              <a:t>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spTree>
    <p:extLst>
      <p:ext uri="{BB962C8B-B14F-4D97-AF65-F5344CB8AC3E}">
        <p14:creationId xmlns:p14="http://schemas.microsoft.com/office/powerpoint/2010/main" val="180145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26669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800000"/>
                </a:solidFill>
              </a:rPr>
              <a:t>PRIMARY KEYS</a:t>
            </a:r>
          </a:p>
          <a:p>
            <a:pPr marL="0" indent="0">
              <a:buNone/>
            </a:pPr>
            <a:r>
              <a:rPr lang="en-US" sz="2000" dirty="0">
                <a:solidFill>
                  <a:srgbClr val="800000"/>
                </a:solidFill>
              </a:rPr>
              <a:t>Student IDs are unique</a:t>
            </a:r>
          </a:p>
          <a:p>
            <a:pPr marL="0" indent="0">
              <a:buNone/>
            </a:pPr>
            <a:endParaRPr lang="en-US" sz="2400" dirty="0">
              <a:solidFill>
                <a:srgbClr val="800000"/>
              </a:solidFill>
            </a:endParaRPr>
          </a:p>
          <a:p>
            <a:pPr marL="0" indent="0">
              <a:buNone/>
            </a:pPr>
            <a:r>
              <a:rPr lang="en-US" sz="2400" dirty="0"/>
              <a:t>create table Student(</a:t>
            </a:r>
            <a:r>
              <a:rPr lang="en-US" sz="2400" dirty="0" err="1"/>
              <a:t>sID</a:t>
            </a:r>
            <a:r>
              <a:rPr lang="en-US" sz="2400" dirty="0"/>
              <a:t> </a:t>
            </a:r>
            <a:r>
              <a:rPr lang="en-US" sz="2400" dirty="0" err="1"/>
              <a:t>int</a:t>
            </a:r>
            <a:r>
              <a:rPr lang="en-US" sz="2400" dirty="0"/>
              <a:t> </a:t>
            </a:r>
            <a:r>
              <a:rPr lang="en-US" sz="2400" dirty="0">
                <a:solidFill>
                  <a:srgbClr val="0000FF"/>
                </a:solidFill>
              </a:rPr>
              <a:t>primary key</a:t>
            </a:r>
            <a:r>
              <a:rPr lang="en-US" sz="2400" dirty="0"/>
              <a:t>, </a:t>
            </a:r>
            <a:r>
              <a:rPr lang="en-US" sz="2400" dirty="0" err="1"/>
              <a:t>sName</a:t>
            </a:r>
            <a:r>
              <a:rPr lang="en-US" sz="2400" dirty="0"/>
              <a:t> text, GPA real, </a:t>
            </a:r>
            <a:r>
              <a:rPr lang="en-US" sz="2400" dirty="0" err="1"/>
              <a:t>sizeHS</a:t>
            </a:r>
            <a:r>
              <a:rPr lang="en-US" sz="2400" dirty="0"/>
              <a:t> </a:t>
            </a:r>
            <a:r>
              <a:rPr lang="en-US" sz="2400" dirty="0" err="1"/>
              <a:t>int</a:t>
            </a:r>
            <a:r>
              <a:rPr lang="en-US" sz="2400" dirty="0"/>
              <a:t>);</a:t>
            </a:r>
          </a:p>
          <a:p>
            <a:pPr marL="0" indent="0">
              <a:buNone/>
            </a:pPr>
            <a:endParaRPr lang="en-US" sz="2800" dirty="0"/>
          </a:p>
          <a:p>
            <a:pPr marL="274320" indent="-182880">
              <a:lnSpc>
                <a:spcPct val="90000"/>
              </a:lnSpc>
              <a:spcBef>
                <a:spcPts val="0"/>
              </a:spcBef>
              <a:spcAft>
                <a:spcPts val="600"/>
              </a:spcAft>
              <a:buClr>
                <a:srgbClr val="990000"/>
              </a:buClr>
              <a:buNone/>
            </a:pPr>
            <a:endParaRPr lang="en-US" sz="2800" b="1" dirty="0">
              <a:solidFill>
                <a:srgbClr val="990000"/>
              </a:solidFill>
            </a:endParaRPr>
          </a:p>
          <a:p>
            <a:pPr marL="274320" indent="-182880">
              <a:lnSpc>
                <a:spcPct val="80000"/>
              </a:lnSpc>
              <a:spcBef>
                <a:spcPts val="600"/>
              </a:spcBef>
              <a:spcAft>
                <a:spcPts val="600"/>
              </a:spcAft>
              <a:buClr>
                <a:srgbClr val="0000FF"/>
              </a:buClr>
              <a:buNone/>
            </a:pPr>
            <a:endParaRPr lang="en-US" sz="2800" b="1" dirty="0">
              <a:solidFill>
                <a:srgbClr val="0000FF"/>
              </a:solidFill>
            </a:endParaRPr>
          </a:p>
        </p:txBody>
      </p:sp>
      <p:sp>
        <p:nvSpPr>
          <p:cNvPr id="4" name="TextBox 3"/>
          <p:cNvSpPr txBox="1"/>
          <p:nvPr/>
        </p:nvSpPr>
        <p:spPr>
          <a:xfrm>
            <a:off x="914400" y="3028950"/>
            <a:ext cx="7467600" cy="1938992"/>
          </a:xfrm>
          <a:prstGeom prst="rect">
            <a:avLst/>
          </a:prstGeom>
          <a:noFill/>
        </p:spPr>
        <p:txBody>
          <a:bodyPr wrap="square" rtlCol="0">
            <a:spAutoFit/>
          </a:bodyPr>
          <a:lstStyle/>
          <a:p>
            <a:pPr>
              <a:spcAft>
                <a:spcPts val="1200"/>
              </a:spcAft>
            </a:pPr>
            <a:r>
              <a:rPr lang="en-US" sz="2800" dirty="0"/>
              <a:t>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spTree>
    <p:extLst>
      <p:ext uri="{BB962C8B-B14F-4D97-AF65-F5344CB8AC3E}">
        <p14:creationId xmlns:p14="http://schemas.microsoft.com/office/powerpoint/2010/main" val="372513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26669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800000"/>
                </a:solidFill>
              </a:rPr>
              <a:t>ONLY ONE PRIMARY KEY ALLOWED</a:t>
            </a:r>
          </a:p>
          <a:p>
            <a:pPr marL="0" indent="0">
              <a:buNone/>
            </a:pPr>
            <a:r>
              <a:rPr lang="en-US" sz="2400" strike="sngStrike" dirty="0"/>
              <a:t>create table Student(</a:t>
            </a:r>
            <a:r>
              <a:rPr lang="en-US" sz="2400" strike="sngStrike" dirty="0" err="1"/>
              <a:t>sID</a:t>
            </a:r>
            <a:r>
              <a:rPr lang="en-US" sz="2400" strike="sngStrike" dirty="0"/>
              <a:t> </a:t>
            </a:r>
            <a:r>
              <a:rPr lang="en-US" sz="2400" strike="sngStrike" dirty="0" err="1"/>
              <a:t>int</a:t>
            </a:r>
            <a:r>
              <a:rPr lang="en-US" sz="2400" strike="sngStrike" dirty="0"/>
              <a:t> </a:t>
            </a:r>
            <a:r>
              <a:rPr lang="en-US" sz="2400" strike="sngStrike" dirty="0">
                <a:solidFill>
                  <a:srgbClr val="0000FF"/>
                </a:solidFill>
              </a:rPr>
              <a:t>primary key</a:t>
            </a:r>
            <a:r>
              <a:rPr lang="en-US" sz="2400" strike="sngStrike" dirty="0"/>
              <a:t>, </a:t>
            </a:r>
            <a:r>
              <a:rPr lang="en-US" sz="2400" strike="sngStrike" dirty="0" err="1"/>
              <a:t>sName</a:t>
            </a:r>
            <a:r>
              <a:rPr lang="en-US" sz="2400" strike="sngStrike" dirty="0"/>
              <a:t> text </a:t>
            </a:r>
            <a:r>
              <a:rPr lang="en-US" sz="2400" strike="sngStrike" dirty="0">
                <a:solidFill>
                  <a:srgbClr val="0000FF"/>
                </a:solidFill>
              </a:rPr>
              <a:t>primary key</a:t>
            </a:r>
            <a:r>
              <a:rPr lang="en-US" sz="2400" strike="sngStrike" dirty="0"/>
              <a:t>,</a:t>
            </a:r>
          </a:p>
          <a:p>
            <a:pPr marL="0" indent="0">
              <a:buNone/>
            </a:pPr>
            <a:r>
              <a:rPr lang="en-US" sz="2400" strike="sngStrike" dirty="0"/>
              <a:t>                     GPA real, </a:t>
            </a:r>
            <a:r>
              <a:rPr lang="en-US" sz="2400" strike="sngStrike" dirty="0" err="1"/>
              <a:t>sizeHS</a:t>
            </a:r>
            <a:r>
              <a:rPr lang="en-US" sz="2400" strike="sngStrike" dirty="0"/>
              <a:t> </a:t>
            </a:r>
            <a:r>
              <a:rPr lang="en-US" sz="2400" strike="sngStrike" dirty="0" err="1"/>
              <a:t>int</a:t>
            </a:r>
            <a:r>
              <a:rPr lang="en-US" sz="2400" strike="sngStrike" dirty="0"/>
              <a:t>);</a:t>
            </a:r>
          </a:p>
          <a:p>
            <a:pPr marL="0" indent="0">
              <a:buNone/>
            </a:pPr>
            <a:r>
              <a:rPr lang="en-US" sz="2400" dirty="0">
                <a:solidFill>
                  <a:srgbClr val="800000"/>
                </a:solidFill>
              </a:rPr>
              <a:t>BUT ANY NUMBER OF UNIQUE KEYS</a:t>
            </a:r>
          </a:p>
          <a:p>
            <a:pPr marL="0" indent="0">
              <a:buNone/>
            </a:pPr>
            <a:r>
              <a:rPr lang="en-US" sz="2400" dirty="0">
                <a:solidFill>
                  <a:schemeClr val="bg2">
                    <a:lumMod val="10000"/>
                  </a:schemeClr>
                </a:solidFill>
              </a:rPr>
              <a:t>create table Student(</a:t>
            </a:r>
            <a:r>
              <a:rPr lang="en-US" sz="2400" dirty="0" err="1">
                <a:solidFill>
                  <a:schemeClr val="bg2">
                    <a:lumMod val="10000"/>
                  </a:schemeClr>
                </a:solidFill>
              </a:rPr>
              <a:t>sID</a:t>
            </a:r>
            <a:r>
              <a:rPr lang="en-US" sz="2400" dirty="0">
                <a:solidFill>
                  <a:schemeClr val="bg2">
                    <a:lumMod val="10000"/>
                  </a:schemeClr>
                </a:solidFill>
              </a:rPr>
              <a:t> </a:t>
            </a:r>
            <a:r>
              <a:rPr lang="en-US" sz="2400" dirty="0" err="1">
                <a:solidFill>
                  <a:schemeClr val="bg2">
                    <a:lumMod val="10000"/>
                  </a:schemeClr>
                </a:solidFill>
              </a:rPr>
              <a:t>int</a:t>
            </a:r>
            <a:r>
              <a:rPr lang="en-US" sz="2400" dirty="0">
                <a:solidFill>
                  <a:schemeClr val="bg2">
                    <a:lumMod val="10000"/>
                  </a:schemeClr>
                </a:solidFill>
              </a:rPr>
              <a:t> primary key, </a:t>
            </a:r>
            <a:r>
              <a:rPr lang="en-US" sz="2400" dirty="0" err="1">
                <a:solidFill>
                  <a:schemeClr val="bg2">
                    <a:lumMod val="10000"/>
                  </a:schemeClr>
                </a:solidFill>
              </a:rPr>
              <a:t>sName</a:t>
            </a:r>
            <a:r>
              <a:rPr lang="en-US" sz="2400" dirty="0">
                <a:solidFill>
                  <a:schemeClr val="bg2">
                    <a:lumMod val="10000"/>
                  </a:schemeClr>
                </a:solidFill>
              </a:rPr>
              <a:t> text </a:t>
            </a:r>
            <a:r>
              <a:rPr lang="en-US" sz="2400" dirty="0">
                <a:solidFill>
                  <a:srgbClr val="0000FF"/>
                </a:solidFill>
              </a:rPr>
              <a:t>unique</a:t>
            </a:r>
            <a:r>
              <a:rPr lang="en-US" sz="2400" dirty="0">
                <a:solidFill>
                  <a:schemeClr val="bg2">
                    <a:lumMod val="10000"/>
                  </a:schemeClr>
                </a:solidFill>
              </a:rPr>
              <a:t>,</a:t>
            </a:r>
          </a:p>
          <a:p>
            <a:pPr marL="0" indent="0">
              <a:buNone/>
            </a:pPr>
            <a:r>
              <a:rPr lang="en-US" sz="2400" dirty="0">
                <a:solidFill>
                  <a:schemeClr val="bg2">
                    <a:lumMod val="10000"/>
                  </a:schemeClr>
                </a:solidFill>
              </a:rPr>
              <a:t>                     GPA real, </a:t>
            </a:r>
            <a:r>
              <a:rPr lang="en-US" sz="2400" dirty="0" err="1">
                <a:solidFill>
                  <a:schemeClr val="bg2">
                    <a:lumMod val="10000"/>
                  </a:schemeClr>
                </a:solidFill>
              </a:rPr>
              <a:t>sizeHS</a:t>
            </a:r>
            <a:r>
              <a:rPr lang="en-US" sz="2400" dirty="0">
                <a:solidFill>
                  <a:schemeClr val="bg2">
                    <a:lumMod val="10000"/>
                  </a:schemeClr>
                </a:solidFill>
              </a:rPr>
              <a:t> </a:t>
            </a:r>
            <a:r>
              <a:rPr lang="en-US" sz="2400" dirty="0" err="1">
                <a:solidFill>
                  <a:schemeClr val="bg2">
                    <a:lumMod val="10000"/>
                  </a:schemeClr>
                </a:solidFill>
              </a:rPr>
              <a:t>int</a:t>
            </a:r>
            <a:r>
              <a:rPr lang="en-US" sz="2400" dirty="0">
                <a:solidFill>
                  <a:schemeClr val="bg2">
                    <a:lumMod val="10000"/>
                  </a:schemeClr>
                </a:solidFill>
              </a:rPr>
              <a:t> </a:t>
            </a:r>
            <a:r>
              <a:rPr lang="en-US" sz="2400" dirty="0">
                <a:solidFill>
                  <a:srgbClr val="0000FF"/>
                </a:solidFill>
              </a:rPr>
              <a:t>unique</a:t>
            </a:r>
            <a:r>
              <a:rPr lang="en-US" sz="2400" dirty="0">
                <a:solidFill>
                  <a:schemeClr val="bg2">
                    <a:lumMod val="10000"/>
                  </a:schemeClr>
                </a:solidFill>
              </a:rPr>
              <a:t>);</a:t>
            </a:r>
          </a:p>
          <a:p>
            <a:pPr marL="0" indent="0">
              <a:buNone/>
            </a:pPr>
            <a:endParaRPr lang="en-US" sz="2800" dirty="0"/>
          </a:p>
          <a:p>
            <a:pPr marL="274320" indent="-182880">
              <a:lnSpc>
                <a:spcPct val="90000"/>
              </a:lnSpc>
              <a:spcBef>
                <a:spcPts val="0"/>
              </a:spcBef>
              <a:spcAft>
                <a:spcPts val="600"/>
              </a:spcAft>
              <a:buClr>
                <a:srgbClr val="990000"/>
              </a:buClr>
              <a:buNone/>
            </a:pPr>
            <a:endParaRPr lang="en-US" sz="2800" b="1" dirty="0">
              <a:solidFill>
                <a:srgbClr val="990000"/>
              </a:solidFill>
            </a:endParaRPr>
          </a:p>
          <a:p>
            <a:pPr marL="274320" indent="-182880">
              <a:lnSpc>
                <a:spcPct val="80000"/>
              </a:lnSpc>
              <a:spcBef>
                <a:spcPts val="600"/>
              </a:spcBef>
              <a:spcAft>
                <a:spcPts val="600"/>
              </a:spcAft>
              <a:buClr>
                <a:srgbClr val="0000FF"/>
              </a:buClr>
              <a:buNone/>
            </a:pPr>
            <a:endParaRPr lang="en-US" sz="2800" b="1" dirty="0">
              <a:solidFill>
                <a:srgbClr val="0000FF"/>
              </a:solidFill>
            </a:endParaRPr>
          </a:p>
        </p:txBody>
      </p:sp>
      <p:sp>
        <p:nvSpPr>
          <p:cNvPr id="4" name="TextBox 3"/>
          <p:cNvSpPr txBox="1"/>
          <p:nvPr/>
        </p:nvSpPr>
        <p:spPr>
          <a:xfrm>
            <a:off x="914400" y="3028950"/>
            <a:ext cx="7467600" cy="1938992"/>
          </a:xfrm>
          <a:prstGeom prst="rect">
            <a:avLst/>
          </a:prstGeom>
          <a:noFill/>
        </p:spPr>
        <p:txBody>
          <a:bodyPr wrap="square" rtlCol="0">
            <a:spAutoFit/>
          </a:bodyPr>
          <a:lstStyle/>
          <a:p>
            <a:pPr>
              <a:spcAft>
                <a:spcPts val="1200"/>
              </a:spcAft>
            </a:pPr>
            <a:r>
              <a:rPr lang="en-US" sz="2800" dirty="0"/>
              <a:t>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spTree>
    <p:extLst>
      <p:ext uri="{BB962C8B-B14F-4D97-AF65-F5344CB8AC3E}">
        <p14:creationId xmlns:p14="http://schemas.microsoft.com/office/powerpoint/2010/main" val="56399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26669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800000"/>
                </a:solidFill>
              </a:rPr>
              <a:t>MULTI-ATTRIBUTE KEYS</a:t>
            </a:r>
          </a:p>
          <a:p>
            <a:pPr marL="0" indent="0">
              <a:buNone/>
            </a:pPr>
            <a:endParaRPr lang="en-US" sz="2400" dirty="0">
              <a:solidFill>
                <a:srgbClr val="800000"/>
              </a:solidFill>
            </a:endParaRPr>
          </a:p>
          <a:p>
            <a:pPr marL="0" indent="0">
              <a:buNone/>
            </a:pPr>
            <a:r>
              <a:rPr lang="en-US" sz="2400" dirty="0"/>
              <a:t>create table University(</a:t>
            </a:r>
            <a:r>
              <a:rPr lang="en-US" sz="2400" dirty="0" err="1"/>
              <a:t>uName</a:t>
            </a:r>
            <a:r>
              <a:rPr lang="en-US" sz="2400" dirty="0"/>
              <a:t> text, city text, enrollment </a:t>
            </a:r>
            <a:r>
              <a:rPr lang="en-US" sz="2400" dirty="0" err="1"/>
              <a:t>int</a:t>
            </a:r>
            <a:r>
              <a:rPr lang="en-US" sz="2400" dirty="0"/>
              <a:t>,</a:t>
            </a:r>
          </a:p>
          <a:p>
            <a:pPr marL="0" indent="0">
              <a:buNone/>
            </a:pPr>
            <a:r>
              <a:rPr lang="en-US" sz="2400" dirty="0"/>
              <a:t>                     </a:t>
            </a:r>
            <a:r>
              <a:rPr lang="en-US" sz="2400" dirty="0">
                <a:solidFill>
                  <a:srgbClr val="0000FF"/>
                </a:solidFill>
              </a:rPr>
              <a:t>primary key (</a:t>
            </a:r>
            <a:r>
              <a:rPr lang="en-US" sz="2400" dirty="0" err="1">
                <a:solidFill>
                  <a:srgbClr val="0000FF"/>
                </a:solidFill>
              </a:rPr>
              <a:t>uName,city</a:t>
            </a:r>
            <a:r>
              <a:rPr lang="en-US" sz="2400" dirty="0">
                <a:solidFill>
                  <a:srgbClr val="0000FF"/>
                </a:solidFill>
              </a:rPr>
              <a:t>)</a:t>
            </a:r>
            <a:r>
              <a:rPr lang="en-US" sz="2400" dirty="0"/>
              <a:t>);</a:t>
            </a:r>
          </a:p>
        </p:txBody>
      </p:sp>
      <p:sp>
        <p:nvSpPr>
          <p:cNvPr id="4" name="TextBox 3"/>
          <p:cNvSpPr txBox="1"/>
          <p:nvPr/>
        </p:nvSpPr>
        <p:spPr>
          <a:xfrm>
            <a:off x="914400" y="3028950"/>
            <a:ext cx="7467600" cy="1938992"/>
          </a:xfrm>
          <a:prstGeom prst="rect">
            <a:avLst/>
          </a:prstGeom>
          <a:noFill/>
        </p:spPr>
        <p:txBody>
          <a:bodyPr wrap="square" rtlCol="0">
            <a:spAutoFit/>
          </a:bodyPr>
          <a:lstStyle/>
          <a:p>
            <a:pPr>
              <a:spcAft>
                <a:spcPts val="1200"/>
              </a:spcAft>
            </a:pPr>
            <a:r>
              <a:rPr lang="en-US" sz="2800" dirty="0"/>
              <a:t>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spTree>
    <p:extLst>
      <p:ext uri="{BB962C8B-B14F-4D97-AF65-F5344CB8AC3E}">
        <p14:creationId xmlns:p14="http://schemas.microsoft.com/office/powerpoint/2010/main" val="425209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26669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800000"/>
                </a:solidFill>
              </a:rPr>
              <a:t>ATTRIBUTE-BASED CONSTRAINTS</a:t>
            </a:r>
          </a:p>
          <a:p>
            <a:pPr marL="0" indent="0">
              <a:buNone/>
            </a:pPr>
            <a:r>
              <a:rPr lang="en-US" sz="2000" dirty="0">
                <a:solidFill>
                  <a:srgbClr val="800000"/>
                </a:solidFill>
              </a:rPr>
              <a:t>GPA and </a:t>
            </a:r>
            <a:r>
              <a:rPr lang="en-US" sz="2000" dirty="0" err="1">
                <a:solidFill>
                  <a:srgbClr val="800000"/>
                </a:solidFill>
              </a:rPr>
              <a:t>sizeHS</a:t>
            </a:r>
            <a:r>
              <a:rPr lang="en-US" sz="2000" dirty="0">
                <a:solidFill>
                  <a:srgbClr val="800000"/>
                </a:solidFill>
              </a:rPr>
              <a:t> are in range</a:t>
            </a:r>
          </a:p>
          <a:p>
            <a:pPr marL="0" indent="0">
              <a:buNone/>
            </a:pPr>
            <a:endParaRPr lang="en-US" sz="2400" dirty="0"/>
          </a:p>
          <a:p>
            <a:pPr marL="0" indent="0">
              <a:buNone/>
            </a:pPr>
            <a:r>
              <a:rPr lang="en-US" sz="2400" dirty="0"/>
              <a:t>create table Student(</a:t>
            </a:r>
            <a:r>
              <a:rPr lang="en-US" sz="2400" dirty="0" err="1"/>
              <a:t>sID</a:t>
            </a:r>
            <a:r>
              <a:rPr lang="en-US" sz="2400" dirty="0"/>
              <a:t> </a:t>
            </a:r>
            <a:r>
              <a:rPr lang="en-US" sz="2400" dirty="0" err="1"/>
              <a:t>int</a:t>
            </a:r>
            <a:r>
              <a:rPr lang="en-US" sz="2400" dirty="0"/>
              <a:t>, </a:t>
            </a:r>
            <a:r>
              <a:rPr lang="en-US" sz="2400" dirty="0" err="1"/>
              <a:t>sName</a:t>
            </a:r>
            <a:r>
              <a:rPr lang="en-US" sz="2400" dirty="0"/>
              <a:t> text,</a:t>
            </a:r>
          </a:p>
          <a:p>
            <a:pPr marL="0" indent="0">
              <a:buNone/>
            </a:pPr>
            <a:r>
              <a:rPr lang="en-US" sz="2400" dirty="0"/>
              <a:t>                     GPA real </a:t>
            </a:r>
            <a:r>
              <a:rPr lang="en-US" sz="2400" dirty="0">
                <a:solidFill>
                  <a:srgbClr val="0000FF"/>
                </a:solidFill>
              </a:rPr>
              <a:t>check</a:t>
            </a:r>
            <a:r>
              <a:rPr lang="en-US" sz="2400" dirty="0"/>
              <a:t>(GPA &lt;= 4.0 and GPA &gt; 0.0),</a:t>
            </a:r>
          </a:p>
          <a:p>
            <a:pPr marL="0" indent="0">
              <a:buNone/>
            </a:pPr>
            <a:r>
              <a:rPr lang="en-US" sz="2400" dirty="0"/>
              <a:t>                     </a:t>
            </a:r>
            <a:r>
              <a:rPr lang="en-US" sz="2400" dirty="0" err="1"/>
              <a:t>sizeHS</a:t>
            </a:r>
            <a:r>
              <a:rPr lang="en-US" sz="2400" dirty="0"/>
              <a:t> </a:t>
            </a:r>
            <a:r>
              <a:rPr lang="en-US" sz="2400" dirty="0" err="1"/>
              <a:t>int</a:t>
            </a:r>
            <a:r>
              <a:rPr lang="en-US" sz="2400" dirty="0"/>
              <a:t> </a:t>
            </a:r>
            <a:r>
              <a:rPr lang="en-US" sz="2400" dirty="0">
                <a:solidFill>
                  <a:srgbClr val="0000FF"/>
                </a:solidFill>
              </a:rPr>
              <a:t>check</a:t>
            </a:r>
            <a:r>
              <a:rPr lang="en-US" sz="2400" dirty="0"/>
              <a:t>(</a:t>
            </a:r>
            <a:r>
              <a:rPr lang="en-US" sz="2400" dirty="0" err="1"/>
              <a:t>sizeHS</a:t>
            </a:r>
            <a:r>
              <a:rPr lang="en-US" sz="2400" dirty="0"/>
              <a:t> &lt; 5000));</a:t>
            </a:r>
          </a:p>
        </p:txBody>
      </p:sp>
      <p:sp>
        <p:nvSpPr>
          <p:cNvPr id="4" name="TextBox 3"/>
          <p:cNvSpPr txBox="1"/>
          <p:nvPr/>
        </p:nvSpPr>
        <p:spPr>
          <a:xfrm>
            <a:off x="914400" y="3028950"/>
            <a:ext cx="7467600" cy="1938992"/>
          </a:xfrm>
          <a:prstGeom prst="rect">
            <a:avLst/>
          </a:prstGeom>
          <a:noFill/>
        </p:spPr>
        <p:txBody>
          <a:bodyPr wrap="square" rtlCol="0">
            <a:spAutoFit/>
          </a:bodyPr>
          <a:lstStyle/>
          <a:p>
            <a:pPr>
              <a:spcAft>
                <a:spcPts val="1200"/>
              </a:spcAft>
            </a:pPr>
            <a:r>
              <a:rPr lang="en-US" sz="2800" dirty="0"/>
              <a:t>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spTree>
    <p:extLst>
      <p:ext uri="{BB962C8B-B14F-4D97-AF65-F5344CB8AC3E}">
        <p14:creationId xmlns:p14="http://schemas.microsoft.com/office/powerpoint/2010/main" val="240614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26669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800000"/>
                </a:solidFill>
              </a:rPr>
              <a:t>TUPLE-BASED CONSTRAINTS</a:t>
            </a:r>
          </a:p>
          <a:p>
            <a:pPr marL="0" indent="0">
              <a:buNone/>
            </a:pPr>
            <a:r>
              <a:rPr lang="en-US" sz="2000" dirty="0">
                <a:solidFill>
                  <a:srgbClr val="800000"/>
                </a:solidFill>
              </a:rPr>
              <a:t>No CS admits to NUST</a:t>
            </a:r>
          </a:p>
          <a:p>
            <a:pPr marL="0" indent="0">
              <a:buNone/>
            </a:pPr>
            <a:endParaRPr lang="en-US" sz="2400" dirty="0">
              <a:solidFill>
                <a:srgbClr val="800000"/>
              </a:solidFill>
            </a:endParaRPr>
          </a:p>
          <a:p>
            <a:pPr marL="0" indent="0">
              <a:buNone/>
            </a:pPr>
            <a:r>
              <a:rPr lang="en-US" sz="2400" dirty="0"/>
              <a:t>create table Apply(</a:t>
            </a:r>
            <a:r>
              <a:rPr lang="en-US" sz="2400" dirty="0" err="1"/>
              <a:t>sID</a:t>
            </a:r>
            <a:r>
              <a:rPr lang="en-US" sz="2400" dirty="0"/>
              <a:t> </a:t>
            </a:r>
            <a:r>
              <a:rPr lang="en-US" sz="2400" dirty="0" err="1"/>
              <a:t>int</a:t>
            </a:r>
            <a:r>
              <a:rPr lang="en-US" sz="2400" dirty="0"/>
              <a:t>, </a:t>
            </a:r>
            <a:r>
              <a:rPr lang="en-US" sz="2400" dirty="0" err="1"/>
              <a:t>uName</a:t>
            </a:r>
            <a:r>
              <a:rPr lang="en-US" sz="2400" dirty="0"/>
              <a:t> text, major text, decision text,</a:t>
            </a:r>
          </a:p>
          <a:p>
            <a:pPr marL="0" indent="0">
              <a:buNone/>
            </a:pPr>
            <a:r>
              <a:rPr lang="en-US" sz="2400" dirty="0"/>
              <a:t>                   check(decision = 'N' or </a:t>
            </a:r>
            <a:r>
              <a:rPr lang="en-US" sz="2400" dirty="0" err="1"/>
              <a:t>uName</a:t>
            </a:r>
            <a:r>
              <a:rPr lang="en-US" sz="2400" dirty="0"/>
              <a:t> != ‘</a:t>
            </a:r>
            <a:r>
              <a:rPr lang="en-US" sz="2400" dirty="0" err="1"/>
              <a:t>Comsats</a:t>
            </a:r>
            <a:r>
              <a:rPr lang="en-US" sz="2400" dirty="0"/>
              <a:t>'</a:t>
            </a:r>
          </a:p>
          <a:p>
            <a:pPr marL="0" indent="0">
              <a:buNone/>
            </a:pPr>
            <a:r>
              <a:rPr lang="en-US" sz="2400" dirty="0"/>
              <a:t>                         or major != 'CS'));</a:t>
            </a:r>
          </a:p>
        </p:txBody>
      </p:sp>
      <p:sp>
        <p:nvSpPr>
          <p:cNvPr id="4" name="TextBox 3"/>
          <p:cNvSpPr txBox="1"/>
          <p:nvPr/>
        </p:nvSpPr>
        <p:spPr>
          <a:xfrm>
            <a:off x="914400" y="3028950"/>
            <a:ext cx="7467600" cy="1938992"/>
          </a:xfrm>
          <a:prstGeom prst="rect">
            <a:avLst/>
          </a:prstGeom>
          <a:noFill/>
        </p:spPr>
        <p:txBody>
          <a:bodyPr wrap="square" rtlCol="0">
            <a:spAutoFit/>
          </a:bodyPr>
          <a:lstStyle/>
          <a:p>
            <a:pPr>
              <a:spcAft>
                <a:spcPts val="1200"/>
              </a:spcAft>
            </a:pPr>
            <a:r>
              <a:rPr lang="en-US" sz="2800" dirty="0"/>
              <a:t>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spTree>
    <p:extLst>
      <p:ext uri="{BB962C8B-B14F-4D97-AF65-F5344CB8AC3E}">
        <p14:creationId xmlns:p14="http://schemas.microsoft.com/office/powerpoint/2010/main" val="3838738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26669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800000"/>
                </a:solidFill>
              </a:rPr>
              <a:t>DECLARING REFERENTIAL INTEGRITY</a:t>
            </a:r>
          </a:p>
          <a:p>
            <a:pPr marL="0" indent="0">
              <a:buNone/>
            </a:pPr>
            <a:r>
              <a:rPr lang="en-US" sz="1800" dirty="0"/>
              <a:t>create table University(</a:t>
            </a:r>
            <a:r>
              <a:rPr lang="en-US" sz="1800" dirty="0" err="1"/>
              <a:t>uName</a:t>
            </a:r>
            <a:r>
              <a:rPr lang="en-US" sz="1800" dirty="0"/>
              <a:t> text primary key, city text, enrollment </a:t>
            </a:r>
            <a:r>
              <a:rPr lang="en-US" sz="1800" dirty="0" err="1"/>
              <a:t>int</a:t>
            </a:r>
            <a:r>
              <a:rPr lang="en-US" sz="1800" dirty="0"/>
              <a:t>);</a:t>
            </a:r>
          </a:p>
          <a:p>
            <a:pPr marL="0" indent="0">
              <a:buNone/>
            </a:pPr>
            <a:endParaRPr lang="en-US" sz="1800" dirty="0"/>
          </a:p>
          <a:p>
            <a:pPr marL="0" indent="0">
              <a:buNone/>
            </a:pPr>
            <a:r>
              <a:rPr lang="en-US" sz="1800" dirty="0"/>
              <a:t>create table Student(</a:t>
            </a:r>
            <a:r>
              <a:rPr lang="en-US" sz="1800" dirty="0" err="1"/>
              <a:t>sID</a:t>
            </a:r>
            <a:r>
              <a:rPr lang="en-US" sz="1800" dirty="0"/>
              <a:t> </a:t>
            </a:r>
            <a:r>
              <a:rPr lang="en-US" sz="1800" dirty="0" err="1"/>
              <a:t>int</a:t>
            </a:r>
            <a:r>
              <a:rPr lang="en-US" sz="1800" dirty="0"/>
              <a:t> primary key, </a:t>
            </a:r>
            <a:r>
              <a:rPr lang="en-US" sz="1800" dirty="0" err="1"/>
              <a:t>sName</a:t>
            </a:r>
            <a:r>
              <a:rPr lang="en-US" sz="1800" dirty="0"/>
              <a:t> text, GPA real, </a:t>
            </a:r>
            <a:r>
              <a:rPr lang="en-US" sz="1800" dirty="0" err="1"/>
              <a:t>sizeHS</a:t>
            </a:r>
            <a:r>
              <a:rPr lang="en-US" sz="1800" dirty="0"/>
              <a:t> </a:t>
            </a:r>
            <a:r>
              <a:rPr lang="en-US" sz="1800" dirty="0" err="1"/>
              <a:t>int</a:t>
            </a:r>
            <a:r>
              <a:rPr lang="en-US" sz="1800" dirty="0"/>
              <a:t>);</a:t>
            </a:r>
          </a:p>
          <a:p>
            <a:pPr marL="0" indent="0">
              <a:buNone/>
            </a:pPr>
            <a:endParaRPr lang="en-US" sz="1800" dirty="0"/>
          </a:p>
          <a:p>
            <a:pPr marL="0" indent="0">
              <a:buNone/>
            </a:pPr>
            <a:r>
              <a:rPr lang="en-US" sz="1800" dirty="0"/>
              <a:t>create table Apply(</a:t>
            </a:r>
            <a:r>
              <a:rPr lang="en-US" sz="1800" dirty="0" err="1"/>
              <a:t>sID</a:t>
            </a:r>
            <a:r>
              <a:rPr lang="en-US" sz="1800" dirty="0"/>
              <a:t> </a:t>
            </a:r>
            <a:r>
              <a:rPr lang="en-US" sz="1800" dirty="0" err="1"/>
              <a:t>int</a:t>
            </a:r>
            <a:r>
              <a:rPr lang="en-US" sz="1800" dirty="0"/>
              <a:t> </a:t>
            </a:r>
            <a:r>
              <a:rPr lang="en-US" sz="1800" dirty="0">
                <a:solidFill>
                  <a:srgbClr val="0000FF"/>
                </a:solidFill>
              </a:rPr>
              <a:t>references</a:t>
            </a:r>
            <a:r>
              <a:rPr lang="en-US" sz="1800" dirty="0"/>
              <a:t> Student(</a:t>
            </a:r>
            <a:r>
              <a:rPr lang="en-US" sz="1800" dirty="0" err="1"/>
              <a:t>sID</a:t>
            </a:r>
            <a:r>
              <a:rPr lang="en-US" sz="1800" dirty="0"/>
              <a:t>),</a:t>
            </a:r>
          </a:p>
          <a:p>
            <a:pPr marL="0" indent="0">
              <a:buNone/>
            </a:pPr>
            <a:r>
              <a:rPr lang="en-US" sz="1800" dirty="0"/>
              <a:t>                   </a:t>
            </a:r>
            <a:r>
              <a:rPr lang="en-US" sz="1800" dirty="0" err="1"/>
              <a:t>uName</a:t>
            </a:r>
            <a:r>
              <a:rPr lang="en-US" sz="1800" dirty="0"/>
              <a:t> text </a:t>
            </a:r>
            <a:r>
              <a:rPr lang="en-US" sz="1800" dirty="0">
                <a:solidFill>
                  <a:srgbClr val="0000FF"/>
                </a:solidFill>
              </a:rPr>
              <a:t>references</a:t>
            </a:r>
            <a:r>
              <a:rPr lang="en-US" sz="1800" dirty="0"/>
              <a:t> University(</a:t>
            </a:r>
            <a:r>
              <a:rPr lang="en-US" sz="1800" dirty="0" err="1"/>
              <a:t>uName</a:t>
            </a:r>
            <a:r>
              <a:rPr lang="en-US" sz="1800" dirty="0"/>
              <a:t>),</a:t>
            </a:r>
            <a:endParaRPr lang="en-US" sz="2000" dirty="0"/>
          </a:p>
          <a:p>
            <a:pPr marL="0" indent="0">
              <a:buNone/>
            </a:pPr>
            <a:r>
              <a:rPr lang="en-US" sz="2000" dirty="0"/>
              <a:t>                   major text, decision text);</a:t>
            </a:r>
          </a:p>
        </p:txBody>
      </p:sp>
      <p:sp>
        <p:nvSpPr>
          <p:cNvPr id="4" name="TextBox 3"/>
          <p:cNvSpPr txBox="1"/>
          <p:nvPr/>
        </p:nvSpPr>
        <p:spPr>
          <a:xfrm>
            <a:off x="914400" y="3028950"/>
            <a:ext cx="7467600" cy="1938992"/>
          </a:xfrm>
          <a:prstGeom prst="rect">
            <a:avLst/>
          </a:prstGeom>
          <a:noFill/>
        </p:spPr>
        <p:txBody>
          <a:bodyPr wrap="square" rtlCol="0">
            <a:spAutoFit/>
          </a:bodyPr>
          <a:lstStyle/>
          <a:p>
            <a:pPr>
              <a:spcAft>
                <a:spcPts val="1200"/>
              </a:spcAft>
            </a:pPr>
            <a:r>
              <a:rPr lang="en-US" sz="2800" dirty="0"/>
              <a:t>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spTree>
    <p:extLst>
      <p:ext uri="{BB962C8B-B14F-4D97-AF65-F5344CB8AC3E}">
        <p14:creationId xmlns:p14="http://schemas.microsoft.com/office/powerpoint/2010/main" val="362006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26669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800000"/>
                </a:solidFill>
              </a:rPr>
              <a:t>CASCADE AND SET NULL OPTIONS</a:t>
            </a:r>
          </a:p>
          <a:p>
            <a:pPr marL="0" indent="0">
              <a:buNone/>
            </a:pPr>
            <a:endParaRPr lang="en-US" sz="2400" dirty="0">
              <a:solidFill>
                <a:srgbClr val="800000"/>
              </a:solidFill>
            </a:endParaRPr>
          </a:p>
          <a:p>
            <a:pPr marL="0" indent="0">
              <a:buNone/>
            </a:pPr>
            <a:r>
              <a:rPr lang="en-US" sz="2400" dirty="0"/>
              <a:t>create table Apply(</a:t>
            </a:r>
            <a:r>
              <a:rPr lang="en-US" sz="2400" dirty="0" err="1"/>
              <a:t>sID</a:t>
            </a:r>
            <a:r>
              <a:rPr lang="en-US" sz="2400" dirty="0"/>
              <a:t> </a:t>
            </a:r>
            <a:r>
              <a:rPr lang="en-US" sz="2400" dirty="0" err="1"/>
              <a:t>int</a:t>
            </a:r>
            <a:r>
              <a:rPr lang="en-US" sz="2400" dirty="0"/>
              <a:t> references Student(</a:t>
            </a:r>
            <a:r>
              <a:rPr lang="en-US" sz="2400" dirty="0" err="1"/>
              <a:t>sID</a:t>
            </a:r>
            <a:r>
              <a:rPr lang="en-US" sz="2400" dirty="0"/>
              <a:t>) on delete </a:t>
            </a:r>
            <a:r>
              <a:rPr lang="en-US" sz="2400" dirty="0">
                <a:solidFill>
                  <a:srgbClr val="000099"/>
                </a:solidFill>
              </a:rPr>
              <a:t>set null</a:t>
            </a:r>
            <a:r>
              <a:rPr lang="en-US" sz="2400" dirty="0"/>
              <a:t>, </a:t>
            </a:r>
            <a:r>
              <a:rPr lang="en-US" sz="2400" dirty="0" err="1"/>
              <a:t>uName</a:t>
            </a:r>
            <a:r>
              <a:rPr lang="en-US" sz="2400" dirty="0"/>
              <a:t> text references University(</a:t>
            </a:r>
            <a:r>
              <a:rPr lang="en-US" sz="2400" dirty="0" err="1"/>
              <a:t>uName</a:t>
            </a:r>
            <a:r>
              <a:rPr lang="en-US" sz="2400" dirty="0"/>
              <a:t>) on update </a:t>
            </a:r>
            <a:r>
              <a:rPr lang="en-US" sz="2400" dirty="0">
                <a:solidFill>
                  <a:srgbClr val="000099"/>
                </a:solidFill>
              </a:rPr>
              <a:t>cascade</a:t>
            </a:r>
            <a:r>
              <a:rPr lang="en-US" sz="2400" dirty="0"/>
              <a:t>, major text, decision text);</a:t>
            </a:r>
          </a:p>
        </p:txBody>
      </p:sp>
      <p:sp>
        <p:nvSpPr>
          <p:cNvPr id="4" name="TextBox 3"/>
          <p:cNvSpPr txBox="1"/>
          <p:nvPr/>
        </p:nvSpPr>
        <p:spPr>
          <a:xfrm>
            <a:off x="914400" y="3028950"/>
            <a:ext cx="7467600" cy="1938992"/>
          </a:xfrm>
          <a:prstGeom prst="rect">
            <a:avLst/>
          </a:prstGeom>
          <a:noFill/>
        </p:spPr>
        <p:txBody>
          <a:bodyPr wrap="square" rtlCol="0">
            <a:spAutoFit/>
          </a:bodyPr>
          <a:lstStyle/>
          <a:p>
            <a:pPr>
              <a:spcAft>
                <a:spcPts val="1200"/>
              </a:spcAft>
            </a:pPr>
            <a:r>
              <a:rPr lang="en-US" sz="2800" dirty="0"/>
              <a:t>Simple university admissions database</a:t>
            </a:r>
          </a:p>
          <a:p>
            <a:pPr>
              <a:spcAft>
                <a:spcPts val="600"/>
              </a:spcAft>
            </a:pPr>
            <a:r>
              <a:rPr lang="en-US" sz="2400" b="1" dirty="0">
                <a:solidFill>
                  <a:srgbClr val="0000FF"/>
                </a:solidFill>
                <a:latin typeface="Lucida Console" pitchFamily="49" charset="0"/>
              </a:rPr>
              <a:t>  University</a:t>
            </a:r>
            <a:r>
              <a:rPr lang="en-US" sz="2400" dirty="0">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city</a:t>
            </a:r>
            <a:r>
              <a:rPr lang="en-US" sz="2400" dirty="0" err="1">
                <a:latin typeface="Lucida Console" pitchFamily="49" charset="0"/>
              </a:rPr>
              <a:t>,</a:t>
            </a:r>
            <a:r>
              <a:rPr lang="en-US" sz="2400" b="1" dirty="0" err="1">
                <a:solidFill>
                  <a:srgbClr val="990000"/>
                </a:solidFill>
                <a:latin typeface="Lucida Console" pitchFamily="49" charset="0"/>
              </a:rPr>
              <a:t>enrollment</a:t>
            </a:r>
            <a:r>
              <a:rPr lang="en-US" sz="2400" dirty="0">
                <a:latin typeface="Lucida Console" pitchFamily="49" charset="0"/>
              </a:rPr>
              <a:t>) </a:t>
            </a:r>
          </a:p>
          <a:p>
            <a:pPr>
              <a:spcAft>
                <a:spcPts val="600"/>
              </a:spcAft>
            </a:pPr>
            <a:r>
              <a:rPr lang="en-US" sz="2400" b="1" dirty="0">
                <a:solidFill>
                  <a:srgbClr val="0000FF"/>
                </a:solidFill>
                <a:latin typeface="Lucida Console" pitchFamily="49" charset="0"/>
              </a:rPr>
              <a:t>  Student</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sName</a:t>
            </a:r>
            <a:r>
              <a:rPr lang="en-US" sz="2400" dirty="0" err="1">
                <a:latin typeface="Lucida Console" pitchFamily="49" charset="0"/>
              </a:rPr>
              <a:t>,</a:t>
            </a:r>
            <a:r>
              <a:rPr lang="en-US" sz="2400" b="1" dirty="0" err="1">
                <a:solidFill>
                  <a:srgbClr val="990000"/>
                </a:solidFill>
                <a:latin typeface="Lucida Console" pitchFamily="49" charset="0"/>
              </a:rPr>
              <a:t>GPA</a:t>
            </a:r>
            <a:r>
              <a:rPr lang="en-US" sz="2400" dirty="0" err="1">
                <a:latin typeface="Lucida Console" pitchFamily="49" charset="0"/>
              </a:rPr>
              <a:t>,</a:t>
            </a:r>
            <a:r>
              <a:rPr lang="en-US" sz="2400" b="1" dirty="0" err="1">
                <a:solidFill>
                  <a:srgbClr val="990000"/>
                </a:solidFill>
                <a:latin typeface="Lucida Console" pitchFamily="49" charset="0"/>
              </a:rPr>
              <a:t>sizeHS</a:t>
            </a:r>
            <a:r>
              <a:rPr lang="en-US" sz="2400" dirty="0">
                <a:latin typeface="Lucida Console" pitchFamily="49" charset="0"/>
              </a:rPr>
              <a:t>)</a:t>
            </a:r>
          </a:p>
          <a:p>
            <a:pPr>
              <a:spcAft>
                <a:spcPts val="600"/>
              </a:spcAft>
            </a:pPr>
            <a:r>
              <a:rPr lang="en-US" sz="2400" b="1" dirty="0">
                <a:solidFill>
                  <a:srgbClr val="0000FF"/>
                </a:solidFill>
                <a:latin typeface="Lucida Console" pitchFamily="49" charset="0"/>
              </a:rPr>
              <a:t>  Apply</a:t>
            </a:r>
            <a:r>
              <a:rPr lang="en-US" sz="2400" dirty="0">
                <a:latin typeface="Lucida Console" pitchFamily="49" charset="0"/>
              </a:rPr>
              <a:t>(</a:t>
            </a:r>
            <a:r>
              <a:rPr lang="en-US" sz="2400" b="1" dirty="0" err="1">
                <a:solidFill>
                  <a:srgbClr val="990000"/>
                </a:solidFill>
                <a:latin typeface="Lucida Console" pitchFamily="49" charset="0"/>
              </a:rPr>
              <a:t>sID</a:t>
            </a:r>
            <a:r>
              <a:rPr lang="en-US" sz="2400" dirty="0" err="1">
                <a:latin typeface="Lucida Console" pitchFamily="49" charset="0"/>
              </a:rPr>
              <a:t>,</a:t>
            </a:r>
            <a:r>
              <a:rPr lang="en-US" sz="2400" b="1" dirty="0" err="1">
                <a:solidFill>
                  <a:srgbClr val="990000"/>
                </a:solidFill>
                <a:latin typeface="Lucida Console" pitchFamily="49" charset="0"/>
              </a:rPr>
              <a:t>uName</a:t>
            </a:r>
            <a:r>
              <a:rPr lang="en-US" sz="2400" dirty="0" err="1">
                <a:latin typeface="Lucida Console" pitchFamily="49" charset="0"/>
              </a:rPr>
              <a:t>,</a:t>
            </a:r>
            <a:r>
              <a:rPr lang="en-US" sz="2400" b="1" dirty="0" err="1">
                <a:solidFill>
                  <a:srgbClr val="990000"/>
                </a:solidFill>
                <a:latin typeface="Lucida Console" pitchFamily="49" charset="0"/>
              </a:rPr>
              <a:t>major</a:t>
            </a:r>
            <a:r>
              <a:rPr lang="en-US" sz="2400" dirty="0" err="1">
                <a:latin typeface="Lucida Console" pitchFamily="49" charset="0"/>
              </a:rPr>
              <a:t>,</a:t>
            </a:r>
            <a:r>
              <a:rPr lang="en-US" sz="2400" b="1" dirty="0" err="1">
                <a:solidFill>
                  <a:srgbClr val="990000"/>
                </a:solidFill>
                <a:latin typeface="Lucida Console" pitchFamily="49" charset="0"/>
              </a:rPr>
              <a:t>decision</a:t>
            </a:r>
            <a:r>
              <a:rPr lang="en-US" sz="2400" dirty="0">
                <a:latin typeface="Lucida Console" pitchFamily="49" charset="0"/>
              </a:rPr>
              <a:t>)</a:t>
            </a:r>
          </a:p>
        </p:txBody>
      </p:sp>
    </p:spTree>
    <p:extLst>
      <p:ext uri="{BB962C8B-B14F-4D97-AF65-F5344CB8AC3E}">
        <p14:creationId xmlns:p14="http://schemas.microsoft.com/office/powerpoint/2010/main" val="344086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324600" y="0"/>
            <a:ext cx="2819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304799"/>
            <a:ext cx="7467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Constraints </a:t>
            </a:r>
          </a:p>
          <a:p>
            <a:pPr marL="674370" lvl="1" indent="-182880">
              <a:lnSpc>
                <a:spcPct val="90000"/>
              </a:lnSpc>
              <a:spcBef>
                <a:spcPts val="0"/>
              </a:spcBef>
              <a:spcAft>
                <a:spcPts val="600"/>
              </a:spcAft>
              <a:buClr>
                <a:srgbClr val="0000FF"/>
              </a:buClr>
              <a:buFont typeface="Wingdings" pitchFamily="2" charset="2"/>
              <a:buChar char="§"/>
            </a:pPr>
            <a:r>
              <a:rPr lang="en-US" dirty="0">
                <a:solidFill>
                  <a:schemeClr val="accent6">
                    <a:lumMod val="50000"/>
                  </a:schemeClr>
                </a:solidFill>
              </a:rPr>
              <a:t> </a:t>
            </a:r>
            <a:r>
              <a:rPr lang="en-US" dirty="0">
                <a:solidFill>
                  <a:srgbClr val="0000FF"/>
                </a:solidFill>
              </a:rPr>
              <a:t>For relational databases</a:t>
            </a:r>
          </a:p>
          <a:p>
            <a:pPr marL="674370" lvl="1" indent="-182880">
              <a:lnSpc>
                <a:spcPct val="90000"/>
              </a:lnSpc>
              <a:spcBef>
                <a:spcPts val="0"/>
              </a:spcBef>
              <a:spcAft>
                <a:spcPts val="600"/>
              </a:spcAft>
              <a:buClr>
                <a:srgbClr val="0000FF"/>
              </a:buClr>
              <a:buFont typeface="Wingdings" pitchFamily="2" charset="2"/>
              <a:buChar char="§"/>
            </a:pPr>
            <a:r>
              <a:rPr lang="en-US" dirty="0">
                <a:solidFill>
                  <a:srgbClr val="0000FF"/>
                </a:solidFill>
              </a:rPr>
              <a:t> SQL standard; systems vary considerably</a:t>
            </a:r>
          </a:p>
          <a:p>
            <a:pPr marL="274320" indent="-182880">
              <a:lnSpc>
                <a:spcPct val="80000"/>
              </a:lnSpc>
              <a:spcBef>
                <a:spcPts val="2400"/>
              </a:spcBef>
              <a:spcAft>
                <a:spcPts val="600"/>
              </a:spcAft>
              <a:buClr>
                <a:srgbClr val="0000FF"/>
              </a:buClr>
              <a:buNone/>
            </a:pPr>
            <a:r>
              <a:rPr lang="en-US" sz="2800" dirty="0"/>
              <a:t>(Integrity) Constraints</a:t>
            </a:r>
          </a:p>
          <a:p>
            <a:pPr marL="274320" indent="-182880">
              <a:lnSpc>
                <a:spcPct val="80000"/>
              </a:lnSpc>
              <a:spcBef>
                <a:spcPts val="0"/>
              </a:spcBef>
              <a:spcAft>
                <a:spcPts val="600"/>
              </a:spcAft>
              <a:buClr>
                <a:srgbClr val="0000FF"/>
              </a:buClr>
              <a:buNone/>
            </a:pPr>
            <a:r>
              <a:rPr lang="en-US" sz="2800" dirty="0">
                <a:solidFill>
                  <a:srgbClr val="0000FF"/>
                </a:solidFill>
              </a:rPr>
              <a:t>    constrain allowable database states</a:t>
            </a:r>
          </a:p>
        </p:txBody>
      </p:sp>
    </p:spTree>
    <p:extLst>
      <p:ext uri="{BB962C8B-B14F-4D97-AF65-F5344CB8AC3E}">
        <p14:creationId xmlns:p14="http://schemas.microsoft.com/office/powerpoint/2010/main" val="27451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324600" y="0"/>
            <a:ext cx="2819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Integrity Constraints</a:t>
            </a:r>
          </a:p>
          <a:p>
            <a:pPr marL="274320" indent="-182880">
              <a:lnSpc>
                <a:spcPct val="80000"/>
              </a:lnSpc>
              <a:spcBef>
                <a:spcPts val="0"/>
              </a:spcBef>
              <a:buClr>
                <a:srgbClr val="0000FF"/>
              </a:buClr>
              <a:buNone/>
            </a:pPr>
            <a:r>
              <a:rPr lang="en-US" sz="2800" dirty="0">
                <a:solidFill>
                  <a:srgbClr val="0000FF"/>
                </a:solidFill>
              </a:rPr>
              <a:t>Impose restrictions on allowable data, beyond those </a:t>
            </a:r>
          </a:p>
          <a:p>
            <a:pPr marL="274320" indent="-182880">
              <a:lnSpc>
                <a:spcPct val="80000"/>
              </a:lnSpc>
              <a:spcBef>
                <a:spcPts val="0"/>
              </a:spcBef>
              <a:spcAft>
                <a:spcPts val="600"/>
              </a:spcAft>
              <a:buClr>
                <a:srgbClr val="0000FF"/>
              </a:buClr>
              <a:buNone/>
            </a:pPr>
            <a:r>
              <a:rPr lang="en-US" sz="2800" dirty="0">
                <a:solidFill>
                  <a:srgbClr val="0000FF"/>
                </a:solidFill>
              </a:rPr>
              <a:t>imposed by structure and types</a:t>
            </a:r>
          </a:p>
          <a:p>
            <a:pPr marL="274320" indent="-182880">
              <a:lnSpc>
                <a:spcPct val="80000"/>
              </a:lnSpc>
              <a:spcBef>
                <a:spcPts val="600"/>
              </a:spcBef>
              <a:spcAft>
                <a:spcPts val="600"/>
              </a:spcAft>
              <a:buClr>
                <a:srgbClr val="0000FF"/>
              </a:buClr>
              <a:buNone/>
            </a:pPr>
            <a:r>
              <a:rPr lang="en-US" sz="2800" b="1" dirty="0"/>
              <a:t>Examples</a:t>
            </a:r>
          </a:p>
          <a:p>
            <a:pPr marL="674370" lvl="1" indent="-182880">
              <a:lnSpc>
                <a:spcPct val="80000"/>
              </a:lnSpc>
              <a:spcBef>
                <a:spcPts val="600"/>
              </a:spcBef>
              <a:spcAft>
                <a:spcPts val="600"/>
              </a:spcAft>
              <a:buClr>
                <a:srgbClr val="0000FF"/>
              </a:buClr>
              <a:buNone/>
            </a:pPr>
            <a:r>
              <a:rPr lang="en-US" sz="2400" b="1" dirty="0">
                <a:solidFill>
                  <a:srgbClr val="0000FF"/>
                </a:solidFill>
              </a:rPr>
              <a:t>	0 &lt; GPA ≤ 4</a:t>
            </a:r>
          </a:p>
          <a:p>
            <a:pPr marL="674370" lvl="1" indent="-182880">
              <a:lnSpc>
                <a:spcPct val="80000"/>
              </a:lnSpc>
              <a:spcBef>
                <a:spcPts val="600"/>
              </a:spcBef>
              <a:spcAft>
                <a:spcPts val="600"/>
              </a:spcAft>
              <a:buClr>
                <a:srgbClr val="0000FF"/>
              </a:buClr>
              <a:buNone/>
            </a:pPr>
            <a:r>
              <a:rPr lang="en-US" sz="2400" b="1" dirty="0">
                <a:solidFill>
                  <a:srgbClr val="0000FF"/>
                </a:solidFill>
              </a:rPr>
              <a:t>  decision = ‘Y’ OR =‘N’ OR is null</a:t>
            </a:r>
          </a:p>
          <a:p>
            <a:pPr marL="674370" lvl="1" indent="-182880">
              <a:lnSpc>
                <a:spcPct val="80000"/>
              </a:lnSpc>
              <a:spcBef>
                <a:spcPts val="600"/>
              </a:spcBef>
              <a:spcAft>
                <a:spcPts val="600"/>
              </a:spcAft>
              <a:buClr>
                <a:srgbClr val="0000FF"/>
              </a:buClr>
              <a:buNone/>
            </a:pPr>
            <a:r>
              <a:rPr lang="en-US" sz="2400" b="1" dirty="0">
                <a:solidFill>
                  <a:srgbClr val="0000FF"/>
                </a:solidFill>
              </a:rPr>
              <a:t>  enrollment &gt;1000 </a:t>
            </a:r>
          </a:p>
        </p:txBody>
      </p:sp>
    </p:spTree>
    <p:extLst>
      <p:ext uri="{BB962C8B-B14F-4D97-AF65-F5344CB8AC3E}">
        <p14:creationId xmlns:p14="http://schemas.microsoft.com/office/powerpoint/2010/main" val="4337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324600" y="0"/>
            <a:ext cx="2819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Integrity Constraints</a:t>
            </a:r>
          </a:p>
          <a:p>
            <a:pPr marL="274320" indent="-182880">
              <a:lnSpc>
                <a:spcPct val="80000"/>
              </a:lnSpc>
              <a:spcBef>
                <a:spcPts val="0"/>
              </a:spcBef>
              <a:buClr>
                <a:srgbClr val="0000FF"/>
              </a:buClr>
              <a:buNone/>
            </a:pPr>
            <a:r>
              <a:rPr lang="en-US" sz="2800" dirty="0">
                <a:solidFill>
                  <a:srgbClr val="0000FF"/>
                </a:solidFill>
              </a:rPr>
              <a:t>Impose restrictions on allowable data, beyond those </a:t>
            </a:r>
          </a:p>
          <a:p>
            <a:pPr marL="274320" indent="-182880">
              <a:lnSpc>
                <a:spcPct val="80000"/>
              </a:lnSpc>
              <a:spcBef>
                <a:spcPts val="0"/>
              </a:spcBef>
              <a:spcAft>
                <a:spcPts val="600"/>
              </a:spcAft>
              <a:buClr>
                <a:srgbClr val="0000FF"/>
              </a:buClr>
              <a:buNone/>
            </a:pPr>
            <a:r>
              <a:rPr lang="en-US" sz="2800" dirty="0">
                <a:solidFill>
                  <a:srgbClr val="0000FF"/>
                </a:solidFill>
              </a:rPr>
              <a:t>imposed by structure and types</a:t>
            </a:r>
          </a:p>
          <a:p>
            <a:pPr marL="274320" indent="-182880">
              <a:lnSpc>
                <a:spcPct val="80000"/>
              </a:lnSpc>
              <a:spcBef>
                <a:spcPts val="600"/>
              </a:spcBef>
              <a:spcAft>
                <a:spcPts val="600"/>
              </a:spcAft>
              <a:buClr>
                <a:srgbClr val="0000FF"/>
              </a:buClr>
              <a:buNone/>
            </a:pPr>
            <a:r>
              <a:rPr lang="en-US" sz="2800" b="1" dirty="0"/>
              <a:t>Why use them?</a:t>
            </a:r>
          </a:p>
          <a:p>
            <a:pPr marL="674370" lvl="1" indent="-182880">
              <a:lnSpc>
                <a:spcPct val="80000"/>
              </a:lnSpc>
              <a:spcBef>
                <a:spcPts val="600"/>
              </a:spcBef>
              <a:spcAft>
                <a:spcPts val="600"/>
              </a:spcAft>
              <a:buClr>
                <a:srgbClr val="0000FF"/>
              </a:buClr>
              <a:buNone/>
            </a:pPr>
            <a:r>
              <a:rPr lang="en-US" sz="2400" b="1" dirty="0">
                <a:solidFill>
                  <a:srgbClr val="0000FF"/>
                </a:solidFill>
              </a:rPr>
              <a:t>Data entry error (during INSERT)</a:t>
            </a:r>
          </a:p>
          <a:p>
            <a:pPr marL="674370" lvl="1" indent="-182880">
              <a:lnSpc>
                <a:spcPct val="80000"/>
              </a:lnSpc>
              <a:spcBef>
                <a:spcPts val="600"/>
              </a:spcBef>
              <a:spcAft>
                <a:spcPts val="600"/>
              </a:spcAft>
              <a:buClr>
                <a:srgbClr val="0000FF"/>
              </a:buClr>
              <a:buNone/>
            </a:pPr>
            <a:r>
              <a:rPr lang="en-US" sz="2400" b="1" dirty="0">
                <a:solidFill>
                  <a:srgbClr val="0000FF"/>
                </a:solidFill>
              </a:rPr>
              <a:t>Correctness (during UPDATE)</a:t>
            </a:r>
          </a:p>
          <a:p>
            <a:pPr marL="674370" lvl="1" indent="-182880">
              <a:lnSpc>
                <a:spcPct val="80000"/>
              </a:lnSpc>
              <a:spcBef>
                <a:spcPts val="600"/>
              </a:spcBef>
              <a:spcAft>
                <a:spcPts val="600"/>
              </a:spcAft>
              <a:buClr>
                <a:srgbClr val="0000FF"/>
              </a:buClr>
              <a:buNone/>
            </a:pPr>
            <a:r>
              <a:rPr lang="en-US" sz="2400" b="1" dirty="0">
                <a:solidFill>
                  <a:srgbClr val="0000FF"/>
                </a:solidFill>
              </a:rPr>
              <a:t>Enforce consistency</a:t>
            </a:r>
          </a:p>
          <a:p>
            <a:pPr marL="674370" lvl="1" indent="-182880">
              <a:lnSpc>
                <a:spcPct val="80000"/>
              </a:lnSpc>
              <a:spcBef>
                <a:spcPts val="600"/>
              </a:spcBef>
              <a:spcAft>
                <a:spcPts val="600"/>
              </a:spcAft>
              <a:buClr>
                <a:srgbClr val="0000FF"/>
              </a:buClr>
              <a:buNone/>
            </a:pPr>
            <a:r>
              <a:rPr lang="en-US" sz="2400" b="1" dirty="0">
                <a:solidFill>
                  <a:srgbClr val="0000FF"/>
                </a:solidFill>
              </a:rPr>
              <a:t>Tell system about the data (e.g. uniqueness)</a:t>
            </a:r>
          </a:p>
        </p:txBody>
      </p:sp>
    </p:spTree>
    <p:extLst>
      <p:ext uri="{BB962C8B-B14F-4D97-AF65-F5344CB8AC3E}">
        <p14:creationId xmlns:p14="http://schemas.microsoft.com/office/powerpoint/2010/main" val="60671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86600" y="0"/>
            <a:ext cx="2057400" cy="514350"/>
          </a:xfrm>
          <a:prstGeom prst="rect">
            <a:avLst/>
          </a:prstGeom>
          <a:ln>
            <a:solidFill>
              <a:schemeClr val="tx1"/>
            </a:solidFill>
          </a:ln>
        </p:spPr>
        <p:txBody>
          <a:bodyPr anchor="b">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Constraints</a:t>
            </a:r>
          </a:p>
        </p:txBody>
      </p:sp>
      <p:sp>
        <p:nvSpPr>
          <p:cNvPr id="3" name="Content Placeholder 2"/>
          <p:cNvSpPr txBox="1">
            <a:spLocks/>
          </p:cNvSpPr>
          <p:nvPr/>
        </p:nvSpPr>
        <p:spPr>
          <a:xfrm>
            <a:off x="381000" y="285750"/>
            <a:ext cx="83820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Integrity Constraints</a:t>
            </a:r>
          </a:p>
          <a:p>
            <a:pPr marL="274320" indent="-182880">
              <a:lnSpc>
                <a:spcPct val="80000"/>
              </a:lnSpc>
              <a:spcBef>
                <a:spcPts val="0"/>
              </a:spcBef>
              <a:buClr>
                <a:srgbClr val="0000FF"/>
              </a:buClr>
              <a:buNone/>
            </a:pPr>
            <a:r>
              <a:rPr lang="en-US" sz="2800" dirty="0">
                <a:solidFill>
                  <a:srgbClr val="0000FF"/>
                </a:solidFill>
              </a:rPr>
              <a:t>Impose restrictions on allowable data, beyond those </a:t>
            </a:r>
          </a:p>
          <a:p>
            <a:pPr marL="274320" indent="-182880">
              <a:lnSpc>
                <a:spcPct val="80000"/>
              </a:lnSpc>
              <a:spcBef>
                <a:spcPts val="0"/>
              </a:spcBef>
              <a:spcAft>
                <a:spcPts val="1200"/>
              </a:spcAft>
              <a:buClr>
                <a:srgbClr val="0000FF"/>
              </a:buClr>
              <a:buNone/>
            </a:pPr>
            <a:r>
              <a:rPr lang="en-US" sz="2800" dirty="0">
                <a:solidFill>
                  <a:srgbClr val="0000FF"/>
                </a:solidFill>
              </a:rPr>
              <a:t>imposed by structure and types</a:t>
            </a:r>
          </a:p>
          <a:p>
            <a:pPr marL="674370" lvl="1" indent="-182880">
              <a:lnSpc>
                <a:spcPct val="80000"/>
              </a:lnSpc>
              <a:spcBef>
                <a:spcPts val="0"/>
              </a:spcBef>
              <a:spcAft>
                <a:spcPts val="600"/>
              </a:spcAft>
              <a:buClr>
                <a:schemeClr val="tx1"/>
              </a:buClr>
              <a:buFont typeface="Wingdings" pitchFamily="2" charset="2"/>
              <a:buChar char="§"/>
            </a:pPr>
            <a:r>
              <a:rPr lang="en-US" dirty="0"/>
              <a:t> Non-null constraints</a:t>
            </a:r>
          </a:p>
          <a:p>
            <a:pPr marL="674370" lvl="1" indent="-182880">
              <a:lnSpc>
                <a:spcPct val="80000"/>
              </a:lnSpc>
              <a:spcBef>
                <a:spcPts val="0"/>
              </a:spcBef>
              <a:spcAft>
                <a:spcPts val="600"/>
              </a:spcAft>
              <a:buClr>
                <a:schemeClr val="tx1"/>
              </a:buClr>
              <a:buFont typeface="Wingdings" pitchFamily="2" charset="2"/>
              <a:buChar char="§"/>
            </a:pPr>
            <a:r>
              <a:rPr lang="en-US" dirty="0"/>
              <a:t> Key constraints</a:t>
            </a:r>
          </a:p>
          <a:p>
            <a:pPr marL="674370" lvl="1" indent="-182880">
              <a:lnSpc>
                <a:spcPct val="80000"/>
              </a:lnSpc>
              <a:spcBef>
                <a:spcPts val="0"/>
              </a:spcBef>
              <a:buClr>
                <a:schemeClr val="tx1"/>
              </a:buClr>
              <a:buFont typeface="Wingdings" pitchFamily="2" charset="2"/>
              <a:buChar char="§"/>
            </a:pPr>
            <a:r>
              <a:rPr lang="en-US" i="1" dirty="0"/>
              <a:t> Referential Integrity (foreign key) constraints</a:t>
            </a:r>
          </a:p>
          <a:p>
            <a:pPr marL="674370" lvl="1" indent="-182880">
              <a:lnSpc>
                <a:spcPct val="80000"/>
              </a:lnSpc>
              <a:spcBef>
                <a:spcPts val="0"/>
              </a:spcBef>
              <a:spcAft>
                <a:spcPts val="600"/>
              </a:spcAft>
              <a:buClr>
                <a:schemeClr val="tx1"/>
              </a:buClr>
              <a:buFont typeface="Wingdings" pitchFamily="2" charset="2"/>
              <a:buChar char="§"/>
            </a:pPr>
            <a:r>
              <a:rPr lang="en-US" dirty="0"/>
              <a:t> Attribute-based and tuple-based constraints</a:t>
            </a:r>
          </a:p>
          <a:p>
            <a:pPr marL="674370" lvl="1" indent="-182880">
              <a:lnSpc>
                <a:spcPct val="80000"/>
              </a:lnSpc>
              <a:spcBef>
                <a:spcPts val="0"/>
              </a:spcBef>
              <a:spcAft>
                <a:spcPts val="1800"/>
              </a:spcAft>
              <a:buClr>
                <a:schemeClr val="tx1"/>
              </a:buClr>
              <a:buFont typeface="Wingdings" pitchFamily="2" charset="2"/>
              <a:buChar char="§"/>
            </a:pPr>
            <a:r>
              <a:rPr lang="en-US" strike="sngStrike" dirty="0"/>
              <a:t> General assertions</a:t>
            </a:r>
          </a:p>
          <a:p>
            <a:pPr marL="274320" indent="-182880">
              <a:lnSpc>
                <a:spcPct val="80000"/>
              </a:lnSpc>
              <a:spcBef>
                <a:spcPts val="600"/>
              </a:spcBef>
              <a:spcAft>
                <a:spcPts val="600"/>
              </a:spcAft>
              <a:buClr>
                <a:srgbClr val="0000FF"/>
              </a:buClr>
              <a:buNone/>
            </a:pPr>
            <a:endParaRPr lang="en-US" sz="2800" b="1"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553200" y="0"/>
            <a:ext cx="2590800" cy="514350"/>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Referential Integrity</a:t>
            </a:r>
          </a:p>
        </p:txBody>
      </p:sp>
      <p:sp>
        <p:nvSpPr>
          <p:cNvPr id="3" name="Content Placeholder 2"/>
          <p:cNvSpPr txBox="1">
            <a:spLocks/>
          </p:cNvSpPr>
          <p:nvPr/>
        </p:nvSpPr>
        <p:spPr>
          <a:xfrm>
            <a:off x="381000" y="285750"/>
            <a:ext cx="83820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Integrity Constraints</a:t>
            </a:r>
          </a:p>
          <a:p>
            <a:pPr marL="274320" indent="-182880">
              <a:lnSpc>
                <a:spcPct val="80000"/>
              </a:lnSpc>
              <a:spcBef>
                <a:spcPts val="0"/>
              </a:spcBef>
              <a:buClr>
                <a:srgbClr val="0000FF"/>
              </a:buClr>
              <a:buNone/>
            </a:pPr>
            <a:r>
              <a:rPr lang="en-US" sz="2800" dirty="0">
                <a:solidFill>
                  <a:srgbClr val="0000FF"/>
                </a:solidFill>
              </a:rPr>
              <a:t>Impose restrictions on allowable data, beyond those </a:t>
            </a:r>
          </a:p>
          <a:p>
            <a:pPr marL="274320" indent="-182880">
              <a:lnSpc>
                <a:spcPct val="80000"/>
              </a:lnSpc>
              <a:spcBef>
                <a:spcPts val="0"/>
              </a:spcBef>
              <a:spcAft>
                <a:spcPts val="1200"/>
              </a:spcAft>
              <a:buClr>
                <a:srgbClr val="0000FF"/>
              </a:buClr>
              <a:buNone/>
            </a:pPr>
            <a:r>
              <a:rPr lang="en-US" sz="2800" dirty="0">
                <a:solidFill>
                  <a:srgbClr val="0000FF"/>
                </a:solidFill>
              </a:rPr>
              <a:t>imposed by structure and types</a:t>
            </a:r>
          </a:p>
        </p:txBody>
      </p:sp>
      <p:sp>
        <p:nvSpPr>
          <p:cNvPr id="4" name="TextBox 3"/>
          <p:cNvSpPr txBox="1"/>
          <p:nvPr/>
        </p:nvSpPr>
        <p:spPr>
          <a:xfrm>
            <a:off x="2286000" y="1733550"/>
            <a:ext cx="3733800" cy="1384995"/>
          </a:xfrm>
          <a:prstGeom prst="rect">
            <a:avLst/>
          </a:prstGeom>
          <a:solidFill>
            <a:srgbClr val="FFFFCC"/>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marL="160020" indent="-182880" algn="ctr">
              <a:buClr>
                <a:srgbClr val="0000FF"/>
              </a:buClr>
            </a:pPr>
            <a:r>
              <a:rPr lang="en-US" sz="2800" i="1" dirty="0"/>
              <a:t>Referential integrity</a:t>
            </a:r>
          </a:p>
          <a:p>
            <a:pPr marL="160020" indent="-182880" algn="ctr">
              <a:buClr>
                <a:srgbClr val="0000FF"/>
              </a:buClr>
            </a:pPr>
            <a:r>
              <a:rPr lang="en-US" sz="2800" dirty="0"/>
              <a:t>= Integrity of references</a:t>
            </a:r>
          </a:p>
          <a:p>
            <a:pPr marL="160020" indent="-182880" algn="ctr">
              <a:buClr>
                <a:srgbClr val="0000FF"/>
              </a:buClr>
            </a:pPr>
            <a:r>
              <a:rPr lang="en-US" sz="2800" dirty="0"/>
              <a:t>= No “dangling pointers”</a:t>
            </a:r>
            <a:endParaRPr lang="en-US" dirty="0"/>
          </a:p>
        </p:txBody>
      </p:sp>
    </p:spTree>
    <p:extLst>
      <p:ext uri="{BB962C8B-B14F-4D97-AF65-F5344CB8AC3E}">
        <p14:creationId xmlns:p14="http://schemas.microsoft.com/office/powerpoint/2010/main" val="245185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324600" y="1306769"/>
          <a:ext cx="2514600" cy="1259379"/>
        </p:xfrm>
        <a:graphic>
          <a:graphicData uri="http://schemas.openxmlformats.org/drawingml/2006/table">
            <a:tbl>
              <a:tblPr firstRow="1" bandRow="1">
                <a:tableStyleId>{00A15C55-8517-42AA-B614-E9B94910E393}</a:tableStyleId>
              </a:tblPr>
              <a:tblGrid>
                <a:gridCol w="1295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419793">
                <a:tc>
                  <a:txBody>
                    <a:bodyPr/>
                    <a:lstStyle/>
                    <a:p>
                      <a:pPr algn="ctr"/>
                      <a:r>
                        <a:rPr lang="en-US" sz="1400" dirty="0" err="1">
                          <a:solidFill>
                            <a:schemeClr val="bg1"/>
                          </a:solidFill>
                        </a:rPr>
                        <a:t>uName</a:t>
                      </a:r>
                      <a:endParaRPr lang="en-US" sz="1400" dirty="0">
                        <a:solidFill>
                          <a:schemeClr val="bg1"/>
                        </a:solidFill>
                      </a:endParaRPr>
                    </a:p>
                  </a:txBody>
                  <a:tcPr anchor="ctr">
                    <a:solidFill>
                      <a:srgbClr val="990000"/>
                    </a:solidFill>
                  </a:tcPr>
                </a:tc>
                <a:tc>
                  <a:txBody>
                    <a:bodyPr/>
                    <a:lstStyle/>
                    <a:p>
                      <a:pPr algn="ctr"/>
                      <a:r>
                        <a:rPr lang="en-US" sz="1400" dirty="0">
                          <a:solidFill>
                            <a:schemeClr val="bg1"/>
                          </a:solidFill>
                        </a:rPr>
                        <a:t>city</a:t>
                      </a:r>
                    </a:p>
                  </a:txBody>
                  <a:tcPr anchor="ctr">
                    <a:solidFill>
                      <a:srgbClr val="990000"/>
                    </a:solidFill>
                  </a:tcPr>
                </a:tc>
                <a:tc>
                  <a:txBody>
                    <a:bodyPr/>
                    <a:lstStyle/>
                    <a:p>
                      <a:pPr algn="ctr"/>
                      <a:r>
                        <a:rPr lang="en-US" sz="1400" dirty="0" err="1">
                          <a:solidFill>
                            <a:schemeClr val="bg1"/>
                          </a:solidFill>
                        </a:rPr>
                        <a:t>enr</a:t>
                      </a:r>
                      <a:endParaRPr lang="en-US" sz="1400" dirty="0">
                        <a:solidFill>
                          <a:schemeClr val="bg1"/>
                        </a:solidFill>
                      </a:endParaRPr>
                    </a:p>
                  </a:txBody>
                  <a:tcPr anchor="ctr">
                    <a:solidFill>
                      <a:srgbClr val="990000"/>
                    </a:solidFill>
                  </a:tcPr>
                </a:tc>
                <a:extLst>
                  <a:ext uri="{0D108BD9-81ED-4DB2-BD59-A6C34878D82A}">
                    <a16:rowId xmlns:a16="http://schemas.microsoft.com/office/drawing/2014/main" val="10000"/>
                  </a:ext>
                </a:extLst>
              </a:tr>
              <a:tr h="279862">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279862">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279862">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nvGraphicFramePr>
        <p:xfrm>
          <a:off x="381000" y="1276294"/>
          <a:ext cx="2133600" cy="1547447"/>
        </p:xfrm>
        <a:graphic>
          <a:graphicData uri="http://schemas.openxmlformats.org/drawingml/2006/table">
            <a:tbl>
              <a:tblPr firstRow="1" bandRow="1">
                <a:tableStyleId>{5C22544A-7EE6-4342-B048-85BDC9FD1C3A}</a:tableStyleId>
              </a:tblPr>
              <a:tblGrid>
                <a:gridCol w="492369">
                  <a:extLst>
                    <a:ext uri="{9D8B030D-6E8A-4147-A177-3AD203B41FA5}">
                      <a16:colId xmlns:a16="http://schemas.microsoft.com/office/drawing/2014/main" val="20000"/>
                    </a:ext>
                  </a:extLst>
                </a:gridCol>
                <a:gridCol w="738554">
                  <a:extLst>
                    <a:ext uri="{9D8B030D-6E8A-4147-A177-3AD203B41FA5}">
                      <a16:colId xmlns:a16="http://schemas.microsoft.com/office/drawing/2014/main" val="20001"/>
                    </a:ext>
                  </a:extLst>
                </a:gridCol>
                <a:gridCol w="492369">
                  <a:extLst>
                    <a:ext uri="{9D8B030D-6E8A-4147-A177-3AD203B41FA5}">
                      <a16:colId xmlns:a16="http://schemas.microsoft.com/office/drawing/2014/main" val="20002"/>
                    </a:ext>
                  </a:extLst>
                </a:gridCol>
                <a:gridCol w="410308">
                  <a:extLst>
                    <a:ext uri="{9D8B030D-6E8A-4147-A177-3AD203B41FA5}">
                      <a16:colId xmlns:a16="http://schemas.microsoft.com/office/drawing/2014/main" val="20003"/>
                    </a:ext>
                  </a:extLst>
                </a:gridCol>
              </a:tblGrid>
              <a:tr h="422031">
                <a:tc>
                  <a:txBody>
                    <a:bodyPr/>
                    <a:lstStyle/>
                    <a:p>
                      <a:pPr algn="ctr"/>
                      <a:r>
                        <a:rPr lang="en-US" sz="1400" b="1" i="0" dirty="0" err="1">
                          <a:solidFill>
                            <a:schemeClr val="bg1"/>
                          </a:solidFill>
                        </a:rPr>
                        <a:t>sID</a:t>
                      </a:r>
                      <a:endParaRPr lang="en-US" sz="1400" b="1" i="0" dirty="0">
                        <a:solidFill>
                          <a:schemeClr val="bg1"/>
                        </a:solidFill>
                      </a:endParaRPr>
                    </a:p>
                  </a:txBody>
                  <a:tcPr anchor="ctr">
                    <a:solidFill>
                      <a:srgbClr val="0000FF"/>
                    </a:solidFill>
                  </a:tcPr>
                </a:tc>
                <a:tc>
                  <a:txBody>
                    <a:bodyPr/>
                    <a:lstStyle/>
                    <a:p>
                      <a:pPr algn="ctr"/>
                      <a:r>
                        <a:rPr lang="en-US" sz="1400" b="1" i="0" dirty="0" err="1">
                          <a:solidFill>
                            <a:schemeClr val="bg1"/>
                          </a:solidFill>
                        </a:rPr>
                        <a:t>sName</a:t>
                      </a:r>
                      <a:endParaRPr lang="en-US" sz="1400" b="1" i="0" dirty="0">
                        <a:solidFill>
                          <a:schemeClr val="bg1"/>
                        </a:solidFill>
                      </a:endParaRPr>
                    </a:p>
                  </a:txBody>
                  <a:tcPr anchor="ctr">
                    <a:solidFill>
                      <a:srgbClr val="0000FF"/>
                    </a:solidFill>
                  </a:tcPr>
                </a:tc>
                <a:tc>
                  <a:txBody>
                    <a:bodyPr/>
                    <a:lstStyle/>
                    <a:p>
                      <a:pPr algn="ctr"/>
                      <a:r>
                        <a:rPr lang="en-US" sz="1400" b="1" i="0" dirty="0">
                          <a:solidFill>
                            <a:schemeClr val="bg1"/>
                          </a:solidFill>
                        </a:rPr>
                        <a:t>GPA</a:t>
                      </a:r>
                    </a:p>
                  </a:txBody>
                  <a:tcPr anchor="ctr">
                    <a:solidFill>
                      <a:srgbClr val="0000FF"/>
                    </a:solidFill>
                  </a:tcPr>
                </a:tc>
                <a:tc>
                  <a:txBody>
                    <a:bodyPr/>
                    <a:lstStyle/>
                    <a:p>
                      <a:r>
                        <a:rPr lang="en-US" sz="1400" b="1" i="0" dirty="0">
                          <a:solidFill>
                            <a:schemeClr val="bg1"/>
                          </a:solidFill>
                        </a:rPr>
                        <a:t>HS</a:t>
                      </a:r>
                    </a:p>
                  </a:txBody>
                  <a:tcPr anchor="ctr">
                    <a:solidFill>
                      <a:srgbClr val="0000FF"/>
                    </a:solidFill>
                  </a:tcPr>
                </a:tc>
                <a:extLst>
                  <a:ext uri="{0D108BD9-81ED-4DB2-BD59-A6C34878D82A}">
                    <a16:rowId xmlns:a16="http://schemas.microsoft.com/office/drawing/2014/main" val="10000"/>
                  </a:ext>
                </a:extLst>
              </a:tr>
              <a:tr h="281354">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281354">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281354">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281354">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nvPr>
        </p:nvGraphicFramePr>
        <p:xfrm>
          <a:off x="2971800" y="1264629"/>
          <a:ext cx="2895600" cy="1992921"/>
        </p:xfrm>
        <a:graphic>
          <a:graphicData uri="http://schemas.openxmlformats.org/drawingml/2006/table">
            <a:tbl>
              <a:tblPr firstRow="1" bandRow="1">
                <a:tableStyleId>{21E4AEA4-8DFA-4A89-87EB-49C32662AFE0}</a:tableStyleId>
              </a:tblPr>
              <a:tblGrid>
                <a:gridCol w="533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459906">
                <a:tc>
                  <a:txBody>
                    <a:bodyPr/>
                    <a:lstStyle/>
                    <a:p>
                      <a:pPr algn="ctr"/>
                      <a:r>
                        <a:rPr lang="en-US" sz="1400" dirty="0" err="1"/>
                        <a:t>sID</a:t>
                      </a:r>
                      <a:endParaRPr lang="en-US" sz="1400" dirty="0"/>
                    </a:p>
                  </a:txBody>
                  <a:tcPr anchor="ctr">
                    <a:solidFill>
                      <a:srgbClr val="7030A0"/>
                    </a:solidFill>
                  </a:tcPr>
                </a:tc>
                <a:tc>
                  <a:txBody>
                    <a:bodyPr/>
                    <a:lstStyle/>
                    <a:p>
                      <a:pPr algn="ctr"/>
                      <a:r>
                        <a:rPr lang="en-US" sz="1400" dirty="0" err="1"/>
                        <a:t>uName</a:t>
                      </a:r>
                      <a:endParaRPr lang="en-US" sz="1400" dirty="0"/>
                    </a:p>
                  </a:txBody>
                  <a:tcPr anchor="ctr">
                    <a:solidFill>
                      <a:srgbClr val="7030A0"/>
                    </a:solidFill>
                  </a:tcPr>
                </a:tc>
                <a:tc>
                  <a:txBody>
                    <a:bodyPr/>
                    <a:lstStyle/>
                    <a:p>
                      <a:pPr algn="ctr"/>
                      <a:r>
                        <a:rPr lang="en-US" sz="1400" dirty="0"/>
                        <a:t>major</a:t>
                      </a:r>
                    </a:p>
                  </a:txBody>
                  <a:tcPr anchor="ctr">
                    <a:solidFill>
                      <a:srgbClr val="7030A0"/>
                    </a:solidFill>
                  </a:tcPr>
                </a:tc>
                <a:tc>
                  <a:txBody>
                    <a:bodyPr/>
                    <a:lstStyle/>
                    <a:p>
                      <a:pPr algn="ctr"/>
                      <a:r>
                        <a:rPr lang="en-US" sz="1400" i="0" dirty="0" err="1"/>
                        <a:t>dec</a:t>
                      </a:r>
                      <a:endParaRPr lang="en-US" sz="1400" i="0" dirty="0"/>
                    </a:p>
                  </a:txBody>
                  <a:tcPr anchor="ctr">
                    <a:solidFill>
                      <a:srgbClr val="7030A0"/>
                    </a:solidFill>
                  </a:tcPr>
                </a:tc>
                <a:extLst>
                  <a:ext uri="{0D108BD9-81ED-4DB2-BD59-A6C34878D82A}">
                    <a16:rowId xmlns:a16="http://schemas.microsoft.com/office/drawing/2014/main" val="10000"/>
                  </a:ext>
                </a:extLst>
              </a:tr>
              <a:tr h="306603">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6603">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6603">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306603">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306603">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bl>
          </a:graphicData>
        </a:graphic>
      </p:graphicFrame>
      <p:sp>
        <p:nvSpPr>
          <p:cNvPr id="5" name="TextBox 4"/>
          <p:cNvSpPr txBox="1"/>
          <p:nvPr/>
        </p:nvSpPr>
        <p:spPr>
          <a:xfrm>
            <a:off x="6858000" y="971494"/>
            <a:ext cx="1579278" cy="369332"/>
          </a:xfrm>
          <a:prstGeom prst="rect">
            <a:avLst/>
          </a:prstGeom>
          <a:noFill/>
        </p:spPr>
        <p:txBody>
          <a:bodyPr wrap="none" rtlCol="0">
            <a:spAutoFit/>
          </a:bodyPr>
          <a:lstStyle/>
          <a:p>
            <a:r>
              <a:rPr lang="en-US" dirty="0">
                <a:latin typeface="Lucida Console" pitchFamily="49" charset="0"/>
              </a:rPr>
              <a:t>University</a:t>
            </a:r>
          </a:p>
        </p:txBody>
      </p:sp>
      <p:sp>
        <p:nvSpPr>
          <p:cNvPr id="6" name="TextBox 5"/>
          <p:cNvSpPr txBox="1"/>
          <p:nvPr/>
        </p:nvSpPr>
        <p:spPr>
          <a:xfrm>
            <a:off x="896505" y="895294"/>
            <a:ext cx="1160895" cy="369332"/>
          </a:xfrm>
          <a:prstGeom prst="rect">
            <a:avLst/>
          </a:prstGeom>
          <a:noFill/>
        </p:spPr>
        <p:txBody>
          <a:bodyPr wrap="none" rtlCol="0">
            <a:spAutoFit/>
          </a:bodyPr>
          <a:lstStyle/>
          <a:p>
            <a:r>
              <a:rPr lang="en-US" dirty="0">
                <a:latin typeface="Lucida Console" pitchFamily="49" charset="0"/>
              </a:rPr>
              <a:t>Student</a:t>
            </a:r>
          </a:p>
        </p:txBody>
      </p:sp>
      <p:sp>
        <p:nvSpPr>
          <p:cNvPr id="7" name="TextBox 6"/>
          <p:cNvSpPr txBox="1"/>
          <p:nvPr/>
        </p:nvSpPr>
        <p:spPr>
          <a:xfrm>
            <a:off x="3995163" y="895294"/>
            <a:ext cx="1034037" cy="369332"/>
          </a:xfrm>
          <a:prstGeom prst="rect">
            <a:avLst/>
          </a:prstGeom>
          <a:noFill/>
        </p:spPr>
        <p:txBody>
          <a:bodyPr wrap="square" rtlCol="0">
            <a:spAutoFit/>
          </a:bodyPr>
          <a:lstStyle/>
          <a:p>
            <a:r>
              <a:rPr lang="en-US" dirty="0">
                <a:latin typeface="Lucida Console" pitchFamily="49" charset="0"/>
              </a:rPr>
              <a:t>Apply</a:t>
            </a:r>
          </a:p>
        </p:txBody>
      </p:sp>
      <p:sp>
        <p:nvSpPr>
          <p:cNvPr id="8" name="Title 1"/>
          <p:cNvSpPr txBox="1">
            <a:spLocks/>
          </p:cNvSpPr>
          <p:nvPr/>
        </p:nvSpPr>
        <p:spPr>
          <a:xfrm>
            <a:off x="6553200" y="0"/>
            <a:ext cx="2590800" cy="514350"/>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Referential Integrity</a:t>
            </a:r>
          </a:p>
        </p:txBody>
      </p:sp>
      <p:sp>
        <p:nvSpPr>
          <p:cNvPr id="9" name="TextBox 8"/>
          <p:cNvSpPr txBox="1"/>
          <p:nvPr/>
        </p:nvSpPr>
        <p:spPr>
          <a:xfrm>
            <a:off x="152400" y="3569553"/>
            <a:ext cx="8686800" cy="830997"/>
          </a:xfrm>
          <a:prstGeom prst="rect">
            <a:avLst/>
          </a:prstGeom>
          <a:noFill/>
        </p:spPr>
        <p:txBody>
          <a:bodyPr wrap="square" rtlCol="0">
            <a:spAutoFit/>
          </a:bodyPr>
          <a:lstStyle/>
          <a:p>
            <a:pPr algn="ctr"/>
            <a:r>
              <a:rPr lang="en-US" sz="2400" b="1" dirty="0">
                <a:solidFill>
                  <a:srgbClr val="990000"/>
                </a:solidFill>
              </a:rPr>
              <a:t>Referential integrity from </a:t>
            </a:r>
            <a:r>
              <a:rPr lang="en-US" sz="2400" b="1" i="1" dirty="0"/>
              <a:t>R.A</a:t>
            </a:r>
            <a:r>
              <a:rPr lang="en-US" sz="2400" b="1" dirty="0">
                <a:solidFill>
                  <a:srgbClr val="990000"/>
                </a:solidFill>
              </a:rPr>
              <a:t> to </a:t>
            </a:r>
            <a:r>
              <a:rPr lang="en-US" sz="2400" b="1" i="1" dirty="0"/>
              <a:t>S.B</a:t>
            </a:r>
            <a:endParaRPr lang="en-US" sz="2400" b="1" dirty="0">
              <a:solidFill>
                <a:srgbClr val="990000"/>
              </a:solidFill>
            </a:endParaRPr>
          </a:p>
          <a:p>
            <a:r>
              <a:rPr lang="en-US" sz="2400" dirty="0">
                <a:solidFill>
                  <a:srgbClr val="0000FF"/>
                </a:solidFill>
              </a:rPr>
              <a:t>Each value in column </a:t>
            </a:r>
            <a:r>
              <a:rPr lang="en-US" sz="2400" i="1" dirty="0"/>
              <a:t>A</a:t>
            </a:r>
            <a:r>
              <a:rPr lang="en-US" sz="2400" dirty="0">
                <a:solidFill>
                  <a:srgbClr val="0000FF"/>
                </a:solidFill>
              </a:rPr>
              <a:t> of table </a:t>
            </a:r>
            <a:r>
              <a:rPr lang="en-US" sz="2400" i="1" dirty="0"/>
              <a:t>R</a:t>
            </a:r>
            <a:r>
              <a:rPr lang="en-US" sz="2400" dirty="0">
                <a:solidFill>
                  <a:srgbClr val="0000FF"/>
                </a:solidFill>
              </a:rPr>
              <a:t> must appear in column </a:t>
            </a:r>
            <a:r>
              <a:rPr lang="en-US" sz="2400" i="1" dirty="0"/>
              <a:t>B</a:t>
            </a:r>
            <a:r>
              <a:rPr lang="en-US" sz="2400" dirty="0">
                <a:solidFill>
                  <a:srgbClr val="0000FF"/>
                </a:solidFill>
              </a:rPr>
              <a:t> of table </a:t>
            </a:r>
            <a:r>
              <a:rPr lang="en-US" sz="2400" i="1" dirty="0"/>
              <a:t>S</a:t>
            </a:r>
          </a:p>
        </p:txBody>
      </p:sp>
      <p:sp>
        <p:nvSpPr>
          <p:cNvPr id="10" name="Content Placeholder 2"/>
          <p:cNvSpPr txBox="1">
            <a:spLocks/>
          </p:cNvSpPr>
          <p:nvPr/>
        </p:nvSpPr>
        <p:spPr>
          <a:xfrm>
            <a:off x="381000" y="285751"/>
            <a:ext cx="8382000" cy="53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Simple Example Database</a:t>
            </a:r>
          </a:p>
          <a:p>
            <a:pPr marL="274320" indent="-182880">
              <a:lnSpc>
                <a:spcPct val="80000"/>
              </a:lnSpc>
              <a:spcBef>
                <a:spcPts val="0"/>
              </a:spcBef>
              <a:buClr>
                <a:srgbClr val="0000FF"/>
              </a:buClr>
              <a:buNone/>
            </a:pPr>
            <a:endParaRPr lang="en-US" sz="2800" dirty="0">
              <a:solidFill>
                <a:srgbClr val="0000FF"/>
              </a:solidFill>
            </a:endParaRPr>
          </a:p>
        </p:txBody>
      </p:sp>
    </p:spTree>
    <p:extLst>
      <p:ext uri="{BB962C8B-B14F-4D97-AF65-F5344CB8AC3E}">
        <p14:creationId xmlns:p14="http://schemas.microsoft.com/office/powerpoint/2010/main" val="260149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324600" y="3689930"/>
          <a:ext cx="2514600" cy="853440"/>
        </p:xfrm>
        <a:graphic>
          <a:graphicData uri="http://schemas.openxmlformats.org/drawingml/2006/table">
            <a:tbl>
              <a:tblPr firstRow="1" bandRow="1">
                <a:tableStyleId>{00A15C55-8517-42AA-B614-E9B94910E393}</a:tableStyleId>
              </a:tblPr>
              <a:tblGrid>
                <a:gridCol w="1295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68731">
                <a:tc>
                  <a:txBody>
                    <a:bodyPr/>
                    <a:lstStyle/>
                    <a:p>
                      <a:pPr algn="ctr"/>
                      <a:r>
                        <a:rPr lang="en-US" sz="1400" dirty="0" err="1">
                          <a:solidFill>
                            <a:schemeClr val="bg1"/>
                          </a:solidFill>
                        </a:rPr>
                        <a:t>uName</a:t>
                      </a:r>
                      <a:endParaRPr lang="en-US" sz="1400" dirty="0">
                        <a:solidFill>
                          <a:schemeClr val="bg1"/>
                        </a:solidFill>
                      </a:endParaRPr>
                    </a:p>
                  </a:txBody>
                  <a:tcPr anchor="ctr">
                    <a:solidFill>
                      <a:srgbClr val="990000"/>
                    </a:solidFill>
                  </a:tcPr>
                </a:tc>
                <a:tc>
                  <a:txBody>
                    <a:bodyPr/>
                    <a:lstStyle/>
                    <a:p>
                      <a:pPr algn="ctr"/>
                      <a:r>
                        <a:rPr lang="en-US" sz="1400" dirty="0">
                          <a:solidFill>
                            <a:schemeClr val="bg1"/>
                          </a:solidFill>
                        </a:rPr>
                        <a:t>city</a:t>
                      </a:r>
                    </a:p>
                  </a:txBody>
                  <a:tcPr anchor="ctr">
                    <a:solidFill>
                      <a:srgbClr val="990000"/>
                    </a:solidFill>
                  </a:tcPr>
                </a:tc>
                <a:tc>
                  <a:txBody>
                    <a:bodyPr/>
                    <a:lstStyle/>
                    <a:p>
                      <a:pPr algn="ctr"/>
                      <a:r>
                        <a:rPr lang="en-US" sz="1400" dirty="0" err="1">
                          <a:solidFill>
                            <a:schemeClr val="bg1"/>
                          </a:solidFill>
                        </a:rPr>
                        <a:t>enr</a:t>
                      </a:r>
                      <a:endParaRPr lang="en-US" sz="1400" dirty="0">
                        <a:solidFill>
                          <a:schemeClr val="bg1"/>
                        </a:solidFill>
                      </a:endParaRPr>
                    </a:p>
                  </a:txBody>
                  <a:tcPr anchor="ctr">
                    <a:solidFill>
                      <a:srgbClr val="990000"/>
                    </a:solidFill>
                  </a:tcPr>
                </a:tc>
                <a:extLst>
                  <a:ext uri="{0D108BD9-81ED-4DB2-BD59-A6C34878D82A}">
                    <a16:rowId xmlns:a16="http://schemas.microsoft.com/office/drawing/2014/main" val="10000"/>
                  </a:ext>
                </a:extLst>
              </a:tr>
              <a:tr h="179154">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179154">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179154">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nvGraphicFramePr>
        <p:xfrm>
          <a:off x="381000" y="3659456"/>
          <a:ext cx="2133600" cy="1036320"/>
        </p:xfrm>
        <a:graphic>
          <a:graphicData uri="http://schemas.openxmlformats.org/drawingml/2006/table">
            <a:tbl>
              <a:tblPr firstRow="1" bandRow="1">
                <a:tableStyleId>{5C22544A-7EE6-4342-B048-85BDC9FD1C3A}</a:tableStyleId>
              </a:tblPr>
              <a:tblGrid>
                <a:gridCol w="492369">
                  <a:extLst>
                    <a:ext uri="{9D8B030D-6E8A-4147-A177-3AD203B41FA5}">
                      <a16:colId xmlns:a16="http://schemas.microsoft.com/office/drawing/2014/main" val="20000"/>
                    </a:ext>
                  </a:extLst>
                </a:gridCol>
                <a:gridCol w="738554">
                  <a:extLst>
                    <a:ext uri="{9D8B030D-6E8A-4147-A177-3AD203B41FA5}">
                      <a16:colId xmlns:a16="http://schemas.microsoft.com/office/drawing/2014/main" val="20001"/>
                    </a:ext>
                  </a:extLst>
                </a:gridCol>
                <a:gridCol w="492369">
                  <a:extLst>
                    <a:ext uri="{9D8B030D-6E8A-4147-A177-3AD203B41FA5}">
                      <a16:colId xmlns:a16="http://schemas.microsoft.com/office/drawing/2014/main" val="20002"/>
                    </a:ext>
                  </a:extLst>
                </a:gridCol>
                <a:gridCol w="410308">
                  <a:extLst>
                    <a:ext uri="{9D8B030D-6E8A-4147-A177-3AD203B41FA5}">
                      <a16:colId xmlns:a16="http://schemas.microsoft.com/office/drawing/2014/main" val="20003"/>
                    </a:ext>
                  </a:extLst>
                </a:gridCol>
              </a:tblGrid>
              <a:tr h="270164">
                <a:tc>
                  <a:txBody>
                    <a:bodyPr/>
                    <a:lstStyle/>
                    <a:p>
                      <a:pPr algn="ctr"/>
                      <a:r>
                        <a:rPr lang="en-US" sz="1400" b="1" i="0" dirty="0" err="1">
                          <a:solidFill>
                            <a:schemeClr val="bg1"/>
                          </a:solidFill>
                        </a:rPr>
                        <a:t>sID</a:t>
                      </a:r>
                      <a:endParaRPr lang="en-US" sz="1400" b="1" i="0" dirty="0">
                        <a:solidFill>
                          <a:schemeClr val="bg1"/>
                        </a:solidFill>
                      </a:endParaRPr>
                    </a:p>
                  </a:txBody>
                  <a:tcPr anchor="ctr">
                    <a:solidFill>
                      <a:srgbClr val="0000FF"/>
                    </a:solidFill>
                  </a:tcPr>
                </a:tc>
                <a:tc>
                  <a:txBody>
                    <a:bodyPr/>
                    <a:lstStyle/>
                    <a:p>
                      <a:pPr algn="ctr"/>
                      <a:r>
                        <a:rPr lang="en-US" sz="1400" b="1" i="0" dirty="0" err="1">
                          <a:solidFill>
                            <a:schemeClr val="bg1"/>
                          </a:solidFill>
                        </a:rPr>
                        <a:t>sName</a:t>
                      </a:r>
                      <a:endParaRPr lang="en-US" sz="1400" b="1" i="0" dirty="0">
                        <a:solidFill>
                          <a:schemeClr val="bg1"/>
                        </a:solidFill>
                      </a:endParaRPr>
                    </a:p>
                  </a:txBody>
                  <a:tcPr anchor="ctr">
                    <a:solidFill>
                      <a:srgbClr val="0000FF"/>
                    </a:solidFill>
                  </a:tcPr>
                </a:tc>
                <a:tc>
                  <a:txBody>
                    <a:bodyPr/>
                    <a:lstStyle/>
                    <a:p>
                      <a:pPr algn="ctr"/>
                      <a:r>
                        <a:rPr lang="en-US" sz="1400" b="1" i="0" dirty="0">
                          <a:solidFill>
                            <a:schemeClr val="bg1"/>
                          </a:solidFill>
                        </a:rPr>
                        <a:t>GPA</a:t>
                      </a:r>
                    </a:p>
                  </a:txBody>
                  <a:tcPr anchor="ctr">
                    <a:solidFill>
                      <a:srgbClr val="0000FF"/>
                    </a:solidFill>
                  </a:tcPr>
                </a:tc>
                <a:tc>
                  <a:txBody>
                    <a:bodyPr/>
                    <a:lstStyle/>
                    <a:p>
                      <a:r>
                        <a:rPr lang="en-US" sz="1400" b="1" i="0" dirty="0">
                          <a:solidFill>
                            <a:schemeClr val="bg1"/>
                          </a:solidFill>
                        </a:rPr>
                        <a:t>HS</a:t>
                      </a:r>
                    </a:p>
                  </a:txBody>
                  <a:tcPr anchor="ctr">
                    <a:solidFill>
                      <a:srgbClr val="0000FF"/>
                    </a:solidFill>
                  </a:tcPr>
                </a:tc>
                <a:extLst>
                  <a:ext uri="{0D108BD9-81ED-4DB2-BD59-A6C34878D82A}">
                    <a16:rowId xmlns:a16="http://schemas.microsoft.com/office/drawing/2014/main" val="10000"/>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nvPr>
        </p:nvGraphicFramePr>
        <p:xfrm>
          <a:off x="2971800" y="3647790"/>
          <a:ext cx="2971800" cy="1286160"/>
        </p:xfrm>
        <a:graphic>
          <a:graphicData uri="http://schemas.openxmlformats.org/drawingml/2006/table">
            <a:tbl>
              <a:tblPr firstRow="1" bandRow="1">
                <a:tableStyleId>{21E4AEA4-8DFA-4A89-87EB-49C32662AFE0}</a:tableStyleId>
              </a:tblPr>
              <a:tblGrid>
                <a:gridCol w="533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294409">
                <a:tc>
                  <a:txBody>
                    <a:bodyPr/>
                    <a:lstStyle/>
                    <a:p>
                      <a:pPr algn="ctr"/>
                      <a:r>
                        <a:rPr lang="en-US" sz="1400" dirty="0" err="1"/>
                        <a:t>sID</a:t>
                      </a:r>
                      <a:endParaRPr lang="en-US" sz="1400" dirty="0"/>
                    </a:p>
                  </a:txBody>
                  <a:tcPr anchor="ctr">
                    <a:solidFill>
                      <a:srgbClr val="7030A0"/>
                    </a:solidFill>
                  </a:tcPr>
                </a:tc>
                <a:tc>
                  <a:txBody>
                    <a:bodyPr/>
                    <a:lstStyle/>
                    <a:p>
                      <a:pPr algn="ctr"/>
                      <a:r>
                        <a:rPr lang="en-US" sz="1400" dirty="0" err="1"/>
                        <a:t>uName</a:t>
                      </a:r>
                      <a:endParaRPr lang="en-US" sz="1400" dirty="0"/>
                    </a:p>
                  </a:txBody>
                  <a:tcPr anchor="ctr">
                    <a:solidFill>
                      <a:srgbClr val="7030A0"/>
                    </a:solidFill>
                  </a:tcPr>
                </a:tc>
                <a:tc>
                  <a:txBody>
                    <a:bodyPr/>
                    <a:lstStyle/>
                    <a:p>
                      <a:pPr algn="ctr"/>
                      <a:r>
                        <a:rPr lang="en-US" sz="1400" dirty="0"/>
                        <a:t>major</a:t>
                      </a:r>
                    </a:p>
                  </a:txBody>
                  <a:tcPr anchor="ctr">
                    <a:solidFill>
                      <a:srgbClr val="7030A0"/>
                    </a:solidFill>
                  </a:tcPr>
                </a:tc>
                <a:tc>
                  <a:txBody>
                    <a:bodyPr/>
                    <a:lstStyle/>
                    <a:p>
                      <a:pPr algn="ctr"/>
                      <a:r>
                        <a:rPr lang="en-US" sz="1400" i="0" dirty="0" err="1"/>
                        <a:t>dec</a:t>
                      </a:r>
                      <a:endParaRPr lang="en-US" sz="1400" i="0" dirty="0"/>
                    </a:p>
                  </a:txBody>
                  <a:tcPr anchor="ctr">
                    <a:solidFill>
                      <a:srgbClr val="7030A0"/>
                    </a:solidFill>
                  </a:tcPr>
                </a:tc>
                <a:extLst>
                  <a:ext uri="{0D108BD9-81ED-4DB2-BD59-A6C34878D82A}">
                    <a16:rowId xmlns:a16="http://schemas.microsoft.com/office/drawing/2014/main" val="10000"/>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bl>
          </a:graphicData>
        </a:graphic>
      </p:graphicFrame>
      <p:sp>
        <p:nvSpPr>
          <p:cNvPr id="5" name="TextBox 4"/>
          <p:cNvSpPr txBox="1"/>
          <p:nvPr/>
        </p:nvSpPr>
        <p:spPr>
          <a:xfrm>
            <a:off x="6916305" y="3397101"/>
            <a:ext cx="1465695" cy="338554"/>
          </a:xfrm>
          <a:prstGeom prst="rect">
            <a:avLst/>
          </a:prstGeom>
          <a:noFill/>
        </p:spPr>
        <p:txBody>
          <a:bodyPr wrap="square" rtlCol="0">
            <a:spAutoFit/>
          </a:bodyPr>
          <a:lstStyle/>
          <a:p>
            <a:r>
              <a:rPr lang="en-US" sz="1600" dirty="0">
                <a:latin typeface="Lucida Console" pitchFamily="49" charset="0"/>
              </a:rPr>
              <a:t>University</a:t>
            </a:r>
          </a:p>
        </p:txBody>
      </p:sp>
      <p:sp>
        <p:nvSpPr>
          <p:cNvPr id="6" name="TextBox 5"/>
          <p:cNvSpPr txBox="1"/>
          <p:nvPr/>
        </p:nvSpPr>
        <p:spPr>
          <a:xfrm>
            <a:off x="896505" y="3354655"/>
            <a:ext cx="1160895" cy="338554"/>
          </a:xfrm>
          <a:prstGeom prst="rect">
            <a:avLst/>
          </a:prstGeom>
          <a:noFill/>
        </p:spPr>
        <p:txBody>
          <a:bodyPr wrap="square" rtlCol="0">
            <a:spAutoFit/>
          </a:bodyPr>
          <a:lstStyle/>
          <a:p>
            <a:r>
              <a:rPr lang="en-US" sz="1600" dirty="0">
                <a:latin typeface="Lucida Console" pitchFamily="49" charset="0"/>
              </a:rPr>
              <a:t>Student</a:t>
            </a:r>
          </a:p>
        </p:txBody>
      </p:sp>
      <p:sp>
        <p:nvSpPr>
          <p:cNvPr id="7" name="TextBox 6"/>
          <p:cNvSpPr txBox="1"/>
          <p:nvPr/>
        </p:nvSpPr>
        <p:spPr>
          <a:xfrm>
            <a:off x="3995163" y="3354655"/>
            <a:ext cx="1034037" cy="338554"/>
          </a:xfrm>
          <a:prstGeom prst="rect">
            <a:avLst/>
          </a:prstGeom>
          <a:noFill/>
        </p:spPr>
        <p:txBody>
          <a:bodyPr wrap="square" rtlCol="0">
            <a:spAutoFit/>
          </a:bodyPr>
          <a:lstStyle/>
          <a:p>
            <a:r>
              <a:rPr lang="en-US" sz="1600" dirty="0">
                <a:latin typeface="Lucida Console" pitchFamily="49" charset="0"/>
              </a:rPr>
              <a:t>Apply</a:t>
            </a:r>
          </a:p>
        </p:txBody>
      </p:sp>
      <p:sp>
        <p:nvSpPr>
          <p:cNvPr id="8" name="Title 1"/>
          <p:cNvSpPr txBox="1">
            <a:spLocks/>
          </p:cNvSpPr>
          <p:nvPr/>
        </p:nvSpPr>
        <p:spPr>
          <a:xfrm>
            <a:off x="6553200" y="0"/>
            <a:ext cx="2590800" cy="514350"/>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Referential Integrity</a:t>
            </a:r>
          </a:p>
        </p:txBody>
      </p:sp>
      <p:sp>
        <p:nvSpPr>
          <p:cNvPr id="9" name="TextBox 8"/>
          <p:cNvSpPr txBox="1"/>
          <p:nvPr/>
        </p:nvSpPr>
        <p:spPr>
          <a:xfrm>
            <a:off x="228600" y="285750"/>
            <a:ext cx="8686800" cy="2914644"/>
          </a:xfrm>
          <a:prstGeom prst="rect">
            <a:avLst/>
          </a:prstGeom>
          <a:noFill/>
        </p:spPr>
        <p:txBody>
          <a:bodyPr wrap="square" rtlCol="0">
            <a:spAutoFit/>
          </a:bodyPr>
          <a:lstStyle/>
          <a:p>
            <a:r>
              <a:rPr lang="en-US" sz="2400" b="1" dirty="0">
                <a:solidFill>
                  <a:srgbClr val="990000"/>
                </a:solidFill>
              </a:rPr>
              <a:t>Referential integrity from </a:t>
            </a:r>
            <a:r>
              <a:rPr lang="en-US" sz="2400" b="1" i="1" dirty="0"/>
              <a:t>R.A</a:t>
            </a:r>
            <a:r>
              <a:rPr lang="en-US" sz="2400" b="1" dirty="0">
                <a:solidFill>
                  <a:srgbClr val="990000"/>
                </a:solidFill>
              </a:rPr>
              <a:t> to </a:t>
            </a:r>
            <a:r>
              <a:rPr lang="en-US" sz="2400" b="1" i="1" dirty="0"/>
              <a:t>S.B</a:t>
            </a:r>
            <a:endParaRPr lang="en-US" sz="2400" b="1" dirty="0">
              <a:solidFill>
                <a:srgbClr val="990000"/>
              </a:solidFill>
            </a:endParaRPr>
          </a:p>
          <a:p>
            <a:pPr>
              <a:spcAft>
                <a:spcPts val="600"/>
              </a:spcAft>
            </a:pPr>
            <a:r>
              <a:rPr lang="en-US" sz="2400" dirty="0">
                <a:solidFill>
                  <a:srgbClr val="0000FF"/>
                </a:solidFill>
              </a:rPr>
              <a:t>Each value in column </a:t>
            </a:r>
            <a:r>
              <a:rPr lang="en-US" sz="2400" i="1" dirty="0"/>
              <a:t>A</a:t>
            </a:r>
            <a:r>
              <a:rPr lang="en-US" sz="2400" dirty="0">
                <a:solidFill>
                  <a:srgbClr val="0000FF"/>
                </a:solidFill>
              </a:rPr>
              <a:t> of table </a:t>
            </a:r>
            <a:r>
              <a:rPr lang="en-US" sz="2400" i="1" dirty="0"/>
              <a:t>R</a:t>
            </a:r>
            <a:r>
              <a:rPr lang="en-US" sz="2400" dirty="0">
                <a:solidFill>
                  <a:srgbClr val="0000FF"/>
                </a:solidFill>
              </a:rPr>
              <a:t> must appear in column </a:t>
            </a:r>
            <a:r>
              <a:rPr lang="en-US" sz="2400" i="1" dirty="0"/>
              <a:t>B</a:t>
            </a:r>
            <a:r>
              <a:rPr lang="en-US" sz="2400" dirty="0">
                <a:solidFill>
                  <a:srgbClr val="0000FF"/>
                </a:solidFill>
              </a:rPr>
              <a:t> of table </a:t>
            </a:r>
            <a:r>
              <a:rPr lang="en-US" sz="2400" i="1" dirty="0"/>
              <a:t>S</a:t>
            </a:r>
          </a:p>
          <a:p>
            <a:pPr lvl="1">
              <a:spcAft>
                <a:spcPts val="1200"/>
              </a:spcAft>
              <a:buFont typeface="Wingdings" pitchFamily="2" charset="2"/>
              <a:buChar char="§"/>
            </a:pPr>
            <a:r>
              <a:rPr lang="en-US" sz="2400" i="1" dirty="0"/>
              <a:t>  A</a:t>
            </a:r>
            <a:r>
              <a:rPr lang="en-US" sz="2400" dirty="0"/>
              <a:t> is called the “foreign key”</a:t>
            </a:r>
          </a:p>
          <a:p>
            <a:pPr lvl="1">
              <a:lnSpc>
                <a:spcPct val="80000"/>
              </a:lnSpc>
              <a:buFont typeface="Wingdings" pitchFamily="2" charset="2"/>
              <a:buChar char="§"/>
            </a:pPr>
            <a:r>
              <a:rPr lang="en-US" sz="2400" dirty="0"/>
              <a:t>  </a:t>
            </a:r>
            <a:r>
              <a:rPr lang="en-US" sz="2400" i="1" dirty="0"/>
              <a:t>B</a:t>
            </a:r>
            <a:r>
              <a:rPr lang="en-US" sz="2400" dirty="0"/>
              <a:t> is usually required to be the </a:t>
            </a:r>
            <a:r>
              <a:rPr lang="en-US" sz="2400" i="1" dirty="0"/>
              <a:t>primary key </a:t>
            </a:r>
            <a:r>
              <a:rPr lang="en-US" sz="2400" dirty="0"/>
              <a:t>for table </a:t>
            </a:r>
            <a:r>
              <a:rPr lang="en-US" sz="2400" i="1" dirty="0"/>
              <a:t>S</a:t>
            </a:r>
            <a:endParaRPr lang="en-US" sz="2400" dirty="0"/>
          </a:p>
          <a:p>
            <a:pPr lvl="1">
              <a:lnSpc>
                <a:spcPct val="80000"/>
              </a:lnSpc>
              <a:spcAft>
                <a:spcPts val="600"/>
              </a:spcAft>
            </a:pPr>
            <a:r>
              <a:rPr lang="en-US" sz="2400" dirty="0"/>
              <a:t>    or at least </a:t>
            </a:r>
            <a:r>
              <a:rPr lang="en-US" sz="2400" i="1" dirty="0"/>
              <a:t>unique</a:t>
            </a:r>
          </a:p>
          <a:p>
            <a:pPr lvl="1">
              <a:spcAft>
                <a:spcPts val="600"/>
              </a:spcAft>
              <a:buFont typeface="Wingdings" pitchFamily="2" charset="2"/>
              <a:buChar char="§"/>
            </a:pPr>
            <a:r>
              <a:rPr lang="en-US" sz="2400" dirty="0"/>
              <a:t>  Multi-attribute foreign keys are allowed</a:t>
            </a:r>
          </a:p>
          <a:p>
            <a:endParaRPr lang="en-US" sz="2400" i="1" dirty="0"/>
          </a:p>
        </p:txBody>
      </p:sp>
    </p:spTree>
    <p:extLst>
      <p:ext uri="{BB962C8B-B14F-4D97-AF65-F5344CB8AC3E}">
        <p14:creationId xmlns:p14="http://schemas.microsoft.com/office/powerpoint/2010/main" val="39808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fade">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Effect transition="in" filter="fade">
                                      <p:cBhvr>
                                        <p:cTn id="1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553200" y="0"/>
            <a:ext cx="2590800" cy="514350"/>
          </a:xfrm>
          <a:prstGeom prst="rect">
            <a:avLst/>
          </a:prstGeom>
          <a:ln>
            <a:solidFill>
              <a:schemeClr val="tx1"/>
            </a:solidFill>
          </a:ln>
        </p:spPr>
        <p:txBody>
          <a:bodyPr anchor="b">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Referential Integrity</a:t>
            </a:r>
          </a:p>
        </p:txBody>
      </p:sp>
      <p:sp>
        <p:nvSpPr>
          <p:cNvPr id="9" name="TextBox 8"/>
          <p:cNvSpPr txBox="1"/>
          <p:nvPr/>
        </p:nvSpPr>
        <p:spPr>
          <a:xfrm>
            <a:off x="228600" y="285750"/>
            <a:ext cx="8686800" cy="2754600"/>
          </a:xfrm>
          <a:prstGeom prst="rect">
            <a:avLst/>
          </a:prstGeom>
          <a:noFill/>
        </p:spPr>
        <p:txBody>
          <a:bodyPr wrap="square" rtlCol="0">
            <a:spAutoFit/>
          </a:bodyPr>
          <a:lstStyle/>
          <a:p>
            <a:r>
              <a:rPr lang="en-US" sz="2400" b="1" dirty="0">
                <a:solidFill>
                  <a:srgbClr val="990000"/>
                </a:solidFill>
              </a:rPr>
              <a:t>Referential Integrity Enforcement (</a:t>
            </a:r>
            <a:r>
              <a:rPr lang="en-US" sz="2400" b="1" i="1" dirty="0"/>
              <a:t>R.A</a:t>
            </a:r>
            <a:r>
              <a:rPr lang="en-US" sz="2400" b="1" dirty="0">
                <a:solidFill>
                  <a:srgbClr val="990000"/>
                </a:solidFill>
              </a:rPr>
              <a:t> to </a:t>
            </a:r>
            <a:r>
              <a:rPr lang="en-US" sz="2400" b="1" i="1" dirty="0" err="1"/>
              <a:t>S.B</a:t>
            </a:r>
            <a:r>
              <a:rPr lang="en-US" sz="2400" b="1" dirty="0">
                <a:solidFill>
                  <a:srgbClr val="990000"/>
                </a:solidFill>
              </a:rPr>
              <a:t>)</a:t>
            </a:r>
          </a:p>
          <a:p>
            <a:pPr>
              <a:spcBef>
                <a:spcPts val="600"/>
              </a:spcBef>
            </a:pPr>
            <a:r>
              <a:rPr lang="en-US" sz="2400" dirty="0">
                <a:solidFill>
                  <a:srgbClr val="0000FF"/>
                </a:solidFill>
              </a:rPr>
              <a:t>Potentially violating modifications:</a:t>
            </a:r>
          </a:p>
          <a:p>
            <a:pPr lvl="1">
              <a:buClr>
                <a:schemeClr val="tx1"/>
              </a:buClr>
              <a:buFont typeface="Wingdings" pitchFamily="2" charset="2"/>
              <a:buChar char="§"/>
            </a:pPr>
            <a:r>
              <a:rPr lang="en-US" sz="2400" dirty="0">
                <a:solidFill>
                  <a:srgbClr val="990000"/>
                </a:solidFill>
              </a:rPr>
              <a:t> </a:t>
            </a:r>
            <a:r>
              <a:rPr lang="en-US" sz="2400" dirty="0"/>
              <a:t>Insert into R</a:t>
            </a:r>
          </a:p>
          <a:p>
            <a:pPr lvl="1">
              <a:buFont typeface="Wingdings" pitchFamily="2" charset="2"/>
              <a:buChar char="§"/>
            </a:pPr>
            <a:r>
              <a:rPr lang="en-US" sz="2400" dirty="0"/>
              <a:t> Delete from S</a:t>
            </a:r>
          </a:p>
          <a:p>
            <a:pPr lvl="1">
              <a:buFont typeface="Wingdings" pitchFamily="2" charset="2"/>
              <a:buChar char="§"/>
            </a:pPr>
            <a:r>
              <a:rPr lang="en-US" sz="2400" dirty="0"/>
              <a:t> Update </a:t>
            </a:r>
            <a:r>
              <a:rPr lang="en-US" sz="2400" dirty="0" err="1"/>
              <a:t>R.A</a:t>
            </a:r>
            <a:endParaRPr lang="en-US" sz="2400" dirty="0"/>
          </a:p>
          <a:p>
            <a:pPr lvl="1">
              <a:buFont typeface="Wingdings" pitchFamily="2" charset="2"/>
              <a:buChar char="§"/>
            </a:pPr>
            <a:r>
              <a:rPr lang="en-US" sz="2400" dirty="0"/>
              <a:t> Update </a:t>
            </a:r>
            <a:r>
              <a:rPr lang="en-US" sz="2400" dirty="0" err="1"/>
              <a:t>S.B</a:t>
            </a:r>
            <a:endParaRPr lang="en-US" sz="2400" dirty="0"/>
          </a:p>
          <a:p>
            <a:endParaRPr lang="en-US" sz="2400" i="1" dirty="0"/>
          </a:p>
        </p:txBody>
      </p:sp>
      <p:graphicFrame>
        <p:nvGraphicFramePr>
          <p:cNvPr id="15" name="Table 14"/>
          <p:cNvGraphicFramePr>
            <a:graphicFrameLocks noGrp="1"/>
          </p:cNvGraphicFramePr>
          <p:nvPr>
            <p:extLst/>
          </p:nvPr>
        </p:nvGraphicFramePr>
        <p:xfrm>
          <a:off x="6324600" y="3689930"/>
          <a:ext cx="2514600" cy="853440"/>
        </p:xfrm>
        <a:graphic>
          <a:graphicData uri="http://schemas.openxmlformats.org/drawingml/2006/table">
            <a:tbl>
              <a:tblPr firstRow="1" bandRow="1">
                <a:tableStyleId>{00A15C55-8517-42AA-B614-E9B94910E393}</a:tableStyleId>
              </a:tblPr>
              <a:tblGrid>
                <a:gridCol w="1295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68731">
                <a:tc>
                  <a:txBody>
                    <a:bodyPr/>
                    <a:lstStyle/>
                    <a:p>
                      <a:pPr algn="ctr"/>
                      <a:r>
                        <a:rPr lang="en-US" sz="1400" dirty="0" err="1">
                          <a:solidFill>
                            <a:schemeClr val="bg1"/>
                          </a:solidFill>
                        </a:rPr>
                        <a:t>uName</a:t>
                      </a:r>
                      <a:endParaRPr lang="en-US" sz="1400" dirty="0">
                        <a:solidFill>
                          <a:schemeClr val="bg1"/>
                        </a:solidFill>
                      </a:endParaRPr>
                    </a:p>
                  </a:txBody>
                  <a:tcPr anchor="ctr">
                    <a:solidFill>
                      <a:srgbClr val="990000"/>
                    </a:solidFill>
                  </a:tcPr>
                </a:tc>
                <a:tc>
                  <a:txBody>
                    <a:bodyPr/>
                    <a:lstStyle/>
                    <a:p>
                      <a:pPr algn="ctr"/>
                      <a:r>
                        <a:rPr lang="en-US" sz="1400" dirty="0">
                          <a:solidFill>
                            <a:schemeClr val="bg1"/>
                          </a:solidFill>
                        </a:rPr>
                        <a:t>city</a:t>
                      </a:r>
                    </a:p>
                  </a:txBody>
                  <a:tcPr anchor="ctr">
                    <a:solidFill>
                      <a:srgbClr val="990000"/>
                    </a:solidFill>
                  </a:tcPr>
                </a:tc>
                <a:tc>
                  <a:txBody>
                    <a:bodyPr/>
                    <a:lstStyle/>
                    <a:p>
                      <a:pPr algn="ctr"/>
                      <a:r>
                        <a:rPr lang="en-US" sz="1400" dirty="0" err="1">
                          <a:solidFill>
                            <a:schemeClr val="bg1"/>
                          </a:solidFill>
                        </a:rPr>
                        <a:t>enr</a:t>
                      </a:r>
                      <a:endParaRPr lang="en-US" sz="1400" dirty="0">
                        <a:solidFill>
                          <a:schemeClr val="bg1"/>
                        </a:solidFill>
                      </a:endParaRPr>
                    </a:p>
                  </a:txBody>
                  <a:tcPr anchor="ctr">
                    <a:solidFill>
                      <a:srgbClr val="990000"/>
                    </a:solidFill>
                  </a:tcPr>
                </a:tc>
                <a:extLst>
                  <a:ext uri="{0D108BD9-81ED-4DB2-BD59-A6C34878D82A}">
                    <a16:rowId xmlns:a16="http://schemas.microsoft.com/office/drawing/2014/main" val="10000"/>
                  </a:ext>
                </a:extLst>
              </a:tr>
              <a:tr h="179154">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179154">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179154">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nvGraphicFramePr>
        <p:xfrm>
          <a:off x="381000" y="3659456"/>
          <a:ext cx="2133600" cy="1036320"/>
        </p:xfrm>
        <a:graphic>
          <a:graphicData uri="http://schemas.openxmlformats.org/drawingml/2006/table">
            <a:tbl>
              <a:tblPr firstRow="1" bandRow="1">
                <a:tableStyleId>{5C22544A-7EE6-4342-B048-85BDC9FD1C3A}</a:tableStyleId>
              </a:tblPr>
              <a:tblGrid>
                <a:gridCol w="492369">
                  <a:extLst>
                    <a:ext uri="{9D8B030D-6E8A-4147-A177-3AD203B41FA5}">
                      <a16:colId xmlns:a16="http://schemas.microsoft.com/office/drawing/2014/main" val="20000"/>
                    </a:ext>
                  </a:extLst>
                </a:gridCol>
                <a:gridCol w="738554">
                  <a:extLst>
                    <a:ext uri="{9D8B030D-6E8A-4147-A177-3AD203B41FA5}">
                      <a16:colId xmlns:a16="http://schemas.microsoft.com/office/drawing/2014/main" val="20001"/>
                    </a:ext>
                  </a:extLst>
                </a:gridCol>
                <a:gridCol w="492369">
                  <a:extLst>
                    <a:ext uri="{9D8B030D-6E8A-4147-A177-3AD203B41FA5}">
                      <a16:colId xmlns:a16="http://schemas.microsoft.com/office/drawing/2014/main" val="20002"/>
                    </a:ext>
                  </a:extLst>
                </a:gridCol>
                <a:gridCol w="410308">
                  <a:extLst>
                    <a:ext uri="{9D8B030D-6E8A-4147-A177-3AD203B41FA5}">
                      <a16:colId xmlns:a16="http://schemas.microsoft.com/office/drawing/2014/main" val="20003"/>
                    </a:ext>
                  </a:extLst>
                </a:gridCol>
              </a:tblGrid>
              <a:tr h="270164">
                <a:tc>
                  <a:txBody>
                    <a:bodyPr/>
                    <a:lstStyle/>
                    <a:p>
                      <a:pPr algn="ctr"/>
                      <a:r>
                        <a:rPr lang="en-US" sz="1400" b="1" i="0" dirty="0" err="1">
                          <a:solidFill>
                            <a:schemeClr val="bg1"/>
                          </a:solidFill>
                        </a:rPr>
                        <a:t>sID</a:t>
                      </a:r>
                      <a:endParaRPr lang="en-US" sz="1400" b="1" i="0" dirty="0">
                        <a:solidFill>
                          <a:schemeClr val="bg1"/>
                        </a:solidFill>
                      </a:endParaRPr>
                    </a:p>
                  </a:txBody>
                  <a:tcPr anchor="ctr">
                    <a:solidFill>
                      <a:srgbClr val="0000FF"/>
                    </a:solidFill>
                  </a:tcPr>
                </a:tc>
                <a:tc>
                  <a:txBody>
                    <a:bodyPr/>
                    <a:lstStyle/>
                    <a:p>
                      <a:pPr algn="ctr"/>
                      <a:r>
                        <a:rPr lang="en-US" sz="1400" b="1" i="0" dirty="0" err="1">
                          <a:solidFill>
                            <a:schemeClr val="bg1"/>
                          </a:solidFill>
                        </a:rPr>
                        <a:t>sName</a:t>
                      </a:r>
                      <a:endParaRPr lang="en-US" sz="1400" b="1" i="0" dirty="0">
                        <a:solidFill>
                          <a:schemeClr val="bg1"/>
                        </a:solidFill>
                      </a:endParaRPr>
                    </a:p>
                  </a:txBody>
                  <a:tcPr anchor="ctr">
                    <a:solidFill>
                      <a:srgbClr val="0000FF"/>
                    </a:solidFill>
                  </a:tcPr>
                </a:tc>
                <a:tc>
                  <a:txBody>
                    <a:bodyPr/>
                    <a:lstStyle/>
                    <a:p>
                      <a:pPr algn="ctr"/>
                      <a:r>
                        <a:rPr lang="en-US" sz="1400" b="1" i="0" dirty="0">
                          <a:solidFill>
                            <a:schemeClr val="bg1"/>
                          </a:solidFill>
                        </a:rPr>
                        <a:t>GPA</a:t>
                      </a:r>
                    </a:p>
                  </a:txBody>
                  <a:tcPr anchor="ctr">
                    <a:solidFill>
                      <a:srgbClr val="0000FF"/>
                    </a:solidFill>
                  </a:tcPr>
                </a:tc>
                <a:tc>
                  <a:txBody>
                    <a:bodyPr/>
                    <a:lstStyle/>
                    <a:p>
                      <a:r>
                        <a:rPr lang="en-US" sz="1400" b="1" i="0" dirty="0">
                          <a:solidFill>
                            <a:schemeClr val="bg1"/>
                          </a:solidFill>
                        </a:rPr>
                        <a:t>HS</a:t>
                      </a:r>
                    </a:p>
                  </a:txBody>
                  <a:tcPr anchor="ctr">
                    <a:solidFill>
                      <a:srgbClr val="0000FF"/>
                    </a:solidFill>
                  </a:tcPr>
                </a:tc>
                <a:extLst>
                  <a:ext uri="{0D108BD9-81ED-4DB2-BD59-A6C34878D82A}">
                    <a16:rowId xmlns:a16="http://schemas.microsoft.com/office/drawing/2014/main" val="10000"/>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180109">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extLst/>
          </p:nvPr>
        </p:nvGraphicFramePr>
        <p:xfrm>
          <a:off x="2971800" y="3647790"/>
          <a:ext cx="2971800" cy="1286160"/>
        </p:xfrm>
        <a:graphic>
          <a:graphicData uri="http://schemas.openxmlformats.org/drawingml/2006/table">
            <a:tbl>
              <a:tblPr firstRow="1" bandRow="1">
                <a:tableStyleId>{21E4AEA4-8DFA-4A89-87EB-49C32662AFE0}</a:tableStyleId>
              </a:tblPr>
              <a:tblGrid>
                <a:gridCol w="533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294409">
                <a:tc>
                  <a:txBody>
                    <a:bodyPr/>
                    <a:lstStyle/>
                    <a:p>
                      <a:pPr algn="ctr"/>
                      <a:r>
                        <a:rPr lang="en-US" sz="1400" dirty="0" err="1"/>
                        <a:t>sID</a:t>
                      </a:r>
                      <a:endParaRPr lang="en-US" sz="1400" dirty="0"/>
                    </a:p>
                  </a:txBody>
                  <a:tcPr anchor="ctr">
                    <a:solidFill>
                      <a:srgbClr val="7030A0"/>
                    </a:solidFill>
                  </a:tcPr>
                </a:tc>
                <a:tc>
                  <a:txBody>
                    <a:bodyPr/>
                    <a:lstStyle/>
                    <a:p>
                      <a:pPr algn="ctr"/>
                      <a:r>
                        <a:rPr lang="en-US" sz="1400" dirty="0" err="1"/>
                        <a:t>uName</a:t>
                      </a:r>
                      <a:endParaRPr lang="en-US" sz="1400" dirty="0"/>
                    </a:p>
                  </a:txBody>
                  <a:tcPr anchor="ctr">
                    <a:solidFill>
                      <a:srgbClr val="7030A0"/>
                    </a:solidFill>
                  </a:tcPr>
                </a:tc>
                <a:tc>
                  <a:txBody>
                    <a:bodyPr/>
                    <a:lstStyle/>
                    <a:p>
                      <a:pPr algn="ctr"/>
                      <a:r>
                        <a:rPr lang="en-US" sz="1400" dirty="0"/>
                        <a:t>major</a:t>
                      </a:r>
                    </a:p>
                  </a:txBody>
                  <a:tcPr anchor="ctr">
                    <a:solidFill>
                      <a:srgbClr val="7030A0"/>
                    </a:solidFill>
                  </a:tcPr>
                </a:tc>
                <a:tc>
                  <a:txBody>
                    <a:bodyPr/>
                    <a:lstStyle/>
                    <a:p>
                      <a:pPr algn="ctr"/>
                      <a:r>
                        <a:rPr lang="en-US" sz="1400" i="0" dirty="0" err="1"/>
                        <a:t>dec</a:t>
                      </a:r>
                      <a:endParaRPr lang="en-US" sz="1400" i="0" dirty="0"/>
                    </a:p>
                  </a:txBody>
                  <a:tcPr anchor="ctr">
                    <a:solidFill>
                      <a:srgbClr val="7030A0"/>
                    </a:solidFill>
                  </a:tcPr>
                </a:tc>
                <a:extLst>
                  <a:ext uri="{0D108BD9-81ED-4DB2-BD59-A6C34878D82A}">
                    <a16:rowId xmlns:a16="http://schemas.microsoft.com/office/drawing/2014/main" val="10000"/>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196272">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bl>
          </a:graphicData>
        </a:graphic>
      </p:graphicFrame>
      <p:sp>
        <p:nvSpPr>
          <p:cNvPr id="18" name="TextBox 17"/>
          <p:cNvSpPr txBox="1"/>
          <p:nvPr/>
        </p:nvSpPr>
        <p:spPr>
          <a:xfrm>
            <a:off x="6916305" y="3397101"/>
            <a:ext cx="1465695" cy="338554"/>
          </a:xfrm>
          <a:prstGeom prst="rect">
            <a:avLst/>
          </a:prstGeom>
          <a:noFill/>
        </p:spPr>
        <p:txBody>
          <a:bodyPr wrap="square" rtlCol="0">
            <a:spAutoFit/>
          </a:bodyPr>
          <a:lstStyle/>
          <a:p>
            <a:r>
              <a:rPr lang="en-US" sz="1600" dirty="0">
                <a:latin typeface="Lucida Console" pitchFamily="49" charset="0"/>
              </a:rPr>
              <a:t>University</a:t>
            </a:r>
          </a:p>
        </p:txBody>
      </p:sp>
      <p:sp>
        <p:nvSpPr>
          <p:cNvPr id="19" name="TextBox 18"/>
          <p:cNvSpPr txBox="1"/>
          <p:nvPr/>
        </p:nvSpPr>
        <p:spPr>
          <a:xfrm>
            <a:off x="896505" y="3354655"/>
            <a:ext cx="1160895" cy="338554"/>
          </a:xfrm>
          <a:prstGeom prst="rect">
            <a:avLst/>
          </a:prstGeom>
          <a:noFill/>
        </p:spPr>
        <p:txBody>
          <a:bodyPr wrap="square" rtlCol="0">
            <a:spAutoFit/>
          </a:bodyPr>
          <a:lstStyle/>
          <a:p>
            <a:r>
              <a:rPr lang="en-US" sz="1600" dirty="0">
                <a:latin typeface="Lucida Console" pitchFamily="49" charset="0"/>
              </a:rPr>
              <a:t>Student</a:t>
            </a:r>
          </a:p>
        </p:txBody>
      </p:sp>
      <p:sp>
        <p:nvSpPr>
          <p:cNvPr id="20" name="TextBox 19"/>
          <p:cNvSpPr txBox="1"/>
          <p:nvPr/>
        </p:nvSpPr>
        <p:spPr>
          <a:xfrm>
            <a:off x="3995163" y="3354655"/>
            <a:ext cx="1034037" cy="338554"/>
          </a:xfrm>
          <a:prstGeom prst="rect">
            <a:avLst/>
          </a:prstGeom>
          <a:noFill/>
        </p:spPr>
        <p:txBody>
          <a:bodyPr wrap="square" rtlCol="0">
            <a:spAutoFit/>
          </a:bodyPr>
          <a:lstStyle/>
          <a:p>
            <a:r>
              <a:rPr lang="en-US" sz="1600" dirty="0">
                <a:latin typeface="Lucida Console" pitchFamily="49" charset="0"/>
              </a:rPr>
              <a:t>Apply</a:t>
            </a:r>
          </a:p>
        </p:txBody>
      </p:sp>
    </p:spTree>
    <p:extLst>
      <p:ext uri="{BB962C8B-B14F-4D97-AF65-F5344CB8AC3E}">
        <p14:creationId xmlns:p14="http://schemas.microsoft.com/office/powerpoint/2010/main" val="158569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5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5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83"/>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2282</TotalTime>
  <Words>1987</Words>
  <Application>Microsoft Office PowerPoint</Application>
  <PresentationFormat>On-screen Show (16:9)</PresentationFormat>
  <Paragraphs>244</Paragraphs>
  <Slides>19</Slides>
  <Notes>8</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19</vt:i4>
      </vt:variant>
    </vt:vector>
  </HeadingPairs>
  <TitlesOfParts>
    <vt:vector size="29" baseType="lpstr">
      <vt:lpstr>Arial</vt:lpstr>
      <vt:lpstr>Calibri</vt:lpstr>
      <vt:lpstr>Lucida Console</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209</cp:revision>
  <dcterms:created xsi:type="dcterms:W3CDTF">2010-07-08T21:59:02Z</dcterms:created>
  <dcterms:modified xsi:type="dcterms:W3CDTF">2019-09-20T04:22:36Z</dcterms:modified>
</cp:coreProperties>
</file>