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6"/>
  </p:notesMasterIdLst>
  <p:sldIdLst>
    <p:sldId id="278" r:id="rId7"/>
    <p:sldId id="298" r:id="rId8"/>
    <p:sldId id="300" r:id="rId9"/>
    <p:sldId id="275" r:id="rId10"/>
    <p:sldId id="283" r:id="rId11"/>
    <p:sldId id="285" r:id="rId12"/>
    <p:sldId id="286" r:id="rId13"/>
    <p:sldId id="302" r:id="rId14"/>
    <p:sldId id="287" r:id="rId15"/>
    <p:sldId id="288" r:id="rId16"/>
    <p:sldId id="289" r:id="rId17"/>
    <p:sldId id="290" r:id="rId18"/>
    <p:sldId id="297" r:id="rId19"/>
    <p:sldId id="292" r:id="rId20"/>
    <p:sldId id="301" r:id="rId21"/>
    <p:sldId id="293" r:id="rId22"/>
    <p:sldId id="294" r:id="rId23"/>
    <p:sldId id="295" r:id="rId24"/>
    <p:sldId id="296" r:id="rId25"/>
  </p:sldIdLst>
  <p:sldSz cx="9144000" cy="5143500" type="screen16x9"/>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90000"/>
    <a:srgbClr val="0000FF"/>
    <a:srgbClr val="800000"/>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8" autoAdjust="0"/>
    <p:restoredTop sz="80443" autoAdjust="0"/>
  </p:normalViewPr>
  <p:slideViewPr>
    <p:cSldViewPr>
      <p:cViewPr varScale="1">
        <p:scale>
          <a:sx n="77" d="100"/>
          <a:sy n="77" d="100"/>
        </p:scale>
        <p:origin x="1206" y="78"/>
      </p:cViewPr>
      <p:guideLst>
        <p:guide orient="horz" pos="1620"/>
        <p:guide pos="2880"/>
      </p:guideLst>
    </p:cSldViewPr>
  </p:slideViewPr>
  <p:notesTextViewPr>
    <p:cViewPr>
      <p:scale>
        <a:sx n="125" d="100"/>
        <a:sy n="125"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9/28/2020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operator that combines two relations is the cross-product operator, also known as the Cartesian product. What this operator does, is it takes two relations and </a:t>
            </a:r>
            <a:r>
              <a:rPr lang="en-US" dirty="0" err="1"/>
              <a:t>kinda</a:t>
            </a:r>
            <a:r>
              <a:rPr lang="en-US" dirty="0"/>
              <a:t> glues them together so that their schema of the result is the combination of the schemas of the two relations and the contents of the result are every combination of tuples from those relations. So let's talk about, say, doing the cross products of students and apply. So if we do the cross product we'll get at the result a big relation, here, which is going to have eight attributes. The eight attributes across the student and apply now the only small little trick is that when we glue two relations together sometimes they'll have the same attribute and we can see we have SID on both sides. So just as a notational convention, when cross-product is done and there's two attributes that are named, they're prefaced with the name of the relation they came from. So this one would be referred to in the cross-product as the </a:t>
            </a:r>
            <a:r>
              <a:rPr lang="en-US" dirty="0" err="1"/>
              <a:t>Student.SID</a:t>
            </a:r>
            <a:r>
              <a:rPr lang="en-US" dirty="0"/>
              <a:t> where th</a:t>
            </a:r>
            <a:r>
              <a:rPr lang="en-US" baseline="0" dirty="0"/>
              <a:t>e other </a:t>
            </a:r>
            <a:r>
              <a:rPr lang="en-US" dirty="0"/>
              <a:t>would be referred to as the </a:t>
            </a:r>
            <a:r>
              <a:rPr lang="en-US" dirty="0" err="1"/>
              <a:t>Apply.SID</a:t>
            </a:r>
            <a:r>
              <a:rPr lang="en-US" dirty="0"/>
              <a:t>.. Now let's talk about the contents of these. So let's suppose that the student relation had S-tuples in it and that's how many tuples, while the apply had A tuples in it, the result of the Cartesian products is </a:t>
            </a:r>
            <a:r>
              <a:rPr lang="en-US" dirty="0" err="1"/>
              <a:t>gonna</a:t>
            </a:r>
            <a:r>
              <a:rPr lang="en-US" dirty="0"/>
              <a:t> have S times A tuples, is going to have one tuple for every combination of tuples from the student relation and the apply relation. Now, the cross-product seems like it might not be that helpful, but what is interesting is when we use the cross-product together with other operators.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4255910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let's see a big example of that. Let's suppose that we want to get the names and GPAs of students with a high school size greater than a thousand who applied to CS and were rejected. Okay, so let's take a look. We're going to have to access the students and the apply records in order to run this query. So what we'll do is we'll take student cross apply as our starting point. So now we have a big relation that contains eight attributes and all of those tuples that we described previously. But now we're going to start making things more interesting, because what we're going to do is a big selection over this relation. And that selection is first of all going to make sure that it only combines student and apply tuples that are referring to the same student. So to do that, we write student dot SID equals apply dot SID. So now we've filtered the result of that cross-product to only include combinations of student and apply by couples that make sets. Now we have to do a little bit of additional filtering. We said that we want the high school size to be greater than a thousand, so we do an "and" operator in the high school. We want them to have applied to CS so that's and major equals CS. We're getting a nice big query here. And finally we want them to have been rejected, so "and decision" equals, we'll just be using No for reject. So now, we've got that gigantic query. But that gets us exactly what we want except for one more thing, which is, as I said, all we want is their names and GPAs. So finally we take a big parentheses around here and we apply to that the projection operator, getting the student name and the GPA. And that is the relational algebra expression that produces the query that we have written in English.</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2429844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seen how the cross product allows us to combine tuples and then apply selection conditions to get meaningful combinations of tuples. It turns out that relational algebra includes an operator called the natural join that is used pretty much for the exact purpose. What the natural join does is it performs a cross-product but then it enforces equality on all of the attributes with the same name. So if we set up our schema properly, for example, we have </a:t>
            </a:r>
            <a:r>
              <a:rPr lang="en-US" dirty="0" err="1"/>
              <a:t>sID</a:t>
            </a:r>
            <a:r>
              <a:rPr lang="en-US" dirty="0"/>
              <a:t> in Student relation and </a:t>
            </a:r>
            <a:r>
              <a:rPr lang="en-US" dirty="0" err="1"/>
              <a:t>sID</a:t>
            </a:r>
            <a:r>
              <a:rPr lang="en-US" dirty="0"/>
              <a:t> in Apply relation, meaning the same thing, and when the cross product is created, it's only going to combine tuples where the student ID is the same Now in addition, one more thing that it does is it gets rid of these pesky attributes that have the same names. So since when we combine, for example, student and apply with the natural join, we're only combining tuples where the student SID is the same as the apply SID. Then we don't need to keep two copies of that column because the values are always going to be equal. So the natural join operator is written using a bow tie, that's just the convention.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1912372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do some examples now. Let's go back to our same query where we were finding the names and GPAs of students from large high schools who applied to CS and were rejected. So now, instead of using the cross-product we're </a:t>
            </a:r>
            <a:r>
              <a:rPr lang="en-US" dirty="0" err="1"/>
              <a:t>gonna</a:t>
            </a:r>
            <a:r>
              <a:rPr lang="en-US" dirty="0"/>
              <a:t> use the natural join, which, as I said, was written with a bow tie. What that allows us to do, once we do that natural join, is we don't have to write that condition, that enforced equality on those two attributes, because it's going to do it itself. And once we have done that then all we need to do is apply the rest of our conditions, which were that the high school is greater than a thousand and the major is CS and the decision is reject. And then, since we're only getting the names and GPAs, we write the student name and the GPA using Project operator. Okay. And that's the result of the query using a natural join. So, as you can see that's a little bit simpler than the original with the cross-product and by setting up schemas correctly, natural join can be very useful.</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dirty="0"/>
          </a:p>
        </p:txBody>
      </p:sp>
    </p:spTree>
    <p:extLst>
      <p:ext uri="{BB962C8B-B14F-4D97-AF65-F5344CB8AC3E}">
        <p14:creationId xmlns:p14="http://schemas.microsoft.com/office/powerpoint/2010/main" val="4007924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one more complication to our query. Let's suppose that we're only interested in applications to Universities where the enrollment is greater than 20,000. So</a:t>
            </a:r>
            <a:r>
              <a:rPr lang="en-US" baseline="0" dirty="0"/>
              <a:t> </a:t>
            </a:r>
            <a:r>
              <a:rPr lang="en-US" dirty="0"/>
              <a:t>far in our expression we refer to the student relation and the apply relation, but we haven't used the University relation. But if we want to have a filter on enrollment, we're going to have to bring the University relation into the picture. This turns out to perhaps be easier than you think. What we're going to do is we're going to join in the University relation, with the two relations we have already. Now, technically, the natural join is the binary operator, people often use it without parentheses because it's associative, but if we get pedantic about it we could add that and then we're in good shape. Now we've joined all three relations together. And remember, automatically the natural join enforces equality on the shared attributes. Very specifically, the University name here is going to be set equal to the apply University name as well. Now once we've done that, we've got all the information we need. We just need to add one more filtering condition, which is that the University enrollment is greater than 20,000. And with that, we've solved our query. So to summarize the natural join, the natural join combines relations. It automatically sets values equal when attribute names are the same and then it removes the duplicate columns.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1424383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natural join actually does not add any expressive power to relational algebra. We can rewrite the natural join using the cross-product. So let me just show that rewrite here. Natural join</a:t>
            </a:r>
            <a:r>
              <a:rPr lang="en-US" baseline="0" dirty="0"/>
              <a:t> </a:t>
            </a:r>
            <a:r>
              <a:rPr lang="en-US" dirty="0"/>
              <a:t>is actually equivalent to doing a projection on the schema of the first relation - I'll just call it R1 now - UNION the schema of the second relation</a:t>
            </a:r>
            <a:r>
              <a:rPr lang="en-US" baseline="0" dirty="0"/>
              <a:t> R2</a:t>
            </a:r>
            <a:r>
              <a:rPr lang="en-US" dirty="0"/>
              <a:t>. That's a real union, so that means if we have two copies we just keep one of them. Over the selection</a:t>
            </a:r>
            <a:r>
              <a:rPr lang="en-US" baseline="0" dirty="0"/>
              <a:t>, </a:t>
            </a:r>
            <a:r>
              <a:rPr lang="en-US" dirty="0"/>
              <a:t>we're going to set all the shared attributes of the first relation to be equal to the shared attributes of the second. So I'll just write R1.A1 equals R2.A1 and so on. That is applied over R1 cross-product R2. So again, the natural join is not giving us additional expressive power, but it is very convenient </a:t>
            </a:r>
            <a:r>
              <a:rPr lang="en-US" dirty="0" err="1"/>
              <a:t>notationally</a:t>
            </a:r>
            <a:r>
              <a:rPr lang="en-US" dirty="0"/>
              <a: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17</a:t>
            </a:fld>
            <a:endParaRPr lang="en-US" dirty="0"/>
          </a:p>
        </p:txBody>
      </p:sp>
    </p:spTree>
    <p:extLst>
      <p:ext uri="{BB962C8B-B14F-4D97-AF65-F5344CB8AC3E}">
        <p14:creationId xmlns:p14="http://schemas.microsoft.com/office/powerpoint/2010/main" val="2612537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operator that I'm going to cover is the theta join operator. Like natural join, theta join is actually an abbreviation that doesn't add expressive power to the language. Let me just write it. The theta join operator takes two relations and combines them with the bow tie looking operator, but with a subscript theta. That theta is a condition. It's a condition in the style of the condition in the selection operator. And what this actually says - it's pretty simple - is it's equivalent to applying the theta condition to the cross-product of the two expressions. So you might wonder why I even mention the theta join operator, and the reason I mention it is that most database management systems implement the theta join as their basic operation for combining relations. So the basic operation is take two relations, combine all tuples, but then only keep the combinations that pass the theta condition. Often when you talk to people who build database systems or use databases, when they use the word join, they really mean the theta join.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dirty="0"/>
          </a:p>
        </p:txBody>
      </p:sp>
    </p:spTree>
    <p:extLst>
      <p:ext uri="{BB962C8B-B14F-4D97-AF65-F5344CB8AC3E}">
        <p14:creationId xmlns:p14="http://schemas.microsoft.com/office/powerpoint/2010/main" val="1065717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conclusion, relational algebra is a formal language. It operates on sets of relations and produces relations as a result. The simplest query is just the name of a relation and then operators are used to filter relations, slice them, and combine them. So far, we've learned the select operator for selecting rows; the project operator for selecting columns; the cross-product operator for combining every possible pair of tuples from two relations; and then two abbreviations, the natural join, which a very useful way to combine relations by enforcing a equality on certain columns; and the theta join operator.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dirty="0"/>
          </a:p>
        </p:txBody>
      </p:sp>
    </p:spTree>
    <p:extLst>
      <p:ext uri="{BB962C8B-B14F-4D97-AF65-F5344CB8AC3E}">
        <p14:creationId xmlns:p14="http://schemas.microsoft.com/office/powerpoint/2010/main" val="1755185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just review first from our previous lecture on relational querying that queries over relational databases operate on relations and they also produce relations as a result. So if we write a query that operates say on the three relations depicted here, the result of that query is going to be a new relation. And, in fact, we can post queries on that new relation or combine that new relation with our previous relations.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2434587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examples in this lecture we're going to be using a simple University admission relations database with three relations. The first relation, the University relation, contains information about the University name, city, and enrollment of the University. The second relation, the student relation, contains an ID for each student, the student's name, GPA and the size of the high school they attended. And, finally, the third relation contains information about students applying to Universities. Specifically, the student's ID, the University name where they're applying, the major they're applying for and the decision of that application. I've underlined the keys for these three relations. As a reminder, a key is an attribute or a set of attributes whose value is guaranteed to be unique. So, for example, we're going to assume the University names are unique, student IDs are unique and that students will only apply to each University for a particular major one time.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22033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query in relational algebra is a query that is simply the name of a relation. So, for example, we can write a query, "student" and that's a valid expression in relational algebra. If we run that query on our database we'll get as a result a copy of the student relation. </a:t>
            </a:r>
          </a:p>
          <a:p>
            <a:endParaRPr lang="en-US" dirty="0"/>
          </a:p>
          <a:p>
            <a:r>
              <a:rPr lang="en-US" dirty="0"/>
              <a:t>Now what happens next is that we're going to use operators of the relational algebra to filter relations, slice relations, and combine relations.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322989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select operator is used to pick certain rows out of a relation. The select operator is denoted by a small Sigma with a subscript--that's the condition that's used to filter the rows that we extract from the relations.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1532512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select operator is used to pick certain rows out of a relation. The select operator is denoted by a small Sigma with a subscript--that's the condition that's used to filter the rows that we extract from the relations.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2235532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operator is the Project Operator. So the select operator picks certain rows, and the project operator picks certain columns. So let's say we're interested in the applications, but all we wanted to know was the list of ID's and the decisions for those applications. The project operator is written using the Greek pi symbol, and now the subscript is a list of the column names that we would like to extract.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191421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if we're interested in picking both rows and columns at the same time. So we want only some of the rows, and we want only some of the columns. Now we're going to compose operators. Remember that relational queries produce relations . So we can write a query, say, with the select operator of the students whose GPA is greater than 3.7. And now, we can take that whole expression which produces a relation, and we can apply the project operator to that, and we can get out the student ID and the student name. </a:t>
            </a:r>
          </a:p>
          <a:p>
            <a:endParaRPr lang="en-US" dirty="0"/>
          </a:p>
          <a:p>
            <a:r>
              <a:rPr lang="en-US" dirty="0"/>
              <a:t>And we can compose these as much as we want. We can have select over project, over select, select, project, and so 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368886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duplicate values in the results of relational algebra queries. Let's suppose we ask for a list of the majors that people have applied for and the decision for those majors. So we write that as the project of the major and the decision on the applied relation. You might think that when we get the results of this query, we're going to have a lot of duplicate values. You can imagine in a large realistic database of applications, there's going to be hundreds of people applying for majors and having a yes or a no decision. The semantics of relational algebra says that duplicates are always eliminated. So if you run a query that would logically have a lot of duplicate values, you just get one value for each result. That's actually a bit of a difference with the SQL language. So, SQL is based on what's known as multi-sets or bags and that means that we don't eliminate duplicates, whereas relational algebra is based on sets themselves and duplicates are eliminated. There is a multi-set or bad relational algebra defined as well but we'll be fine by just considering the set relational algebra in this</a:t>
            </a:r>
            <a:r>
              <a:rPr lang="en-US" baseline="0" dirty="0"/>
              <a:t> course.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196967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9/28/2020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692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39962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3880709" y="2126140"/>
            <a:ext cx="5184676"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Relational Algebra (1)</a:t>
            </a:r>
          </a:p>
          <a:p>
            <a:pPr algn="l"/>
            <a:r>
              <a:rPr lang="en-US" sz="4000" dirty="0">
                <a:solidFill>
                  <a:schemeClr val="tx1">
                    <a:lumMod val="75000"/>
                    <a:lumOff val="25000"/>
                  </a:schemeClr>
                </a:solidFill>
              </a:rPr>
              <a:t>Select, project, join</a:t>
            </a:r>
          </a:p>
          <a:p>
            <a:pPr algn="l"/>
            <a:endParaRPr lang="en-US" sz="4000" dirty="0">
              <a:solidFill>
                <a:schemeClr val="tx1">
                  <a:lumMod val="75000"/>
                  <a:lumOff val="25000"/>
                </a:schemeClr>
              </a:solidFill>
            </a:endParaRPr>
          </a:p>
          <a:p>
            <a:pPr algn="l"/>
            <a:r>
              <a:rPr lang="en-US" sz="900" dirty="0">
                <a:solidFill>
                  <a:schemeClr val="tx1">
                    <a:lumMod val="75000"/>
                    <a:lumOff val="25000"/>
                  </a:schemeClr>
                </a:solidFill>
              </a:rPr>
              <a:t>Originally Prepared by Jennifer </a:t>
            </a:r>
            <a:r>
              <a:rPr lang="en-US" sz="900" dirty="0" err="1">
                <a:solidFill>
                  <a:schemeClr val="tx1">
                    <a:lumMod val="75000"/>
                    <a:lumOff val="25000"/>
                  </a:schemeClr>
                </a:solidFill>
              </a:rPr>
              <a:t>Widom</a:t>
            </a:r>
            <a:endParaRPr lang="en-US" sz="9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10492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dirty="0">
                <a:solidFill>
                  <a:srgbClr val="0000FF"/>
                </a:solidFill>
              </a:rPr>
              <a:t>To pick both rows and columns…</a:t>
            </a:r>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r>
              <a:rPr lang="en-US" sz="2400" i="1" dirty="0"/>
              <a:t>ID and name of students with GPA&gt;3.7</a:t>
            </a:r>
          </a:p>
          <a:p>
            <a:pPr marL="1005840" lvl="1" indent="-514350">
              <a:spcBef>
                <a:spcPts val="600"/>
              </a:spcBef>
              <a:spcAft>
                <a:spcPts val="600"/>
              </a:spcAft>
              <a:buClr>
                <a:srgbClr val="990000"/>
              </a:buClr>
              <a:buNone/>
            </a:pPr>
            <a:r>
              <a:rPr lang="en-US" sz="2400" dirty="0">
                <a:solidFill>
                  <a:srgbClr val="A50021"/>
                </a:solidFill>
              </a:rPr>
              <a:t>	</a:t>
            </a:r>
            <a:r>
              <a:rPr lang="en-US" sz="2400" dirty="0">
                <a:solidFill>
                  <a:srgbClr val="990000"/>
                </a:solidFill>
              </a:rPr>
              <a:t> ∏</a:t>
            </a:r>
            <a:r>
              <a:rPr lang="en-US" sz="2400" baseline="-25000" dirty="0" err="1">
                <a:solidFill>
                  <a:srgbClr val="990000"/>
                </a:solidFill>
              </a:rPr>
              <a:t>sID,sName</a:t>
            </a:r>
            <a:r>
              <a:rPr lang="en-US" sz="2400" baseline="-25000" dirty="0">
                <a:solidFill>
                  <a:srgbClr val="990000"/>
                </a:solidFill>
              </a:rPr>
              <a:t>  </a:t>
            </a:r>
            <a:r>
              <a:rPr lang="en-US" sz="2400" dirty="0">
                <a:solidFill>
                  <a:srgbClr val="990000"/>
                </a:solidFill>
              </a:rPr>
              <a:t>(  </a:t>
            </a:r>
            <a:r>
              <a:rPr lang="el-GR" sz="2400" dirty="0">
                <a:solidFill>
                  <a:srgbClr val="A50021"/>
                </a:solidFill>
              </a:rPr>
              <a:t>σ</a:t>
            </a:r>
            <a:r>
              <a:rPr lang="en-US" sz="2400" dirty="0">
                <a:solidFill>
                  <a:srgbClr val="A50021"/>
                </a:solidFill>
              </a:rPr>
              <a:t> </a:t>
            </a:r>
            <a:r>
              <a:rPr lang="en-US" sz="2400" i="1" baseline="-25000" dirty="0">
                <a:solidFill>
                  <a:srgbClr val="A50021"/>
                </a:solidFill>
              </a:rPr>
              <a:t>GPA&gt;3.7 </a:t>
            </a:r>
            <a:r>
              <a:rPr lang="en-US" sz="2400" i="1" dirty="0">
                <a:solidFill>
                  <a:srgbClr val="A50021"/>
                </a:solidFill>
              </a:rPr>
              <a:t>(Students)  )</a:t>
            </a:r>
            <a:endParaRPr lang="en-US" sz="2400" i="1" baseline="-25000" dirty="0">
              <a:solidFill>
                <a:srgbClr val="A50021"/>
              </a:solidFill>
            </a:endParaRPr>
          </a:p>
          <a:p>
            <a:pPr marL="1005840" lvl="1" indent="-514350">
              <a:spcBef>
                <a:spcPts val="1200"/>
              </a:spcBef>
              <a:spcAft>
                <a:spcPts val="3000"/>
              </a:spcAft>
              <a:buClr>
                <a:srgbClr val="990000"/>
              </a:buClr>
              <a:buNone/>
            </a:pPr>
            <a:endParaRPr lang="en-US" sz="24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2824907841"/>
              </p:ext>
            </p:extLst>
          </p:nvPr>
        </p:nvGraphicFramePr>
        <p:xfrm>
          <a:off x="685800" y="1035584"/>
          <a:ext cx="2074250" cy="92681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50184">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326247">
                <a:tc>
                  <a:txBody>
                    <a:bodyPr/>
                    <a:lstStyle/>
                    <a:p>
                      <a:r>
                        <a:rPr lang="en-US" sz="1200" dirty="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326247">
                <a:tc>
                  <a:txBody>
                    <a:bodyPr/>
                    <a:lstStyle/>
                    <a:p>
                      <a:r>
                        <a:rPr lang="en-US" sz="120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sp>
        <p:nvSpPr>
          <p:cNvPr id="12" name="TextBox 11"/>
          <p:cNvSpPr txBox="1"/>
          <p:nvPr/>
        </p:nvSpPr>
        <p:spPr>
          <a:xfrm>
            <a:off x="621807" y="744808"/>
            <a:ext cx="1160895" cy="369332"/>
          </a:xfrm>
          <a:prstGeom prst="rect">
            <a:avLst/>
          </a:prstGeom>
          <a:noFill/>
        </p:spPr>
        <p:txBody>
          <a:bodyPr wrap="none" rtlCol="0">
            <a:spAutoFit/>
          </a:bodyPr>
          <a:lstStyle/>
          <a:p>
            <a:r>
              <a:rPr lang="en-US" dirty="0">
                <a:latin typeface="Lucida Console" pitchFamily="49" charset="0"/>
              </a:rPr>
              <a:t>Student</a:t>
            </a:r>
          </a:p>
        </p:txBody>
      </p:sp>
      <p:graphicFrame>
        <p:nvGraphicFramePr>
          <p:cNvPr id="13" name="Table 12"/>
          <p:cNvGraphicFramePr>
            <a:graphicFrameLocks noGrp="1"/>
          </p:cNvGraphicFramePr>
          <p:nvPr>
            <p:extLst>
              <p:ext uri="{D42A27DB-BD31-4B8C-83A1-F6EECF244321}">
                <p14:modId xmlns:p14="http://schemas.microsoft.com/office/powerpoint/2010/main" val="1005706287"/>
              </p:ext>
            </p:extLst>
          </p:nvPr>
        </p:nvGraphicFramePr>
        <p:xfrm>
          <a:off x="676829" y="3553816"/>
          <a:ext cx="1071885" cy="600567"/>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tblGrid>
              <a:tr h="250184">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326247">
                <a:tc>
                  <a:txBody>
                    <a:bodyPr/>
                    <a:lstStyle/>
                    <a:p>
                      <a:r>
                        <a:rPr lang="en-US" sz="120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3020493005"/>
                  </a:ext>
                </a:extLst>
              </a:tr>
            </a:tbl>
          </a:graphicData>
        </a:graphic>
      </p:graphicFrame>
    </p:spTree>
    <p:extLst>
      <p:ext uri="{BB962C8B-B14F-4D97-AF65-F5344CB8AC3E}">
        <p14:creationId xmlns:p14="http://schemas.microsoft.com/office/powerpoint/2010/main" val="129669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9065386"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dirty="0">
                <a:solidFill>
                  <a:srgbClr val="0000FF"/>
                </a:solidFill>
              </a:rPr>
              <a:t>Duplicates</a:t>
            </a:r>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r>
              <a:rPr lang="en-US" sz="2400" i="1" dirty="0"/>
              <a:t>List of application’s majors and decisions</a:t>
            </a:r>
          </a:p>
          <a:p>
            <a:pPr marL="1005840" lvl="1" indent="-514350">
              <a:spcBef>
                <a:spcPts val="600"/>
              </a:spcBef>
              <a:spcAft>
                <a:spcPts val="600"/>
              </a:spcAft>
              <a:buClr>
                <a:srgbClr val="990000"/>
              </a:buClr>
              <a:buNone/>
            </a:pPr>
            <a:r>
              <a:rPr lang="en-US" sz="2400" dirty="0">
                <a:solidFill>
                  <a:srgbClr val="990000"/>
                </a:solidFill>
              </a:rPr>
              <a:t>	∏</a:t>
            </a:r>
            <a:r>
              <a:rPr lang="en-US" sz="2400" baseline="-25000" dirty="0" err="1">
                <a:solidFill>
                  <a:srgbClr val="990000"/>
                </a:solidFill>
              </a:rPr>
              <a:t>major,dec</a:t>
            </a:r>
            <a:r>
              <a:rPr lang="en-US" sz="2400" dirty="0">
                <a:solidFill>
                  <a:srgbClr val="990000"/>
                </a:solidFill>
              </a:rPr>
              <a:t>  (Apply)</a:t>
            </a:r>
            <a:r>
              <a:rPr lang="en-US" sz="2400" baseline="-25000" dirty="0">
                <a:solidFill>
                  <a:srgbClr val="990000"/>
                </a:solidFill>
              </a:rPr>
              <a:t>	</a:t>
            </a:r>
            <a:endParaRPr lang="en-US" sz="2400" i="1" dirty="0"/>
          </a:p>
          <a:p>
            <a:pPr marL="517525" lvl="1" indent="-53975">
              <a:spcBef>
                <a:spcPts val="1200"/>
              </a:spcBef>
              <a:spcAft>
                <a:spcPts val="3000"/>
              </a:spcAft>
              <a:buClr>
                <a:srgbClr val="990000"/>
              </a:buClr>
              <a:buNone/>
            </a:pPr>
            <a:endParaRPr lang="en-US" sz="1800" dirty="0"/>
          </a:p>
          <a:p>
            <a:pPr marL="517525" lvl="1" indent="-53975">
              <a:spcBef>
                <a:spcPts val="1200"/>
              </a:spcBef>
              <a:spcAft>
                <a:spcPts val="3000"/>
              </a:spcAft>
              <a:buClr>
                <a:srgbClr val="990000"/>
              </a:buClr>
              <a:buNone/>
            </a:pPr>
            <a:r>
              <a:rPr lang="en-US" sz="1800" dirty="0"/>
              <a:t>The semantics of relational algebra says that duplicates are always eliminated. So if you run a query that would logically have a lot of duplicate values, you just get one value for each result.</a:t>
            </a:r>
            <a:endParaRPr lang="en-US" sz="18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4257290850"/>
              </p:ext>
            </p:extLst>
          </p:nvPr>
        </p:nvGraphicFramePr>
        <p:xfrm>
          <a:off x="685800" y="1073955"/>
          <a:ext cx="2209800" cy="1234336"/>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08584">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308584">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8584">
                <a:tc>
                  <a:txBody>
                    <a:bodyPr/>
                    <a:lstStyle/>
                    <a:p>
                      <a:r>
                        <a:rPr lang="en-US" sz="1200" dirty="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593466" y="755564"/>
            <a:ext cx="881973" cy="369332"/>
          </a:xfrm>
          <a:prstGeom prst="rect">
            <a:avLst/>
          </a:prstGeom>
          <a:noFill/>
        </p:spPr>
        <p:txBody>
          <a:bodyPr wrap="none" rtlCol="0">
            <a:spAutoFit/>
          </a:bodyPr>
          <a:lstStyle/>
          <a:p>
            <a:r>
              <a:rPr lang="en-US" dirty="0">
                <a:latin typeface="Lucida Console" pitchFamily="49" charset="0"/>
              </a:rPr>
              <a:t>Apply</a:t>
            </a:r>
          </a:p>
        </p:txBody>
      </p:sp>
      <p:graphicFrame>
        <p:nvGraphicFramePr>
          <p:cNvPr id="13" name="Table 12"/>
          <p:cNvGraphicFramePr>
            <a:graphicFrameLocks noGrp="1"/>
          </p:cNvGraphicFramePr>
          <p:nvPr>
            <p:extLst>
              <p:ext uri="{D42A27DB-BD31-4B8C-83A1-F6EECF244321}">
                <p14:modId xmlns:p14="http://schemas.microsoft.com/office/powerpoint/2010/main" val="3118935990"/>
              </p:ext>
            </p:extLst>
          </p:nvPr>
        </p:nvGraphicFramePr>
        <p:xfrm>
          <a:off x="676566" y="3339850"/>
          <a:ext cx="1104187" cy="925752"/>
        </p:xfrm>
        <a:graphic>
          <a:graphicData uri="http://schemas.openxmlformats.org/drawingml/2006/table">
            <a:tbl>
              <a:tblPr firstRow="1" bandRow="1">
                <a:tableStyleId>{21E4AEA4-8DFA-4A89-87EB-49C32662AFE0}</a:tableStyleId>
              </a:tblPr>
              <a:tblGrid>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08584">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308584">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dirty="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9669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71793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Cross-product (X)</a:t>
            </a:r>
            <a:r>
              <a:rPr lang="en-US" sz="2800" dirty="0">
                <a:solidFill>
                  <a:srgbClr val="990000"/>
                </a:solidFill>
              </a:rPr>
              <a:t>:</a:t>
            </a:r>
            <a:r>
              <a:rPr lang="en-US" sz="2800" b="1" dirty="0">
                <a:solidFill>
                  <a:srgbClr val="990000"/>
                </a:solidFill>
              </a:rPr>
              <a:t> </a:t>
            </a:r>
            <a:r>
              <a:rPr lang="en-US" sz="2800" dirty="0">
                <a:solidFill>
                  <a:srgbClr val="0000FF"/>
                </a:solidFill>
              </a:rPr>
              <a:t>combine two relations</a:t>
            </a:r>
          </a:p>
          <a:p>
            <a:pPr marL="605790" indent="-514350">
              <a:spcBef>
                <a:spcPts val="0"/>
              </a:spcBef>
              <a:buClr>
                <a:srgbClr val="990000"/>
              </a:buClr>
              <a:buNone/>
            </a:pPr>
            <a:r>
              <a:rPr lang="en-US" sz="2800" dirty="0">
                <a:solidFill>
                  <a:srgbClr val="0000FF"/>
                </a:solidFill>
              </a:rPr>
              <a:t>(a.k.a. </a:t>
            </a:r>
            <a:r>
              <a:rPr lang="en-US" sz="2800" b="1" dirty="0">
                <a:solidFill>
                  <a:srgbClr val="990000"/>
                </a:solidFill>
              </a:rPr>
              <a:t>Cartesian product</a:t>
            </a:r>
            <a:r>
              <a:rPr lang="en-US" sz="2800" dirty="0">
                <a:solidFill>
                  <a:srgbClr val="0000FF"/>
                </a:solidFill>
              </a:rPr>
              <a:t>)</a:t>
            </a:r>
          </a:p>
          <a:p>
            <a:pPr marL="605790" indent="-514350">
              <a:spcBef>
                <a:spcPts val="0"/>
              </a:spcBef>
              <a:buClr>
                <a:srgbClr val="990000"/>
              </a:buClr>
              <a:buNone/>
            </a:pPr>
            <a:r>
              <a:rPr lang="en-US" sz="2800" dirty="0">
                <a:solidFill>
                  <a:srgbClr val="0000FF"/>
                </a:solidFill>
              </a:rPr>
              <a:t>						</a:t>
            </a:r>
          </a:p>
          <a:p>
            <a:pPr marL="605790" indent="-514350">
              <a:spcBef>
                <a:spcPts val="0"/>
              </a:spcBef>
              <a:buClr>
                <a:srgbClr val="990000"/>
              </a:buClr>
              <a:buNone/>
            </a:pPr>
            <a:r>
              <a:rPr lang="en-US" sz="2800" dirty="0">
                <a:solidFill>
                  <a:srgbClr val="0000FF"/>
                </a:solidFill>
              </a:rPr>
              <a:t>			</a:t>
            </a:r>
            <a:r>
              <a:rPr lang="en-US" sz="2800" b="1" dirty="0">
                <a:solidFill>
                  <a:srgbClr val="990000"/>
                </a:solidFill>
              </a:rPr>
              <a:t>                        </a:t>
            </a:r>
          </a:p>
          <a:p>
            <a:pPr marL="605790" indent="-514350">
              <a:spcBef>
                <a:spcPts val="0"/>
              </a:spcBef>
              <a:buClr>
                <a:srgbClr val="990000"/>
              </a:buClr>
              <a:buNone/>
            </a:pPr>
            <a:r>
              <a:rPr lang="en-US" sz="2800" b="1" dirty="0">
                <a:solidFill>
                  <a:srgbClr val="990000"/>
                </a:solidFill>
              </a:rPr>
              <a:t>                                               X                              =</a:t>
            </a:r>
            <a:endParaRPr lang="en-US" sz="2800" dirty="0">
              <a:solidFill>
                <a:srgbClr val="0000FF"/>
              </a:solidFill>
            </a:endParaRPr>
          </a:p>
          <a:p>
            <a:pPr marL="605790" indent="-514350">
              <a:spcBef>
                <a:spcPts val="0"/>
              </a:spcBef>
              <a:buClr>
                <a:srgbClr val="990000"/>
              </a:buClr>
              <a:buNone/>
            </a:pPr>
            <a:endParaRPr lang="en-US" sz="2800" dirty="0">
              <a:solidFill>
                <a:srgbClr val="0000FF"/>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943330318"/>
              </p:ext>
            </p:extLst>
          </p:nvPr>
        </p:nvGraphicFramePr>
        <p:xfrm>
          <a:off x="462665" y="2716026"/>
          <a:ext cx="8333885" cy="2352049"/>
        </p:xfrm>
        <a:graphic>
          <a:graphicData uri="http://schemas.openxmlformats.org/drawingml/2006/table">
            <a:tbl>
              <a:tblPr firstRow="1" bandRow="1">
                <a:tableStyleId>{00A15C55-8517-42AA-B614-E9B94910E393}</a:tableStyleId>
              </a:tblPr>
              <a:tblGrid>
                <a:gridCol w="998530">
                  <a:extLst>
                    <a:ext uri="{9D8B030D-6E8A-4147-A177-3AD203B41FA5}">
                      <a16:colId xmlns:a16="http://schemas.microsoft.com/office/drawing/2014/main" val="20000"/>
                    </a:ext>
                  </a:extLst>
                </a:gridCol>
                <a:gridCol w="1030588">
                  <a:extLst>
                    <a:ext uri="{9D8B030D-6E8A-4147-A177-3AD203B41FA5}">
                      <a16:colId xmlns:a16="http://schemas.microsoft.com/office/drawing/2014/main" val="20001"/>
                    </a:ext>
                  </a:extLst>
                </a:gridCol>
                <a:gridCol w="946020">
                  <a:extLst>
                    <a:ext uri="{9D8B030D-6E8A-4147-A177-3AD203B41FA5}">
                      <a16:colId xmlns:a16="http://schemas.microsoft.com/office/drawing/2014/main" val="20002"/>
                    </a:ext>
                  </a:extLst>
                </a:gridCol>
                <a:gridCol w="826957">
                  <a:extLst>
                    <a:ext uri="{9D8B030D-6E8A-4147-A177-3AD203B41FA5}">
                      <a16:colId xmlns:a16="http://schemas.microsoft.com/office/drawing/2014/main" val="2628702122"/>
                    </a:ext>
                  </a:extLst>
                </a:gridCol>
                <a:gridCol w="883749">
                  <a:extLst>
                    <a:ext uri="{9D8B030D-6E8A-4147-A177-3AD203B41FA5}">
                      <a16:colId xmlns:a16="http://schemas.microsoft.com/office/drawing/2014/main" val="3301968290"/>
                    </a:ext>
                  </a:extLst>
                </a:gridCol>
                <a:gridCol w="1617098">
                  <a:extLst>
                    <a:ext uri="{9D8B030D-6E8A-4147-A177-3AD203B41FA5}">
                      <a16:colId xmlns:a16="http://schemas.microsoft.com/office/drawing/2014/main" val="1994566988"/>
                    </a:ext>
                  </a:extLst>
                </a:gridCol>
                <a:gridCol w="1161322">
                  <a:extLst>
                    <a:ext uri="{9D8B030D-6E8A-4147-A177-3AD203B41FA5}">
                      <a16:colId xmlns:a16="http://schemas.microsoft.com/office/drawing/2014/main" val="888494305"/>
                    </a:ext>
                  </a:extLst>
                </a:gridCol>
                <a:gridCol w="869621">
                  <a:extLst>
                    <a:ext uri="{9D8B030D-6E8A-4147-A177-3AD203B41FA5}">
                      <a16:colId xmlns:a16="http://schemas.microsoft.com/office/drawing/2014/main" val="2878216827"/>
                    </a:ext>
                  </a:extLst>
                </a:gridCol>
              </a:tblGrid>
              <a:tr h="706129">
                <a:tc>
                  <a:txBody>
                    <a:bodyPr/>
                    <a:lstStyle/>
                    <a:p>
                      <a:pPr algn="ctr"/>
                      <a:r>
                        <a:rPr lang="en-US" sz="1200" b="1" i="0" dirty="0" err="1">
                          <a:solidFill>
                            <a:schemeClr val="bg1"/>
                          </a:solidFill>
                        </a:rPr>
                        <a:t>Student.sID</a:t>
                      </a:r>
                      <a:endParaRPr lang="en-US" sz="1200" b="1" i="0" dirty="0">
                        <a:solidFill>
                          <a:schemeClr val="bg1"/>
                        </a:solidFill>
                      </a:endParaRPr>
                    </a:p>
                  </a:txBody>
                  <a:tcPr>
                    <a:solidFill>
                      <a:srgbClr val="990000"/>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990000"/>
                    </a:solidFill>
                  </a:tcPr>
                </a:tc>
                <a:tc>
                  <a:txBody>
                    <a:bodyPr/>
                    <a:lstStyle/>
                    <a:p>
                      <a:pPr algn="ctr"/>
                      <a:r>
                        <a:rPr lang="en-US" sz="1200" b="1" i="0" dirty="0">
                          <a:solidFill>
                            <a:schemeClr val="bg1"/>
                          </a:solidFill>
                        </a:rPr>
                        <a:t>GPA</a:t>
                      </a:r>
                    </a:p>
                  </a:txBody>
                  <a:tcPr>
                    <a:solidFill>
                      <a:srgbClr val="990000"/>
                    </a:solidFill>
                  </a:tcPr>
                </a:tc>
                <a:tc>
                  <a:txBody>
                    <a:bodyPr/>
                    <a:lstStyle/>
                    <a:p>
                      <a:r>
                        <a:rPr lang="en-US" sz="1200" b="1" i="0" dirty="0">
                          <a:solidFill>
                            <a:schemeClr val="bg1"/>
                          </a:solidFill>
                        </a:rPr>
                        <a:t>HS</a:t>
                      </a:r>
                    </a:p>
                  </a:txBody>
                  <a:tcPr>
                    <a:solidFill>
                      <a:srgbClr val="990000"/>
                    </a:solidFill>
                  </a:tcPr>
                </a:tc>
                <a:tc>
                  <a:txBody>
                    <a:bodyPr/>
                    <a:lstStyle/>
                    <a:p>
                      <a:pPr algn="ctr"/>
                      <a:r>
                        <a:rPr lang="en-US" sz="1200" dirty="0" err="1">
                          <a:solidFill>
                            <a:schemeClr val="bg1"/>
                          </a:solidFill>
                        </a:rPr>
                        <a:t>Apply.sID</a:t>
                      </a: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t>uName</a:t>
                      </a:r>
                      <a:endParaRPr lang="en-US" sz="1200" dirty="0"/>
                    </a:p>
                    <a:p>
                      <a:pPr algn="ct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major</a:t>
                      </a:r>
                    </a:p>
                    <a:p>
                      <a:pPr algn="ct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0" dirty="0" err="1"/>
                        <a:t>dec</a:t>
                      </a:r>
                      <a:endParaRPr lang="en-US" sz="1200" i="0" dirty="0"/>
                    </a:p>
                    <a:p>
                      <a:pPr algn="ct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267420">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267420">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267420">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451470085"/>
                  </a:ext>
                </a:extLst>
              </a:tr>
              <a:tr h="267420">
                <a:tc>
                  <a:txBody>
                    <a:bodyPr/>
                    <a:lstStyle/>
                    <a:p>
                      <a:r>
                        <a:rPr lang="en-US" sz="120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804481973"/>
                  </a:ext>
                </a:extLst>
              </a:tr>
              <a:tr h="267420">
                <a:tc>
                  <a:txBody>
                    <a:bodyPr/>
                    <a:lstStyle/>
                    <a:p>
                      <a:r>
                        <a:rPr lang="en-US" sz="120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267420">
                <a:tc>
                  <a:txBody>
                    <a:bodyPr/>
                    <a:lstStyle/>
                    <a:p>
                      <a:r>
                        <a:rPr lang="en-US" sz="120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83975406"/>
              </p:ext>
            </p:extLst>
          </p:nvPr>
        </p:nvGraphicFramePr>
        <p:xfrm>
          <a:off x="1879453" y="1505176"/>
          <a:ext cx="2074250" cy="98976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29964">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357722">
                <a:tc>
                  <a:txBody>
                    <a:bodyPr/>
                    <a:lstStyle/>
                    <a:p>
                      <a:r>
                        <a:rPr lang="en-US" sz="1200" dirty="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357722">
                <a:tc>
                  <a:txBody>
                    <a:bodyPr/>
                    <a:lstStyle/>
                    <a:p>
                      <a:r>
                        <a:rPr lang="en-US" sz="120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291756592"/>
              </p:ext>
            </p:extLst>
          </p:nvPr>
        </p:nvGraphicFramePr>
        <p:xfrm>
          <a:off x="4359260" y="1337414"/>
          <a:ext cx="2209800" cy="1234336"/>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08584">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308584">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8584">
                <a:tc>
                  <a:txBody>
                    <a:bodyPr/>
                    <a:lstStyle/>
                    <a:p>
                      <a:r>
                        <a:rPr lang="en-US" sz="1200" dirty="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18" name="TextBox 17"/>
          <p:cNvSpPr txBox="1"/>
          <p:nvPr/>
        </p:nvSpPr>
        <p:spPr>
          <a:xfrm>
            <a:off x="1881440" y="1112360"/>
            <a:ext cx="1160895" cy="369332"/>
          </a:xfrm>
          <a:prstGeom prst="rect">
            <a:avLst/>
          </a:prstGeom>
          <a:noFill/>
        </p:spPr>
        <p:txBody>
          <a:bodyPr wrap="none" rtlCol="0">
            <a:spAutoFit/>
          </a:bodyPr>
          <a:lstStyle/>
          <a:p>
            <a:r>
              <a:rPr lang="en-US" dirty="0">
                <a:latin typeface="Lucida Console" pitchFamily="49" charset="0"/>
              </a:rPr>
              <a:t>Student</a:t>
            </a:r>
          </a:p>
        </p:txBody>
      </p:sp>
      <p:sp>
        <p:nvSpPr>
          <p:cNvPr id="19" name="TextBox 18"/>
          <p:cNvSpPr txBox="1"/>
          <p:nvPr/>
        </p:nvSpPr>
        <p:spPr>
          <a:xfrm>
            <a:off x="4359260" y="1019023"/>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129669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90653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Cross-product (X)</a:t>
            </a:r>
            <a:r>
              <a:rPr lang="en-US" sz="2800" dirty="0">
                <a:solidFill>
                  <a:srgbClr val="990000"/>
                </a:solidFill>
              </a:rPr>
              <a:t>:</a:t>
            </a:r>
            <a:r>
              <a:rPr lang="en-US" sz="2800" b="1" dirty="0">
                <a:solidFill>
                  <a:srgbClr val="990000"/>
                </a:solidFill>
              </a:rPr>
              <a:t> </a:t>
            </a:r>
            <a:r>
              <a:rPr lang="en-US" sz="2800" dirty="0">
                <a:solidFill>
                  <a:srgbClr val="0000FF"/>
                </a:solidFill>
              </a:rPr>
              <a:t>combine two relations</a:t>
            </a:r>
          </a:p>
          <a:p>
            <a:pPr marL="605790" indent="-514350">
              <a:spcBef>
                <a:spcPts val="0"/>
              </a:spcBef>
              <a:buClr>
                <a:srgbClr val="990000"/>
              </a:buClr>
              <a:buNone/>
            </a:pPr>
            <a:r>
              <a:rPr lang="en-US" sz="2800" dirty="0">
                <a:solidFill>
                  <a:srgbClr val="0000FF"/>
                </a:solidFill>
              </a:rPr>
              <a:t>(a.k.a. </a:t>
            </a:r>
            <a:r>
              <a:rPr lang="en-US" sz="2800" b="1" dirty="0">
                <a:solidFill>
                  <a:srgbClr val="990000"/>
                </a:solidFill>
              </a:rPr>
              <a:t>Cartesian product</a:t>
            </a:r>
            <a:r>
              <a:rPr lang="en-US" sz="2800" dirty="0">
                <a:solidFill>
                  <a:srgbClr val="0000FF"/>
                </a:solidFill>
              </a:rPr>
              <a:t>)</a:t>
            </a:r>
          </a:p>
          <a:p>
            <a:pPr marL="1005840" lvl="1" indent="-514350">
              <a:spcBef>
                <a:spcPts val="60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and were rejected</a:t>
            </a:r>
          </a:p>
          <a:p>
            <a:pPr marL="514350" lvl="1" indent="-514350">
              <a:spcBef>
                <a:spcPts val="0"/>
              </a:spcBef>
              <a:spcAft>
                <a:spcPts val="3000"/>
              </a:spcAft>
              <a:buClr>
                <a:srgbClr val="990000"/>
              </a:buClr>
              <a:buNone/>
            </a:pPr>
            <a:r>
              <a:rPr lang="en-US" sz="2400" dirty="0">
                <a:solidFill>
                  <a:srgbClr val="990000"/>
                </a:solidFill>
              </a:rPr>
              <a:t>∏</a:t>
            </a:r>
            <a:r>
              <a:rPr lang="en-US" sz="2400" baseline="-25000" dirty="0" err="1">
                <a:solidFill>
                  <a:srgbClr val="990000"/>
                </a:solidFill>
              </a:rPr>
              <a:t>sName,GPA</a:t>
            </a:r>
            <a:r>
              <a:rPr lang="en-US" sz="2400" baseline="-25000" dirty="0">
                <a:solidFill>
                  <a:srgbClr val="990000"/>
                </a:solidFill>
              </a:rPr>
              <a:t> </a:t>
            </a:r>
            <a:r>
              <a:rPr lang="en-US" sz="2400" dirty="0">
                <a:solidFill>
                  <a:srgbClr val="990000"/>
                </a:solidFill>
              </a:rPr>
              <a:t>( </a:t>
            </a:r>
            <a:r>
              <a:rPr lang="el-GR" sz="2400" dirty="0">
                <a:solidFill>
                  <a:srgbClr val="A50021"/>
                </a:solidFill>
              </a:rPr>
              <a:t>σ</a:t>
            </a:r>
            <a:r>
              <a:rPr lang="en-US" sz="2400" dirty="0">
                <a:solidFill>
                  <a:srgbClr val="A50021"/>
                </a:solidFill>
              </a:rPr>
              <a:t> </a:t>
            </a:r>
            <a:r>
              <a:rPr lang="en-US" sz="2400" baseline="-25000" dirty="0" err="1">
                <a:solidFill>
                  <a:srgbClr val="A50021"/>
                </a:solidFill>
              </a:rPr>
              <a:t>Student.sID</a:t>
            </a:r>
            <a:r>
              <a:rPr lang="en-US" sz="2400" baseline="-25000" dirty="0">
                <a:solidFill>
                  <a:srgbClr val="A50021"/>
                </a:solidFill>
              </a:rPr>
              <a:t>=</a:t>
            </a:r>
            <a:r>
              <a:rPr lang="en-US" sz="2400" baseline="-25000" dirty="0" err="1">
                <a:solidFill>
                  <a:srgbClr val="A50021"/>
                </a:solidFill>
              </a:rPr>
              <a:t>Apply.sID</a:t>
            </a:r>
            <a:r>
              <a:rPr lang="en-US" sz="2400" baseline="-25000" dirty="0">
                <a:solidFill>
                  <a:srgbClr val="A50021"/>
                </a:solidFill>
              </a:rPr>
              <a:t>  ^ </a:t>
            </a:r>
            <a:r>
              <a:rPr lang="en-US" sz="2400" i="1" baseline="-25000" dirty="0">
                <a:solidFill>
                  <a:srgbClr val="A50021"/>
                </a:solidFill>
              </a:rPr>
              <a:t>HS&gt;1000 ^ major=‘CS’ ^</a:t>
            </a:r>
            <a:r>
              <a:rPr lang="en-US" sz="2400" i="1" dirty="0">
                <a:solidFill>
                  <a:srgbClr val="A50021"/>
                </a:solidFill>
              </a:rPr>
              <a:t> </a:t>
            </a:r>
            <a:r>
              <a:rPr lang="en-US" sz="2400" i="1" baseline="-25000" dirty="0" err="1">
                <a:solidFill>
                  <a:srgbClr val="A50021"/>
                </a:solidFill>
              </a:rPr>
              <a:t>dec</a:t>
            </a:r>
            <a:r>
              <a:rPr lang="en-US" sz="2400" i="1" baseline="-25000" dirty="0">
                <a:solidFill>
                  <a:srgbClr val="A50021"/>
                </a:solidFill>
              </a:rPr>
              <a:t>=‘No’</a:t>
            </a:r>
            <a:r>
              <a:rPr lang="en-US" sz="2400" i="1" dirty="0">
                <a:solidFill>
                  <a:srgbClr val="A50021"/>
                </a:solidFill>
              </a:rPr>
              <a:t> (Students x Apply))</a:t>
            </a:r>
            <a:endParaRPr lang="en-US" sz="2400" i="1" baseline="-25000" dirty="0">
              <a:solidFill>
                <a:srgbClr val="A50021"/>
              </a:solidFill>
            </a:endParaRPr>
          </a:p>
          <a:p>
            <a:pPr marL="1005840" lvl="1" indent="-514350">
              <a:spcBef>
                <a:spcPts val="0"/>
              </a:spcBef>
              <a:spcAft>
                <a:spcPts val="3000"/>
              </a:spcAft>
              <a:buClr>
                <a:srgbClr val="990000"/>
              </a:buClr>
              <a:buNone/>
            </a:pPr>
            <a:endParaRPr lang="en-US" sz="2400" i="1" dirty="0"/>
          </a:p>
          <a:p>
            <a:pPr marL="605790" indent="-514350">
              <a:spcBef>
                <a:spcPts val="0"/>
              </a:spcBef>
              <a:buClr>
                <a:srgbClr val="990000"/>
              </a:buClr>
              <a:buNone/>
            </a:pPr>
            <a:endParaRPr lang="en-US" sz="2800" dirty="0">
              <a:solidFill>
                <a:srgbClr val="0000FF"/>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106429562"/>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129669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Natural Join (</a:t>
            </a:r>
            <a:r>
              <a:rPr lang="en-US" b="1" dirty="0">
                <a:solidFill>
                  <a:schemeClr val="accent2">
                    <a:lumMod val="75000"/>
                  </a:schemeClr>
                </a:solidFill>
              </a:rPr>
              <a:t>⋈</a:t>
            </a:r>
            <a:r>
              <a:rPr lang="en-US" sz="2800" b="1" dirty="0">
                <a:solidFill>
                  <a:srgbClr val="990000"/>
                </a:solidFill>
              </a:rPr>
              <a:t>)</a:t>
            </a:r>
            <a:endParaRPr lang="en-US" sz="2800" dirty="0">
              <a:solidFill>
                <a:srgbClr val="990000"/>
              </a:solidFill>
            </a:endParaRPr>
          </a:p>
          <a:p>
            <a:pPr marL="400050" indent="-285750">
              <a:spcBef>
                <a:spcPts val="0"/>
              </a:spcBef>
              <a:buClr>
                <a:srgbClr val="0000FF"/>
              </a:buClr>
              <a:buFont typeface="Wingdings" pitchFamily="2" charset="2"/>
              <a:buChar char="§"/>
            </a:pPr>
            <a:r>
              <a:rPr lang="en-US" sz="2400" dirty="0">
                <a:solidFill>
                  <a:srgbClr val="0000FF"/>
                </a:solidFill>
              </a:rPr>
              <a:t>Enforce equality on all attributes with same name</a:t>
            </a:r>
          </a:p>
          <a:p>
            <a:pPr marL="400050" indent="-285750">
              <a:spcBef>
                <a:spcPts val="0"/>
              </a:spcBef>
              <a:buClr>
                <a:srgbClr val="0000FF"/>
              </a:buClr>
              <a:buFont typeface="Wingdings" pitchFamily="2" charset="2"/>
              <a:buChar char="§"/>
            </a:pPr>
            <a:r>
              <a:rPr lang="en-US" sz="2400" dirty="0">
                <a:solidFill>
                  <a:srgbClr val="0000FF"/>
                </a:solidFill>
              </a:rPr>
              <a:t>Eliminate one copy of duplicate attributes</a:t>
            </a:r>
          </a:p>
          <a:p>
            <a:pPr marL="400050" indent="-285750">
              <a:spcBef>
                <a:spcPts val="0"/>
              </a:spcBef>
              <a:buClr>
                <a:srgbClr val="0000FF"/>
              </a:buClr>
              <a:buFont typeface="Wingdings" pitchFamily="2" charset="2"/>
              <a:buChar char="§"/>
            </a:pPr>
            <a:endParaRPr lang="en-US" sz="2400" dirty="0">
              <a:solidFill>
                <a:srgbClr val="0000FF"/>
              </a:solidFill>
            </a:endParaRPr>
          </a:p>
          <a:p>
            <a:pPr marL="400050" indent="-285750">
              <a:spcBef>
                <a:spcPts val="0"/>
              </a:spcBef>
              <a:buClr>
                <a:srgbClr val="0000FF"/>
              </a:buClr>
              <a:buFont typeface="Wingdings" pitchFamily="2" charset="2"/>
              <a:buChar char="§"/>
            </a:pPr>
            <a:endParaRPr lang="en-US" sz="2400" dirty="0">
              <a:solidFill>
                <a:srgbClr val="0000FF"/>
              </a:solidFill>
            </a:endParaRPr>
          </a:p>
          <a:p>
            <a:pPr marL="400050" indent="-285750">
              <a:spcBef>
                <a:spcPts val="0"/>
              </a:spcBef>
              <a:buClr>
                <a:srgbClr val="0000FF"/>
              </a:buClr>
              <a:buFont typeface="Wingdings" pitchFamily="2" charset="2"/>
              <a:buChar char="§"/>
            </a:pPr>
            <a:endParaRPr lang="en-US" sz="2400" dirty="0">
              <a:solidFill>
                <a:srgbClr val="0000FF"/>
              </a:solidFill>
            </a:endParaRPr>
          </a:p>
          <a:p>
            <a:pPr marL="1885950" lvl="4" indent="0">
              <a:spcBef>
                <a:spcPts val="0"/>
              </a:spcBef>
              <a:buClr>
                <a:srgbClr val="0000FF"/>
              </a:buClr>
              <a:buNone/>
            </a:pPr>
            <a:r>
              <a:rPr lang="en-US" sz="1200" b="1" dirty="0">
                <a:solidFill>
                  <a:schemeClr val="accent2">
                    <a:lumMod val="75000"/>
                  </a:schemeClr>
                </a:solidFill>
              </a:rPr>
              <a:t>   </a:t>
            </a:r>
            <a:r>
              <a:rPr lang="en-US" sz="2400" b="1" dirty="0">
                <a:solidFill>
                  <a:schemeClr val="accent2">
                    <a:lumMod val="75000"/>
                  </a:schemeClr>
                </a:solidFill>
              </a:rPr>
              <a:t>⋈			=</a:t>
            </a:r>
            <a:endParaRPr lang="en-US" sz="12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3242511965"/>
              </p:ext>
            </p:extLst>
          </p:nvPr>
        </p:nvGraphicFramePr>
        <p:xfrm>
          <a:off x="5021620" y="2086233"/>
          <a:ext cx="3989068" cy="1467753"/>
        </p:xfrm>
        <a:graphic>
          <a:graphicData uri="http://schemas.openxmlformats.org/drawingml/2006/table">
            <a:tbl>
              <a:tblPr firstRow="1" bandRow="1">
                <a:tableStyleId>{00A15C55-8517-42AA-B614-E9B94910E393}</a:tableStyleId>
              </a:tblPr>
              <a:tblGrid>
                <a:gridCol w="422455">
                  <a:extLst>
                    <a:ext uri="{9D8B030D-6E8A-4147-A177-3AD203B41FA5}">
                      <a16:colId xmlns:a16="http://schemas.microsoft.com/office/drawing/2014/main" val="20000"/>
                    </a:ext>
                  </a:extLst>
                </a:gridCol>
                <a:gridCol w="643972">
                  <a:extLst>
                    <a:ext uri="{9D8B030D-6E8A-4147-A177-3AD203B41FA5}">
                      <a16:colId xmlns:a16="http://schemas.microsoft.com/office/drawing/2014/main" val="20001"/>
                    </a:ext>
                  </a:extLst>
                </a:gridCol>
                <a:gridCol w="497192">
                  <a:extLst>
                    <a:ext uri="{9D8B030D-6E8A-4147-A177-3AD203B41FA5}">
                      <a16:colId xmlns:a16="http://schemas.microsoft.com/office/drawing/2014/main" val="20002"/>
                    </a:ext>
                  </a:extLst>
                </a:gridCol>
                <a:gridCol w="508177">
                  <a:extLst>
                    <a:ext uri="{9D8B030D-6E8A-4147-A177-3AD203B41FA5}">
                      <a16:colId xmlns:a16="http://schemas.microsoft.com/office/drawing/2014/main" val="2628702122"/>
                    </a:ext>
                  </a:extLst>
                </a:gridCol>
                <a:gridCol w="849885">
                  <a:extLst>
                    <a:ext uri="{9D8B030D-6E8A-4147-A177-3AD203B41FA5}">
                      <a16:colId xmlns:a16="http://schemas.microsoft.com/office/drawing/2014/main" val="1994566988"/>
                    </a:ext>
                  </a:extLst>
                </a:gridCol>
                <a:gridCol w="610347">
                  <a:extLst>
                    <a:ext uri="{9D8B030D-6E8A-4147-A177-3AD203B41FA5}">
                      <a16:colId xmlns:a16="http://schemas.microsoft.com/office/drawing/2014/main" val="888494305"/>
                    </a:ext>
                  </a:extLst>
                </a:gridCol>
                <a:gridCol w="457040">
                  <a:extLst>
                    <a:ext uri="{9D8B030D-6E8A-4147-A177-3AD203B41FA5}">
                      <a16:colId xmlns:a16="http://schemas.microsoft.com/office/drawing/2014/main" val="2878216827"/>
                    </a:ext>
                  </a:extLst>
                </a:gridCol>
              </a:tblGrid>
              <a:tr h="644793">
                <a:tc>
                  <a:txBody>
                    <a:bodyPr/>
                    <a:lstStyle/>
                    <a:p>
                      <a:pPr algn="ctr"/>
                      <a:r>
                        <a:rPr lang="en-US" sz="1200" b="1" i="0" dirty="0" err="1">
                          <a:solidFill>
                            <a:schemeClr val="bg1"/>
                          </a:solidFill>
                        </a:rPr>
                        <a:t>sID</a:t>
                      </a:r>
                      <a:endParaRPr lang="en-US" sz="1200" b="1" i="0" dirty="0">
                        <a:solidFill>
                          <a:schemeClr val="bg1"/>
                        </a:solidFill>
                      </a:endParaRPr>
                    </a:p>
                  </a:txBody>
                  <a:tcPr>
                    <a:solidFill>
                      <a:srgbClr val="990000"/>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990000"/>
                    </a:solidFill>
                  </a:tcPr>
                </a:tc>
                <a:tc>
                  <a:txBody>
                    <a:bodyPr/>
                    <a:lstStyle/>
                    <a:p>
                      <a:pPr algn="ctr"/>
                      <a:r>
                        <a:rPr lang="en-US" sz="1200" b="1" i="0" dirty="0">
                          <a:solidFill>
                            <a:schemeClr val="bg1"/>
                          </a:solidFill>
                        </a:rPr>
                        <a:t>GPA</a:t>
                      </a:r>
                    </a:p>
                  </a:txBody>
                  <a:tcPr>
                    <a:solidFill>
                      <a:srgbClr val="990000"/>
                    </a:solidFill>
                  </a:tcPr>
                </a:tc>
                <a:tc>
                  <a:txBody>
                    <a:bodyPr/>
                    <a:lstStyle/>
                    <a:p>
                      <a:r>
                        <a:rPr lang="en-US" sz="1200" b="1" i="0" dirty="0">
                          <a:solidFill>
                            <a:schemeClr val="bg1"/>
                          </a:solidFill>
                        </a:rPr>
                        <a:t>HS</a:t>
                      </a: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t>uName</a:t>
                      </a:r>
                      <a:endParaRPr lang="en-US" sz="1200" dirty="0"/>
                    </a:p>
                    <a:p>
                      <a:pPr algn="ct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major</a:t>
                      </a:r>
                    </a:p>
                    <a:p>
                      <a:pPr algn="ct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0" dirty="0" err="1"/>
                        <a:t>dec</a:t>
                      </a:r>
                      <a:endParaRPr lang="en-US" sz="1200" i="0" dirty="0"/>
                    </a:p>
                    <a:p>
                      <a:pPr algn="ct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176503">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76503">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76503">
                <a:tc>
                  <a:txBody>
                    <a:bodyPr/>
                    <a:lstStyle/>
                    <a:p>
                      <a:r>
                        <a:rPr lang="en-US" sz="120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61211266"/>
              </p:ext>
            </p:extLst>
          </p:nvPr>
        </p:nvGraphicFramePr>
        <p:xfrm>
          <a:off x="78235" y="2306368"/>
          <a:ext cx="2074250" cy="112950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74744">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427380">
                <a:tc>
                  <a:txBody>
                    <a:bodyPr/>
                    <a:lstStyle/>
                    <a:p>
                      <a:r>
                        <a:rPr lang="en-US" sz="1200" dirty="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427380">
                <a:tc>
                  <a:txBody>
                    <a:bodyPr/>
                    <a:lstStyle/>
                    <a:p>
                      <a:r>
                        <a:rPr lang="en-US" sz="120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25672421"/>
              </p:ext>
            </p:extLst>
          </p:nvPr>
        </p:nvGraphicFramePr>
        <p:xfrm>
          <a:off x="2459725" y="2219476"/>
          <a:ext cx="2209800" cy="1350804"/>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37701">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337701">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37701">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37701">
                <a:tc>
                  <a:txBody>
                    <a:bodyPr/>
                    <a:lstStyle/>
                    <a:p>
                      <a:r>
                        <a:rPr lang="en-US" sz="1200" dirty="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21" name="TextBox 20"/>
          <p:cNvSpPr txBox="1"/>
          <p:nvPr/>
        </p:nvSpPr>
        <p:spPr>
          <a:xfrm>
            <a:off x="42197" y="1856773"/>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2" name="TextBox 21"/>
          <p:cNvSpPr txBox="1"/>
          <p:nvPr/>
        </p:nvSpPr>
        <p:spPr>
          <a:xfrm>
            <a:off x="2461067" y="1856773"/>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073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Natural Join (</a:t>
            </a:r>
            <a:r>
              <a:rPr lang="en-US" sz="2800" b="1" dirty="0">
                <a:solidFill>
                  <a:schemeClr val="accent2">
                    <a:lumMod val="75000"/>
                  </a:schemeClr>
                </a:solidFill>
              </a:rPr>
              <a:t>⋈</a:t>
            </a:r>
            <a:r>
              <a:rPr lang="en-US" sz="2800" b="1" dirty="0">
                <a:solidFill>
                  <a:srgbClr val="990000"/>
                </a:solidFill>
              </a:rPr>
              <a:t>)</a:t>
            </a:r>
            <a:endParaRPr lang="en-US" sz="2800" dirty="0">
              <a:solidFill>
                <a:srgbClr val="990000"/>
              </a:solidFill>
            </a:endParaRPr>
          </a:p>
          <a:p>
            <a:pPr marL="1005840" lvl="1" indent="-514350">
              <a:spcBef>
                <a:spcPts val="120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and were rejected</a:t>
            </a:r>
          </a:p>
        </p:txBody>
      </p:sp>
      <p:graphicFrame>
        <p:nvGraphicFramePr>
          <p:cNvPr id="15" name="Table 14"/>
          <p:cNvGraphicFramePr>
            <a:graphicFrameLocks noGrp="1"/>
          </p:cNvGraphicFramePr>
          <p:nvPr>
            <p:extLst>
              <p:ext uri="{D42A27DB-BD31-4B8C-83A1-F6EECF244321}">
                <p14:modId xmlns:p14="http://schemas.microsoft.com/office/powerpoint/2010/main" val="1959980326"/>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57130">
                  <a:extLst>
                    <a:ext uri="{9D8B030D-6E8A-4147-A177-3AD203B41FA5}">
                      <a16:colId xmlns:a16="http://schemas.microsoft.com/office/drawing/2014/main" val="20000"/>
                    </a:ext>
                  </a:extLst>
                </a:gridCol>
                <a:gridCol w="61287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
        <p:nvSpPr>
          <p:cNvPr id="12" name="Content Placeholder 2"/>
          <p:cNvSpPr txBox="1">
            <a:spLocks/>
          </p:cNvSpPr>
          <p:nvPr/>
        </p:nvSpPr>
        <p:spPr>
          <a:xfrm>
            <a:off x="0" y="843525"/>
            <a:ext cx="9144001" cy="80650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3550" lvl="1" indent="26988">
              <a:spcBef>
                <a:spcPts val="0"/>
              </a:spcBef>
              <a:buClr>
                <a:srgbClr val="990000"/>
              </a:buClr>
              <a:buNone/>
            </a:pPr>
            <a:r>
              <a:rPr lang="en-US" sz="2400" i="1" dirty="0"/>
              <a:t>Names and GPAs of students with HS&gt;1000 who applied to CS and were rejected</a:t>
            </a:r>
          </a:p>
          <a:p>
            <a:pPr marL="1004888" lvl="1" indent="-1004888">
              <a:spcBef>
                <a:spcPts val="0"/>
              </a:spcBef>
              <a:spcAft>
                <a:spcPts val="3000"/>
              </a:spcAft>
              <a:buClr>
                <a:srgbClr val="990000"/>
              </a:buClr>
              <a:buNone/>
            </a:pPr>
            <a:r>
              <a:rPr lang="en-US" sz="2400" dirty="0">
                <a:solidFill>
                  <a:srgbClr val="990000"/>
                </a:solidFill>
              </a:rPr>
              <a:t>	∏</a:t>
            </a:r>
            <a:r>
              <a:rPr lang="en-US" sz="2400" baseline="-25000" dirty="0" err="1">
                <a:solidFill>
                  <a:srgbClr val="990000"/>
                </a:solidFill>
              </a:rPr>
              <a:t>sName,GPA</a:t>
            </a:r>
            <a:r>
              <a:rPr lang="en-US" sz="2400" baseline="-25000" dirty="0">
                <a:solidFill>
                  <a:srgbClr val="990000"/>
                </a:solidFill>
              </a:rPr>
              <a:t> </a:t>
            </a:r>
            <a:r>
              <a:rPr lang="en-US" sz="2400" dirty="0">
                <a:solidFill>
                  <a:srgbClr val="990000"/>
                </a:solidFill>
              </a:rPr>
              <a:t>( </a:t>
            </a:r>
            <a:r>
              <a:rPr lang="el-GR" sz="2400" dirty="0">
                <a:solidFill>
                  <a:srgbClr val="A50021"/>
                </a:solidFill>
              </a:rPr>
              <a:t>σ</a:t>
            </a:r>
            <a:r>
              <a:rPr lang="en-US" sz="2400" dirty="0">
                <a:solidFill>
                  <a:srgbClr val="A50021"/>
                </a:solidFill>
              </a:rPr>
              <a:t> </a:t>
            </a:r>
            <a:r>
              <a:rPr lang="en-US" sz="2400" i="1" baseline="-25000" dirty="0">
                <a:solidFill>
                  <a:srgbClr val="A50021"/>
                </a:solidFill>
              </a:rPr>
              <a:t>HS&gt;1000 ^ major=‘CS’ ^</a:t>
            </a:r>
            <a:r>
              <a:rPr lang="en-US" sz="2400" i="1" dirty="0">
                <a:solidFill>
                  <a:srgbClr val="A50021"/>
                </a:solidFill>
              </a:rPr>
              <a:t> </a:t>
            </a:r>
            <a:r>
              <a:rPr lang="en-US" sz="2400" i="1" baseline="-25000" dirty="0" err="1">
                <a:solidFill>
                  <a:srgbClr val="A50021"/>
                </a:solidFill>
              </a:rPr>
              <a:t>dec</a:t>
            </a:r>
            <a:r>
              <a:rPr lang="en-US" sz="2400" i="1" baseline="-25000" dirty="0">
                <a:solidFill>
                  <a:srgbClr val="A50021"/>
                </a:solidFill>
              </a:rPr>
              <a:t>=‘No’</a:t>
            </a:r>
            <a:r>
              <a:rPr lang="en-US" sz="2400" i="1" dirty="0">
                <a:solidFill>
                  <a:srgbClr val="A50021"/>
                </a:solidFill>
              </a:rPr>
              <a:t> (Students </a:t>
            </a:r>
            <a:r>
              <a:rPr lang="en-US" sz="2400" dirty="0">
                <a:solidFill>
                  <a:schemeClr val="accent2">
                    <a:lumMod val="75000"/>
                  </a:schemeClr>
                </a:solidFill>
              </a:rPr>
              <a:t>⋈</a:t>
            </a:r>
            <a:r>
              <a:rPr lang="en-US" sz="2400" i="1" dirty="0">
                <a:solidFill>
                  <a:srgbClr val="A50021"/>
                </a:solidFill>
              </a:rPr>
              <a:t> Apply</a:t>
            </a:r>
            <a:r>
              <a:rPr lang="en-US" sz="2400" dirty="0">
                <a:solidFill>
                  <a:schemeClr val="accent2">
                    <a:lumMod val="75000"/>
                  </a:schemeClr>
                </a:solidFill>
              </a:rPr>
              <a:t> </a:t>
            </a:r>
            <a:r>
              <a:rPr lang="en-US" sz="2400" i="1" dirty="0">
                <a:solidFill>
                  <a:srgbClr val="A50021"/>
                </a:solidFill>
              </a:rPr>
              <a:t>)  )</a:t>
            </a:r>
          </a:p>
          <a:p>
            <a:pPr marL="1004888" lvl="1" indent="-1004888">
              <a:spcBef>
                <a:spcPts val="0"/>
              </a:spcBef>
              <a:spcAft>
                <a:spcPts val="3000"/>
              </a:spcAft>
              <a:buClr>
                <a:srgbClr val="990000"/>
              </a:buClr>
              <a:buNone/>
            </a:pPr>
            <a:endParaRPr lang="en-US" sz="2400" i="1" baseline="-25000" dirty="0">
              <a:solidFill>
                <a:srgbClr val="A50021"/>
              </a:solidFill>
            </a:endParaRPr>
          </a:p>
          <a:p>
            <a:pPr marL="1005840" lvl="1" indent="-514350">
              <a:spcBef>
                <a:spcPts val="0"/>
              </a:spcBef>
              <a:spcAft>
                <a:spcPts val="3000"/>
              </a:spcAft>
              <a:buClr>
                <a:srgbClr val="990000"/>
              </a:buClr>
              <a:buNone/>
            </a:pPr>
            <a:endParaRPr lang="en-US" sz="2400" i="1" dirty="0"/>
          </a:p>
        </p:txBody>
      </p:sp>
    </p:spTree>
    <p:extLst>
      <p:ext uri="{BB962C8B-B14F-4D97-AF65-F5344CB8AC3E}">
        <p14:creationId xmlns:p14="http://schemas.microsoft.com/office/powerpoint/2010/main" val="411210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073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Natural Join (</a:t>
            </a:r>
            <a:r>
              <a:rPr lang="en-US" sz="2800" b="1" dirty="0">
                <a:solidFill>
                  <a:schemeClr val="accent2">
                    <a:lumMod val="75000"/>
                  </a:schemeClr>
                </a:solidFill>
              </a:rPr>
              <a:t>⋈</a:t>
            </a:r>
            <a:r>
              <a:rPr lang="en-US" sz="2800" b="1" dirty="0">
                <a:solidFill>
                  <a:srgbClr val="990000"/>
                </a:solidFill>
              </a:rPr>
              <a:t>)</a:t>
            </a:r>
            <a:endParaRPr lang="en-US" sz="2800" dirty="0">
              <a:solidFill>
                <a:srgbClr val="990000"/>
              </a:solidFill>
            </a:endParaRPr>
          </a:p>
          <a:p>
            <a:pPr marL="1005840" lvl="1" indent="-514350">
              <a:spcBef>
                <a:spcPts val="120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and were rejected</a:t>
            </a:r>
          </a:p>
        </p:txBody>
      </p:sp>
      <p:graphicFrame>
        <p:nvGraphicFramePr>
          <p:cNvPr id="15" name="Table 14"/>
          <p:cNvGraphicFramePr>
            <a:graphicFrameLocks noGrp="1"/>
          </p:cNvGraphicFramePr>
          <p:nvPr>
            <p:extLst>
              <p:ext uri="{D42A27DB-BD31-4B8C-83A1-F6EECF244321}">
                <p14:modId xmlns:p14="http://schemas.microsoft.com/office/powerpoint/2010/main" val="4005264812"/>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
        <p:nvSpPr>
          <p:cNvPr id="12" name="Content Placeholder 2"/>
          <p:cNvSpPr txBox="1">
            <a:spLocks/>
          </p:cNvSpPr>
          <p:nvPr/>
        </p:nvSpPr>
        <p:spPr>
          <a:xfrm>
            <a:off x="0" y="843525"/>
            <a:ext cx="9144001" cy="80650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05840" lvl="1" indent="-514350">
              <a:spcBef>
                <a:spcPts val="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at University with </a:t>
            </a:r>
            <a:r>
              <a:rPr lang="en-US" sz="2400" i="1" dirty="0" err="1"/>
              <a:t>enr</a:t>
            </a:r>
            <a:r>
              <a:rPr lang="en-US" sz="2400" i="1" dirty="0"/>
              <a:t>&gt;20,000 and were rejected</a:t>
            </a:r>
          </a:p>
          <a:p>
            <a:pPr marL="1004888" lvl="1" indent="-1004888">
              <a:spcBef>
                <a:spcPts val="0"/>
              </a:spcBef>
              <a:spcAft>
                <a:spcPts val="3000"/>
              </a:spcAft>
              <a:buClr>
                <a:srgbClr val="990000"/>
              </a:buClr>
              <a:buNone/>
            </a:pPr>
            <a:r>
              <a:rPr lang="en-US" sz="2400" dirty="0">
                <a:solidFill>
                  <a:srgbClr val="990000"/>
                </a:solidFill>
              </a:rPr>
              <a:t>∏</a:t>
            </a:r>
            <a:r>
              <a:rPr lang="en-US" sz="2400" baseline="-25000" dirty="0" err="1">
                <a:solidFill>
                  <a:srgbClr val="990000"/>
                </a:solidFill>
              </a:rPr>
              <a:t>sName,GPA</a:t>
            </a:r>
            <a:r>
              <a:rPr lang="en-US" sz="2400" baseline="-25000" dirty="0">
                <a:solidFill>
                  <a:srgbClr val="990000"/>
                </a:solidFill>
              </a:rPr>
              <a:t> </a:t>
            </a:r>
            <a:r>
              <a:rPr lang="en-US" sz="2400" dirty="0">
                <a:solidFill>
                  <a:srgbClr val="990000"/>
                </a:solidFill>
              </a:rPr>
              <a:t>( </a:t>
            </a:r>
            <a:r>
              <a:rPr lang="el-GR" sz="2400" dirty="0">
                <a:solidFill>
                  <a:srgbClr val="A50021"/>
                </a:solidFill>
              </a:rPr>
              <a:t>σ</a:t>
            </a:r>
            <a:r>
              <a:rPr lang="en-US" sz="2400" dirty="0">
                <a:solidFill>
                  <a:srgbClr val="A50021"/>
                </a:solidFill>
              </a:rPr>
              <a:t> </a:t>
            </a:r>
            <a:r>
              <a:rPr lang="en-US" sz="2400" baseline="-25000" dirty="0" err="1">
                <a:solidFill>
                  <a:srgbClr val="A50021"/>
                </a:solidFill>
              </a:rPr>
              <a:t>enr</a:t>
            </a:r>
            <a:r>
              <a:rPr lang="en-US" sz="2400" baseline="-25000" dirty="0">
                <a:solidFill>
                  <a:srgbClr val="A50021"/>
                </a:solidFill>
              </a:rPr>
              <a:t>&gt;20000</a:t>
            </a:r>
            <a:r>
              <a:rPr lang="en-US" sz="2400" dirty="0">
                <a:solidFill>
                  <a:srgbClr val="A50021"/>
                </a:solidFill>
              </a:rPr>
              <a:t> </a:t>
            </a:r>
            <a:r>
              <a:rPr lang="en-US" sz="2400" baseline="-25000" dirty="0">
                <a:solidFill>
                  <a:srgbClr val="A50021"/>
                </a:solidFill>
              </a:rPr>
              <a:t>^ </a:t>
            </a:r>
            <a:r>
              <a:rPr lang="en-US" sz="2400" i="1" baseline="-25000" dirty="0">
                <a:solidFill>
                  <a:srgbClr val="A50021"/>
                </a:solidFill>
              </a:rPr>
              <a:t>HS&gt;1000 ^ major=‘CS’ ^</a:t>
            </a:r>
            <a:r>
              <a:rPr lang="en-US" sz="2400" i="1" dirty="0">
                <a:solidFill>
                  <a:srgbClr val="A50021"/>
                </a:solidFill>
              </a:rPr>
              <a:t> </a:t>
            </a:r>
            <a:r>
              <a:rPr lang="en-US" sz="2400" i="1" baseline="-25000" dirty="0" err="1">
                <a:solidFill>
                  <a:srgbClr val="A50021"/>
                </a:solidFill>
              </a:rPr>
              <a:t>dec</a:t>
            </a:r>
            <a:r>
              <a:rPr lang="en-US" sz="2400" i="1" baseline="-25000" dirty="0">
                <a:solidFill>
                  <a:srgbClr val="A50021"/>
                </a:solidFill>
              </a:rPr>
              <a:t>=‘No’</a:t>
            </a:r>
            <a:r>
              <a:rPr lang="en-US" sz="2400" i="1" dirty="0">
                <a:solidFill>
                  <a:srgbClr val="A50021"/>
                </a:solidFill>
              </a:rPr>
              <a:t> (Students </a:t>
            </a:r>
            <a:r>
              <a:rPr lang="en-US" sz="2400" dirty="0">
                <a:solidFill>
                  <a:schemeClr val="accent2">
                    <a:lumMod val="75000"/>
                  </a:schemeClr>
                </a:solidFill>
              </a:rPr>
              <a:t>⋈</a:t>
            </a:r>
            <a:r>
              <a:rPr lang="en-US" sz="2400" i="1" dirty="0">
                <a:solidFill>
                  <a:srgbClr val="A50021"/>
                </a:solidFill>
              </a:rPr>
              <a:t> Apply</a:t>
            </a:r>
            <a:r>
              <a:rPr lang="en-US" sz="2400" b="1" dirty="0">
                <a:solidFill>
                  <a:schemeClr val="accent2">
                    <a:lumMod val="75000"/>
                  </a:schemeClr>
                </a:solidFill>
              </a:rPr>
              <a:t> </a:t>
            </a:r>
            <a:r>
              <a:rPr lang="en-US" sz="2400" dirty="0">
                <a:solidFill>
                  <a:schemeClr val="accent2">
                    <a:lumMod val="75000"/>
                  </a:schemeClr>
                </a:solidFill>
              </a:rPr>
              <a:t>⋈ 						   </a:t>
            </a:r>
            <a:r>
              <a:rPr lang="en-US" sz="2400" i="1" dirty="0">
                <a:solidFill>
                  <a:schemeClr val="accent2">
                    <a:lumMod val="75000"/>
                  </a:schemeClr>
                </a:solidFill>
              </a:rPr>
              <a:t>University</a:t>
            </a:r>
            <a:r>
              <a:rPr lang="en-US" sz="2400" i="1" dirty="0">
                <a:solidFill>
                  <a:srgbClr val="A50021"/>
                </a:solidFill>
              </a:rPr>
              <a:t>) )</a:t>
            </a:r>
            <a:endParaRPr lang="en-US" sz="2400" i="1" baseline="-25000" dirty="0">
              <a:solidFill>
                <a:srgbClr val="A50021"/>
              </a:solidFill>
            </a:endParaRPr>
          </a:p>
          <a:p>
            <a:pPr marL="1005840" lvl="1" indent="-514350">
              <a:spcBef>
                <a:spcPts val="0"/>
              </a:spcBef>
              <a:spcAft>
                <a:spcPts val="3000"/>
              </a:spcAft>
              <a:buClr>
                <a:srgbClr val="990000"/>
              </a:buClr>
              <a:buNone/>
            </a:pPr>
            <a:endParaRPr lang="en-US" sz="2400" i="1" dirty="0"/>
          </a:p>
        </p:txBody>
      </p:sp>
    </p:spTree>
    <p:extLst>
      <p:ext uri="{BB962C8B-B14F-4D97-AF65-F5344CB8AC3E}">
        <p14:creationId xmlns:p14="http://schemas.microsoft.com/office/powerpoint/2010/main" val="1296693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756340" cy="291878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Natural Join (</a:t>
            </a:r>
            <a:r>
              <a:rPr lang="en-US" sz="2800" b="1" dirty="0">
                <a:solidFill>
                  <a:schemeClr val="accent2">
                    <a:lumMod val="75000"/>
                  </a:schemeClr>
                </a:solidFill>
              </a:rPr>
              <a:t>⋈</a:t>
            </a:r>
            <a:r>
              <a:rPr lang="en-US" sz="2800" b="1" dirty="0">
                <a:solidFill>
                  <a:srgbClr val="990000"/>
                </a:solidFill>
              </a:rPr>
              <a:t>)</a:t>
            </a:r>
          </a:p>
          <a:p>
            <a:pPr marL="605790" indent="-514350">
              <a:spcBef>
                <a:spcPts val="0"/>
              </a:spcBef>
              <a:buClr>
                <a:srgbClr val="990000"/>
              </a:buClr>
              <a:buNone/>
            </a:pPr>
            <a:endParaRPr lang="en-US" sz="2800" b="1" dirty="0">
              <a:solidFill>
                <a:srgbClr val="990000"/>
              </a:solidFill>
            </a:endParaRPr>
          </a:p>
          <a:p>
            <a:pPr marL="605790" indent="-514350">
              <a:spcBef>
                <a:spcPts val="0"/>
              </a:spcBef>
              <a:buClr>
                <a:srgbClr val="990000"/>
              </a:buClr>
              <a:buNone/>
            </a:pPr>
            <a:r>
              <a:rPr lang="en-US" sz="2800" dirty="0">
                <a:solidFill>
                  <a:srgbClr val="0000FF"/>
                </a:solidFill>
              </a:rPr>
              <a:t>Natural Join doesn’t add expressive power to the language</a:t>
            </a:r>
          </a:p>
          <a:p>
            <a:pPr marL="605790" indent="-514350">
              <a:spcBef>
                <a:spcPts val="0"/>
              </a:spcBef>
              <a:buClr>
                <a:srgbClr val="990000"/>
              </a:buClr>
              <a:buNone/>
            </a:pPr>
            <a:endParaRPr lang="en-US" sz="2800" dirty="0">
              <a:solidFill>
                <a:srgbClr val="0000FF"/>
              </a:solidFill>
            </a:endParaRPr>
          </a:p>
          <a:p>
            <a:pPr marL="605790" indent="-514350">
              <a:spcBef>
                <a:spcPts val="0"/>
              </a:spcBef>
              <a:buClr>
                <a:srgbClr val="990000"/>
              </a:buClr>
              <a:buNone/>
            </a:pPr>
            <a:r>
              <a:rPr lang="en-US" sz="2800" b="1" dirty="0">
                <a:solidFill>
                  <a:schemeClr val="accent2">
                    <a:lumMod val="75000"/>
                  </a:schemeClr>
                </a:solidFill>
              </a:rPr>
              <a:t>R1⋈R2 = </a:t>
            </a:r>
            <a:r>
              <a:rPr lang="en-US" sz="2800" dirty="0">
                <a:solidFill>
                  <a:srgbClr val="990000"/>
                </a:solidFill>
              </a:rPr>
              <a:t>∏</a:t>
            </a:r>
            <a:r>
              <a:rPr lang="en-US" sz="2800" baseline="-25000" dirty="0">
                <a:solidFill>
                  <a:srgbClr val="990000"/>
                </a:solidFill>
              </a:rPr>
              <a:t>schema(R1) U schema(R2) </a:t>
            </a:r>
            <a:r>
              <a:rPr lang="en-US" sz="2800" dirty="0">
                <a:solidFill>
                  <a:srgbClr val="990000"/>
                </a:solidFill>
              </a:rPr>
              <a:t>( </a:t>
            </a:r>
            <a:r>
              <a:rPr lang="el-GR" sz="2800" dirty="0">
                <a:solidFill>
                  <a:srgbClr val="A50021"/>
                </a:solidFill>
              </a:rPr>
              <a:t>σ</a:t>
            </a:r>
            <a:r>
              <a:rPr lang="en-US" sz="2800" dirty="0">
                <a:solidFill>
                  <a:srgbClr val="A50021"/>
                </a:solidFill>
              </a:rPr>
              <a:t> </a:t>
            </a:r>
            <a:r>
              <a:rPr lang="en-US" sz="2800" baseline="-25000" dirty="0">
                <a:solidFill>
                  <a:srgbClr val="A50021"/>
                </a:solidFill>
              </a:rPr>
              <a:t>R1.A1=R2.A1 ^ ….. </a:t>
            </a:r>
            <a:r>
              <a:rPr lang="en-US" sz="2800" i="1" dirty="0">
                <a:solidFill>
                  <a:srgbClr val="A50021"/>
                </a:solidFill>
              </a:rPr>
              <a:t>(R1 xR2) )</a:t>
            </a:r>
            <a:endParaRPr lang="en-US" sz="2800" i="1" baseline="-25000" dirty="0">
              <a:solidFill>
                <a:srgbClr val="A50021"/>
              </a:solidFill>
            </a:endParaRPr>
          </a:p>
          <a:p>
            <a:pPr marL="605790" indent="-514350">
              <a:spcBef>
                <a:spcPts val="0"/>
              </a:spcBef>
              <a:buClr>
                <a:srgbClr val="990000"/>
              </a:buClr>
              <a:buNone/>
            </a:pPr>
            <a:endParaRPr lang="en-US" sz="2800" dirty="0">
              <a:solidFill>
                <a:srgbClr val="0000FF"/>
              </a:solidFill>
            </a:endParaRPr>
          </a:p>
          <a:p>
            <a:pPr marL="605790" indent="-514350">
              <a:spcBef>
                <a:spcPts val="0"/>
              </a:spcBef>
              <a:buClr>
                <a:srgbClr val="990000"/>
              </a:buClr>
              <a:buNone/>
            </a:pPr>
            <a:endParaRPr lang="en-US" sz="2800" dirty="0">
              <a:solidFill>
                <a:srgbClr val="990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241684775"/>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1296693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Theta Join (</a:t>
            </a:r>
            <a:r>
              <a:rPr lang="en-US" b="1" dirty="0">
                <a:solidFill>
                  <a:schemeClr val="accent2">
                    <a:lumMod val="75000"/>
                  </a:schemeClr>
                </a:solidFill>
              </a:rPr>
              <a:t>⋈</a:t>
            </a:r>
            <a:r>
              <a:rPr lang="el-GR" b="1" baseline="-25000" dirty="0">
                <a:solidFill>
                  <a:schemeClr val="accent2">
                    <a:lumMod val="75000"/>
                  </a:schemeClr>
                </a:solidFill>
              </a:rPr>
              <a:t>θ</a:t>
            </a:r>
            <a:r>
              <a:rPr lang="en-US" sz="2800" b="1" dirty="0">
                <a:solidFill>
                  <a:srgbClr val="990000"/>
                </a:solidFill>
              </a:rPr>
              <a:t>)</a:t>
            </a:r>
          </a:p>
          <a:p>
            <a:pPr marL="605790" indent="-514350">
              <a:spcBef>
                <a:spcPts val="0"/>
              </a:spcBef>
              <a:buClr>
                <a:srgbClr val="990000"/>
              </a:buClr>
              <a:buNone/>
            </a:pPr>
            <a:endParaRPr lang="en-US" sz="2800" b="1" dirty="0">
              <a:solidFill>
                <a:srgbClr val="990000"/>
              </a:solidFill>
            </a:endParaRPr>
          </a:p>
          <a:p>
            <a:pPr marL="400050" indent="-285750">
              <a:spcBef>
                <a:spcPts val="1200"/>
              </a:spcBef>
              <a:buClr>
                <a:srgbClr val="0000FF"/>
              </a:buClr>
              <a:buFont typeface="Wingdings" pitchFamily="2" charset="2"/>
              <a:buChar char="§"/>
            </a:pPr>
            <a:r>
              <a:rPr lang="en-US" sz="2400" dirty="0">
                <a:solidFill>
                  <a:srgbClr val="0000FF"/>
                </a:solidFill>
              </a:rPr>
              <a:t>Basic operation implemented in DBMS</a:t>
            </a:r>
          </a:p>
          <a:p>
            <a:pPr marL="400050" indent="-285750">
              <a:spcBef>
                <a:spcPts val="0"/>
              </a:spcBef>
              <a:buClr>
                <a:srgbClr val="0000FF"/>
              </a:buClr>
              <a:buFont typeface="Wingdings" pitchFamily="2" charset="2"/>
              <a:buChar char="§"/>
            </a:pPr>
            <a:r>
              <a:rPr lang="en-US" sz="2400" dirty="0">
                <a:solidFill>
                  <a:srgbClr val="0000FF"/>
                </a:solidFill>
              </a:rPr>
              <a:t>Term “join” often means theta join</a:t>
            </a:r>
          </a:p>
          <a:p>
            <a:pPr marL="400050" indent="-285750">
              <a:spcBef>
                <a:spcPts val="0"/>
              </a:spcBef>
              <a:buClr>
                <a:srgbClr val="0000FF"/>
              </a:buClr>
              <a:buFont typeface="Wingdings" pitchFamily="2" charset="2"/>
              <a:buChar char="§"/>
            </a:pPr>
            <a:r>
              <a:rPr lang="en-US" sz="2400" dirty="0">
                <a:solidFill>
                  <a:srgbClr val="0000FF"/>
                </a:solidFill>
              </a:rPr>
              <a:t>Does not add expressive power</a:t>
            </a:r>
          </a:p>
          <a:p>
            <a:pPr marL="800100" lvl="1">
              <a:spcBef>
                <a:spcPts val="0"/>
              </a:spcBef>
              <a:buClr>
                <a:srgbClr val="0000FF"/>
              </a:buClr>
              <a:buFont typeface="Wingdings" pitchFamily="2" charset="2"/>
              <a:buChar char="§"/>
            </a:pPr>
            <a:r>
              <a:rPr lang="en-US" sz="2000" b="1" dirty="0">
                <a:solidFill>
                  <a:schemeClr val="accent2">
                    <a:lumMod val="75000"/>
                  </a:schemeClr>
                </a:solidFill>
              </a:rPr>
              <a:t>R1⋈</a:t>
            </a:r>
            <a:r>
              <a:rPr lang="el-GR" sz="2000" b="1" baseline="-25000" dirty="0">
                <a:solidFill>
                  <a:schemeClr val="accent2">
                    <a:lumMod val="75000"/>
                  </a:schemeClr>
                </a:solidFill>
              </a:rPr>
              <a:t>θ</a:t>
            </a:r>
            <a:r>
              <a:rPr lang="en-US" sz="2000" b="1" baseline="-25000" dirty="0">
                <a:solidFill>
                  <a:schemeClr val="accent2">
                    <a:lumMod val="75000"/>
                  </a:schemeClr>
                </a:solidFill>
              </a:rPr>
              <a:t> </a:t>
            </a:r>
            <a:r>
              <a:rPr lang="en-US" sz="2000" b="1" dirty="0">
                <a:solidFill>
                  <a:schemeClr val="accent2">
                    <a:lumMod val="75000"/>
                  </a:schemeClr>
                </a:solidFill>
              </a:rPr>
              <a:t>R2 = </a:t>
            </a:r>
            <a:r>
              <a:rPr lang="en-US" sz="2000" dirty="0">
                <a:solidFill>
                  <a:srgbClr val="990000"/>
                </a:solidFill>
              </a:rPr>
              <a:t>( </a:t>
            </a:r>
            <a:r>
              <a:rPr lang="el-GR" sz="2000" dirty="0">
                <a:solidFill>
                  <a:srgbClr val="A50021"/>
                </a:solidFill>
              </a:rPr>
              <a:t>σ</a:t>
            </a:r>
            <a:r>
              <a:rPr lang="el-GR" sz="2000" baseline="-25000" dirty="0">
                <a:solidFill>
                  <a:srgbClr val="A50021"/>
                </a:solidFill>
              </a:rPr>
              <a:t>θ</a:t>
            </a:r>
            <a:r>
              <a:rPr lang="en-US" sz="2000" baseline="-25000" dirty="0">
                <a:solidFill>
                  <a:srgbClr val="A50021"/>
                </a:solidFill>
              </a:rPr>
              <a:t>  </a:t>
            </a:r>
            <a:r>
              <a:rPr lang="en-US" sz="2000" i="1" dirty="0">
                <a:solidFill>
                  <a:srgbClr val="A50021"/>
                </a:solidFill>
              </a:rPr>
              <a:t>(R1 xR2) )</a:t>
            </a:r>
            <a:endParaRPr lang="en-US" sz="2000" i="1" baseline="-25000" dirty="0">
              <a:solidFill>
                <a:srgbClr val="A50021"/>
              </a:solidFill>
            </a:endParaRPr>
          </a:p>
          <a:p>
            <a:pPr marL="800100" lvl="1">
              <a:spcBef>
                <a:spcPts val="0"/>
              </a:spcBef>
              <a:buClr>
                <a:srgbClr val="0000FF"/>
              </a:buClr>
              <a:buFont typeface="Wingdings" pitchFamily="2" charset="2"/>
              <a:buChar char="§"/>
            </a:pPr>
            <a:endParaRPr lang="en-US" sz="2000" dirty="0">
              <a:solidFill>
                <a:srgbClr val="0000FF"/>
              </a:solidFill>
            </a:endParaRPr>
          </a:p>
          <a:p>
            <a:pPr marL="800100" lvl="1">
              <a:spcBef>
                <a:spcPts val="0"/>
              </a:spcBef>
              <a:buClr>
                <a:srgbClr val="0000FF"/>
              </a:buClr>
              <a:buFont typeface="Wingdings" pitchFamily="2" charset="2"/>
              <a:buChar char="§"/>
            </a:pPr>
            <a:endParaRPr lang="en-US" sz="2000" dirty="0">
              <a:solidFill>
                <a:srgbClr val="0000FF"/>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892618723"/>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500"/>
                                        <p:tgtEl>
                                          <p:spTgt spid="1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fade">
                                      <p:cBhvr>
                                        <p:cTn id="10" dur="500"/>
                                        <p:tgtEl>
                                          <p:spTgt spid="1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5" end="5"/>
                                            </p:txEl>
                                          </p:spTgt>
                                        </p:tgtEl>
                                        <p:attrNameLst>
                                          <p:attrName>style.visibility</p:attrName>
                                        </p:attrNameLst>
                                      </p:cBhvr>
                                      <p:to>
                                        <p:strVal val="visible"/>
                                      </p:to>
                                    </p:set>
                                    <p:animEffect transition="in" filter="fade">
                                      <p:cBhvr>
                                        <p:cTn id="16"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
        <p:nvSpPr>
          <p:cNvPr id="3" name="Content Placeholder 2"/>
          <p:cNvSpPr txBox="1">
            <a:spLocks/>
          </p:cNvSpPr>
          <p:nvPr/>
        </p:nvSpPr>
        <p:spPr>
          <a:xfrm>
            <a:off x="381000" y="761999"/>
            <a:ext cx="8305800" cy="35623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Query (expression) on set of relations produces</a:t>
            </a:r>
          </a:p>
          <a:p>
            <a:pPr marL="274320" indent="-182880">
              <a:lnSpc>
                <a:spcPct val="90000"/>
              </a:lnSpc>
              <a:spcBef>
                <a:spcPts val="0"/>
              </a:spcBef>
              <a:buClr>
                <a:srgbClr val="990000"/>
              </a:buClr>
              <a:buNone/>
            </a:pPr>
            <a:r>
              <a:rPr lang="en-US" sz="2800" b="1" dirty="0">
                <a:solidFill>
                  <a:srgbClr val="990000"/>
                </a:solidFill>
              </a:rPr>
              <a:t>relation as a result</a:t>
            </a:r>
          </a:p>
          <a:p>
            <a:pPr marL="274320" indent="-182880">
              <a:lnSpc>
                <a:spcPct val="90000"/>
              </a:lnSpc>
              <a:spcBef>
                <a:spcPts val="600"/>
              </a:spcBef>
              <a:buClr>
                <a:srgbClr val="0000FF"/>
              </a:buClr>
              <a:buFont typeface="Wingdings" pitchFamily="2" charset="2"/>
              <a:buChar char="§"/>
            </a:pPr>
            <a:r>
              <a:rPr lang="en-US" sz="2800" dirty="0">
                <a:solidFill>
                  <a:srgbClr val="0000FF"/>
                </a:solidFill>
              </a:rPr>
              <a:t> Simplest query: </a:t>
            </a:r>
            <a:r>
              <a:rPr lang="en-US" sz="2800" dirty="0">
                <a:solidFill>
                  <a:srgbClr val="990000"/>
                </a:solidFill>
              </a:rPr>
              <a:t>relation name</a:t>
            </a:r>
          </a:p>
          <a:p>
            <a:pPr marL="274320" indent="-182880">
              <a:lnSpc>
                <a:spcPct val="90000"/>
              </a:lnSpc>
              <a:spcBef>
                <a:spcPts val="600"/>
              </a:spcBef>
              <a:buClr>
                <a:srgbClr val="0000FF"/>
              </a:buClr>
              <a:buFont typeface="Wingdings" pitchFamily="2" charset="2"/>
              <a:buChar char="§"/>
            </a:pPr>
            <a:r>
              <a:rPr lang="en-US" sz="2800" dirty="0">
                <a:solidFill>
                  <a:srgbClr val="0000FF"/>
                </a:solidFill>
              </a:rPr>
              <a:t> Use </a:t>
            </a:r>
            <a:r>
              <a:rPr lang="en-US" sz="2800" dirty="0">
                <a:solidFill>
                  <a:srgbClr val="990000"/>
                </a:solidFill>
              </a:rPr>
              <a:t>operators</a:t>
            </a:r>
            <a:r>
              <a:rPr lang="en-US" sz="2800" dirty="0">
                <a:solidFill>
                  <a:srgbClr val="0000FF"/>
                </a:solidFill>
              </a:rPr>
              <a:t> to filter, slice, combine</a:t>
            </a:r>
          </a:p>
          <a:p>
            <a:pPr marL="274320" indent="-182880">
              <a:lnSpc>
                <a:spcPct val="90000"/>
              </a:lnSpc>
              <a:spcBef>
                <a:spcPts val="600"/>
              </a:spcBef>
              <a:buClr>
                <a:srgbClr val="0000FF"/>
              </a:buClr>
              <a:buFont typeface="Wingdings" pitchFamily="2" charset="2"/>
              <a:buChar char="§"/>
            </a:pPr>
            <a:r>
              <a:rPr lang="en-US" sz="2800" dirty="0">
                <a:solidFill>
                  <a:srgbClr val="0000FF"/>
                </a:solidFill>
              </a:rPr>
              <a:t> Operators so far: </a:t>
            </a:r>
            <a:r>
              <a:rPr lang="en-US" sz="2800" dirty="0">
                <a:solidFill>
                  <a:srgbClr val="990000"/>
                </a:solidFill>
              </a:rPr>
              <a:t>select</a:t>
            </a:r>
            <a:r>
              <a:rPr lang="en-US" sz="2800" dirty="0">
                <a:solidFill>
                  <a:srgbClr val="0000FF"/>
                </a:solidFill>
              </a:rPr>
              <a:t>, </a:t>
            </a:r>
            <a:r>
              <a:rPr lang="en-US" sz="2800" dirty="0">
                <a:solidFill>
                  <a:srgbClr val="990000"/>
                </a:solidFill>
              </a:rPr>
              <a:t>project</a:t>
            </a:r>
            <a:r>
              <a:rPr lang="en-US" sz="2800" dirty="0">
                <a:solidFill>
                  <a:srgbClr val="0000FF"/>
                </a:solidFill>
              </a:rPr>
              <a:t>, </a:t>
            </a:r>
            <a:r>
              <a:rPr lang="en-US" sz="2800" dirty="0">
                <a:solidFill>
                  <a:srgbClr val="990000"/>
                </a:solidFill>
              </a:rPr>
              <a:t>cross-product</a:t>
            </a:r>
            <a:r>
              <a:rPr lang="en-US" sz="2800" dirty="0">
                <a:solidFill>
                  <a:srgbClr val="0000FF"/>
                </a:solidFill>
              </a:rPr>
              <a:t>, </a:t>
            </a:r>
          </a:p>
          <a:p>
            <a:pPr marL="274320" indent="-182880">
              <a:lnSpc>
                <a:spcPct val="90000"/>
              </a:lnSpc>
              <a:spcBef>
                <a:spcPts val="0"/>
              </a:spcBef>
              <a:buClr>
                <a:srgbClr val="0000FF"/>
              </a:buClr>
              <a:buNone/>
            </a:pPr>
            <a:r>
              <a:rPr lang="en-US" sz="2800" dirty="0">
                <a:solidFill>
                  <a:srgbClr val="0000FF"/>
                </a:solidFill>
              </a:rPr>
              <a:t>   </a:t>
            </a:r>
            <a:r>
              <a:rPr lang="en-US" sz="2800" dirty="0">
                <a:solidFill>
                  <a:srgbClr val="990000"/>
                </a:solidFill>
              </a:rPr>
              <a:t>natural join</a:t>
            </a:r>
            <a:r>
              <a:rPr lang="en-US" sz="2800" dirty="0">
                <a:solidFill>
                  <a:srgbClr val="0000FF"/>
                </a:solidFill>
              </a:rPr>
              <a:t>, </a:t>
            </a:r>
            <a:r>
              <a:rPr lang="en-US" sz="2800" dirty="0">
                <a:solidFill>
                  <a:srgbClr val="990000"/>
                </a:solidFill>
              </a:rPr>
              <a:t>theta join</a:t>
            </a:r>
          </a:p>
          <a:p>
            <a:pPr marL="274320" indent="-182880">
              <a:lnSpc>
                <a:spcPct val="90000"/>
              </a:lnSpc>
              <a:spcBef>
                <a:spcPts val="0"/>
              </a:spcBef>
              <a:buClr>
                <a:srgbClr val="990000"/>
              </a:buClr>
              <a:buNone/>
            </a:pPr>
            <a:endParaRPr lang="en-US" sz="2800" b="1" dirty="0">
              <a:solidFill>
                <a:srgbClr val="990000"/>
              </a:solidFill>
            </a:endParaRPr>
          </a:p>
          <a:p>
            <a:pPr marL="605790" indent="-514350">
              <a:spcBef>
                <a:spcPts val="0"/>
              </a:spcBef>
              <a:buClr>
                <a:srgbClr val="990000"/>
              </a:buClr>
              <a:buNone/>
            </a:pPr>
            <a:endParaRPr lang="en-US" sz="2800" dirty="0">
              <a:solidFill>
                <a:srgbClr val="990000"/>
              </a:solidFill>
            </a:endParaRPr>
          </a:p>
        </p:txBody>
      </p:sp>
    </p:spTree>
    <p:extLst>
      <p:ext uri="{BB962C8B-B14F-4D97-AF65-F5344CB8AC3E}">
        <p14:creationId xmlns:p14="http://schemas.microsoft.com/office/powerpoint/2010/main" val="129669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929" y="689904"/>
            <a:ext cx="7258545" cy="3785652"/>
          </a:xfrm>
          <a:prstGeom prst="rect">
            <a:avLst/>
          </a:prstGeom>
        </p:spPr>
        <p:txBody>
          <a:bodyPr wrap="square">
            <a:spAutoFit/>
          </a:bodyPr>
          <a:lstStyle/>
          <a:p>
            <a:pPr algn="ctr"/>
            <a:r>
              <a:rPr lang="en-US" sz="2400" b="1" dirty="0">
                <a:solidFill>
                  <a:srgbClr val="A50021"/>
                </a:solidFill>
              </a:rPr>
              <a:t>What is an “Algebra”?</a:t>
            </a:r>
            <a:r>
              <a:rPr lang="en-US" b="1" dirty="0"/>
              <a:t> </a:t>
            </a:r>
          </a:p>
          <a:p>
            <a:endParaRPr lang="en-US" dirty="0"/>
          </a:p>
          <a:p>
            <a:r>
              <a:rPr lang="en-US" dirty="0"/>
              <a:t>Mathematical system consisting of: </a:t>
            </a:r>
          </a:p>
          <a:p>
            <a:endParaRPr lang="en-US" dirty="0"/>
          </a:p>
          <a:p>
            <a:pPr marL="742950" lvl="1" indent="-285750">
              <a:buFont typeface="Wingdings" panose="05000000000000000000" pitchFamily="2" charset="2"/>
              <a:buChar char="§"/>
            </a:pPr>
            <a:r>
              <a:rPr lang="en-US" dirty="0"/>
              <a:t>Operands --- variables or values from which new values can be constructed. </a:t>
            </a:r>
          </a:p>
          <a:p>
            <a:pPr lvl="1"/>
            <a:endParaRPr lang="en-US" dirty="0"/>
          </a:p>
          <a:p>
            <a:pPr marL="800100" lvl="1" indent="-342900">
              <a:buFont typeface="Wingdings" panose="05000000000000000000" pitchFamily="2" charset="2"/>
              <a:buChar char="§"/>
            </a:pPr>
            <a:r>
              <a:rPr lang="en-US" dirty="0"/>
              <a:t>Operators --- symbols denoting procedures that construct new values from given values.</a:t>
            </a:r>
          </a:p>
          <a:p>
            <a:pPr lvl="1"/>
            <a:endParaRPr lang="en-US" dirty="0"/>
          </a:p>
          <a:p>
            <a:pPr marL="57150" lvl="1" algn="just"/>
            <a:r>
              <a:rPr lang="en-US" dirty="0"/>
              <a:t>In </a:t>
            </a:r>
            <a:r>
              <a:rPr lang="en-US" i="1" dirty="0"/>
              <a:t>R</a:t>
            </a:r>
            <a:r>
              <a:rPr lang="en-US" i="1" baseline="-25000" dirty="0"/>
              <a:t>1</a:t>
            </a:r>
            <a:r>
              <a:rPr lang="en-US" i="1" dirty="0"/>
              <a:t> </a:t>
            </a:r>
            <a:r>
              <a:rPr lang="en-US" b="1" i="1" dirty="0"/>
              <a:t>x</a:t>
            </a:r>
            <a:r>
              <a:rPr lang="en-US" i="1" dirty="0"/>
              <a:t> R</a:t>
            </a:r>
            <a:r>
              <a:rPr lang="en-US" i="1" baseline="-25000" dirty="0"/>
              <a:t>2</a:t>
            </a:r>
            <a:r>
              <a:rPr lang="en-US" baseline="-25000" dirty="0"/>
              <a:t>,</a:t>
            </a:r>
            <a:r>
              <a:rPr lang="en-US" dirty="0"/>
              <a:t> </a:t>
            </a:r>
          </a:p>
          <a:p>
            <a:pPr marL="57150" lvl="1" algn="just"/>
            <a:r>
              <a:rPr lang="en-US" i="1" dirty="0"/>
              <a:t>R</a:t>
            </a:r>
            <a:r>
              <a:rPr lang="en-US" i="1" baseline="-25000" dirty="0"/>
              <a:t>1</a:t>
            </a:r>
            <a:r>
              <a:rPr lang="en-US" dirty="0"/>
              <a:t> and </a:t>
            </a:r>
            <a:r>
              <a:rPr lang="en-US" i="1" dirty="0"/>
              <a:t>R</a:t>
            </a:r>
            <a:r>
              <a:rPr lang="en-US" i="1" baseline="-25000" dirty="0"/>
              <a:t>2</a:t>
            </a:r>
            <a:r>
              <a:rPr lang="en-US" dirty="0"/>
              <a:t> are the operands while </a:t>
            </a:r>
            <a:r>
              <a:rPr lang="en-US" b="1" i="1" dirty="0"/>
              <a:t>x</a:t>
            </a:r>
            <a:r>
              <a:rPr lang="en-US" dirty="0"/>
              <a:t> is the operator . The operator is applied on operands and new value is constructed. 	</a:t>
            </a:r>
          </a:p>
        </p:txBody>
      </p:sp>
    </p:spTree>
    <p:extLst>
      <p:ext uri="{BB962C8B-B14F-4D97-AF65-F5344CB8AC3E}">
        <p14:creationId xmlns:p14="http://schemas.microsoft.com/office/powerpoint/2010/main" val="233421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929" y="689904"/>
            <a:ext cx="7258545" cy="2954655"/>
          </a:xfrm>
          <a:prstGeom prst="rect">
            <a:avLst/>
          </a:prstGeom>
        </p:spPr>
        <p:txBody>
          <a:bodyPr wrap="square">
            <a:spAutoFit/>
          </a:bodyPr>
          <a:lstStyle/>
          <a:p>
            <a:pPr algn="ctr"/>
            <a:r>
              <a:rPr lang="en-US" sz="2400" b="1" dirty="0">
                <a:solidFill>
                  <a:srgbClr val="A50021"/>
                </a:solidFill>
              </a:rPr>
              <a:t>What is Relational Algebra?</a:t>
            </a:r>
            <a:r>
              <a:rPr lang="en-US" b="1" dirty="0"/>
              <a:t> </a:t>
            </a:r>
          </a:p>
          <a:p>
            <a:endParaRPr lang="en-US" dirty="0"/>
          </a:p>
          <a:p>
            <a:r>
              <a:rPr lang="en-US" dirty="0"/>
              <a:t>An algebra whose operands are relations. Operators are designed to do the most common things that we need to do with relations in a database. </a:t>
            </a:r>
          </a:p>
          <a:p>
            <a:endParaRPr lang="en-US" dirty="0"/>
          </a:p>
          <a:p>
            <a:r>
              <a:rPr lang="en-US" dirty="0"/>
              <a:t>This </a:t>
            </a:r>
            <a:r>
              <a:rPr lang="en-US"/>
              <a:t>results in </a:t>
            </a:r>
            <a:r>
              <a:rPr lang="en-US" dirty="0"/>
              <a:t>an algebra that can be used as a query language for relations.</a:t>
            </a:r>
          </a:p>
          <a:p>
            <a:endParaRPr lang="en-US" dirty="0"/>
          </a:p>
          <a:p>
            <a:endParaRPr lang="en-US" dirty="0"/>
          </a:p>
          <a:p>
            <a:r>
              <a:rPr lang="en-US" dirty="0"/>
              <a:t>It's an algebra that forms the underpinnings of implemented languages like SQL. 	</a:t>
            </a:r>
          </a:p>
        </p:txBody>
      </p:sp>
    </p:spTree>
    <p:extLst>
      <p:ext uri="{BB962C8B-B14F-4D97-AF65-F5344CB8AC3E}">
        <p14:creationId xmlns:p14="http://schemas.microsoft.com/office/powerpoint/2010/main" val="80767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
        <p:nvSpPr>
          <p:cNvPr id="3" name="Content Placeholder 2"/>
          <p:cNvSpPr txBox="1">
            <a:spLocks/>
          </p:cNvSpPr>
          <p:nvPr/>
        </p:nvSpPr>
        <p:spPr>
          <a:xfrm>
            <a:off x="381000" y="761999"/>
            <a:ext cx="8305800" cy="35623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Remember: Query (expression) on set of relations</a:t>
            </a:r>
          </a:p>
          <a:p>
            <a:pPr marL="274320" indent="-182880">
              <a:lnSpc>
                <a:spcPct val="90000"/>
              </a:lnSpc>
              <a:spcBef>
                <a:spcPts val="0"/>
              </a:spcBef>
              <a:buClr>
                <a:srgbClr val="990000"/>
              </a:buClr>
              <a:buNone/>
            </a:pPr>
            <a:r>
              <a:rPr lang="en-US" sz="2800" b="1" dirty="0">
                <a:solidFill>
                  <a:srgbClr val="990000"/>
                </a:solidFill>
              </a:rPr>
              <a:t>produces relation as a result</a:t>
            </a:r>
          </a:p>
          <a:p>
            <a:pPr marL="605790" indent="-514350">
              <a:spcBef>
                <a:spcPts val="0"/>
              </a:spcBef>
              <a:buClr>
                <a:srgbClr val="990000"/>
              </a:buClr>
              <a:buNone/>
            </a:pPr>
            <a:endParaRPr lang="en-US" sz="2800" dirty="0">
              <a:solidFill>
                <a:srgbClr val="990000"/>
              </a:solidFill>
            </a:endParaRPr>
          </a:p>
        </p:txBody>
      </p:sp>
      <p:graphicFrame>
        <p:nvGraphicFramePr>
          <p:cNvPr id="4" name="Table 3"/>
          <p:cNvGraphicFramePr>
            <a:graphicFrameLocks noGrp="1"/>
          </p:cNvGraphicFramePr>
          <p:nvPr/>
        </p:nvGraphicFramePr>
        <p:xfrm>
          <a:off x="685800" y="3470910"/>
          <a:ext cx="1905000" cy="1005840"/>
        </p:xfrm>
        <a:graphic>
          <a:graphicData uri="http://schemas.openxmlformats.org/drawingml/2006/table">
            <a:tbl>
              <a:tblPr firstRow="1" bandRow="1">
                <a:tableStyleId>{00A15C55-8517-42AA-B614-E9B94910E393}</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endParaRPr lang="en-US" sz="1200" dirty="0">
                        <a:solidFill>
                          <a:schemeClr val="bg1"/>
                        </a:solidFill>
                      </a:endParaRPr>
                    </a:p>
                  </a:txBody>
                  <a:tcPr>
                    <a:solidFill>
                      <a:srgbClr val="990000"/>
                    </a:solidFill>
                  </a:tcPr>
                </a:tc>
                <a:tc>
                  <a:txBody>
                    <a:bodyPr/>
                    <a:lstStyle/>
                    <a:p>
                      <a:pPr algn="ctr"/>
                      <a:endParaRPr lang="en-US" sz="1200" dirty="0">
                        <a:solidFill>
                          <a:schemeClr val="bg1"/>
                        </a:solidFill>
                      </a:endParaRPr>
                    </a:p>
                  </a:txBody>
                  <a:tcPr>
                    <a:solidFill>
                      <a:srgbClr val="990000"/>
                    </a:solidFill>
                  </a:tcPr>
                </a:tc>
                <a:tc>
                  <a:txBody>
                    <a:bodyPr/>
                    <a:lstStyle/>
                    <a:p>
                      <a:pPr algn="ct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2895600" y="347091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endParaRPr lang="en-US" sz="1200" b="1" i="0" dirty="0">
                        <a:solidFill>
                          <a:schemeClr val="bg1"/>
                        </a:solidFill>
                      </a:endParaRPr>
                    </a:p>
                  </a:txBody>
                  <a:tcPr>
                    <a:solidFill>
                      <a:srgbClr val="0000FF"/>
                    </a:solidFill>
                  </a:tcPr>
                </a:tc>
                <a:tc>
                  <a:txBody>
                    <a:bodyPr/>
                    <a:lstStyle/>
                    <a:p>
                      <a:pPr algn="ctr"/>
                      <a:endParaRPr lang="en-US" sz="1200" b="1" i="0" dirty="0">
                        <a:solidFill>
                          <a:schemeClr val="bg1"/>
                        </a:solidFill>
                      </a:endParaRPr>
                    </a:p>
                  </a:txBody>
                  <a:tcPr>
                    <a:solidFill>
                      <a:srgbClr val="0000FF"/>
                    </a:solidFill>
                  </a:tcPr>
                </a:tc>
                <a:tc>
                  <a:txBody>
                    <a:bodyPr/>
                    <a:lstStyle/>
                    <a:p>
                      <a:pPr algn="ctr"/>
                      <a:endParaRPr lang="en-US" sz="1200" b="1" i="0" dirty="0">
                        <a:solidFill>
                          <a:schemeClr val="bg1"/>
                        </a:solidFill>
                      </a:endParaRPr>
                    </a:p>
                  </a:txBody>
                  <a:tcPr>
                    <a:solidFill>
                      <a:srgbClr val="0000FF"/>
                    </a:solidFill>
                  </a:tcPr>
                </a:tc>
                <a:tc>
                  <a:txBody>
                    <a:bodyPr/>
                    <a:lstStyle/>
                    <a:p>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5148075" y="347091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endParaRPr lang="en-US" sz="1200" dirty="0"/>
                    </a:p>
                  </a:txBody>
                  <a:tcPr>
                    <a:solidFill>
                      <a:srgbClr val="7030A0"/>
                    </a:solidFill>
                  </a:tcPr>
                </a:tc>
                <a:tc>
                  <a:txBody>
                    <a:bodyPr/>
                    <a:lstStyle/>
                    <a:p>
                      <a:pPr algn="ctr"/>
                      <a:endParaRPr lang="en-US" sz="1200" dirty="0"/>
                    </a:p>
                  </a:txBody>
                  <a:tcPr>
                    <a:solidFill>
                      <a:srgbClr val="7030A0"/>
                    </a:solidFill>
                  </a:tcPr>
                </a:tc>
                <a:tc>
                  <a:txBody>
                    <a:bodyPr/>
                    <a:lstStyle/>
                    <a:p>
                      <a:pPr algn="ctr"/>
                      <a:endParaRPr lang="en-US" sz="1200" dirty="0"/>
                    </a:p>
                  </a:txBody>
                  <a:tcPr>
                    <a:solidFill>
                      <a:srgbClr val="7030A0"/>
                    </a:solidFill>
                  </a:tcPr>
                </a:tc>
                <a:tc>
                  <a:txBody>
                    <a:bodyPr/>
                    <a:lstStyle/>
                    <a:p>
                      <a:pPr algn="ct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9669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960"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
        <p:nvSpPr>
          <p:cNvPr id="4" name="TextBox 3"/>
          <p:cNvSpPr txBox="1"/>
          <p:nvPr/>
        </p:nvSpPr>
        <p:spPr>
          <a:xfrm>
            <a:off x="616285" y="689905"/>
            <a:ext cx="7467600" cy="1938992"/>
          </a:xfrm>
          <a:prstGeom prst="rect">
            <a:avLst/>
          </a:prstGeom>
          <a:noFill/>
        </p:spPr>
        <p:txBody>
          <a:bodyPr wrap="square" rtlCol="0">
            <a:spAutoFit/>
          </a:bodyPr>
          <a:lstStyle/>
          <a:p>
            <a:pPr>
              <a:spcAft>
                <a:spcPts val="1200"/>
              </a:spcAft>
            </a:pPr>
            <a:r>
              <a:rPr lang="en-US" sz="2800" dirty="0"/>
              <a:t>Examples: 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u="sng"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a:t>
            </a:r>
            <a:r>
              <a:rPr lang="en-US" sz="2400" dirty="0">
                <a:latin typeface="Lucida Console"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2873123798"/>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2" name="TextBox 11"/>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13" name="TextBox 12"/>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347450" y="475335"/>
            <a:ext cx="5764385" cy="4834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Simplest query: </a:t>
            </a:r>
            <a:r>
              <a:rPr lang="en-US" sz="2800" dirty="0">
                <a:solidFill>
                  <a:srgbClr val="0000FF"/>
                </a:solidFill>
              </a:rPr>
              <a:t>relation name</a:t>
            </a:r>
          </a:p>
        </p:txBody>
      </p:sp>
      <p:graphicFrame>
        <p:nvGraphicFramePr>
          <p:cNvPr id="15" name="Table 14"/>
          <p:cNvGraphicFramePr>
            <a:graphicFrameLocks noGrp="1"/>
          </p:cNvGraphicFramePr>
          <p:nvPr>
            <p:extLst>
              <p:ext uri="{D42A27DB-BD31-4B8C-83A1-F6EECF244321}">
                <p14:modId xmlns:p14="http://schemas.microsoft.com/office/powerpoint/2010/main" val="1806362663"/>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21"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
        <p:nvSpPr>
          <p:cNvPr id="10" name="Content Placeholder 2"/>
          <p:cNvSpPr txBox="1">
            <a:spLocks/>
          </p:cNvSpPr>
          <p:nvPr/>
        </p:nvSpPr>
        <p:spPr>
          <a:xfrm>
            <a:off x="343815" y="1189170"/>
            <a:ext cx="8107090" cy="5376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lgn="ctr">
              <a:spcBef>
                <a:spcPts val="0"/>
              </a:spcBef>
              <a:buClr>
                <a:srgbClr val="990000"/>
              </a:buClr>
              <a:buNone/>
            </a:pPr>
            <a:r>
              <a:rPr lang="en-US" sz="2800" i="1" dirty="0">
                <a:solidFill>
                  <a:srgbClr val="990000"/>
                </a:solidFill>
              </a:rPr>
              <a:t>Student</a:t>
            </a:r>
          </a:p>
          <a:p>
            <a:pPr marL="605790" indent="-514350" algn="ctr">
              <a:spcBef>
                <a:spcPts val="0"/>
              </a:spcBef>
              <a:buClr>
                <a:srgbClr val="990000"/>
              </a:buClr>
              <a:buNone/>
            </a:pPr>
            <a:r>
              <a:rPr lang="en-US" sz="2800" dirty="0"/>
              <a:t>we'll get as a result a copy of the student relation</a:t>
            </a:r>
            <a:endParaRPr lang="en-US" sz="2800" dirty="0">
              <a:solidFill>
                <a:srgbClr val="990000"/>
              </a:solidFill>
            </a:endParaRPr>
          </a:p>
          <a:p>
            <a:pPr marL="605790" indent="-514350">
              <a:spcBef>
                <a:spcPts val="0"/>
              </a:spcBef>
              <a:buClr>
                <a:srgbClr val="990000"/>
              </a:buClr>
              <a:buNone/>
            </a:pPr>
            <a:endParaRPr lang="en-US" sz="2800" dirty="0">
              <a:solidFill>
                <a:srgbClr val="990000"/>
              </a:solidFill>
            </a:endParaRPr>
          </a:p>
          <a:p>
            <a:pPr marL="605790" indent="-514350">
              <a:spcBef>
                <a:spcPts val="0"/>
              </a:spcBef>
              <a:buClr>
                <a:srgbClr val="990000"/>
              </a:buClr>
              <a:buNone/>
            </a:pPr>
            <a:endParaRPr lang="en-US" sz="2800" dirty="0">
              <a:solidFill>
                <a:srgbClr val="990000"/>
              </a:solidFill>
            </a:endParaRPr>
          </a:p>
          <a:p>
            <a:pPr marL="605790" indent="-514350">
              <a:spcBef>
                <a:spcPts val="0"/>
              </a:spcBef>
              <a:buClr>
                <a:srgbClr val="990000"/>
              </a:buClr>
              <a:buNone/>
            </a:pPr>
            <a:r>
              <a:rPr lang="en-US" sz="2800" dirty="0">
                <a:solidFill>
                  <a:srgbClr val="990000"/>
                </a:solidFill>
              </a:rPr>
              <a:t>We will further use </a:t>
            </a:r>
            <a:r>
              <a:rPr lang="en-US" sz="2800" dirty="0">
                <a:solidFill>
                  <a:srgbClr val="0000FF"/>
                </a:solidFill>
              </a:rPr>
              <a:t>operators</a:t>
            </a:r>
            <a:r>
              <a:rPr lang="en-US" sz="2800" dirty="0">
                <a:solidFill>
                  <a:srgbClr val="990000"/>
                </a:solidFill>
              </a:rPr>
              <a:t> to filter, slice, combine</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379605"/>
            <a:ext cx="8103455" cy="33442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300"/>
              </a:spcBef>
              <a:spcAft>
                <a:spcPts val="300"/>
              </a:spcAft>
              <a:buClr>
                <a:srgbClr val="990000"/>
              </a:buClr>
              <a:buNone/>
            </a:pPr>
            <a:r>
              <a:rPr lang="en-US" sz="2800" b="1" dirty="0">
                <a:solidFill>
                  <a:srgbClr val="990000"/>
                </a:solidFill>
              </a:rPr>
              <a:t>Select </a:t>
            </a:r>
            <a:r>
              <a:rPr lang="en-US" sz="2800" dirty="0">
                <a:solidFill>
                  <a:srgbClr val="990000"/>
                </a:solidFill>
              </a:rPr>
              <a:t>operator (</a:t>
            </a:r>
            <a:r>
              <a:rPr lang="el-GR" dirty="0">
                <a:solidFill>
                  <a:schemeClr val="accent2">
                    <a:lumMod val="75000"/>
                  </a:schemeClr>
                </a:solidFill>
              </a:rPr>
              <a:t>σ</a:t>
            </a:r>
            <a:r>
              <a:rPr lang="en-US" baseline="-25000" dirty="0">
                <a:solidFill>
                  <a:schemeClr val="accent2">
                    <a:lumMod val="75000"/>
                  </a:schemeClr>
                </a:solidFill>
              </a:rPr>
              <a:t>condition</a:t>
            </a:r>
            <a:r>
              <a:rPr lang="en-US" dirty="0">
                <a:solidFill>
                  <a:schemeClr val="accent2">
                    <a:lumMod val="75000"/>
                  </a:schemeClr>
                </a:solidFill>
              </a:rPr>
              <a:t> R</a:t>
            </a:r>
            <a:r>
              <a:rPr lang="en-US" sz="2800" dirty="0">
                <a:solidFill>
                  <a:srgbClr val="990000"/>
                </a:solidFill>
              </a:rPr>
              <a:t>):</a:t>
            </a:r>
            <a:r>
              <a:rPr lang="en-US" sz="2800" b="1" dirty="0">
                <a:solidFill>
                  <a:srgbClr val="990000"/>
                </a:solidFill>
              </a:rPr>
              <a:t> </a:t>
            </a:r>
            <a:r>
              <a:rPr lang="en-US" sz="2800" dirty="0">
                <a:solidFill>
                  <a:srgbClr val="0000FF"/>
                </a:solidFill>
              </a:rPr>
              <a:t>picks certain rows</a:t>
            </a:r>
          </a:p>
          <a:p>
            <a:pPr marL="1005840" lvl="1" indent="-514350">
              <a:spcBef>
                <a:spcPts val="200"/>
              </a:spcBef>
              <a:spcAft>
                <a:spcPts val="200"/>
              </a:spcAft>
              <a:buClr>
                <a:srgbClr val="990000"/>
              </a:buClr>
              <a:buNone/>
            </a:pPr>
            <a:endParaRPr lang="en-US" sz="2400" i="1" dirty="0"/>
          </a:p>
          <a:p>
            <a:pPr marL="1005840" lvl="1" indent="-514350">
              <a:spcBef>
                <a:spcPts val="200"/>
              </a:spcBef>
              <a:spcAft>
                <a:spcPts val="200"/>
              </a:spcAft>
              <a:buClr>
                <a:srgbClr val="990000"/>
              </a:buClr>
              <a:buNone/>
            </a:pPr>
            <a:endParaRPr lang="en-US" sz="2400" i="1" dirty="0"/>
          </a:p>
          <a:p>
            <a:pPr marL="1005840" lvl="1" indent="-514350">
              <a:spcBef>
                <a:spcPts val="200"/>
              </a:spcBef>
              <a:spcAft>
                <a:spcPts val="200"/>
              </a:spcAft>
              <a:buClr>
                <a:srgbClr val="990000"/>
              </a:buClr>
              <a:buNone/>
            </a:pPr>
            <a:endParaRPr lang="en-US" sz="2400" i="1" dirty="0"/>
          </a:p>
          <a:p>
            <a:pPr marL="1005840" lvl="1" indent="-514350">
              <a:spcBef>
                <a:spcPts val="200"/>
              </a:spcBef>
              <a:spcAft>
                <a:spcPts val="200"/>
              </a:spcAft>
              <a:buClr>
                <a:srgbClr val="990000"/>
              </a:buClr>
              <a:buNone/>
            </a:pPr>
            <a:endParaRPr lang="en-US" sz="2400" i="1" dirty="0"/>
          </a:p>
          <a:p>
            <a:pPr marL="1005840" lvl="1" indent="-514350">
              <a:spcBef>
                <a:spcPts val="200"/>
              </a:spcBef>
              <a:spcAft>
                <a:spcPts val="200"/>
              </a:spcAft>
              <a:buClr>
                <a:srgbClr val="990000"/>
              </a:buClr>
              <a:buNone/>
            </a:pPr>
            <a:endParaRPr lang="en-US" sz="2400" i="1" dirty="0"/>
          </a:p>
          <a:p>
            <a:pPr marL="1005840" lvl="1" indent="-514350">
              <a:spcBef>
                <a:spcPts val="200"/>
              </a:spcBef>
              <a:spcAft>
                <a:spcPts val="200"/>
              </a:spcAft>
              <a:buClr>
                <a:srgbClr val="990000"/>
              </a:buClr>
              <a:buNone/>
            </a:pPr>
            <a:r>
              <a:rPr lang="en-US" sz="2400" i="1" dirty="0"/>
              <a:t>Students with GPA&gt;3.7</a:t>
            </a:r>
          </a:p>
          <a:p>
            <a:pPr marL="1005840" lvl="1" indent="-514350">
              <a:spcBef>
                <a:spcPts val="200"/>
              </a:spcBef>
              <a:spcAft>
                <a:spcPts val="200"/>
              </a:spcAft>
              <a:buClr>
                <a:srgbClr val="990000"/>
              </a:buClr>
              <a:buNone/>
            </a:pP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i="1" baseline="-25000" dirty="0">
                <a:solidFill>
                  <a:srgbClr val="A50021"/>
                </a:solidFill>
              </a:rPr>
              <a:t>GPA&gt;3.7 </a:t>
            </a:r>
            <a:r>
              <a:rPr lang="en-US" sz="2400" i="1" dirty="0">
                <a:solidFill>
                  <a:srgbClr val="A50021"/>
                </a:solidFill>
              </a:rPr>
              <a:t>(Students)</a:t>
            </a:r>
            <a:endParaRPr lang="en-US" sz="2400" i="1" baseline="-25000" dirty="0">
              <a:solidFill>
                <a:srgbClr val="A50021"/>
              </a:solidFill>
            </a:endParaRPr>
          </a:p>
          <a:p>
            <a:pPr marL="1005840" lvl="1" indent="-514350">
              <a:spcBef>
                <a:spcPts val="300"/>
              </a:spcBef>
              <a:spcAft>
                <a:spcPts val="300"/>
              </a:spcAft>
              <a:buClr>
                <a:srgbClr val="990000"/>
              </a:buClr>
              <a:buNone/>
            </a:pPr>
            <a:endParaRPr lang="en-US" sz="2400" i="1" dirty="0"/>
          </a:p>
        </p:txBody>
      </p:sp>
      <p:sp>
        <p:nvSpPr>
          <p:cNvPr id="19" name="TextBox 18"/>
          <p:cNvSpPr txBox="1"/>
          <p:nvPr/>
        </p:nvSpPr>
        <p:spPr>
          <a:xfrm>
            <a:off x="799565" y="1011863"/>
            <a:ext cx="1160895" cy="369332"/>
          </a:xfrm>
          <a:prstGeom prst="rect">
            <a:avLst/>
          </a:prstGeom>
          <a:noFill/>
        </p:spPr>
        <p:txBody>
          <a:bodyPr wrap="none" rtlCol="0">
            <a:spAutoFit/>
          </a:bodyPr>
          <a:lstStyle/>
          <a:p>
            <a:r>
              <a:rPr lang="en-US" dirty="0">
                <a:latin typeface="Lucida Console" pitchFamily="49" charset="0"/>
              </a:rPr>
              <a:t>Student</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384831668"/>
              </p:ext>
            </p:extLst>
          </p:nvPr>
        </p:nvGraphicFramePr>
        <p:xfrm>
          <a:off x="882322" y="1377884"/>
          <a:ext cx="2074250" cy="98976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29964">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357722">
                <a:tc>
                  <a:txBody>
                    <a:bodyPr/>
                    <a:lstStyle/>
                    <a:p>
                      <a:r>
                        <a:rPr lang="en-US" sz="1200" dirty="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357722">
                <a:tc>
                  <a:txBody>
                    <a:bodyPr/>
                    <a:lstStyle/>
                    <a:p>
                      <a:r>
                        <a:rPr lang="en-US" sz="120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47028910"/>
              </p:ext>
            </p:extLst>
          </p:nvPr>
        </p:nvGraphicFramePr>
        <p:xfrm>
          <a:off x="882322" y="4103505"/>
          <a:ext cx="2074250" cy="632042"/>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29964">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357722">
                <a:tc>
                  <a:txBody>
                    <a:bodyPr/>
                    <a:lstStyle/>
                    <a:p>
                      <a:r>
                        <a:rPr lang="en-US" sz="120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3020493005"/>
                  </a:ext>
                </a:extLst>
              </a:tr>
            </a:tbl>
          </a:graphicData>
        </a:graphic>
      </p:graphicFrame>
    </p:spTree>
    <p:extLst>
      <p:ext uri="{BB962C8B-B14F-4D97-AF65-F5344CB8AC3E}">
        <p14:creationId xmlns:p14="http://schemas.microsoft.com/office/powerpoint/2010/main" val="129669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379605"/>
            <a:ext cx="8103455" cy="33442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300"/>
              </a:spcBef>
              <a:spcAft>
                <a:spcPts val="300"/>
              </a:spcAft>
              <a:buClr>
                <a:srgbClr val="990000"/>
              </a:buClr>
              <a:buNone/>
            </a:pPr>
            <a:r>
              <a:rPr lang="en-US" sz="2800" b="1" dirty="0">
                <a:solidFill>
                  <a:srgbClr val="990000"/>
                </a:solidFill>
              </a:rPr>
              <a:t>Select </a:t>
            </a:r>
            <a:r>
              <a:rPr lang="en-US" sz="2800" dirty="0">
                <a:solidFill>
                  <a:srgbClr val="990000"/>
                </a:solidFill>
              </a:rPr>
              <a:t>operator (</a:t>
            </a:r>
            <a:r>
              <a:rPr lang="el-GR" dirty="0">
                <a:solidFill>
                  <a:schemeClr val="accent2">
                    <a:lumMod val="75000"/>
                  </a:schemeClr>
                </a:solidFill>
              </a:rPr>
              <a:t>σ</a:t>
            </a:r>
            <a:r>
              <a:rPr lang="en-US" baseline="-25000" dirty="0">
                <a:solidFill>
                  <a:schemeClr val="accent2">
                    <a:lumMod val="75000"/>
                  </a:schemeClr>
                </a:solidFill>
              </a:rPr>
              <a:t>condition</a:t>
            </a:r>
            <a:r>
              <a:rPr lang="en-US" dirty="0">
                <a:solidFill>
                  <a:schemeClr val="accent2">
                    <a:lumMod val="75000"/>
                  </a:schemeClr>
                </a:solidFill>
              </a:rPr>
              <a:t> R</a:t>
            </a:r>
            <a:r>
              <a:rPr lang="en-US" sz="2800" dirty="0">
                <a:solidFill>
                  <a:srgbClr val="990000"/>
                </a:solidFill>
              </a:rPr>
              <a:t>):</a:t>
            </a:r>
            <a:r>
              <a:rPr lang="en-US" sz="2800" b="1" dirty="0">
                <a:solidFill>
                  <a:srgbClr val="990000"/>
                </a:solidFill>
              </a:rPr>
              <a:t> </a:t>
            </a:r>
            <a:r>
              <a:rPr lang="en-US" sz="2800" dirty="0">
                <a:solidFill>
                  <a:srgbClr val="0000FF"/>
                </a:solidFill>
              </a:rPr>
              <a:t>picks certain rows</a:t>
            </a:r>
          </a:p>
          <a:p>
            <a:pPr marL="1005840" lvl="1" indent="-514350">
              <a:spcBef>
                <a:spcPts val="200"/>
              </a:spcBef>
              <a:spcAft>
                <a:spcPts val="200"/>
              </a:spcAft>
              <a:buClr>
                <a:srgbClr val="990000"/>
              </a:buClr>
              <a:buNone/>
            </a:pPr>
            <a:endParaRPr lang="en-US" sz="2400" i="1" dirty="0"/>
          </a:p>
          <a:p>
            <a:pPr marL="1005840" lvl="1" indent="-514350">
              <a:spcBef>
                <a:spcPts val="200"/>
              </a:spcBef>
              <a:spcAft>
                <a:spcPts val="200"/>
              </a:spcAft>
              <a:buClr>
                <a:srgbClr val="990000"/>
              </a:buClr>
              <a:buNone/>
            </a:pPr>
            <a:r>
              <a:rPr lang="en-US" sz="2400" i="1" dirty="0"/>
              <a:t>Students with GPA&gt;3.7 and HS&lt;1000</a:t>
            </a:r>
          </a:p>
          <a:p>
            <a:pPr marL="1005840" lvl="1" indent="-514350">
              <a:spcBef>
                <a:spcPts val="200"/>
              </a:spcBef>
              <a:spcAft>
                <a:spcPts val="200"/>
              </a:spcAft>
              <a:buClr>
                <a:srgbClr val="990000"/>
              </a:buClr>
              <a:buNone/>
            </a:pP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i="1" baseline="-25000" dirty="0">
                <a:solidFill>
                  <a:srgbClr val="A50021"/>
                </a:solidFill>
              </a:rPr>
              <a:t>GPA&gt;3.7 ^ HS&lt;1000 </a:t>
            </a:r>
            <a:r>
              <a:rPr lang="en-US" sz="2400" i="1" dirty="0">
                <a:solidFill>
                  <a:srgbClr val="A50021"/>
                </a:solidFill>
              </a:rPr>
              <a:t>(Students)</a:t>
            </a:r>
            <a:endParaRPr lang="en-US" sz="2400" i="1" baseline="-25000" dirty="0">
              <a:solidFill>
                <a:srgbClr val="A50021"/>
              </a:solidFill>
            </a:endParaRPr>
          </a:p>
          <a:p>
            <a:pPr marL="1005840" lvl="1" indent="-514350">
              <a:spcBef>
                <a:spcPts val="200"/>
              </a:spcBef>
              <a:spcAft>
                <a:spcPts val="200"/>
              </a:spcAft>
              <a:buClr>
                <a:srgbClr val="990000"/>
              </a:buClr>
              <a:buNone/>
            </a:pPr>
            <a:r>
              <a:rPr lang="en-US" sz="2400" i="1" dirty="0"/>
              <a:t>Applications to </a:t>
            </a:r>
            <a:r>
              <a:rPr lang="en-US" sz="2400" i="1" dirty="0" err="1"/>
              <a:t>Comsats</a:t>
            </a:r>
            <a:r>
              <a:rPr lang="en-US" sz="2400" i="1" dirty="0"/>
              <a:t> with CS as major</a:t>
            </a:r>
          </a:p>
          <a:p>
            <a:pPr marL="1005840" lvl="1" indent="-514350">
              <a:spcBef>
                <a:spcPts val="200"/>
              </a:spcBef>
              <a:spcAft>
                <a:spcPts val="200"/>
              </a:spcAft>
              <a:buClr>
                <a:srgbClr val="990000"/>
              </a:buClr>
              <a:buNone/>
            </a:pP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i="1" baseline="-25000" dirty="0">
                <a:solidFill>
                  <a:srgbClr val="A50021"/>
                </a:solidFill>
              </a:rPr>
              <a:t>major=‘CS’ ^ </a:t>
            </a:r>
            <a:r>
              <a:rPr lang="en-US" sz="2400" i="1" baseline="-25000" dirty="0" err="1">
                <a:solidFill>
                  <a:srgbClr val="A50021"/>
                </a:solidFill>
              </a:rPr>
              <a:t>uName</a:t>
            </a:r>
            <a:r>
              <a:rPr lang="en-US" sz="2400" i="1" baseline="-25000" dirty="0">
                <a:solidFill>
                  <a:srgbClr val="A50021"/>
                </a:solidFill>
              </a:rPr>
              <a:t> = ‘</a:t>
            </a:r>
            <a:r>
              <a:rPr lang="en-US" sz="2400" i="1" baseline="-25000" dirty="0" err="1">
                <a:solidFill>
                  <a:srgbClr val="A50021"/>
                </a:solidFill>
              </a:rPr>
              <a:t>Comsats</a:t>
            </a:r>
            <a:r>
              <a:rPr lang="en-US" sz="2400" i="1" baseline="-25000" dirty="0">
                <a:solidFill>
                  <a:srgbClr val="A50021"/>
                </a:solidFill>
              </a:rPr>
              <a:t>’ </a:t>
            </a:r>
            <a:r>
              <a:rPr lang="en-US" sz="2400" i="1" dirty="0">
                <a:solidFill>
                  <a:srgbClr val="A50021"/>
                </a:solidFill>
              </a:rPr>
              <a:t>(Apply)</a:t>
            </a:r>
            <a:endParaRPr lang="en-US" sz="2400" i="1" baseline="-25000" dirty="0">
              <a:solidFill>
                <a:srgbClr val="A50021"/>
              </a:solidFill>
            </a:endParaRPr>
          </a:p>
          <a:p>
            <a:pPr marL="1005840" lvl="1" indent="-514350">
              <a:spcBef>
                <a:spcPts val="300"/>
              </a:spcBef>
              <a:spcAft>
                <a:spcPts val="300"/>
              </a:spcAft>
              <a:buClr>
                <a:srgbClr val="990000"/>
              </a:buClr>
              <a:buNone/>
            </a:pPr>
            <a:endParaRPr lang="en-US" sz="2400" i="1" dirty="0"/>
          </a:p>
        </p:txBody>
      </p:sp>
      <p:graphicFrame>
        <p:nvGraphicFramePr>
          <p:cNvPr id="15" name="Table 14"/>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733940">
                  <a:extLst>
                    <a:ext uri="{9D8B030D-6E8A-4147-A177-3AD203B41FA5}">
                      <a16:colId xmlns:a16="http://schemas.microsoft.com/office/drawing/2014/main" val="20000"/>
                    </a:ext>
                  </a:extLst>
                </a:gridCol>
                <a:gridCol w="53606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32873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497880"/>
            <a:ext cx="883315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Project </a:t>
            </a:r>
            <a:r>
              <a:rPr lang="en-US" sz="2800" dirty="0">
                <a:solidFill>
                  <a:srgbClr val="990000"/>
                </a:solidFill>
              </a:rPr>
              <a:t>operator (∏</a:t>
            </a:r>
            <a:r>
              <a:rPr lang="en-US" sz="2800" baseline="-25000" dirty="0">
                <a:solidFill>
                  <a:srgbClr val="990000"/>
                </a:solidFill>
              </a:rPr>
              <a:t>A</a:t>
            </a:r>
            <a:r>
              <a:rPr lang="en-US" sz="2400" baseline="-25000" dirty="0">
                <a:solidFill>
                  <a:srgbClr val="990000"/>
                </a:solidFill>
              </a:rPr>
              <a:t>1</a:t>
            </a:r>
            <a:r>
              <a:rPr lang="en-US" sz="2800" baseline="-25000" dirty="0">
                <a:solidFill>
                  <a:srgbClr val="990000"/>
                </a:solidFill>
              </a:rPr>
              <a:t>,A</a:t>
            </a:r>
            <a:r>
              <a:rPr lang="en-US" sz="2400" baseline="-26000" dirty="0">
                <a:solidFill>
                  <a:srgbClr val="990000"/>
                </a:solidFill>
              </a:rPr>
              <a:t>2</a:t>
            </a:r>
            <a:r>
              <a:rPr lang="en-US" sz="2800" baseline="-25000" dirty="0">
                <a:solidFill>
                  <a:srgbClr val="990000"/>
                </a:solidFill>
              </a:rPr>
              <a:t>,A</a:t>
            </a:r>
            <a:r>
              <a:rPr lang="en-US" sz="2400" baseline="-25000" dirty="0">
                <a:solidFill>
                  <a:srgbClr val="990000"/>
                </a:solidFill>
              </a:rPr>
              <a:t>3</a:t>
            </a:r>
            <a:r>
              <a:rPr lang="en-US" sz="2800" baseline="-25000" dirty="0">
                <a:solidFill>
                  <a:srgbClr val="990000"/>
                </a:solidFill>
              </a:rPr>
              <a:t>,…A</a:t>
            </a:r>
            <a:r>
              <a:rPr lang="en-US" sz="2400" baseline="-25000" dirty="0">
                <a:solidFill>
                  <a:srgbClr val="990000"/>
                </a:solidFill>
              </a:rPr>
              <a:t>n</a:t>
            </a:r>
            <a:r>
              <a:rPr lang="en-US" sz="2800" baseline="-25000" dirty="0">
                <a:solidFill>
                  <a:srgbClr val="990000"/>
                </a:solidFill>
              </a:rPr>
              <a:t> </a:t>
            </a:r>
            <a:r>
              <a:rPr lang="en-US" sz="2800" dirty="0">
                <a:solidFill>
                  <a:srgbClr val="990000"/>
                </a:solidFill>
              </a:rPr>
              <a:t>R):</a:t>
            </a:r>
            <a:r>
              <a:rPr lang="en-US" sz="2800" b="1" dirty="0">
                <a:solidFill>
                  <a:srgbClr val="990000"/>
                </a:solidFill>
              </a:rPr>
              <a:t> </a:t>
            </a:r>
            <a:r>
              <a:rPr lang="en-US" sz="2800" dirty="0">
                <a:solidFill>
                  <a:srgbClr val="0000FF"/>
                </a:solidFill>
              </a:rPr>
              <a:t>picks certain columns</a:t>
            </a:r>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endParaRPr lang="en-US" sz="2400" i="1" dirty="0"/>
          </a:p>
          <a:p>
            <a:pPr marL="1005840" lvl="1" indent="-514350">
              <a:spcBef>
                <a:spcPts val="600"/>
              </a:spcBef>
              <a:spcAft>
                <a:spcPts val="600"/>
              </a:spcAft>
              <a:buClr>
                <a:srgbClr val="990000"/>
              </a:buClr>
              <a:buNone/>
            </a:pPr>
            <a:r>
              <a:rPr lang="en-US" sz="2400" i="1" dirty="0"/>
              <a:t>ID and major of all applications</a:t>
            </a:r>
          </a:p>
          <a:p>
            <a:pPr marL="1005840" lvl="1" indent="-514350">
              <a:spcBef>
                <a:spcPts val="600"/>
              </a:spcBef>
              <a:spcAft>
                <a:spcPts val="600"/>
              </a:spcAft>
              <a:buClr>
                <a:srgbClr val="990000"/>
              </a:buClr>
              <a:buNone/>
            </a:pPr>
            <a:r>
              <a:rPr lang="en-US" sz="2400" dirty="0">
                <a:solidFill>
                  <a:srgbClr val="990000"/>
                </a:solidFill>
              </a:rPr>
              <a:t>	∏</a:t>
            </a:r>
            <a:r>
              <a:rPr lang="en-US" sz="2400" baseline="-25000" dirty="0" err="1">
                <a:solidFill>
                  <a:srgbClr val="990000"/>
                </a:solidFill>
              </a:rPr>
              <a:t>sID,major</a:t>
            </a:r>
            <a:r>
              <a:rPr lang="en-US" sz="2400" baseline="-25000" dirty="0">
                <a:solidFill>
                  <a:srgbClr val="990000"/>
                </a:solidFill>
              </a:rPr>
              <a:t>   </a:t>
            </a:r>
            <a:r>
              <a:rPr lang="en-US" sz="2400" dirty="0">
                <a:solidFill>
                  <a:srgbClr val="990000"/>
                </a:solidFill>
              </a:rPr>
              <a:t>(Apply)</a:t>
            </a:r>
            <a:endParaRPr lang="en-US" sz="24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2501742142"/>
              </p:ext>
            </p:extLst>
          </p:nvPr>
        </p:nvGraphicFramePr>
        <p:xfrm>
          <a:off x="691242" y="1227575"/>
          <a:ext cx="2209800" cy="1234336"/>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08584">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308584">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8584">
                <a:tc>
                  <a:txBody>
                    <a:bodyPr/>
                    <a:lstStyle/>
                    <a:p>
                      <a:r>
                        <a:rPr lang="en-US" sz="1200" dirty="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691242" y="909184"/>
            <a:ext cx="881973" cy="369332"/>
          </a:xfrm>
          <a:prstGeom prst="rect">
            <a:avLst/>
          </a:prstGeom>
          <a:noFill/>
        </p:spPr>
        <p:txBody>
          <a:bodyPr wrap="none" rtlCol="0">
            <a:spAutoFit/>
          </a:bodyPr>
          <a:lstStyle/>
          <a:p>
            <a:r>
              <a:rPr lang="en-US" dirty="0">
                <a:latin typeface="Lucida Console" pitchFamily="49" charset="0"/>
              </a:rPr>
              <a:t>Apply</a:t>
            </a:r>
          </a:p>
        </p:txBody>
      </p:sp>
      <p:graphicFrame>
        <p:nvGraphicFramePr>
          <p:cNvPr id="13" name="Table 12"/>
          <p:cNvGraphicFramePr>
            <a:graphicFrameLocks noGrp="1"/>
          </p:cNvGraphicFramePr>
          <p:nvPr>
            <p:extLst>
              <p:ext uri="{D42A27DB-BD31-4B8C-83A1-F6EECF244321}">
                <p14:modId xmlns:p14="http://schemas.microsoft.com/office/powerpoint/2010/main" val="1299679235"/>
              </p:ext>
            </p:extLst>
          </p:nvPr>
        </p:nvGraphicFramePr>
        <p:xfrm>
          <a:off x="697400" y="3811861"/>
          <a:ext cx="1109439" cy="1234336"/>
        </p:xfrm>
        <a:graphic>
          <a:graphicData uri="http://schemas.openxmlformats.org/drawingml/2006/table">
            <a:tbl>
              <a:tblPr firstRow="1" bandRow="1">
                <a:tableStyleId>{21E4AEA4-8DFA-4A89-87EB-49C32662AFE0}</a:tableStyleId>
              </a:tblPr>
              <a:tblGrid>
                <a:gridCol w="467110">
                  <a:extLst>
                    <a:ext uri="{9D8B030D-6E8A-4147-A177-3AD203B41FA5}">
                      <a16:colId xmlns:a16="http://schemas.microsoft.com/office/drawing/2014/main" val="20000"/>
                    </a:ext>
                  </a:extLst>
                </a:gridCol>
                <a:gridCol w="642329">
                  <a:extLst>
                    <a:ext uri="{9D8B030D-6E8A-4147-A177-3AD203B41FA5}">
                      <a16:colId xmlns:a16="http://schemas.microsoft.com/office/drawing/2014/main" val="20003"/>
                    </a:ext>
                  </a:extLst>
                </a:gridCol>
              </a:tblGrid>
              <a:tr h="308584">
                <a:tc>
                  <a:txBody>
                    <a:bodyPr/>
                    <a:lstStyle/>
                    <a:p>
                      <a:pPr algn="ctr"/>
                      <a:r>
                        <a:rPr lang="en-US" sz="1200" dirty="0" err="1"/>
                        <a:t>sID</a:t>
                      </a:r>
                      <a:endParaRPr lang="en-US" sz="1200" dirty="0"/>
                    </a:p>
                  </a:txBody>
                  <a:tcPr>
                    <a:solidFill>
                      <a:srgbClr val="7030A0"/>
                    </a:solidFill>
                  </a:tcPr>
                </a:tc>
                <a:tc>
                  <a:txBody>
                    <a:bodyPr/>
                    <a:lstStyle/>
                    <a:p>
                      <a:pPr algn="ctr"/>
                      <a:r>
                        <a:rPr lang="en-US" sz="1200" i="0" dirty="0"/>
                        <a:t>major</a:t>
                      </a:r>
                    </a:p>
                  </a:txBody>
                  <a:tcPr>
                    <a:solidFill>
                      <a:srgbClr val="7030A0"/>
                    </a:solidFill>
                  </a:tcPr>
                </a:tc>
                <a:extLst>
                  <a:ext uri="{0D108BD9-81ED-4DB2-BD59-A6C34878D82A}">
                    <a16:rowId xmlns:a16="http://schemas.microsoft.com/office/drawing/2014/main" val="10000"/>
                  </a:ext>
                </a:extLst>
              </a:tr>
              <a:tr h="308584">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8584">
                <a:tc>
                  <a:txBody>
                    <a:bodyPr/>
                    <a:lstStyle/>
                    <a:p>
                      <a:r>
                        <a:rPr lang="en-US" sz="1200" dirty="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6693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2703</TotalTime>
  <Words>3959</Words>
  <Application>Microsoft Office PowerPoint</Application>
  <PresentationFormat>On-screen Show (16:9)</PresentationFormat>
  <Paragraphs>509</Paragraphs>
  <Slides>19</Slides>
  <Notes>17</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19</vt:i4>
      </vt:variant>
    </vt:vector>
  </HeadingPairs>
  <TitlesOfParts>
    <vt:vector size="29" baseType="lpstr">
      <vt:lpstr>Arial</vt:lpstr>
      <vt:lpstr>Calibri</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255</cp:revision>
  <dcterms:created xsi:type="dcterms:W3CDTF">2010-07-08T21:59:02Z</dcterms:created>
  <dcterms:modified xsi:type="dcterms:W3CDTF">2020-09-28T08:35:58Z</dcterms:modified>
</cp:coreProperties>
</file>