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2"/>
  </p:notesMasterIdLst>
  <p:sldIdLst>
    <p:sldId id="278" r:id="rId7"/>
    <p:sldId id="308" r:id="rId8"/>
    <p:sldId id="286" r:id="rId9"/>
    <p:sldId id="298" r:id="rId10"/>
    <p:sldId id="309" r:id="rId11"/>
    <p:sldId id="299" r:id="rId12"/>
    <p:sldId id="306" r:id="rId13"/>
    <p:sldId id="307" r:id="rId14"/>
    <p:sldId id="300" r:id="rId15"/>
    <p:sldId id="301" r:id="rId16"/>
    <p:sldId id="302" r:id="rId17"/>
    <p:sldId id="310" r:id="rId18"/>
    <p:sldId id="303" r:id="rId19"/>
    <p:sldId id="304" r:id="rId20"/>
    <p:sldId id="305" r:id="rId21"/>
  </p:sldIdLst>
  <p:sldSz cx="9144000" cy="51435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A50021"/>
    <a:srgbClr val="800000"/>
    <a:srgbClr val="0000FF"/>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3" autoAdjust="0"/>
    <p:restoredTop sz="77122" autoAdjust="0"/>
  </p:normalViewPr>
  <p:slideViewPr>
    <p:cSldViewPr>
      <p:cViewPr varScale="1">
        <p:scale>
          <a:sx n="69" d="100"/>
          <a:sy n="69" d="100"/>
        </p:scale>
        <p:origin x="1650" y="6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now let's see the rename operator in use. The first use of the rename operator is something I hinted</a:t>
            </a:r>
            <a:r>
              <a:rPr lang="en-US" baseline="0" dirty="0"/>
              <a:t> </a:t>
            </a:r>
            <a:r>
              <a:rPr lang="en-US" dirty="0"/>
              <a:t>which is the fact that when we do the set operators, the union, difference, and intersect operators, we do expect the schemas on the two the sides of the operator to match, and in a couple of our examples they didn't match, and the rename operator will allow us to fix that. So, for example, if we're doing the list of university and student names, and let me just remind you how we wrote that query. We took the </a:t>
            </a:r>
            <a:r>
              <a:rPr lang="en-US" dirty="0" err="1"/>
              <a:t>uName</a:t>
            </a:r>
            <a:r>
              <a:rPr lang="en-US" dirty="0"/>
              <a:t> from university and we took the </a:t>
            </a:r>
            <a:r>
              <a:rPr lang="en-US" dirty="0" err="1"/>
              <a:t>sName</a:t>
            </a:r>
            <a:r>
              <a:rPr lang="en-US" dirty="0"/>
              <a:t> from students and we did the big union of those. Now, to make this technically correct, these two attribute names would have to be the same. So we're just going to apply the rename operator. Let's say that we're </a:t>
            </a:r>
            <a:r>
              <a:rPr lang="en-US" dirty="0" err="1"/>
              <a:t>gonna</a:t>
            </a:r>
            <a:r>
              <a:rPr lang="en-US" dirty="0"/>
              <a:t> rename the result of this first expression to say the relation name C with attribute name. And let's make the result of the second expression similarly be the relation C with attribute name. And now we have two matching schemas and then we can properly perform the union operator. Again, this is just a syntactic necessity to have well-formed relational algebra expressions.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179487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second use of the rename operator is a little more complicated and quite a bit more important actually which is disambiguation in self joins and you probably have no idea what I'm talking about when I say that, but let me give an example.</a:t>
            </a:r>
          </a:p>
          <a:p>
            <a:endParaRPr lang="en-US" dirty="0"/>
          </a:p>
          <a:p>
            <a:r>
              <a:rPr lang="en-US" dirty="0"/>
              <a:t>Let's suppose that we wanted to have a query that finds pairs of universities in the same city. Now, think about that. So we want to have, for example, (</a:t>
            </a:r>
            <a:r>
              <a:rPr lang="en-US" dirty="0" err="1"/>
              <a:t>Comsats</a:t>
            </a:r>
            <a:r>
              <a:rPr lang="en-US" dirty="0"/>
              <a:t> ,</a:t>
            </a:r>
            <a:r>
              <a:rPr lang="en-US" baseline="0" dirty="0"/>
              <a:t> </a:t>
            </a:r>
            <a:r>
              <a:rPr lang="en-US" dirty="0"/>
              <a:t>FAST) and (FAST,</a:t>
            </a:r>
            <a:r>
              <a:rPr lang="en-US" baseline="0" dirty="0"/>
              <a:t> </a:t>
            </a:r>
            <a:r>
              <a:rPr lang="en-US" dirty="0"/>
              <a:t>NUST) and so on. So that, as you can see, unlike the union operator, we're looking for this horizontal joining here. So we're going to have to combine essentially two instances of the university relation. And that's exactly what we're going to do. We're effectively going to do university join university making the city</a:t>
            </a:r>
            <a:r>
              <a:rPr lang="en-US" baseline="0" dirty="0"/>
              <a:t> </a:t>
            </a:r>
            <a:r>
              <a:rPr lang="en-US" dirty="0"/>
              <a:t>equal. So, let's work on that a little bit. So, what we </a:t>
            </a:r>
            <a:r>
              <a:rPr lang="en-US" dirty="0" err="1"/>
              <a:t>wanna</a:t>
            </a:r>
            <a:r>
              <a:rPr lang="en-US" dirty="0"/>
              <a:t> do is we </a:t>
            </a:r>
            <a:r>
              <a:rPr lang="en-US" dirty="0" err="1"/>
              <a:t>wanna</a:t>
            </a:r>
            <a:r>
              <a:rPr lang="en-US" dirty="0"/>
              <a:t> have university and we want to, let's just start with, say, the cross-product of university. And then we want to somehow say, "Well, the city equals the city." But that's not </a:t>
            </a:r>
            <a:r>
              <a:rPr lang="en-US" dirty="0" err="1"/>
              <a:t>gonna</a:t>
            </a:r>
            <a:r>
              <a:rPr lang="en-US" dirty="0"/>
              <a:t> work. Which city are these? And how do we describe the two instances of universities? So what we're going to do is we're going to rename those two instances of universities so they have different names. So we're going to take the first instance of university here and we're going to apply a rename operator to that. And we'll call it U1 and we'll say that that has n1, c1, and e1. And then we'll take the second instance here. We'll call it U2, so attribute</a:t>
            </a:r>
            <a:r>
              <a:rPr lang="en-US" baseline="0" dirty="0"/>
              <a:t> are renamed to </a:t>
            </a:r>
            <a:r>
              <a:rPr lang="en-US" dirty="0"/>
              <a:t>n2, c2, e2 and now we have two different relations. So what we can do is we can take the cross-product of those two like that, and then we can select where c1 equals c2, okay? And that gives us pairs of universities in the same city. One problem with this query is that we are going to get universities paired with themselves. So we're going to get from this, for example, (</a:t>
            </a:r>
            <a:r>
              <a:rPr lang="en-US" dirty="0" err="1"/>
              <a:t>Comsats</a:t>
            </a:r>
            <a:r>
              <a:rPr lang="en-US" dirty="0"/>
              <a:t>, </a:t>
            </a:r>
            <a:r>
              <a:rPr lang="en-US" dirty="0" err="1"/>
              <a:t>Comsats</a:t>
            </a:r>
            <a:r>
              <a:rPr lang="en-US" dirty="0"/>
              <a:t>). Also</a:t>
            </a:r>
            <a:r>
              <a:rPr lang="en-US" baseline="0" dirty="0"/>
              <a:t> (</a:t>
            </a:r>
            <a:r>
              <a:rPr lang="en-US" dirty="0" err="1"/>
              <a:t>Comsats</a:t>
            </a:r>
            <a:r>
              <a:rPr lang="en-US" dirty="0"/>
              <a:t>, FAST), as well as (FAST, </a:t>
            </a:r>
            <a:r>
              <a:rPr lang="en-US" dirty="0" err="1"/>
              <a:t>Comsats</a:t>
            </a:r>
            <a:r>
              <a:rPr lang="en-US" dirty="0"/>
              <a:t>) which is redundant. Now, that's not really what we want presumably. Presumably we actually want different universities. but that's pretty easy to handle, actually. Let's put a selection condition here so that the name one is less than to name two. And now we'll only get pairs where the first one is less than the second. So (FAST,</a:t>
            </a:r>
            <a:r>
              <a:rPr lang="en-US" baseline="0" dirty="0"/>
              <a:t> </a:t>
            </a:r>
            <a:r>
              <a:rPr lang="en-US" baseline="0" dirty="0" err="1"/>
              <a:t>Comsats</a:t>
            </a:r>
            <a:r>
              <a:rPr lang="en-US" baseline="0" dirty="0"/>
              <a:t>)</a:t>
            </a:r>
            <a:r>
              <a:rPr lang="en-US" dirty="0"/>
              <a:t> goes away and we get (</a:t>
            </a:r>
            <a:r>
              <a:rPr lang="en-US" dirty="0" err="1"/>
              <a:t>Comsats</a:t>
            </a:r>
            <a:r>
              <a:rPr lang="en-US" dirty="0"/>
              <a:t>, FAST). And this is our final query for what we wanted to do here. Now what I really wanted to show, aside from some of the uses of relational algebra, is the fact that the rename operator was for this query absolutely necessary. We could not have done this query without the rename operator.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383183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let me show you an even trickier, simpler way of doing this. Let's take away the cross product here. And let's make this into a natural join</a:t>
            </a:r>
            <a:r>
              <a:rPr lang="en-US" baseline="0" dirty="0"/>
              <a:t> and make </a:t>
            </a:r>
            <a:r>
              <a:rPr lang="en-US" dirty="0"/>
              <a:t>attribute names, c1</a:t>
            </a:r>
            <a:r>
              <a:rPr lang="en-US" baseline="0" dirty="0"/>
              <a:t> and c2</a:t>
            </a:r>
            <a:r>
              <a:rPr lang="en-US" dirty="0"/>
              <a:t>, to be the same i.e. c. And now when we do the natural join, it's </a:t>
            </a:r>
            <a:r>
              <a:rPr lang="en-US" dirty="0" err="1"/>
              <a:t>gonna</a:t>
            </a:r>
            <a:r>
              <a:rPr lang="en-US" dirty="0"/>
              <a:t> require equality on those two c's and everything is </a:t>
            </a:r>
            <a:r>
              <a:rPr lang="en-US" dirty="0" err="1"/>
              <a:t>gonna</a:t>
            </a:r>
            <a:r>
              <a:rPr lang="en-US" dirty="0"/>
              <a:t> be great.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254495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seen all the operators of relational algebra. Before we wrap up I did want to mention that there are some other notations that can be used for relational algebra expressions. </a:t>
            </a:r>
          </a:p>
          <a:p>
            <a:r>
              <a:rPr lang="en-US" dirty="0"/>
              <a:t>Assignment statements are a way to break down relational algebra expressions into their parts.</a:t>
            </a:r>
          </a:p>
          <a:p>
            <a:endParaRPr lang="en-US" dirty="0"/>
          </a:p>
          <a:p>
            <a:r>
              <a:rPr lang="en-US" dirty="0"/>
              <a:t>Let's do the same query we just finished as a big expression which is the pairs of universities that are on the same city.</a:t>
            </a:r>
            <a:r>
              <a:rPr lang="en-US" baseline="0" dirty="0"/>
              <a:t> T</a:t>
            </a:r>
            <a:r>
              <a:rPr lang="en-US" dirty="0"/>
              <a:t>his is equivalent to the expression that we saw on the earlier slide. It's just a notation that sometimes people prefer to modularize their expressions.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3259280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alternate notation I'm going to show is expression trees. And expression trees are actually commonly used in relational algebra. They allow you to visualize the structure of the expression a little bit better. And as it turns out when SQL is compiled in database systems, it's often compiled into an expression tree that looks very much like what I'm </a:t>
            </a:r>
            <a:r>
              <a:rPr lang="en-US" dirty="0" err="1"/>
              <a:t>gonna</a:t>
            </a:r>
            <a:r>
              <a:rPr lang="en-US" dirty="0"/>
              <a:t> show you right now. So for this example let's suppose that we want to find the GPAs of students who are applying to CS in Islamabad. So that's going to involve all three relations because we're looking at the city, and we're looking at the student GPA's and we're looking at them applying to CS. So what we're going to do is we're going to make a little tree notation here where we're going to first do the natural join of these three relations. So the leaves of the expression are going to be the three relations: university, students, and apply. And in relational algebra trees, the leaves are always relation names. The selection condition that says that the city equals Islamabad and the major equals CS. And finally, we'll put on top of that the projection that gets the GPA. Now actually this expression is exactly equivalent to if we wrote it linearly, project the GPA, select etc. of the three university join student, join apply. </a:t>
            </a:r>
            <a:r>
              <a:rPr lang="en-US"/>
              <a:t>That would </a:t>
            </a:r>
            <a:r>
              <a:rPr lang="en-US" dirty="0"/>
              <a:t>be an equivalent expression</a:t>
            </a:r>
            <a:r>
              <a:rPr lang="en-US"/>
              <a:t>. </a:t>
            </a:r>
          </a:p>
          <a:p>
            <a:r>
              <a:rPr lang="en-US"/>
              <a:t>But </a:t>
            </a:r>
            <a:r>
              <a:rPr lang="en-US" dirty="0"/>
              <a:t>again, people often like to use the tree notation because it does allow you to visualize the structure of the expression, and it is used inside implementations of the SQL language.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453083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finish up by summarizing relational algebra. Let's start with the core constructs of the language. So a relation name is a query in relational algebra, and then we use operators that combine relations and filter relations. So we have the select operator that applies a condition to the result of an expression. We have the project operator that gives us a set of attributes that we take from the result of an expression. We have the relation one cross-product relation two. Then we have relation one union relation two. And we have relation one minus relation two. And finally we have the rename operator. </a:t>
            </a:r>
          </a:p>
          <a:p>
            <a:endParaRPr lang="en-US" dirty="0"/>
          </a:p>
          <a:p>
            <a:r>
              <a:rPr lang="en-US" dirty="0"/>
              <a:t>Now, you probably noticed that I skipped a few of our favorite operators, but this is the core of the language and all the other operators are actually abbreviations that don't increase the expressive power of the language but they can be very useful performing queries. And the abbreviations that we learned were relation one natural join relation two. They were relation one theta join relation two. And, finally, relation one intersect relation two. All of those where we had a method of rewriting them using the core operators. </a:t>
            </a:r>
          </a:p>
          <a:p>
            <a:endParaRPr lang="en-US" dirty="0"/>
          </a:p>
          <a:p>
            <a:r>
              <a:rPr lang="en-US" dirty="0"/>
              <a:t>Just a small aside about parentheses. A parentheses are used in relational expressions for, relational algebraic expressions, for disambiguation, similarly to arithmetic expressions. I was a little cavalier about whether I included parentheses or not, but as you write your relational algebra expressions you will see that it's pretty straightforward to figure out when disambiguation is needed. </a:t>
            </a:r>
          </a:p>
          <a:p>
            <a:endParaRPr lang="en-US" dirty="0"/>
          </a:p>
          <a:p>
            <a:r>
              <a:rPr lang="en-US" dirty="0"/>
              <a:t>So to conclude relational algebra, entirely it's a formal language. It's based on sets, set operators and other operators that combine data from multiple relations. It takes relations as input, it produces relations as answers and it does form the formal foundation of implemented relational database management.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340190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a reminder, we apply a relational algebra query or expression to a set of relations and we get as a result of that expression a relation as our answer. For our examples, we're using an imaginary database about university admissions. We have a relation University, a relation Student, and a relation Apply with information about students applying to universities.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19808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three set operators is the union operator, and it's a standard set union that you learned about in school. Let's suppose, for example, that we want a list of the university and student names in our database. So we just want those as list. For example, we might want </a:t>
            </a:r>
            <a:r>
              <a:rPr lang="en-US" dirty="0" err="1"/>
              <a:t>Comsats</a:t>
            </a:r>
            <a:r>
              <a:rPr lang="en-US" dirty="0"/>
              <a:t> and Ali and FAST and Usman and Ahmed and so on. Now you might think we can generate this list by using one of the operators we've already learned for combining information from multiple relations, such as the cross-product operator or the natural join operator. The problem with those operators is that they kind of combine information from multiple relations horizontally. They might take a tuple T1 from one relation and tuple T2 from the other and kind of match them. But that's not what we want to do here. We want to combine the information vertically to create our list. And to do that we're going to use is the union operator. So in order to get a list of the university names and the student names, we'll project the university name from the university relation. That gives us a list of university names. We'll similarly project the student name from the student relation, and we've got those two lists and we'll just apply the union operator between them and that will give us our result. Now, technically, in relational algebra in order to union two lists they have to have the same schema, that means that same attribute name and these don't, but we'll correct that later. For now, you get the basic idea of the union operator.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159927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set operator is the difference operator, and this one can be extremely useful. As an example, let's suppose we want to find the IDs of students who didn't apply to any universities. It sounds like a complicated query, but we'll actually write it in a very simple fashion. We'll start by projecting the student ID from the student relation itself and that will give us all of this student IDs. Then lets project the student ID from the apply relation and that gives us the IDs of all students who have applied somewhere. All we need to do is take the difference operator, written with the minus sign, and that gives us the result of our query. It will take all IDs of the students and then subtract the ones who have applied somewhere.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9562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instead that we wanted the names of the students who didn't apply anywhere, not just their IDs. So that's a little bit more complicated. You might think, "Oh, just add student name to the projection list here," but if we do that, then we're trying to subtract a set that has just IDs from a set that has the pair of ID names. And we can't have the student name here because the student name isn't part of the apply relation. So there is a nice trick, however, that's going to do what we want. What we're going to do is we're going to take this whole expression here which gives us the student IDs  and we're </a:t>
            </a:r>
            <a:r>
              <a:rPr lang="en-US" dirty="0" err="1"/>
              <a:t>gonna</a:t>
            </a:r>
            <a:r>
              <a:rPr lang="en-US" dirty="0"/>
              <a:t> do a natural join with the student relation. So we've taken the IDs, a certain select set of IDs and we've joined them back to the student relation. That's going to give us a schema that's the student relation itself, and then we're just going to add to that a projection of the student name. And that will give us our desired answer.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40267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of the three set operators is the intersection operator. So let's suppose we want to find names that are both a university name and a student name. So , </a:t>
            </a:r>
            <a:r>
              <a:rPr lang="en-US" dirty="0" err="1"/>
              <a:t>Iqra</a:t>
            </a:r>
            <a:r>
              <a:rPr lang="en-US" dirty="0"/>
              <a:t> is the name of a student and a university. To find those, we're going to do something similar to what we've done in the previous examples. Let's start by getting the student names. Then let's get the university names, and then what we're going to do is just perform an intersection of those two expressions and that will give us the result that we want. Now like our previous example, technically speaking, the two expressions on the two sides of the intersection ought to have the same schema and again, I'll show you just a little bit later, how we take care of that.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383557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intersection actually doesn't add any expressive power to our language and I'm going to show that actually in two different ways. The first way is that if we have two relations, let's say R1 and R2 and we perform their intersection, that is exactly equivalent to writing R1 minus, using the difference operator, R1 minus R2. Now if you're not convinced of that immediately, let's go back to Venn diagrams and figure it out.</a:t>
            </a:r>
          </a:p>
          <a:p>
            <a:endParaRPr lang="en-US" dirty="0"/>
          </a:p>
          <a:p>
            <a:r>
              <a:rPr lang="en-US" dirty="0"/>
              <a:t>That’s telling us is that this intersection operator here isn't giving us more expressive power because any expression that we can write in this fashion, we can equivalently right with the difference operator in this fashion.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370568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 completely different way in which intersection doesn't add any expressive power. So, let's go back to R1 intersect R2 and as a reminder for this to be completely correct these have to have the same schema as equal between the two. R1 intersect R2 turns out to be exactly the same as R1 natural join R2 in this particular case because the schema is the same. Remember what natural join does. Natural join says that you match up all columns that are equal and you eliminate duplicate values of columns. So I'll just let you work out for yourself that this is indeed an equivalence and a second reason that the intersection doesn't add any expressive power. Nevertheless, the intersection can be very useful to use in queries.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3191236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operator is the rename operator. The rename operator is necessary to express certain queries in relational algebra. Let me first show the form of the operator and then we'll see it in use. The rename operator uses the Greek symbol rho. </a:t>
            </a:r>
          </a:p>
          <a:p>
            <a:endParaRPr lang="en-US" dirty="0"/>
          </a:p>
          <a:p>
            <a:r>
              <a:rPr lang="en-US" dirty="0"/>
              <a:t>1- Rename relation E to</a:t>
            </a:r>
            <a:r>
              <a:rPr lang="en-US" baseline="0" dirty="0"/>
              <a:t> R and E’s attributes to </a:t>
            </a:r>
            <a:r>
              <a:rPr lang="en-US" sz="1200" baseline="0" dirty="0">
                <a:solidFill>
                  <a:srgbClr val="0000FF"/>
                </a:solidFill>
              </a:rPr>
              <a:t>A1,A2,A3,… 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Rename relation E to</a:t>
            </a:r>
            <a:r>
              <a:rPr lang="en-US" baseline="0" dirty="0"/>
              <a:t> R. Does not change the attributes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Rename </a:t>
            </a:r>
            <a:r>
              <a:rPr lang="en-US" baseline="0" dirty="0"/>
              <a:t>E’s attributes to </a:t>
            </a:r>
            <a:r>
              <a:rPr lang="en-US" sz="1200" baseline="0" dirty="0">
                <a:solidFill>
                  <a:srgbClr val="0000FF"/>
                </a:solidFill>
              </a:rPr>
              <a:t>A1,A2,A3,… An. Does not change the relation name.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191826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10/8/2016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81599" y="2126140"/>
            <a:ext cx="4995701"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Relational Algebra (2)</a:t>
            </a:r>
          </a:p>
          <a:p>
            <a:pPr algn="l">
              <a:lnSpc>
                <a:spcPct val="90000"/>
              </a:lnSpc>
            </a:pPr>
            <a:r>
              <a:rPr lang="en-US" sz="3600" dirty="0">
                <a:solidFill>
                  <a:schemeClr val="tx1">
                    <a:lumMod val="75000"/>
                    <a:lumOff val="25000"/>
                  </a:schemeClr>
                </a:solidFill>
              </a:rPr>
              <a:t>Set operators, renaming, notation</a:t>
            </a:r>
          </a:p>
          <a:p>
            <a:pPr algn="l">
              <a:lnSpc>
                <a:spcPct val="90000"/>
              </a:lnSpc>
            </a:pPr>
            <a:endParaRPr lang="en-US" sz="3600" dirty="0">
              <a:solidFill>
                <a:schemeClr val="tx1">
                  <a:lumMod val="75000"/>
                  <a:lumOff val="25000"/>
                </a:schemeClr>
              </a:solidFill>
            </a:endParaRPr>
          </a:p>
          <a:p>
            <a:pPr algn="l">
              <a:lnSpc>
                <a:spcPct val="90000"/>
              </a:lnSpc>
            </a:pPr>
            <a:endParaRPr lang="en-US" sz="3600" dirty="0">
              <a:solidFill>
                <a:schemeClr val="tx1">
                  <a:lumMod val="75000"/>
                  <a:lumOff val="25000"/>
                </a:schemeClr>
              </a:solidFill>
            </a:endParaRPr>
          </a:p>
          <a:p>
            <a:pPr algn="l">
              <a:lnSpc>
                <a:spcPct val="90000"/>
              </a:lnSpc>
            </a:pPr>
            <a:r>
              <a:rPr lang="en-US" sz="1000" dirty="0">
                <a:solidFill>
                  <a:schemeClr val="tx1">
                    <a:lumMod val="75000"/>
                    <a:lumOff val="25000"/>
                  </a:schemeClr>
                </a:solidFill>
              </a:rPr>
              <a:t>Originally Prepared by Jennifer </a:t>
            </a:r>
            <a:r>
              <a:rPr lang="en-US" sz="1000" dirty="0" err="1">
                <a:solidFill>
                  <a:schemeClr val="tx1">
                    <a:lumMod val="75000"/>
                    <a:lumOff val="25000"/>
                  </a:schemeClr>
                </a:solidFill>
              </a:rPr>
              <a:t>Widom</a:t>
            </a:r>
            <a:endParaRPr lang="en-US" sz="1000" dirty="0">
              <a:solidFill>
                <a:schemeClr val="tx1">
                  <a:lumMod val="75000"/>
                  <a:lumOff val="25000"/>
                </a:schemeClr>
              </a:solidFill>
            </a:endParaRPr>
          </a:p>
          <a:p>
            <a:pPr algn="l">
              <a:lnSpc>
                <a:spcPct val="90000"/>
              </a:lnSpc>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98824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Rename </a:t>
            </a:r>
            <a:r>
              <a:rPr lang="en-US" sz="2800" dirty="0">
                <a:solidFill>
                  <a:srgbClr val="990000"/>
                </a:solidFill>
              </a:rPr>
              <a:t>operator</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To unify schemas for set operators</a:t>
            </a: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Rectangle 10"/>
          <p:cNvSpPr/>
          <p:nvPr/>
        </p:nvSpPr>
        <p:spPr>
          <a:xfrm>
            <a:off x="270639" y="1189170"/>
            <a:ext cx="8717935" cy="2277547"/>
          </a:xfrm>
          <a:prstGeom prst="rect">
            <a:avLst/>
          </a:prstGeom>
        </p:spPr>
        <p:txBody>
          <a:bodyPr wrap="square">
            <a:spAutoFit/>
          </a:bodyPr>
          <a:lstStyle/>
          <a:p>
            <a:pPr marL="1005840" lvl="1" indent="-514350">
              <a:spcBef>
                <a:spcPts val="1200"/>
              </a:spcBef>
              <a:spcAft>
                <a:spcPts val="3000"/>
              </a:spcAft>
              <a:buClr>
                <a:srgbClr val="990000"/>
              </a:buClr>
              <a:buNone/>
            </a:pPr>
            <a:r>
              <a:rPr lang="en-US" sz="2400" i="1" dirty="0"/>
              <a:t>List of university and student names</a:t>
            </a:r>
          </a:p>
          <a:p>
            <a:pPr marL="1005840" lvl="1" indent="-514350">
              <a:spcBef>
                <a:spcPts val="1200"/>
              </a:spcBef>
              <a:spcAft>
                <a:spcPts val="3000"/>
              </a:spcAft>
              <a:buClr>
                <a:srgbClr val="990000"/>
              </a:buClr>
            </a:pPr>
            <a:r>
              <a:rPr lang="el-GR" sz="2400" dirty="0">
                <a:solidFill>
                  <a:srgbClr val="A50021"/>
                </a:solidFill>
              </a:rPr>
              <a:t>ρ</a:t>
            </a:r>
            <a:r>
              <a:rPr lang="en-US" sz="2400" baseline="-25000" dirty="0">
                <a:solidFill>
                  <a:srgbClr val="A50021"/>
                </a:solidFill>
              </a:rPr>
              <a:t>C(name)</a:t>
            </a:r>
            <a:r>
              <a:rPr lang="en-US" sz="2400" dirty="0">
                <a:solidFill>
                  <a:srgbClr val="A50021"/>
                </a:solidFill>
              </a:rPr>
              <a:t> ( ∏</a:t>
            </a:r>
            <a:r>
              <a:rPr lang="en-US" sz="2400" baseline="-25000" dirty="0" err="1">
                <a:solidFill>
                  <a:srgbClr val="A50021"/>
                </a:solidFill>
              </a:rPr>
              <a:t>sName</a:t>
            </a:r>
            <a:r>
              <a:rPr lang="en-US" sz="2400" baseline="-25000" dirty="0">
                <a:solidFill>
                  <a:srgbClr val="A50021"/>
                </a:solidFill>
              </a:rPr>
              <a:t> </a:t>
            </a:r>
            <a:r>
              <a:rPr lang="en-US" sz="2400" dirty="0">
                <a:solidFill>
                  <a:srgbClr val="A50021"/>
                </a:solidFill>
              </a:rPr>
              <a:t>(Student) )    U    </a:t>
            </a:r>
            <a:r>
              <a:rPr lang="el-GR" sz="2400" dirty="0">
                <a:solidFill>
                  <a:srgbClr val="A50021"/>
                </a:solidFill>
              </a:rPr>
              <a:t>ρ</a:t>
            </a:r>
            <a:r>
              <a:rPr lang="en-US" sz="2400" baseline="-25000" dirty="0">
                <a:solidFill>
                  <a:srgbClr val="A50021"/>
                </a:solidFill>
              </a:rPr>
              <a:t>C(name)</a:t>
            </a:r>
            <a:r>
              <a:rPr lang="en-US" sz="2400" dirty="0">
                <a:solidFill>
                  <a:srgbClr val="A50021"/>
                </a:solidFill>
              </a:rPr>
              <a:t> ( ∏</a:t>
            </a:r>
            <a:r>
              <a:rPr lang="en-US" sz="2400" baseline="-25000" dirty="0" err="1">
                <a:solidFill>
                  <a:srgbClr val="A50021"/>
                </a:solidFill>
              </a:rPr>
              <a:t>uName</a:t>
            </a:r>
            <a:r>
              <a:rPr lang="en-US" sz="2400" dirty="0">
                <a:solidFill>
                  <a:srgbClr val="A50021"/>
                </a:solidFill>
              </a:rPr>
              <a:t>(University) )</a:t>
            </a:r>
          </a:p>
          <a:p>
            <a:pPr marL="1005840" lvl="1" indent="-514350">
              <a:spcBef>
                <a:spcPts val="1200"/>
              </a:spcBef>
              <a:spcAft>
                <a:spcPts val="3000"/>
              </a:spcAft>
              <a:buClr>
                <a:srgbClr val="990000"/>
              </a:buClr>
              <a:buNone/>
            </a:pPr>
            <a:endParaRPr lang="en-US" sz="2400" i="1" dirty="0"/>
          </a:p>
        </p:txBody>
      </p:sp>
      <p:graphicFrame>
        <p:nvGraphicFramePr>
          <p:cNvPr id="12" name="Table 11"/>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98824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Rename </a:t>
            </a:r>
            <a:r>
              <a:rPr lang="en-US" sz="2800" dirty="0">
                <a:solidFill>
                  <a:srgbClr val="990000"/>
                </a:solidFill>
              </a:rPr>
              <a:t>operator</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For disambiguation in “self-joins”</a:t>
            </a: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Rectangle 10"/>
          <p:cNvSpPr/>
          <p:nvPr/>
        </p:nvSpPr>
        <p:spPr>
          <a:xfrm>
            <a:off x="270639" y="1189170"/>
            <a:ext cx="9101985" cy="2277547"/>
          </a:xfrm>
          <a:prstGeom prst="rect">
            <a:avLst/>
          </a:prstGeom>
        </p:spPr>
        <p:txBody>
          <a:bodyPr wrap="square">
            <a:spAutoFit/>
          </a:bodyPr>
          <a:lstStyle/>
          <a:p>
            <a:pPr marL="1005840" lvl="1" indent="-514350">
              <a:spcBef>
                <a:spcPts val="1200"/>
              </a:spcBef>
              <a:spcAft>
                <a:spcPts val="600"/>
              </a:spcAft>
              <a:buClr>
                <a:srgbClr val="990000"/>
              </a:buClr>
              <a:buNone/>
            </a:pPr>
            <a:r>
              <a:rPr lang="en-US" sz="2400" i="1" dirty="0"/>
              <a:t>Pairs of universities in same city</a:t>
            </a:r>
          </a:p>
          <a:p>
            <a:pPr marL="1005840" lvl="1" indent="-514350">
              <a:spcAft>
                <a:spcPts val="600"/>
              </a:spcAft>
              <a:buClr>
                <a:srgbClr val="990000"/>
              </a:buClr>
              <a:buNone/>
            </a:pPr>
            <a:r>
              <a:rPr lang="en-US" sz="2400" dirty="0">
                <a:solidFill>
                  <a:srgbClr val="990000"/>
                </a:solidFill>
              </a:rPr>
              <a:t> </a:t>
            </a:r>
            <a:r>
              <a:rPr lang="el-GR" sz="2400" strike="sngStrike" dirty="0">
                <a:solidFill>
                  <a:srgbClr val="A50021"/>
                </a:solidFill>
              </a:rPr>
              <a:t>σ</a:t>
            </a:r>
            <a:r>
              <a:rPr lang="en-US" sz="2400" strike="sngStrike" dirty="0">
                <a:solidFill>
                  <a:srgbClr val="A50021"/>
                </a:solidFill>
              </a:rPr>
              <a:t> </a:t>
            </a:r>
            <a:r>
              <a:rPr lang="en-US" sz="2400" strike="sngStrike" baseline="-25000" dirty="0">
                <a:solidFill>
                  <a:srgbClr val="A50021"/>
                </a:solidFill>
              </a:rPr>
              <a:t>city=city </a:t>
            </a:r>
            <a:r>
              <a:rPr lang="en-US" sz="2400" i="1" strike="sngStrike" dirty="0">
                <a:solidFill>
                  <a:srgbClr val="A50021"/>
                </a:solidFill>
              </a:rPr>
              <a:t>(University x University)</a:t>
            </a:r>
          </a:p>
          <a:p>
            <a:pPr marL="1005840" lvl="1" indent="-514350">
              <a:spcAft>
                <a:spcPts val="600"/>
              </a:spcAft>
              <a:buClr>
                <a:srgbClr val="990000"/>
              </a:buClr>
              <a:buNone/>
            </a:pPr>
            <a:r>
              <a:rPr lang="en-US" sz="2400" dirty="0">
                <a:solidFill>
                  <a:srgbClr val="A50021"/>
                </a:solidFill>
              </a:rPr>
              <a:t>∏</a:t>
            </a:r>
            <a:r>
              <a:rPr lang="en-US" sz="2400" baseline="-25000" dirty="0">
                <a:solidFill>
                  <a:srgbClr val="A50021"/>
                </a:solidFill>
              </a:rPr>
              <a:t>n1,n2</a:t>
            </a: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baseline="-25000" dirty="0">
                <a:solidFill>
                  <a:srgbClr val="A50021"/>
                </a:solidFill>
              </a:rPr>
              <a:t>c1=c2 ^ n1&lt;n2 </a:t>
            </a:r>
            <a:r>
              <a:rPr lang="en-US" sz="2400" i="1" dirty="0">
                <a:solidFill>
                  <a:srgbClr val="A50021"/>
                </a:solidFill>
              </a:rPr>
              <a:t>(</a:t>
            </a:r>
            <a:r>
              <a:rPr lang="el-GR" sz="2400" dirty="0">
                <a:solidFill>
                  <a:srgbClr val="A50021"/>
                </a:solidFill>
              </a:rPr>
              <a:t>ρ</a:t>
            </a:r>
            <a:r>
              <a:rPr lang="en-US" sz="2400" baseline="-25000" dirty="0">
                <a:solidFill>
                  <a:srgbClr val="A50021"/>
                </a:solidFill>
              </a:rPr>
              <a:t>U1(n1,c1,e1)</a:t>
            </a:r>
            <a:r>
              <a:rPr lang="en-US" sz="2400" i="1" dirty="0">
                <a:solidFill>
                  <a:srgbClr val="A50021"/>
                </a:solidFill>
              </a:rPr>
              <a:t>University  x  </a:t>
            </a:r>
            <a:r>
              <a:rPr lang="el-GR" sz="2400" dirty="0">
                <a:solidFill>
                  <a:srgbClr val="A50021"/>
                </a:solidFill>
              </a:rPr>
              <a:t>ρ</a:t>
            </a:r>
            <a:r>
              <a:rPr lang="en-US" sz="2400" baseline="-25000" dirty="0">
                <a:solidFill>
                  <a:srgbClr val="A50021"/>
                </a:solidFill>
              </a:rPr>
              <a:t>U2(n2,c2,e2)</a:t>
            </a:r>
            <a:r>
              <a:rPr lang="en-US" sz="2400" i="1" dirty="0">
                <a:solidFill>
                  <a:srgbClr val="A50021"/>
                </a:solidFill>
              </a:rPr>
              <a:t>University) )</a:t>
            </a:r>
          </a:p>
          <a:p>
            <a:pPr marL="1005840" lvl="1" indent="-514350">
              <a:spcAft>
                <a:spcPts val="600"/>
              </a:spcAft>
              <a:buClr>
                <a:srgbClr val="990000"/>
              </a:buClr>
              <a:buNone/>
            </a:pPr>
            <a:endParaRPr lang="en-US" sz="2400" i="1" strike="sngStrike" baseline="-25000" dirty="0">
              <a:solidFill>
                <a:srgbClr val="A50021"/>
              </a:solidFill>
            </a:endParaRPr>
          </a:p>
          <a:p>
            <a:pPr marL="1005840" lvl="1" indent="-514350">
              <a:spcBef>
                <a:spcPts val="1200"/>
              </a:spcBef>
              <a:spcAft>
                <a:spcPts val="3000"/>
              </a:spcAft>
              <a:buClr>
                <a:srgbClr val="990000"/>
              </a:buClr>
              <a:buNone/>
            </a:pPr>
            <a:endParaRPr lang="en-US" sz="2400" i="1" dirty="0"/>
          </a:p>
        </p:txBody>
      </p:sp>
      <p:graphicFrame>
        <p:nvGraphicFramePr>
          <p:cNvPr id="12" name="Table 11"/>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98824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Rename </a:t>
            </a:r>
            <a:r>
              <a:rPr lang="en-US" sz="2800" dirty="0">
                <a:solidFill>
                  <a:srgbClr val="990000"/>
                </a:solidFill>
              </a:rPr>
              <a:t>operator</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For disambiguation in “self-joins”</a:t>
            </a: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Rectangle 10"/>
          <p:cNvSpPr/>
          <p:nvPr/>
        </p:nvSpPr>
        <p:spPr>
          <a:xfrm>
            <a:off x="270639" y="1189170"/>
            <a:ext cx="9101985" cy="2277547"/>
          </a:xfrm>
          <a:prstGeom prst="rect">
            <a:avLst/>
          </a:prstGeom>
        </p:spPr>
        <p:txBody>
          <a:bodyPr wrap="square">
            <a:spAutoFit/>
          </a:bodyPr>
          <a:lstStyle/>
          <a:p>
            <a:pPr marL="1005840" lvl="1" indent="-514350">
              <a:spcBef>
                <a:spcPts val="1200"/>
              </a:spcBef>
              <a:spcAft>
                <a:spcPts val="600"/>
              </a:spcAft>
              <a:buClr>
                <a:srgbClr val="990000"/>
              </a:buClr>
              <a:buNone/>
            </a:pPr>
            <a:r>
              <a:rPr lang="en-US" sz="2400" i="1" dirty="0"/>
              <a:t>Pairs of universities in same city</a:t>
            </a:r>
          </a:p>
          <a:p>
            <a:pPr marL="1005840" lvl="1" indent="-514350">
              <a:spcAft>
                <a:spcPts val="600"/>
              </a:spcAft>
              <a:buClr>
                <a:srgbClr val="990000"/>
              </a:buClr>
              <a:buNone/>
            </a:pPr>
            <a:endParaRPr lang="en-US" sz="2400" dirty="0">
              <a:solidFill>
                <a:srgbClr val="A50021"/>
              </a:solidFill>
            </a:endParaRPr>
          </a:p>
          <a:p>
            <a:pPr marL="1005840" lvl="1" indent="-514350">
              <a:spcAft>
                <a:spcPts val="600"/>
              </a:spcAft>
              <a:buClr>
                <a:srgbClr val="990000"/>
              </a:buClr>
              <a:buNone/>
            </a:pPr>
            <a:r>
              <a:rPr lang="en-US" sz="2400" dirty="0">
                <a:solidFill>
                  <a:srgbClr val="A50021"/>
                </a:solidFill>
              </a:rPr>
              <a:t>∏</a:t>
            </a:r>
            <a:r>
              <a:rPr lang="en-US" sz="2400" baseline="-25000" dirty="0">
                <a:solidFill>
                  <a:srgbClr val="A50021"/>
                </a:solidFill>
              </a:rPr>
              <a:t>n1,n2</a:t>
            </a: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baseline="-25000" dirty="0">
                <a:solidFill>
                  <a:srgbClr val="A50021"/>
                </a:solidFill>
              </a:rPr>
              <a:t>n1&lt;n2 </a:t>
            </a:r>
            <a:r>
              <a:rPr lang="en-US" sz="2400" i="1" dirty="0">
                <a:solidFill>
                  <a:srgbClr val="A50021"/>
                </a:solidFill>
              </a:rPr>
              <a:t>(</a:t>
            </a:r>
            <a:r>
              <a:rPr lang="el-GR" sz="2400" dirty="0">
                <a:solidFill>
                  <a:srgbClr val="A50021"/>
                </a:solidFill>
              </a:rPr>
              <a:t>ρ</a:t>
            </a:r>
            <a:r>
              <a:rPr lang="en-US" sz="2400" baseline="-25000" dirty="0">
                <a:solidFill>
                  <a:srgbClr val="A50021"/>
                </a:solidFill>
              </a:rPr>
              <a:t>U1(n1,c,e1)</a:t>
            </a:r>
            <a:r>
              <a:rPr lang="en-US" sz="2400" i="1" dirty="0">
                <a:solidFill>
                  <a:srgbClr val="A50021"/>
                </a:solidFill>
              </a:rPr>
              <a:t>University </a:t>
            </a:r>
            <a:r>
              <a:rPr lang="en-US" sz="2400" b="1" dirty="0">
                <a:solidFill>
                  <a:schemeClr val="accent2">
                    <a:lumMod val="75000"/>
                  </a:schemeClr>
                </a:solidFill>
              </a:rPr>
              <a:t>⋈</a:t>
            </a:r>
            <a:r>
              <a:rPr lang="en-US" sz="2400" i="1" dirty="0">
                <a:solidFill>
                  <a:srgbClr val="A50021"/>
                </a:solidFill>
              </a:rPr>
              <a:t>  </a:t>
            </a:r>
            <a:r>
              <a:rPr lang="el-GR" sz="2400" dirty="0">
                <a:solidFill>
                  <a:srgbClr val="A50021"/>
                </a:solidFill>
              </a:rPr>
              <a:t>ρ</a:t>
            </a:r>
            <a:r>
              <a:rPr lang="en-US" sz="2400" baseline="-25000" dirty="0">
                <a:solidFill>
                  <a:srgbClr val="A50021"/>
                </a:solidFill>
              </a:rPr>
              <a:t>U2(n2,c,e2)</a:t>
            </a:r>
            <a:r>
              <a:rPr lang="en-US" sz="2400" i="1" dirty="0">
                <a:solidFill>
                  <a:srgbClr val="A50021"/>
                </a:solidFill>
              </a:rPr>
              <a:t>University) )</a:t>
            </a:r>
          </a:p>
          <a:p>
            <a:pPr marL="1005840" lvl="1" indent="-514350">
              <a:spcAft>
                <a:spcPts val="600"/>
              </a:spcAft>
              <a:buClr>
                <a:srgbClr val="990000"/>
              </a:buClr>
              <a:buNone/>
            </a:pPr>
            <a:endParaRPr lang="en-US" sz="2400" i="1" strike="sngStrike" baseline="-25000" dirty="0">
              <a:solidFill>
                <a:srgbClr val="A50021"/>
              </a:solidFill>
            </a:endParaRPr>
          </a:p>
          <a:p>
            <a:pPr marL="1005840" lvl="1" indent="-514350">
              <a:spcBef>
                <a:spcPts val="1200"/>
              </a:spcBef>
              <a:spcAft>
                <a:spcPts val="3000"/>
              </a:spcAft>
              <a:buClr>
                <a:srgbClr val="990000"/>
              </a:buClr>
              <a:buNone/>
            </a:pPr>
            <a:endParaRPr lang="en-US" sz="2400" i="1" dirty="0"/>
          </a:p>
        </p:txBody>
      </p:sp>
      <p:graphicFrame>
        <p:nvGraphicFramePr>
          <p:cNvPr id="12" name="Table 11"/>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356218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44910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Alternate notation (1)</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Assignment statements (:=) </a:t>
            </a:r>
          </a:p>
          <a:p>
            <a:pPr marL="605790" indent="-514350">
              <a:spcBef>
                <a:spcPts val="0"/>
              </a:spcBef>
              <a:spcAft>
                <a:spcPts val="600"/>
              </a:spcAft>
              <a:buClr>
                <a:srgbClr val="990000"/>
              </a:buClr>
              <a:buNone/>
            </a:pPr>
            <a:r>
              <a:rPr lang="en-US" sz="2400" i="1" dirty="0"/>
              <a:t>Pairs of universities in same city</a:t>
            </a:r>
          </a:p>
          <a:p>
            <a:pPr marL="1005840" lvl="1" indent="-514350">
              <a:spcBef>
                <a:spcPts val="0"/>
              </a:spcBef>
              <a:spcAft>
                <a:spcPts val="600"/>
              </a:spcAft>
              <a:buClr>
                <a:srgbClr val="990000"/>
              </a:buClr>
              <a:buNone/>
            </a:pPr>
            <a:r>
              <a:rPr lang="en-US" sz="2400" dirty="0">
                <a:solidFill>
                  <a:srgbClr val="A50021"/>
                </a:solidFill>
              </a:rPr>
              <a:t>A1 := </a:t>
            </a:r>
            <a:r>
              <a:rPr lang="el-GR" sz="2400" dirty="0">
                <a:solidFill>
                  <a:srgbClr val="A50021"/>
                </a:solidFill>
              </a:rPr>
              <a:t>ρ</a:t>
            </a:r>
            <a:r>
              <a:rPr lang="en-US" sz="2400" baseline="-25000" dirty="0">
                <a:solidFill>
                  <a:srgbClr val="A50021"/>
                </a:solidFill>
              </a:rPr>
              <a:t>U1(n1,c,e1)</a:t>
            </a:r>
            <a:r>
              <a:rPr lang="en-US" sz="2400" i="1" dirty="0">
                <a:solidFill>
                  <a:srgbClr val="A50021"/>
                </a:solidFill>
              </a:rPr>
              <a:t>University</a:t>
            </a:r>
          </a:p>
          <a:p>
            <a:pPr marL="1005840" lvl="1" indent="-514350">
              <a:spcBef>
                <a:spcPts val="0"/>
              </a:spcBef>
              <a:spcAft>
                <a:spcPts val="600"/>
              </a:spcAft>
              <a:buClr>
                <a:srgbClr val="990000"/>
              </a:buClr>
              <a:buNone/>
            </a:pPr>
            <a:r>
              <a:rPr lang="en-US" sz="2400" dirty="0">
                <a:solidFill>
                  <a:srgbClr val="A50021"/>
                </a:solidFill>
              </a:rPr>
              <a:t>A2 := </a:t>
            </a:r>
            <a:r>
              <a:rPr lang="el-GR" sz="2400" dirty="0">
                <a:solidFill>
                  <a:srgbClr val="A50021"/>
                </a:solidFill>
              </a:rPr>
              <a:t>ρ</a:t>
            </a:r>
            <a:r>
              <a:rPr lang="en-US" sz="2400" baseline="-25000" dirty="0">
                <a:solidFill>
                  <a:srgbClr val="A50021"/>
                </a:solidFill>
              </a:rPr>
              <a:t>U2(n2,c,e2)</a:t>
            </a:r>
            <a:r>
              <a:rPr lang="en-US" sz="2400" i="1" dirty="0">
                <a:solidFill>
                  <a:srgbClr val="A50021"/>
                </a:solidFill>
              </a:rPr>
              <a:t>University</a:t>
            </a:r>
          </a:p>
          <a:p>
            <a:pPr marL="1005840" lvl="1" indent="-514350">
              <a:spcBef>
                <a:spcPts val="0"/>
              </a:spcBef>
              <a:spcAft>
                <a:spcPts val="600"/>
              </a:spcAft>
              <a:buClr>
                <a:srgbClr val="990000"/>
              </a:buClr>
              <a:buNone/>
            </a:pPr>
            <a:r>
              <a:rPr lang="en-US" sz="2400" dirty="0">
                <a:solidFill>
                  <a:srgbClr val="990000"/>
                </a:solidFill>
              </a:rPr>
              <a:t>A3 := A1⋈ A2</a:t>
            </a:r>
          </a:p>
          <a:p>
            <a:pPr marL="1005840" lvl="1" indent="-514350">
              <a:spcBef>
                <a:spcPts val="0"/>
              </a:spcBef>
              <a:spcAft>
                <a:spcPts val="600"/>
              </a:spcAft>
              <a:buClr>
                <a:srgbClr val="990000"/>
              </a:buClr>
              <a:buNone/>
            </a:pPr>
            <a:r>
              <a:rPr lang="en-US" sz="2400" dirty="0">
                <a:solidFill>
                  <a:srgbClr val="A50021"/>
                </a:solidFill>
              </a:rPr>
              <a:t>A4 : = </a:t>
            </a:r>
            <a:r>
              <a:rPr lang="el-GR" sz="2400" dirty="0">
                <a:solidFill>
                  <a:srgbClr val="A50021"/>
                </a:solidFill>
              </a:rPr>
              <a:t>σ</a:t>
            </a:r>
            <a:r>
              <a:rPr lang="en-US" sz="2400" dirty="0">
                <a:solidFill>
                  <a:srgbClr val="A50021"/>
                </a:solidFill>
              </a:rPr>
              <a:t> </a:t>
            </a:r>
            <a:r>
              <a:rPr lang="en-US" sz="2400" baseline="-25000" dirty="0">
                <a:solidFill>
                  <a:srgbClr val="A50021"/>
                </a:solidFill>
              </a:rPr>
              <a:t>n1&lt;n2 </a:t>
            </a:r>
            <a:r>
              <a:rPr lang="en-US" sz="2400" i="1" dirty="0">
                <a:solidFill>
                  <a:srgbClr val="A50021"/>
                </a:solidFill>
              </a:rPr>
              <a:t>(A3)</a:t>
            </a:r>
            <a:endParaRPr lang="en-US" sz="2400" dirty="0">
              <a:solidFill>
                <a:srgbClr val="A50021"/>
              </a:solidFill>
            </a:endParaRPr>
          </a:p>
          <a:p>
            <a:pPr marL="1005840" lvl="1" indent="-514350">
              <a:spcBef>
                <a:spcPts val="0"/>
              </a:spcBef>
              <a:spcAft>
                <a:spcPts val="600"/>
              </a:spcAft>
              <a:buClr>
                <a:srgbClr val="990000"/>
              </a:buClr>
              <a:buNone/>
            </a:pPr>
            <a:r>
              <a:rPr lang="en-US" sz="2400" dirty="0" err="1">
                <a:solidFill>
                  <a:srgbClr val="A50021"/>
                </a:solidFill>
              </a:rPr>
              <a:t>Ans</a:t>
            </a:r>
            <a:r>
              <a:rPr lang="en-US" sz="2400" dirty="0">
                <a:solidFill>
                  <a:srgbClr val="A50021"/>
                </a:solidFill>
              </a:rPr>
              <a:t> : =∏</a:t>
            </a:r>
            <a:r>
              <a:rPr lang="en-US" sz="2400" baseline="-25000" dirty="0">
                <a:solidFill>
                  <a:srgbClr val="A50021"/>
                </a:solidFill>
              </a:rPr>
              <a:t>n1,n2</a:t>
            </a:r>
            <a:r>
              <a:rPr lang="en-US" sz="2400" dirty="0">
                <a:solidFill>
                  <a:srgbClr val="A50021"/>
                </a:solidFill>
              </a:rPr>
              <a:t> (A4</a:t>
            </a:r>
            <a:r>
              <a:rPr lang="en-US" sz="2400" i="1" dirty="0">
                <a:solidFill>
                  <a:srgbClr val="A50021"/>
                </a:solidFill>
              </a:rPr>
              <a:t>)</a:t>
            </a:r>
          </a:p>
          <a:p>
            <a:pPr marL="605790" indent="-514350">
              <a:spcBef>
                <a:spcPts val="0"/>
              </a:spcBef>
              <a:spcAft>
                <a:spcPts val="600"/>
              </a:spcAft>
              <a:buClr>
                <a:srgbClr val="990000"/>
              </a:buClr>
              <a:buNone/>
            </a:pPr>
            <a:endParaRPr lang="en-US" sz="24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Tree>
    <p:extLst>
      <p:ext uri="{BB962C8B-B14F-4D97-AF65-F5344CB8AC3E}">
        <p14:creationId xmlns:p14="http://schemas.microsoft.com/office/powerpoint/2010/main" val="129669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4" y="267450"/>
            <a:ext cx="8487505" cy="36795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Alternate notation (2)</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Expression tree – </a:t>
            </a:r>
            <a:r>
              <a:rPr lang="en-US" sz="2400" i="1" dirty="0"/>
              <a:t>GPAs of students applying to CS in Islamabad</a:t>
            </a:r>
          </a:p>
          <a:p>
            <a:pPr marL="605790" indent="-514350">
              <a:spcBef>
                <a:spcPts val="0"/>
              </a:spcBef>
              <a:spcAft>
                <a:spcPts val="600"/>
              </a:spcAft>
              <a:buClr>
                <a:srgbClr val="990000"/>
              </a:buClr>
              <a:buNone/>
            </a:pPr>
            <a:r>
              <a:rPr lang="en-US" sz="2000" dirty="0">
                <a:solidFill>
                  <a:srgbClr val="990000"/>
                </a:solidFill>
              </a:rPr>
              <a:t>∏</a:t>
            </a:r>
            <a:r>
              <a:rPr lang="en-US" sz="2000" baseline="-25000" dirty="0">
                <a:solidFill>
                  <a:srgbClr val="990000"/>
                </a:solidFill>
              </a:rPr>
              <a:t>GPA </a:t>
            </a:r>
            <a:r>
              <a:rPr lang="en-US" sz="2000" dirty="0">
                <a:solidFill>
                  <a:srgbClr val="990000"/>
                </a:solidFill>
              </a:rPr>
              <a:t>( </a:t>
            </a:r>
            <a:r>
              <a:rPr lang="el-GR" sz="2000" dirty="0">
                <a:solidFill>
                  <a:srgbClr val="A50021"/>
                </a:solidFill>
              </a:rPr>
              <a:t>σ</a:t>
            </a:r>
            <a:r>
              <a:rPr lang="en-US" sz="2000" dirty="0">
                <a:solidFill>
                  <a:srgbClr val="A50021"/>
                </a:solidFill>
              </a:rPr>
              <a:t> </a:t>
            </a:r>
            <a:r>
              <a:rPr lang="en-US" sz="2000" baseline="-25000" dirty="0">
                <a:solidFill>
                  <a:srgbClr val="A50021"/>
                </a:solidFill>
              </a:rPr>
              <a:t>city=‘ISB’</a:t>
            </a:r>
            <a:r>
              <a:rPr lang="en-US" sz="2000" i="1" baseline="-25000" dirty="0">
                <a:solidFill>
                  <a:srgbClr val="A50021"/>
                </a:solidFill>
              </a:rPr>
              <a:t> ^ major=‘CS’</a:t>
            </a:r>
            <a:r>
              <a:rPr lang="en-US" sz="2000" i="1" dirty="0">
                <a:solidFill>
                  <a:srgbClr val="A50021"/>
                </a:solidFill>
              </a:rPr>
              <a:t> (Students </a:t>
            </a:r>
            <a:r>
              <a:rPr lang="en-US" sz="2000" dirty="0">
                <a:solidFill>
                  <a:schemeClr val="accent2">
                    <a:lumMod val="75000"/>
                  </a:schemeClr>
                </a:solidFill>
              </a:rPr>
              <a:t>⋈</a:t>
            </a:r>
            <a:r>
              <a:rPr lang="en-US" sz="2000" i="1" dirty="0">
                <a:solidFill>
                  <a:srgbClr val="A50021"/>
                </a:solidFill>
              </a:rPr>
              <a:t> Apply</a:t>
            </a:r>
            <a:r>
              <a:rPr lang="en-US" sz="2000" b="1" dirty="0">
                <a:solidFill>
                  <a:schemeClr val="accent2">
                    <a:lumMod val="75000"/>
                  </a:schemeClr>
                </a:solidFill>
              </a:rPr>
              <a:t> </a:t>
            </a:r>
            <a:r>
              <a:rPr lang="en-US" sz="2000" dirty="0">
                <a:solidFill>
                  <a:schemeClr val="accent2">
                    <a:lumMod val="75000"/>
                  </a:schemeClr>
                </a:solidFill>
              </a:rPr>
              <a:t>⋈ </a:t>
            </a:r>
            <a:r>
              <a:rPr lang="en-US" sz="2000" i="1" dirty="0">
                <a:solidFill>
                  <a:schemeClr val="accent2">
                    <a:lumMod val="75000"/>
                  </a:schemeClr>
                </a:solidFill>
              </a:rPr>
              <a:t>University</a:t>
            </a:r>
            <a:r>
              <a:rPr lang="en-US" sz="2000" i="1" dirty="0">
                <a:solidFill>
                  <a:srgbClr val="A50021"/>
                </a:solidFill>
              </a:rPr>
              <a:t>) )</a:t>
            </a: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extLst>
              <p:ext uri="{D42A27DB-BD31-4B8C-83A1-F6EECF244321}">
                <p14:modId xmlns:p14="http://schemas.microsoft.com/office/powerpoint/2010/main" val="3303720245"/>
              </p:ext>
            </p:extLst>
          </p:nvPr>
        </p:nvGraphicFramePr>
        <p:xfrm>
          <a:off x="5765605" y="4189682"/>
          <a:ext cx="1905000" cy="82296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90102260"/>
              </p:ext>
            </p:extLst>
          </p:nvPr>
        </p:nvGraphicFramePr>
        <p:xfrm>
          <a:off x="1036417" y="4206710"/>
          <a:ext cx="1981200" cy="822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71607460"/>
              </p:ext>
            </p:extLst>
          </p:nvPr>
        </p:nvGraphicFramePr>
        <p:xfrm>
          <a:off x="3322417" y="4206710"/>
          <a:ext cx="2209800" cy="82296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21" name="TextBox 20"/>
          <p:cNvSpPr txBox="1"/>
          <p:nvPr/>
        </p:nvSpPr>
        <p:spPr>
          <a:xfrm>
            <a:off x="6146605" y="3854407"/>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2" name="TextBox 21"/>
          <p:cNvSpPr txBox="1"/>
          <p:nvPr/>
        </p:nvSpPr>
        <p:spPr>
          <a:xfrm>
            <a:off x="1475722" y="387143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3" name="TextBox 22"/>
          <p:cNvSpPr txBox="1"/>
          <p:nvPr/>
        </p:nvSpPr>
        <p:spPr>
          <a:xfrm>
            <a:off x="4040644" y="3871435"/>
            <a:ext cx="881973" cy="369332"/>
          </a:xfrm>
          <a:prstGeom prst="rect">
            <a:avLst/>
          </a:prstGeom>
          <a:noFill/>
        </p:spPr>
        <p:txBody>
          <a:bodyPr wrap="none" rtlCol="0">
            <a:spAutoFit/>
          </a:bodyPr>
          <a:lstStyle/>
          <a:p>
            <a:r>
              <a:rPr lang="en-US" dirty="0">
                <a:latin typeface="Lucida Console" pitchFamily="49" charset="0"/>
              </a:rPr>
              <a:t>Apply</a:t>
            </a:r>
          </a:p>
        </p:txBody>
      </p:sp>
      <p:cxnSp>
        <p:nvCxnSpPr>
          <p:cNvPr id="3" name="Straight Connector 2"/>
          <p:cNvCxnSpPr/>
          <p:nvPr/>
        </p:nvCxnSpPr>
        <p:spPr>
          <a:xfrm flipV="1">
            <a:off x="2144251" y="3620917"/>
            <a:ext cx="893622" cy="250519"/>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3418873" y="3620917"/>
            <a:ext cx="1007388" cy="26883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3227825" y="3186709"/>
            <a:ext cx="987087" cy="26835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559580" y="3186709"/>
            <a:ext cx="2393530" cy="71068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4379975" y="2610155"/>
            <a:ext cx="0" cy="34564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4379975" y="2029595"/>
            <a:ext cx="0" cy="345645"/>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074205" y="3392973"/>
            <a:ext cx="384050" cy="369332"/>
          </a:xfrm>
          <a:prstGeom prst="rect">
            <a:avLst/>
          </a:prstGeom>
          <a:noFill/>
        </p:spPr>
        <p:txBody>
          <a:bodyPr wrap="square" rtlCol="0">
            <a:spAutoFit/>
          </a:bodyPr>
          <a:lstStyle/>
          <a:p>
            <a:r>
              <a:rPr lang="en-US" dirty="0">
                <a:solidFill>
                  <a:schemeClr val="accent2">
                    <a:lumMod val="75000"/>
                  </a:schemeClr>
                </a:solidFill>
              </a:rPr>
              <a:t>⋈</a:t>
            </a:r>
            <a:endParaRPr lang="en-US" dirty="0"/>
          </a:p>
        </p:txBody>
      </p:sp>
      <p:sp>
        <p:nvSpPr>
          <p:cNvPr id="37" name="TextBox 36"/>
          <p:cNvSpPr txBox="1"/>
          <p:nvPr/>
        </p:nvSpPr>
        <p:spPr>
          <a:xfrm>
            <a:off x="4187950" y="2917395"/>
            <a:ext cx="384050" cy="369332"/>
          </a:xfrm>
          <a:prstGeom prst="rect">
            <a:avLst/>
          </a:prstGeom>
          <a:noFill/>
        </p:spPr>
        <p:txBody>
          <a:bodyPr wrap="square" rtlCol="0">
            <a:spAutoFit/>
          </a:bodyPr>
          <a:lstStyle/>
          <a:p>
            <a:r>
              <a:rPr lang="en-US" dirty="0">
                <a:solidFill>
                  <a:schemeClr val="accent2">
                    <a:lumMod val="75000"/>
                  </a:schemeClr>
                </a:solidFill>
              </a:rPr>
              <a:t>⋈</a:t>
            </a:r>
            <a:endParaRPr lang="en-US" dirty="0"/>
          </a:p>
        </p:txBody>
      </p:sp>
      <p:sp>
        <p:nvSpPr>
          <p:cNvPr id="38" name="TextBox 37"/>
          <p:cNvSpPr txBox="1"/>
          <p:nvPr/>
        </p:nvSpPr>
        <p:spPr>
          <a:xfrm>
            <a:off x="3608247" y="2202418"/>
            <a:ext cx="1731853" cy="369332"/>
          </a:xfrm>
          <a:prstGeom prst="rect">
            <a:avLst/>
          </a:prstGeom>
          <a:noFill/>
        </p:spPr>
        <p:txBody>
          <a:bodyPr wrap="square" rtlCol="0">
            <a:spAutoFit/>
          </a:bodyPr>
          <a:lstStyle/>
          <a:p>
            <a:r>
              <a:rPr lang="el-GR" dirty="0">
                <a:solidFill>
                  <a:srgbClr val="A50021"/>
                </a:solidFill>
              </a:rPr>
              <a:t>σ</a:t>
            </a:r>
            <a:r>
              <a:rPr lang="en-US" dirty="0">
                <a:solidFill>
                  <a:srgbClr val="A50021"/>
                </a:solidFill>
              </a:rPr>
              <a:t> </a:t>
            </a:r>
            <a:r>
              <a:rPr lang="en-US" baseline="-25000" dirty="0">
                <a:solidFill>
                  <a:srgbClr val="A50021"/>
                </a:solidFill>
              </a:rPr>
              <a:t>city=‘ISB’</a:t>
            </a:r>
            <a:r>
              <a:rPr lang="en-US" i="1" baseline="-25000" dirty="0">
                <a:solidFill>
                  <a:srgbClr val="A50021"/>
                </a:solidFill>
              </a:rPr>
              <a:t> ^ major=‘CS’</a:t>
            </a:r>
            <a:endParaRPr lang="en-US" dirty="0"/>
          </a:p>
        </p:txBody>
      </p:sp>
      <p:sp>
        <p:nvSpPr>
          <p:cNvPr id="40" name="TextBox 39"/>
          <p:cNvSpPr txBox="1"/>
          <p:nvPr/>
        </p:nvSpPr>
        <p:spPr>
          <a:xfrm>
            <a:off x="4175529" y="1698429"/>
            <a:ext cx="747087" cy="369332"/>
          </a:xfrm>
          <a:prstGeom prst="rect">
            <a:avLst/>
          </a:prstGeom>
          <a:noFill/>
        </p:spPr>
        <p:txBody>
          <a:bodyPr wrap="square" rtlCol="0">
            <a:spAutoFit/>
          </a:bodyPr>
          <a:lstStyle/>
          <a:p>
            <a:r>
              <a:rPr lang="en-US" dirty="0">
                <a:solidFill>
                  <a:srgbClr val="990000"/>
                </a:solidFill>
              </a:rPr>
              <a:t>∏</a:t>
            </a:r>
            <a:r>
              <a:rPr lang="en-US" baseline="-25000" dirty="0">
                <a:solidFill>
                  <a:srgbClr val="990000"/>
                </a:solidFill>
              </a:rPr>
              <a:t>GPA</a:t>
            </a:r>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4" y="267450"/>
            <a:ext cx="848750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Relational Algebra summary</a:t>
            </a:r>
            <a:endParaRPr lang="en-US" sz="2800" dirty="0">
              <a:solidFill>
                <a:srgbClr val="0000FF"/>
              </a:solidFill>
            </a:endParaRPr>
          </a:p>
          <a:p>
            <a:pPr marL="605790" indent="-514350">
              <a:spcBef>
                <a:spcPts val="0"/>
              </a:spcBef>
              <a:spcAft>
                <a:spcPts val="600"/>
              </a:spcAft>
              <a:buClr>
                <a:srgbClr val="990000"/>
              </a:buClr>
              <a:buNone/>
            </a:pPr>
            <a:endParaRPr lang="en-US" sz="20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3" name="Table 2"/>
          <p:cNvGraphicFramePr>
            <a:graphicFrameLocks noGrp="1"/>
          </p:cNvGraphicFramePr>
          <p:nvPr>
            <p:extLst>
              <p:ext uri="{D42A27DB-BD31-4B8C-83A1-F6EECF244321}">
                <p14:modId xmlns:p14="http://schemas.microsoft.com/office/powerpoint/2010/main" val="1039320577"/>
              </p:ext>
            </p:extLst>
          </p:nvPr>
        </p:nvGraphicFramePr>
        <p:xfrm>
          <a:off x="769904" y="1419600"/>
          <a:ext cx="1958655" cy="2956560"/>
        </p:xfrm>
        <a:graphic>
          <a:graphicData uri="http://schemas.openxmlformats.org/drawingml/2006/table">
            <a:tbl>
              <a:tblPr firstRow="1" bandRow="1">
                <a:tableStyleId>{2D5ABB26-0587-4C30-8999-92F81FD0307C}</a:tableStyleId>
              </a:tblPr>
              <a:tblGrid>
                <a:gridCol w="1958655">
                  <a:extLst>
                    <a:ext uri="{9D8B030D-6E8A-4147-A177-3AD203B41FA5}">
                      <a16:colId xmlns:a16="http://schemas.microsoft.com/office/drawing/2014/main" val="4006720231"/>
                    </a:ext>
                  </a:extLst>
                </a:gridCol>
              </a:tblGrid>
              <a:tr h="334177">
                <a:tc>
                  <a:txBody>
                    <a:bodyPr/>
                    <a:lstStyle/>
                    <a:p>
                      <a:pPr algn="l"/>
                      <a:r>
                        <a:rPr lang="en-US" sz="2000" b="1" dirty="0">
                          <a:solidFill>
                            <a:srgbClr val="990000"/>
                          </a:solidFill>
                        </a:rPr>
                        <a:t>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37765"/>
                  </a:ext>
                </a:extLst>
              </a:tr>
              <a:tr h="334177">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5310422"/>
                  </a:ext>
                </a:extLst>
              </a:tr>
              <a:tr h="334177">
                <a:tc>
                  <a:txBody>
                    <a:bodyPr/>
                    <a:lstStyle/>
                    <a:p>
                      <a:r>
                        <a:rPr lang="el-GR" dirty="0">
                          <a:solidFill>
                            <a:schemeClr val="tx1"/>
                          </a:solidFill>
                        </a:rPr>
                        <a:t>σ</a:t>
                      </a:r>
                      <a:r>
                        <a:rPr lang="en-US" baseline="-25000" dirty="0">
                          <a:solidFill>
                            <a:schemeClr val="tx1"/>
                          </a:solidFill>
                        </a:rPr>
                        <a:t>condition</a:t>
                      </a:r>
                      <a:r>
                        <a:rPr lang="en-US" dirty="0">
                          <a:solidFill>
                            <a:schemeClr val="tx1"/>
                          </a:solidFill>
                        </a:rPr>
                        <a:t>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976241"/>
                  </a:ext>
                </a:extLst>
              </a:tr>
              <a:tr h="178010">
                <a:tc>
                  <a:txBody>
                    <a:bodyPr/>
                    <a:lstStyle/>
                    <a:p>
                      <a:r>
                        <a:rPr lang="en-US" sz="1800" dirty="0">
                          <a:solidFill>
                            <a:schemeClr val="tx1"/>
                          </a:solidFill>
                        </a:rPr>
                        <a:t>∏</a:t>
                      </a:r>
                      <a:r>
                        <a:rPr lang="en-US" sz="1800" baseline="-25000" dirty="0">
                          <a:solidFill>
                            <a:schemeClr val="tx1"/>
                          </a:solidFill>
                        </a:rPr>
                        <a:t>A</a:t>
                      </a:r>
                      <a:r>
                        <a:rPr lang="en-US" sz="1600" baseline="-25000" dirty="0">
                          <a:solidFill>
                            <a:schemeClr val="tx1"/>
                          </a:solidFill>
                        </a:rPr>
                        <a:t>1</a:t>
                      </a:r>
                      <a:r>
                        <a:rPr lang="en-US" sz="1800" baseline="-25000" dirty="0">
                          <a:solidFill>
                            <a:schemeClr val="tx1"/>
                          </a:solidFill>
                        </a:rPr>
                        <a:t>,A</a:t>
                      </a:r>
                      <a:r>
                        <a:rPr lang="en-US" sz="1600" baseline="-26000" dirty="0">
                          <a:solidFill>
                            <a:schemeClr val="tx1"/>
                          </a:solidFill>
                        </a:rPr>
                        <a:t>2</a:t>
                      </a:r>
                      <a:r>
                        <a:rPr lang="en-US" sz="1800" baseline="-25000" dirty="0">
                          <a:solidFill>
                            <a:schemeClr val="tx1"/>
                          </a:solidFill>
                        </a:rPr>
                        <a:t>,A</a:t>
                      </a:r>
                      <a:r>
                        <a:rPr lang="en-US" sz="1600" baseline="-25000" dirty="0">
                          <a:solidFill>
                            <a:schemeClr val="tx1"/>
                          </a:solidFill>
                        </a:rPr>
                        <a:t>3</a:t>
                      </a:r>
                      <a:r>
                        <a:rPr lang="en-US" sz="1800" baseline="-25000" dirty="0">
                          <a:solidFill>
                            <a:schemeClr val="tx1"/>
                          </a:solidFill>
                        </a:rPr>
                        <a:t>,…A</a:t>
                      </a:r>
                      <a:r>
                        <a:rPr lang="en-US" sz="1600" baseline="-25000" dirty="0">
                          <a:solidFill>
                            <a:schemeClr val="tx1"/>
                          </a:solidFill>
                        </a:rPr>
                        <a:t>n</a:t>
                      </a:r>
                      <a:r>
                        <a:rPr lang="en-US" sz="1800" baseline="-25000" dirty="0">
                          <a:solidFill>
                            <a:schemeClr val="tx1"/>
                          </a:solidFill>
                        </a:rPr>
                        <a:t> </a:t>
                      </a:r>
                      <a:r>
                        <a:rPr lang="en-US" sz="1800" dirty="0">
                          <a:solidFill>
                            <a:schemeClr val="tx1"/>
                          </a:solidFill>
                        </a:rPr>
                        <a:t>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5818607"/>
                  </a:ext>
                </a:extLst>
              </a:tr>
              <a:tr h="334177">
                <a:tc>
                  <a:txBody>
                    <a:bodyPr/>
                    <a:lstStyle/>
                    <a:p>
                      <a:r>
                        <a:rPr lang="en-US" dirty="0">
                          <a:solidFill>
                            <a:schemeClr val="tx1"/>
                          </a:solidFill>
                        </a:rPr>
                        <a:t>R1 x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1960541"/>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U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539293"/>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2797169"/>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solidFill>
                            <a:schemeClr val="tx1"/>
                          </a:solidFill>
                        </a:rPr>
                        <a:t>ρ</a:t>
                      </a:r>
                      <a:r>
                        <a:rPr lang="en-US" sz="1800" baseline="-25000" dirty="0">
                          <a:solidFill>
                            <a:schemeClr val="tx1"/>
                          </a:solidFill>
                        </a:rPr>
                        <a:t>R(A1,A2,A3,… An)</a:t>
                      </a:r>
                      <a:r>
                        <a:rPr lang="en-US" sz="1800" dirty="0">
                          <a:solidFill>
                            <a:schemeClr val="tx1"/>
                          </a:solidFill>
                        </a:rPr>
                        <a:t>  (E)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5586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82057378"/>
              </p:ext>
            </p:extLst>
          </p:nvPr>
        </p:nvGraphicFramePr>
        <p:xfrm>
          <a:off x="3835302" y="1419600"/>
          <a:ext cx="2580138" cy="1493520"/>
        </p:xfrm>
        <a:graphic>
          <a:graphicData uri="http://schemas.openxmlformats.org/drawingml/2006/table">
            <a:tbl>
              <a:tblPr firstRow="1" bandRow="1">
                <a:tableStyleId>{2D5ABB26-0587-4C30-8999-92F81FD0307C}</a:tableStyleId>
              </a:tblPr>
              <a:tblGrid>
                <a:gridCol w="2580138">
                  <a:extLst>
                    <a:ext uri="{9D8B030D-6E8A-4147-A177-3AD203B41FA5}">
                      <a16:colId xmlns:a16="http://schemas.microsoft.com/office/drawing/2014/main" val="4006720231"/>
                    </a:ext>
                  </a:extLst>
                </a:gridCol>
              </a:tblGrid>
              <a:tr h="334177">
                <a:tc>
                  <a:txBody>
                    <a:bodyPr/>
                    <a:lstStyle/>
                    <a:p>
                      <a:pPr algn="l"/>
                      <a:r>
                        <a:rPr lang="en-US" sz="2000" b="1" dirty="0">
                          <a:solidFill>
                            <a:srgbClr val="990000"/>
                          </a:solidFill>
                        </a:rPr>
                        <a:t>Derived/Abbreviated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37765"/>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a:t>
                      </a:r>
                      <a:r>
                        <a:rPr lang="en-US" b="1" dirty="0">
                          <a:solidFill>
                            <a:schemeClr val="tx1"/>
                          </a:solidFill>
                        </a:rPr>
                        <a:t>⋈</a:t>
                      </a:r>
                      <a:r>
                        <a:rPr lang="en-US" dirty="0">
                          <a:solidFill>
                            <a:schemeClr val="tx1"/>
                          </a:solidFill>
                        </a:rPr>
                        <a:t>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5310422"/>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a:t>
                      </a:r>
                      <a:r>
                        <a:rPr lang="en-US" b="1" dirty="0">
                          <a:solidFill>
                            <a:schemeClr val="tx1"/>
                          </a:solidFill>
                        </a:rPr>
                        <a:t>⋈</a:t>
                      </a:r>
                      <a:r>
                        <a:rPr lang="el-GR" b="1" baseline="-25000" dirty="0">
                          <a:solidFill>
                            <a:schemeClr val="tx1"/>
                          </a:solidFill>
                        </a:rPr>
                        <a:t>θ</a:t>
                      </a:r>
                      <a:r>
                        <a:rPr lang="en-US" dirty="0">
                          <a:solidFill>
                            <a:schemeClr val="tx1"/>
                          </a:solidFill>
                        </a:rPr>
                        <a:t>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976241"/>
                  </a:ext>
                </a:extLst>
              </a:tr>
              <a:tr h="334177">
                <a:tc>
                  <a:txBody>
                    <a:bodyPr/>
                    <a:lstStyle/>
                    <a:p>
                      <a:r>
                        <a:rPr lang="en-US" dirty="0">
                          <a:solidFill>
                            <a:schemeClr val="tx1"/>
                          </a:solidFill>
                        </a:rPr>
                        <a:t>R1 ∩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5818607"/>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960"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4" name="TextBox 3"/>
          <p:cNvSpPr txBox="1"/>
          <p:nvPr/>
        </p:nvSpPr>
        <p:spPr>
          <a:xfrm>
            <a:off x="616285" y="689905"/>
            <a:ext cx="7467600" cy="2576090"/>
          </a:xfrm>
          <a:prstGeom prst="rect">
            <a:avLst/>
          </a:prstGeom>
          <a:noFill/>
        </p:spPr>
        <p:txBody>
          <a:bodyPr wrap="square" rtlCol="0">
            <a:spAutoFit/>
          </a:bodyPr>
          <a:lstStyle/>
          <a:p>
            <a:pPr marL="274320" indent="-182880">
              <a:lnSpc>
                <a:spcPct val="90000"/>
              </a:lnSpc>
              <a:spcBef>
                <a:spcPts val="0"/>
              </a:spcBef>
              <a:buClr>
                <a:srgbClr val="990000"/>
              </a:buClr>
              <a:buNone/>
            </a:pPr>
            <a:r>
              <a:rPr lang="en-US" sz="2800" dirty="0"/>
              <a:t>Relational algebra query (expression) on set of </a:t>
            </a:r>
          </a:p>
          <a:p>
            <a:pPr marL="274320" indent="-182880">
              <a:lnSpc>
                <a:spcPct val="90000"/>
              </a:lnSpc>
              <a:spcBef>
                <a:spcPts val="0"/>
              </a:spcBef>
              <a:buClr>
                <a:srgbClr val="990000"/>
              </a:buClr>
              <a:buNone/>
            </a:pPr>
            <a:r>
              <a:rPr lang="en-US" sz="2800" dirty="0"/>
              <a:t>relations produces relation as a result</a:t>
            </a:r>
          </a:p>
          <a:p>
            <a:pPr>
              <a:spcAft>
                <a:spcPts val="600"/>
              </a:spcAft>
            </a:pPr>
            <a:endParaRPr lang="en-US" sz="2400" b="1" dirty="0">
              <a:solidFill>
                <a:srgbClr val="0000FF"/>
              </a:solidFill>
              <a:latin typeface="Lucida Console" pitchFamily="49" charset="0"/>
            </a:endParaRP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u="sng" dirty="0" err="1">
                <a:solidFill>
                  <a:srgbClr val="990000"/>
                </a:solidFill>
                <a:latin typeface="Lucida Console" pitchFamily="49" charset="0"/>
              </a:rPr>
              <a:t>sID</a:t>
            </a:r>
            <a:r>
              <a:rPr lang="en-US" sz="2400" dirty="0" err="1">
                <a:latin typeface="Lucida Console" pitchFamily="49" charset="0"/>
              </a:rPr>
              <a:t>,</a:t>
            </a:r>
            <a:r>
              <a:rPr lang="en-US" sz="2400" b="1" u="sng" dirty="0" err="1">
                <a:solidFill>
                  <a:srgbClr val="990000"/>
                </a:solidFill>
                <a:latin typeface="Lucida Console" pitchFamily="49" charset="0"/>
              </a:rPr>
              <a:t>uName</a:t>
            </a:r>
            <a:r>
              <a:rPr lang="en-US" sz="2400" dirty="0" err="1">
                <a:latin typeface="Lucida Console" pitchFamily="49" charset="0"/>
              </a:rPr>
              <a:t>,</a:t>
            </a:r>
            <a:r>
              <a:rPr lang="en-US" sz="2400" b="1" u="sng"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a:t>
            </a:r>
            <a:r>
              <a:rPr lang="en-US" sz="2400" dirty="0">
                <a:latin typeface="Lucida Console" pitchFamily="49" charset="0"/>
              </a:rPr>
              <a:t>)</a:t>
            </a:r>
          </a:p>
        </p:txBody>
      </p:sp>
      <p:graphicFrame>
        <p:nvGraphicFramePr>
          <p:cNvPr id="5" name="Table 4"/>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2" name="TextBox 1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13" name="TextBox 1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409858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94836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Union </a:t>
            </a:r>
            <a:r>
              <a:rPr lang="en-US" sz="2800" dirty="0">
                <a:solidFill>
                  <a:srgbClr val="990000"/>
                </a:solidFill>
              </a:rPr>
              <a:t>operator (U)</a:t>
            </a:r>
            <a:endParaRPr lang="en-US" sz="2800" dirty="0">
              <a:solidFill>
                <a:srgbClr val="0000FF"/>
              </a:solidFill>
            </a:endParaRPr>
          </a:p>
          <a:p>
            <a:pPr marL="1005840" lvl="1" indent="-514350">
              <a:spcBef>
                <a:spcPts val="1200"/>
              </a:spcBef>
              <a:spcAft>
                <a:spcPts val="1200"/>
              </a:spcAft>
              <a:buClr>
                <a:srgbClr val="990000"/>
              </a:buClr>
              <a:buNone/>
            </a:pPr>
            <a:r>
              <a:rPr lang="en-US" sz="2400" i="1" dirty="0"/>
              <a:t>List of university and student names</a:t>
            </a:r>
          </a:p>
          <a:p>
            <a:pPr marL="1005840" lvl="1" indent="-514350">
              <a:spcBef>
                <a:spcPts val="1200"/>
              </a:spcBef>
              <a:spcAft>
                <a:spcPts val="1200"/>
              </a:spcAft>
              <a:buClr>
                <a:srgbClr val="990000"/>
              </a:buClr>
              <a:buNone/>
            </a:pPr>
            <a:r>
              <a:rPr lang="en-US" sz="2400" dirty="0">
                <a:solidFill>
                  <a:srgbClr val="990000"/>
                </a:solidFill>
              </a:rPr>
              <a:t>∏</a:t>
            </a:r>
            <a:r>
              <a:rPr lang="en-US" sz="2400" baseline="-25000" dirty="0" err="1">
                <a:solidFill>
                  <a:srgbClr val="990000"/>
                </a:solidFill>
              </a:rPr>
              <a:t>sName</a:t>
            </a:r>
            <a:r>
              <a:rPr lang="en-US" sz="2400" baseline="-25000" dirty="0">
                <a:solidFill>
                  <a:srgbClr val="990000"/>
                </a:solidFill>
              </a:rPr>
              <a:t> </a:t>
            </a:r>
            <a:r>
              <a:rPr lang="en-US" sz="2400" dirty="0">
                <a:solidFill>
                  <a:srgbClr val="990000"/>
                </a:solidFill>
              </a:rPr>
              <a:t>(Student)    U    ∏</a:t>
            </a:r>
            <a:r>
              <a:rPr lang="en-US" sz="2400" baseline="-25000" dirty="0" err="1">
                <a:solidFill>
                  <a:srgbClr val="990000"/>
                </a:solidFill>
              </a:rPr>
              <a:t>uName</a:t>
            </a:r>
            <a:r>
              <a:rPr lang="en-US" sz="2400" baseline="-25000" dirty="0">
                <a:solidFill>
                  <a:srgbClr val="990000"/>
                </a:solidFill>
              </a:rPr>
              <a:t> </a:t>
            </a:r>
            <a:r>
              <a:rPr lang="en-US" sz="2400" dirty="0">
                <a:solidFill>
                  <a:srgbClr val="990000"/>
                </a:solidFill>
              </a:rPr>
              <a:t>(University)</a:t>
            </a:r>
          </a:p>
          <a:p>
            <a:pPr marL="341313" lvl="1" indent="0">
              <a:spcBef>
                <a:spcPts val="1200"/>
              </a:spcBef>
              <a:spcAft>
                <a:spcPts val="1200"/>
              </a:spcAft>
              <a:buClr>
                <a:srgbClr val="990000"/>
              </a:buClr>
              <a:buNone/>
            </a:pPr>
            <a:endParaRPr lang="en-US" sz="600" dirty="0"/>
          </a:p>
          <a:p>
            <a:pPr marL="341313" lvl="1" indent="0">
              <a:spcBef>
                <a:spcPts val="1200"/>
              </a:spcBef>
              <a:spcAft>
                <a:spcPts val="3000"/>
              </a:spcAft>
              <a:buClr>
                <a:srgbClr val="990000"/>
              </a:buClr>
              <a:buNone/>
            </a:pPr>
            <a:r>
              <a:rPr lang="en-US" sz="1800" dirty="0"/>
              <a:t>		         	 </a:t>
            </a:r>
            <a:r>
              <a:rPr lang="en-US" sz="2400" dirty="0">
                <a:solidFill>
                  <a:srgbClr val="990000"/>
                </a:solidFill>
              </a:rPr>
              <a:t>U			= </a:t>
            </a:r>
            <a:endParaRPr lang="en-US" sz="1800" dirty="0"/>
          </a:p>
          <a:p>
            <a:pPr marL="341313" lvl="1" indent="0">
              <a:spcBef>
                <a:spcPts val="1200"/>
              </a:spcBef>
              <a:spcAft>
                <a:spcPts val="200"/>
              </a:spcAft>
              <a:buClr>
                <a:srgbClr val="990000"/>
              </a:buClr>
              <a:buNone/>
            </a:pPr>
            <a:endParaRPr lang="en-US" sz="300" dirty="0"/>
          </a:p>
          <a:p>
            <a:pPr marL="341313" lvl="1" indent="0">
              <a:spcBef>
                <a:spcPts val="1200"/>
              </a:spcBef>
              <a:spcAft>
                <a:spcPts val="3000"/>
              </a:spcAft>
              <a:buClr>
                <a:srgbClr val="990000"/>
              </a:buClr>
              <a:buNone/>
            </a:pPr>
            <a:r>
              <a:rPr lang="en-US" sz="1800" dirty="0"/>
              <a:t>Technically, in relational algebra in order to union two lists they have to have the same </a:t>
            </a:r>
            <a:r>
              <a:rPr lang="en-US" sz="1800" b="1" dirty="0"/>
              <a:t>schema</a:t>
            </a:r>
            <a:r>
              <a:rPr lang="en-US" sz="1800" dirty="0"/>
              <a:t>, that means same attribute name. Here they don't have the same schema and we must rename the schema for union operator to work correctly. We will see the rename operator later.</a:t>
            </a:r>
            <a:endParaRPr lang="en-US" sz="1800" i="1" dirty="0"/>
          </a:p>
          <a:p>
            <a:pPr marL="341313" lvl="1" indent="0">
              <a:spcBef>
                <a:spcPts val="1200"/>
              </a:spcBef>
              <a:spcAft>
                <a:spcPts val="3000"/>
              </a:spcAft>
              <a:buClr>
                <a:srgbClr val="990000"/>
              </a:buClr>
              <a:buNone/>
            </a:pPr>
            <a:endParaRPr lang="en-US" sz="18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extLst>
              <p:ext uri="{D42A27DB-BD31-4B8C-83A1-F6EECF244321}">
                <p14:modId xmlns:p14="http://schemas.microsoft.com/office/powerpoint/2010/main" val="2385970238"/>
              </p:ext>
            </p:extLst>
          </p:nvPr>
        </p:nvGraphicFramePr>
        <p:xfrm>
          <a:off x="3995925" y="2110890"/>
          <a:ext cx="695535" cy="128016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tblGrid>
              <a:tr h="272764">
                <a:tc>
                  <a:txBody>
                    <a:bodyPr/>
                    <a:lstStyle/>
                    <a:p>
                      <a:pPr algn="ctr"/>
                      <a:r>
                        <a:rPr lang="en-US" sz="1200" strike="sngStrike" dirty="0" err="1">
                          <a:solidFill>
                            <a:schemeClr val="bg1"/>
                          </a:solidFill>
                        </a:rPr>
                        <a:t>uName</a:t>
                      </a:r>
                      <a:endParaRPr lang="en-US" sz="1200" strike="sngStrike" dirty="0">
                        <a:solidFill>
                          <a:schemeClr val="bg1"/>
                        </a:solidFill>
                      </a:endParaRPr>
                    </a:p>
                  </a:txBody>
                  <a:tcPr>
                    <a:solidFill>
                      <a:srgbClr val="990000"/>
                    </a:solidFill>
                  </a:tcPr>
                </a:tc>
                <a:extLst>
                  <a:ext uri="{0D108BD9-81ED-4DB2-BD59-A6C34878D82A}">
                    <a16:rowId xmlns:a16="http://schemas.microsoft.com/office/drawing/2014/main" val="10000"/>
                  </a:ext>
                </a:extLst>
              </a:tr>
              <a:tr h="181842">
                <a:tc>
                  <a:txBody>
                    <a:bodyPr/>
                    <a:lstStyle/>
                    <a:p>
                      <a:r>
                        <a:rPr lang="en-US" sz="1050" dirty="0" err="1">
                          <a:solidFill>
                            <a:schemeClr val="tx1"/>
                          </a:solidFill>
                        </a:rPr>
                        <a:t>Comsats</a:t>
                      </a:r>
                      <a:endParaRPr lang="en-US" sz="105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81842">
                <a:tc>
                  <a:txBody>
                    <a:bodyPr/>
                    <a:lstStyle/>
                    <a:p>
                      <a:r>
                        <a:rPr lang="en-US" sz="1050" dirty="0">
                          <a:solidFill>
                            <a:schemeClr val="tx1"/>
                          </a:solidFill>
                        </a:rPr>
                        <a:t>FAST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81842">
                <a:tc>
                  <a:txBody>
                    <a:bodyPr/>
                    <a:lstStyle/>
                    <a:p>
                      <a:r>
                        <a:rPr lang="en-US" sz="1050" dirty="0" err="1">
                          <a:solidFill>
                            <a:schemeClr val="tx1"/>
                          </a:solidFill>
                        </a:rPr>
                        <a:t>Iqra</a:t>
                      </a:r>
                      <a:endParaRPr lang="en-US" sz="105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181842">
                <a:tc>
                  <a:txBody>
                    <a:bodyPr/>
                    <a:lstStyle/>
                    <a:p>
                      <a:r>
                        <a:rPr lang="en-US" sz="1050" dirty="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45669132"/>
              </p:ext>
            </p:extLst>
          </p:nvPr>
        </p:nvGraphicFramePr>
        <p:xfrm>
          <a:off x="1351470" y="2136500"/>
          <a:ext cx="685800" cy="12801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1"/>
                    </a:ext>
                  </a:extLst>
                </a:gridCol>
              </a:tblGrid>
              <a:tr h="0">
                <a:tc>
                  <a:txBody>
                    <a:bodyPr/>
                    <a:lstStyle/>
                    <a:p>
                      <a:pPr algn="ctr"/>
                      <a:r>
                        <a:rPr lang="en-US" sz="1200" b="1" i="0" strike="sngStrike" dirty="0" err="1">
                          <a:solidFill>
                            <a:schemeClr val="bg1"/>
                          </a:solidFill>
                        </a:rPr>
                        <a:t>sName</a:t>
                      </a:r>
                      <a:endParaRPr lang="en-US" sz="1200" b="1" i="0" strike="sngStrike"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r>
                        <a:rPr lang="en-US" sz="105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r>
                        <a:rPr lang="en-US" sz="1050" dirty="0" err="1">
                          <a:solidFill>
                            <a:schemeClr val="tx1"/>
                          </a:solidFill>
                        </a:rPr>
                        <a:t>Iqra</a:t>
                      </a:r>
                      <a:endParaRPr lang="en-US" sz="1050" dirty="0">
                        <a:solidFill>
                          <a:schemeClr val="tx1"/>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r>
                        <a:rPr lang="en-US" sz="105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r>
                        <a:rPr lang="en-US" sz="1050" dirty="0">
                          <a:solidFill>
                            <a:schemeClr val="tx1"/>
                          </a:solidFill>
                        </a:rPr>
                        <a:t>Usman</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301508911"/>
              </p:ext>
            </p:extLst>
          </p:nvPr>
        </p:nvGraphicFramePr>
        <p:xfrm>
          <a:off x="6612955" y="1880460"/>
          <a:ext cx="685800" cy="1760220"/>
        </p:xfrm>
        <a:graphic>
          <a:graphicData uri="http://schemas.openxmlformats.org/drawingml/2006/table">
            <a:tbl>
              <a:tblPr firstRow="1" bandRow="1">
                <a:tableStyleId>{21E4AEA4-8DFA-4A89-87EB-49C32662AFE0}</a:tableStyleId>
              </a:tblPr>
              <a:tblGrid>
                <a:gridCol w="685800">
                  <a:extLst>
                    <a:ext uri="{9D8B030D-6E8A-4147-A177-3AD203B41FA5}">
                      <a16:colId xmlns:a16="http://schemas.microsoft.com/office/drawing/2014/main" val="20001"/>
                    </a:ext>
                  </a:extLst>
                </a:gridCol>
              </a:tblGrid>
              <a:tr h="0">
                <a:tc>
                  <a:txBody>
                    <a:bodyPr/>
                    <a:lstStyle/>
                    <a:p>
                      <a:r>
                        <a:rPr lang="en-US" sz="1050" dirty="0" err="1">
                          <a:solidFill>
                            <a:schemeClr val="tx1"/>
                          </a:solidFill>
                        </a:rPr>
                        <a:t>Comsats</a:t>
                      </a:r>
                      <a:endParaRPr lang="en-US" sz="105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r>
                        <a:rPr lang="en-US" sz="1050" dirty="0">
                          <a:solidFill>
                            <a:schemeClr val="tx1"/>
                          </a:solidFill>
                        </a:rPr>
                        <a:t>FAST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r>
                        <a:rPr lang="en-US" sz="1050" dirty="0" err="1">
                          <a:solidFill>
                            <a:schemeClr val="tx1"/>
                          </a:solidFill>
                        </a:rPr>
                        <a:t>Iqra</a:t>
                      </a:r>
                      <a:endParaRPr lang="en-US" sz="105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r>
                        <a:rPr lang="en-US" sz="1050" dirty="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0">
                <a:tc>
                  <a:txBody>
                    <a:bodyPr/>
                    <a:lstStyle/>
                    <a:p>
                      <a:r>
                        <a:rPr lang="en-US" sz="1050" dirty="0">
                          <a:solidFill>
                            <a:schemeClr val="tx1"/>
                          </a:solidFill>
                        </a:rPr>
                        <a:t>Ahmed</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38580644"/>
                  </a:ext>
                </a:extLst>
              </a:tr>
              <a:tr h="0">
                <a:tc>
                  <a:txBody>
                    <a:bodyPr/>
                    <a:lstStyle/>
                    <a:p>
                      <a:r>
                        <a:rPr lang="en-US" sz="1050" dirty="0">
                          <a:solidFill>
                            <a:schemeClr val="tx1"/>
                          </a:solidFill>
                        </a:rPr>
                        <a:t>Ali</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2525882739"/>
                  </a:ext>
                </a:extLst>
              </a:tr>
              <a:tr h="0">
                <a:tc>
                  <a:txBody>
                    <a:bodyPr/>
                    <a:lstStyle/>
                    <a:p>
                      <a:r>
                        <a:rPr lang="en-US" sz="1050" dirty="0">
                          <a:solidFill>
                            <a:schemeClr val="tx1"/>
                          </a:solidFill>
                        </a:rPr>
                        <a:t>Usman</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655210591"/>
                  </a:ext>
                </a:extLst>
              </a:tr>
            </a:tbl>
          </a:graphicData>
        </a:graphic>
      </p:graphicFrame>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10492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Difference </a:t>
            </a:r>
            <a:r>
              <a:rPr lang="en-US" sz="2800" dirty="0">
                <a:solidFill>
                  <a:srgbClr val="990000"/>
                </a:solidFill>
              </a:rPr>
              <a:t>operator (-)</a:t>
            </a:r>
            <a:endParaRPr lang="en-US" sz="2800" dirty="0">
              <a:solidFill>
                <a:srgbClr val="0000FF"/>
              </a:solidFill>
            </a:endParaRPr>
          </a:p>
          <a:p>
            <a:pPr marL="1005840" lvl="1" indent="-514350">
              <a:spcBef>
                <a:spcPts val="1200"/>
              </a:spcBef>
              <a:spcAft>
                <a:spcPts val="3000"/>
              </a:spcAft>
              <a:buClr>
                <a:srgbClr val="990000"/>
              </a:buClr>
              <a:buNone/>
            </a:pPr>
            <a:r>
              <a:rPr lang="en-US" sz="2400" i="1" dirty="0"/>
              <a:t>IDs of students who didn’t apply anywhere</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Content Placeholder 2"/>
          <p:cNvSpPr txBox="1">
            <a:spLocks/>
          </p:cNvSpPr>
          <p:nvPr/>
        </p:nvSpPr>
        <p:spPr>
          <a:xfrm>
            <a:off x="78615" y="843524"/>
            <a:ext cx="7681000" cy="226589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05840" lvl="1" indent="-514350">
              <a:spcBef>
                <a:spcPts val="0"/>
              </a:spcBef>
              <a:spcAft>
                <a:spcPts val="3000"/>
              </a:spcAft>
              <a:buClr>
                <a:srgbClr val="990000"/>
              </a:buClr>
              <a:buNone/>
            </a:pPr>
            <a:r>
              <a:rPr lang="en-US" sz="2400" i="1" dirty="0"/>
              <a:t>IDs</a:t>
            </a:r>
            <a:r>
              <a:rPr lang="en-US" sz="2400" i="1" dirty="0">
                <a:solidFill>
                  <a:srgbClr val="0000FF"/>
                </a:solidFill>
              </a:rPr>
              <a:t> </a:t>
            </a:r>
            <a:r>
              <a:rPr lang="en-US" sz="2400" i="1" dirty="0"/>
              <a:t>of students who didn’t apply anywhere</a:t>
            </a:r>
          </a:p>
          <a:p>
            <a:pPr marL="1005840" lvl="1" indent="-514350">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sID</a:t>
            </a:r>
            <a:r>
              <a:rPr lang="en-US" sz="2400" baseline="-25000" dirty="0">
                <a:solidFill>
                  <a:srgbClr val="990000"/>
                </a:solidFill>
              </a:rPr>
              <a:t> </a:t>
            </a:r>
            <a:r>
              <a:rPr lang="en-US" sz="2400" dirty="0">
                <a:solidFill>
                  <a:srgbClr val="990000"/>
                </a:solidFill>
              </a:rPr>
              <a:t>(Student)    -    ∏</a:t>
            </a:r>
            <a:r>
              <a:rPr lang="en-US" sz="2400" baseline="-25000" dirty="0" err="1">
                <a:solidFill>
                  <a:srgbClr val="990000"/>
                </a:solidFill>
              </a:rPr>
              <a:t>sID</a:t>
            </a:r>
            <a:r>
              <a:rPr lang="en-US" sz="2400" dirty="0">
                <a:solidFill>
                  <a:srgbClr val="990000"/>
                </a:solidFill>
              </a:rPr>
              <a:t>(Apply)</a:t>
            </a:r>
          </a:p>
          <a:p>
            <a:pPr marL="1005840" lvl="1" indent="-514350">
              <a:spcBef>
                <a:spcPts val="0"/>
              </a:spcBef>
              <a:spcAft>
                <a:spcPts val="600"/>
              </a:spcAft>
              <a:buClr>
                <a:srgbClr val="990000"/>
              </a:buClr>
              <a:buNone/>
            </a:pPr>
            <a:r>
              <a:rPr lang="en-US" sz="2400" dirty="0">
                <a:solidFill>
                  <a:srgbClr val="990000"/>
                </a:solidFill>
              </a:rPr>
              <a:t>		</a:t>
            </a:r>
          </a:p>
          <a:p>
            <a:pPr marL="1005840" lvl="1" indent="-514350">
              <a:spcBef>
                <a:spcPts val="0"/>
              </a:spcBef>
              <a:spcAft>
                <a:spcPts val="600"/>
              </a:spcAft>
              <a:buClr>
                <a:srgbClr val="990000"/>
              </a:buClr>
              <a:buNone/>
            </a:pPr>
            <a:r>
              <a:rPr lang="en-US" sz="2400" dirty="0">
                <a:solidFill>
                  <a:srgbClr val="990000"/>
                </a:solidFill>
              </a:rPr>
              <a:t>		         -			= 	</a:t>
            </a:r>
          </a:p>
          <a:p>
            <a:pPr marL="1005840" lvl="1" indent="-514350">
              <a:spcBef>
                <a:spcPts val="0"/>
              </a:spcBef>
              <a:spcAft>
                <a:spcPts val="3000"/>
              </a:spcAft>
              <a:buClr>
                <a:srgbClr val="990000"/>
              </a:buClr>
              <a:buNone/>
            </a:pPr>
            <a:endParaRPr lang="en-US" sz="2400" dirty="0">
              <a:solidFill>
                <a:srgbClr val="990000"/>
              </a:solidFill>
            </a:endParaRPr>
          </a:p>
          <a:p>
            <a:pPr marL="1005840" lvl="1" indent="-514350">
              <a:spcBef>
                <a:spcPts val="0"/>
              </a:spcBef>
              <a:buClr>
                <a:srgbClr val="990000"/>
              </a:buClr>
              <a:buNone/>
            </a:pPr>
            <a:r>
              <a:rPr lang="en-US" sz="1800" dirty="0"/>
              <a:t>Requires schema to be the same which in this case is.</a:t>
            </a:r>
          </a:p>
          <a:p>
            <a:pPr marL="1005840" lvl="1" indent="-514350">
              <a:spcBef>
                <a:spcPts val="0"/>
              </a:spcBef>
              <a:spcAft>
                <a:spcPts val="3000"/>
              </a:spcAft>
              <a:buClr>
                <a:srgbClr val="990000"/>
              </a:buClr>
              <a:buNone/>
            </a:pPr>
            <a:endParaRPr lang="en-US" sz="2400" i="1" dirty="0"/>
          </a:p>
        </p:txBody>
      </p:sp>
      <p:graphicFrame>
        <p:nvGraphicFramePr>
          <p:cNvPr id="25" name="Table 24"/>
          <p:cNvGraphicFramePr>
            <a:graphicFrameLocks noGrp="1"/>
          </p:cNvGraphicFramePr>
          <p:nvPr>
            <p:extLst>
              <p:ext uri="{D42A27DB-BD31-4B8C-83A1-F6EECF244321}">
                <p14:modId xmlns:p14="http://schemas.microsoft.com/office/powerpoint/2010/main" val="2393832204"/>
              </p:ext>
            </p:extLst>
          </p:nvPr>
        </p:nvGraphicFramePr>
        <p:xfrm>
          <a:off x="3283309" y="2149295"/>
          <a:ext cx="695535" cy="153162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tblGrid>
              <a:tr h="272764">
                <a:tc>
                  <a:txBody>
                    <a:bodyPr/>
                    <a:lstStyle/>
                    <a:p>
                      <a:pPr algn="ctr"/>
                      <a:r>
                        <a:rPr lang="en-US" sz="1200" strike="noStrike" dirty="0" err="1">
                          <a:solidFill>
                            <a:schemeClr val="bg1"/>
                          </a:solidFill>
                        </a:rPr>
                        <a:t>sID</a:t>
                      </a:r>
                      <a:endParaRPr lang="en-US" sz="1200" strike="noStrike" dirty="0">
                        <a:solidFill>
                          <a:schemeClr val="bg1"/>
                        </a:solidFill>
                      </a:endParaRPr>
                    </a:p>
                  </a:txBody>
                  <a:tcPr>
                    <a:solidFill>
                      <a:srgbClr val="990000"/>
                    </a:solidFill>
                  </a:tcPr>
                </a:tc>
                <a:extLst>
                  <a:ext uri="{0D108BD9-81ED-4DB2-BD59-A6C34878D82A}">
                    <a16:rowId xmlns:a16="http://schemas.microsoft.com/office/drawing/2014/main" val="10000"/>
                  </a:ext>
                </a:extLst>
              </a:tr>
              <a:tr h="181842">
                <a:tc>
                  <a:txBody>
                    <a:bodyPr/>
                    <a:lstStyle/>
                    <a:p>
                      <a:r>
                        <a:rPr lang="en-US" sz="105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81842">
                <a:tc>
                  <a:txBody>
                    <a:bodyPr/>
                    <a:lstStyle/>
                    <a:p>
                      <a:r>
                        <a:rPr lang="en-US" sz="105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81842">
                <a:tc>
                  <a:txBody>
                    <a:bodyPr/>
                    <a:lstStyle/>
                    <a:p>
                      <a:r>
                        <a:rPr lang="en-US" sz="105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181842">
                <a:tc>
                  <a:txBody>
                    <a:bodyPr/>
                    <a:lstStyle/>
                    <a:p>
                      <a:r>
                        <a:rPr lang="en-US" sz="1050" dirty="0">
                          <a:solidFill>
                            <a:schemeClr val="tx1"/>
                          </a:solidFill>
                        </a:rPr>
                        <a:t>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r h="181842">
                <a:tc>
                  <a:txBody>
                    <a:bodyPr/>
                    <a:lstStyle/>
                    <a:p>
                      <a:r>
                        <a:rPr lang="en-US" sz="1050" dirty="0">
                          <a:solidFill>
                            <a:schemeClr val="tx1"/>
                          </a:solidFill>
                        </a:rPr>
                        <a:t>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2786764877"/>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391664483"/>
              </p:ext>
            </p:extLst>
          </p:nvPr>
        </p:nvGraphicFramePr>
        <p:xfrm>
          <a:off x="1153955" y="2178852"/>
          <a:ext cx="685800" cy="12801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1"/>
                    </a:ext>
                  </a:extLst>
                </a:gridCol>
              </a:tblGrid>
              <a:tr h="0">
                <a:tc>
                  <a:txBody>
                    <a:bodyPr/>
                    <a:lstStyle/>
                    <a:p>
                      <a:pPr algn="ctr"/>
                      <a:r>
                        <a:rPr lang="en-US" sz="1200" b="1" i="0" strike="noStrike" dirty="0" err="1">
                          <a:solidFill>
                            <a:schemeClr val="bg1"/>
                          </a:solidFill>
                        </a:rPr>
                        <a:t>sID</a:t>
                      </a:r>
                      <a:endParaRPr lang="en-US" sz="1200" b="1" i="0" strike="noStrike"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r>
                        <a:rPr lang="en-US" sz="1050" dirty="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r>
                        <a:rPr lang="en-US" sz="105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r>
                        <a:rPr lang="en-US" sz="1050" dirty="0">
                          <a:solidFill>
                            <a:schemeClr val="tx1"/>
                          </a:solidFill>
                        </a:rPr>
                        <a:t>3</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r>
                        <a:rPr lang="en-US" sz="1050" dirty="0">
                          <a:solidFill>
                            <a:schemeClr val="tx1"/>
                          </a:solidFill>
                        </a:rPr>
                        <a:t>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460697315"/>
              </p:ext>
            </p:extLst>
          </p:nvPr>
        </p:nvGraphicFramePr>
        <p:xfrm>
          <a:off x="5458975" y="2698855"/>
          <a:ext cx="457200" cy="52578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tblGrid>
              <a:tr h="0">
                <a:tc>
                  <a:txBody>
                    <a:bodyPr/>
                    <a:lstStyle/>
                    <a:p>
                      <a:pPr algn="ctr"/>
                      <a:r>
                        <a:rPr lang="en-US" sz="1200" dirty="0" err="1"/>
                        <a:t>sID</a:t>
                      </a:r>
                      <a:endParaRPr lang="en-US" sz="1200" dirty="0"/>
                    </a:p>
                  </a:txBody>
                  <a:tcPr>
                    <a:solidFill>
                      <a:srgbClr val="7030A0"/>
                    </a:solidFill>
                  </a:tcPr>
                </a:tc>
                <a:extLst>
                  <a:ext uri="{0D108BD9-81ED-4DB2-BD59-A6C34878D82A}">
                    <a16:rowId xmlns:a16="http://schemas.microsoft.com/office/drawing/2014/main" val="10000"/>
                  </a:ext>
                </a:extLst>
              </a:tr>
              <a:tr h="0">
                <a:tc>
                  <a:txBody>
                    <a:bodyPr/>
                    <a:lstStyle/>
                    <a:p>
                      <a:pPr algn="ctr"/>
                      <a:r>
                        <a:rPr lang="en-US" sz="1050" dirty="0">
                          <a:solidFill>
                            <a:schemeClr val="tx1"/>
                          </a:solidFill>
                        </a:rPr>
                        <a:t>3</a:t>
                      </a:r>
                      <a:endParaRPr lang="en-US" sz="6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10492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Difference </a:t>
            </a:r>
            <a:r>
              <a:rPr lang="en-US" sz="2800" dirty="0">
                <a:solidFill>
                  <a:srgbClr val="990000"/>
                </a:solidFill>
              </a:rPr>
              <a:t>operator</a:t>
            </a:r>
            <a:endParaRPr lang="en-US" sz="2800" dirty="0">
              <a:solidFill>
                <a:srgbClr val="0000FF"/>
              </a:solidFill>
            </a:endParaRPr>
          </a:p>
          <a:p>
            <a:pPr marL="1005840" lvl="1" indent="-514350">
              <a:spcBef>
                <a:spcPts val="1200"/>
              </a:spcBef>
              <a:spcAft>
                <a:spcPts val="3000"/>
              </a:spcAft>
              <a:buClr>
                <a:srgbClr val="990000"/>
              </a:buClr>
              <a:buNone/>
            </a:pPr>
            <a:r>
              <a:rPr lang="en-US" sz="2400" i="1" dirty="0"/>
              <a:t>IDs of students who didn’t apply anywhere</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Content Placeholder 2"/>
          <p:cNvSpPr txBox="1">
            <a:spLocks/>
          </p:cNvSpPr>
          <p:nvPr/>
        </p:nvSpPr>
        <p:spPr>
          <a:xfrm>
            <a:off x="78615" y="843524"/>
            <a:ext cx="7681000" cy="165141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05840" lvl="1" indent="-514350">
              <a:spcBef>
                <a:spcPts val="0"/>
              </a:spcBef>
              <a:spcAft>
                <a:spcPts val="3000"/>
              </a:spcAft>
              <a:buClr>
                <a:srgbClr val="990000"/>
              </a:buClr>
              <a:buNone/>
            </a:pPr>
            <a:r>
              <a:rPr lang="en-US" sz="2400" i="1" dirty="0"/>
              <a:t>IDs </a:t>
            </a:r>
            <a:r>
              <a:rPr lang="en-US" sz="2400" i="1" dirty="0">
                <a:solidFill>
                  <a:srgbClr val="0000FF"/>
                </a:solidFill>
              </a:rPr>
              <a:t>and names </a:t>
            </a:r>
            <a:r>
              <a:rPr lang="en-US" sz="2400" i="1" dirty="0"/>
              <a:t>of students who didn’t apply anywhere</a:t>
            </a:r>
          </a:p>
          <a:p>
            <a:pPr marL="1005840" lvl="1" indent="-514350">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sID</a:t>
            </a:r>
            <a:r>
              <a:rPr lang="en-US" sz="2400" baseline="-25000" dirty="0">
                <a:solidFill>
                  <a:srgbClr val="990000"/>
                </a:solidFill>
              </a:rPr>
              <a:t>, </a:t>
            </a:r>
            <a:r>
              <a:rPr lang="en-US" sz="2400" baseline="-25000" dirty="0" err="1">
                <a:solidFill>
                  <a:srgbClr val="990000"/>
                </a:solidFill>
              </a:rPr>
              <a:t>sName</a:t>
            </a:r>
            <a:r>
              <a:rPr lang="en-US" sz="2400" baseline="-25000" dirty="0">
                <a:solidFill>
                  <a:srgbClr val="990000"/>
                </a:solidFill>
              </a:rPr>
              <a:t> </a:t>
            </a:r>
            <a:r>
              <a:rPr lang="en-US" sz="2400" dirty="0">
                <a:solidFill>
                  <a:srgbClr val="990000"/>
                </a:solidFill>
              </a:rPr>
              <a:t>( ( ∏</a:t>
            </a:r>
            <a:r>
              <a:rPr lang="en-US" sz="2400" baseline="-25000" dirty="0" err="1">
                <a:solidFill>
                  <a:srgbClr val="990000"/>
                </a:solidFill>
              </a:rPr>
              <a:t>sID</a:t>
            </a:r>
            <a:r>
              <a:rPr lang="en-US" sz="2400" baseline="-25000" dirty="0">
                <a:solidFill>
                  <a:srgbClr val="990000"/>
                </a:solidFill>
              </a:rPr>
              <a:t> </a:t>
            </a:r>
            <a:r>
              <a:rPr lang="en-US" sz="2400" dirty="0">
                <a:solidFill>
                  <a:srgbClr val="990000"/>
                </a:solidFill>
              </a:rPr>
              <a:t>(Student)    -    ∏</a:t>
            </a:r>
            <a:r>
              <a:rPr lang="en-US" sz="2400" baseline="-25000" dirty="0" err="1">
                <a:solidFill>
                  <a:srgbClr val="990000"/>
                </a:solidFill>
              </a:rPr>
              <a:t>sID</a:t>
            </a:r>
            <a:r>
              <a:rPr lang="en-US" sz="2400" dirty="0">
                <a:solidFill>
                  <a:srgbClr val="990000"/>
                </a:solidFill>
              </a:rPr>
              <a:t>(Apply) ) </a:t>
            </a:r>
            <a:r>
              <a:rPr lang="en-US" sz="2400" b="1" dirty="0">
                <a:solidFill>
                  <a:schemeClr val="accent2">
                    <a:lumMod val="75000"/>
                  </a:schemeClr>
                </a:solidFill>
              </a:rPr>
              <a:t>⋈ </a:t>
            </a:r>
            <a:r>
              <a:rPr lang="en-US" sz="2400" dirty="0">
                <a:solidFill>
                  <a:schemeClr val="accent2">
                    <a:lumMod val="75000"/>
                  </a:schemeClr>
                </a:solidFill>
              </a:rPr>
              <a:t>Student )</a:t>
            </a:r>
            <a:endParaRPr lang="en-US" sz="2400" dirty="0">
              <a:solidFill>
                <a:srgbClr val="990000"/>
              </a:solidFill>
            </a:endParaRPr>
          </a:p>
          <a:p>
            <a:pPr marL="1005840" lvl="1" indent="-514350">
              <a:spcBef>
                <a:spcPts val="0"/>
              </a:spcBef>
              <a:spcAft>
                <a:spcPts val="3000"/>
              </a:spcAft>
              <a:buClr>
                <a:srgbClr val="990000"/>
              </a:buClr>
              <a:buNone/>
            </a:pPr>
            <a:endParaRPr lang="en-US" sz="2400" i="1" dirty="0"/>
          </a:p>
        </p:txBody>
      </p:sp>
      <p:graphicFrame>
        <p:nvGraphicFramePr>
          <p:cNvPr id="25" name="Table 24"/>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6" name="Table 2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7" name="Table 2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9" name="TextBox 2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30" name="TextBox 2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206941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21867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Intersection </a:t>
            </a:r>
            <a:r>
              <a:rPr lang="en-US" sz="2800" dirty="0">
                <a:solidFill>
                  <a:srgbClr val="990000"/>
                </a:solidFill>
              </a:rPr>
              <a:t>operator (</a:t>
            </a:r>
            <a:r>
              <a:rPr lang="en-US" dirty="0">
                <a:solidFill>
                  <a:srgbClr val="800000"/>
                </a:solidFill>
              </a:rPr>
              <a:t>∩</a:t>
            </a:r>
            <a:r>
              <a:rPr lang="en-US" sz="2800" dirty="0">
                <a:solidFill>
                  <a:srgbClr val="990000"/>
                </a:solidFill>
              </a:rPr>
              <a:t>)</a:t>
            </a:r>
            <a:endParaRPr lang="en-US" sz="2800" dirty="0">
              <a:solidFill>
                <a:srgbClr val="0000FF"/>
              </a:solidFill>
            </a:endParaRPr>
          </a:p>
          <a:p>
            <a:pPr marL="1005840" lvl="1" indent="-514350">
              <a:spcBef>
                <a:spcPts val="1200"/>
              </a:spcBef>
              <a:spcAft>
                <a:spcPts val="1200"/>
              </a:spcAft>
              <a:buClr>
                <a:srgbClr val="990000"/>
              </a:buClr>
              <a:buNone/>
            </a:pPr>
            <a:r>
              <a:rPr lang="en-US" sz="2400" i="1" dirty="0"/>
              <a:t>Names that are both a university name and a student name</a:t>
            </a:r>
          </a:p>
          <a:p>
            <a:pPr marL="1005840" lvl="1" indent="-514350">
              <a:spcBef>
                <a:spcPts val="0"/>
              </a:spcBef>
              <a:spcAft>
                <a:spcPts val="1200"/>
              </a:spcAft>
              <a:buClr>
                <a:srgbClr val="990000"/>
              </a:buClr>
              <a:buNone/>
            </a:pPr>
            <a:r>
              <a:rPr lang="en-US" sz="2400" dirty="0">
                <a:solidFill>
                  <a:srgbClr val="990000"/>
                </a:solidFill>
              </a:rPr>
              <a:t>∏</a:t>
            </a:r>
            <a:r>
              <a:rPr lang="en-US" sz="2400" baseline="-25000" dirty="0" err="1">
                <a:solidFill>
                  <a:srgbClr val="990000"/>
                </a:solidFill>
              </a:rPr>
              <a:t>sName</a:t>
            </a:r>
            <a:r>
              <a:rPr lang="en-US" sz="2400" baseline="-25000" dirty="0">
                <a:solidFill>
                  <a:srgbClr val="990000"/>
                </a:solidFill>
              </a:rPr>
              <a:t> </a:t>
            </a:r>
            <a:r>
              <a:rPr lang="en-US" sz="2400" dirty="0">
                <a:solidFill>
                  <a:srgbClr val="990000"/>
                </a:solidFill>
              </a:rPr>
              <a:t>(Student)   </a:t>
            </a:r>
            <a:r>
              <a:rPr lang="en-US" sz="3200" dirty="0">
                <a:solidFill>
                  <a:srgbClr val="800000"/>
                </a:solidFill>
              </a:rPr>
              <a:t>∩</a:t>
            </a:r>
            <a:r>
              <a:rPr lang="en-US" sz="2400" dirty="0">
                <a:solidFill>
                  <a:srgbClr val="990000"/>
                </a:solidFill>
              </a:rPr>
              <a:t>    ∏</a:t>
            </a:r>
            <a:r>
              <a:rPr lang="en-US" sz="2400" baseline="-25000" dirty="0" err="1">
                <a:solidFill>
                  <a:srgbClr val="990000"/>
                </a:solidFill>
              </a:rPr>
              <a:t>uName</a:t>
            </a:r>
            <a:r>
              <a:rPr lang="en-US" sz="2400" baseline="-25000" dirty="0">
                <a:solidFill>
                  <a:srgbClr val="990000"/>
                </a:solidFill>
              </a:rPr>
              <a:t> </a:t>
            </a:r>
            <a:r>
              <a:rPr lang="en-US" sz="2400" dirty="0">
                <a:solidFill>
                  <a:srgbClr val="990000"/>
                </a:solidFill>
              </a:rPr>
              <a:t>(University)</a:t>
            </a:r>
          </a:p>
          <a:p>
            <a:pPr marL="1005840" lvl="1" indent="-514350">
              <a:spcBef>
                <a:spcPts val="1200"/>
              </a:spcBef>
              <a:spcAft>
                <a:spcPts val="3000"/>
              </a:spcAft>
              <a:buClr>
                <a:srgbClr val="990000"/>
              </a:buClr>
              <a:buNone/>
            </a:pPr>
            <a:r>
              <a:rPr lang="en-US" sz="2400" i="1" dirty="0"/>
              <a:t>			</a:t>
            </a:r>
            <a:r>
              <a:rPr lang="en-US" sz="3600" dirty="0">
                <a:solidFill>
                  <a:srgbClr val="800000"/>
                </a:solidFill>
              </a:rPr>
              <a:t>∩</a:t>
            </a:r>
            <a:r>
              <a:rPr lang="en-US" sz="1800" dirty="0">
                <a:solidFill>
                  <a:srgbClr val="990000"/>
                </a:solidFill>
              </a:rPr>
              <a:t> 		    </a:t>
            </a:r>
            <a:r>
              <a:rPr lang="en-US" sz="3200" dirty="0">
                <a:solidFill>
                  <a:srgbClr val="990000"/>
                </a:solidFill>
              </a:rPr>
              <a:t>=</a:t>
            </a:r>
            <a:r>
              <a:rPr lang="en-US" sz="1800" dirty="0">
                <a:solidFill>
                  <a:srgbClr val="990000"/>
                </a:solidFill>
              </a:rPr>
              <a:t>   </a:t>
            </a:r>
          </a:p>
          <a:p>
            <a:pPr marL="514350" lvl="1" indent="-1588">
              <a:spcBef>
                <a:spcPts val="1200"/>
              </a:spcBef>
              <a:spcAft>
                <a:spcPts val="600"/>
              </a:spcAft>
              <a:buClr>
                <a:srgbClr val="990000"/>
              </a:buClr>
              <a:buNone/>
            </a:pPr>
            <a:endParaRPr lang="en-US" sz="1800" dirty="0"/>
          </a:p>
          <a:p>
            <a:pPr marL="514350" lvl="1" indent="-1588">
              <a:spcBef>
                <a:spcPts val="0"/>
              </a:spcBef>
              <a:spcAft>
                <a:spcPts val="600"/>
              </a:spcAft>
              <a:buClr>
                <a:srgbClr val="990000"/>
              </a:buClr>
              <a:buNone/>
            </a:pPr>
            <a:r>
              <a:rPr lang="en-US" sz="1800" dirty="0"/>
              <a:t>Technically, in relational algebra in order to take intersection of two relations, they have to have the same </a:t>
            </a:r>
            <a:r>
              <a:rPr lang="en-US" sz="1800" b="1" dirty="0"/>
              <a:t>schema</a:t>
            </a:r>
            <a:r>
              <a:rPr lang="en-US" sz="1800" dirty="0"/>
              <a:t>, that means same attribute name. Here they don't have the same schema and we must rename the schema for intersection operator to work correctly. We will see the rename operator later.</a:t>
            </a:r>
            <a:endParaRPr lang="en-US" sz="1800" i="1" dirty="0"/>
          </a:p>
          <a:p>
            <a:pPr marL="1005840" lvl="1" indent="-514350">
              <a:spcBef>
                <a:spcPts val="1200"/>
              </a:spcBef>
              <a:spcAft>
                <a:spcPts val="3000"/>
              </a:spcAft>
              <a:buClr>
                <a:srgbClr val="990000"/>
              </a:buClr>
              <a:buNone/>
            </a:pPr>
            <a:endParaRPr lang="en-US" sz="24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extLst>
              <p:ext uri="{D42A27DB-BD31-4B8C-83A1-F6EECF244321}">
                <p14:modId xmlns:p14="http://schemas.microsoft.com/office/powerpoint/2010/main" val="2281119975"/>
              </p:ext>
            </p:extLst>
          </p:nvPr>
        </p:nvGraphicFramePr>
        <p:xfrm>
          <a:off x="3995925" y="2110890"/>
          <a:ext cx="695535" cy="128016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tblGrid>
              <a:tr h="272764">
                <a:tc>
                  <a:txBody>
                    <a:bodyPr/>
                    <a:lstStyle/>
                    <a:p>
                      <a:pPr algn="ctr"/>
                      <a:r>
                        <a:rPr lang="en-US" sz="1200" strike="sngStrike" dirty="0" err="1">
                          <a:solidFill>
                            <a:schemeClr val="bg1"/>
                          </a:solidFill>
                        </a:rPr>
                        <a:t>uName</a:t>
                      </a:r>
                      <a:endParaRPr lang="en-US" sz="1200" strike="sngStrike" dirty="0">
                        <a:solidFill>
                          <a:schemeClr val="bg1"/>
                        </a:solidFill>
                      </a:endParaRPr>
                    </a:p>
                  </a:txBody>
                  <a:tcPr>
                    <a:solidFill>
                      <a:srgbClr val="990000"/>
                    </a:solidFill>
                  </a:tcPr>
                </a:tc>
                <a:extLst>
                  <a:ext uri="{0D108BD9-81ED-4DB2-BD59-A6C34878D82A}">
                    <a16:rowId xmlns:a16="http://schemas.microsoft.com/office/drawing/2014/main" val="10000"/>
                  </a:ext>
                </a:extLst>
              </a:tr>
              <a:tr h="181842">
                <a:tc>
                  <a:txBody>
                    <a:bodyPr/>
                    <a:lstStyle/>
                    <a:p>
                      <a:r>
                        <a:rPr lang="en-US" sz="1050" dirty="0" err="1">
                          <a:solidFill>
                            <a:schemeClr val="tx1"/>
                          </a:solidFill>
                        </a:rPr>
                        <a:t>Comsats</a:t>
                      </a:r>
                      <a:endParaRPr lang="en-US" sz="105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81842">
                <a:tc>
                  <a:txBody>
                    <a:bodyPr/>
                    <a:lstStyle/>
                    <a:p>
                      <a:r>
                        <a:rPr lang="en-US" sz="1050" dirty="0">
                          <a:solidFill>
                            <a:schemeClr val="tx1"/>
                          </a:solidFill>
                        </a:rPr>
                        <a:t>FAST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81842">
                <a:tc>
                  <a:txBody>
                    <a:bodyPr/>
                    <a:lstStyle/>
                    <a:p>
                      <a:r>
                        <a:rPr lang="en-US" sz="1050" dirty="0" err="1">
                          <a:solidFill>
                            <a:schemeClr val="tx1"/>
                          </a:solidFill>
                        </a:rPr>
                        <a:t>Iqra</a:t>
                      </a:r>
                      <a:endParaRPr lang="en-US" sz="105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181842">
                <a:tc>
                  <a:txBody>
                    <a:bodyPr/>
                    <a:lstStyle/>
                    <a:p>
                      <a:r>
                        <a:rPr lang="en-US" sz="1050" dirty="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48978816"/>
              </p:ext>
            </p:extLst>
          </p:nvPr>
        </p:nvGraphicFramePr>
        <p:xfrm>
          <a:off x="1351470" y="2136500"/>
          <a:ext cx="685800" cy="12801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1"/>
                    </a:ext>
                  </a:extLst>
                </a:gridCol>
              </a:tblGrid>
              <a:tr h="0">
                <a:tc>
                  <a:txBody>
                    <a:bodyPr/>
                    <a:lstStyle/>
                    <a:p>
                      <a:pPr algn="ctr"/>
                      <a:r>
                        <a:rPr lang="en-US" sz="1200" b="1" i="0" strike="sngStrike" dirty="0" err="1">
                          <a:solidFill>
                            <a:schemeClr val="bg1"/>
                          </a:solidFill>
                        </a:rPr>
                        <a:t>sName</a:t>
                      </a:r>
                      <a:endParaRPr lang="en-US" sz="1200" b="1" i="0" strike="sngStrike"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r>
                        <a:rPr lang="en-US" sz="105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r>
                        <a:rPr lang="en-US" sz="1050" dirty="0" err="1">
                          <a:solidFill>
                            <a:schemeClr val="tx1"/>
                          </a:solidFill>
                        </a:rPr>
                        <a:t>Iqra</a:t>
                      </a:r>
                      <a:endParaRPr lang="en-US" sz="1050" dirty="0">
                        <a:solidFill>
                          <a:schemeClr val="tx1"/>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r>
                        <a:rPr lang="en-US" sz="105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r>
                        <a:rPr lang="en-US" sz="1050" dirty="0">
                          <a:solidFill>
                            <a:schemeClr val="tx1"/>
                          </a:solidFill>
                        </a:rPr>
                        <a:t>Usman</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08836132"/>
              </p:ext>
            </p:extLst>
          </p:nvPr>
        </p:nvGraphicFramePr>
        <p:xfrm>
          <a:off x="5800961" y="2456535"/>
          <a:ext cx="643129" cy="330560"/>
        </p:xfrm>
        <a:graphic>
          <a:graphicData uri="http://schemas.openxmlformats.org/drawingml/2006/table">
            <a:tbl>
              <a:tblPr firstRow="1" bandRow="1">
                <a:tableStyleId>{21E4AEA4-8DFA-4A89-87EB-49C32662AFE0}</a:tableStyleId>
              </a:tblPr>
              <a:tblGrid>
                <a:gridCol w="643129">
                  <a:extLst>
                    <a:ext uri="{9D8B030D-6E8A-4147-A177-3AD203B41FA5}">
                      <a16:colId xmlns:a16="http://schemas.microsoft.com/office/drawing/2014/main" val="20001"/>
                    </a:ext>
                  </a:extLst>
                </a:gridCol>
              </a:tblGrid>
              <a:tr h="330560">
                <a:tc>
                  <a:txBody>
                    <a:bodyPr/>
                    <a:lstStyle/>
                    <a:p>
                      <a:r>
                        <a:rPr lang="en-US" sz="1050" dirty="0" err="1">
                          <a:solidFill>
                            <a:schemeClr val="tx1"/>
                          </a:solidFill>
                        </a:rPr>
                        <a:t>Iqra</a:t>
                      </a:r>
                      <a:endParaRPr lang="en-US" sz="105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431860" y="648450"/>
            <a:ext cx="7988240" cy="742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dirty="0">
                <a:solidFill>
                  <a:srgbClr val="0000FF"/>
                </a:solidFill>
              </a:rPr>
              <a:t>Intersection doesn’t add expressive power (1)</a:t>
            </a:r>
          </a:p>
          <a:p>
            <a:pPr marL="605790" indent="-514350">
              <a:spcBef>
                <a:spcPts val="0"/>
              </a:spcBef>
              <a:buClr>
                <a:srgbClr val="990000"/>
              </a:buClr>
              <a:buNone/>
            </a:pPr>
            <a:endParaRPr lang="en-US" sz="2800" dirty="0">
              <a:solidFill>
                <a:srgbClr val="0000FF"/>
              </a:solidFill>
            </a:endParaRPr>
          </a:p>
          <a:p>
            <a:pPr marL="605790" indent="-514350">
              <a:spcBef>
                <a:spcPts val="0"/>
              </a:spcBef>
              <a:buClr>
                <a:srgbClr val="990000"/>
              </a:buClr>
              <a:buNone/>
            </a:pPr>
            <a:r>
              <a:rPr lang="en-US" sz="2800" dirty="0">
                <a:solidFill>
                  <a:srgbClr val="990000"/>
                </a:solidFill>
              </a:rPr>
              <a:t>	R1   </a:t>
            </a:r>
            <a:r>
              <a:rPr lang="en-US" sz="3600" dirty="0">
                <a:solidFill>
                  <a:srgbClr val="800000"/>
                </a:solidFill>
              </a:rPr>
              <a:t>∩  </a:t>
            </a:r>
            <a:r>
              <a:rPr lang="en-US" sz="2800" dirty="0">
                <a:solidFill>
                  <a:srgbClr val="990000"/>
                </a:solidFill>
              </a:rPr>
              <a:t>R2 = R1 – (R1 – R2)</a:t>
            </a:r>
          </a:p>
          <a:p>
            <a:pPr marL="605790" indent="-514350">
              <a:spcBef>
                <a:spcPts val="0"/>
              </a:spcBef>
              <a:buClr>
                <a:srgbClr val="990000"/>
              </a:buClr>
              <a:buNone/>
            </a:pPr>
            <a:endParaRPr lang="en-US" sz="28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2" name="Oval 1"/>
          <p:cNvSpPr/>
          <p:nvPr/>
        </p:nvSpPr>
        <p:spPr>
          <a:xfrm>
            <a:off x="2190890" y="2302915"/>
            <a:ext cx="1174085" cy="1155210"/>
          </a:xfrm>
          <a:prstGeom prst="ellipse">
            <a:avLst/>
          </a:prstGeom>
          <a:pattFill prst="solidDmnd">
            <a:fgClr>
              <a:schemeClr val="accent1"/>
            </a:fgClr>
            <a:bgClr>
              <a:schemeClr val="bg1"/>
            </a:bgClr>
          </a:pattFill>
        </p:spPr>
        <p:style>
          <a:lnRef idx="2">
            <a:schemeClr val="accent1"/>
          </a:lnRef>
          <a:fillRef idx="1">
            <a:schemeClr val="lt1"/>
          </a:fillRef>
          <a:effectRef idx="0">
            <a:schemeClr val="accent1"/>
          </a:effectRef>
          <a:fontRef idx="minor">
            <a:schemeClr val="dk1"/>
          </a:fontRef>
        </p:style>
        <p:txBody>
          <a:bodyPr rtlCol="0" anchor="ctr"/>
          <a:lstStyle/>
          <a:p>
            <a:r>
              <a:rPr lang="en-US" dirty="0"/>
              <a:t>  </a:t>
            </a:r>
            <a:endParaRPr lang="en-US" b="1" dirty="0"/>
          </a:p>
        </p:txBody>
      </p:sp>
      <p:sp>
        <p:nvSpPr>
          <p:cNvPr id="11" name="Oval 10"/>
          <p:cNvSpPr/>
          <p:nvPr/>
        </p:nvSpPr>
        <p:spPr>
          <a:xfrm>
            <a:off x="2910887" y="2302915"/>
            <a:ext cx="1174085" cy="1155210"/>
          </a:xfrm>
          <a:prstGeom prst="ellipse">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p>
        </p:txBody>
      </p:sp>
      <p:sp>
        <p:nvSpPr>
          <p:cNvPr id="3" name="Oval 2"/>
          <p:cNvSpPr/>
          <p:nvPr/>
        </p:nvSpPr>
        <p:spPr>
          <a:xfrm>
            <a:off x="2953905" y="2475240"/>
            <a:ext cx="377751" cy="826205"/>
          </a:xfrm>
          <a:prstGeom prst="ellipse">
            <a:avLst/>
          </a:prstGeom>
          <a:pattFill prst="ltVert">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00800" y="2168904"/>
            <a:ext cx="282134" cy="268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00800" y="2533345"/>
            <a:ext cx="282134" cy="2688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6696971" y="2039025"/>
            <a:ext cx="1036935" cy="1569660"/>
          </a:xfrm>
          <a:prstGeom prst="rect">
            <a:avLst/>
          </a:prstGeom>
          <a:noFill/>
        </p:spPr>
        <p:txBody>
          <a:bodyPr wrap="square" rtlCol="0">
            <a:spAutoFit/>
          </a:bodyPr>
          <a:lstStyle/>
          <a:p>
            <a:pPr>
              <a:lnSpc>
                <a:spcPct val="150000"/>
              </a:lnSpc>
            </a:pPr>
            <a:r>
              <a:rPr lang="en-US" sz="1600" dirty="0"/>
              <a:t>R1</a:t>
            </a:r>
          </a:p>
          <a:p>
            <a:pPr>
              <a:lnSpc>
                <a:spcPct val="150000"/>
              </a:lnSpc>
            </a:pPr>
            <a:r>
              <a:rPr lang="en-US" sz="1600" dirty="0"/>
              <a:t>R2</a:t>
            </a:r>
          </a:p>
          <a:p>
            <a:pPr>
              <a:lnSpc>
                <a:spcPct val="150000"/>
              </a:lnSpc>
            </a:pPr>
            <a:r>
              <a:rPr lang="en-US" sz="1600" dirty="0"/>
              <a:t>R1-R2</a:t>
            </a:r>
          </a:p>
          <a:p>
            <a:pPr>
              <a:lnSpc>
                <a:spcPct val="150000"/>
              </a:lnSpc>
            </a:pPr>
            <a:r>
              <a:rPr lang="en-US" sz="1600" dirty="0"/>
              <a:t>R1 ∩ R2</a:t>
            </a:r>
          </a:p>
        </p:txBody>
      </p:sp>
      <p:sp>
        <p:nvSpPr>
          <p:cNvPr id="21" name="Oval 20"/>
          <p:cNvSpPr/>
          <p:nvPr/>
        </p:nvSpPr>
        <p:spPr>
          <a:xfrm>
            <a:off x="6377035" y="3220777"/>
            <a:ext cx="317915" cy="272693"/>
          </a:xfrm>
          <a:prstGeom prst="ellipse">
            <a:avLst/>
          </a:prstGeom>
          <a:pattFill prst="ltVert">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382909" y="2879803"/>
            <a:ext cx="282134" cy="268022"/>
          </a:xfrm>
          <a:prstGeom prst="ellipse">
            <a:avLst/>
          </a:prstGeom>
          <a:pattFill prst="lgCheck">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7" name="Table 26"/>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8" name="Table 27"/>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9" name="TextBox 28"/>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30" name="TextBox 29"/>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31" name="TextBox 30"/>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431860" y="648450"/>
            <a:ext cx="7988240" cy="742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dirty="0">
                <a:solidFill>
                  <a:srgbClr val="0000FF"/>
                </a:solidFill>
              </a:rPr>
              <a:t>Intersection doesn’t add expressive power (2)</a:t>
            </a:r>
          </a:p>
          <a:p>
            <a:pPr marL="605790" indent="-514350">
              <a:spcBef>
                <a:spcPts val="0"/>
              </a:spcBef>
              <a:buClr>
                <a:srgbClr val="990000"/>
              </a:buClr>
              <a:buNone/>
            </a:pPr>
            <a:endParaRPr lang="en-US" sz="2800" dirty="0">
              <a:solidFill>
                <a:srgbClr val="0000FF"/>
              </a:solidFill>
            </a:endParaRPr>
          </a:p>
          <a:p>
            <a:pPr marL="605790" indent="-514350">
              <a:spcBef>
                <a:spcPts val="0"/>
              </a:spcBef>
              <a:buClr>
                <a:srgbClr val="990000"/>
              </a:buClr>
              <a:buNone/>
            </a:pPr>
            <a:r>
              <a:rPr lang="en-US" sz="2800" dirty="0">
                <a:solidFill>
                  <a:srgbClr val="990000"/>
                </a:solidFill>
              </a:rPr>
              <a:t>	R1 </a:t>
            </a:r>
            <a:r>
              <a:rPr lang="en-US" sz="3600" dirty="0">
                <a:solidFill>
                  <a:srgbClr val="800000"/>
                </a:solidFill>
              </a:rPr>
              <a:t>∩ </a:t>
            </a:r>
            <a:r>
              <a:rPr lang="en-US" sz="2800" dirty="0">
                <a:solidFill>
                  <a:srgbClr val="990000"/>
                </a:solidFill>
              </a:rPr>
              <a:t>R2 = R1 </a:t>
            </a:r>
            <a:r>
              <a:rPr lang="en-US" sz="2800" b="1" dirty="0">
                <a:solidFill>
                  <a:schemeClr val="accent2">
                    <a:lumMod val="75000"/>
                  </a:schemeClr>
                </a:solidFill>
              </a:rPr>
              <a:t>⋈ </a:t>
            </a:r>
            <a:r>
              <a:rPr lang="en-US" sz="2800" dirty="0">
                <a:solidFill>
                  <a:srgbClr val="990000"/>
                </a:solidFill>
              </a:rPr>
              <a:t>R2</a:t>
            </a:r>
          </a:p>
          <a:p>
            <a:pPr marL="605790" indent="-514350">
              <a:lnSpc>
                <a:spcPct val="200000"/>
              </a:lnSpc>
              <a:spcBef>
                <a:spcPts val="0"/>
              </a:spcBef>
              <a:buClr>
                <a:srgbClr val="990000"/>
              </a:buClr>
              <a:buNone/>
            </a:pPr>
            <a:r>
              <a:rPr lang="en-US" sz="1800" dirty="0">
                <a:solidFill>
                  <a:srgbClr val="0000FF"/>
                </a:solidFill>
              </a:rPr>
              <a:t>	Same schema</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24" name="Table 23"/>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5" name="Table 24"/>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6" name="Table 25"/>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7" name="TextBox 26"/>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8" name="TextBox 27"/>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9" name="TextBox 28"/>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3" name="Left Brace 2"/>
          <p:cNvSpPr/>
          <p:nvPr/>
        </p:nvSpPr>
        <p:spPr>
          <a:xfrm rot="16200000">
            <a:off x="1633725" y="1757485"/>
            <a:ext cx="268835" cy="8833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52591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spcAft>
                <a:spcPts val="600"/>
              </a:spcAft>
              <a:buClr>
                <a:srgbClr val="990000"/>
              </a:buClr>
              <a:buNone/>
            </a:pPr>
            <a:r>
              <a:rPr lang="en-US" sz="2800" b="1" dirty="0">
                <a:solidFill>
                  <a:srgbClr val="990000"/>
                </a:solidFill>
              </a:rPr>
              <a:t>Rename </a:t>
            </a:r>
            <a:r>
              <a:rPr lang="en-US" sz="2800" dirty="0">
                <a:solidFill>
                  <a:srgbClr val="990000"/>
                </a:solidFill>
              </a:rPr>
              <a:t>operator (</a:t>
            </a:r>
            <a:r>
              <a:rPr lang="el-GR" sz="2800" dirty="0">
                <a:solidFill>
                  <a:srgbClr val="990000"/>
                </a:solidFill>
              </a:rPr>
              <a:t>ρ</a:t>
            </a:r>
            <a:r>
              <a:rPr lang="en-US" sz="2800" dirty="0">
                <a:solidFill>
                  <a:srgbClr val="990000"/>
                </a:solidFill>
              </a:rPr>
              <a:t>)</a:t>
            </a:r>
            <a:endParaRPr lang="en-US" sz="2800" dirty="0">
              <a:solidFill>
                <a:srgbClr val="0000FF"/>
              </a:solidFill>
            </a:endParaRPr>
          </a:p>
          <a:p>
            <a:pPr marL="1005840" lvl="1" indent="-514350">
              <a:spcBef>
                <a:spcPts val="1200"/>
              </a:spcBef>
              <a:spcAft>
                <a:spcPts val="1800"/>
              </a:spcAft>
              <a:buClr>
                <a:srgbClr val="990000"/>
              </a:buClr>
              <a:buNone/>
            </a:pPr>
            <a:r>
              <a:rPr lang="en-US" sz="2400" dirty="0">
                <a:solidFill>
                  <a:srgbClr val="0000FF"/>
                </a:solidFill>
              </a:rPr>
              <a:t>1.</a:t>
            </a:r>
            <a:r>
              <a:rPr lang="el-GR" sz="2400" dirty="0">
                <a:solidFill>
                  <a:srgbClr val="0000FF"/>
                </a:solidFill>
              </a:rPr>
              <a:t> ρ</a:t>
            </a:r>
            <a:r>
              <a:rPr lang="en-US" sz="2400" baseline="-25000" dirty="0">
                <a:solidFill>
                  <a:srgbClr val="0000FF"/>
                </a:solidFill>
              </a:rPr>
              <a:t>R(A1,A2,A3,… An)</a:t>
            </a:r>
            <a:r>
              <a:rPr lang="en-US" sz="2400" dirty="0">
                <a:solidFill>
                  <a:srgbClr val="0000FF"/>
                </a:solidFill>
              </a:rPr>
              <a:t>  (E)       </a:t>
            </a:r>
            <a:r>
              <a:rPr lang="en-US" sz="1800" dirty="0"/>
              <a:t>Renames both the relation and attributes names</a:t>
            </a:r>
            <a:endParaRPr lang="en-US" sz="2000" dirty="0">
              <a:solidFill>
                <a:srgbClr val="0000FF"/>
              </a:solidFill>
            </a:endParaRPr>
          </a:p>
          <a:p>
            <a:pPr marL="1005840" lvl="1" indent="-514350">
              <a:spcBef>
                <a:spcPts val="1200"/>
              </a:spcBef>
              <a:spcAft>
                <a:spcPts val="1800"/>
              </a:spcAft>
              <a:buClr>
                <a:srgbClr val="990000"/>
              </a:buClr>
              <a:buNone/>
            </a:pPr>
            <a:r>
              <a:rPr lang="en-US" sz="2400" dirty="0">
                <a:solidFill>
                  <a:srgbClr val="0000FF"/>
                </a:solidFill>
              </a:rPr>
              <a:t>2.</a:t>
            </a:r>
            <a:r>
              <a:rPr lang="el-GR" sz="2400" dirty="0">
                <a:solidFill>
                  <a:srgbClr val="0000FF"/>
                </a:solidFill>
              </a:rPr>
              <a:t> ρ</a:t>
            </a:r>
            <a:r>
              <a:rPr lang="en-US" sz="2400" baseline="-25000" dirty="0">
                <a:solidFill>
                  <a:srgbClr val="0000FF"/>
                </a:solidFill>
              </a:rPr>
              <a:t>R</a:t>
            </a:r>
            <a:r>
              <a:rPr lang="en-US" sz="2400" dirty="0">
                <a:solidFill>
                  <a:srgbClr val="0000FF"/>
                </a:solidFill>
              </a:rPr>
              <a:t> (E)		         </a:t>
            </a:r>
            <a:r>
              <a:rPr lang="en-US" sz="1800" dirty="0"/>
              <a:t>Renames just the relation name</a:t>
            </a:r>
            <a:endParaRPr lang="en-US" sz="2000" dirty="0"/>
          </a:p>
          <a:p>
            <a:pPr marL="1005840" lvl="1" indent="-514350">
              <a:spcBef>
                <a:spcPts val="1200"/>
              </a:spcBef>
              <a:spcAft>
                <a:spcPts val="1800"/>
              </a:spcAft>
              <a:buClr>
                <a:srgbClr val="990000"/>
              </a:buClr>
              <a:buNone/>
            </a:pPr>
            <a:r>
              <a:rPr lang="en-US" sz="2400" dirty="0">
                <a:solidFill>
                  <a:srgbClr val="0000FF"/>
                </a:solidFill>
              </a:rPr>
              <a:t>3.</a:t>
            </a:r>
            <a:r>
              <a:rPr lang="el-GR" sz="2400" dirty="0">
                <a:solidFill>
                  <a:srgbClr val="0000FF"/>
                </a:solidFill>
              </a:rPr>
              <a:t> ρ</a:t>
            </a:r>
            <a:r>
              <a:rPr lang="en-US" sz="2400" baseline="-25000" dirty="0">
                <a:solidFill>
                  <a:srgbClr val="0000FF"/>
                </a:solidFill>
              </a:rPr>
              <a:t>(A1,A2,A3,…An)</a:t>
            </a:r>
            <a:r>
              <a:rPr lang="en-US" sz="2400" dirty="0">
                <a:solidFill>
                  <a:srgbClr val="0000FF"/>
                </a:solidFill>
              </a:rPr>
              <a:t> (E)	         </a:t>
            </a:r>
            <a:r>
              <a:rPr lang="en-US" sz="1800" dirty="0"/>
              <a:t>Renames just the attributes names</a:t>
            </a:r>
            <a:endParaRPr lang="en-US" sz="2000" dirty="0"/>
          </a:p>
          <a:p>
            <a:pPr marL="1005840" lvl="1" indent="-514350">
              <a:spcBef>
                <a:spcPts val="1200"/>
              </a:spcBef>
              <a:spcAft>
                <a:spcPts val="1800"/>
              </a:spcAft>
              <a:buClr>
                <a:srgbClr val="990000"/>
              </a:buClr>
              <a:buNone/>
            </a:pPr>
            <a:r>
              <a:rPr lang="en-US" sz="2400" dirty="0">
                <a:solidFill>
                  <a:srgbClr val="0000FF"/>
                </a:solidFill>
              </a:rPr>
              <a:t>	</a:t>
            </a:r>
          </a:p>
          <a:p>
            <a:pPr marL="1005840" lvl="1" indent="-514350">
              <a:spcBef>
                <a:spcPts val="1200"/>
              </a:spcBef>
              <a:spcAft>
                <a:spcPts val="1800"/>
              </a:spcAft>
              <a:buClr>
                <a:srgbClr val="990000"/>
              </a:buClr>
              <a:buNone/>
            </a:pP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1" name="TextBox 20"/>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2" name="TextBox 2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3" name="TextBox 2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2683</TotalTime>
  <Words>3499</Words>
  <Application>Microsoft Office PowerPoint</Application>
  <PresentationFormat>On-screen Show (16:9)</PresentationFormat>
  <Paragraphs>330</Paragraphs>
  <Slides>15</Slides>
  <Notes>15</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15</vt:i4>
      </vt:variant>
    </vt:vector>
  </HeadingPairs>
  <TitlesOfParts>
    <vt:vector size="24" baseType="lpstr">
      <vt:lpstr>Arial</vt:lpstr>
      <vt:lpstr>Calibri</vt:lpstr>
      <vt:lpstr>Lucida Console</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259</cp:revision>
  <dcterms:created xsi:type="dcterms:W3CDTF">2010-07-08T21:59:02Z</dcterms:created>
  <dcterms:modified xsi:type="dcterms:W3CDTF">2016-10-08T15:51:05Z</dcterms:modified>
</cp:coreProperties>
</file>