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4" r:id="rId4"/>
    <p:sldId id="265" r:id="rId5"/>
    <p:sldId id="269" r:id="rId6"/>
    <p:sldId id="270" r:id="rId7"/>
    <p:sldId id="271" r:id="rId8"/>
    <p:sldId id="258" r:id="rId9"/>
    <p:sldId id="259" r:id="rId10"/>
    <p:sldId id="266" r:id="rId11"/>
    <p:sldId id="267" r:id="rId12"/>
    <p:sldId id="268" r:id="rId13"/>
    <p:sldId id="272" r:id="rId14"/>
    <p:sldId id="273" r:id="rId15"/>
    <p:sldId id="260" r:id="rId16"/>
    <p:sldId id="261" r:id="rId17"/>
    <p:sldId id="262" r:id="rId18"/>
    <p:sldId id="263"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1"/>
    <p:restoredTop sz="94759"/>
  </p:normalViewPr>
  <p:slideViewPr>
    <p:cSldViewPr snapToGrid="0">
      <p:cViewPr>
        <p:scale>
          <a:sx n="63" d="100"/>
          <a:sy n="63" d="100"/>
        </p:scale>
        <p:origin x="1240" y="13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5" d="100"/>
          <a:sy n="95" d="100"/>
        </p:scale>
        <p:origin x="400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EAD2F-6980-BD41-8CA2-A96D9360714F}" type="datetimeFigureOut">
              <a:rPr lang="en-PK" smtClean="0"/>
              <a:t>05/03/2023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B4A14-C9C1-0F4E-9D5E-A1FD13D3F2B0}" type="slidenum">
              <a:rPr lang="en-PK" smtClean="0"/>
              <a:t>‹#›</a:t>
            </a:fld>
            <a:endParaRPr lang="en-PK"/>
          </a:p>
        </p:txBody>
      </p:sp>
    </p:spTree>
    <p:extLst>
      <p:ext uri="{BB962C8B-B14F-4D97-AF65-F5344CB8AC3E}">
        <p14:creationId xmlns:p14="http://schemas.microsoft.com/office/powerpoint/2010/main" val="262548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245B4A14-C9C1-0F4E-9D5E-A1FD13D3F2B0}" type="slidenum">
              <a:rPr lang="en-PK" smtClean="0"/>
              <a:t>3</a:t>
            </a:fld>
            <a:endParaRPr lang="en-PK"/>
          </a:p>
        </p:txBody>
      </p:sp>
    </p:spTree>
    <p:extLst>
      <p:ext uri="{BB962C8B-B14F-4D97-AF65-F5344CB8AC3E}">
        <p14:creationId xmlns:p14="http://schemas.microsoft.com/office/powerpoint/2010/main" val="316504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1062-6356-3F26-EB99-E4AC70E07A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72101D83-1E73-509B-3148-759BB434D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75425E7C-2DE9-9C9B-7AED-59D9BCBEBB4D}"/>
              </a:ext>
            </a:extLst>
          </p:cNvPr>
          <p:cNvSpPr>
            <a:spLocks noGrp="1"/>
          </p:cNvSpPr>
          <p:nvPr>
            <p:ph type="dt" sz="half" idx="10"/>
          </p:nvPr>
        </p:nvSpPr>
        <p:spPr/>
        <p:txBody>
          <a:bodyPr/>
          <a:lstStyle/>
          <a:p>
            <a:fld id="{E75FEE8F-B69A-B24C-BBB3-59713131F6BC}" type="datetime1">
              <a:rPr lang="en-US" smtClean="0"/>
              <a:t>3/6/23</a:t>
            </a:fld>
            <a:endParaRPr lang="en-PK"/>
          </a:p>
        </p:txBody>
      </p:sp>
      <p:sp>
        <p:nvSpPr>
          <p:cNvPr id="5" name="Footer Placeholder 4">
            <a:extLst>
              <a:ext uri="{FF2B5EF4-FFF2-40B4-BE49-F238E27FC236}">
                <a16:creationId xmlns:a16="http://schemas.microsoft.com/office/drawing/2014/main" id="{19B325CA-6B3F-1732-0786-5A0773CD05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547748D-9B0F-A531-1100-44BB7D55356D}"/>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329964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06B3-E776-8674-43FB-F42577D5BA5E}"/>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D0B2D25F-61A0-D8FC-B77B-E76C9018F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4E1E86A8-F3A4-602A-91BF-2A6A4673DC5E}"/>
              </a:ext>
            </a:extLst>
          </p:cNvPr>
          <p:cNvSpPr>
            <a:spLocks noGrp="1"/>
          </p:cNvSpPr>
          <p:nvPr>
            <p:ph type="dt" sz="half" idx="10"/>
          </p:nvPr>
        </p:nvSpPr>
        <p:spPr/>
        <p:txBody>
          <a:bodyPr/>
          <a:lstStyle/>
          <a:p>
            <a:fld id="{5019796D-4AE2-D14A-9C16-9117B9C662A6}" type="datetime1">
              <a:rPr lang="en-US" smtClean="0"/>
              <a:t>3/6/23</a:t>
            </a:fld>
            <a:endParaRPr lang="en-PK"/>
          </a:p>
        </p:txBody>
      </p:sp>
      <p:sp>
        <p:nvSpPr>
          <p:cNvPr id="5" name="Footer Placeholder 4">
            <a:extLst>
              <a:ext uri="{FF2B5EF4-FFF2-40B4-BE49-F238E27FC236}">
                <a16:creationId xmlns:a16="http://schemas.microsoft.com/office/drawing/2014/main" id="{516F0A89-51F1-BE3E-F7A9-48A169360E9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2D7D59A-C3C0-1373-0613-563AF477F687}"/>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294426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3B66A-698C-20B9-5E05-A3820E42D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6DCCB3E6-61E6-C910-F995-2450424C4E0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F7E36940-02BE-9679-915E-144E9CAD47E5}"/>
              </a:ext>
            </a:extLst>
          </p:cNvPr>
          <p:cNvSpPr>
            <a:spLocks noGrp="1"/>
          </p:cNvSpPr>
          <p:nvPr>
            <p:ph type="dt" sz="half" idx="10"/>
          </p:nvPr>
        </p:nvSpPr>
        <p:spPr/>
        <p:txBody>
          <a:bodyPr/>
          <a:lstStyle/>
          <a:p>
            <a:fld id="{23BC4932-6874-C046-9761-AAF90F5E33F4}" type="datetime1">
              <a:rPr lang="en-US" smtClean="0"/>
              <a:t>3/6/23</a:t>
            </a:fld>
            <a:endParaRPr lang="en-PK"/>
          </a:p>
        </p:txBody>
      </p:sp>
      <p:sp>
        <p:nvSpPr>
          <p:cNvPr id="5" name="Footer Placeholder 4">
            <a:extLst>
              <a:ext uri="{FF2B5EF4-FFF2-40B4-BE49-F238E27FC236}">
                <a16:creationId xmlns:a16="http://schemas.microsoft.com/office/drawing/2014/main" id="{41AF91D0-6460-1200-FE07-269065C01F2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4414F0-C964-D537-276F-183BBAA62174}"/>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234119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2E76-913C-1D43-0B9A-844FFFAFE406}"/>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2E0AF721-0902-FF1B-E143-CF510CFE60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4578A4D-9DC1-C512-8620-D767CC114CF3}"/>
              </a:ext>
            </a:extLst>
          </p:cNvPr>
          <p:cNvSpPr>
            <a:spLocks noGrp="1"/>
          </p:cNvSpPr>
          <p:nvPr>
            <p:ph type="dt" sz="half" idx="10"/>
          </p:nvPr>
        </p:nvSpPr>
        <p:spPr/>
        <p:txBody>
          <a:bodyPr/>
          <a:lstStyle/>
          <a:p>
            <a:fld id="{4DA63F7C-1F38-D748-BFD0-065F7D12E747}" type="datetime1">
              <a:rPr lang="en-US" smtClean="0"/>
              <a:t>3/6/23</a:t>
            </a:fld>
            <a:endParaRPr lang="en-PK"/>
          </a:p>
        </p:txBody>
      </p:sp>
      <p:sp>
        <p:nvSpPr>
          <p:cNvPr id="5" name="Footer Placeholder 4">
            <a:extLst>
              <a:ext uri="{FF2B5EF4-FFF2-40B4-BE49-F238E27FC236}">
                <a16:creationId xmlns:a16="http://schemas.microsoft.com/office/drawing/2014/main" id="{C84A7735-5DA3-1F70-BFA0-5F89D08ED04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71699FC-CE1F-168C-C7A0-DA9A315DA4B2}"/>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528317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C5DD-184A-07E0-B88F-DA1B199434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8D12A59D-A308-62D5-49C5-2400941CC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A0CAA2-AB73-E55F-4FED-E6847CB5CE69}"/>
              </a:ext>
            </a:extLst>
          </p:cNvPr>
          <p:cNvSpPr>
            <a:spLocks noGrp="1"/>
          </p:cNvSpPr>
          <p:nvPr>
            <p:ph type="dt" sz="half" idx="10"/>
          </p:nvPr>
        </p:nvSpPr>
        <p:spPr/>
        <p:txBody>
          <a:bodyPr/>
          <a:lstStyle/>
          <a:p>
            <a:fld id="{A3A3E099-6AB9-0C40-92FC-C079BF193A64}" type="datetime1">
              <a:rPr lang="en-US" smtClean="0"/>
              <a:t>3/6/23</a:t>
            </a:fld>
            <a:endParaRPr lang="en-PK"/>
          </a:p>
        </p:txBody>
      </p:sp>
      <p:sp>
        <p:nvSpPr>
          <p:cNvPr id="5" name="Footer Placeholder 4">
            <a:extLst>
              <a:ext uri="{FF2B5EF4-FFF2-40B4-BE49-F238E27FC236}">
                <a16:creationId xmlns:a16="http://schemas.microsoft.com/office/drawing/2014/main" id="{730F2D26-3471-C65E-B632-3F17CF296B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62D3FF-BFCD-E38E-9B40-4248ABA26997}"/>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29510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7035-E2BB-8E22-5492-B8D575A0E006}"/>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D8B5F25E-3351-C732-212E-BA1B9E11316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C8FBE9E0-1F94-2593-EA71-6EBECC83C7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2D7D63EA-FA74-BB91-F107-1CB2EBA40D8E}"/>
              </a:ext>
            </a:extLst>
          </p:cNvPr>
          <p:cNvSpPr>
            <a:spLocks noGrp="1"/>
          </p:cNvSpPr>
          <p:nvPr>
            <p:ph type="dt" sz="half" idx="10"/>
          </p:nvPr>
        </p:nvSpPr>
        <p:spPr/>
        <p:txBody>
          <a:bodyPr/>
          <a:lstStyle/>
          <a:p>
            <a:fld id="{1294CCCE-5556-4544-BDBE-E8D71CA4DA7B}" type="datetime1">
              <a:rPr lang="en-US" smtClean="0"/>
              <a:t>3/6/23</a:t>
            </a:fld>
            <a:endParaRPr lang="en-PK"/>
          </a:p>
        </p:txBody>
      </p:sp>
      <p:sp>
        <p:nvSpPr>
          <p:cNvPr id="6" name="Footer Placeholder 5">
            <a:extLst>
              <a:ext uri="{FF2B5EF4-FFF2-40B4-BE49-F238E27FC236}">
                <a16:creationId xmlns:a16="http://schemas.microsoft.com/office/drawing/2014/main" id="{B0AE7627-E0FC-18F1-7ED4-8C4B2CAD251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BC636DC-07CE-DDED-45B3-DF6519F9C447}"/>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382415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B500-A115-FC5E-EDD1-2A01FBBB38B3}"/>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E5FD90C7-8E72-1042-1E59-FF0970BB0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8C9FA0-4086-B647-AF1B-50EBCD72174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FA83B334-1307-CAA5-5134-91114E3443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E0BFD1-8962-75F2-45B7-60EBFCBA58B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23685288-1CD5-7476-48A6-1644C2B114F0}"/>
              </a:ext>
            </a:extLst>
          </p:cNvPr>
          <p:cNvSpPr>
            <a:spLocks noGrp="1"/>
          </p:cNvSpPr>
          <p:nvPr>
            <p:ph type="dt" sz="half" idx="10"/>
          </p:nvPr>
        </p:nvSpPr>
        <p:spPr/>
        <p:txBody>
          <a:bodyPr/>
          <a:lstStyle/>
          <a:p>
            <a:fld id="{82EC2F5E-4867-1A46-9509-D918924E12A5}" type="datetime1">
              <a:rPr lang="en-US" smtClean="0"/>
              <a:t>3/6/23</a:t>
            </a:fld>
            <a:endParaRPr lang="en-PK"/>
          </a:p>
        </p:txBody>
      </p:sp>
      <p:sp>
        <p:nvSpPr>
          <p:cNvPr id="8" name="Footer Placeholder 7">
            <a:extLst>
              <a:ext uri="{FF2B5EF4-FFF2-40B4-BE49-F238E27FC236}">
                <a16:creationId xmlns:a16="http://schemas.microsoft.com/office/drawing/2014/main" id="{10396A6A-82A3-D8D5-BA0B-743C7196ADB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2342C40-D060-4380-473E-30D098A6B9C0}"/>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265801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3E3B-197C-9164-97D6-CAA50D760F90}"/>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D131F4FB-EA31-0B3C-679D-543909477842}"/>
              </a:ext>
            </a:extLst>
          </p:cNvPr>
          <p:cNvSpPr>
            <a:spLocks noGrp="1"/>
          </p:cNvSpPr>
          <p:nvPr>
            <p:ph type="dt" sz="half" idx="10"/>
          </p:nvPr>
        </p:nvSpPr>
        <p:spPr/>
        <p:txBody>
          <a:bodyPr/>
          <a:lstStyle/>
          <a:p>
            <a:fld id="{305F4D98-4162-4F4E-810F-C5BD75A0D24C}" type="datetime1">
              <a:rPr lang="en-US" smtClean="0"/>
              <a:t>3/6/23</a:t>
            </a:fld>
            <a:endParaRPr lang="en-PK"/>
          </a:p>
        </p:txBody>
      </p:sp>
      <p:sp>
        <p:nvSpPr>
          <p:cNvPr id="4" name="Footer Placeholder 3">
            <a:extLst>
              <a:ext uri="{FF2B5EF4-FFF2-40B4-BE49-F238E27FC236}">
                <a16:creationId xmlns:a16="http://schemas.microsoft.com/office/drawing/2014/main" id="{EE6465DD-93A2-9BF5-5D18-708D1392723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31E309D1-0A5D-ADD2-1B1F-4D9B76D5D5CF}"/>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620774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FA59E-2912-D6FE-4B6F-93173798853E}"/>
              </a:ext>
            </a:extLst>
          </p:cNvPr>
          <p:cNvSpPr>
            <a:spLocks noGrp="1"/>
          </p:cNvSpPr>
          <p:nvPr>
            <p:ph type="dt" sz="half" idx="10"/>
          </p:nvPr>
        </p:nvSpPr>
        <p:spPr/>
        <p:txBody>
          <a:bodyPr/>
          <a:lstStyle/>
          <a:p>
            <a:fld id="{801F2F1C-B6F3-5C40-8414-5752A297218D}" type="datetime1">
              <a:rPr lang="en-US" smtClean="0"/>
              <a:t>3/6/23</a:t>
            </a:fld>
            <a:endParaRPr lang="en-PK"/>
          </a:p>
        </p:txBody>
      </p:sp>
      <p:sp>
        <p:nvSpPr>
          <p:cNvPr id="3" name="Footer Placeholder 2">
            <a:extLst>
              <a:ext uri="{FF2B5EF4-FFF2-40B4-BE49-F238E27FC236}">
                <a16:creationId xmlns:a16="http://schemas.microsoft.com/office/drawing/2014/main" id="{7F643E81-CD41-6DC5-3F87-9B3616EEE202}"/>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36365AE-09EF-7E2C-812D-76942C417CFC}"/>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116444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A608-F556-CA21-05B2-D108E49539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8622FD44-A528-A363-20FE-43AF963AE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B19E0203-FC59-7891-0E96-AF4C91188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3186A3-3691-4814-5CA3-C0CEAAAA42E8}"/>
              </a:ext>
            </a:extLst>
          </p:cNvPr>
          <p:cNvSpPr>
            <a:spLocks noGrp="1"/>
          </p:cNvSpPr>
          <p:nvPr>
            <p:ph type="dt" sz="half" idx="10"/>
          </p:nvPr>
        </p:nvSpPr>
        <p:spPr/>
        <p:txBody>
          <a:bodyPr/>
          <a:lstStyle/>
          <a:p>
            <a:fld id="{962EEB44-80E4-244F-9DF5-592FF5A845BD}" type="datetime1">
              <a:rPr lang="en-US" smtClean="0"/>
              <a:t>3/6/23</a:t>
            </a:fld>
            <a:endParaRPr lang="en-PK"/>
          </a:p>
        </p:txBody>
      </p:sp>
      <p:sp>
        <p:nvSpPr>
          <p:cNvPr id="6" name="Footer Placeholder 5">
            <a:extLst>
              <a:ext uri="{FF2B5EF4-FFF2-40B4-BE49-F238E27FC236}">
                <a16:creationId xmlns:a16="http://schemas.microsoft.com/office/drawing/2014/main" id="{5526A5E9-DFBE-163E-8E9B-DE476AC0062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AECAF66-7A79-9C65-C4B5-8DBF18BCEEDC}"/>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399236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82DF-F365-6CA9-7FFA-EC50154FCD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29F8F158-BBF4-1FE5-49FD-6C16C92606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EF617F1D-0624-76B3-6ED2-469691AD2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5208B3-D6B1-98BD-F1F0-314CE3371039}"/>
              </a:ext>
            </a:extLst>
          </p:cNvPr>
          <p:cNvSpPr>
            <a:spLocks noGrp="1"/>
          </p:cNvSpPr>
          <p:nvPr>
            <p:ph type="dt" sz="half" idx="10"/>
          </p:nvPr>
        </p:nvSpPr>
        <p:spPr/>
        <p:txBody>
          <a:bodyPr/>
          <a:lstStyle/>
          <a:p>
            <a:fld id="{3D5A5714-8576-464B-A4B1-ECD9B7C365A8}" type="datetime1">
              <a:rPr lang="en-US" smtClean="0"/>
              <a:t>3/6/23</a:t>
            </a:fld>
            <a:endParaRPr lang="en-PK"/>
          </a:p>
        </p:txBody>
      </p:sp>
      <p:sp>
        <p:nvSpPr>
          <p:cNvPr id="6" name="Footer Placeholder 5">
            <a:extLst>
              <a:ext uri="{FF2B5EF4-FFF2-40B4-BE49-F238E27FC236}">
                <a16:creationId xmlns:a16="http://schemas.microsoft.com/office/drawing/2014/main" id="{DCDCD99A-B938-DAB2-7B39-4AA8876EB9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9CAF05D-0C7D-015D-0A2A-51A6E33A050D}"/>
              </a:ext>
            </a:extLst>
          </p:cNvPr>
          <p:cNvSpPr>
            <a:spLocks noGrp="1"/>
          </p:cNvSpPr>
          <p:nvPr>
            <p:ph type="sldNum" sz="quarter" idx="12"/>
          </p:nvPr>
        </p:nvSpPr>
        <p:spPr/>
        <p:txBody>
          <a:bodyPr/>
          <a:lstStyle/>
          <a:p>
            <a:fld id="{65D072F5-C10D-CA42-8896-F3CAD692572D}" type="slidenum">
              <a:rPr lang="en-PK" smtClean="0"/>
              <a:t>‹#›</a:t>
            </a:fld>
            <a:endParaRPr lang="en-PK"/>
          </a:p>
        </p:txBody>
      </p:sp>
    </p:spTree>
    <p:extLst>
      <p:ext uri="{BB962C8B-B14F-4D97-AF65-F5344CB8AC3E}">
        <p14:creationId xmlns:p14="http://schemas.microsoft.com/office/powerpoint/2010/main" val="67511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BA9ED-1FAA-E21D-EEF3-DA5219F1DF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0159186E-E11B-0DF7-BBA8-D7942B93E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9B9BF54A-640A-4E46-95E7-47881D111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8EEEA-B1A3-B242-B55C-C6F6FB2F4C67}" type="datetime1">
              <a:rPr lang="en-US" smtClean="0"/>
              <a:t>3/6/23</a:t>
            </a:fld>
            <a:endParaRPr lang="en-PK"/>
          </a:p>
        </p:txBody>
      </p:sp>
      <p:sp>
        <p:nvSpPr>
          <p:cNvPr id="5" name="Footer Placeholder 4">
            <a:extLst>
              <a:ext uri="{FF2B5EF4-FFF2-40B4-BE49-F238E27FC236}">
                <a16:creationId xmlns:a16="http://schemas.microsoft.com/office/drawing/2014/main" id="{21C48499-CE74-7324-866B-30EC7C324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EBA04C58-22AA-70B3-F7DD-E80CC61D9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072F5-C10D-CA42-8896-F3CAD692572D}" type="slidenum">
              <a:rPr lang="en-PK" smtClean="0"/>
              <a:t>‹#›</a:t>
            </a:fld>
            <a:endParaRPr lang="en-PK"/>
          </a:p>
        </p:txBody>
      </p:sp>
    </p:spTree>
    <p:extLst>
      <p:ext uri="{BB962C8B-B14F-4D97-AF65-F5344CB8AC3E}">
        <p14:creationId xmlns:p14="http://schemas.microsoft.com/office/powerpoint/2010/main" val="118764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0E87-182F-D67C-5BD8-30F643187A46}"/>
              </a:ext>
            </a:extLst>
          </p:cNvPr>
          <p:cNvSpPr>
            <a:spLocks noGrp="1"/>
          </p:cNvSpPr>
          <p:nvPr>
            <p:ph type="ctrTitle"/>
          </p:nvPr>
        </p:nvSpPr>
        <p:spPr/>
        <p:txBody>
          <a:bodyPr/>
          <a:lstStyle/>
          <a:p>
            <a:r>
              <a:rPr lang="en-PK" b="1" dirty="0">
                <a:latin typeface="Times New Roman" panose="02020603050405020304" pitchFamily="18" charset="0"/>
                <a:cs typeface="Times New Roman" panose="02020603050405020304" pitchFamily="18" charset="0"/>
              </a:rPr>
              <a:t>Design and Analysis of Algorithm</a:t>
            </a:r>
          </a:p>
        </p:txBody>
      </p:sp>
      <p:sp>
        <p:nvSpPr>
          <p:cNvPr id="3" name="Subtitle 2">
            <a:extLst>
              <a:ext uri="{FF2B5EF4-FFF2-40B4-BE49-F238E27FC236}">
                <a16:creationId xmlns:a16="http://schemas.microsoft.com/office/drawing/2014/main" id="{DB2BB493-4E4E-27E1-DF16-4124870D29F4}"/>
              </a:ext>
            </a:extLst>
          </p:cNvPr>
          <p:cNvSpPr>
            <a:spLocks noGrp="1"/>
          </p:cNvSpPr>
          <p:nvPr>
            <p:ph type="subTitle" idx="1"/>
          </p:nvPr>
        </p:nvSpPr>
        <p:spPr/>
        <p:txBody>
          <a:bodyPr>
            <a:normAutofit fontScale="92500" lnSpcReduction="20000"/>
          </a:bodyPr>
          <a:lstStyle/>
          <a:p>
            <a:r>
              <a:rPr lang="en-GB" sz="1800" dirty="0">
                <a:effectLst/>
                <a:latin typeface="Times New Roman,Bold"/>
              </a:rPr>
              <a:t>Course Code: </a:t>
            </a:r>
            <a:r>
              <a:rPr lang="en-GB" sz="1800" b="1" dirty="0">
                <a:effectLst/>
                <a:latin typeface="Times New Roman,Bold"/>
              </a:rPr>
              <a:t>CSC301 </a:t>
            </a:r>
          </a:p>
          <a:p>
            <a:r>
              <a:rPr lang="en-GB" sz="1800" dirty="0">
                <a:effectLst/>
                <a:latin typeface="Times New Roman" panose="02020603050405020304" pitchFamily="18" charset="0"/>
              </a:rPr>
              <a:t>Pre-Requisites: </a:t>
            </a:r>
            <a:r>
              <a:rPr lang="en-GB" sz="1800" b="1" dirty="0">
                <a:effectLst/>
                <a:latin typeface="Times New Roman,Bold"/>
              </a:rPr>
              <a:t>CSC211-Data Structures and Algorithms </a:t>
            </a:r>
            <a:endParaRPr lang="en-GB" b="1" dirty="0"/>
          </a:p>
          <a:p>
            <a:r>
              <a:rPr lang="en-GB" sz="1800" dirty="0">
                <a:effectLst/>
                <a:latin typeface="Times New Roman" panose="02020603050405020304" pitchFamily="18" charset="0"/>
              </a:rPr>
              <a:t>Lecture Hours/Week: </a:t>
            </a:r>
            <a:r>
              <a:rPr lang="en-GB" sz="1800" b="1" dirty="0">
                <a:effectLst/>
                <a:latin typeface="Times New Roman" panose="02020603050405020304" pitchFamily="18" charset="0"/>
              </a:rPr>
              <a:t>0</a:t>
            </a:r>
            <a:r>
              <a:rPr lang="en-GB" sz="1800" b="1" dirty="0">
                <a:effectLst/>
                <a:latin typeface="Times New Roman,Bold"/>
              </a:rPr>
              <a:t>3</a:t>
            </a:r>
          </a:p>
          <a:p>
            <a:r>
              <a:rPr lang="en-GB" sz="1800" dirty="0">
                <a:effectLst/>
                <a:latin typeface="Times New Roman,Bold"/>
              </a:rPr>
              <a:t>Instructor: </a:t>
            </a:r>
            <a:r>
              <a:rPr lang="en-GB" sz="1800" b="1" dirty="0" err="1">
                <a:effectLst/>
                <a:latin typeface="Times New Roman,Bold"/>
              </a:rPr>
              <a:t>Dr.</a:t>
            </a:r>
            <a:r>
              <a:rPr lang="en-GB" sz="1800" b="1" dirty="0">
                <a:effectLst/>
                <a:latin typeface="Times New Roman,Bold"/>
              </a:rPr>
              <a:t> </a:t>
            </a:r>
            <a:r>
              <a:rPr lang="en-GB" sz="1800" b="1" dirty="0">
                <a:latin typeface="Times New Roman,Bold"/>
              </a:rPr>
              <a:t>Rasool </a:t>
            </a:r>
            <a:r>
              <a:rPr lang="en-GB" sz="1800" b="1" dirty="0" err="1">
                <a:latin typeface="Times New Roman,Bold"/>
              </a:rPr>
              <a:t>Bukhsh</a:t>
            </a:r>
            <a:br>
              <a:rPr lang="en-GB" sz="1800" dirty="0">
                <a:effectLst/>
                <a:latin typeface="Times New Roman,Bold"/>
              </a:rPr>
            </a:br>
            <a:endParaRPr lang="en-GB" sz="1400" dirty="0"/>
          </a:p>
          <a:p>
            <a:r>
              <a:rPr lang="en-GB" sz="1800" dirty="0">
                <a:solidFill>
                  <a:srgbClr val="FFFFFF"/>
                </a:solidFill>
                <a:effectLst/>
                <a:latin typeface="Times New Roman,Bold"/>
              </a:rPr>
              <a:t>Catalogue Description: </a:t>
            </a:r>
            <a:endParaRPr lang="en-GB" dirty="0"/>
          </a:p>
          <a:p>
            <a:endParaRPr lang="en-GB" dirty="0"/>
          </a:p>
          <a:p>
            <a:endParaRPr lang="en-PK" dirty="0"/>
          </a:p>
        </p:txBody>
      </p:sp>
      <p:sp>
        <p:nvSpPr>
          <p:cNvPr id="4" name="Slide Number Placeholder 3">
            <a:extLst>
              <a:ext uri="{FF2B5EF4-FFF2-40B4-BE49-F238E27FC236}">
                <a16:creationId xmlns:a16="http://schemas.microsoft.com/office/drawing/2014/main" id="{6136D54A-E94D-263A-25A8-8DC42FC4B89A}"/>
              </a:ext>
            </a:extLst>
          </p:cNvPr>
          <p:cNvSpPr>
            <a:spLocks noGrp="1"/>
          </p:cNvSpPr>
          <p:nvPr>
            <p:ph type="sldNum" sz="quarter" idx="12"/>
          </p:nvPr>
        </p:nvSpPr>
        <p:spPr/>
        <p:txBody>
          <a:bodyPr/>
          <a:lstStyle/>
          <a:p>
            <a:fld id="{65D072F5-C10D-CA42-8896-F3CAD692572D}" type="slidenum">
              <a:rPr lang="en-PK" smtClean="0"/>
              <a:t>1</a:t>
            </a:fld>
            <a:endParaRPr lang="en-PK"/>
          </a:p>
        </p:txBody>
      </p:sp>
    </p:spTree>
    <p:extLst>
      <p:ext uri="{BB962C8B-B14F-4D97-AF65-F5344CB8AC3E}">
        <p14:creationId xmlns:p14="http://schemas.microsoft.com/office/powerpoint/2010/main" val="339068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5D1E-B528-ACD0-4702-3AAB91723195}"/>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Merge Sort Complexity</a:t>
            </a:r>
          </a:p>
        </p:txBody>
      </p:sp>
      <p:sp>
        <p:nvSpPr>
          <p:cNvPr id="3" name="Content Placeholder 2">
            <a:extLst>
              <a:ext uri="{FF2B5EF4-FFF2-40B4-BE49-F238E27FC236}">
                <a16:creationId xmlns:a16="http://schemas.microsoft.com/office/drawing/2014/main" id="{FC36C3FC-F842-4C90-7984-AB51CFF78E65}"/>
              </a:ext>
            </a:extLst>
          </p:cNvPr>
          <p:cNvSpPr>
            <a:spLocks noGrp="1"/>
          </p:cNvSpPr>
          <p:nvPr>
            <p:ph idx="1"/>
          </p:nvPr>
        </p:nvSpPr>
        <p:spPr>
          <a:xfrm>
            <a:off x="296779" y="1789530"/>
            <a:ext cx="8137358" cy="4351338"/>
          </a:xfrm>
        </p:spPr>
        <p:txBody>
          <a:bodyPr>
            <a:normAutofit fontScale="77500" lnSpcReduction="20000"/>
          </a:bodyPr>
          <a:lstStyle/>
          <a:p>
            <a:r>
              <a:rPr lang="en-PK" dirty="0">
                <a:latin typeface="Times New Roman" panose="02020603050405020304" pitchFamily="18" charset="0"/>
                <a:cs typeface="Times New Roman" panose="02020603050405020304" pitchFamily="18" charset="0"/>
              </a:rPr>
              <a:t>Divide-and-Conqure algorithm</a:t>
            </a:r>
          </a:p>
          <a:p>
            <a:pPr lvl="1">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Divide the unsorted array into n subarrays, each containing one element.</a:t>
            </a:r>
          </a:p>
          <a:p>
            <a:pPr lvl="1">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Repeatedly merge subarrays to produce new sorted subarrays until there is only one subarray remaining.</a:t>
            </a:r>
          </a:p>
          <a:p>
            <a:r>
              <a:rPr lang="en-PK" dirty="0">
                <a:latin typeface="Times New Roman" panose="02020603050405020304" pitchFamily="18" charset="0"/>
                <a:cs typeface="Times New Roman" panose="02020603050405020304" pitchFamily="18" charset="0"/>
              </a:rPr>
              <a:t> Complexity</a:t>
            </a:r>
          </a:p>
          <a:p>
            <a:pPr algn="l">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Divide: This step involves splitting the array into two halves. This operation takes O(1) time as it only involves calculating the midpoint of the array.</a:t>
            </a:r>
          </a:p>
          <a:p>
            <a:pPr algn="l">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Conquer: This step involves recursively sorting the subarrays. The recursive call is made twice for each level of recursion, so the time complexity of this step is O(log n).</a:t>
            </a:r>
          </a:p>
          <a:p>
            <a:pPr algn="l">
              <a:buFont typeface="+mj-lt"/>
              <a:buAutoNum type="arabicPeriod"/>
            </a:pPr>
            <a:r>
              <a:rPr lang="en-GB" b="0" i="0" dirty="0">
                <a:solidFill>
                  <a:srgbClr val="374151"/>
                </a:solidFill>
                <a:effectLst/>
                <a:latin typeface="Times New Roman" panose="02020603050405020304" pitchFamily="18" charset="0"/>
                <a:cs typeface="Times New Roman" panose="02020603050405020304" pitchFamily="18" charset="0"/>
              </a:rPr>
              <a:t>Merge: This step involves merging the subarrays. In the worst case, each element of the array is compared once, so the time complexity of this step is O(n).</a:t>
            </a:r>
            <a:endParaRPr lang="en-PK" dirty="0">
              <a:solidFill>
                <a:srgbClr val="374151"/>
              </a:solidFill>
              <a:latin typeface="Times New Roman" panose="02020603050405020304" pitchFamily="18" charset="0"/>
              <a:cs typeface="Times New Roman" panose="02020603050405020304" pitchFamily="18" charset="0"/>
            </a:endParaRPr>
          </a:p>
          <a:p>
            <a:pPr marL="0" indent="0" algn="l">
              <a:buNone/>
            </a:pPr>
            <a:r>
              <a:rPr lang="en-PK" b="1" i="0" dirty="0">
                <a:solidFill>
                  <a:srgbClr val="374151"/>
                </a:solidFill>
                <a:effectLst/>
                <a:latin typeface="Times New Roman" panose="02020603050405020304" pitchFamily="18" charset="0"/>
                <a:cs typeface="Times New Roman" panose="02020603050405020304" pitchFamily="18" charset="0"/>
              </a:rPr>
              <a:t>O</a:t>
            </a:r>
            <a:r>
              <a:rPr lang="en-GB" b="1" i="0" dirty="0" err="1">
                <a:solidFill>
                  <a:srgbClr val="374151"/>
                </a:solidFill>
                <a:effectLst/>
                <a:latin typeface="Times New Roman" panose="02020603050405020304" pitchFamily="18" charset="0"/>
                <a:cs typeface="Times New Roman" panose="02020603050405020304" pitchFamily="18" charset="0"/>
              </a:rPr>
              <a:t>verall</a:t>
            </a:r>
            <a:r>
              <a:rPr lang="en-GB" b="1" i="0" dirty="0">
                <a:solidFill>
                  <a:srgbClr val="374151"/>
                </a:solidFill>
                <a:effectLst/>
                <a:latin typeface="Times New Roman" panose="02020603050405020304" pitchFamily="18" charset="0"/>
                <a:cs typeface="Times New Roman" panose="02020603050405020304" pitchFamily="18" charset="0"/>
              </a:rPr>
              <a:t> time complexity of the Merge sort algorithm is </a:t>
            </a:r>
            <a:r>
              <a:rPr lang="en-GB" b="1" i="1" dirty="0">
                <a:solidFill>
                  <a:srgbClr val="374151"/>
                </a:solidFill>
                <a:effectLst/>
                <a:latin typeface="Times New Roman" panose="02020603050405020304" pitchFamily="18" charset="0"/>
                <a:cs typeface="Times New Roman" panose="02020603050405020304" pitchFamily="18" charset="0"/>
              </a:rPr>
              <a:t>O(n log n)</a:t>
            </a:r>
          </a:p>
        </p:txBody>
      </p:sp>
      <p:sp>
        <p:nvSpPr>
          <p:cNvPr id="4" name="TextBox 3">
            <a:extLst>
              <a:ext uri="{FF2B5EF4-FFF2-40B4-BE49-F238E27FC236}">
                <a16:creationId xmlns:a16="http://schemas.microsoft.com/office/drawing/2014/main" id="{9B3DA8D8-2645-759F-C8A9-D497D18DC695}"/>
              </a:ext>
            </a:extLst>
          </p:cNvPr>
          <p:cNvSpPr txBox="1"/>
          <p:nvPr/>
        </p:nvSpPr>
        <p:spPr>
          <a:xfrm>
            <a:off x="8622631" y="1795374"/>
            <a:ext cx="3272590" cy="4585871"/>
          </a:xfrm>
          <a:prstGeom prst="rect">
            <a:avLst/>
          </a:prstGeom>
          <a:noFill/>
          <a:ln>
            <a:solidFill>
              <a:schemeClr val="tx1"/>
            </a:solidFill>
          </a:ln>
        </p:spPr>
        <p:txBody>
          <a:bodyPr wrap="square" rtlCol="0">
            <a:spAutoFit/>
          </a:bodyPr>
          <a:lstStyle/>
          <a:p>
            <a:pPr algn="ctr"/>
            <a:r>
              <a:rPr lang="en-GB" sz="1600" b="1" i="0" u="sng" dirty="0">
                <a:effectLst/>
                <a:latin typeface="Söhne Mono"/>
              </a:rPr>
              <a:t>Python Merge Sort Implementation</a:t>
            </a:r>
          </a:p>
          <a:p>
            <a:r>
              <a:rPr lang="en-GB" sz="1200" b="0" i="0" dirty="0">
                <a:effectLst/>
                <a:latin typeface="Söhne Mono"/>
              </a:rPr>
              <a:t>def </a:t>
            </a:r>
            <a:r>
              <a:rPr lang="en-GB" sz="1200" b="0" i="0" dirty="0" err="1">
                <a:effectLst/>
                <a:latin typeface="Söhne Mono"/>
              </a:rPr>
              <a:t>merge_sort</a:t>
            </a:r>
            <a:r>
              <a:rPr lang="en-GB" sz="1200" b="0" i="0" dirty="0">
                <a:effectLst/>
                <a:latin typeface="Söhne Mono"/>
              </a:rPr>
              <a:t>(</a:t>
            </a:r>
            <a:r>
              <a:rPr lang="en-GB" sz="1200" b="0" i="0" dirty="0" err="1">
                <a:effectLst/>
                <a:latin typeface="Söhne Mono"/>
              </a:rPr>
              <a:t>arr</a:t>
            </a:r>
            <a:r>
              <a:rPr lang="en-GB" sz="1200" b="0" i="0" dirty="0">
                <a:effectLst/>
                <a:latin typeface="Söhne Mono"/>
              </a:rPr>
              <a:t>): if </a:t>
            </a:r>
            <a:r>
              <a:rPr lang="en-GB" sz="1200" b="0" i="0" dirty="0" err="1">
                <a:effectLst/>
                <a:latin typeface="Söhne Mono"/>
              </a:rPr>
              <a:t>len</a:t>
            </a:r>
            <a:r>
              <a:rPr lang="en-GB" sz="1200" b="0" i="0" dirty="0">
                <a:effectLst/>
                <a:latin typeface="Söhne Mono"/>
              </a:rPr>
              <a:t>(</a:t>
            </a:r>
            <a:r>
              <a:rPr lang="en-GB" sz="1200" b="0" i="0" dirty="0" err="1">
                <a:effectLst/>
                <a:latin typeface="Söhne Mono"/>
              </a:rPr>
              <a:t>arr</a:t>
            </a:r>
            <a:r>
              <a:rPr lang="en-GB" sz="1200" b="0" i="0" dirty="0">
                <a:effectLst/>
                <a:latin typeface="Söhne Mono"/>
              </a:rPr>
              <a:t>) &gt; 1: </a:t>
            </a:r>
          </a:p>
          <a:p>
            <a:r>
              <a:rPr lang="en-GB" sz="1200" dirty="0">
                <a:latin typeface="Söhne Mono"/>
              </a:rPr>
              <a:t>     </a:t>
            </a:r>
            <a:r>
              <a:rPr lang="en-GB" sz="1200" b="0" i="0" dirty="0">
                <a:effectLst/>
                <a:latin typeface="Söhne Mono"/>
              </a:rPr>
              <a:t>mid = </a:t>
            </a:r>
            <a:r>
              <a:rPr lang="en-GB" sz="1200" b="0" i="0" dirty="0" err="1">
                <a:effectLst/>
                <a:latin typeface="Söhne Mono"/>
              </a:rPr>
              <a:t>len</a:t>
            </a:r>
            <a:r>
              <a:rPr lang="en-GB" sz="1200" b="0" i="0" dirty="0">
                <a:effectLst/>
                <a:latin typeface="Söhne Mono"/>
              </a:rPr>
              <a:t>(</a:t>
            </a:r>
            <a:r>
              <a:rPr lang="en-GB" sz="1200" b="0" i="0" dirty="0" err="1">
                <a:effectLst/>
                <a:latin typeface="Söhne Mono"/>
              </a:rPr>
              <a:t>arr</a:t>
            </a:r>
            <a:r>
              <a:rPr lang="en-GB" sz="1200" b="0" i="0" dirty="0">
                <a:effectLst/>
                <a:latin typeface="Söhne Mono"/>
              </a:rPr>
              <a:t>) // 2</a:t>
            </a:r>
          </a:p>
          <a:p>
            <a:r>
              <a:rPr lang="en-GB" sz="1200" dirty="0">
                <a:latin typeface="Söhne Mono"/>
              </a:rPr>
              <a:t>    </a:t>
            </a:r>
            <a:r>
              <a:rPr lang="en-GB" sz="1200" b="0" i="0" dirty="0">
                <a:effectLst/>
                <a:latin typeface="Söhne Mono"/>
              </a:rPr>
              <a:t> </a:t>
            </a:r>
            <a:r>
              <a:rPr lang="en-GB" sz="1200" b="0" i="0" dirty="0" err="1">
                <a:effectLst/>
                <a:latin typeface="Söhne Mono"/>
              </a:rPr>
              <a:t>left_half</a:t>
            </a:r>
            <a:r>
              <a:rPr lang="en-GB" sz="1200" b="0" i="0" dirty="0">
                <a:effectLst/>
                <a:latin typeface="Söhne Mono"/>
              </a:rPr>
              <a:t> = </a:t>
            </a:r>
            <a:r>
              <a:rPr lang="en-GB" sz="1200" b="0" i="0" dirty="0" err="1">
                <a:effectLst/>
                <a:latin typeface="Söhne Mono"/>
              </a:rPr>
              <a:t>arr</a:t>
            </a:r>
            <a:r>
              <a:rPr lang="en-GB" sz="1200" b="0" i="0" dirty="0">
                <a:effectLst/>
                <a:latin typeface="Söhne Mono"/>
              </a:rPr>
              <a:t>[:mid]</a:t>
            </a:r>
          </a:p>
          <a:p>
            <a:r>
              <a:rPr lang="en-GB" sz="1200" dirty="0">
                <a:latin typeface="Söhne Mono"/>
              </a:rPr>
              <a:t>    </a:t>
            </a:r>
            <a:r>
              <a:rPr lang="en-GB" sz="1200" b="0" i="0" dirty="0">
                <a:effectLst/>
                <a:latin typeface="Söhne Mono"/>
              </a:rPr>
              <a:t> </a:t>
            </a:r>
            <a:r>
              <a:rPr lang="en-GB" sz="1200" b="0" i="0" dirty="0" err="1">
                <a:effectLst/>
                <a:latin typeface="Söhne Mono"/>
              </a:rPr>
              <a:t>right_half</a:t>
            </a:r>
            <a:r>
              <a:rPr lang="en-GB" sz="1200" b="0" i="0" dirty="0">
                <a:effectLst/>
                <a:latin typeface="Söhne Mono"/>
              </a:rPr>
              <a:t> = </a:t>
            </a:r>
            <a:r>
              <a:rPr lang="en-GB" sz="1200" b="0" i="0" dirty="0" err="1">
                <a:effectLst/>
                <a:latin typeface="Söhne Mono"/>
              </a:rPr>
              <a:t>arr</a:t>
            </a:r>
            <a:r>
              <a:rPr lang="en-GB" sz="1200" b="0" i="0" dirty="0">
                <a:effectLst/>
                <a:latin typeface="Söhne Mono"/>
              </a:rPr>
              <a:t>[mid:]</a:t>
            </a:r>
          </a:p>
          <a:p>
            <a:r>
              <a:rPr lang="en-GB" sz="1200" dirty="0">
                <a:latin typeface="Söhne Mono"/>
              </a:rPr>
              <a:t> </a:t>
            </a:r>
          </a:p>
          <a:p>
            <a:r>
              <a:rPr lang="en-GB" sz="1200" b="0" i="0" dirty="0">
                <a:effectLst/>
                <a:latin typeface="Söhne Mono"/>
              </a:rPr>
              <a:t>     </a:t>
            </a:r>
            <a:r>
              <a:rPr lang="en-GB" sz="1200" b="0" i="0" dirty="0" err="1">
                <a:effectLst/>
                <a:latin typeface="Söhne Mono"/>
              </a:rPr>
              <a:t>merge_sort</a:t>
            </a:r>
            <a:r>
              <a:rPr lang="en-GB" sz="1200" b="0" i="0" dirty="0">
                <a:effectLst/>
                <a:latin typeface="Söhne Mono"/>
              </a:rPr>
              <a:t>(</a:t>
            </a:r>
            <a:r>
              <a:rPr lang="en-GB" sz="1200" b="0" i="0" dirty="0" err="1">
                <a:effectLst/>
                <a:latin typeface="Söhne Mono"/>
              </a:rPr>
              <a:t>left_half</a:t>
            </a:r>
            <a:r>
              <a:rPr lang="en-GB" sz="1200" b="0" i="0" dirty="0">
                <a:effectLst/>
                <a:latin typeface="Söhne Mono"/>
              </a:rPr>
              <a:t>)</a:t>
            </a:r>
          </a:p>
          <a:p>
            <a:r>
              <a:rPr lang="en-GB" sz="1200" dirty="0">
                <a:latin typeface="Söhne Mono"/>
              </a:rPr>
              <a:t>     </a:t>
            </a:r>
            <a:r>
              <a:rPr lang="en-GB" sz="1200" b="0" i="0" dirty="0" err="1">
                <a:effectLst/>
                <a:latin typeface="Söhne Mono"/>
              </a:rPr>
              <a:t>merge_sort</a:t>
            </a:r>
            <a:r>
              <a:rPr lang="en-GB" sz="1200" b="0" i="0" dirty="0">
                <a:effectLst/>
                <a:latin typeface="Söhne Mono"/>
              </a:rPr>
              <a:t>(</a:t>
            </a:r>
            <a:r>
              <a:rPr lang="en-GB" sz="1200" b="0" i="0" dirty="0" err="1">
                <a:effectLst/>
                <a:latin typeface="Söhne Mono"/>
              </a:rPr>
              <a:t>right_half</a:t>
            </a:r>
            <a:r>
              <a:rPr lang="en-GB" sz="1200" b="0" i="0" dirty="0">
                <a:effectLst/>
                <a:latin typeface="Söhne Mono"/>
              </a:rPr>
              <a:t>) </a:t>
            </a:r>
          </a:p>
          <a:p>
            <a:r>
              <a:rPr lang="en-GB" sz="1200" dirty="0">
                <a:latin typeface="Söhne Mono"/>
              </a:rPr>
              <a:t>     </a:t>
            </a:r>
            <a:r>
              <a:rPr lang="en-GB" sz="1200" b="0" i="0" dirty="0" err="1">
                <a:effectLst/>
                <a:latin typeface="Söhne Mono"/>
              </a:rPr>
              <a:t>i</a:t>
            </a:r>
            <a:r>
              <a:rPr lang="en-GB" sz="1200" b="0" i="0" dirty="0">
                <a:effectLst/>
                <a:latin typeface="Söhne Mono"/>
              </a:rPr>
              <a:t> = j = k = 0 </a:t>
            </a:r>
          </a:p>
          <a:p>
            <a:r>
              <a:rPr lang="en-GB" sz="1200" dirty="0">
                <a:latin typeface="Söhne Mono"/>
              </a:rPr>
              <a:t>    </a:t>
            </a:r>
            <a:r>
              <a:rPr lang="en-GB" sz="1200" b="0" i="0" dirty="0">
                <a:effectLst/>
                <a:latin typeface="Söhne Mono"/>
              </a:rPr>
              <a:t>while </a:t>
            </a:r>
            <a:r>
              <a:rPr lang="en-GB" sz="1200" b="0" i="0" dirty="0" err="1">
                <a:effectLst/>
                <a:latin typeface="Söhne Mono"/>
              </a:rPr>
              <a:t>i</a:t>
            </a:r>
            <a:r>
              <a:rPr lang="en-GB" sz="1200" b="0" i="0" dirty="0">
                <a:effectLst/>
                <a:latin typeface="Söhne Mono"/>
              </a:rPr>
              <a:t> &lt; </a:t>
            </a:r>
            <a:r>
              <a:rPr lang="en-GB" sz="1200" b="0" i="0" dirty="0" err="1">
                <a:effectLst/>
                <a:latin typeface="Söhne Mono"/>
              </a:rPr>
              <a:t>len</a:t>
            </a:r>
            <a:r>
              <a:rPr lang="en-GB" sz="1200" b="0" i="0" dirty="0">
                <a:effectLst/>
                <a:latin typeface="Söhne Mono"/>
              </a:rPr>
              <a:t>(</a:t>
            </a:r>
            <a:r>
              <a:rPr lang="en-GB" sz="1200" b="0" i="0" dirty="0" err="1">
                <a:effectLst/>
                <a:latin typeface="Söhne Mono"/>
              </a:rPr>
              <a:t>left_half</a:t>
            </a:r>
            <a:r>
              <a:rPr lang="en-GB" sz="1200" b="0" i="0" dirty="0">
                <a:effectLst/>
                <a:latin typeface="Söhne Mono"/>
              </a:rPr>
              <a:t>) and j &lt;  </a:t>
            </a:r>
            <a:r>
              <a:rPr lang="en-GB" sz="1200" b="0" i="0" dirty="0" err="1">
                <a:effectLst/>
                <a:latin typeface="Söhne Mono"/>
              </a:rPr>
              <a:t>len</a:t>
            </a:r>
            <a:r>
              <a:rPr lang="en-GB" sz="1200" b="0" i="0" dirty="0">
                <a:effectLst/>
                <a:latin typeface="Söhne Mono"/>
              </a:rPr>
              <a:t>(</a:t>
            </a:r>
            <a:r>
              <a:rPr lang="en-GB" sz="1200" b="0" i="0" dirty="0" err="1">
                <a:effectLst/>
                <a:latin typeface="Söhne Mono"/>
              </a:rPr>
              <a:t>right_half</a:t>
            </a:r>
            <a:r>
              <a:rPr lang="en-GB" sz="1200" b="0" i="0" dirty="0">
                <a:effectLst/>
                <a:latin typeface="Söhne Mono"/>
              </a:rPr>
              <a:t>): </a:t>
            </a:r>
          </a:p>
          <a:p>
            <a:r>
              <a:rPr lang="en-GB" sz="1200" dirty="0">
                <a:latin typeface="Söhne Mono"/>
              </a:rPr>
              <a:t>         </a:t>
            </a:r>
            <a:r>
              <a:rPr lang="en-GB" sz="1200" b="0" i="0" dirty="0">
                <a:effectLst/>
                <a:latin typeface="Söhne Mono"/>
              </a:rPr>
              <a:t>if </a:t>
            </a:r>
            <a:r>
              <a:rPr lang="en-GB" sz="1200" b="0" i="0" dirty="0" err="1">
                <a:effectLst/>
                <a:latin typeface="Söhne Mono"/>
              </a:rPr>
              <a:t>left_half</a:t>
            </a:r>
            <a:r>
              <a:rPr lang="en-GB" sz="1200" b="0" i="0" dirty="0">
                <a:effectLst/>
                <a:latin typeface="Söhne Mono"/>
              </a:rPr>
              <a:t>[</a:t>
            </a:r>
            <a:r>
              <a:rPr lang="en-GB" sz="1200" b="0" i="0" dirty="0" err="1">
                <a:effectLst/>
                <a:latin typeface="Söhne Mono"/>
              </a:rPr>
              <a:t>i</a:t>
            </a:r>
            <a:r>
              <a:rPr lang="en-GB" sz="1200" b="0" i="0" dirty="0">
                <a:effectLst/>
                <a:latin typeface="Söhne Mono"/>
              </a:rPr>
              <a:t>] &lt; </a:t>
            </a:r>
            <a:r>
              <a:rPr lang="en-GB" sz="1200" b="0" i="0" dirty="0" err="1">
                <a:effectLst/>
                <a:latin typeface="Söhne Mono"/>
              </a:rPr>
              <a:t>right_half</a:t>
            </a:r>
            <a:r>
              <a:rPr lang="en-GB" sz="1200" b="0" i="0" dirty="0">
                <a:effectLst/>
                <a:latin typeface="Söhne Mono"/>
              </a:rPr>
              <a:t>[j]:</a:t>
            </a:r>
          </a:p>
          <a:p>
            <a:r>
              <a:rPr lang="en-GB" sz="1200" b="0" i="0" dirty="0">
                <a:effectLst/>
                <a:latin typeface="Söhne Mono"/>
              </a:rPr>
              <a:t>         </a:t>
            </a:r>
            <a:r>
              <a:rPr lang="en-GB" sz="1200" b="0" i="0" dirty="0" err="1">
                <a:effectLst/>
                <a:latin typeface="Söhne Mono"/>
              </a:rPr>
              <a:t>arr</a:t>
            </a:r>
            <a:r>
              <a:rPr lang="en-GB" sz="1200" b="0" i="0" dirty="0">
                <a:effectLst/>
                <a:latin typeface="Söhne Mono"/>
              </a:rPr>
              <a:t>[k] = </a:t>
            </a:r>
            <a:r>
              <a:rPr lang="en-GB" sz="1200" b="0" i="0" dirty="0" err="1">
                <a:effectLst/>
                <a:latin typeface="Söhne Mono"/>
              </a:rPr>
              <a:t>left_half</a:t>
            </a:r>
            <a:r>
              <a:rPr lang="en-GB" sz="1200" b="0" i="0" dirty="0">
                <a:effectLst/>
                <a:latin typeface="Söhne Mono"/>
              </a:rPr>
              <a:t>[</a:t>
            </a:r>
            <a:r>
              <a:rPr lang="en-GB" sz="1200" b="0" i="0" dirty="0" err="1">
                <a:effectLst/>
                <a:latin typeface="Söhne Mono"/>
              </a:rPr>
              <a:t>i</a:t>
            </a:r>
            <a:r>
              <a:rPr lang="en-GB" sz="1200" b="0" i="0" dirty="0">
                <a:effectLst/>
                <a:latin typeface="Söhne Mono"/>
              </a:rPr>
              <a:t>] </a:t>
            </a:r>
          </a:p>
          <a:p>
            <a:r>
              <a:rPr lang="en-GB" sz="1200" dirty="0">
                <a:latin typeface="Söhne Mono"/>
              </a:rPr>
              <a:t>         </a:t>
            </a:r>
            <a:r>
              <a:rPr lang="en-GB" sz="1200" b="0" i="0" dirty="0" err="1">
                <a:effectLst/>
                <a:latin typeface="Söhne Mono"/>
              </a:rPr>
              <a:t>i</a:t>
            </a:r>
            <a:r>
              <a:rPr lang="en-GB" sz="1200" b="0" i="0" dirty="0">
                <a:effectLst/>
                <a:latin typeface="Söhne Mono"/>
              </a:rPr>
              <a:t> += 1 </a:t>
            </a:r>
          </a:p>
          <a:p>
            <a:r>
              <a:rPr lang="en-GB" sz="1200" dirty="0">
                <a:latin typeface="Söhne Mono"/>
              </a:rPr>
              <a:t>       </a:t>
            </a:r>
            <a:r>
              <a:rPr lang="en-GB" sz="1200" b="0" i="0" dirty="0">
                <a:effectLst/>
                <a:latin typeface="Söhne Mono"/>
              </a:rPr>
              <a:t>else:</a:t>
            </a:r>
          </a:p>
          <a:p>
            <a:r>
              <a:rPr lang="en-GB" sz="1200" dirty="0">
                <a:latin typeface="Söhne Mono"/>
              </a:rPr>
              <a:t>          </a:t>
            </a:r>
            <a:r>
              <a:rPr lang="en-GB" sz="1200" b="0" i="0" dirty="0">
                <a:effectLst/>
                <a:latin typeface="Söhne Mono"/>
              </a:rPr>
              <a:t> </a:t>
            </a:r>
            <a:r>
              <a:rPr lang="en-GB" sz="1200" b="0" i="0" dirty="0" err="1">
                <a:effectLst/>
                <a:latin typeface="Söhne Mono"/>
              </a:rPr>
              <a:t>arr</a:t>
            </a:r>
            <a:r>
              <a:rPr lang="en-GB" sz="1200" b="0" i="0" dirty="0">
                <a:effectLst/>
                <a:latin typeface="Söhne Mono"/>
              </a:rPr>
              <a:t>[k] = </a:t>
            </a:r>
            <a:r>
              <a:rPr lang="en-GB" sz="1200" b="0" i="0" dirty="0" err="1">
                <a:effectLst/>
                <a:latin typeface="Söhne Mono"/>
              </a:rPr>
              <a:t>right_half</a:t>
            </a:r>
            <a:r>
              <a:rPr lang="en-GB" sz="1200" b="0" i="0" dirty="0">
                <a:effectLst/>
                <a:latin typeface="Söhne Mono"/>
              </a:rPr>
              <a:t>[j] </a:t>
            </a:r>
          </a:p>
          <a:p>
            <a:r>
              <a:rPr lang="en-GB" sz="1200" dirty="0">
                <a:latin typeface="Söhne Mono"/>
              </a:rPr>
              <a:t>            </a:t>
            </a:r>
            <a:r>
              <a:rPr lang="en-GB" sz="1200" b="0" i="0" dirty="0">
                <a:effectLst/>
                <a:latin typeface="Söhne Mono"/>
              </a:rPr>
              <a:t>j += 1 </a:t>
            </a:r>
          </a:p>
          <a:p>
            <a:r>
              <a:rPr lang="en-GB" sz="1200" dirty="0">
                <a:latin typeface="Söhne Mono"/>
              </a:rPr>
              <a:t>            </a:t>
            </a:r>
            <a:r>
              <a:rPr lang="en-GB" sz="1200" b="0" i="0" dirty="0">
                <a:effectLst/>
                <a:latin typeface="Söhne Mono"/>
              </a:rPr>
              <a:t>k += 1 </a:t>
            </a:r>
          </a:p>
          <a:p>
            <a:r>
              <a:rPr lang="en-GB" sz="1200" dirty="0">
                <a:latin typeface="Söhne Mono"/>
              </a:rPr>
              <a:t>    </a:t>
            </a:r>
            <a:r>
              <a:rPr lang="en-GB" sz="1200" b="0" i="0" dirty="0">
                <a:effectLst/>
                <a:latin typeface="Söhne Mono"/>
              </a:rPr>
              <a:t>while </a:t>
            </a:r>
            <a:r>
              <a:rPr lang="en-GB" sz="1200" b="0" i="0" dirty="0" err="1">
                <a:effectLst/>
                <a:latin typeface="Söhne Mono"/>
              </a:rPr>
              <a:t>i</a:t>
            </a:r>
            <a:r>
              <a:rPr lang="en-GB" sz="1200" b="0" i="0" dirty="0">
                <a:effectLst/>
                <a:latin typeface="Söhne Mono"/>
              </a:rPr>
              <a:t> &lt; </a:t>
            </a:r>
            <a:r>
              <a:rPr lang="en-GB" sz="1200" b="0" i="0" dirty="0" err="1">
                <a:effectLst/>
                <a:latin typeface="Söhne Mono"/>
              </a:rPr>
              <a:t>len</a:t>
            </a:r>
            <a:r>
              <a:rPr lang="en-GB" sz="1200" b="0" i="0" dirty="0">
                <a:effectLst/>
                <a:latin typeface="Söhne Mono"/>
              </a:rPr>
              <a:t>(</a:t>
            </a:r>
            <a:r>
              <a:rPr lang="en-GB" sz="1200" b="0" i="0" dirty="0" err="1">
                <a:effectLst/>
                <a:latin typeface="Söhne Mono"/>
              </a:rPr>
              <a:t>left_half</a:t>
            </a:r>
            <a:r>
              <a:rPr lang="en-GB" sz="1200" b="0" i="0" dirty="0">
                <a:effectLst/>
                <a:latin typeface="Söhne Mono"/>
              </a:rPr>
              <a:t>): </a:t>
            </a:r>
          </a:p>
          <a:p>
            <a:r>
              <a:rPr lang="en-GB" sz="1200" dirty="0">
                <a:latin typeface="Söhne Mono"/>
              </a:rPr>
              <a:t>          </a:t>
            </a:r>
            <a:r>
              <a:rPr lang="en-GB" sz="1200" b="0" i="0" dirty="0" err="1">
                <a:effectLst/>
                <a:latin typeface="Söhne Mono"/>
              </a:rPr>
              <a:t>arr</a:t>
            </a:r>
            <a:r>
              <a:rPr lang="en-GB" sz="1200" b="0" i="0" dirty="0">
                <a:effectLst/>
                <a:latin typeface="Söhne Mono"/>
              </a:rPr>
              <a:t>[k] = </a:t>
            </a:r>
            <a:r>
              <a:rPr lang="en-GB" sz="1200" b="0" i="0" dirty="0" err="1">
                <a:effectLst/>
                <a:latin typeface="Söhne Mono"/>
              </a:rPr>
              <a:t>left_half</a:t>
            </a:r>
            <a:r>
              <a:rPr lang="en-GB" sz="1200" b="0" i="0" dirty="0">
                <a:effectLst/>
                <a:latin typeface="Söhne Mono"/>
              </a:rPr>
              <a:t>[</a:t>
            </a:r>
            <a:r>
              <a:rPr lang="en-GB" sz="1200" b="0" i="0" dirty="0" err="1">
                <a:effectLst/>
                <a:latin typeface="Söhne Mono"/>
              </a:rPr>
              <a:t>i</a:t>
            </a:r>
            <a:r>
              <a:rPr lang="en-GB" sz="1200" b="0" i="0" dirty="0">
                <a:effectLst/>
                <a:latin typeface="Söhne Mono"/>
              </a:rPr>
              <a:t>]</a:t>
            </a:r>
          </a:p>
          <a:p>
            <a:r>
              <a:rPr lang="en-GB" sz="1200" dirty="0">
                <a:latin typeface="Söhne Mono"/>
              </a:rPr>
              <a:t>          </a:t>
            </a:r>
            <a:r>
              <a:rPr lang="en-GB" sz="1200" b="0" i="0" dirty="0">
                <a:effectLst/>
                <a:latin typeface="Söhne Mono"/>
              </a:rPr>
              <a:t> </a:t>
            </a:r>
            <a:r>
              <a:rPr lang="en-GB" sz="1200" b="0" i="0" dirty="0" err="1">
                <a:effectLst/>
                <a:latin typeface="Söhne Mono"/>
              </a:rPr>
              <a:t>i</a:t>
            </a:r>
            <a:r>
              <a:rPr lang="en-GB" sz="1200" b="0" i="0" dirty="0">
                <a:effectLst/>
                <a:latin typeface="Söhne Mono"/>
              </a:rPr>
              <a:t> += 1 k += 1 </a:t>
            </a:r>
          </a:p>
          <a:p>
            <a:r>
              <a:rPr lang="en-GB" sz="1200" dirty="0">
                <a:latin typeface="Söhne Mono"/>
              </a:rPr>
              <a:t>   </a:t>
            </a:r>
            <a:r>
              <a:rPr lang="en-GB" sz="1200" b="0" i="0" dirty="0">
                <a:effectLst/>
                <a:latin typeface="Söhne Mono"/>
              </a:rPr>
              <a:t>while j &lt; </a:t>
            </a:r>
            <a:r>
              <a:rPr lang="en-GB" sz="1200" b="0" i="0" dirty="0" err="1">
                <a:effectLst/>
                <a:latin typeface="Söhne Mono"/>
              </a:rPr>
              <a:t>len</a:t>
            </a:r>
            <a:r>
              <a:rPr lang="en-GB" sz="1200" b="0" i="0" dirty="0">
                <a:effectLst/>
                <a:latin typeface="Söhne Mono"/>
              </a:rPr>
              <a:t>(</a:t>
            </a:r>
            <a:r>
              <a:rPr lang="en-GB" sz="1200" b="0" i="0" dirty="0" err="1">
                <a:effectLst/>
                <a:latin typeface="Söhne Mono"/>
              </a:rPr>
              <a:t>right_half</a:t>
            </a:r>
            <a:r>
              <a:rPr lang="en-GB" sz="1200" b="0" i="0" dirty="0">
                <a:effectLst/>
                <a:latin typeface="Söhne Mono"/>
              </a:rPr>
              <a:t>): </a:t>
            </a:r>
          </a:p>
          <a:p>
            <a:r>
              <a:rPr lang="en-GB" sz="1200" dirty="0">
                <a:latin typeface="Söhne Mono"/>
              </a:rPr>
              <a:t>             </a:t>
            </a:r>
            <a:r>
              <a:rPr lang="en-GB" sz="1200" b="0" i="0" dirty="0" err="1">
                <a:effectLst/>
                <a:latin typeface="Söhne Mono"/>
              </a:rPr>
              <a:t>arr</a:t>
            </a:r>
            <a:r>
              <a:rPr lang="en-GB" sz="1200" b="0" i="0" dirty="0">
                <a:effectLst/>
                <a:latin typeface="Söhne Mono"/>
              </a:rPr>
              <a:t>[k] = </a:t>
            </a:r>
            <a:r>
              <a:rPr lang="en-GB" sz="1200" b="0" i="0" dirty="0" err="1">
                <a:effectLst/>
                <a:latin typeface="Söhne Mono"/>
              </a:rPr>
              <a:t>right_half</a:t>
            </a:r>
            <a:r>
              <a:rPr lang="en-GB" sz="1200" b="0" i="0" dirty="0">
                <a:effectLst/>
                <a:latin typeface="Söhne Mono"/>
              </a:rPr>
              <a:t>[j] </a:t>
            </a:r>
          </a:p>
          <a:p>
            <a:r>
              <a:rPr lang="en-GB" sz="1200" dirty="0">
                <a:latin typeface="Söhne Mono"/>
              </a:rPr>
              <a:t>             </a:t>
            </a:r>
            <a:r>
              <a:rPr lang="en-GB" sz="1200" b="0" i="0" dirty="0">
                <a:effectLst/>
                <a:latin typeface="Söhne Mono"/>
              </a:rPr>
              <a:t>j += 1 </a:t>
            </a:r>
          </a:p>
          <a:p>
            <a:r>
              <a:rPr lang="en-GB" sz="1200" dirty="0">
                <a:latin typeface="Söhne Mono"/>
              </a:rPr>
              <a:t>            </a:t>
            </a:r>
            <a:r>
              <a:rPr lang="en-GB" sz="1200" b="0" i="0" dirty="0">
                <a:effectLst/>
                <a:latin typeface="Söhne Mono"/>
              </a:rPr>
              <a:t>k += 1</a:t>
            </a:r>
            <a:endParaRPr lang="en-PK" sz="1200" dirty="0"/>
          </a:p>
        </p:txBody>
      </p:sp>
      <p:sp>
        <p:nvSpPr>
          <p:cNvPr id="5" name="Slide Number Placeholder 4">
            <a:extLst>
              <a:ext uri="{FF2B5EF4-FFF2-40B4-BE49-F238E27FC236}">
                <a16:creationId xmlns:a16="http://schemas.microsoft.com/office/drawing/2014/main" id="{936A45F8-DB34-AA44-7FEA-BD37019D6CF8}"/>
              </a:ext>
            </a:extLst>
          </p:cNvPr>
          <p:cNvSpPr>
            <a:spLocks noGrp="1"/>
          </p:cNvSpPr>
          <p:nvPr>
            <p:ph type="sldNum" sz="quarter" idx="12"/>
          </p:nvPr>
        </p:nvSpPr>
        <p:spPr/>
        <p:txBody>
          <a:bodyPr/>
          <a:lstStyle/>
          <a:p>
            <a:fld id="{65D072F5-C10D-CA42-8896-F3CAD692572D}" type="slidenum">
              <a:rPr lang="en-PK" smtClean="0"/>
              <a:t>10</a:t>
            </a:fld>
            <a:endParaRPr lang="en-PK"/>
          </a:p>
        </p:txBody>
      </p:sp>
    </p:spTree>
    <p:extLst>
      <p:ext uri="{BB962C8B-B14F-4D97-AF65-F5344CB8AC3E}">
        <p14:creationId xmlns:p14="http://schemas.microsoft.com/office/powerpoint/2010/main" val="147081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AF57-2344-1074-4C8E-D755B1F12F71}"/>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Example: Working of Merge Sort Algorithm</a:t>
            </a:r>
          </a:p>
        </p:txBody>
      </p:sp>
      <p:sp>
        <p:nvSpPr>
          <p:cNvPr id="3" name="Content Placeholder 2">
            <a:extLst>
              <a:ext uri="{FF2B5EF4-FFF2-40B4-BE49-F238E27FC236}">
                <a16:creationId xmlns:a16="http://schemas.microsoft.com/office/drawing/2014/main" id="{0432DEC9-CFDB-A6CF-190B-952F0C34FDBE}"/>
              </a:ext>
            </a:extLst>
          </p:cNvPr>
          <p:cNvSpPr>
            <a:spLocks noGrp="1"/>
          </p:cNvSpPr>
          <p:nvPr>
            <p:ph idx="1"/>
          </p:nvPr>
        </p:nvSpPr>
        <p:spPr>
          <a:xfrm>
            <a:off x="385011" y="1825625"/>
            <a:ext cx="11478125" cy="4351338"/>
          </a:xfrm>
        </p:spPr>
        <p:txBody>
          <a:bodyPr>
            <a:normAutofit fontScale="92500" lnSpcReduction="20000"/>
          </a:bodyPr>
          <a:lstStyle/>
          <a:p>
            <a:pPr marL="0" indent="0">
              <a:buNone/>
            </a:pPr>
            <a:r>
              <a:rPr lang="en-GB" b="0" i="1" dirty="0">
                <a:solidFill>
                  <a:srgbClr val="374151"/>
                </a:solidFill>
                <a:effectLst/>
                <a:latin typeface="Times New Roman" panose="02020603050405020304" pitchFamily="18" charset="0"/>
                <a:cs typeface="Times New Roman" panose="02020603050405020304" pitchFamily="18" charset="0"/>
              </a:rPr>
              <a:t>Given array: [38, 27, 43, 3, 9, 82, 10]</a:t>
            </a:r>
          </a:p>
          <a:p>
            <a:r>
              <a:rPr lang="en-GB" dirty="0">
                <a:solidFill>
                  <a:srgbClr val="374151"/>
                </a:solidFill>
                <a:latin typeface="Times New Roman" panose="02020603050405020304" pitchFamily="18" charset="0"/>
                <a:cs typeface="Times New Roman" panose="02020603050405020304" pitchFamily="18" charset="0"/>
              </a:rPr>
              <a:t>S</a:t>
            </a:r>
            <a:r>
              <a:rPr lang="en-GB" b="0" i="0" dirty="0">
                <a:solidFill>
                  <a:srgbClr val="374151"/>
                </a:solidFill>
                <a:effectLst/>
                <a:latin typeface="Times New Roman" panose="02020603050405020304" pitchFamily="18" charset="0"/>
                <a:cs typeface="Times New Roman" panose="02020603050405020304" pitchFamily="18" charset="0"/>
              </a:rPr>
              <a:t>ubarrays: [38, 27, 43, 3] and [9, 82, 10]</a:t>
            </a:r>
          </a:p>
          <a:p>
            <a:r>
              <a:rPr lang="en-GB" b="0" i="0" dirty="0">
                <a:solidFill>
                  <a:srgbClr val="374151"/>
                </a:solidFill>
                <a:effectLst/>
                <a:latin typeface="Times New Roman" panose="02020603050405020304" pitchFamily="18" charset="0"/>
                <a:cs typeface="Times New Roman" panose="02020603050405020304" pitchFamily="18" charset="0"/>
              </a:rPr>
              <a:t>Subarrays into four subarrays: [38, 27], [43, 3], [9], [82, 10]</a:t>
            </a:r>
          </a:p>
          <a:p>
            <a:r>
              <a:rPr lang="en-GB" b="0" i="0" dirty="0">
                <a:solidFill>
                  <a:srgbClr val="374151"/>
                </a:solidFill>
                <a:effectLst/>
                <a:latin typeface="Times New Roman" panose="02020603050405020304" pitchFamily="18" charset="0"/>
                <a:cs typeface="Times New Roman" panose="02020603050405020304" pitchFamily="18" charset="0"/>
              </a:rPr>
              <a:t>Sort and merge the subarrays</a:t>
            </a:r>
          </a:p>
          <a:p>
            <a:pPr lvl="1"/>
            <a:r>
              <a:rPr lang="en-GB" b="0" i="0" dirty="0">
                <a:solidFill>
                  <a:srgbClr val="374151"/>
                </a:solidFill>
                <a:effectLst/>
                <a:latin typeface="Times New Roman" panose="02020603050405020304" pitchFamily="18" charset="0"/>
                <a:cs typeface="Times New Roman" panose="02020603050405020304" pitchFamily="18" charset="0"/>
              </a:rPr>
              <a:t>Sort and merge [38] and [27] to get [27, 38]</a:t>
            </a:r>
          </a:p>
          <a:p>
            <a:pPr lvl="1"/>
            <a:r>
              <a:rPr lang="en-GB" b="0" i="0" dirty="0">
                <a:solidFill>
                  <a:srgbClr val="374151"/>
                </a:solidFill>
                <a:effectLst/>
                <a:latin typeface="Times New Roman" panose="02020603050405020304" pitchFamily="18" charset="0"/>
                <a:cs typeface="Times New Roman" panose="02020603050405020304" pitchFamily="18" charset="0"/>
              </a:rPr>
              <a:t>Sort and merge [43] and [3] to get [3, 43]</a:t>
            </a:r>
          </a:p>
          <a:p>
            <a:pPr lvl="1"/>
            <a:r>
              <a:rPr lang="en-GB" b="0" i="0" dirty="0">
                <a:solidFill>
                  <a:srgbClr val="374151"/>
                </a:solidFill>
                <a:effectLst/>
                <a:latin typeface="Times New Roman" panose="02020603050405020304" pitchFamily="18" charset="0"/>
                <a:cs typeface="Times New Roman" panose="02020603050405020304" pitchFamily="18" charset="0"/>
              </a:rPr>
              <a:t>Don't need to sort [9] and [82, 10] because they already contain only one element.</a:t>
            </a:r>
          </a:p>
          <a:p>
            <a:r>
              <a:rPr lang="en-GB" b="0" i="0" dirty="0">
                <a:solidFill>
                  <a:srgbClr val="374151"/>
                </a:solidFill>
                <a:effectLst/>
                <a:latin typeface="Times New Roman" panose="02020603050405020304" pitchFamily="18" charset="0"/>
                <a:cs typeface="Times New Roman" panose="02020603050405020304" pitchFamily="18" charset="0"/>
              </a:rPr>
              <a:t>Merge the two sorted subarrays [27, 38] and [3, 43] into subarray </a:t>
            </a:r>
            <a:r>
              <a:rPr lang="en-PK" b="0" i="0" dirty="0">
                <a:solidFill>
                  <a:srgbClr val="374151"/>
                </a:solidFill>
                <a:effectLst/>
                <a:latin typeface="Times New Roman" panose="02020603050405020304" pitchFamily="18" charset="0"/>
                <a:cs typeface="Times New Roman" panose="02020603050405020304" pitchFamily="18" charset="0"/>
              </a:rPr>
              <a:t>[3, 27, 38, 43]</a:t>
            </a:r>
          </a:p>
          <a:p>
            <a:r>
              <a:rPr lang="en-GB" b="0" i="0" dirty="0">
                <a:solidFill>
                  <a:srgbClr val="374151"/>
                </a:solidFill>
                <a:effectLst/>
                <a:latin typeface="Times New Roman" panose="02020603050405020304" pitchFamily="18" charset="0"/>
                <a:cs typeface="Times New Roman" panose="02020603050405020304" pitchFamily="18" charset="0"/>
              </a:rPr>
              <a:t>Merge the two sorted subarrays [3, 27, 38, 43] and [9, 10, 82] into subarray [3, 9, 10, 27, 38, 43, 82]</a:t>
            </a:r>
          </a:p>
          <a:p>
            <a:r>
              <a:rPr lang="en-GB" b="1" i="0" dirty="0">
                <a:solidFill>
                  <a:srgbClr val="374151"/>
                </a:solidFill>
                <a:effectLst/>
                <a:latin typeface="Times New Roman" panose="02020603050405020304" pitchFamily="18" charset="0"/>
                <a:cs typeface="Times New Roman" panose="02020603050405020304" pitchFamily="18" charset="0"/>
              </a:rPr>
              <a:t>Merge sort algorithm has a worst-case time complexity of O(n log n)</a:t>
            </a:r>
          </a:p>
        </p:txBody>
      </p:sp>
      <p:sp>
        <p:nvSpPr>
          <p:cNvPr id="5" name="Slide Number Placeholder 4">
            <a:extLst>
              <a:ext uri="{FF2B5EF4-FFF2-40B4-BE49-F238E27FC236}">
                <a16:creationId xmlns:a16="http://schemas.microsoft.com/office/drawing/2014/main" id="{E0097ADD-6C20-369E-9292-98A54F829291}"/>
              </a:ext>
            </a:extLst>
          </p:cNvPr>
          <p:cNvSpPr>
            <a:spLocks noGrp="1"/>
          </p:cNvSpPr>
          <p:nvPr>
            <p:ph type="sldNum" sz="quarter" idx="12"/>
          </p:nvPr>
        </p:nvSpPr>
        <p:spPr/>
        <p:txBody>
          <a:bodyPr/>
          <a:lstStyle/>
          <a:p>
            <a:fld id="{65D072F5-C10D-CA42-8896-F3CAD692572D}" type="slidenum">
              <a:rPr lang="en-PK" smtClean="0"/>
              <a:t>11</a:t>
            </a:fld>
            <a:endParaRPr lang="en-PK"/>
          </a:p>
        </p:txBody>
      </p:sp>
    </p:spTree>
    <p:extLst>
      <p:ext uri="{BB962C8B-B14F-4D97-AF65-F5344CB8AC3E}">
        <p14:creationId xmlns:p14="http://schemas.microsoft.com/office/powerpoint/2010/main" val="32187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5F4B-CDEB-1206-09FC-6B6D810874BA}"/>
              </a:ext>
            </a:extLst>
          </p:cNvPr>
          <p:cNvSpPr>
            <a:spLocks noGrp="1"/>
          </p:cNvSpPr>
          <p:nvPr>
            <p:ph type="title"/>
          </p:nvPr>
        </p:nvSpPr>
        <p:spPr>
          <a:xfrm>
            <a:off x="838200" y="-188328"/>
            <a:ext cx="10515600" cy="1325563"/>
          </a:xfrm>
        </p:spPr>
        <p:txBody>
          <a:bodyPr/>
          <a:lstStyle/>
          <a:p>
            <a:pPr algn="ctr"/>
            <a:r>
              <a:rPr lang="en-PK" b="1" dirty="0">
                <a:latin typeface="Times New Roman" panose="02020603050405020304" pitchFamily="18" charset="0"/>
                <a:cs typeface="Times New Roman" panose="02020603050405020304" pitchFamily="18" charset="0"/>
              </a:rPr>
              <a:t>Notes</a:t>
            </a:r>
          </a:p>
        </p:txBody>
      </p:sp>
      <p:sp>
        <p:nvSpPr>
          <p:cNvPr id="3" name="Content Placeholder 2">
            <a:extLst>
              <a:ext uri="{FF2B5EF4-FFF2-40B4-BE49-F238E27FC236}">
                <a16:creationId xmlns:a16="http://schemas.microsoft.com/office/drawing/2014/main" id="{F5BE9396-618D-8A07-A273-3512773E13FC}"/>
              </a:ext>
            </a:extLst>
          </p:cNvPr>
          <p:cNvSpPr>
            <a:spLocks noGrp="1"/>
          </p:cNvSpPr>
          <p:nvPr>
            <p:ph idx="1"/>
          </p:nvPr>
        </p:nvSpPr>
        <p:spPr>
          <a:xfrm>
            <a:off x="240632" y="757989"/>
            <a:ext cx="8061156" cy="5955632"/>
          </a:xfrm>
        </p:spPr>
        <p:txBody>
          <a:bodyPr>
            <a:normAutofit fontScale="62500" lnSpcReduction="20000"/>
          </a:bodyPr>
          <a:lstStyle/>
          <a:p>
            <a:pPr algn="l"/>
            <a:r>
              <a:rPr lang="en-GB" b="0" i="0" dirty="0">
                <a:solidFill>
                  <a:srgbClr val="000000"/>
                </a:solidFill>
                <a:effectLst/>
                <a:latin typeface="Times New Roman" panose="02020603050405020304" pitchFamily="18" charset="0"/>
                <a:cs typeface="Times New Roman" panose="02020603050405020304" pitchFamily="18" charset="0"/>
              </a:rPr>
              <a:t>The time complexity of the </a:t>
            </a:r>
            <a:r>
              <a:rPr lang="en-GB" b="0" i="0" dirty="0" err="1">
                <a:solidFill>
                  <a:srgbClr val="000000"/>
                </a:solidFill>
                <a:effectLst/>
                <a:latin typeface="Times New Roman" panose="02020603050405020304" pitchFamily="18" charset="0"/>
                <a:cs typeface="Times New Roman" panose="02020603050405020304" pitchFamily="18" charset="0"/>
              </a:rPr>
              <a:t>merge_sort</a:t>
            </a:r>
            <a:r>
              <a:rPr lang="en-GB" b="0" i="0" dirty="0">
                <a:solidFill>
                  <a:srgbClr val="000000"/>
                </a:solidFill>
                <a:effectLst/>
                <a:latin typeface="Times New Roman" panose="02020603050405020304" pitchFamily="18" charset="0"/>
                <a:cs typeface="Times New Roman" panose="02020603050405020304" pitchFamily="18" charset="0"/>
              </a:rPr>
              <a:t> function is the sum of the time complexity of each line of code.</a:t>
            </a:r>
          </a:p>
          <a:p>
            <a:pPr algn="l"/>
            <a:r>
              <a:rPr lang="en-GB" b="0" i="0" dirty="0">
                <a:solidFill>
                  <a:srgbClr val="000000"/>
                </a:solidFill>
                <a:effectLst/>
                <a:latin typeface="Times New Roman" panose="02020603050405020304" pitchFamily="18" charset="0"/>
                <a:cs typeface="Times New Roman" panose="02020603050405020304" pitchFamily="18" charset="0"/>
              </a:rPr>
              <a:t>The first two lines of code have a time complexity of O(1) each, since they involve simple arithmetic operations and array slicing.</a:t>
            </a:r>
          </a:p>
          <a:p>
            <a:pPr algn="l"/>
            <a:r>
              <a:rPr lang="en-GB" b="0" i="0" dirty="0">
                <a:solidFill>
                  <a:srgbClr val="000000"/>
                </a:solidFill>
                <a:effectLst/>
                <a:latin typeface="Times New Roman" panose="02020603050405020304" pitchFamily="18" charset="0"/>
                <a:cs typeface="Times New Roman" panose="02020603050405020304" pitchFamily="18" charset="0"/>
              </a:rPr>
              <a:t>The next two lines of code involve creating two new subarrays, </a:t>
            </a:r>
            <a:r>
              <a:rPr lang="en-GB" b="0" i="0" dirty="0" err="1">
                <a:solidFill>
                  <a:srgbClr val="000000"/>
                </a:solidFill>
                <a:effectLst/>
                <a:latin typeface="Times New Roman" panose="02020603050405020304" pitchFamily="18" charset="0"/>
                <a:cs typeface="Times New Roman" panose="02020603050405020304" pitchFamily="18" charset="0"/>
              </a:rPr>
              <a:t>left_half</a:t>
            </a:r>
            <a:r>
              <a:rPr lang="en-GB" b="0" i="0" dirty="0">
                <a:solidFill>
                  <a:srgbClr val="000000"/>
                </a:solidFill>
                <a:effectLst/>
                <a:latin typeface="Times New Roman" panose="02020603050405020304" pitchFamily="18" charset="0"/>
                <a:cs typeface="Times New Roman" panose="02020603050405020304" pitchFamily="18" charset="0"/>
              </a:rPr>
              <a:t> and </a:t>
            </a:r>
            <a:r>
              <a:rPr lang="en-GB" b="0" i="0" dirty="0" err="1">
                <a:solidFill>
                  <a:srgbClr val="000000"/>
                </a:solidFill>
                <a:effectLst/>
                <a:latin typeface="Times New Roman" panose="02020603050405020304" pitchFamily="18" charset="0"/>
                <a:cs typeface="Times New Roman" panose="02020603050405020304" pitchFamily="18" charset="0"/>
              </a:rPr>
              <a:t>right_half</a:t>
            </a:r>
            <a:r>
              <a:rPr lang="en-GB" b="0" i="0" dirty="0">
                <a:solidFill>
                  <a:srgbClr val="000000"/>
                </a:solidFill>
                <a:effectLst/>
                <a:latin typeface="Times New Roman" panose="02020603050405020304" pitchFamily="18" charset="0"/>
                <a:cs typeface="Times New Roman" panose="02020603050405020304" pitchFamily="18" charset="0"/>
              </a:rPr>
              <a:t>. The time complexity of creating </a:t>
            </a:r>
            <a:r>
              <a:rPr lang="en-GB" b="0" i="0" dirty="0" err="1">
                <a:solidFill>
                  <a:srgbClr val="000000"/>
                </a:solidFill>
                <a:effectLst/>
                <a:latin typeface="Times New Roman" panose="02020603050405020304" pitchFamily="18" charset="0"/>
                <a:cs typeface="Times New Roman" panose="02020603050405020304" pitchFamily="18" charset="0"/>
              </a:rPr>
              <a:t>left_half</a:t>
            </a:r>
            <a:r>
              <a:rPr lang="en-GB" b="0" i="0" dirty="0">
                <a:solidFill>
                  <a:srgbClr val="000000"/>
                </a:solidFill>
                <a:effectLst/>
                <a:latin typeface="Times New Roman" panose="02020603050405020304" pitchFamily="18" charset="0"/>
                <a:cs typeface="Times New Roman" panose="02020603050405020304" pitchFamily="18" charset="0"/>
              </a:rPr>
              <a:t> is O(mid), where mid is the index of the midpoint of the input array arr. The time complexity of creating </a:t>
            </a:r>
            <a:r>
              <a:rPr lang="en-GB" b="0" i="0" dirty="0" err="1">
                <a:solidFill>
                  <a:srgbClr val="000000"/>
                </a:solidFill>
                <a:effectLst/>
                <a:latin typeface="Times New Roman" panose="02020603050405020304" pitchFamily="18" charset="0"/>
                <a:cs typeface="Times New Roman" panose="02020603050405020304" pitchFamily="18" charset="0"/>
              </a:rPr>
              <a:t>right_half</a:t>
            </a:r>
            <a:r>
              <a:rPr lang="en-GB" b="0" i="0" dirty="0">
                <a:solidFill>
                  <a:srgbClr val="000000"/>
                </a:solidFill>
                <a:effectLst/>
                <a:latin typeface="Times New Roman" panose="02020603050405020304" pitchFamily="18" charset="0"/>
                <a:cs typeface="Times New Roman" panose="02020603050405020304" pitchFamily="18" charset="0"/>
              </a:rPr>
              <a:t> is O(n-mid), since it involves copying the remaining elements of </a:t>
            </a:r>
            <a:r>
              <a:rPr lang="en-GB" b="0" i="0" dirty="0" err="1">
                <a:solidFill>
                  <a:srgbClr val="000000"/>
                </a:solidFill>
                <a:effectLst/>
                <a:latin typeface="Times New Roman" panose="02020603050405020304" pitchFamily="18" charset="0"/>
                <a:cs typeface="Times New Roman" panose="02020603050405020304" pitchFamily="18" charset="0"/>
              </a:rPr>
              <a:t>arr</a:t>
            </a:r>
            <a:r>
              <a:rPr lang="en-GB" b="0" i="0" dirty="0">
                <a:solidFill>
                  <a:srgbClr val="000000"/>
                </a:solidFill>
                <a:effectLst/>
                <a:latin typeface="Times New Roman" panose="02020603050405020304" pitchFamily="18" charset="0"/>
                <a:cs typeface="Times New Roman" panose="02020603050405020304" pitchFamily="18" charset="0"/>
              </a:rPr>
              <a:t> into a new subarray. Therefore, the time complexity of these two lines of code is O(n).</a:t>
            </a:r>
          </a:p>
          <a:p>
            <a:pPr algn="l"/>
            <a:r>
              <a:rPr lang="en-GB" b="0" i="0" dirty="0">
                <a:solidFill>
                  <a:srgbClr val="000000"/>
                </a:solidFill>
                <a:effectLst/>
                <a:latin typeface="Times New Roman" panose="02020603050405020304" pitchFamily="18" charset="0"/>
                <a:cs typeface="Times New Roman" panose="02020603050405020304" pitchFamily="18" charset="0"/>
              </a:rPr>
              <a:t>The next two lines of code recursively call the </a:t>
            </a:r>
            <a:r>
              <a:rPr lang="en-GB" b="0" i="0" dirty="0" err="1">
                <a:solidFill>
                  <a:srgbClr val="000000"/>
                </a:solidFill>
                <a:effectLst/>
                <a:latin typeface="Times New Roman" panose="02020603050405020304" pitchFamily="18" charset="0"/>
                <a:cs typeface="Times New Roman" panose="02020603050405020304" pitchFamily="18" charset="0"/>
              </a:rPr>
              <a:t>merge_sort</a:t>
            </a:r>
            <a:r>
              <a:rPr lang="en-GB" b="0" i="0" dirty="0">
                <a:solidFill>
                  <a:srgbClr val="000000"/>
                </a:solidFill>
                <a:effectLst/>
                <a:latin typeface="Times New Roman" panose="02020603050405020304" pitchFamily="18" charset="0"/>
                <a:cs typeface="Times New Roman" panose="02020603050405020304" pitchFamily="18" charset="0"/>
              </a:rPr>
              <a:t> function on </a:t>
            </a:r>
            <a:r>
              <a:rPr lang="en-GB" b="0" i="0" dirty="0" err="1">
                <a:solidFill>
                  <a:srgbClr val="000000"/>
                </a:solidFill>
                <a:effectLst/>
                <a:latin typeface="Times New Roman" panose="02020603050405020304" pitchFamily="18" charset="0"/>
                <a:cs typeface="Times New Roman" panose="02020603050405020304" pitchFamily="18" charset="0"/>
              </a:rPr>
              <a:t>left_half</a:t>
            </a:r>
            <a:r>
              <a:rPr lang="en-GB" b="0" i="0" dirty="0">
                <a:solidFill>
                  <a:srgbClr val="000000"/>
                </a:solidFill>
                <a:effectLst/>
                <a:latin typeface="Times New Roman" panose="02020603050405020304" pitchFamily="18" charset="0"/>
                <a:cs typeface="Times New Roman" panose="02020603050405020304" pitchFamily="18" charset="0"/>
              </a:rPr>
              <a:t> and </a:t>
            </a:r>
            <a:r>
              <a:rPr lang="en-GB" b="0" i="0" dirty="0" err="1">
                <a:solidFill>
                  <a:srgbClr val="000000"/>
                </a:solidFill>
                <a:effectLst/>
                <a:latin typeface="Times New Roman" panose="02020603050405020304" pitchFamily="18" charset="0"/>
                <a:cs typeface="Times New Roman" panose="02020603050405020304" pitchFamily="18" charset="0"/>
              </a:rPr>
              <a:t>right_half</a:t>
            </a:r>
            <a:r>
              <a:rPr lang="en-GB" b="0" i="0" dirty="0">
                <a:solidFill>
                  <a:srgbClr val="000000"/>
                </a:solidFill>
                <a:effectLst/>
                <a:latin typeface="Times New Roman" panose="02020603050405020304" pitchFamily="18" charset="0"/>
                <a:cs typeface="Times New Roman" panose="02020603050405020304" pitchFamily="18" charset="0"/>
              </a:rPr>
              <a:t>, with each recursive call operating on a subarray of half the size of the original array. This results in a time complexity of O(log n) for each recursive call.</a:t>
            </a:r>
          </a:p>
          <a:p>
            <a:pPr algn="l"/>
            <a:r>
              <a:rPr lang="en-GB" b="0" i="0" dirty="0">
                <a:solidFill>
                  <a:srgbClr val="000000"/>
                </a:solidFill>
                <a:effectLst/>
                <a:latin typeface="Times New Roman" panose="02020603050405020304" pitchFamily="18" charset="0"/>
                <a:cs typeface="Times New Roman" panose="02020603050405020304" pitchFamily="18" charset="0"/>
              </a:rPr>
              <a:t>The next three lines of code initialize three variables </a:t>
            </a:r>
            <a:r>
              <a:rPr lang="en-GB" b="0" i="0" dirty="0" err="1">
                <a:solidFill>
                  <a:srgbClr val="000000"/>
                </a:solidFill>
                <a:effectLst/>
                <a:latin typeface="Times New Roman" panose="02020603050405020304" pitchFamily="18" charset="0"/>
                <a:cs typeface="Times New Roman" panose="02020603050405020304" pitchFamily="18" charset="0"/>
              </a:rPr>
              <a:t>i</a:t>
            </a:r>
            <a:r>
              <a:rPr lang="en-GB" b="0" i="0" dirty="0">
                <a:solidFill>
                  <a:srgbClr val="000000"/>
                </a:solidFill>
                <a:effectLst/>
                <a:latin typeface="Times New Roman" panose="02020603050405020304" pitchFamily="18" charset="0"/>
                <a:cs typeface="Times New Roman" panose="02020603050405020304" pitchFamily="18" charset="0"/>
              </a:rPr>
              <a:t>, j, and k to 0, so they have a time complexity of O(1).</a:t>
            </a:r>
          </a:p>
          <a:p>
            <a:pPr algn="l"/>
            <a:r>
              <a:rPr lang="en-GB" b="0" i="0" dirty="0">
                <a:solidFill>
                  <a:srgbClr val="000000"/>
                </a:solidFill>
                <a:effectLst/>
                <a:latin typeface="Times New Roman" panose="02020603050405020304" pitchFamily="18" charset="0"/>
                <a:cs typeface="Times New Roman" panose="02020603050405020304" pitchFamily="18" charset="0"/>
              </a:rPr>
              <a:t>The next while loop iterates over the two subarrays </a:t>
            </a:r>
            <a:r>
              <a:rPr lang="en-GB" b="0" i="0" dirty="0" err="1">
                <a:solidFill>
                  <a:srgbClr val="000000"/>
                </a:solidFill>
                <a:effectLst/>
                <a:latin typeface="Times New Roman" panose="02020603050405020304" pitchFamily="18" charset="0"/>
                <a:cs typeface="Times New Roman" panose="02020603050405020304" pitchFamily="18" charset="0"/>
              </a:rPr>
              <a:t>left_half</a:t>
            </a:r>
            <a:r>
              <a:rPr lang="en-GB" b="0" i="0" dirty="0">
                <a:solidFill>
                  <a:srgbClr val="000000"/>
                </a:solidFill>
                <a:effectLst/>
                <a:latin typeface="Times New Roman" panose="02020603050405020304" pitchFamily="18" charset="0"/>
                <a:cs typeface="Times New Roman" panose="02020603050405020304" pitchFamily="18" charset="0"/>
              </a:rPr>
              <a:t> and </a:t>
            </a:r>
            <a:r>
              <a:rPr lang="en-GB" b="0" i="0" dirty="0" err="1">
                <a:solidFill>
                  <a:srgbClr val="000000"/>
                </a:solidFill>
                <a:effectLst/>
                <a:latin typeface="Times New Roman" panose="02020603050405020304" pitchFamily="18" charset="0"/>
                <a:cs typeface="Times New Roman" panose="02020603050405020304" pitchFamily="18" charset="0"/>
              </a:rPr>
              <a:t>right_half</a:t>
            </a:r>
            <a:r>
              <a:rPr lang="en-GB" b="0" i="0" dirty="0">
                <a:solidFill>
                  <a:srgbClr val="000000"/>
                </a:solidFill>
                <a:effectLst/>
                <a:latin typeface="Times New Roman" panose="02020603050405020304" pitchFamily="18" charset="0"/>
                <a:cs typeface="Times New Roman" panose="02020603050405020304" pitchFamily="18" charset="0"/>
              </a:rPr>
              <a:t> and merges them into a single sorted array. The loop runs n times, where n is the length of the input array arr. Therefore, the time complexity of this loop is O(n).</a:t>
            </a:r>
          </a:p>
          <a:p>
            <a:pPr algn="l"/>
            <a:r>
              <a:rPr lang="en-GB" b="0" i="0" dirty="0">
                <a:solidFill>
                  <a:srgbClr val="000000"/>
                </a:solidFill>
                <a:effectLst/>
                <a:latin typeface="Times New Roman" panose="02020603050405020304" pitchFamily="18" charset="0"/>
                <a:cs typeface="Times New Roman" panose="02020603050405020304" pitchFamily="18" charset="0"/>
              </a:rPr>
              <a:t>Inside the loop, the time complexity of each operation is O(1), since they involve simple arithmetic operations and array indexing.</a:t>
            </a:r>
          </a:p>
          <a:p>
            <a:pPr algn="l"/>
            <a:r>
              <a:rPr lang="en-GB" b="0" i="0" dirty="0">
                <a:solidFill>
                  <a:srgbClr val="000000"/>
                </a:solidFill>
                <a:effectLst/>
                <a:latin typeface="Times New Roman" panose="02020603050405020304" pitchFamily="18" charset="0"/>
                <a:cs typeface="Times New Roman" panose="02020603050405020304" pitchFamily="18" charset="0"/>
              </a:rPr>
              <a:t>The last two while loops handle the case where one subarray has more elements than the other. Each loop runs n-mid times, so the time complexity of each loop is O(n-mid).</a:t>
            </a:r>
          </a:p>
          <a:p>
            <a:pPr algn="l"/>
            <a:r>
              <a:rPr lang="en-GB" b="0" i="0" dirty="0">
                <a:solidFill>
                  <a:srgbClr val="000000"/>
                </a:solidFill>
                <a:effectLst/>
                <a:latin typeface="Times New Roman" panose="02020603050405020304" pitchFamily="18" charset="0"/>
                <a:cs typeface="Times New Roman" panose="02020603050405020304" pitchFamily="18" charset="0"/>
              </a:rPr>
              <a:t>Therefore, the overall time complexity of the </a:t>
            </a:r>
            <a:r>
              <a:rPr lang="en-GB" b="0" i="0" dirty="0" err="1">
                <a:solidFill>
                  <a:srgbClr val="000000"/>
                </a:solidFill>
                <a:effectLst/>
                <a:latin typeface="Times New Roman" panose="02020603050405020304" pitchFamily="18" charset="0"/>
                <a:cs typeface="Times New Roman" panose="02020603050405020304" pitchFamily="18" charset="0"/>
              </a:rPr>
              <a:t>merge_sort</a:t>
            </a:r>
            <a:r>
              <a:rPr lang="en-GB" b="0" i="0" dirty="0">
                <a:solidFill>
                  <a:srgbClr val="000000"/>
                </a:solidFill>
                <a:effectLst/>
                <a:latin typeface="Times New Roman" panose="02020603050405020304" pitchFamily="18" charset="0"/>
                <a:cs typeface="Times New Roman" panose="02020603050405020304" pitchFamily="18" charset="0"/>
              </a:rPr>
              <a:t> function is O(n log n), which is the sum of the time complexity of each line of code.</a:t>
            </a:r>
          </a:p>
        </p:txBody>
      </p:sp>
      <p:sp>
        <p:nvSpPr>
          <p:cNvPr id="4" name="TextBox 3">
            <a:extLst>
              <a:ext uri="{FF2B5EF4-FFF2-40B4-BE49-F238E27FC236}">
                <a16:creationId xmlns:a16="http://schemas.microsoft.com/office/drawing/2014/main" id="{D4A5B5B1-CF42-0E78-11F6-9ACF24ADFF0E}"/>
              </a:ext>
            </a:extLst>
          </p:cNvPr>
          <p:cNvSpPr txBox="1"/>
          <p:nvPr/>
        </p:nvSpPr>
        <p:spPr>
          <a:xfrm>
            <a:off x="8301788" y="998621"/>
            <a:ext cx="3890211" cy="5801588"/>
          </a:xfrm>
          <a:prstGeom prst="rect">
            <a:avLst/>
          </a:prstGeom>
          <a:noFill/>
          <a:ln>
            <a:solidFill>
              <a:schemeClr val="tx1"/>
            </a:solidFill>
          </a:ln>
        </p:spPr>
        <p:txBody>
          <a:bodyPr wrap="square" rtlCol="0">
            <a:spAutoFit/>
          </a:bodyPr>
          <a:lstStyle/>
          <a:p>
            <a:pPr algn="ctr"/>
            <a:r>
              <a:rPr lang="en-GB" sz="1100" b="1" u="sng" dirty="0">
                <a:latin typeface="Times New Roman" panose="02020603050405020304" pitchFamily="18" charset="0"/>
                <a:cs typeface="Times New Roman" panose="02020603050405020304" pitchFamily="18" charset="0"/>
              </a:rPr>
              <a:t>Algorithm with Complexity</a:t>
            </a:r>
          </a:p>
          <a:p>
            <a:r>
              <a:rPr lang="en-GB" sz="1200" dirty="0">
                <a:latin typeface="Times New Roman" panose="02020603050405020304" pitchFamily="18" charset="0"/>
                <a:cs typeface="Times New Roman" panose="02020603050405020304" pitchFamily="18" charset="0"/>
              </a:rPr>
              <a:t>def </a:t>
            </a:r>
            <a:r>
              <a:rPr lang="en-GB" sz="1200" dirty="0" err="1">
                <a:latin typeface="Times New Roman" panose="02020603050405020304" pitchFamily="18" charset="0"/>
                <a:cs typeface="Times New Roman" panose="02020603050405020304" pitchFamily="18" charset="0"/>
              </a:rPr>
              <a:t>merge_sort</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a:t>
            </a:r>
          </a:p>
          <a:p>
            <a:r>
              <a:rPr lang="en-GB" sz="1200" dirty="0">
                <a:latin typeface="Times New Roman" panose="02020603050405020304" pitchFamily="18" charset="0"/>
                <a:cs typeface="Times New Roman" panose="02020603050405020304" pitchFamily="18" charset="0"/>
              </a:rPr>
              <a:t>    if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 &gt; 1: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mid =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 // 2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 =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[:mid] </a:t>
            </a:r>
            <a:r>
              <a:rPr lang="en-GB" sz="1200" dirty="0">
                <a:solidFill>
                  <a:srgbClr val="FF0000"/>
                </a:solidFill>
                <a:latin typeface="Times New Roman" panose="02020603050405020304" pitchFamily="18" charset="0"/>
                <a:cs typeface="Times New Roman" panose="02020603050405020304" pitchFamily="18" charset="0"/>
              </a:rPr>
              <a:t># O(mid)</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 =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[mid:] </a:t>
            </a:r>
            <a:r>
              <a:rPr lang="en-GB" sz="1200" dirty="0">
                <a:solidFill>
                  <a:srgbClr val="FF0000"/>
                </a:solidFill>
                <a:latin typeface="Times New Roman" panose="02020603050405020304" pitchFamily="18" charset="0"/>
                <a:cs typeface="Times New Roman" panose="02020603050405020304" pitchFamily="18" charset="0"/>
              </a:rPr>
              <a:t># O(n-mid)</a:t>
            </a:r>
          </a:p>
          <a:p>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merge_sort</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O(log n)</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merge_sort</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right_half</a:t>
            </a:r>
            <a:r>
              <a:rPr lang="en-GB" sz="1200" dirty="0">
                <a:solidFill>
                  <a:srgbClr val="FF0000"/>
                </a:solidFill>
                <a:latin typeface="Times New Roman" panose="02020603050405020304" pitchFamily="18" charset="0"/>
                <a:cs typeface="Times New Roman" panose="02020603050405020304" pitchFamily="18" charset="0"/>
              </a:rPr>
              <a:t>) # O(log n)</a:t>
            </a:r>
          </a:p>
          <a:p>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 j = k = 0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while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&lt;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 and j &lt;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O(n)</a:t>
            </a:r>
          </a:p>
          <a:p>
            <a:r>
              <a:rPr lang="en-GB" sz="1200" dirty="0">
                <a:latin typeface="Times New Roman" panose="02020603050405020304" pitchFamily="18" charset="0"/>
                <a:cs typeface="Times New Roman" panose="02020603050405020304" pitchFamily="18" charset="0"/>
              </a:rPr>
              <a:t>            if </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&lt; </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[j]: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[k] = </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 1                                   </a:t>
            </a:r>
            <a:r>
              <a:rPr lang="en-GB" sz="1200" dirty="0">
                <a:solidFill>
                  <a:srgbClr val="FF0000"/>
                </a:solidFill>
                <a:latin typeface="Times New Roman" panose="02020603050405020304" pitchFamily="18" charset="0"/>
                <a:cs typeface="Times New Roman" panose="02020603050405020304" pitchFamily="18" charset="0"/>
              </a:rPr>
              <a:t># O(1)</a:t>
            </a:r>
          </a:p>
          <a:p>
            <a:r>
              <a:rPr lang="en-GB" sz="1200" dirty="0">
                <a:latin typeface="Times New Roman" panose="02020603050405020304" pitchFamily="18" charset="0"/>
                <a:cs typeface="Times New Roman" panose="02020603050405020304" pitchFamily="18" charset="0"/>
              </a:rPr>
              <a:t>            else:</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[k] = </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[j]            </a:t>
            </a:r>
            <a:r>
              <a:rPr lang="en-GB" sz="1200" dirty="0">
                <a:solidFill>
                  <a:srgbClr val="FF0000"/>
                </a:solidFill>
                <a:latin typeface="Times New Roman" panose="02020603050405020304" pitchFamily="18" charset="0"/>
                <a:cs typeface="Times New Roman" panose="02020603050405020304" pitchFamily="18" charset="0"/>
              </a:rPr>
              <a:t># O(1)</a:t>
            </a:r>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j += 1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k += 1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while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&lt;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O(n-mid)</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[k] = </a:t>
            </a:r>
            <a:r>
              <a:rPr lang="en-GB" sz="1200" dirty="0" err="1">
                <a:latin typeface="Times New Roman" panose="02020603050405020304" pitchFamily="18" charset="0"/>
                <a:cs typeface="Times New Roman" panose="02020603050405020304" pitchFamily="18" charset="0"/>
              </a:rPr>
              <a:t>left_half</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a:t>
            </a:r>
            <a:r>
              <a:rPr lang="en-GB" sz="1200" dirty="0">
                <a:latin typeface="Times New Roman" panose="02020603050405020304" pitchFamily="18" charset="0"/>
                <a:cs typeface="Times New Roman" panose="02020603050405020304" pitchFamily="18" charset="0"/>
              </a:rPr>
              <a:t> += 1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k += 1                                     </a:t>
            </a:r>
            <a:r>
              <a:rPr lang="en-GB" sz="1200" dirty="0">
                <a:solidFill>
                  <a:srgbClr val="FF0000"/>
                </a:solidFill>
                <a:latin typeface="Times New Roman" panose="02020603050405020304" pitchFamily="18" charset="0"/>
                <a:cs typeface="Times New Roman" panose="02020603050405020304" pitchFamily="18" charset="0"/>
              </a:rPr>
              <a:t> #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while j &lt; </a:t>
            </a:r>
            <a:r>
              <a:rPr lang="en-GB" sz="1200" dirty="0" err="1">
                <a:latin typeface="Times New Roman" panose="02020603050405020304" pitchFamily="18" charset="0"/>
                <a:cs typeface="Times New Roman" panose="02020603050405020304" pitchFamily="18" charset="0"/>
              </a:rPr>
              <a:t>len</a:t>
            </a:r>
            <a:r>
              <a:rPr lang="en-GB" sz="1200" dirty="0">
                <a:latin typeface="Times New Roman" panose="02020603050405020304" pitchFamily="18" charset="0"/>
                <a:cs typeface="Times New Roman" panose="02020603050405020304" pitchFamily="18" charset="0"/>
              </a:rPr>
              <a:t>(</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rPr>
              <a:t># O(n-mid)</a:t>
            </a: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arr</a:t>
            </a:r>
            <a:r>
              <a:rPr lang="en-GB" sz="1200" dirty="0">
                <a:latin typeface="Times New Roman" panose="02020603050405020304" pitchFamily="18" charset="0"/>
                <a:cs typeface="Times New Roman" panose="02020603050405020304" pitchFamily="18" charset="0"/>
              </a:rPr>
              <a:t>[k] = </a:t>
            </a:r>
            <a:r>
              <a:rPr lang="en-GB" sz="1200" dirty="0" err="1">
                <a:latin typeface="Times New Roman" panose="02020603050405020304" pitchFamily="18" charset="0"/>
                <a:cs typeface="Times New Roman" panose="02020603050405020304" pitchFamily="18" charset="0"/>
              </a:rPr>
              <a:t>right_half</a:t>
            </a:r>
            <a:r>
              <a:rPr lang="en-GB" sz="1200" dirty="0">
                <a:latin typeface="Times New Roman" panose="02020603050405020304" pitchFamily="18" charset="0"/>
                <a:cs typeface="Times New Roman" panose="02020603050405020304" pitchFamily="18" charset="0"/>
              </a:rPr>
              <a:t>[j]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j += 1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k += 1                                        </a:t>
            </a:r>
            <a:r>
              <a:rPr lang="en-GB" sz="1200" dirty="0">
                <a:solidFill>
                  <a:srgbClr val="FF0000"/>
                </a:solidFill>
                <a:latin typeface="Times New Roman" panose="02020603050405020304" pitchFamily="18" charset="0"/>
                <a:cs typeface="Times New Roman" panose="02020603050405020304" pitchFamily="18" charset="0"/>
              </a:rPr>
              <a:t># O(1)</a:t>
            </a:r>
            <a:endParaRPr lang="en-GB"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45535FD-6A8A-3320-DE5D-2143DDCEF4CF}"/>
              </a:ext>
            </a:extLst>
          </p:cNvPr>
          <p:cNvSpPr>
            <a:spLocks noGrp="1"/>
          </p:cNvSpPr>
          <p:nvPr>
            <p:ph type="sldNum" sz="quarter" idx="12"/>
          </p:nvPr>
        </p:nvSpPr>
        <p:spPr/>
        <p:txBody>
          <a:bodyPr/>
          <a:lstStyle/>
          <a:p>
            <a:fld id="{65D072F5-C10D-CA42-8896-F3CAD692572D}" type="slidenum">
              <a:rPr lang="en-PK" smtClean="0"/>
              <a:t>12</a:t>
            </a:fld>
            <a:endParaRPr lang="en-PK"/>
          </a:p>
        </p:txBody>
      </p:sp>
    </p:spTree>
    <p:extLst>
      <p:ext uri="{BB962C8B-B14F-4D97-AF65-F5344CB8AC3E}">
        <p14:creationId xmlns:p14="http://schemas.microsoft.com/office/powerpoint/2010/main" val="40133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5BFA-B1AB-AA93-2331-5BB05EDDBDE4}"/>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0F0ABB18-7D7F-86A9-4C9B-7C333E695ADF}"/>
              </a:ext>
            </a:extLst>
          </p:cNvPr>
          <p:cNvSpPr>
            <a:spLocks noGrp="1"/>
          </p:cNvSpPr>
          <p:nvPr>
            <p:ph idx="1"/>
          </p:nvPr>
        </p:nvSpPr>
        <p:spPr/>
        <p:txBody>
          <a:bodyPr/>
          <a:lstStyle/>
          <a:p>
            <a:pPr marL="0" indent="0">
              <a:buNone/>
            </a:pPr>
            <a:r>
              <a:rPr lang="en-PK" dirty="0"/>
              <a:t>Sorting array=10 million numbers</a:t>
            </a:r>
          </a:p>
          <a:p>
            <a:pPr marL="0" indent="0">
              <a:buNone/>
            </a:pPr>
            <a:r>
              <a:rPr lang="en-PK" dirty="0"/>
              <a:t>Computer A: 10B Inst./sec. – InsertionSort – 2n</a:t>
            </a:r>
            <a:r>
              <a:rPr lang="en-PK" baseline="30000" dirty="0"/>
              <a:t>2</a:t>
            </a:r>
          </a:p>
          <a:p>
            <a:pPr marL="0" indent="0">
              <a:buNone/>
            </a:pPr>
            <a:r>
              <a:rPr lang="en-PK" dirty="0"/>
              <a:t>Computer B: 10M Inst./sec. – MergeSort – 50nlgn</a:t>
            </a:r>
          </a:p>
          <a:p>
            <a:pPr marL="0" indent="0">
              <a:buNone/>
            </a:pPr>
            <a:endParaRPr lang="en-PK" dirty="0"/>
          </a:p>
          <a:p>
            <a:pPr marL="0" indent="0">
              <a:buNone/>
            </a:pPr>
            <a:r>
              <a:rPr lang="en-PK" dirty="0"/>
              <a:t>For A; </a:t>
            </a:r>
            <a:endParaRPr lang="en-PK" baseline="30000" dirty="0"/>
          </a:p>
          <a:p>
            <a:pPr marL="0" indent="0">
              <a:buNone/>
            </a:pPr>
            <a:endParaRPr lang="en-PK" dirty="0"/>
          </a:p>
          <a:p>
            <a:pPr marL="0" indent="0">
              <a:buNone/>
            </a:pPr>
            <a:r>
              <a:rPr lang="en-PK" dirty="0"/>
              <a:t>For B;</a:t>
            </a:r>
          </a:p>
        </p:txBody>
      </p:sp>
      <p:sp>
        <p:nvSpPr>
          <p:cNvPr id="4" name="Slide Number Placeholder 3">
            <a:extLst>
              <a:ext uri="{FF2B5EF4-FFF2-40B4-BE49-F238E27FC236}">
                <a16:creationId xmlns:a16="http://schemas.microsoft.com/office/drawing/2014/main" id="{32CF47DD-FB4F-787A-5428-8565E559D736}"/>
              </a:ext>
            </a:extLst>
          </p:cNvPr>
          <p:cNvSpPr>
            <a:spLocks noGrp="1"/>
          </p:cNvSpPr>
          <p:nvPr>
            <p:ph type="sldNum" sz="quarter" idx="12"/>
          </p:nvPr>
        </p:nvSpPr>
        <p:spPr/>
        <p:txBody>
          <a:bodyPr/>
          <a:lstStyle/>
          <a:p>
            <a:fld id="{65D072F5-C10D-CA42-8896-F3CAD692572D}" type="slidenum">
              <a:rPr lang="en-PK" smtClean="0"/>
              <a:t>13</a:t>
            </a:fld>
            <a:endParaRPr lang="en-PK"/>
          </a:p>
        </p:txBody>
      </p:sp>
      <p:sp>
        <p:nvSpPr>
          <p:cNvPr id="5" name="TextBox 4">
            <a:extLst>
              <a:ext uri="{FF2B5EF4-FFF2-40B4-BE49-F238E27FC236}">
                <a16:creationId xmlns:a16="http://schemas.microsoft.com/office/drawing/2014/main" id="{30D486C8-C21F-907D-7002-C40EDED35C46}"/>
              </a:ext>
            </a:extLst>
          </p:cNvPr>
          <p:cNvSpPr txBox="1"/>
          <p:nvPr/>
        </p:nvSpPr>
        <p:spPr>
          <a:xfrm>
            <a:off x="2133600" y="3637280"/>
            <a:ext cx="3149600" cy="923330"/>
          </a:xfrm>
          <a:prstGeom prst="rect">
            <a:avLst/>
          </a:prstGeom>
          <a:noFill/>
        </p:spPr>
        <p:txBody>
          <a:bodyPr wrap="square" rtlCol="0">
            <a:spAutoFit/>
          </a:bodyPr>
          <a:lstStyle/>
          <a:p>
            <a:r>
              <a:rPr lang="en-PK" dirty="0"/>
              <a:t>2.(10</a:t>
            </a:r>
            <a:r>
              <a:rPr lang="en-PK" baseline="30000" dirty="0"/>
              <a:t>7</a:t>
            </a:r>
            <a:r>
              <a:rPr lang="en-PK" dirty="0"/>
              <a:t>)</a:t>
            </a:r>
            <a:r>
              <a:rPr lang="en-PK" baseline="30000" dirty="0"/>
              <a:t>2</a:t>
            </a:r>
          </a:p>
          <a:p>
            <a:r>
              <a:rPr lang="en-PK" baseline="30000" dirty="0"/>
              <a:t>___________________ =</a:t>
            </a:r>
            <a:r>
              <a:rPr lang="en-PK" dirty="0"/>
              <a:t>20,000 sec.</a:t>
            </a:r>
            <a:endParaRPr lang="en-PK" baseline="30000" dirty="0"/>
          </a:p>
          <a:p>
            <a:r>
              <a:rPr lang="en-PK" dirty="0"/>
              <a:t>10</a:t>
            </a:r>
            <a:r>
              <a:rPr lang="en-PK" baseline="30000" dirty="0"/>
              <a:t>10</a:t>
            </a:r>
            <a:r>
              <a:rPr lang="en-PK" dirty="0"/>
              <a:t> Inst./Sec.</a:t>
            </a:r>
            <a:endParaRPr lang="en-PK" baseline="30000" dirty="0"/>
          </a:p>
        </p:txBody>
      </p:sp>
      <p:sp>
        <p:nvSpPr>
          <p:cNvPr id="6" name="TextBox 5">
            <a:extLst>
              <a:ext uri="{FF2B5EF4-FFF2-40B4-BE49-F238E27FC236}">
                <a16:creationId xmlns:a16="http://schemas.microsoft.com/office/drawing/2014/main" id="{809D55B1-99E5-A183-9273-09A8D7410E64}"/>
              </a:ext>
            </a:extLst>
          </p:cNvPr>
          <p:cNvSpPr txBox="1"/>
          <p:nvPr/>
        </p:nvSpPr>
        <p:spPr>
          <a:xfrm>
            <a:off x="2133600" y="4881662"/>
            <a:ext cx="3149600" cy="923330"/>
          </a:xfrm>
          <a:prstGeom prst="rect">
            <a:avLst/>
          </a:prstGeom>
          <a:noFill/>
        </p:spPr>
        <p:txBody>
          <a:bodyPr wrap="square" rtlCol="0">
            <a:spAutoFit/>
          </a:bodyPr>
          <a:lstStyle/>
          <a:p>
            <a:r>
              <a:rPr lang="en-PK" dirty="0"/>
              <a:t>50.10</a:t>
            </a:r>
            <a:r>
              <a:rPr lang="en-PK" baseline="30000" dirty="0"/>
              <a:t>7</a:t>
            </a:r>
            <a:r>
              <a:rPr lang="en-PK" dirty="0"/>
              <a:t>lg10</a:t>
            </a:r>
            <a:r>
              <a:rPr lang="en-PK" baseline="30000" dirty="0"/>
              <a:t>7</a:t>
            </a:r>
          </a:p>
          <a:p>
            <a:r>
              <a:rPr lang="en-PK" baseline="30000" dirty="0"/>
              <a:t>___________________ </a:t>
            </a:r>
            <a:r>
              <a:rPr lang="en-PK" dirty="0"/>
              <a:t>=116 sec.</a:t>
            </a:r>
            <a:endParaRPr lang="en-PK" baseline="30000" dirty="0"/>
          </a:p>
          <a:p>
            <a:r>
              <a:rPr lang="en-PK" dirty="0"/>
              <a:t>10</a:t>
            </a:r>
            <a:r>
              <a:rPr lang="en-PK" baseline="30000" dirty="0"/>
              <a:t>7</a:t>
            </a:r>
            <a:r>
              <a:rPr lang="en-PK" dirty="0"/>
              <a:t> Inst./Sec.</a:t>
            </a:r>
            <a:endParaRPr lang="en-PK" baseline="30000" dirty="0"/>
          </a:p>
        </p:txBody>
      </p:sp>
    </p:spTree>
    <p:extLst>
      <p:ext uri="{BB962C8B-B14F-4D97-AF65-F5344CB8AC3E}">
        <p14:creationId xmlns:p14="http://schemas.microsoft.com/office/powerpoint/2010/main" val="358236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64DB-0671-3F13-5309-AF5B6BC0C2E1}"/>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Take Home Assignment: Play with  </a:t>
            </a:r>
            <a:r>
              <a:rPr lang="en-PK" b="1" dirty="0">
                <a:latin typeface="Times New Roman" panose="02020603050405020304" pitchFamily="18" charset="0"/>
                <a:cs typeface="Times New Roman" panose="02020603050405020304" pitchFamily="18" charset="0"/>
                <a:sym typeface="Wingdings" pitchFamily="2" charset="2"/>
              </a:rPr>
              <a:t></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AD6EC3-1669-FEAC-2ED5-A7F1951AEFD6}"/>
              </a:ext>
            </a:extLst>
          </p:cNvPr>
          <p:cNvSpPr>
            <a:spLocks noGrp="1"/>
          </p:cNvSpPr>
          <p:nvPr>
            <p:ph idx="1"/>
          </p:nvPr>
        </p:nvSpPr>
        <p:spPr>
          <a:xfrm>
            <a:off x="838200" y="1825625"/>
            <a:ext cx="10515600" cy="3396615"/>
          </a:xfrm>
        </p:spPr>
        <p:txBody>
          <a:bodyPr>
            <a:normAutofit/>
          </a:bodyPr>
          <a:lstStyle/>
          <a:p>
            <a:r>
              <a:rPr lang="en-GB" sz="2600" dirty="0">
                <a:effectLst/>
                <a:latin typeface="Times New Roman" panose="02020603050405020304" pitchFamily="18" charset="0"/>
                <a:cs typeface="Times New Roman" panose="02020603050405020304" pitchFamily="18" charset="0"/>
              </a:rPr>
              <a:t>Suppose we are comparing implementations of insertion sort and merge sort on the same machine. For inputs of size </a:t>
            </a:r>
            <a:r>
              <a:rPr lang="en-GB" sz="2600" i="1" dirty="0">
                <a:effectLst/>
                <a:latin typeface="Times New Roman" panose="02020603050405020304" pitchFamily="18" charset="0"/>
                <a:cs typeface="Times New Roman" panose="02020603050405020304" pitchFamily="18" charset="0"/>
              </a:rPr>
              <a:t>n</a:t>
            </a:r>
            <a:r>
              <a:rPr lang="en-GB" sz="2600" dirty="0">
                <a:effectLst/>
                <a:latin typeface="Times New Roman" panose="02020603050405020304" pitchFamily="18" charset="0"/>
                <a:cs typeface="Times New Roman" panose="02020603050405020304" pitchFamily="18" charset="0"/>
              </a:rPr>
              <a:t>, insertion sort runs in </a:t>
            </a:r>
            <a:r>
              <a:rPr lang="en-GB" sz="2600" i="1" dirty="0">
                <a:latin typeface="Times New Roman" panose="02020603050405020304" pitchFamily="18" charset="0"/>
                <a:cs typeface="Times New Roman" panose="02020603050405020304" pitchFamily="18" charset="0"/>
              </a:rPr>
              <a:t>8n</a:t>
            </a:r>
            <a:r>
              <a:rPr lang="en-GB" sz="2600" i="1" baseline="30000" dirty="0">
                <a:latin typeface="Times New Roman" panose="02020603050405020304" pitchFamily="18" charset="0"/>
                <a:cs typeface="Times New Roman" panose="02020603050405020304" pitchFamily="18" charset="0"/>
              </a:rPr>
              <a:t>2</a:t>
            </a:r>
            <a:r>
              <a:rPr lang="en-GB" sz="2600" i="1" dirty="0">
                <a:latin typeface="Times New Roman" panose="02020603050405020304" pitchFamily="18" charset="0"/>
                <a:cs typeface="Times New Roman" panose="02020603050405020304" pitchFamily="18" charset="0"/>
              </a:rPr>
              <a:t> </a:t>
            </a:r>
            <a:r>
              <a:rPr lang="en-GB" sz="2600" dirty="0">
                <a:effectLst/>
                <a:latin typeface="Times New Roman" panose="02020603050405020304" pitchFamily="18" charset="0"/>
                <a:cs typeface="Times New Roman" panose="02020603050405020304" pitchFamily="18" charset="0"/>
              </a:rPr>
              <a:t>steps, while merge sort runs in </a:t>
            </a:r>
            <a:r>
              <a:rPr lang="en-GB" sz="2600" i="1" dirty="0">
                <a:effectLst/>
                <a:latin typeface="Times New Roman" panose="02020603050405020304" pitchFamily="18" charset="0"/>
                <a:cs typeface="Times New Roman" panose="02020603050405020304" pitchFamily="18" charset="0"/>
              </a:rPr>
              <a:t>64n </a:t>
            </a:r>
            <a:r>
              <a:rPr lang="en-GB" sz="2600" i="1" dirty="0" err="1">
                <a:effectLst/>
                <a:latin typeface="Times New Roman" panose="02020603050405020304" pitchFamily="18" charset="0"/>
                <a:cs typeface="Times New Roman" panose="02020603050405020304" pitchFamily="18" charset="0"/>
              </a:rPr>
              <a:t>lg</a:t>
            </a:r>
            <a:r>
              <a:rPr lang="en-GB" sz="2600" i="1" dirty="0">
                <a:effectLst/>
                <a:latin typeface="Times New Roman" panose="02020603050405020304" pitchFamily="18" charset="0"/>
                <a:cs typeface="Times New Roman" panose="02020603050405020304" pitchFamily="18" charset="0"/>
              </a:rPr>
              <a:t> n </a:t>
            </a:r>
            <a:r>
              <a:rPr lang="en-GB" sz="2600" dirty="0">
                <a:effectLst/>
                <a:latin typeface="Times New Roman" panose="02020603050405020304" pitchFamily="18" charset="0"/>
                <a:cs typeface="Times New Roman" panose="02020603050405020304" pitchFamily="18" charset="0"/>
              </a:rPr>
              <a:t>steps. For which values of </a:t>
            </a:r>
            <a:r>
              <a:rPr lang="en-GB" sz="2600" i="1" dirty="0">
                <a:effectLst/>
                <a:latin typeface="Times New Roman" panose="02020603050405020304" pitchFamily="18" charset="0"/>
                <a:cs typeface="Times New Roman" panose="02020603050405020304" pitchFamily="18" charset="0"/>
              </a:rPr>
              <a:t>n</a:t>
            </a:r>
            <a:r>
              <a:rPr lang="en-GB" sz="2600" dirty="0">
                <a:effectLst/>
                <a:latin typeface="Times New Roman" panose="02020603050405020304" pitchFamily="18" charset="0"/>
                <a:cs typeface="Times New Roman" panose="02020603050405020304" pitchFamily="18" charset="0"/>
              </a:rPr>
              <a:t> does insertion sort beat merge sort? </a:t>
            </a:r>
            <a:endParaRPr lang="en-GB" sz="2600" dirty="0">
              <a:latin typeface="Times New Roman" panose="02020603050405020304" pitchFamily="18" charset="0"/>
              <a:cs typeface="Times New Roman" panose="02020603050405020304" pitchFamily="18" charset="0"/>
            </a:endParaRPr>
          </a:p>
          <a:p>
            <a:r>
              <a:rPr lang="en-GB" sz="2600" dirty="0">
                <a:effectLst/>
                <a:latin typeface="Times New Roman" panose="02020603050405020304" pitchFamily="18" charset="0"/>
                <a:cs typeface="Times New Roman" panose="02020603050405020304" pitchFamily="18" charset="0"/>
              </a:rPr>
              <a:t>What is the smallest value of </a:t>
            </a:r>
            <a:r>
              <a:rPr lang="en-GB" sz="2600" i="1" dirty="0">
                <a:effectLst/>
                <a:latin typeface="Times New Roman" panose="02020603050405020304" pitchFamily="18" charset="0"/>
                <a:cs typeface="Times New Roman" panose="02020603050405020304" pitchFamily="18" charset="0"/>
              </a:rPr>
              <a:t>n </a:t>
            </a:r>
            <a:r>
              <a:rPr lang="en-GB" sz="2600" dirty="0">
                <a:effectLst/>
                <a:latin typeface="Times New Roman" panose="02020603050405020304" pitchFamily="18" charset="0"/>
                <a:cs typeface="Times New Roman" panose="02020603050405020304" pitchFamily="18" charset="0"/>
              </a:rPr>
              <a:t>such that an algorithm whose running time is </a:t>
            </a:r>
            <a:r>
              <a:rPr lang="en-GB" sz="2600" i="1" dirty="0">
                <a:effectLst/>
                <a:latin typeface="Times New Roman" panose="02020603050405020304" pitchFamily="18" charset="0"/>
                <a:cs typeface="Times New Roman" panose="02020603050405020304" pitchFamily="18" charset="0"/>
              </a:rPr>
              <a:t>100n</a:t>
            </a:r>
            <a:r>
              <a:rPr lang="en-GB" sz="2600" i="1" baseline="30000" dirty="0">
                <a:effectLst/>
                <a:latin typeface="Times New Roman" panose="02020603050405020304" pitchFamily="18" charset="0"/>
                <a:cs typeface="Times New Roman" panose="02020603050405020304" pitchFamily="18" charset="0"/>
              </a:rPr>
              <a:t>2</a:t>
            </a:r>
            <a:r>
              <a:rPr lang="en-GB" sz="2600" dirty="0">
                <a:effectLst/>
                <a:latin typeface="Times New Roman" panose="02020603050405020304" pitchFamily="18" charset="0"/>
                <a:cs typeface="Times New Roman" panose="02020603050405020304" pitchFamily="18" charset="0"/>
              </a:rPr>
              <a:t> runs faster than an algorithm whose running time is </a:t>
            </a:r>
            <a:r>
              <a:rPr lang="en-GB" sz="2600" i="1" dirty="0">
                <a:effectLst/>
                <a:latin typeface="Times New Roman" panose="02020603050405020304" pitchFamily="18" charset="0"/>
                <a:cs typeface="Times New Roman" panose="02020603050405020304" pitchFamily="18" charset="0"/>
              </a:rPr>
              <a:t>2</a:t>
            </a:r>
            <a:r>
              <a:rPr lang="en-GB" sz="2600" i="1" baseline="30000" dirty="0">
                <a:effectLst/>
                <a:latin typeface="Times New Roman" panose="02020603050405020304" pitchFamily="18" charset="0"/>
                <a:cs typeface="Times New Roman" panose="02020603050405020304" pitchFamily="18" charset="0"/>
              </a:rPr>
              <a:t>n</a:t>
            </a:r>
            <a:r>
              <a:rPr lang="en-GB" sz="2600" dirty="0">
                <a:effectLst/>
                <a:latin typeface="Times New Roman" panose="02020603050405020304" pitchFamily="18" charset="0"/>
                <a:cs typeface="Times New Roman" panose="02020603050405020304" pitchFamily="18" charset="0"/>
              </a:rPr>
              <a:t> on the same machine? </a:t>
            </a:r>
          </a:p>
          <a:p>
            <a:r>
              <a:rPr lang="en-GB" sz="2600" dirty="0">
                <a:latin typeface="Times New Roman" panose="02020603050405020304" pitchFamily="18" charset="0"/>
                <a:cs typeface="Times New Roman" panose="02020603050405020304" pitchFamily="18" charset="0"/>
              </a:rPr>
              <a:t>Problem 1.1</a:t>
            </a:r>
          </a:p>
        </p:txBody>
      </p:sp>
      <p:sp>
        <p:nvSpPr>
          <p:cNvPr id="4" name="Slide Number Placeholder 3">
            <a:extLst>
              <a:ext uri="{FF2B5EF4-FFF2-40B4-BE49-F238E27FC236}">
                <a16:creationId xmlns:a16="http://schemas.microsoft.com/office/drawing/2014/main" id="{75236960-2E86-D37C-FFF4-78BF1D5EC2AE}"/>
              </a:ext>
            </a:extLst>
          </p:cNvPr>
          <p:cNvSpPr>
            <a:spLocks noGrp="1"/>
          </p:cNvSpPr>
          <p:nvPr>
            <p:ph type="sldNum" sz="quarter" idx="12"/>
          </p:nvPr>
        </p:nvSpPr>
        <p:spPr/>
        <p:txBody>
          <a:bodyPr/>
          <a:lstStyle/>
          <a:p>
            <a:fld id="{65D072F5-C10D-CA42-8896-F3CAD692572D}" type="slidenum">
              <a:rPr lang="en-PK" smtClean="0"/>
              <a:t>14</a:t>
            </a:fld>
            <a:endParaRPr lang="en-PK"/>
          </a:p>
        </p:txBody>
      </p:sp>
    </p:spTree>
    <p:extLst>
      <p:ext uri="{BB962C8B-B14F-4D97-AF65-F5344CB8AC3E}">
        <p14:creationId xmlns:p14="http://schemas.microsoft.com/office/powerpoint/2010/main" val="203560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02E5F-12F6-A699-A512-B2F7FB725859}"/>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Questions ?</a:t>
            </a:r>
          </a:p>
        </p:txBody>
      </p:sp>
      <p:sp>
        <p:nvSpPr>
          <p:cNvPr id="3" name="Content Placeholder 2">
            <a:extLst>
              <a:ext uri="{FF2B5EF4-FFF2-40B4-BE49-F238E27FC236}">
                <a16:creationId xmlns:a16="http://schemas.microsoft.com/office/drawing/2014/main" id="{35057666-F0A6-4BCE-2E58-051F53F68C9C}"/>
              </a:ext>
            </a:extLst>
          </p:cNvPr>
          <p:cNvSpPr>
            <a:spLocks noGrp="1"/>
          </p:cNvSpPr>
          <p:nvPr>
            <p:ph idx="1"/>
          </p:nvPr>
        </p:nvSpPr>
        <p:spPr/>
        <p:txBody>
          <a:bodyPr/>
          <a:lstStyle/>
          <a:p>
            <a:r>
              <a:rPr lang="en-PK" dirty="0"/>
              <a:t>How many sorting algorithms are there ?     - </a:t>
            </a:r>
            <a:r>
              <a:rPr lang="en-PK" b="1" dirty="0"/>
              <a:t>Few are there</a:t>
            </a:r>
          </a:p>
          <a:p>
            <a:r>
              <a:rPr lang="en-PK" dirty="0"/>
              <a:t>Which one to chose ?       -</a:t>
            </a:r>
            <a:r>
              <a:rPr lang="en-PK" b="1" dirty="0"/>
              <a:t>Depends e.g.; scenario, type, requirement</a:t>
            </a:r>
          </a:p>
          <a:p>
            <a:r>
              <a:rPr lang="en-PK" dirty="0"/>
              <a:t>Why to chose specific algorithm? –</a:t>
            </a:r>
            <a:r>
              <a:rPr lang="en-PK" b="1" dirty="0"/>
              <a:t>To solve prob.+Eff</a:t>
            </a:r>
            <a:r>
              <a:rPr lang="en-GB" b="1" dirty="0" err="1"/>
              <a:t>i</a:t>
            </a:r>
            <a:r>
              <a:rPr lang="en-PK" b="1" dirty="0"/>
              <a:t>cient </a:t>
            </a:r>
          </a:p>
          <a:p>
            <a:r>
              <a:rPr lang="en-PK" b="1" dirty="0"/>
              <a:t>Open Discussion</a:t>
            </a:r>
          </a:p>
        </p:txBody>
      </p:sp>
      <p:sp>
        <p:nvSpPr>
          <p:cNvPr id="4" name="Slide Number Placeholder 3">
            <a:extLst>
              <a:ext uri="{FF2B5EF4-FFF2-40B4-BE49-F238E27FC236}">
                <a16:creationId xmlns:a16="http://schemas.microsoft.com/office/drawing/2014/main" id="{63C46D3C-AE7D-490E-FDE8-77F882F2896C}"/>
              </a:ext>
            </a:extLst>
          </p:cNvPr>
          <p:cNvSpPr>
            <a:spLocks noGrp="1"/>
          </p:cNvSpPr>
          <p:nvPr>
            <p:ph type="sldNum" sz="quarter" idx="12"/>
          </p:nvPr>
        </p:nvSpPr>
        <p:spPr/>
        <p:txBody>
          <a:bodyPr/>
          <a:lstStyle/>
          <a:p>
            <a:fld id="{65D072F5-C10D-CA42-8896-F3CAD692572D}" type="slidenum">
              <a:rPr lang="en-PK" smtClean="0"/>
              <a:t>15</a:t>
            </a:fld>
            <a:endParaRPr lang="en-PK"/>
          </a:p>
        </p:txBody>
      </p:sp>
    </p:spTree>
    <p:extLst>
      <p:ext uri="{BB962C8B-B14F-4D97-AF65-F5344CB8AC3E}">
        <p14:creationId xmlns:p14="http://schemas.microsoft.com/office/powerpoint/2010/main" val="187692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7153A-2654-2818-9757-7DC08348DBC6}"/>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Complexity Analysis ?</a:t>
            </a:r>
          </a:p>
        </p:txBody>
      </p:sp>
      <p:sp>
        <p:nvSpPr>
          <p:cNvPr id="3" name="Content Placeholder 2">
            <a:extLst>
              <a:ext uri="{FF2B5EF4-FFF2-40B4-BE49-F238E27FC236}">
                <a16:creationId xmlns:a16="http://schemas.microsoft.com/office/drawing/2014/main" id="{2C07CAE9-1ADF-D7DC-310B-45655A409A6F}"/>
              </a:ext>
            </a:extLst>
          </p:cNvPr>
          <p:cNvSpPr>
            <a:spLocks noGrp="1"/>
          </p:cNvSpPr>
          <p:nvPr>
            <p:ph idx="1"/>
          </p:nvPr>
        </p:nvSpPr>
        <p:spPr/>
        <p:txBody>
          <a:bodyPr>
            <a:normAutofit fontScale="92500" lnSpcReduction="20000"/>
          </a:bodyPr>
          <a:lstStyle/>
          <a:p>
            <a:pPr algn="just"/>
            <a:r>
              <a:rPr lang="en-GB" b="0" i="0" dirty="0">
                <a:solidFill>
                  <a:srgbClr val="000000"/>
                </a:solidFill>
                <a:effectLst/>
                <a:latin typeface="Times New Roman" panose="02020603050405020304" pitchFamily="18" charset="0"/>
                <a:cs typeface="Times New Roman" panose="02020603050405020304" pitchFamily="18" charset="0"/>
              </a:rPr>
              <a:t>Asymptotic analysis of an algorithm - defining the mathematical </a:t>
            </a:r>
            <a:r>
              <a:rPr lang="en-GB" b="0" i="0" dirty="0" err="1">
                <a:solidFill>
                  <a:srgbClr val="000000"/>
                </a:solidFill>
                <a:effectLst/>
                <a:latin typeface="Times New Roman" panose="02020603050405020304" pitchFamily="18" charset="0"/>
                <a:cs typeface="Times New Roman" panose="02020603050405020304" pitchFamily="18" charset="0"/>
              </a:rPr>
              <a:t>boundation</a:t>
            </a:r>
            <a:r>
              <a:rPr lang="en-GB" b="0" i="0" dirty="0">
                <a:solidFill>
                  <a:srgbClr val="000000"/>
                </a:solidFill>
                <a:effectLst/>
                <a:latin typeface="Times New Roman" panose="02020603050405020304" pitchFamily="18" charset="0"/>
                <a:cs typeface="Times New Roman" panose="02020603050405020304" pitchFamily="18" charset="0"/>
              </a:rPr>
              <a:t>/framing of its run-time performance (computing the running time of any operation in mathematical units of computation.)</a:t>
            </a:r>
          </a:p>
          <a:p>
            <a:pPr algn="just"/>
            <a:r>
              <a:rPr lang="en-GB" b="0" i="0" dirty="0">
                <a:solidFill>
                  <a:srgbClr val="000000"/>
                </a:solidFill>
                <a:effectLst/>
                <a:latin typeface="Times New Roman" panose="02020603050405020304" pitchFamily="18" charset="0"/>
                <a:cs typeface="Times New Roman" panose="02020603050405020304" pitchFamily="18" charset="0"/>
              </a:rPr>
              <a:t>Using asymptotic analysis, we can very well conclude the best case, average case, and worst case scenario of an algorithm.</a:t>
            </a:r>
          </a:p>
          <a:p>
            <a:pPr algn="just"/>
            <a:r>
              <a:rPr lang="en-GB" b="0" i="0" dirty="0">
                <a:solidFill>
                  <a:srgbClr val="000000"/>
                </a:solidFill>
                <a:effectLst/>
                <a:latin typeface="Times New Roman" panose="02020603050405020304" pitchFamily="18" charset="0"/>
                <a:cs typeface="Times New Roman" panose="02020603050405020304" pitchFamily="18" charset="0"/>
              </a:rPr>
              <a:t>Asymptotic analysis is input bound i.e., if there's no input to the algorithm, it is concluded to work in a constant time. Other than the "input" all other factors are considered constant.</a:t>
            </a:r>
          </a:p>
          <a:p>
            <a:r>
              <a:rPr lang="en-GB" b="1" i="1" dirty="0"/>
              <a:t>f</a:t>
            </a:r>
            <a:r>
              <a:rPr lang="en-PK" b="1" i="1" dirty="0"/>
              <a:t>(n)</a:t>
            </a:r>
            <a:r>
              <a:rPr lang="en-PK" dirty="0"/>
              <a:t> and </a:t>
            </a:r>
            <a:r>
              <a:rPr lang="en-PK" b="1" i="1" dirty="0"/>
              <a:t>g(n^2) – </a:t>
            </a:r>
            <a:r>
              <a:rPr lang="en-PK" i="1" dirty="0"/>
              <a:t>What if n=1 and n&gt;=2 ?</a:t>
            </a:r>
          </a:p>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Best Case</a:t>
            </a:r>
            <a:r>
              <a:rPr lang="en-GB" b="0" i="0" dirty="0">
                <a:solidFill>
                  <a:srgbClr val="000000"/>
                </a:solidFill>
                <a:effectLst/>
                <a:latin typeface="Times New Roman" panose="02020603050405020304" pitchFamily="18" charset="0"/>
                <a:cs typeface="Times New Roman" panose="02020603050405020304" pitchFamily="18" charset="0"/>
              </a:rPr>
              <a:t> − Minimum time required for program execution.</a:t>
            </a:r>
          </a:p>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Average Case</a:t>
            </a:r>
            <a:r>
              <a:rPr lang="en-GB" b="0" i="0" dirty="0">
                <a:solidFill>
                  <a:srgbClr val="000000"/>
                </a:solidFill>
                <a:effectLst/>
                <a:latin typeface="Times New Roman" panose="02020603050405020304" pitchFamily="18" charset="0"/>
                <a:cs typeface="Times New Roman" panose="02020603050405020304" pitchFamily="18" charset="0"/>
              </a:rPr>
              <a:t> − Average time required for program execution.</a:t>
            </a:r>
          </a:p>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Worst Case</a:t>
            </a:r>
            <a:r>
              <a:rPr lang="en-GB" b="0" i="0" dirty="0">
                <a:solidFill>
                  <a:srgbClr val="000000"/>
                </a:solidFill>
                <a:effectLst/>
                <a:latin typeface="Times New Roman" panose="02020603050405020304" pitchFamily="18" charset="0"/>
                <a:cs typeface="Times New Roman" panose="02020603050405020304" pitchFamily="18" charset="0"/>
              </a:rPr>
              <a:t> − Maximum time required for program execution</a:t>
            </a:r>
          </a:p>
          <a:p>
            <a:endParaRPr lang="en-PK" b="1" i="1" dirty="0"/>
          </a:p>
        </p:txBody>
      </p:sp>
      <p:sp>
        <p:nvSpPr>
          <p:cNvPr id="4" name="Slide Number Placeholder 3">
            <a:extLst>
              <a:ext uri="{FF2B5EF4-FFF2-40B4-BE49-F238E27FC236}">
                <a16:creationId xmlns:a16="http://schemas.microsoft.com/office/drawing/2014/main" id="{06400787-7A7C-EBA6-ECD9-DB34BBAF12D1}"/>
              </a:ext>
            </a:extLst>
          </p:cNvPr>
          <p:cNvSpPr>
            <a:spLocks noGrp="1"/>
          </p:cNvSpPr>
          <p:nvPr>
            <p:ph type="sldNum" sz="quarter" idx="12"/>
          </p:nvPr>
        </p:nvSpPr>
        <p:spPr/>
        <p:txBody>
          <a:bodyPr/>
          <a:lstStyle/>
          <a:p>
            <a:fld id="{65D072F5-C10D-CA42-8896-F3CAD692572D}" type="slidenum">
              <a:rPr lang="en-PK" smtClean="0"/>
              <a:t>16</a:t>
            </a:fld>
            <a:endParaRPr lang="en-PK"/>
          </a:p>
        </p:txBody>
      </p:sp>
    </p:spTree>
    <p:extLst>
      <p:ext uri="{BB962C8B-B14F-4D97-AF65-F5344CB8AC3E}">
        <p14:creationId xmlns:p14="http://schemas.microsoft.com/office/powerpoint/2010/main" val="249447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5F11-9411-F93B-D1DD-5C05854F9A31}"/>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Asymptotic Notations</a:t>
            </a:r>
          </a:p>
        </p:txBody>
      </p:sp>
      <p:pic>
        <p:nvPicPr>
          <p:cNvPr id="1026" name="Picture 2" descr="Big O Notation">
            <a:extLst>
              <a:ext uri="{FF2B5EF4-FFF2-40B4-BE49-F238E27FC236}">
                <a16:creationId xmlns:a16="http://schemas.microsoft.com/office/drawing/2014/main" id="{B7C84017-5C9F-4C98-544B-01EA66465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82" y="1690688"/>
            <a:ext cx="3185111" cy="23251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mega Notation">
            <a:extLst>
              <a:ext uri="{FF2B5EF4-FFF2-40B4-BE49-F238E27FC236}">
                <a16:creationId xmlns:a16="http://schemas.microsoft.com/office/drawing/2014/main" id="{075A601D-2664-0AC9-9F46-E129EB72D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812" y="1690687"/>
            <a:ext cx="3199723" cy="23251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ta Notation">
            <a:extLst>
              <a:ext uri="{FF2B5EF4-FFF2-40B4-BE49-F238E27FC236}">
                <a16:creationId xmlns:a16="http://schemas.microsoft.com/office/drawing/2014/main" id="{B649EF4A-05A7-A62A-A219-8D3FA64A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3109" y="1532745"/>
            <a:ext cx="3448714" cy="2483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F02C09-0DED-4DC5-4D29-8DAC4849ACA1}"/>
              </a:ext>
            </a:extLst>
          </p:cNvPr>
          <p:cNvSpPr txBox="1"/>
          <p:nvPr/>
        </p:nvSpPr>
        <p:spPr>
          <a:xfrm>
            <a:off x="389744" y="4272197"/>
            <a:ext cx="3657600" cy="1200329"/>
          </a:xfrm>
          <a:prstGeom prst="rect">
            <a:avLst/>
          </a:prstGeom>
          <a:noFill/>
        </p:spPr>
        <p:txBody>
          <a:bodyPr wrap="square" rtlCol="0">
            <a:spAutoFit/>
          </a:bodyPr>
          <a:lstStyle/>
          <a:p>
            <a:r>
              <a:rPr lang="en-US" b="1" u="sng" dirty="0"/>
              <a:t>Big Oh Notation</a:t>
            </a:r>
          </a:p>
          <a:p>
            <a:r>
              <a:rPr lang="el-GR" dirty="0"/>
              <a:t>Ο(</a:t>
            </a:r>
            <a:r>
              <a:rPr lang="en-GB" i="1" dirty="0">
                <a:effectLst/>
              </a:rPr>
              <a:t>f</a:t>
            </a:r>
            <a:r>
              <a:rPr lang="en-GB" dirty="0"/>
              <a:t>(n)) = { </a:t>
            </a:r>
            <a:r>
              <a:rPr lang="en-GB" i="1" dirty="0">
                <a:effectLst/>
              </a:rPr>
              <a:t>g</a:t>
            </a:r>
            <a:r>
              <a:rPr lang="en-GB" dirty="0"/>
              <a:t>(n) : there exists c &gt; 0 and n</a:t>
            </a:r>
            <a:r>
              <a:rPr lang="en-GB" baseline="-25000" dirty="0">
                <a:effectLst/>
              </a:rPr>
              <a:t>0</a:t>
            </a:r>
            <a:r>
              <a:rPr lang="en-GB" dirty="0"/>
              <a:t> such that </a:t>
            </a:r>
            <a:r>
              <a:rPr lang="en-GB" i="1" dirty="0">
                <a:effectLst/>
              </a:rPr>
              <a:t>f</a:t>
            </a:r>
            <a:r>
              <a:rPr lang="en-GB" dirty="0"/>
              <a:t>(n) ≤ </a:t>
            </a:r>
            <a:r>
              <a:rPr lang="en-GB" dirty="0" err="1"/>
              <a:t>c.</a:t>
            </a:r>
            <a:r>
              <a:rPr lang="en-GB" i="1" dirty="0" err="1">
                <a:effectLst/>
              </a:rPr>
              <a:t>g</a:t>
            </a:r>
            <a:r>
              <a:rPr lang="en-GB" dirty="0"/>
              <a:t>(n) for all n &gt; n</a:t>
            </a:r>
            <a:r>
              <a:rPr lang="en-GB" baseline="-25000" dirty="0">
                <a:effectLst/>
              </a:rPr>
              <a:t>0</a:t>
            </a:r>
            <a:r>
              <a:rPr lang="en-GB" dirty="0"/>
              <a:t>. }</a:t>
            </a:r>
            <a:endParaRPr lang="en-PK" dirty="0"/>
          </a:p>
        </p:txBody>
      </p:sp>
      <p:sp>
        <p:nvSpPr>
          <p:cNvPr id="5" name="TextBox 4">
            <a:extLst>
              <a:ext uri="{FF2B5EF4-FFF2-40B4-BE49-F238E27FC236}">
                <a16:creationId xmlns:a16="http://schemas.microsoft.com/office/drawing/2014/main" id="{E4A3E22B-0F16-6D02-FF7F-24735F04F2F6}"/>
              </a:ext>
            </a:extLst>
          </p:cNvPr>
          <p:cNvSpPr txBox="1"/>
          <p:nvPr/>
        </p:nvSpPr>
        <p:spPr>
          <a:xfrm>
            <a:off x="4121873" y="4174442"/>
            <a:ext cx="3657600" cy="1200329"/>
          </a:xfrm>
          <a:prstGeom prst="rect">
            <a:avLst/>
          </a:prstGeom>
          <a:noFill/>
        </p:spPr>
        <p:txBody>
          <a:bodyPr wrap="square" rtlCol="0">
            <a:spAutoFit/>
          </a:bodyPr>
          <a:lstStyle/>
          <a:p>
            <a:r>
              <a:rPr lang="en-US" b="1" u="sng" dirty="0"/>
              <a:t>Big Omega Notation</a:t>
            </a:r>
          </a:p>
          <a:p>
            <a:r>
              <a:rPr lang="el-GR" dirty="0"/>
              <a:t>Ω(</a:t>
            </a:r>
            <a:r>
              <a:rPr lang="en-GB" i="1" dirty="0">
                <a:effectLst/>
              </a:rPr>
              <a:t>f</a:t>
            </a:r>
            <a:r>
              <a:rPr lang="en-GB" dirty="0"/>
              <a:t>(n)) ≥ { </a:t>
            </a:r>
            <a:r>
              <a:rPr lang="en-GB" i="1" dirty="0">
                <a:effectLst/>
              </a:rPr>
              <a:t>g</a:t>
            </a:r>
            <a:r>
              <a:rPr lang="en-GB" dirty="0"/>
              <a:t>(n) : there exists c &gt; 0 and n</a:t>
            </a:r>
            <a:r>
              <a:rPr lang="en-GB" baseline="-25000" dirty="0">
                <a:effectLst/>
              </a:rPr>
              <a:t>0</a:t>
            </a:r>
            <a:r>
              <a:rPr lang="en-GB" dirty="0"/>
              <a:t> such that </a:t>
            </a:r>
            <a:r>
              <a:rPr lang="en-GB" i="1" dirty="0">
                <a:effectLst/>
              </a:rPr>
              <a:t>g</a:t>
            </a:r>
            <a:r>
              <a:rPr lang="en-GB" dirty="0"/>
              <a:t>(n) ≤ </a:t>
            </a:r>
            <a:r>
              <a:rPr lang="en-GB" dirty="0" err="1"/>
              <a:t>c.</a:t>
            </a:r>
            <a:r>
              <a:rPr lang="en-GB" i="1" dirty="0" err="1">
                <a:effectLst/>
              </a:rPr>
              <a:t>f</a:t>
            </a:r>
            <a:r>
              <a:rPr lang="en-GB" dirty="0"/>
              <a:t>(n) for all n &gt; n</a:t>
            </a:r>
            <a:r>
              <a:rPr lang="en-GB" baseline="-25000" dirty="0">
                <a:effectLst/>
              </a:rPr>
              <a:t>0</a:t>
            </a:r>
            <a:r>
              <a:rPr lang="en-GB" dirty="0"/>
              <a:t>. }</a:t>
            </a:r>
            <a:endParaRPr lang="en-PK" dirty="0"/>
          </a:p>
        </p:txBody>
      </p:sp>
      <p:sp>
        <p:nvSpPr>
          <p:cNvPr id="6" name="TextBox 5">
            <a:extLst>
              <a:ext uri="{FF2B5EF4-FFF2-40B4-BE49-F238E27FC236}">
                <a16:creationId xmlns:a16="http://schemas.microsoft.com/office/drawing/2014/main" id="{C8A6CA0B-958C-1E2A-52DC-BA2B6732AC33}"/>
              </a:ext>
            </a:extLst>
          </p:cNvPr>
          <p:cNvSpPr txBox="1"/>
          <p:nvPr/>
        </p:nvSpPr>
        <p:spPr>
          <a:xfrm>
            <a:off x="8144657" y="4167266"/>
            <a:ext cx="3657599" cy="1200329"/>
          </a:xfrm>
          <a:prstGeom prst="rect">
            <a:avLst/>
          </a:prstGeom>
          <a:noFill/>
        </p:spPr>
        <p:txBody>
          <a:bodyPr wrap="square" rtlCol="0">
            <a:spAutoFit/>
          </a:bodyPr>
          <a:lstStyle/>
          <a:p>
            <a:r>
              <a:rPr lang="en-US" b="1" u="sng" dirty="0"/>
              <a:t>Theta Notation</a:t>
            </a:r>
          </a:p>
          <a:p>
            <a:r>
              <a:rPr lang="el-GR" dirty="0"/>
              <a:t>θ(</a:t>
            </a:r>
            <a:r>
              <a:rPr lang="en-GB" i="1" dirty="0">
                <a:effectLst/>
              </a:rPr>
              <a:t>f</a:t>
            </a:r>
            <a:r>
              <a:rPr lang="en-GB" dirty="0"/>
              <a:t>(n)) = { </a:t>
            </a:r>
            <a:r>
              <a:rPr lang="en-GB" i="1" dirty="0">
                <a:effectLst/>
              </a:rPr>
              <a:t>g</a:t>
            </a:r>
            <a:r>
              <a:rPr lang="en-GB" dirty="0"/>
              <a:t>(n) if and only if </a:t>
            </a:r>
            <a:r>
              <a:rPr lang="en-GB" i="1" dirty="0">
                <a:effectLst/>
              </a:rPr>
              <a:t>g</a:t>
            </a:r>
            <a:r>
              <a:rPr lang="en-GB" dirty="0"/>
              <a:t>(n) = </a:t>
            </a:r>
            <a:r>
              <a:rPr lang="el-GR" dirty="0"/>
              <a:t>Ο(</a:t>
            </a:r>
            <a:r>
              <a:rPr lang="en-GB" i="1" dirty="0">
                <a:effectLst/>
              </a:rPr>
              <a:t>f</a:t>
            </a:r>
            <a:r>
              <a:rPr lang="en-GB" dirty="0"/>
              <a:t>(n)) and </a:t>
            </a:r>
            <a:r>
              <a:rPr lang="en-GB" i="1" dirty="0">
                <a:effectLst/>
              </a:rPr>
              <a:t>g</a:t>
            </a:r>
            <a:r>
              <a:rPr lang="en-GB" dirty="0"/>
              <a:t>(n) = </a:t>
            </a:r>
            <a:r>
              <a:rPr lang="el-GR" dirty="0"/>
              <a:t>Ω(</a:t>
            </a:r>
            <a:r>
              <a:rPr lang="en-GB" i="1" dirty="0">
                <a:effectLst/>
              </a:rPr>
              <a:t>f</a:t>
            </a:r>
            <a:r>
              <a:rPr lang="en-GB" dirty="0"/>
              <a:t>(n)) for all n &gt; n</a:t>
            </a:r>
            <a:r>
              <a:rPr lang="en-GB" baseline="-25000" dirty="0">
                <a:effectLst/>
              </a:rPr>
              <a:t>0</a:t>
            </a:r>
            <a:r>
              <a:rPr lang="en-GB" dirty="0"/>
              <a:t>. }</a:t>
            </a:r>
            <a:endParaRPr lang="en-PK" dirty="0"/>
          </a:p>
        </p:txBody>
      </p:sp>
      <p:sp>
        <p:nvSpPr>
          <p:cNvPr id="3" name="Slide Number Placeholder 2">
            <a:extLst>
              <a:ext uri="{FF2B5EF4-FFF2-40B4-BE49-F238E27FC236}">
                <a16:creationId xmlns:a16="http://schemas.microsoft.com/office/drawing/2014/main" id="{CF7310E3-7996-966E-14D0-17E6D8EB2CA3}"/>
              </a:ext>
            </a:extLst>
          </p:cNvPr>
          <p:cNvSpPr>
            <a:spLocks noGrp="1"/>
          </p:cNvSpPr>
          <p:nvPr>
            <p:ph type="sldNum" sz="quarter" idx="12"/>
          </p:nvPr>
        </p:nvSpPr>
        <p:spPr/>
        <p:txBody>
          <a:bodyPr/>
          <a:lstStyle/>
          <a:p>
            <a:fld id="{65D072F5-C10D-CA42-8896-F3CAD692572D}" type="slidenum">
              <a:rPr lang="en-PK" smtClean="0"/>
              <a:t>17</a:t>
            </a:fld>
            <a:endParaRPr lang="en-PK"/>
          </a:p>
        </p:txBody>
      </p:sp>
    </p:spTree>
    <p:extLst>
      <p:ext uri="{BB962C8B-B14F-4D97-AF65-F5344CB8AC3E}">
        <p14:creationId xmlns:p14="http://schemas.microsoft.com/office/powerpoint/2010/main" val="193330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9B34-51D9-DC7A-2100-B63CA00F2975}"/>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Common Asympotatic Notations</a:t>
            </a:r>
          </a:p>
        </p:txBody>
      </p:sp>
      <p:graphicFrame>
        <p:nvGraphicFramePr>
          <p:cNvPr id="4" name="Table 4">
            <a:extLst>
              <a:ext uri="{FF2B5EF4-FFF2-40B4-BE49-F238E27FC236}">
                <a16:creationId xmlns:a16="http://schemas.microsoft.com/office/drawing/2014/main" id="{042F50EB-FD29-B474-40A6-EB2F1DE250C8}"/>
              </a:ext>
            </a:extLst>
          </p:cNvPr>
          <p:cNvGraphicFramePr>
            <a:graphicFrameLocks noGrp="1"/>
          </p:cNvGraphicFramePr>
          <p:nvPr>
            <p:extLst>
              <p:ext uri="{D42A27DB-BD31-4B8C-83A1-F6EECF244321}">
                <p14:modId xmlns:p14="http://schemas.microsoft.com/office/powerpoint/2010/main" val="3136324781"/>
              </p:ext>
            </p:extLst>
          </p:nvPr>
        </p:nvGraphicFramePr>
        <p:xfrm>
          <a:off x="532984" y="1722120"/>
          <a:ext cx="3734216" cy="4069080"/>
        </p:xfrm>
        <a:graphic>
          <a:graphicData uri="http://schemas.openxmlformats.org/drawingml/2006/table">
            <a:tbl>
              <a:tblPr firstRow="1" bandRow="1">
                <a:tableStyleId>{5C22544A-7EE6-4342-B048-85BDC9FD1C3A}</a:tableStyleId>
              </a:tblPr>
              <a:tblGrid>
                <a:gridCol w="1867108">
                  <a:extLst>
                    <a:ext uri="{9D8B030D-6E8A-4147-A177-3AD203B41FA5}">
                      <a16:colId xmlns:a16="http://schemas.microsoft.com/office/drawing/2014/main" val="1850979808"/>
                    </a:ext>
                  </a:extLst>
                </a:gridCol>
                <a:gridCol w="1867108">
                  <a:extLst>
                    <a:ext uri="{9D8B030D-6E8A-4147-A177-3AD203B41FA5}">
                      <a16:colId xmlns:a16="http://schemas.microsoft.com/office/drawing/2014/main" val="3181594396"/>
                    </a:ext>
                  </a:extLst>
                </a:gridCol>
              </a:tblGrid>
              <a:tr h="508635">
                <a:tc>
                  <a:txBody>
                    <a:bodyPr/>
                    <a:lstStyle/>
                    <a:p>
                      <a:pPr fontAlgn="t"/>
                      <a:r>
                        <a:rPr lang="en-GB" dirty="0">
                          <a:solidFill>
                            <a:schemeClr val="tx1"/>
                          </a:solidFill>
                          <a:effectLst/>
                        </a:rPr>
                        <a:t>constant</a:t>
                      </a:r>
                    </a:p>
                  </a:txBody>
                  <a:tcPr marL="76200" marR="76200" marT="76200" marB="76200">
                    <a:solidFill>
                      <a:schemeClr val="tx2">
                        <a:lumMod val="20000"/>
                        <a:lumOff val="80000"/>
                      </a:schemeClr>
                    </a:solidFill>
                  </a:tcPr>
                </a:tc>
                <a:tc>
                  <a:txBody>
                    <a:bodyPr/>
                    <a:lstStyle/>
                    <a:p>
                      <a:pPr fontAlgn="t"/>
                      <a:r>
                        <a:rPr lang="el-GR" dirty="0">
                          <a:solidFill>
                            <a:schemeClr val="tx1"/>
                          </a:solidFill>
                          <a:effectLst/>
                        </a:rPr>
                        <a:t>Ο(1)</a:t>
                      </a:r>
                    </a:p>
                  </a:txBody>
                  <a:tcPr marL="76200" marR="76200" marT="76200" marB="76200">
                    <a:solidFill>
                      <a:schemeClr val="tx2">
                        <a:lumMod val="20000"/>
                        <a:lumOff val="80000"/>
                      </a:schemeClr>
                    </a:solidFill>
                  </a:tcPr>
                </a:tc>
                <a:extLst>
                  <a:ext uri="{0D108BD9-81ED-4DB2-BD59-A6C34878D82A}">
                    <a16:rowId xmlns:a16="http://schemas.microsoft.com/office/drawing/2014/main" val="4142554137"/>
                  </a:ext>
                </a:extLst>
              </a:tr>
              <a:tr h="508635">
                <a:tc>
                  <a:txBody>
                    <a:bodyPr/>
                    <a:lstStyle/>
                    <a:p>
                      <a:pPr fontAlgn="t"/>
                      <a:r>
                        <a:rPr lang="en-GB">
                          <a:effectLst/>
                        </a:rPr>
                        <a:t>logarithmic</a:t>
                      </a:r>
                    </a:p>
                  </a:txBody>
                  <a:tcPr marL="76200" marR="76200" marT="76200" marB="76200"/>
                </a:tc>
                <a:tc>
                  <a:txBody>
                    <a:bodyPr/>
                    <a:lstStyle/>
                    <a:p>
                      <a:pPr fontAlgn="t"/>
                      <a:r>
                        <a:rPr lang="el-GR" dirty="0">
                          <a:effectLst/>
                        </a:rPr>
                        <a:t>Ο(</a:t>
                      </a:r>
                      <a:r>
                        <a:rPr lang="en-GB" dirty="0">
                          <a:effectLst/>
                        </a:rPr>
                        <a:t>log n)</a:t>
                      </a:r>
                    </a:p>
                  </a:txBody>
                  <a:tcPr marL="76200" marR="76200" marT="76200" marB="76200"/>
                </a:tc>
                <a:extLst>
                  <a:ext uri="{0D108BD9-81ED-4DB2-BD59-A6C34878D82A}">
                    <a16:rowId xmlns:a16="http://schemas.microsoft.com/office/drawing/2014/main" val="3177446767"/>
                  </a:ext>
                </a:extLst>
              </a:tr>
              <a:tr h="508635">
                <a:tc>
                  <a:txBody>
                    <a:bodyPr/>
                    <a:lstStyle/>
                    <a:p>
                      <a:pPr fontAlgn="t"/>
                      <a:r>
                        <a:rPr lang="en-GB">
                          <a:effectLst/>
                        </a:rPr>
                        <a:t>linear</a:t>
                      </a:r>
                    </a:p>
                  </a:txBody>
                  <a:tcPr marL="76200" marR="76200" marT="76200" marB="76200"/>
                </a:tc>
                <a:tc>
                  <a:txBody>
                    <a:bodyPr/>
                    <a:lstStyle/>
                    <a:p>
                      <a:pPr fontAlgn="t"/>
                      <a:r>
                        <a:rPr lang="el-GR" dirty="0">
                          <a:effectLst/>
                        </a:rPr>
                        <a:t>Ο(</a:t>
                      </a:r>
                      <a:r>
                        <a:rPr lang="en-GB" dirty="0">
                          <a:effectLst/>
                        </a:rPr>
                        <a:t>n)</a:t>
                      </a:r>
                    </a:p>
                  </a:txBody>
                  <a:tcPr marL="76200" marR="76200" marT="76200" marB="76200"/>
                </a:tc>
                <a:extLst>
                  <a:ext uri="{0D108BD9-81ED-4DB2-BD59-A6C34878D82A}">
                    <a16:rowId xmlns:a16="http://schemas.microsoft.com/office/drawing/2014/main" val="2745404919"/>
                  </a:ext>
                </a:extLst>
              </a:tr>
              <a:tr h="508635">
                <a:tc>
                  <a:txBody>
                    <a:bodyPr/>
                    <a:lstStyle/>
                    <a:p>
                      <a:pPr fontAlgn="t"/>
                      <a:r>
                        <a:rPr lang="en-GB">
                          <a:effectLst/>
                        </a:rPr>
                        <a:t>n log n</a:t>
                      </a:r>
                    </a:p>
                  </a:txBody>
                  <a:tcPr marL="76200" marR="76200" marT="76200" marB="76200"/>
                </a:tc>
                <a:tc>
                  <a:txBody>
                    <a:bodyPr/>
                    <a:lstStyle/>
                    <a:p>
                      <a:pPr fontAlgn="t"/>
                      <a:r>
                        <a:rPr lang="el-GR">
                          <a:effectLst/>
                        </a:rPr>
                        <a:t>Ο(</a:t>
                      </a:r>
                      <a:r>
                        <a:rPr lang="en-GB">
                          <a:effectLst/>
                        </a:rPr>
                        <a:t>n log n)</a:t>
                      </a:r>
                    </a:p>
                  </a:txBody>
                  <a:tcPr marL="76200" marR="76200" marT="76200" marB="76200"/>
                </a:tc>
                <a:extLst>
                  <a:ext uri="{0D108BD9-81ED-4DB2-BD59-A6C34878D82A}">
                    <a16:rowId xmlns:a16="http://schemas.microsoft.com/office/drawing/2014/main" val="4046744092"/>
                  </a:ext>
                </a:extLst>
              </a:tr>
              <a:tr h="508635">
                <a:tc>
                  <a:txBody>
                    <a:bodyPr/>
                    <a:lstStyle/>
                    <a:p>
                      <a:pPr fontAlgn="t"/>
                      <a:r>
                        <a:rPr lang="en-GB">
                          <a:effectLst/>
                        </a:rPr>
                        <a:t>quadratic</a:t>
                      </a:r>
                    </a:p>
                  </a:txBody>
                  <a:tcPr marL="76200" marR="76200" marT="76200" marB="76200"/>
                </a:tc>
                <a:tc>
                  <a:txBody>
                    <a:bodyPr/>
                    <a:lstStyle/>
                    <a:p>
                      <a:pPr fontAlgn="t"/>
                      <a:r>
                        <a:rPr lang="el-GR">
                          <a:effectLst/>
                        </a:rPr>
                        <a:t>Ο(</a:t>
                      </a:r>
                      <a:r>
                        <a:rPr lang="en-GB">
                          <a:effectLst/>
                        </a:rPr>
                        <a:t>n</a:t>
                      </a:r>
                      <a:r>
                        <a:rPr lang="en-GB" baseline="30000">
                          <a:effectLst/>
                        </a:rPr>
                        <a:t>2</a:t>
                      </a:r>
                      <a:r>
                        <a:rPr lang="en-GB">
                          <a:effectLst/>
                        </a:rPr>
                        <a:t>)</a:t>
                      </a:r>
                    </a:p>
                  </a:txBody>
                  <a:tcPr marL="76200" marR="76200" marT="76200" marB="76200"/>
                </a:tc>
                <a:extLst>
                  <a:ext uri="{0D108BD9-81ED-4DB2-BD59-A6C34878D82A}">
                    <a16:rowId xmlns:a16="http://schemas.microsoft.com/office/drawing/2014/main" val="3225574947"/>
                  </a:ext>
                </a:extLst>
              </a:tr>
              <a:tr h="508635">
                <a:tc>
                  <a:txBody>
                    <a:bodyPr/>
                    <a:lstStyle/>
                    <a:p>
                      <a:pPr fontAlgn="t"/>
                      <a:r>
                        <a:rPr lang="en-GB">
                          <a:effectLst/>
                        </a:rPr>
                        <a:t>cubic</a:t>
                      </a:r>
                    </a:p>
                  </a:txBody>
                  <a:tcPr marL="76200" marR="76200" marT="76200" marB="76200"/>
                </a:tc>
                <a:tc>
                  <a:txBody>
                    <a:bodyPr/>
                    <a:lstStyle/>
                    <a:p>
                      <a:pPr fontAlgn="t"/>
                      <a:r>
                        <a:rPr lang="el-GR">
                          <a:effectLst/>
                        </a:rPr>
                        <a:t>Ο(</a:t>
                      </a:r>
                      <a:r>
                        <a:rPr lang="en-GB">
                          <a:effectLst/>
                        </a:rPr>
                        <a:t>n</a:t>
                      </a:r>
                      <a:r>
                        <a:rPr lang="en-GB" baseline="30000">
                          <a:effectLst/>
                        </a:rPr>
                        <a:t>3</a:t>
                      </a:r>
                      <a:r>
                        <a:rPr lang="en-GB">
                          <a:effectLst/>
                        </a:rPr>
                        <a:t>)</a:t>
                      </a:r>
                    </a:p>
                  </a:txBody>
                  <a:tcPr marL="76200" marR="76200" marT="76200" marB="76200"/>
                </a:tc>
                <a:extLst>
                  <a:ext uri="{0D108BD9-81ED-4DB2-BD59-A6C34878D82A}">
                    <a16:rowId xmlns:a16="http://schemas.microsoft.com/office/drawing/2014/main" val="2810200315"/>
                  </a:ext>
                </a:extLst>
              </a:tr>
              <a:tr h="508635">
                <a:tc>
                  <a:txBody>
                    <a:bodyPr/>
                    <a:lstStyle/>
                    <a:p>
                      <a:pPr fontAlgn="t"/>
                      <a:r>
                        <a:rPr lang="en-GB">
                          <a:effectLst/>
                        </a:rPr>
                        <a:t>polynomial</a:t>
                      </a:r>
                    </a:p>
                  </a:txBody>
                  <a:tcPr marL="76200" marR="76200" marT="76200" marB="76200"/>
                </a:tc>
                <a:tc>
                  <a:txBody>
                    <a:bodyPr/>
                    <a:lstStyle/>
                    <a:p>
                      <a:pPr fontAlgn="t"/>
                      <a:r>
                        <a:rPr lang="en-GB">
                          <a:effectLst/>
                        </a:rPr>
                        <a:t>n</a:t>
                      </a:r>
                      <a:r>
                        <a:rPr lang="el-GR" baseline="30000">
                          <a:effectLst/>
                        </a:rPr>
                        <a:t>Ο(1)</a:t>
                      </a:r>
                      <a:endParaRPr lang="el-GR">
                        <a:effectLst/>
                      </a:endParaRPr>
                    </a:p>
                  </a:txBody>
                  <a:tcPr marL="76200" marR="76200" marT="76200" marB="76200"/>
                </a:tc>
                <a:extLst>
                  <a:ext uri="{0D108BD9-81ED-4DB2-BD59-A6C34878D82A}">
                    <a16:rowId xmlns:a16="http://schemas.microsoft.com/office/drawing/2014/main" val="2064200071"/>
                  </a:ext>
                </a:extLst>
              </a:tr>
              <a:tr h="508635">
                <a:tc>
                  <a:txBody>
                    <a:bodyPr/>
                    <a:lstStyle/>
                    <a:p>
                      <a:pPr fontAlgn="t"/>
                      <a:r>
                        <a:rPr lang="en-GB">
                          <a:effectLst/>
                        </a:rPr>
                        <a:t>exponential</a:t>
                      </a:r>
                    </a:p>
                  </a:txBody>
                  <a:tcPr marL="76200" marR="76200" marT="76200" marB="76200"/>
                </a:tc>
                <a:tc>
                  <a:txBody>
                    <a:bodyPr/>
                    <a:lstStyle/>
                    <a:p>
                      <a:pPr fontAlgn="t"/>
                      <a:r>
                        <a:rPr lang="el-GR" dirty="0">
                          <a:effectLst/>
                        </a:rPr>
                        <a:t>2</a:t>
                      </a:r>
                      <a:r>
                        <a:rPr lang="el-GR" baseline="30000" dirty="0">
                          <a:effectLst/>
                        </a:rPr>
                        <a:t>Ο(</a:t>
                      </a:r>
                      <a:r>
                        <a:rPr lang="en-GB" baseline="30000" dirty="0">
                          <a:effectLst/>
                        </a:rPr>
                        <a:t>n)</a:t>
                      </a:r>
                      <a:endParaRPr lang="en-GB" dirty="0">
                        <a:effectLst/>
                      </a:endParaRPr>
                    </a:p>
                  </a:txBody>
                  <a:tcPr marL="76200" marR="76200" marT="76200" marB="76200"/>
                </a:tc>
                <a:extLst>
                  <a:ext uri="{0D108BD9-81ED-4DB2-BD59-A6C34878D82A}">
                    <a16:rowId xmlns:a16="http://schemas.microsoft.com/office/drawing/2014/main" val="3659973879"/>
                  </a:ext>
                </a:extLst>
              </a:tr>
            </a:tbl>
          </a:graphicData>
        </a:graphic>
      </p:graphicFrame>
      <p:sp>
        <p:nvSpPr>
          <p:cNvPr id="3" name="Slide Number Placeholder 2">
            <a:extLst>
              <a:ext uri="{FF2B5EF4-FFF2-40B4-BE49-F238E27FC236}">
                <a16:creationId xmlns:a16="http://schemas.microsoft.com/office/drawing/2014/main" id="{0DFA4D4A-50A7-9717-F739-B5FDF9FFFA42}"/>
              </a:ext>
            </a:extLst>
          </p:cNvPr>
          <p:cNvSpPr>
            <a:spLocks noGrp="1"/>
          </p:cNvSpPr>
          <p:nvPr>
            <p:ph type="sldNum" sz="quarter" idx="12"/>
          </p:nvPr>
        </p:nvSpPr>
        <p:spPr/>
        <p:txBody>
          <a:bodyPr/>
          <a:lstStyle/>
          <a:p>
            <a:fld id="{65D072F5-C10D-CA42-8896-F3CAD692572D}" type="slidenum">
              <a:rPr lang="en-PK" smtClean="0"/>
              <a:t>18</a:t>
            </a:fld>
            <a:endParaRPr lang="en-PK"/>
          </a:p>
        </p:txBody>
      </p:sp>
    </p:spTree>
    <p:extLst>
      <p:ext uri="{BB962C8B-B14F-4D97-AF65-F5344CB8AC3E}">
        <p14:creationId xmlns:p14="http://schemas.microsoft.com/office/powerpoint/2010/main" val="130135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87E2-3CDF-5B5E-6303-924EFDE0E12C}"/>
              </a:ext>
            </a:extLst>
          </p:cNvPr>
          <p:cNvSpPr>
            <a:spLocks noGrp="1"/>
          </p:cNvSpPr>
          <p:nvPr>
            <p:ph type="title"/>
          </p:nvPr>
        </p:nvSpPr>
        <p:spPr/>
        <p:txBody>
          <a:bodyPr>
            <a:normAutofit/>
          </a:bodyPr>
          <a:lstStyle/>
          <a:p>
            <a:pPr algn="ctr"/>
            <a:r>
              <a:rPr lang="en-GB" b="1" dirty="0">
                <a:effectLst/>
                <a:latin typeface="Times"/>
              </a:rPr>
              <a:t>The Role of Algorithms in Computing </a:t>
            </a:r>
            <a:endParaRPr lang="en-GB" dirty="0"/>
          </a:p>
        </p:txBody>
      </p:sp>
      <p:sp>
        <p:nvSpPr>
          <p:cNvPr id="3" name="Content Placeholder 2">
            <a:extLst>
              <a:ext uri="{FF2B5EF4-FFF2-40B4-BE49-F238E27FC236}">
                <a16:creationId xmlns:a16="http://schemas.microsoft.com/office/drawing/2014/main" id="{2CEC445D-1C81-3DA7-88F4-51C61D495F7D}"/>
              </a:ext>
            </a:extLst>
          </p:cNvPr>
          <p:cNvSpPr>
            <a:spLocks noGrp="1"/>
          </p:cNvSpPr>
          <p:nvPr>
            <p:ph idx="1"/>
          </p:nvPr>
        </p:nvSpPr>
        <p:spPr/>
        <p:txBody>
          <a:bodyPr/>
          <a:lstStyle/>
          <a:p>
            <a:r>
              <a:rPr lang="en-GB" sz="3500" dirty="0">
                <a:effectLst/>
                <a:latin typeface="Times"/>
              </a:rPr>
              <a:t>What are algorithms? </a:t>
            </a:r>
          </a:p>
          <a:p>
            <a:r>
              <a:rPr lang="en-GB" sz="3500" dirty="0">
                <a:effectLst/>
                <a:latin typeface="Times"/>
              </a:rPr>
              <a:t>Why is the study of algorithms worthwhile? </a:t>
            </a:r>
          </a:p>
          <a:p>
            <a:r>
              <a:rPr lang="en-GB" sz="3500" dirty="0">
                <a:effectLst/>
                <a:latin typeface="Times"/>
              </a:rPr>
              <a:t>What is the role of algorithms relative to other technologies used in computers? </a:t>
            </a:r>
            <a:endParaRPr lang="en-GB" sz="3500" dirty="0"/>
          </a:p>
          <a:p>
            <a:endParaRPr lang="en-PK" dirty="0"/>
          </a:p>
        </p:txBody>
      </p:sp>
      <p:sp>
        <p:nvSpPr>
          <p:cNvPr id="4" name="Slide Number Placeholder 3">
            <a:extLst>
              <a:ext uri="{FF2B5EF4-FFF2-40B4-BE49-F238E27FC236}">
                <a16:creationId xmlns:a16="http://schemas.microsoft.com/office/drawing/2014/main" id="{F9565DDC-50DC-A694-D470-29F500AFB710}"/>
              </a:ext>
            </a:extLst>
          </p:cNvPr>
          <p:cNvSpPr>
            <a:spLocks noGrp="1"/>
          </p:cNvSpPr>
          <p:nvPr>
            <p:ph type="sldNum" sz="quarter" idx="12"/>
          </p:nvPr>
        </p:nvSpPr>
        <p:spPr/>
        <p:txBody>
          <a:bodyPr/>
          <a:lstStyle/>
          <a:p>
            <a:fld id="{65D072F5-C10D-CA42-8896-F3CAD692572D}" type="slidenum">
              <a:rPr lang="en-PK" smtClean="0"/>
              <a:t>2</a:t>
            </a:fld>
            <a:endParaRPr lang="en-PK"/>
          </a:p>
        </p:txBody>
      </p:sp>
    </p:spTree>
    <p:extLst>
      <p:ext uri="{BB962C8B-B14F-4D97-AF65-F5344CB8AC3E}">
        <p14:creationId xmlns:p14="http://schemas.microsoft.com/office/powerpoint/2010/main" val="343052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4AAB-1272-1325-F185-EFE7E707AD0D}"/>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Algorithm (Informally)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E6B11D-0F27-6BCF-34B3-06E3C5BAE8F3}"/>
                  </a:ext>
                </a:extLst>
              </p:cNvPr>
              <p:cNvSpPr>
                <a:spLocks noGrp="1"/>
              </p:cNvSpPr>
              <p:nvPr>
                <p:ph idx="1"/>
              </p:nvPr>
            </p:nvSpPr>
            <p:spPr/>
            <p:txBody>
              <a:bodyPr>
                <a:normAutofit/>
              </a:bodyPr>
              <a:lstStyle/>
              <a:p>
                <a:pPr algn="just"/>
                <a:r>
                  <a:rPr lang="en-GB" sz="2500" b="1" dirty="0">
                    <a:latin typeface="Times New Roman" panose="02020603050405020304" pitchFamily="18" charset="0"/>
                    <a:cs typeface="Times New Roman" panose="02020603050405020304" pitchFamily="18" charset="0"/>
                  </a:rPr>
                  <a:t>A</a:t>
                </a:r>
                <a:r>
                  <a:rPr lang="en-GB" sz="2500" b="1" dirty="0">
                    <a:effectLst/>
                    <a:latin typeface="Times New Roman" panose="02020603050405020304" pitchFamily="18" charset="0"/>
                    <a:cs typeface="Times New Roman" panose="02020603050405020304" pitchFamily="18" charset="0"/>
                  </a:rPr>
                  <a:t>lgorithm</a:t>
                </a:r>
                <a:r>
                  <a:rPr lang="en-GB" sz="2500" b="1" i="1" dirty="0">
                    <a:effectLst/>
                    <a:latin typeface="Times New Roman" panose="02020603050405020304" pitchFamily="18" charset="0"/>
                    <a:cs typeface="Times New Roman" panose="02020603050405020304" pitchFamily="18" charset="0"/>
                  </a:rPr>
                  <a:t> </a:t>
                </a:r>
                <a:r>
                  <a:rPr lang="en-GB" sz="2500" dirty="0">
                    <a:effectLst/>
                    <a:latin typeface="Times New Roman" panose="02020603050405020304" pitchFamily="18" charset="0"/>
                    <a:cs typeface="Times New Roman" panose="02020603050405020304" pitchFamily="18" charset="0"/>
                  </a:rPr>
                  <a:t>is any well-defined computational procedure that takes some value, or set of values, as </a:t>
                </a:r>
                <a:r>
                  <a:rPr lang="en-GB" sz="2500" b="1" i="1" dirty="0">
                    <a:effectLst/>
                    <a:latin typeface="Times New Roman" panose="02020603050405020304" pitchFamily="18" charset="0"/>
                    <a:cs typeface="Times New Roman" panose="02020603050405020304" pitchFamily="18" charset="0"/>
                  </a:rPr>
                  <a:t>input </a:t>
                </a:r>
                <a:r>
                  <a:rPr lang="en-GB" sz="2500" dirty="0">
                    <a:effectLst/>
                    <a:latin typeface="Times New Roman" panose="02020603050405020304" pitchFamily="18" charset="0"/>
                    <a:cs typeface="Times New Roman" panose="02020603050405020304" pitchFamily="18" charset="0"/>
                  </a:rPr>
                  <a:t>and produces some value, or set of values, as </a:t>
                </a:r>
                <a:r>
                  <a:rPr lang="en-GB" sz="2500" b="1" i="1" dirty="0">
                    <a:effectLst/>
                    <a:latin typeface="Times New Roman" panose="02020603050405020304" pitchFamily="18" charset="0"/>
                    <a:cs typeface="Times New Roman" panose="02020603050405020304" pitchFamily="18" charset="0"/>
                  </a:rPr>
                  <a:t>output</a:t>
                </a:r>
                <a:r>
                  <a:rPr lang="en-GB" sz="2500" dirty="0">
                    <a:effectLst/>
                    <a:latin typeface="Times New Roman" panose="02020603050405020304" pitchFamily="18" charset="0"/>
                    <a:cs typeface="Times New Roman" panose="02020603050405020304" pitchFamily="18" charset="0"/>
                  </a:rPr>
                  <a:t>. </a:t>
                </a:r>
              </a:p>
              <a:p>
                <a:pPr algn="just"/>
                <a:r>
                  <a:rPr lang="en-GB" sz="2500" dirty="0">
                    <a:effectLst/>
                    <a:latin typeface="Times New Roman" panose="02020603050405020304" pitchFamily="18" charset="0"/>
                    <a:cs typeface="Times New Roman" panose="02020603050405020304" pitchFamily="18" charset="0"/>
                  </a:rPr>
                  <a:t>An algorithm is thus a </a:t>
                </a:r>
                <a:r>
                  <a:rPr lang="en-GB" sz="2500" b="1" dirty="0">
                    <a:effectLst/>
                    <a:latin typeface="Times New Roman" panose="02020603050405020304" pitchFamily="18" charset="0"/>
                    <a:cs typeface="Times New Roman" panose="02020603050405020304" pitchFamily="18" charset="0"/>
                  </a:rPr>
                  <a:t>sequence of computational steps </a:t>
                </a:r>
                <a:r>
                  <a:rPr lang="en-GB" sz="2500" dirty="0">
                    <a:effectLst/>
                    <a:latin typeface="Times New Roman" panose="02020603050405020304" pitchFamily="18" charset="0"/>
                    <a:cs typeface="Times New Roman" panose="02020603050405020304" pitchFamily="18" charset="0"/>
                  </a:rPr>
                  <a:t>that transform the input into the output. </a:t>
                </a:r>
                <a:endParaRPr lang="en-GB" sz="2500" dirty="0">
                  <a:latin typeface="Times New Roman" panose="02020603050405020304" pitchFamily="18" charset="0"/>
                  <a:cs typeface="Times New Roman" panose="02020603050405020304" pitchFamily="18" charset="0"/>
                </a:endParaRPr>
              </a:p>
              <a:p>
                <a:pPr algn="just"/>
                <a:r>
                  <a:rPr lang="en-GB" sz="2500" dirty="0">
                    <a:effectLst/>
                    <a:latin typeface="Times New Roman" panose="02020603050405020304" pitchFamily="18" charset="0"/>
                    <a:cs typeface="Times New Roman" panose="02020603050405020304" pitchFamily="18" charset="0"/>
                  </a:rPr>
                  <a:t>We can also view an algorithm as a </a:t>
                </a:r>
                <a:r>
                  <a:rPr lang="en-GB" sz="2500" b="1" dirty="0">
                    <a:effectLst/>
                    <a:latin typeface="Times New Roman" panose="02020603050405020304" pitchFamily="18" charset="0"/>
                    <a:cs typeface="Times New Roman" panose="02020603050405020304" pitchFamily="18" charset="0"/>
                  </a:rPr>
                  <a:t>tool</a:t>
                </a:r>
                <a:r>
                  <a:rPr lang="en-GB" sz="2500" dirty="0">
                    <a:effectLst/>
                    <a:latin typeface="Times New Roman" panose="02020603050405020304" pitchFamily="18" charset="0"/>
                    <a:cs typeface="Times New Roman" panose="02020603050405020304" pitchFamily="18" charset="0"/>
                  </a:rPr>
                  <a:t> for solving a well-specified </a:t>
                </a:r>
                <a:r>
                  <a:rPr lang="en-GB" sz="2500" b="1" i="1" dirty="0">
                    <a:effectLst/>
                    <a:latin typeface="Times New Roman" panose="02020603050405020304" pitchFamily="18" charset="0"/>
                    <a:cs typeface="Times New Roman" panose="02020603050405020304" pitchFamily="18" charset="0"/>
                  </a:rPr>
                  <a:t>computational problem</a:t>
                </a:r>
                <a:r>
                  <a:rPr lang="en-GB" sz="2500" dirty="0">
                    <a:effectLst/>
                    <a:latin typeface="Times New Roman" panose="02020603050405020304" pitchFamily="18" charset="0"/>
                    <a:cs typeface="Times New Roman" panose="02020603050405020304" pitchFamily="18" charset="0"/>
                  </a:rPr>
                  <a:t>. </a:t>
                </a:r>
              </a:p>
              <a:p>
                <a:pPr algn="just"/>
                <a:r>
                  <a:rPr lang="en-GB" sz="2500" dirty="0">
                    <a:latin typeface="Times New Roman" panose="02020603050405020304" pitchFamily="18" charset="0"/>
                    <a:cs typeface="Times New Roman" panose="02020603050405020304" pitchFamily="18" charset="0"/>
                  </a:rPr>
                  <a:t>For example:  In a </a:t>
                </a:r>
                <a:r>
                  <a:rPr lang="en-GB" sz="2500" b="1" dirty="0">
                    <a:latin typeface="Times New Roman" panose="02020603050405020304" pitchFamily="18" charset="0"/>
                    <a:cs typeface="Times New Roman" panose="02020603050405020304" pitchFamily="18" charset="0"/>
                  </a:rPr>
                  <a:t>Sorting</a:t>
                </a:r>
                <a:r>
                  <a:rPr lang="en-GB" sz="2500" dirty="0">
                    <a:latin typeface="Times New Roman" panose="02020603050405020304" pitchFamily="18" charset="0"/>
                    <a:cs typeface="Times New Roman" panose="02020603050405020304" pitchFamily="18" charset="0"/>
                  </a:rPr>
                  <a:t> problem,</a:t>
                </a:r>
              </a:p>
              <a:p>
                <a:pPr marL="0" indent="0">
                  <a:buNone/>
                </a:pPr>
                <a:r>
                  <a:rPr lang="en-GB" sz="1800" b="1" dirty="0">
                    <a:effectLst/>
                    <a:latin typeface="Times"/>
                  </a:rPr>
                  <a:t>Input: </a:t>
                </a:r>
                <a:r>
                  <a:rPr lang="en-GB" sz="1800" dirty="0">
                    <a:effectLst/>
                    <a:latin typeface="Times"/>
                  </a:rPr>
                  <a:t>A sequence of </a:t>
                </a:r>
                <a:r>
                  <a:rPr lang="en-GB" sz="1800" b="1" i="1" dirty="0">
                    <a:effectLst/>
                    <a:latin typeface="Times"/>
                  </a:rPr>
                  <a:t> n </a:t>
                </a:r>
                <a:r>
                  <a:rPr lang="en-GB" sz="1800" dirty="0">
                    <a:effectLst/>
                    <a:latin typeface="MT2MIT"/>
                  </a:rPr>
                  <a:t>n</a:t>
                </a:r>
                <a:r>
                  <a:rPr lang="en-GB" sz="1800" dirty="0">
                    <a:effectLst/>
                    <a:latin typeface="Times"/>
                  </a:rPr>
                  <a:t>umbers (a</a:t>
                </a:r>
                <a:r>
                  <a:rPr lang="en-GB" sz="1800" baseline="-25000" dirty="0">
                    <a:effectLst/>
                    <a:latin typeface="Times"/>
                  </a:rPr>
                  <a:t>1</a:t>
                </a:r>
                <a:r>
                  <a:rPr lang="en-GB" sz="1800" dirty="0">
                    <a:effectLst/>
                    <a:latin typeface="Times"/>
                  </a:rPr>
                  <a:t>, a</a:t>
                </a:r>
                <a:r>
                  <a:rPr lang="en-GB" sz="1800" baseline="-25000" dirty="0">
                    <a:effectLst/>
                    <a:latin typeface="Times"/>
                  </a:rPr>
                  <a:t>2</a:t>
                </a:r>
                <a:r>
                  <a:rPr lang="en-GB" sz="1800" dirty="0">
                    <a:effectLst/>
                    <a:latin typeface="Times"/>
                  </a:rPr>
                  <a:t>, … a</a:t>
                </a:r>
                <a:r>
                  <a:rPr lang="en-GB" sz="1800" baseline="-25000" dirty="0">
                    <a:effectLst/>
                    <a:latin typeface="Times"/>
                  </a:rPr>
                  <a:t>3</a:t>
                </a:r>
                <a:r>
                  <a:rPr lang="en-GB" sz="1800" dirty="0">
                    <a:effectLst/>
                    <a:latin typeface="Times"/>
                  </a:rPr>
                  <a:t>)</a:t>
                </a:r>
              </a:p>
              <a:p>
                <a:pPr marL="0" indent="0">
                  <a:buNone/>
                </a:pPr>
                <a:r>
                  <a:rPr lang="en-GB" sz="1800" b="1" dirty="0">
                    <a:effectLst/>
                    <a:latin typeface="Times"/>
                  </a:rPr>
                  <a:t>Output: </a:t>
                </a:r>
                <a:r>
                  <a:rPr lang="en-GB" sz="1800" dirty="0">
                    <a:effectLst/>
                    <a:latin typeface="Times"/>
                  </a:rPr>
                  <a:t>A permutation (reordering) </a:t>
                </a:r>
                <a:r>
                  <a:rPr lang="en-GB" sz="1800" dirty="0">
                    <a:latin typeface="MT2SYT"/>
                  </a:rPr>
                  <a:t>&lt;</a:t>
                </a:r>
                <a:r>
                  <a:rPr lang="en-GB" sz="1800" dirty="0">
                    <a:effectLst/>
                    <a:latin typeface="MT2SYT"/>
                  </a:rPr>
                  <a:t> </a:t>
                </a:r>
                <a14:m>
                  <m:oMath xmlns:m="http://schemas.openxmlformats.org/officeDocument/2006/math">
                    <m:sSubSup>
                      <m:sSubSupPr>
                        <m:ctrlPr>
                          <a:rPr lang="en-GB" sz="1800" i="1" smtClean="0">
                            <a:effectLst/>
                            <a:latin typeface="Cambria Math" panose="02040503050406030204" pitchFamily="18" charset="0"/>
                          </a:rPr>
                        </m:ctrlPr>
                      </m:sSubSupPr>
                      <m:e>
                        <m:r>
                          <a:rPr lang="en-US" sz="1800" b="0" i="1" smtClean="0">
                            <a:effectLst/>
                            <a:latin typeface="Cambria Math" panose="02040503050406030204" pitchFamily="18" charset="0"/>
                          </a:rPr>
                          <m:t>𝑎</m:t>
                        </m:r>
                      </m:e>
                      <m:sub>
                        <m:r>
                          <a:rPr lang="en-US" sz="1800" b="0" i="1" smtClean="0">
                            <a:effectLst/>
                            <a:latin typeface="Cambria Math" panose="02040503050406030204" pitchFamily="18" charset="0"/>
                          </a:rPr>
                          <m:t>1</m:t>
                        </m:r>
                      </m:sub>
                      <m:sup>
                        <m:r>
                          <a:rPr lang="en-US" sz="1800" b="0" i="1" smtClean="0">
                            <a:effectLst/>
                            <a:latin typeface="Cambria Math" panose="02040503050406030204" pitchFamily="18" charset="0"/>
                          </a:rPr>
                          <m:t>′</m:t>
                        </m:r>
                      </m:sup>
                    </m:sSubSup>
                  </m:oMath>
                </a14:m>
                <a:r>
                  <a:rPr lang="en-GB" sz="1800" dirty="0">
                    <a:effectLst/>
                    <a:latin typeface="Times"/>
                  </a:rPr>
                  <a:t>, </a:t>
                </a:r>
                <a14:m>
                  <m:oMath xmlns:m="http://schemas.openxmlformats.org/officeDocument/2006/math">
                    <m:sSubSup>
                      <m:sSubSupPr>
                        <m:ctrlPr>
                          <a:rPr lang="en-GB" sz="1800" i="1">
                            <a:latin typeface="Cambria Math" panose="02040503050406030204" pitchFamily="18" charset="0"/>
                          </a:rPr>
                        </m:ctrlPr>
                      </m:sSubSupPr>
                      <m:e>
                        <m:r>
                          <a:rPr lang="en-US" sz="1800" i="1">
                            <a:latin typeface="Cambria Math" panose="02040503050406030204" pitchFamily="18" charset="0"/>
                          </a:rPr>
                          <m:t>𝑎</m:t>
                        </m:r>
                      </m:e>
                      <m:sub>
                        <m:r>
                          <a:rPr lang="en-US" sz="1800" b="0" i="1" smtClean="0">
                            <a:latin typeface="Cambria Math" panose="02040503050406030204" pitchFamily="18" charset="0"/>
                          </a:rPr>
                          <m:t>2</m:t>
                        </m:r>
                      </m:sub>
                      <m:sup>
                        <m:r>
                          <a:rPr lang="en-US" sz="1800" i="1">
                            <a:latin typeface="Cambria Math" panose="02040503050406030204" pitchFamily="18" charset="0"/>
                          </a:rPr>
                          <m:t>′</m:t>
                        </m:r>
                      </m:sup>
                    </m:sSubSup>
                  </m:oMath>
                </a14:m>
                <a:r>
                  <a:rPr lang="en-GB" sz="1800" dirty="0">
                    <a:effectLst/>
                    <a:latin typeface="Times"/>
                  </a:rPr>
                  <a:t>, … </a:t>
                </a:r>
                <a14:m>
                  <m:oMath xmlns:m="http://schemas.openxmlformats.org/officeDocument/2006/math">
                    <m:sSubSup>
                      <m:sSubSupPr>
                        <m:ctrlPr>
                          <a:rPr lang="en-GB" sz="1800" i="1">
                            <a:latin typeface="Cambria Math" panose="02040503050406030204" pitchFamily="18" charset="0"/>
                          </a:rPr>
                        </m:ctrlPr>
                      </m:sSubSupPr>
                      <m:e>
                        <m:r>
                          <a:rPr lang="en-US" sz="1800" i="1">
                            <a:latin typeface="Cambria Math" panose="02040503050406030204" pitchFamily="18" charset="0"/>
                          </a:rPr>
                          <m:t>𝑎</m:t>
                        </m:r>
                      </m:e>
                      <m:sub>
                        <m:r>
                          <a:rPr lang="en-US" sz="1800" b="0" i="1" smtClean="0">
                            <a:latin typeface="Cambria Math" panose="02040503050406030204" pitchFamily="18" charset="0"/>
                          </a:rPr>
                          <m:t>𝑛</m:t>
                        </m:r>
                      </m:sub>
                      <m:sup>
                        <m:r>
                          <a:rPr lang="en-US" sz="1800" i="1">
                            <a:latin typeface="Cambria Math" panose="02040503050406030204" pitchFamily="18" charset="0"/>
                          </a:rPr>
                          <m:t>′</m:t>
                        </m:r>
                      </m:sup>
                    </m:sSubSup>
                  </m:oMath>
                </a14:m>
                <a:r>
                  <a:rPr lang="en-GB" sz="1800" baseline="-25000" dirty="0">
                    <a:effectLst/>
                    <a:latin typeface="Times"/>
                  </a:rPr>
                  <a:t> </a:t>
                </a:r>
                <a:r>
                  <a:rPr lang="en-GB" sz="1800" dirty="0">
                    <a:effectLst/>
                    <a:latin typeface="MT2SYT"/>
                  </a:rPr>
                  <a:t>&gt; </a:t>
                </a:r>
                <a:r>
                  <a:rPr lang="en-GB" sz="1800" dirty="0">
                    <a:effectLst/>
                    <a:latin typeface="Times"/>
                  </a:rPr>
                  <a:t>of the input sequence such </a:t>
                </a:r>
                <a14:m>
                  <m:oMath xmlns:m="http://schemas.openxmlformats.org/officeDocument/2006/math">
                    <m:sSubSup>
                      <m:sSubSupPr>
                        <m:ctrlPr>
                          <a:rPr lang="en-GB"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1</m:t>
                        </m:r>
                      </m:sub>
                      <m:sup>
                        <m:r>
                          <a:rPr lang="en-US" sz="1600" i="1">
                            <a:latin typeface="Cambria Math" panose="02040503050406030204" pitchFamily="18" charset="0"/>
                          </a:rPr>
                          <m:t>′</m:t>
                        </m:r>
                      </m:sup>
                    </m:sSubSup>
                  </m:oMath>
                </a14:m>
                <a:r>
                  <a:rPr lang="en-GB" sz="1600" dirty="0">
                    <a:latin typeface="Times"/>
                  </a:rPr>
                  <a:t>≤ </a:t>
                </a:r>
                <a14:m>
                  <m:oMath xmlns:m="http://schemas.openxmlformats.org/officeDocument/2006/math">
                    <m:sSubSup>
                      <m:sSubSupPr>
                        <m:ctrlPr>
                          <a:rPr lang="en-GB"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2</m:t>
                        </m:r>
                      </m:sub>
                      <m:sup>
                        <m:r>
                          <a:rPr lang="en-US" sz="1600" i="1">
                            <a:latin typeface="Cambria Math" panose="02040503050406030204" pitchFamily="18" charset="0"/>
                          </a:rPr>
                          <m:t>′</m:t>
                        </m:r>
                      </m:sup>
                    </m:sSubSup>
                  </m:oMath>
                </a14:m>
                <a:r>
                  <a:rPr lang="en-GB" sz="1600" dirty="0">
                    <a:latin typeface="Times"/>
                  </a:rPr>
                  <a:t>, ≤ … ≤ </a:t>
                </a:r>
                <a14:m>
                  <m:oMath xmlns:m="http://schemas.openxmlformats.org/officeDocument/2006/math">
                    <m:sSubSup>
                      <m:sSubSupPr>
                        <m:ctrlPr>
                          <a:rPr lang="en-GB"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𝑛</m:t>
                        </m:r>
                      </m:sub>
                      <m:sup>
                        <m:r>
                          <a:rPr lang="en-US" sz="1600" i="1">
                            <a:latin typeface="Cambria Math" panose="02040503050406030204" pitchFamily="18" charset="0"/>
                          </a:rPr>
                          <m:t>′</m:t>
                        </m:r>
                      </m:sup>
                    </m:sSubSup>
                  </m:oMath>
                </a14:m>
                <a:endParaRPr lang="en-GB" sz="1600" dirty="0"/>
              </a:p>
              <a:p>
                <a:pPr marL="0" indent="0" algn="just">
                  <a:buNone/>
                </a:pPr>
                <a:endParaRPr lang="en-PK" sz="25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08E6B11D-0F27-6BCF-34B3-06E3C5BAE8F3}"/>
                  </a:ext>
                </a:extLst>
              </p:cNvPr>
              <p:cNvSpPr>
                <a:spLocks noGrp="1" noRot="1" noChangeAspect="1" noMove="1" noResize="1" noEditPoints="1" noAdjustHandles="1" noChangeArrowheads="1" noChangeShapeType="1" noTextEdit="1"/>
              </p:cNvSpPr>
              <p:nvPr>
                <p:ph idx="1"/>
              </p:nvPr>
            </p:nvSpPr>
            <p:spPr>
              <a:blipFill>
                <a:blip r:embed="rId3"/>
                <a:stretch>
                  <a:fillRect l="-844" t="-2035" r="-844"/>
                </a:stretch>
              </a:blipFill>
            </p:spPr>
            <p:txBody>
              <a:bodyPr/>
              <a:lstStyle/>
              <a:p>
                <a:r>
                  <a:rPr lang="en-PK">
                    <a:noFill/>
                  </a:rPr>
                  <a:t> </a:t>
                </a:r>
              </a:p>
            </p:txBody>
          </p:sp>
        </mc:Fallback>
      </mc:AlternateContent>
      <p:sp>
        <p:nvSpPr>
          <p:cNvPr id="4" name="Slide Number Placeholder 3">
            <a:extLst>
              <a:ext uri="{FF2B5EF4-FFF2-40B4-BE49-F238E27FC236}">
                <a16:creationId xmlns:a16="http://schemas.microsoft.com/office/drawing/2014/main" id="{257C575E-2ECB-114F-E76F-AB160C00C8C8}"/>
              </a:ext>
            </a:extLst>
          </p:cNvPr>
          <p:cNvSpPr>
            <a:spLocks noGrp="1"/>
          </p:cNvSpPr>
          <p:nvPr>
            <p:ph type="sldNum" sz="quarter" idx="12"/>
          </p:nvPr>
        </p:nvSpPr>
        <p:spPr/>
        <p:txBody>
          <a:bodyPr/>
          <a:lstStyle/>
          <a:p>
            <a:fld id="{65D072F5-C10D-CA42-8896-F3CAD692572D}" type="slidenum">
              <a:rPr lang="en-PK" smtClean="0"/>
              <a:t>3</a:t>
            </a:fld>
            <a:endParaRPr lang="en-PK"/>
          </a:p>
        </p:txBody>
      </p:sp>
    </p:spTree>
    <p:extLst>
      <p:ext uri="{BB962C8B-B14F-4D97-AF65-F5344CB8AC3E}">
        <p14:creationId xmlns:p14="http://schemas.microsoft.com/office/powerpoint/2010/main" val="361826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6BCC-E74F-12D0-BD54-F9605A83B6E0}"/>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What kind of Problems are Solved ?</a:t>
            </a:r>
          </a:p>
        </p:txBody>
      </p:sp>
      <p:sp>
        <p:nvSpPr>
          <p:cNvPr id="3" name="Content Placeholder 2">
            <a:extLst>
              <a:ext uri="{FF2B5EF4-FFF2-40B4-BE49-F238E27FC236}">
                <a16:creationId xmlns:a16="http://schemas.microsoft.com/office/drawing/2014/main" id="{AFD779A4-7071-F239-5E37-F0E2E5B468E6}"/>
              </a:ext>
            </a:extLst>
          </p:cNvPr>
          <p:cNvSpPr>
            <a:spLocks noGrp="1"/>
          </p:cNvSpPr>
          <p:nvPr>
            <p:ph idx="1"/>
          </p:nvPr>
        </p:nvSpPr>
        <p:spPr/>
        <p:txBody>
          <a:bodyPr/>
          <a:lstStyle/>
          <a:p>
            <a:r>
              <a:rPr lang="en-GB" sz="2000" dirty="0">
                <a:effectLst/>
                <a:latin typeface="Times"/>
              </a:rPr>
              <a:t>The Human Genome Project </a:t>
            </a:r>
            <a:endParaRPr lang="en-GB" sz="2000" dirty="0"/>
          </a:p>
          <a:p>
            <a:r>
              <a:rPr lang="en-GB" sz="2000" dirty="0">
                <a:effectLst/>
                <a:latin typeface="Times"/>
              </a:rPr>
              <a:t>Internet enables people all around the world to quickly access and retrieve large amounts of information </a:t>
            </a:r>
          </a:p>
          <a:p>
            <a:r>
              <a:rPr lang="en-GB" sz="2000" dirty="0">
                <a:latin typeface="Times"/>
              </a:rPr>
              <a:t>Privacy and Personal Information – Electronic commerce</a:t>
            </a:r>
          </a:p>
          <a:p>
            <a:pPr marL="0" indent="0">
              <a:buNone/>
            </a:pPr>
            <a:r>
              <a:rPr lang="en-GB" sz="2600" b="1" dirty="0">
                <a:latin typeface="Times"/>
              </a:rPr>
              <a:t>Linear Programming</a:t>
            </a:r>
          </a:p>
          <a:p>
            <a:r>
              <a:rPr lang="en-GB" sz="1800" dirty="0">
                <a:effectLst/>
                <a:latin typeface="Times"/>
              </a:rPr>
              <a:t>A political candidate may want to determine where to spend money buying campaign advertising in order to maximize the chances of winning an election </a:t>
            </a:r>
          </a:p>
          <a:p>
            <a:r>
              <a:rPr lang="en-GB" sz="1800" dirty="0">
                <a:effectLst/>
                <a:latin typeface="Times"/>
              </a:rPr>
              <a:t>An Internet service provider may wish to determine where to place additional resources in order to serve its customers more effectively</a:t>
            </a:r>
          </a:p>
          <a:p>
            <a:r>
              <a:rPr lang="en-GB" sz="1800" dirty="0">
                <a:effectLst/>
                <a:latin typeface="Times"/>
              </a:rPr>
              <a:t>An airline may wish to assign crews to flights in the least expensive way possible, making sure that each flight is covered and that government regulations regarding crew scheduling are met </a:t>
            </a:r>
            <a:endParaRPr lang="en-GB" sz="1000" dirty="0"/>
          </a:p>
          <a:p>
            <a:endParaRPr lang="en-GB" sz="1200" dirty="0"/>
          </a:p>
          <a:p>
            <a:endParaRPr lang="en-GB" sz="1800" dirty="0">
              <a:effectLst/>
              <a:latin typeface="Times"/>
            </a:endParaRPr>
          </a:p>
          <a:p>
            <a:endParaRPr lang="en-GB" dirty="0"/>
          </a:p>
          <a:p>
            <a:endParaRPr lang="en-GB" dirty="0"/>
          </a:p>
          <a:p>
            <a:endParaRPr lang="en-PK" dirty="0"/>
          </a:p>
        </p:txBody>
      </p:sp>
      <p:sp>
        <p:nvSpPr>
          <p:cNvPr id="4" name="Slide Number Placeholder 3">
            <a:extLst>
              <a:ext uri="{FF2B5EF4-FFF2-40B4-BE49-F238E27FC236}">
                <a16:creationId xmlns:a16="http://schemas.microsoft.com/office/drawing/2014/main" id="{174E7148-5EDD-D9BB-E472-DF1EAFD63A02}"/>
              </a:ext>
            </a:extLst>
          </p:cNvPr>
          <p:cNvSpPr>
            <a:spLocks noGrp="1"/>
          </p:cNvSpPr>
          <p:nvPr>
            <p:ph type="sldNum" sz="quarter" idx="12"/>
          </p:nvPr>
        </p:nvSpPr>
        <p:spPr/>
        <p:txBody>
          <a:bodyPr/>
          <a:lstStyle/>
          <a:p>
            <a:fld id="{65D072F5-C10D-CA42-8896-F3CAD692572D}" type="slidenum">
              <a:rPr lang="en-PK" smtClean="0"/>
              <a:t>4</a:t>
            </a:fld>
            <a:endParaRPr lang="en-PK"/>
          </a:p>
        </p:txBody>
      </p:sp>
    </p:spTree>
    <p:extLst>
      <p:ext uri="{BB962C8B-B14F-4D97-AF65-F5344CB8AC3E}">
        <p14:creationId xmlns:p14="http://schemas.microsoft.com/office/powerpoint/2010/main" val="219542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9634-5FF7-FA36-9964-5609E833B5B0}"/>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Challanges</a:t>
            </a:r>
          </a:p>
        </p:txBody>
      </p:sp>
      <p:sp>
        <p:nvSpPr>
          <p:cNvPr id="3" name="Content Placeholder 2">
            <a:extLst>
              <a:ext uri="{FF2B5EF4-FFF2-40B4-BE49-F238E27FC236}">
                <a16:creationId xmlns:a16="http://schemas.microsoft.com/office/drawing/2014/main" id="{481691CD-3920-C13F-49E4-3575763A3055}"/>
              </a:ext>
            </a:extLst>
          </p:cNvPr>
          <p:cNvSpPr>
            <a:spLocks noGrp="1"/>
          </p:cNvSpPr>
          <p:nvPr>
            <p:ph idx="1"/>
          </p:nvPr>
        </p:nvSpPr>
        <p:spPr/>
        <p:txBody>
          <a:bodyPr>
            <a:normAutofit/>
          </a:bodyPr>
          <a:lstStyle/>
          <a:p>
            <a:r>
              <a:rPr lang="en-PK" dirty="0">
                <a:latin typeface="Times New Roman" panose="02020603050405020304" pitchFamily="18" charset="0"/>
                <a:cs typeface="Times New Roman" panose="02020603050405020304" pitchFamily="18" charset="0"/>
              </a:rPr>
              <a:t>Data Structures</a:t>
            </a:r>
          </a:p>
          <a:p>
            <a:r>
              <a:rPr lang="en-PK" dirty="0">
                <a:latin typeface="Times New Roman" panose="02020603050405020304" pitchFamily="18" charset="0"/>
                <a:cs typeface="Times New Roman" panose="02020603050405020304" pitchFamily="18" charset="0"/>
              </a:rPr>
              <a:t>Hard Problems</a:t>
            </a:r>
          </a:p>
          <a:p>
            <a:r>
              <a:rPr lang="en-PK" dirty="0">
                <a:latin typeface="Times New Roman" panose="02020603050405020304" pitchFamily="18" charset="0"/>
                <a:cs typeface="Times New Roman" panose="02020603050405020304" pitchFamily="18" charset="0"/>
              </a:rPr>
              <a:t>Parallelism </a:t>
            </a:r>
          </a:p>
          <a:p>
            <a:pPr lvl="1"/>
            <a:r>
              <a:rPr lang="en-PK" dirty="0">
                <a:latin typeface="Times New Roman" panose="02020603050405020304" pitchFamily="18" charset="0"/>
                <a:cs typeface="Times New Roman" panose="02020603050405020304" pitchFamily="18" charset="0"/>
              </a:rPr>
              <a:t>Programming</a:t>
            </a:r>
          </a:p>
          <a:p>
            <a:pPr lvl="1"/>
            <a:r>
              <a:rPr lang="en-PK" dirty="0">
                <a:latin typeface="Times New Roman" panose="02020603050405020304" pitchFamily="18" charset="0"/>
                <a:cs typeface="Times New Roman" panose="02020603050405020304" pitchFamily="18" charset="0"/>
              </a:rPr>
              <a:t>Hardware</a:t>
            </a:r>
          </a:p>
          <a:p>
            <a:r>
              <a:rPr lang="en-GB" sz="2600" dirty="0">
                <a:effectLst/>
                <a:latin typeface="Times"/>
              </a:rPr>
              <a:t>Suppose computers were infinitely fast and computer memory was free. Would you have any reason to study algorithms? </a:t>
            </a:r>
          </a:p>
          <a:p>
            <a:pPr lvl="1"/>
            <a:r>
              <a:rPr lang="en-GB" sz="2200" dirty="0">
                <a:solidFill>
                  <a:srgbClr val="FF0000"/>
                </a:solidFill>
                <a:latin typeface="Times"/>
              </a:rPr>
              <a:t>YES</a:t>
            </a:r>
            <a:r>
              <a:rPr lang="en-GB" sz="2200" dirty="0">
                <a:latin typeface="Times"/>
              </a:rPr>
              <a:t> – Termination and correct output</a:t>
            </a:r>
          </a:p>
          <a:p>
            <a:pPr lvl="1"/>
            <a:r>
              <a:rPr lang="en-GB" sz="2200" dirty="0">
                <a:latin typeface="Times"/>
              </a:rPr>
              <a:t>I</a:t>
            </a:r>
            <a:r>
              <a:rPr lang="en-GB" sz="2200" dirty="0">
                <a:effectLst/>
                <a:latin typeface="Times"/>
              </a:rPr>
              <a:t>mplementation to be </a:t>
            </a:r>
            <a:r>
              <a:rPr lang="en-GB" sz="2200" i="1" dirty="0">
                <a:effectLst/>
                <a:latin typeface="Times"/>
              </a:rPr>
              <a:t>within the bounds </a:t>
            </a:r>
            <a:r>
              <a:rPr lang="en-GB" sz="2200" dirty="0">
                <a:effectLst/>
                <a:latin typeface="Times"/>
              </a:rPr>
              <a:t>of good software engineering practice </a:t>
            </a:r>
          </a:p>
          <a:p>
            <a:pPr lvl="1"/>
            <a:r>
              <a:rPr lang="en-GB" sz="2200" dirty="0">
                <a:effectLst/>
                <a:latin typeface="Times"/>
              </a:rPr>
              <a:t>Of course, computers may be fast, but they are not infinitely fast </a:t>
            </a:r>
            <a:endParaRPr lang="en-PK" dirty="0">
              <a:latin typeface="Times New Roman" panose="02020603050405020304" pitchFamily="18" charset="0"/>
              <a:cs typeface="Times New Roman" panose="02020603050405020304" pitchFamily="18" charset="0"/>
            </a:endParaRPr>
          </a:p>
          <a:p>
            <a:endParaRPr lang="en-PK"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9F4A54-DB0C-A558-8FF5-E94D69BF1C39}"/>
              </a:ext>
            </a:extLst>
          </p:cNvPr>
          <p:cNvSpPr>
            <a:spLocks noGrp="1"/>
          </p:cNvSpPr>
          <p:nvPr>
            <p:ph type="sldNum" sz="quarter" idx="12"/>
          </p:nvPr>
        </p:nvSpPr>
        <p:spPr/>
        <p:txBody>
          <a:bodyPr/>
          <a:lstStyle/>
          <a:p>
            <a:fld id="{65D072F5-C10D-CA42-8896-F3CAD692572D}" type="slidenum">
              <a:rPr lang="en-PK" smtClean="0"/>
              <a:t>5</a:t>
            </a:fld>
            <a:endParaRPr lang="en-PK"/>
          </a:p>
        </p:txBody>
      </p:sp>
    </p:spTree>
    <p:extLst>
      <p:ext uri="{BB962C8B-B14F-4D97-AF65-F5344CB8AC3E}">
        <p14:creationId xmlns:p14="http://schemas.microsoft.com/office/powerpoint/2010/main" val="294143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5AAB-DE4B-5645-316A-E27905887267}"/>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Efficiency</a:t>
            </a:r>
          </a:p>
        </p:txBody>
      </p:sp>
      <p:sp>
        <p:nvSpPr>
          <p:cNvPr id="3" name="Content Placeholder 2">
            <a:extLst>
              <a:ext uri="{FF2B5EF4-FFF2-40B4-BE49-F238E27FC236}">
                <a16:creationId xmlns:a16="http://schemas.microsoft.com/office/drawing/2014/main" id="{9657F39F-3161-D984-EC30-B933F3E3458E}"/>
              </a:ext>
            </a:extLst>
          </p:cNvPr>
          <p:cNvSpPr>
            <a:spLocks noGrp="1"/>
          </p:cNvSpPr>
          <p:nvPr>
            <p:ph idx="1"/>
          </p:nvPr>
        </p:nvSpPr>
        <p:spPr/>
        <p:txBody>
          <a:bodyPr/>
          <a:lstStyle/>
          <a:p>
            <a:r>
              <a:rPr lang="en-GB" sz="2600" dirty="0">
                <a:effectLst/>
                <a:latin typeface="Times"/>
              </a:rPr>
              <a:t>Insertion Sort- </a:t>
            </a:r>
            <a:r>
              <a:rPr lang="en-GB" sz="2600" i="1" dirty="0">
                <a:effectLst/>
                <a:latin typeface="Times"/>
              </a:rPr>
              <a:t>c</a:t>
            </a:r>
            <a:r>
              <a:rPr lang="en-GB" sz="2600" i="1" baseline="-25000" dirty="0">
                <a:effectLst/>
                <a:latin typeface="Times"/>
              </a:rPr>
              <a:t>1</a:t>
            </a:r>
            <a:r>
              <a:rPr lang="en-GB" sz="2600" i="1" dirty="0">
                <a:effectLst/>
                <a:latin typeface="Times"/>
              </a:rPr>
              <a:t>n</a:t>
            </a:r>
            <a:r>
              <a:rPr lang="en-GB" sz="2600" i="1" baseline="30000" dirty="0">
                <a:effectLst/>
                <a:latin typeface="Times"/>
              </a:rPr>
              <a:t>2</a:t>
            </a:r>
          </a:p>
          <a:p>
            <a:r>
              <a:rPr lang="en-GB" sz="2600" dirty="0">
                <a:latin typeface="Times"/>
              </a:rPr>
              <a:t>Merge Sort- </a:t>
            </a:r>
            <a:r>
              <a:rPr lang="en-GB" sz="2600" i="1" dirty="0">
                <a:latin typeface="Times"/>
              </a:rPr>
              <a:t>c</a:t>
            </a:r>
            <a:r>
              <a:rPr lang="en-GB" sz="2600" i="1" baseline="-25000" dirty="0">
                <a:latin typeface="Times"/>
              </a:rPr>
              <a:t>2</a:t>
            </a:r>
            <a:r>
              <a:rPr lang="en-GB" sz="2600" i="1" dirty="0">
                <a:latin typeface="Times"/>
              </a:rPr>
              <a:t>nlgn;  </a:t>
            </a:r>
            <a:r>
              <a:rPr lang="en-GB" sz="2600" i="1" dirty="0" err="1">
                <a:latin typeface="Times"/>
              </a:rPr>
              <a:t>lgn</a:t>
            </a:r>
            <a:r>
              <a:rPr lang="en-GB" sz="2600" i="1" dirty="0">
                <a:latin typeface="Times"/>
              </a:rPr>
              <a:t>=log</a:t>
            </a:r>
            <a:r>
              <a:rPr lang="en-GB" sz="2600" i="1" baseline="-25000" dirty="0">
                <a:latin typeface="Times"/>
              </a:rPr>
              <a:t>2</a:t>
            </a:r>
            <a:r>
              <a:rPr lang="en-GB" sz="2600" i="1" dirty="0">
                <a:latin typeface="Times"/>
              </a:rPr>
              <a:t>n</a:t>
            </a:r>
          </a:p>
          <a:p>
            <a:pPr lvl="1"/>
            <a:r>
              <a:rPr lang="en-GB" sz="2000" i="1" dirty="0">
                <a:effectLst/>
                <a:latin typeface="Times"/>
              </a:rPr>
              <a:t>c</a:t>
            </a:r>
            <a:r>
              <a:rPr lang="en-GB" sz="2000" i="1" baseline="-25000" dirty="0">
                <a:effectLst/>
                <a:latin typeface="Times"/>
              </a:rPr>
              <a:t>1</a:t>
            </a:r>
            <a:r>
              <a:rPr lang="en-GB" sz="2800" i="1" baseline="-25000" dirty="0">
                <a:effectLst/>
                <a:latin typeface="Times"/>
              </a:rPr>
              <a:t>&lt;</a:t>
            </a:r>
            <a:r>
              <a:rPr lang="en-GB" sz="2000" i="1" dirty="0">
                <a:effectLst/>
                <a:latin typeface="Times"/>
              </a:rPr>
              <a:t>c</a:t>
            </a:r>
            <a:r>
              <a:rPr lang="en-GB" sz="2000" i="1" baseline="-25000" dirty="0">
                <a:latin typeface="Times"/>
              </a:rPr>
              <a:t>2</a:t>
            </a:r>
          </a:p>
          <a:p>
            <a:pPr lvl="1"/>
            <a:r>
              <a:rPr lang="en-GB" sz="2800" i="1" dirty="0">
                <a:effectLst/>
                <a:latin typeface="Times"/>
              </a:rPr>
              <a:t>c</a:t>
            </a:r>
            <a:r>
              <a:rPr lang="en-GB" sz="2800" i="1" baseline="-25000" dirty="0">
                <a:effectLst/>
                <a:latin typeface="Times"/>
              </a:rPr>
              <a:t>1</a:t>
            </a:r>
            <a:r>
              <a:rPr lang="en-GB" sz="2800" i="1" dirty="0">
                <a:effectLst/>
                <a:latin typeface="Times"/>
              </a:rPr>
              <a:t>n</a:t>
            </a:r>
            <a:r>
              <a:rPr lang="en-GB" sz="2800" i="1" baseline="30000" dirty="0">
                <a:effectLst/>
                <a:latin typeface="Times"/>
              </a:rPr>
              <a:t>2</a:t>
            </a:r>
            <a:r>
              <a:rPr lang="en-GB" sz="2800" i="1" dirty="0">
                <a:effectLst/>
                <a:latin typeface="Times"/>
              </a:rPr>
              <a:t> =c</a:t>
            </a:r>
            <a:r>
              <a:rPr lang="en-GB" sz="2800" i="1" baseline="-25000" dirty="0">
                <a:effectLst/>
                <a:latin typeface="Times"/>
              </a:rPr>
              <a:t>1</a:t>
            </a:r>
            <a:r>
              <a:rPr lang="en-GB" sz="2800" i="1" dirty="0">
                <a:effectLst/>
                <a:latin typeface="Times"/>
              </a:rPr>
              <a:t>n.n</a:t>
            </a:r>
          </a:p>
          <a:p>
            <a:pPr lvl="1"/>
            <a:r>
              <a:rPr lang="en-GB" sz="2800" i="1" dirty="0">
                <a:latin typeface="Times"/>
              </a:rPr>
              <a:t>c</a:t>
            </a:r>
            <a:r>
              <a:rPr lang="en-GB" sz="2800" i="1" baseline="-25000" dirty="0">
                <a:latin typeface="Times"/>
              </a:rPr>
              <a:t>2</a:t>
            </a:r>
            <a:r>
              <a:rPr lang="en-GB" sz="2800" i="1" dirty="0">
                <a:latin typeface="Times"/>
              </a:rPr>
              <a:t>nlgn</a:t>
            </a:r>
            <a:r>
              <a:rPr lang="en-GB" sz="2000" i="1" dirty="0">
                <a:latin typeface="Times"/>
              </a:rPr>
              <a:t> =</a:t>
            </a:r>
            <a:r>
              <a:rPr lang="en-GB" sz="2800" i="1" dirty="0">
                <a:latin typeface="Times"/>
              </a:rPr>
              <a:t> c</a:t>
            </a:r>
            <a:r>
              <a:rPr lang="en-GB" sz="2800" i="1" baseline="-25000" dirty="0">
                <a:latin typeface="Times"/>
              </a:rPr>
              <a:t>2</a:t>
            </a:r>
            <a:r>
              <a:rPr lang="en-GB" sz="2800" i="1" dirty="0">
                <a:latin typeface="Times"/>
              </a:rPr>
              <a:t>n.lgn</a:t>
            </a:r>
          </a:p>
          <a:p>
            <a:pPr marL="0" indent="0">
              <a:buNone/>
            </a:pPr>
            <a:r>
              <a:rPr lang="en-GB" sz="2400" b="1" i="1" dirty="0">
                <a:latin typeface="Times"/>
              </a:rPr>
              <a:t>Example:</a:t>
            </a:r>
            <a:r>
              <a:rPr lang="en-GB" sz="2400" i="1" dirty="0">
                <a:latin typeface="Times"/>
              </a:rPr>
              <a:t> </a:t>
            </a:r>
            <a:endParaRPr lang="en-GB" sz="2600" i="1" dirty="0">
              <a:latin typeface="Times"/>
            </a:endParaRPr>
          </a:p>
        </p:txBody>
      </p:sp>
      <p:sp>
        <p:nvSpPr>
          <p:cNvPr id="4" name="TextBox 3">
            <a:extLst>
              <a:ext uri="{FF2B5EF4-FFF2-40B4-BE49-F238E27FC236}">
                <a16:creationId xmlns:a16="http://schemas.microsoft.com/office/drawing/2014/main" id="{D0A235C4-AFB0-36C3-843A-FAA6D958B87C}"/>
              </a:ext>
            </a:extLst>
          </p:cNvPr>
          <p:cNvSpPr txBox="1"/>
          <p:nvPr/>
        </p:nvSpPr>
        <p:spPr>
          <a:xfrm>
            <a:off x="4104640" y="3181439"/>
            <a:ext cx="6014720" cy="769441"/>
          </a:xfrm>
          <a:prstGeom prst="rect">
            <a:avLst/>
          </a:prstGeom>
          <a:noFill/>
        </p:spPr>
        <p:txBody>
          <a:bodyPr wrap="square" rtlCol="0">
            <a:spAutoFit/>
          </a:bodyPr>
          <a:lstStyle/>
          <a:p>
            <a:r>
              <a:rPr lang="en-PK" sz="2200" dirty="0"/>
              <a:t>Insert Sort’s </a:t>
            </a:r>
            <a:r>
              <a:rPr lang="en-PK" sz="2200" i="1" dirty="0"/>
              <a:t>n </a:t>
            </a:r>
            <a:r>
              <a:rPr lang="en-PK" sz="2200" dirty="0"/>
              <a:t>Merg Sort’s </a:t>
            </a:r>
            <a:r>
              <a:rPr lang="en-PK" sz="2200" i="1" dirty="0"/>
              <a:t>lgn, </a:t>
            </a:r>
          </a:p>
          <a:p>
            <a:r>
              <a:rPr lang="en-GB" sz="2200" i="1" dirty="0"/>
              <a:t>I</a:t>
            </a:r>
            <a:r>
              <a:rPr lang="en-PK" sz="2200" i="1" dirty="0"/>
              <a:t>f </a:t>
            </a:r>
            <a:r>
              <a:rPr lang="en-PK" sz="2200" dirty="0"/>
              <a:t>n=1000 then lgn=10. What about millions ?</a:t>
            </a:r>
            <a:endParaRPr lang="en-PK" sz="2200" i="1" dirty="0"/>
          </a:p>
        </p:txBody>
      </p:sp>
      <p:sp>
        <p:nvSpPr>
          <p:cNvPr id="5" name="Right Brace 4">
            <a:extLst>
              <a:ext uri="{FF2B5EF4-FFF2-40B4-BE49-F238E27FC236}">
                <a16:creationId xmlns:a16="http://schemas.microsoft.com/office/drawing/2014/main" id="{6846AE8F-5505-6FBD-4540-A533D286395C}"/>
              </a:ext>
            </a:extLst>
          </p:cNvPr>
          <p:cNvSpPr/>
          <p:nvPr/>
        </p:nvSpPr>
        <p:spPr>
          <a:xfrm>
            <a:off x="3698240" y="3108960"/>
            <a:ext cx="406400" cy="914400"/>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sp>
        <p:nvSpPr>
          <p:cNvPr id="6" name="Slide Number Placeholder 5">
            <a:extLst>
              <a:ext uri="{FF2B5EF4-FFF2-40B4-BE49-F238E27FC236}">
                <a16:creationId xmlns:a16="http://schemas.microsoft.com/office/drawing/2014/main" id="{A3138141-6DA1-E17A-06B6-50A60E39DD51}"/>
              </a:ext>
            </a:extLst>
          </p:cNvPr>
          <p:cNvSpPr>
            <a:spLocks noGrp="1"/>
          </p:cNvSpPr>
          <p:nvPr>
            <p:ph type="sldNum" sz="quarter" idx="12"/>
          </p:nvPr>
        </p:nvSpPr>
        <p:spPr/>
        <p:txBody>
          <a:bodyPr/>
          <a:lstStyle/>
          <a:p>
            <a:fld id="{65D072F5-C10D-CA42-8896-F3CAD692572D}" type="slidenum">
              <a:rPr lang="en-PK" smtClean="0"/>
              <a:t>6</a:t>
            </a:fld>
            <a:endParaRPr lang="en-PK"/>
          </a:p>
        </p:txBody>
      </p:sp>
    </p:spTree>
    <p:extLst>
      <p:ext uri="{BB962C8B-B14F-4D97-AF65-F5344CB8AC3E}">
        <p14:creationId xmlns:p14="http://schemas.microsoft.com/office/powerpoint/2010/main" val="143197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7264-5295-5C72-FD22-8FF44C53C7C2}"/>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Algorithms and Other Technoglies</a:t>
            </a:r>
          </a:p>
        </p:txBody>
      </p:sp>
      <p:sp>
        <p:nvSpPr>
          <p:cNvPr id="3" name="Content Placeholder 2">
            <a:extLst>
              <a:ext uri="{FF2B5EF4-FFF2-40B4-BE49-F238E27FC236}">
                <a16:creationId xmlns:a16="http://schemas.microsoft.com/office/drawing/2014/main" id="{B702D6C6-B253-34C4-7F52-F49BB778A9F6}"/>
              </a:ext>
            </a:extLst>
          </p:cNvPr>
          <p:cNvSpPr>
            <a:spLocks noGrp="1"/>
          </p:cNvSpPr>
          <p:nvPr>
            <p:ph idx="1"/>
          </p:nvPr>
        </p:nvSpPr>
        <p:spPr/>
        <p:txBody>
          <a:bodyPr>
            <a:noAutofit/>
          </a:bodyPr>
          <a:lstStyle/>
          <a:p>
            <a:pPr marL="0" indent="0">
              <a:buNone/>
            </a:pPr>
            <a:r>
              <a:rPr lang="en-PK" sz="3300" dirty="0">
                <a:latin typeface="Times New Roman" panose="02020603050405020304" pitchFamily="18" charset="0"/>
                <a:cs typeface="Times New Roman" panose="02020603050405020304" pitchFamily="18" charset="0"/>
              </a:rPr>
              <a:t>Overall performance also affected by;</a:t>
            </a:r>
          </a:p>
          <a:p>
            <a:r>
              <a:rPr lang="en-GB" sz="3300" dirty="0">
                <a:latin typeface="Times New Roman" panose="02020603050405020304" pitchFamily="18" charset="0"/>
                <a:cs typeface="Times New Roman" panose="02020603050405020304" pitchFamily="18" charset="0"/>
              </a:rPr>
              <a:t>A</a:t>
            </a:r>
            <a:r>
              <a:rPr lang="en-GB" sz="3300" dirty="0">
                <a:effectLst/>
                <a:latin typeface="Times New Roman" panose="02020603050405020304" pitchFamily="18" charset="0"/>
                <a:cs typeface="Times New Roman" panose="02020603050405020304" pitchFamily="18" charset="0"/>
              </a:rPr>
              <a:t>dvanced computer architectures and fabrication technologies, </a:t>
            </a:r>
          </a:p>
          <a:p>
            <a:r>
              <a:rPr lang="en-GB" sz="3300" dirty="0">
                <a:latin typeface="Times New Roman" panose="02020603050405020304" pitchFamily="18" charset="0"/>
                <a:cs typeface="Times New Roman" panose="02020603050405020304" pitchFamily="18" charset="0"/>
              </a:rPr>
              <a:t>E</a:t>
            </a:r>
            <a:r>
              <a:rPr lang="en-GB" sz="3300" dirty="0">
                <a:effectLst/>
                <a:latin typeface="Times New Roman" panose="02020603050405020304" pitchFamily="18" charset="0"/>
                <a:cs typeface="Times New Roman" panose="02020603050405020304" pitchFamily="18" charset="0"/>
              </a:rPr>
              <a:t>asy-to-use, intuitive, </a:t>
            </a:r>
          </a:p>
          <a:p>
            <a:r>
              <a:rPr lang="en-GB" sz="3300" dirty="0">
                <a:latin typeface="Times New Roman" panose="02020603050405020304" pitchFamily="18" charset="0"/>
                <a:cs typeface="Times New Roman" panose="02020603050405020304" pitchFamily="18" charset="0"/>
              </a:rPr>
              <a:t>G</a:t>
            </a:r>
            <a:r>
              <a:rPr lang="en-GB" sz="3300" dirty="0">
                <a:effectLst/>
                <a:latin typeface="Times New Roman" panose="02020603050405020304" pitchFamily="18" charset="0"/>
                <a:cs typeface="Times New Roman" panose="02020603050405020304" pitchFamily="18" charset="0"/>
              </a:rPr>
              <a:t>raphical user interfaces (GUIs), </a:t>
            </a:r>
          </a:p>
          <a:p>
            <a:r>
              <a:rPr lang="en-GB" sz="3300" dirty="0">
                <a:latin typeface="Times New Roman" panose="02020603050405020304" pitchFamily="18" charset="0"/>
                <a:cs typeface="Times New Roman" panose="02020603050405020304" pitchFamily="18" charset="0"/>
              </a:rPr>
              <a:t>O</a:t>
            </a:r>
            <a:r>
              <a:rPr lang="en-GB" sz="3300" dirty="0">
                <a:effectLst/>
                <a:latin typeface="Times New Roman" panose="02020603050405020304" pitchFamily="18" charset="0"/>
                <a:cs typeface="Times New Roman" panose="02020603050405020304" pitchFamily="18" charset="0"/>
              </a:rPr>
              <a:t>bject-oriented systems,</a:t>
            </a:r>
          </a:p>
          <a:p>
            <a:r>
              <a:rPr lang="en-GB" sz="3300" dirty="0">
                <a:latin typeface="Times New Roman" panose="02020603050405020304" pitchFamily="18" charset="0"/>
                <a:cs typeface="Times New Roman" panose="02020603050405020304" pitchFamily="18" charset="0"/>
              </a:rPr>
              <a:t>I</a:t>
            </a:r>
            <a:r>
              <a:rPr lang="en-GB" sz="3300" dirty="0">
                <a:effectLst/>
                <a:latin typeface="Times New Roman" panose="02020603050405020304" pitchFamily="18" charset="0"/>
                <a:cs typeface="Times New Roman" panose="02020603050405020304" pitchFamily="18" charset="0"/>
              </a:rPr>
              <a:t>ntegrated Web technologies, and </a:t>
            </a:r>
            <a:endParaRPr lang="en-GB" sz="3300" dirty="0">
              <a:latin typeface="Times New Roman" panose="02020603050405020304" pitchFamily="18" charset="0"/>
              <a:cs typeface="Times New Roman" panose="02020603050405020304" pitchFamily="18" charset="0"/>
            </a:endParaRPr>
          </a:p>
          <a:p>
            <a:r>
              <a:rPr lang="en-GB" sz="3300" dirty="0">
                <a:latin typeface="Times New Roman" panose="02020603050405020304" pitchFamily="18" charset="0"/>
                <a:cs typeface="Times New Roman" panose="02020603050405020304" pitchFamily="18" charset="0"/>
              </a:rPr>
              <a:t>F</a:t>
            </a:r>
            <a:r>
              <a:rPr lang="en-GB" sz="3300" dirty="0">
                <a:effectLst/>
                <a:latin typeface="Times New Roman" panose="02020603050405020304" pitchFamily="18" charset="0"/>
                <a:cs typeface="Times New Roman" panose="02020603050405020304" pitchFamily="18" charset="0"/>
              </a:rPr>
              <a:t>ast networking, both wired and wireless. </a:t>
            </a:r>
            <a:endParaRPr lang="en-GB" sz="3300" dirty="0">
              <a:latin typeface="Times New Roman" panose="02020603050405020304" pitchFamily="18" charset="0"/>
              <a:cs typeface="Times New Roman" panose="02020603050405020304" pitchFamily="18" charset="0"/>
            </a:endParaRPr>
          </a:p>
          <a:p>
            <a:endParaRPr lang="en-PK" sz="3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183B2D-5F35-0B01-B4B0-2E1EE1887FF8}"/>
              </a:ext>
            </a:extLst>
          </p:cNvPr>
          <p:cNvSpPr>
            <a:spLocks noGrp="1"/>
          </p:cNvSpPr>
          <p:nvPr>
            <p:ph type="sldNum" sz="quarter" idx="12"/>
          </p:nvPr>
        </p:nvSpPr>
        <p:spPr/>
        <p:txBody>
          <a:bodyPr/>
          <a:lstStyle/>
          <a:p>
            <a:fld id="{65D072F5-C10D-CA42-8896-F3CAD692572D}" type="slidenum">
              <a:rPr lang="en-PK" smtClean="0"/>
              <a:t>7</a:t>
            </a:fld>
            <a:endParaRPr lang="en-PK"/>
          </a:p>
        </p:txBody>
      </p:sp>
    </p:spTree>
    <p:extLst>
      <p:ext uri="{BB962C8B-B14F-4D97-AF65-F5344CB8AC3E}">
        <p14:creationId xmlns:p14="http://schemas.microsoft.com/office/powerpoint/2010/main" val="189520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FA99-717E-901C-0166-E1456991FF06}"/>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Bubble Sort</a:t>
            </a:r>
          </a:p>
        </p:txBody>
      </p:sp>
      <p:graphicFrame>
        <p:nvGraphicFramePr>
          <p:cNvPr id="4" name="Table 4">
            <a:extLst>
              <a:ext uri="{FF2B5EF4-FFF2-40B4-BE49-F238E27FC236}">
                <a16:creationId xmlns:a16="http://schemas.microsoft.com/office/drawing/2014/main" id="{226E7180-40AD-8FA7-4A2C-C925FB5EA37E}"/>
              </a:ext>
            </a:extLst>
          </p:cNvPr>
          <p:cNvGraphicFramePr>
            <a:graphicFrameLocks noGrp="1"/>
          </p:cNvGraphicFramePr>
          <p:nvPr>
            <p:extLst>
              <p:ext uri="{D42A27DB-BD31-4B8C-83A1-F6EECF244321}">
                <p14:modId xmlns:p14="http://schemas.microsoft.com/office/powerpoint/2010/main" val="1501996606"/>
              </p:ext>
            </p:extLst>
          </p:nvPr>
        </p:nvGraphicFramePr>
        <p:xfrm>
          <a:off x="270240" y="1421725"/>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33</a:t>
                      </a:r>
                    </a:p>
                  </a:txBody>
                  <a:tcPr/>
                </a:tc>
                <a:tc>
                  <a:txBody>
                    <a:bodyPr/>
                    <a:lstStyle/>
                    <a:p>
                      <a:pPr algn="ctr"/>
                      <a:r>
                        <a:rPr lang="en-PK" dirty="0"/>
                        <a:t>27</a:t>
                      </a:r>
                    </a:p>
                  </a:txBody>
                  <a:tcPr/>
                </a:tc>
                <a:tc>
                  <a:txBody>
                    <a:bodyPr/>
                    <a:lstStyle/>
                    <a:p>
                      <a:pPr algn="ctr"/>
                      <a:r>
                        <a:rPr lang="en-PK" dirty="0"/>
                        <a:t>35</a:t>
                      </a:r>
                    </a:p>
                  </a:txBody>
                  <a:tcPr/>
                </a:tc>
                <a:tc>
                  <a:txBody>
                    <a:bodyPr/>
                    <a:lstStyle/>
                    <a:p>
                      <a:pPr algn="ctr"/>
                      <a:r>
                        <a:rPr lang="en-PK" dirty="0"/>
                        <a:t>10</a:t>
                      </a:r>
                    </a:p>
                  </a:txBody>
                  <a:tcPr/>
                </a:tc>
                <a:extLst>
                  <a:ext uri="{0D108BD9-81ED-4DB2-BD59-A6C34878D82A}">
                    <a16:rowId xmlns:a16="http://schemas.microsoft.com/office/drawing/2014/main" val="378180369"/>
                  </a:ext>
                </a:extLst>
              </a:tr>
            </a:tbl>
          </a:graphicData>
        </a:graphic>
      </p:graphicFrame>
      <p:graphicFrame>
        <p:nvGraphicFramePr>
          <p:cNvPr id="5" name="Table 4">
            <a:extLst>
              <a:ext uri="{FF2B5EF4-FFF2-40B4-BE49-F238E27FC236}">
                <a16:creationId xmlns:a16="http://schemas.microsoft.com/office/drawing/2014/main" id="{1BED5025-97E6-A08C-0647-2DEF0B91B11B}"/>
              </a:ext>
            </a:extLst>
          </p:cNvPr>
          <p:cNvGraphicFramePr>
            <a:graphicFrameLocks noGrp="1"/>
          </p:cNvGraphicFramePr>
          <p:nvPr>
            <p:extLst>
              <p:ext uri="{D42A27DB-BD31-4B8C-83A1-F6EECF244321}">
                <p14:modId xmlns:p14="http://schemas.microsoft.com/office/powerpoint/2010/main" val="2625093409"/>
              </p:ext>
            </p:extLst>
          </p:nvPr>
        </p:nvGraphicFramePr>
        <p:xfrm>
          <a:off x="409388" y="2058794"/>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solidFill>
                      <a:schemeClr val="tx1"/>
                    </a:solidFill>
                  </a:tcPr>
                </a:tc>
                <a:tc>
                  <a:txBody>
                    <a:bodyPr/>
                    <a:lstStyle/>
                    <a:p>
                      <a:pPr algn="ctr"/>
                      <a:r>
                        <a:rPr lang="en-PK" dirty="0"/>
                        <a:t>33</a:t>
                      </a:r>
                    </a:p>
                  </a:txBody>
                  <a:tcPr>
                    <a:solidFill>
                      <a:schemeClr val="tx1"/>
                    </a:solidFill>
                  </a:tcPr>
                </a:tc>
                <a:tc>
                  <a:txBody>
                    <a:bodyPr/>
                    <a:lstStyle/>
                    <a:p>
                      <a:pPr algn="ctr"/>
                      <a:r>
                        <a:rPr lang="en-PK" dirty="0"/>
                        <a:t>27</a:t>
                      </a:r>
                    </a:p>
                  </a:txBody>
                  <a:tcPr/>
                </a:tc>
                <a:tc>
                  <a:txBody>
                    <a:bodyPr/>
                    <a:lstStyle/>
                    <a:p>
                      <a:pPr algn="ctr"/>
                      <a:r>
                        <a:rPr lang="en-PK" dirty="0"/>
                        <a:t>35</a:t>
                      </a:r>
                    </a:p>
                  </a:txBody>
                  <a:tcPr/>
                </a:tc>
                <a:tc>
                  <a:txBody>
                    <a:bodyPr/>
                    <a:lstStyle/>
                    <a:p>
                      <a:pPr algn="ctr"/>
                      <a:r>
                        <a:rPr lang="en-PK" dirty="0"/>
                        <a:t>10</a:t>
                      </a:r>
                    </a:p>
                  </a:txBody>
                  <a:tcPr/>
                </a:tc>
                <a:extLst>
                  <a:ext uri="{0D108BD9-81ED-4DB2-BD59-A6C34878D82A}">
                    <a16:rowId xmlns:a16="http://schemas.microsoft.com/office/drawing/2014/main" val="378180369"/>
                  </a:ext>
                </a:extLst>
              </a:tr>
            </a:tbl>
          </a:graphicData>
        </a:graphic>
      </p:graphicFrame>
      <p:graphicFrame>
        <p:nvGraphicFramePr>
          <p:cNvPr id="6" name="Table 4">
            <a:extLst>
              <a:ext uri="{FF2B5EF4-FFF2-40B4-BE49-F238E27FC236}">
                <a16:creationId xmlns:a16="http://schemas.microsoft.com/office/drawing/2014/main" id="{93C19045-5F5E-4FFE-8835-49A7B4D8CDAC}"/>
              </a:ext>
            </a:extLst>
          </p:cNvPr>
          <p:cNvGraphicFramePr>
            <a:graphicFrameLocks noGrp="1"/>
          </p:cNvGraphicFramePr>
          <p:nvPr>
            <p:extLst>
              <p:ext uri="{D42A27DB-BD31-4B8C-83A1-F6EECF244321}">
                <p14:modId xmlns:p14="http://schemas.microsoft.com/office/powerpoint/2010/main" val="3818046306"/>
              </p:ext>
            </p:extLst>
          </p:nvPr>
        </p:nvGraphicFramePr>
        <p:xfrm>
          <a:off x="502153" y="2561868"/>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33</a:t>
                      </a:r>
                    </a:p>
                  </a:txBody>
                  <a:tcPr>
                    <a:solidFill>
                      <a:schemeClr val="tx1"/>
                    </a:solidFill>
                  </a:tcPr>
                </a:tc>
                <a:tc>
                  <a:txBody>
                    <a:bodyPr/>
                    <a:lstStyle/>
                    <a:p>
                      <a:pPr algn="ctr"/>
                      <a:r>
                        <a:rPr lang="en-PK" dirty="0"/>
                        <a:t>27</a:t>
                      </a:r>
                    </a:p>
                  </a:txBody>
                  <a:tcPr>
                    <a:solidFill>
                      <a:schemeClr val="tx1"/>
                    </a:solidFill>
                  </a:tcPr>
                </a:tc>
                <a:tc>
                  <a:txBody>
                    <a:bodyPr/>
                    <a:lstStyle/>
                    <a:p>
                      <a:pPr algn="ctr"/>
                      <a:r>
                        <a:rPr lang="en-PK" dirty="0"/>
                        <a:t>35</a:t>
                      </a:r>
                    </a:p>
                  </a:txBody>
                  <a:tcPr/>
                </a:tc>
                <a:tc>
                  <a:txBody>
                    <a:bodyPr/>
                    <a:lstStyle/>
                    <a:p>
                      <a:pPr algn="ctr"/>
                      <a:r>
                        <a:rPr lang="en-PK" dirty="0"/>
                        <a:t>10</a:t>
                      </a:r>
                    </a:p>
                  </a:txBody>
                  <a:tcPr/>
                </a:tc>
                <a:extLst>
                  <a:ext uri="{0D108BD9-81ED-4DB2-BD59-A6C34878D82A}">
                    <a16:rowId xmlns:a16="http://schemas.microsoft.com/office/drawing/2014/main" val="378180369"/>
                  </a:ext>
                </a:extLst>
              </a:tr>
            </a:tbl>
          </a:graphicData>
        </a:graphic>
      </p:graphicFrame>
      <p:graphicFrame>
        <p:nvGraphicFramePr>
          <p:cNvPr id="7" name="Table 4">
            <a:extLst>
              <a:ext uri="{FF2B5EF4-FFF2-40B4-BE49-F238E27FC236}">
                <a16:creationId xmlns:a16="http://schemas.microsoft.com/office/drawing/2014/main" id="{9719C873-E4A2-0A40-D886-69834BB6655F}"/>
              </a:ext>
            </a:extLst>
          </p:cNvPr>
          <p:cNvGraphicFramePr>
            <a:graphicFrameLocks noGrp="1"/>
          </p:cNvGraphicFramePr>
          <p:nvPr>
            <p:extLst>
              <p:ext uri="{D42A27DB-BD31-4B8C-83A1-F6EECF244321}">
                <p14:modId xmlns:p14="http://schemas.microsoft.com/office/powerpoint/2010/main" val="4034781338"/>
              </p:ext>
            </p:extLst>
          </p:nvPr>
        </p:nvGraphicFramePr>
        <p:xfrm>
          <a:off x="502152" y="2932708"/>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35</a:t>
                      </a:r>
                    </a:p>
                  </a:txBody>
                  <a:tcPr/>
                </a:tc>
                <a:tc>
                  <a:txBody>
                    <a:bodyPr/>
                    <a:lstStyle/>
                    <a:p>
                      <a:pPr algn="ctr"/>
                      <a:r>
                        <a:rPr lang="en-PK" dirty="0"/>
                        <a:t>10</a:t>
                      </a:r>
                    </a:p>
                  </a:txBody>
                  <a:tcPr/>
                </a:tc>
                <a:extLst>
                  <a:ext uri="{0D108BD9-81ED-4DB2-BD59-A6C34878D82A}">
                    <a16:rowId xmlns:a16="http://schemas.microsoft.com/office/drawing/2014/main" val="378180369"/>
                  </a:ext>
                </a:extLst>
              </a:tr>
            </a:tbl>
          </a:graphicData>
        </a:graphic>
      </p:graphicFrame>
      <p:graphicFrame>
        <p:nvGraphicFramePr>
          <p:cNvPr id="8" name="Table 4">
            <a:extLst>
              <a:ext uri="{FF2B5EF4-FFF2-40B4-BE49-F238E27FC236}">
                <a16:creationId xmlns:a16="http://schemas.microsoft.com/office/drawing/2014/main" id="{338A44D5-1B47-6206-3401-567986798B25}"/>
              </a:ext>
            </a:extLst>
          </p:cNvPr>
          <p:cNvGraphicFramePr>
            <a:graphicFrameLocks noGrp="1"/>
          </p:cNvGraphicFramePr>
          <p:nvPr>
            <p:extLst>
              <p:ext uri="{D42A27DB-BD31-4B8C-83A1-F6EECF244321}">
                <p14:modId xmlns:p14="http://schemas.microsoft.com/office/powerpoint/2010/main" val="3818537908"/>
              </p:ext>
            </p:extLst>
          </p:nvPr>
        </p:nvGraphicFramePr>
        <p:xfrm>
          <a:off x="634673" y="3347521"/>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solidFill>
                      <a:schemeClr val="tx1"/>
                    </a:solidFill>
                  </a:tcPr>
                </a:tc>
                <a:tc>
                  <a:txBody>
                    <a:bodyPr/>
                    <a:lstStyle/>
                    <a:p>
                      <a:pPr algn="ctr"/>
                      <a:r>
                        <a:rPr lang="en-PK" dirty="0"/>
                        <a:t>35</a:t>
                      </a:r>
                    </a:p>
                  </a:txBody>
                  <a:tcPr>
                    <a:solidFill>
                      <a:schemeClr val="tx1"/>
                    </a:solidFill>
                  </a:tcPr>
                </a:tc>
                <a:tc>
                  <a:txBody>
                    <a:bodyPr/>
                    <a:lstStyle/>
                    <a:p>
                      <a:pPr algn="ctr"/>
                      <a:r>
                        <a:rPr lang="en-PK" dirty="0"/>
                        <a:t>10</a:t>
                      </a:r>
                    </a:p>
                  </a:txBody>
                  <a:tcPr/>
                </a:tc>
                <a:extLst>
                  <a:ext uri="{0D108BD9-81ED-4DB2-BD59-A6C34878D82A}">
                    <a16:rowId xmlns:a16="http://schemas.microsoft.com/office/drawing/2014/main" val="378180369"/>
                  </a:ext>
                </a:extLst>
              </a:tr>
            </a:tbl>
          </a:graphicData>
        </a:graphic>
      </p:graphicFrame>
      <p:graphicFrame>
        <p:nvGraphicFramePr>
          <p:cNvPr id="9" name="Table 4">
            <a:extLst>
              <a:ext uri="{FF2B5EF4-FFF2-40B4-BE49-F238E27FC236}">
                <a16:creationId xmlns:a16="http://schemas.microsoft.com/office/drawing/2014/main" id="{6E04E53E-B7DE-0D3F-FC6E-7E1D4EB13FA8}"/>
              </a:ext>
            </a:extLst>
          </p:cNvPr>
          <p:cNvGraphicFramePr>
            <a:graphicFrameLocks noGrp="1"/>
          </p:cNvGraphicFramePr>
          <p:nvPr>
            <p:extLst>
              <p:ext uri="{D42A27DB-BD31-4B8C-83A1-F6EECF244321}">
                <p14:modId xmlns:p14="http://schemas.microsoft.com/office/powerpoint/2010/main" val="1069009966"/>
              </p:ext>
            </p:extLst>
          </p:nvPr>
        </p:nvGraphicFramePr>
        <p:xfrm>
          <a:off x="861390" y="3844622"/>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35</a:t>
                      </a:r>
                    </a:p>
                  </a:txBody>
                  <a:tcPr>
                    <a:solidFill>
                      <a:schemeClr val="tx1"/>
                    </a:solidFill>
                  </a:tcPr>
                </a:tc>
                <a:tc>
                  <a:txBody>
                    <a:bodyPr/>
                    <a:lstStyle/>
                    <a:p>
                      <a:pPr algn="ctr"/>
                      <a:r>
                        <a:rPr lang="en-PK" dirty="0"/>
                        <a:t>10</a:t>
                      </a:r>
                    </a:p>
                  </a:txBody>
                  <a:tcPr>
                    <a:solidFill>
                      <a:schemeClr val="tx1"/>
                    </a:solidFill>
                  </a:tcPr>
                </a:tc>
                <a:extLst>
                  <a:ext uri="{0D108BD9-81ED-4DB2-BD59-A6C34878D82A}">
                    <a16:rowId xmlns:a16="http://schemas.microsoft.com/office/drawing/2014/main" val="378180369"/>
                  </a:ext>
                </a:extLst>
              </a:tr>
            </a:tbl>
          </a:graphicData>
        </a:graphic>
      </p:graphicFrame>
      <p:graphicFrame>
        <p:nvGraphicFramePr>
          <p:cNvPr id="12" name="Table 4">
            <a:extLst>
              <a:ext uri="{FF2B5EF4-FFF2-40B4-BE49-F238E27FC236}">
                <a16:creationId xmlns:a16="http://schemas.microsoft.com/office/drawing/2014/main" id="{851381DA-6877-A5CE-FA9A-D8B82ED7AB2C}"/>
              </a:ext>
            </a:extLst>
          </p:cNvPr>
          <p:cNvGraphicFramePr>
            <a:graphicFrameLocks noGrp="1"/>
          </p:cNvGraphicFramePr>
          <p:nvPr>
            <p:extLst>
              <p:ext uri="{D42A27DB-BD31-4B8C-83A1-F6EECF244321}">
                <p14:modId xmlns:p14="http://schemas.microsoft.com/office/powerpoint/2010/main" val="2346509665"/>
              </p:ext>
            </p:extLst>
          </p:nvPr>
        </p:nvGraphicFramePr>
        <p:xfrm>
          <a:off x="4199365" y="1370787"/>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10</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3" name="Table 4">
            <a:extLst>
              <a:ext uri="{FF2B5EF4-FFF2-40B4-BE49-F238E27FC236}">
                <a16:creationId xmlns:a16="http://schemas.microsoft.com/office/drawing/2014/main" id="{BFE7EE05-4DF4-DDCE-D7CF-500EF9A65848}"/>
              </a:ext>
            </a:extLst>
          </p:cNvPr>
          <p:cNvGraphicFramePr>
            <a:graphicFrameLocks noGrp="1"/>
          </p:cNvGraphicFramePr>
          <p:nvPr>
            <p:extLst>
              <p:ext uri="{D42A27DB-BD31-4B8C-83A1-F6EECF244321}">
                <p14:modId xmlns:p14="http://schemas.microsoft.com/office/powerpoint/2010/main" val="2448510066"/>
              </p:ext>
            </p:extLst>
          </p:nvPr>
        </p:nvGraphicFramePr>
        <p:xfrm>
          <a:off x="861390" y="4215462"/>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10</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4" name="Table 4">
            <a:extLst>
              <a:ext uri="{FF2B5EF4-FFF2-40B4-BE49-F238E27FC236}">
                <a16:creationId xmlns:a16="http://schemas.microsoft.com/office/drawing/2014/main" id="{53A1FC10-CD17-00FD-D545-6F6BF4BAF127}"/>
              </a:ext>
            </a:extLst>
          </p:cNvPr>
          <p:cNvGraphicFramePr>
            <a:graphicFrameLocks noGrp="1"/>
          </p:cNvGraphicFramePr>
          <p:nvPr>
            <p:extLst>
              <p:ext uri="{D42A27DB-BD31-4B8C-83A1-F6EECF244321}">
                <p14:modId xmlns:p14="http://schemas.microsoft.com/office/powerpoint/2010/main" val="1704003184"/>
              </p:ext>
            </p:extLst>
          </p:nvPr>
        </p:nvGraphicFramePr>
        <p:xfrm>
          <a:off x="4338513" y="1982834"/>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solidFill>
                      <a:schemeClr val="tx1"/>
                    </a:solidFill>
                  </a:tcPr>
                </a:tc>
                <a:tc>
                  <a:txBody>
                    <a:bodyPr/>
                    <a:lstStyle/>
                    <a:p>
                      <a:pPr algn="ctr"/>
                      <a:r>
                        <a:rPr lang="en-PK" dirty="0"/>
                        <a:t>27</a:t>
                      </a:r>
                    </a:p>
                  </a:txBody>
                  <a:tcPr>
                    <a:solidFill>
                      <a:schemeClr val="tx1"/>
                    </a:solidFill>
                  </a:tcPr>
                </a:tc>
                <a:tc>
                  <a:txBody>
                    <a:bodyPr/>
                    <a:lstStyle/>
                    <a:p>
                      <a:pPr algn="ctr"/>
                      <a:r>
                        <a:rPr lang="en-PK" dirty="0"/>
                        <a:t>33</a:t>
                      </a:r>
                    </a:p>
                  </a:txBody>
                  <a:tcPr/>
                </a:tc>
                <a:tc>
                  <a:txBody>
                    <a:bodyPr/>
                    <a:lstStyle/>
                    <a:p>
                      <a:pPr algn="ctr"/>
                      <a:r>
                        <a:rPr lang="en-PK" dirty="0"/>
                        <a:t>10</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5" name="Table 4">
            <a:extLst>
              <a:ext uri="{FF2B5EF4-FFF2-40B4-BE49-F238E27FC236}">
                <a16:creationId xmlns:a16="http://schemas.microsoft.com/office/drawing/2014/main" id="{06E72BED-B05B-2312-0D12-B8B0273BE7A5}"/>
              </a:ext>
            </a:extLst>
          </p:cNvPr>
          <p:cNvGraphicFramePr>
            <a:graphicFrameLocks noGrp="1"/>
          </p:cNvGraphicFramePr>
          <p:nvPr>
            <p:extLst>
              <p:ext uri="{D42A27DB-BD31-4B8C-83A1-F6EECF244321}">
                <p14:modId xmlns:p14="http://schemas.microsoft.com/office/powerpoint/2010/main" val="3432305771"/>
              </p:ext>
            </p:extLst>
          </p:nvPr>
        </p:nvGraphicFramePr>
        <p:xfrm>
          <a:off x="4338513" y="2510930"/>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solidFill>
                      <a:schemeClr val="tx1"/>
                    </a:solidFill>
                  </a:tcPr>
                </a:tc>
                <a:tc>
                  <a:txBody>
                    <a:bodyPr/>
                    <a:lstStyle/>
                    <a:p>
                      <a:pPr algn="ctr"/>
                      <a:r>
                        <a:rPr lang="en-PK" dirty="0"/>
                        <a:t>33</a:t>
                      </a:r>
                    </a:p>
                  </a:txBody>
                  <a:tcPr>
                    <a:solidFill>
                      <a:schemeClr val="tx1"/>
                    </a:solidFill>
                  </a:tcPr>
                </a:tc>
                <a:tc>
                  <a:txBody>
                    <a:bodyPr/>
                    <a:lstStyle/>
                    <a:p>
                      <a:pPr algn="ctr"/>
                      <a:r>
                        <a:rPr lang="en-PK" dirty="0"/>
                        <a:t>10</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6" name="Table 4">
            <a:extLst>
              <a:ext uri="{FF2B5EF4-FFF2-40B4-BE49-F238E27FC236}">
                <a16:creationId xmlns:a16="http://schemas.microsoft.com/office/drawing/2014/main" id="{3831AD64-8BE8-0DD4-BA9E-DA88145B779B}"/>
              </a:ext>
            </a:extLst>
          </p:cNvPr>
          <p:cNvGraphicFramePr>
            <a:graphicFrameLocks noGrp="1"/>
          </p:cNvGraphicFramePr>
          <p:nvPr>
            <p:extLst>
              <p:ext uri="{D42A27DB-BD31-4B8C-83A1-F6EECF244321}">
                <p14:modId xmlns:p14="http://schemas.microsoft.com/office/powerpoint/2010/main" val="2450309812"/>
              </p:ext>
            </p:extLst>
          </p:nvPr>
        </p:nvGraphicFramePr>
        <p:xfrm>
          <a:off x="4457781" y="3037648"/>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33</a:t>
                      </a:r>
                    </a:p>
                  </a:txBody>
                  <a:tcPr>
                    <a:solidFill>
                      <a:schemeClr val="tx1"/>
                    </a:solidFill>
                  </a:tcPr>
                </a:tc>
                <a:tc>
                  <a:txBody>
                    <a:bodyPr/>
                    <a:lstStyle/>
                    <a:p>
                      <a:pPr algn="ctr"/>
                      <a:r>
                        <a:rPr lang="en-PK" dirty="0"/>
                        <a:t>10</a:t>
                      </a:r>
                    </a:p>
                  </a:txBody>
                  <a:tcPr>
                    <a:solidFill>
                      <a:schemeClr val="tx1"/>
                    </a:solidFill>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7" name="Table 4">
            <a:extLst>
              <a:ext uri="{FF2B5EF4-FFF2-40B4-BE49-F238E27FC236}">
                <a16:creationId xmlns:a16="http://schemas.microsoft.com/office/drawing/2014/main" id="{CE03FD7A-B93C-A217-3145-9210426249E7}"/>
              </a:ext>
            </a:extLst>
          </p:cNvPr>
          <p:cNvGraphicFramePr>
            <a:graphicFrameLocks noGrp="1"/>
          </p:cNvGraphicFramePr>
          <p:nvPr>
            <p:extLst>
              <p:ext uri="{D42A27DB-BD31-4B8C-83A1-F6EECF244321}">
                <p14:modId xmlns:p14="http://schemas.microsoft.com/office/powerpoint/2010/main" val="3490370780"/>
              </p:ext>
            </p:extLst>
          </p:nvPr>
        </p:nvGraphicFramePr>
        <p:xfrm>
          <a:off x="4457782" y="3449512"/>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10</a:t>
                      </a:r>
                    </a:p>
                  </a:txBody>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18" name="Table 4">
            <a:extLst>
              <a:ext uri="{FF2B5EF4-FFF2-40B4-BE49-F238E27FC236}">
                <a16:creationId xmlns:a16="http://schemas.microsoft.com/office/drawing/2014/main" id="{2B0D8F0A-4F26-275F-00B1-DB63A28DC6B4}"/>
              </a:ext>
            </a:extLst>
          </p:cNvPr>
          <p:cNvGraphicFramePr>
            <a:graphicFrameLocks noGrp="1"/>
          </p:cNvGraphicFramePr>
          <p:nvPr>
            <p:extLst>
              <p:ext uri="{D42A27DB-BD31-4B8C-83A1-F6EECF244321}">
                <p14:modId xmlns:p14="http://schemas.microsoft.com/office/powerpoint/2010/main" val="1563415131"/>
              </p:ext>
            </p:extLst>
          </p:nvPr>
        </p:nvGraphicFramePr>
        <p:xfrm>
          <a:off x="7823690" y="1339323"/>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tc>
                <a:tc>
                  <a:txBody>
                    <a:bodyPr/>
                    <a:lstStyle/>
                    <a:p>
                      <a:pPr algn="ctr"/>
                      <a:r>
                        <a:rPr lang="en-PK" dirty="0"/>
                        <a:t>10</a:t>
                      </a:r>
                    </a:p>
                  </a:txBody>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20" name="Table 4">
            <a:extLst>
              <a:ext uri="{FF2B5EF4-FFF2-40B4-BE49-F238E27FC236}">
                <a16:creationId xmlns:a16="http://schemas.microsoft.com/office/drawing/2014/main" id="{F6B97634-AEC4-1FCB-43DF-2C5A57189401}"/>
              </a:ext>
            </a:extLst>
          </p:cNvPr>
          <p:cNvGraphicFramePr>
            <a:graphicFrameLocks noGrp="1"/>
          </p:cNvGraphicFramePr>
          <p:nvPr>
            <p:extLst>
              <p:ext uri="{D42A27DB-BD31-4B8C-83A1-F6EECF244321}">
                <p14:modId xmlns:p14="http://schemas.microsoft.com/office/powerpoint/2010/main" val="3706975237"/>
              </p:ext>
            </p:extLst>
          </p:nvPr>
        </p:nvGraphicFramePr>
        <p:xfrm>
          <a:off x="7830318" y="1955551"/>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solidFill>
                      <a:schemeClr val="tx1"/>
                    </a:solidFill>
                  </a:tcPr>
                </a:tc>
                <a:tc>
                  <a:txBody>
                    <a:bodyPr/>
                    <a:lstStyle/>
                    <a:p>
                      <a:pPr algn="ctr"/>
                      <a:r>
                        <a:rPr lang="en-PK" dirty="0"/>
                        <a:t>27</a:t>
                      </a:r>
                    </a:p>
                  </a:txBody>
                  <a:tcPr>
                    <a:solidFill>
                      <a:schemeClr val="tx1"/>
                    </a:solidFill>
                  </a:tcPr>
                </a:tc>
                <a:tc>
                  <a:txBody>
                    <a:bodyPr/>
                    <a:lstStyle/>
                    <a:p>
                      <a:pPr algn="ctr"/>
                      <a:r>
                        <a:rPr lang="en-PK" dirty="0"/>
                        <a:t>10</a:t>
                      </a:r>
                    </a:p>
                  </a:txBody>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21" name="Table 4">
            <a:extLst>
              <a:ext uri="{FF2B5EF4-FFF2-40B4-BE49-F238E27FC236}">
                <a16:creationId xmlns:a16="http://schemas.microsoft.com/office/drawing/2014/main" id="{9D023A9D-C071-E363-9E15-023D4CCE8FE9}"/>
              </a:ext>
            </a:extLst>
          </p:cNvPr>
          <p:cNvGraphicFramePr>
            <a:graphicFrameLocks noGrp="1"/>
          </p:cNvGraphicFramePr>
          <p:nvPr>
            <p:extLst>
              <p:ext uri="{D42A27DB-BD31-4B8C-83A1-F6EECF244321}">
                <p14:modId xmlns:p14="http://schemas.microsoft.com/office/powerpoint/2010/main" val="3406878907"/>
              </p:ext>
            </p:extLst>
          </p:nvPr>
        </p:nvGraphicFramePr>
        <p:xfrm>
          <a:off x="7941245" y="2498709"/>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27</a:t>
                      </a:r>
                    </a:p>
                  </a:txBody>
                  <a:tcPr>
                    <a:solidFill>
                      <a:schemeClr val="tx1"/>
                    </a:solidFill>
                  </a:tcPr>
                </a:tc>
                <a:tc>
                  <a:txBody>
                    <a:bodyPr/>
                    <a:lstStyle/>
                    <a:p>
                      <a:pPr algn="ctr"/>
                      <a:r>
                        <a:rPr lang="en-PK" dirty="0"/>
                        <a:t>10</a:t>
                      </a:r>
                    </a:p>
                  </a:txBody>
                  <a:tcPr>
                    <a:solidFill>
                      <a:schemeClr val="tx1"/>
                    </a:solidFill>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22" name="Table 4">
            <a:extLst>
              <a:ext uri="{FF2B5EF4-FFF2-40B4-BE49-F238E27FC236}">
                <a16:creationId xmlns:a16="http://schemas.microsoft.com/office/drawing/2014/main" id="{BA00CDE8-8BDA-4EA5-D2C0-0C22CF968E24}"/>
              </a:ext>
            </a:extLst>
          </p:cNvPr>
          <p:cNvGraphicFramePr>
            <a:graphicFrameLocks noGrp="1"/>
          </p:cNvGraphicFramePr>
          <p:nvPr>
            <p:extLst>
              <p:ext uri="{D42A27DB-BD31-4B8C-83A1-F6EECF244321}">
                <p14:modId xmlns:p14="http://schemas.microsoft.com/office/powerpoint/2010/main" val="4218973781"/>
              </p:ext>
            </p:extLst>
          </p:nvPr>
        </p:nvGraphicFramePr>
        <p:xfrm>
          <a:off x="7941245" y="2872560"/>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tc>
                <a:tc>
                  <a:txBody>
                    <a:bodyPr/>
                    <a:lstStyle/>
                    <a:p>
                      <a:pPr algn="ctr"/>
                      <a:r>
                        <a:rPr lang="en-PK" dirty="0"/>
                        <a:t>10</a:t>
                      </a:r>
                    </a:p>
                  </a:txBody>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23" name="Table 4">
            <a:extLst>
              <a:ext uri="{FF2B5EF4-FFF2-40B4-BE49-F238E27FC236}">
                <a16:creationId xmlns:a16="http://schemas.microsoft.com/office/drawing/2014/main" id="{B0DE578A-5003-0B88-27EC-95B9EB5F0395}"/>
              </a:ext>
            </a:extLst>
          </p:cNvPr>
          <p:cNvGraphicFramePr>
            <a:graphicFrameLocks noGrp="1"/>
          </p:cNvGraphicFramePr>
          <p:nvPr>
            <p:extLst>
              <p:ext uri="{D42A27DB-BD31-4B8C-83A1-F6EECF244321}">
                <p14:modId xmlns:p14="http://schemas.microsoft.com/office/powerpoint/2010/main" val="3069756576"/>
              </p:ext>
            </p:extLst>
          </p:nvPr>
        </p:nvGraphicFramePr>
        <p:xfrm>
          <a:off x="6096000" y="4400882"/>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14</a:t>
                      </a:r>
                    </a:p>
                  </a:txBody>
                  <a:tcPr>
                    <a:solidFill>
                      <a:schemeClr val="tx1"/>
                    </a:solidFill>
                  </a:tcPr>
                </a:tc>
                <a:tc>
                  <a:txBody>
                    <a:bodyPr/>
                    <a:lstStyle/>
                    <a:p>
                      <a:pPr algn="ctr"/>
                      <a:r>
                        <a:rPr lang="en-PK" dirty="0"/>
                        <a:t>10</a:t>
                      </a:r>
                    </a:p>
                  </a:txBody>
                  <a:tcPr>
                    <a:solidFill>
                      <a:schemeClr val="tx1"/>
                    </a:solidFill>
                  </a:tcPr>
                </a:tc>
                <a:tc>
                  <a:txBody>
                    <a:bodyPr/>
                    <a:lstStyle/>
                    <a:p>
                      <a:pPr algn="ctr"/>
                      <a:r>
                        <a:rPr lang="en-PK" dirty="0"/>
                        <a:t>27</a:t>
                      </a:r>
                    </a:p>
                  </a:txBody>
                  <a:tcPr/>
                </a:tc>
                <a:tc>
                  <a:txBody>
                    <a:bodyPr/>
                    <a:lstStyle/>
                    <a:p>
                      <a:pPr algn="ctr"/>
                      <a:r>
                        <a:rPr lang="en-PK" dirty="0"/>
                        <a:t>33</a:t>
                      </a:r>
                    </a:p>
                  </a:txBody>
                  <a:tcPr/>
                </a:tc>
                <a:tc>
                  <a:txBody>
                    <a:bodyPr/>
                    <a:lstStyle/>
                    <a:p>
                      <a:pPr algn="ctr"/>
                      <a:r>
                        <a:rPr lang="en-PK" dirty="0"/>
                        <a:t>35</a:t>
                      </a:r>
                    </a:p>
                  </a:txBody>
                  <a:tcPr/>
                </a:tc>
                <a:extLst>
                  <a:ext uri="{0D108BD9-81ED-4DB2-BD59-A6C34878D82A}">
                    <a16:rowId xmlns:a16="http://schemas.microsoft.com/office/drawing/2014/main" val="378180369"/>
                  </a:ext>
                </a:extLst>
              </a:tr>
            </a:tbl>
          </a:graphicData>
        </a:graphic>
      </p:graphicFrame>
      <p:graphicFrame>
        <p:nvGraphicFramePr>
          <p:cNvPr id="24" name="Table 4">
            <a:extLst>
              <a:ext uri="{FF2B5EF4-FFF2-40B4-BE49-F238E27FC236}">
                <a16:creationId xmlns:a16="http://schemas.microsoft.com/office/drawing/2014/main" id="{AE93CBED-90CA-F955-06AD-2F3378B9137C}"/>
              </a:ext>
            </a:extLst>
          </p:cNvPr>
          <p:cNvGraphicFramePr>
            <a:graphicFrameLocks noGrp="1"/>
          </p:cNvGraphicFramePr>
          <p:nvPr>
            <p:extLst>
              <p:ext uri="{D42A27DB-BD31-4B8C-83A1-F6EECF244321}">
                <p14:modId xmlns:p14="http://schemas.microsoft.com/office/powerpoint/2010/main" val="253505373"/>
              </p:ext>
            </p:extLst>
          </p:nvPr>
        </p:nvGraphicFramePr>
        <p:xfrm>
          <a:off x="6132327" y="4827258"/>
          <a:ext cx="3056365" cy="370840"/>
        </p:xfrm>
        <a:graphic>
          <a:graphicData uri="http://schemas.openxmlformats.org/drawingml/2006/table">
            <a:tbl>
              <a:tblPr firstRow="1" bandRow="1">
                <a:tableStyleId>{5C22544A-7EE6-4342-B048-85BDC9FD1C3A}</a:tableStyleId>
              </a:tblPr>
              <a:tblGrid>
                <a:gridCol w="611273">
                  <a:extLst>
                    <a:ext uri="{9D8B030D-6E8A-4147-A177-3AD203B41FA5}">
                      <a16:colId xmlns:a16="http://schemas.microsoft.com/office/drawing/2014/main" val="1800255089"/>
                    </a:ext>
                  </a:extLst>
                </a:gridCol>
                <a:gridCol w="611273">
                  <a:extLst>
                    <a:ext uri="{9D8B030D-6E8A-4147-A177-3AD203B41FA5}">
                      <a16:colId xmlns:a16="http://schemas.microsoft.com/office/drawing/2014/main" val="1603056343"/>
                    </a:ext>
                  </a:extLst>
                </a:gridCol>
                <a:gridCol w="611273">
                  <a:extLst>
                    <a:ext uri="{9D8B030D-6E8A-4147-A177-3AD203B41FA5}">
                      <a16:colId xmlns:a16="http://schemas.microsoft.com/office/drawing/2014/main" val="1288473400"/>
                    </a:ext>
                  </a:extLst>
                </a:gridCol>
                <a:gridCol w="611273">
                  <a:extLst>
                    <a:ext uri="{9D8B030D-6E8A-4147-A177-3AD203B41FA5}">
                      <a16:colId xmlns:a16="http://schemas.microsoft.com/office/drawing/2014/main" val="2664240911"/>
                    </a:ext>
                  </a:extLst>
                </a:gridCol>
                <a:gridCol w="611273">
                  <a:extLst>
                    <a:ext uri="{9D8B030D-6E8A-4147-A177-3AD203B41FA5}">
                      <a16:colId xmlns:a16="http://schemas.microsoft.com/office/drawing/2014/main" val="2190205155"/>
                    </a:ext>
                  </a:extLst>
                </a:gridCol>
              </a:tblGrid>
              <a:tr h="370840">
                <a:tc>
                  <a:txBody>
                    <a:bodyPr/>
                    <a:lstStyle/>
                    <a:p>
                      <a:pPr algn="ctr"/>
                      <a:r>
                        <a:rPr lang="en-PK" dirty="0"/>
                        <a:t>10</a:t>
                      </a:r>
                    </a:p>
                  </a:txBody>
                  <a:tcPr>
                    <a:solidFill>
                      <a:schemeClr val="accent2"/>
                    </a:solidFill>
                  </a:tcPr>
                </a:tc>
                <a:tc>
                  <a:txBody>
                    <a:bodyPr/>
                    <a:lstStyle/>
                    <a:p>
                      <a:pPr algn="ctr"/>
                      <a:r>
                        <a:rPr lang="en-PK" dirty="0"/>
                        <a:t>14</a:t>
                      </a:r>
                    </a:p>
                  </a:txBody>
                  <a:tcPr>
                    <a:solidFill>
                      <a:schemeClr val="accent2"/>
                    </a:solidFill>
                  </a:tcPr>
                </a:tc>
                <a:tc>
                  <a:txBody>
                    <a:bodyPr/>
                    <a:lstStyle/>
                    <a:p>
                      <a:pPr algn="ctr"/>
                      <a:r>
                        <a:rPr lang="en-PK" dirty="0"/>
                        <a:t>27</a:t>
                      </a:r>
                    </a:p>
                  </a:txBody>
                  <a:tcPr>
                    <a:solidFill>
                      <a:schemeClr val="accent2"/>
                    </a:solidFill>
                  </a:tcPr>
                </a:tc>
                <a:tc>
                  <a:txBody>
                    <a:bodyPr/>
                    <a:lstStyle/>
                    <a:p>
                      <a:pPr algn="ctr"/>
                      <a:r>
                        <a:rPr lang="en-PK" dirty="0"/>
                        <a:t>33</a:t>
                      </a:r>
                    </a:p>
                  </a:txBody>
                  <a:tcPr>
                    <a:solidFill>
                      <a:schemeClr val="accent2"/>
                    </a:solidFill>
                  </a:tcPr>
                </a:tc>
                <a:tc>
                  <a:txBody>
                    <a:bodyPr/>
                    <a:lstStyle/>
                    <a:p>
                      <a:pPr algn="ctr"/>
                      <a:r>
                        <a:rPr lang="en-PK" dirty="0"/>
                        <a:t>35</a:t>
                      </a:r>
                    </a:p>
                  </a:txBody>
                  <a:tcPr>
                    <a:solidFill>
                      <a:schemeClr val="accent2"/>
                    </a:solidFill>
                  </a:tcPr>
                </a:tc>
                <a:extLst>
                  <a:ext uri="{0D108BD9-81ED-4DB2-BD59-A6C34878D82A}">
                    <a16:rowId xmlns:a16="http://schemas.microsoft.com/office/drawing/2014/main" val="378180369"/>
                  </a:ext>
                </a:extLst>
              </a:tr>
            </a:tbl>
          </a:graphicData>
        </a:graphic>
      </p:graphicFrame>
      <p:sp>
        <p:nvSpPr>
          <p:cNvPr id="25" name="TextBox 24">
            <a:extLst>
              <a:ext uri="{FF2B5EF4-FFF2-40B4-BE49-F238E27FC236}">
                <a16:creationId xmlns:a16="http://schemas.microsoft.com/office/drawing/2014/main" id="{F5DEC1C3-D88A-881E-07DF-5375AD0F536B}"/>
              </a:ext>
            </a:extLst>
          </p:cNvPr>
          <p:cNvSpPr txBox="1"/>
          <p:nvPr/>
        </p:nvSpPr>
        <p:spPr>
          <a:xfrm>
            <a:off x="377289" y="5266400"/>
            <a:ext cx="5049786" cy="400110"/>
          </a:xfrm>
          <a:prstGeom prst="rect">
            <a:avLst/>
          </a:prstGeom>
          <a:noFill/>
        </p:spPr>
        <p:txBody>
          <a:bodyPr wrap="square" rtlCol="0">
            <a:spAutoFit/>
          </a:bodyPr>
          <a:lstStyle/>
          <a:p>
            <a:r>
              <a:rPr lang="en-PK" sz="2000" b="1" dirty="0">
                <a:latin typeface="Times New Roman" panose="02020603050405020304" pitchFamily="18" charset="0"/>
                <a:cs typeface="Times New Roman" panose="02020603050405020304" pitchFamily="18" charset="0"/>
              </a:rPr>
              <a:t>Do you know any othe Sorting Algorithm ?</a:t>
            </a:r>
          </a:p>
        </p:txBody>
      </p:sp>
      <p:sp>
        <p:nvSpPr>
          <p:cNvPr id="26" name="TextBox 25">
            <a:extLst>
              <a:ext uri="{FF2B5EF4-FFF2-40B4-BE49-F238E27FC236}">
                <a16:creationId xmlns:a16="http://schemas.microsoft.com/office/drawing/2014/main" id="{6E631F48-5B54-2910-1C90-B123E5FBE6EF}"/>
              </a:ext>
            </a:extLst>
          </p:cNvPr>
          <p:cNvSpPr txBox="1"/>
          <p:nvPr/>
        </p:nvSpPr>
        <p:spPr>
          <a:xfrm>
            <a:off x="5363971" y="5764116"/>
            <a:ext cx="4520422" cy="892552"/>
          </a:xfrm>
          <a:prstGeom prst="rect">
            <a:avLst/>
          </a:prstGeom>
          <a:noFill/>
        </p:spPr>
        <p:txBody>
          <a:bodyPr wrap="square" rtlCol="0">
            <a:spAutoFit/>
          </a:bodyPr>
          <a:lstStyle/>
          <a:p>
            <a:pPr algn="ctr"/>
            <a:r>
              <a:rPr lang="en-PK" sz="2600" b="1" i="1" dirty="0">
                <a:solidFill>
                  <a:srgbClr val="FF0000"/>
                </a:solidFill>
                <a:latin typeface="Times New Roman" panose="02020603050405020304" pitchFamily="18" charset="0"/>
                <a:cs typeface="Times New Roman" panose="02020603050405020304" pitchFamily="18" charset="0"/>
              </a:rPr>
              <a:t>Which one you prefer and WHY ?</a:t>
            </a:r>
          </a:p>
        </p:txBody>
      </p:sp>
      <p:sp>
        <p:nvSpPr>
          <p:cNvPr id="27" name="TextBox 26">
            <a:extLst>
              <a:ext uri="{FF2B5EF4-FFF2-40B4-BE49-F238E27FC236}">
                <a16:creationId xmlns:a16="http://schemas.microsoft.com/office/drawing/2014/main" id="{EFB49EB0-FE36-4179-FC09-C658123FB5B0}"/>
              </a:ext>
            </a:extLst>
          </p:cNvPr>
          <p:cNvSpPr txBox="1"/>
          <p:nvPr/>
        </p:nvSpPr>
        <p:spPr>
          <a:xfrm>
            <a:off x="377289" y="5688178"/>
            <a:ext cx="3012262" cy="369332"/>
          </a:xfrm>
          <a:prstGeom prst="rect">
            <a:avLst/>
          </a:prstGeom>
          <a:noFill/>
        </p:spPr>
        <p:txBody>
          <a:bodyPr wrap="square" rtlCol="0">
            <a:spAutoFit/>
          </a:bodyPr>
          <a:lstStyle/>
          <a:p>
            <a:r>
              <a:rPr lang="en-PK" b="1" dirty="0">
                <a:latin typeface="Times New Roman" panose="02020603050405020304" pitchFamily="18" charset="0"/>
                <a:cs typeface="Times New Roman" panose="02020603050405020304" pitchFamily="18" charset="0"/>
              </a:rPr>
              <a:t>How about Merge Sort ?</a:t>
            </a:r>
          </a:p>
        </p:txBody>
      </p:sp>
      <p:sp>
        <p:nvSpPr>
          <p:cNvPr id="3" name="Slide Number Placeholder 2">
            <a:extLst>
              <a:ext uri="{FF2B5EF4-FFF2-40B4-BE49-F238E27FC236}">
                <a16:creationId xmlns:a16="http://schemas.microsoft.com/office/drawing/2014/main" id="{D883F1C9-80F4-F7FC-8022-05397C5C8078}"/>
              </a:ext>
            </a:extLst>
          </p:cNvPr>
          <p:cNvSpPr>
            <a:spLocks noGrp="1"/>
          </p:cNvSpPr>
          <p:nvPr>
            <p:ph type="sldNum" sz="quarter" idx="12"/>
          </p:nvPr>
        </p:nvSpPr>
        <p:spPr/>
        <p:txBody>
          <a:bodyPr/>
          <a:lstStyle/>
          <a:p>
            <a:fld id="{65D072F5-C10D-CA42-8896-F3CAD692572D}" type="slidenum">
              <a:rPr lang="en-PK" smtClean="0"/>
              <a:t>8</a:t>
            </a:fld>
            <a:endParaRPr lang="en-PK"/>
          </a:p>
        </p:txBody>
      </p:sp>
    </p:spTree>
    <p:extLst>
      <p:ext uri="{BB962C8B-B14F-4D97-AF65-F5344CB8AC3E}">
        <p14:creationId xmlns:p14="http://schemas.microsoft.com/office/powerpoint/2010/main" val="22213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A599-81EF-5402-E9A0-D43E4D491D83}"/>
              </a:ext>
            </a:extLst>
          </p:cNvPr>
          <p:cNvSpPr>
            <a:spLocks noGrp="1"/>
          </p:cNvSpPr>
          <p:nvPr>
            <p:ph type="title"/>
          </p:nvPr>
        </p:nvSpPr>
        <p:spPr/>
        <p:txBody>
          <a:bodyPr/>
          <a:lstStyle/>
          <a:p>
            <a:pPr algn="ctr"/>
            <a:r>
              <a:rPr lang="en-PK" b="1" dirty="0">
                <a:latin typeface="Times New Roman" panose="02020603050405020304" pitchFamily="18" charset="0"/>
                <a:cs typeface="Times New Roman" panose="02020603050405020304" pitchFamily="18" charset="0"/>
              </a:rPr>
              <a:t>Merge Sort</a:t>
            </a:r>
          </a:p>
        </p:txBody>
      </p:sp>
      <p:graphicFrame>
        <p:nvGraphicFramePr>
          <p:cNvPr id="6" name="Table 6">
            <a:extLst>
              <a:ext uri="{FF2B5EF4-FFF2-40B4-BE49-F238E27FC236}">
                <a16:creationId xmlns:a16="http://schemas.microsoft.com/office/drawing/2014/main" id="{A0BA2D9E-ABE8-668B-63B9-0EF251DB1C82}"/>
              </a:ext>
            </a:extLst>
          </p:cNvPr>
          <p:cNvGraphicFramePr>
            <a:graphicFrameLocks noGrp="1"/>
          </p:cNvGraphicFramePr>
          <p:nvPr>
            <p:extLst>
              <p:ext uri="{D42A27DB-BD31-4B8C-83A1-F6EECF244321}">
                <p14:modId xmlns:p14="http://schemas.microsoft.com/office/powerpoint/2010/main" val="1414917684"/>
              </p:ext>
            </p:extLst>
          </p:nvPr>
        </p:nvGraphicFramePr>
        <p:xfrm>
          <a:off x="102356" y="1327510"/>
          <a:ext cx="4011444"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48366922"/>
                    </a:ext>
                  </a:extLst>
                </a:gridCol>
                <a:gridCol w="506343">
                  <a:extLst>
                    <a:ext uri="{9D8B030D-6E8A-4147-A177-3AD203B41FA5}">
                      <a16:colId xmlns:a16="http://schemas.microsoft.com/office/drawing/2014/main" val="183228798"/>
                    </a:ext>
                  </a:extLst>
                </a:gridCol>
                <a:gridCol w="506343">
                  <a:extLst>
                    <a:ext uri="{9D8B030D-6E8A-4147-A177-3AD203B41FA5}">
                      <a16:colId xmlns:a16="http://schemas.microsoft.com/office/drawing/2014/main" val="1306505930"/>
                    </a:ext>
                  </a:extLst>
                </a:gridCol>
                <a:gridCol w="506343">
                  <a:extLst>
                    <a:ext uri="{9D8B030D-6E8A-4147-A177-3AD203B41FA5}">
                      <a16:colId xmlns:a16="http://schemas.microsoft.com/office/drawing/2014/main" val="3862541321"/>
                    </a:ext>
                  </a:extLst>
                </a:gridCol>
                <a:gridCol w="506343">
                  <a:extLst>
                    <a:ext uri="{9D8B030D-6E8A-4147-A177-3AD203B41FA5}">
                      <a16:colId xmlns:a16="http://schemas.microsoft.com/office/drawing/2014/main" val="1980857363"/>
                    </a:ext>
                  </a:extLst>
                </a:gridCol>
                <a:gridCol w="506343">
                  <a:extLst>
                    <a:ext uri="{9D8B030D-6E8A-4147-A177-3AD203B41FA5}">
                      <a16:colId xmlns:a16="http://schemas.microsoft.com/office/drawing/2014/main" val="2197449402"/>
                    </a:ext>
                  </a:extLst>
                </a:gridCol>
                <a:gridCol w="506343">
                  <a:extLst>
                    <a:ext uri="{9D8B030D-6E8A-4147-A177-3AD203B41FA5}">
                      <a16:colId xmlns:a16="http://schemas.microsoft.com/office/drawing/2014/main" val="3829629586"/>
                    </a:ext>
                  </a:extLst>
                </a:gridCol>
                <a:gridCol w="506343">
                  <a:extLst>
                    <a:ext uri="{9D8B030D-6E8A-4147-A177-3AD203B41FA5}">
                      <a16:colId xmlns:a16="http://schemas.microsoft.com/office/drawing/2014/main" val="2933904951"/>
                    </a:ext>
                  </a:extLst>
                </a:gridCol>
              </a:tblGrid>
              <a:tr h="370840">
                <a:tc>
                  <a:txBody>
                    <a:bodyPr/>
                    <a:lstStyle/>
                    <a:p>
                      <a:r>
                        <a:rPr lang="en-PK" dirty="0"/>
                        <a:t>14</a:t>
                      </a:r>
                    </a:p>
                  </a:txBody>
                  <a:tcPr/>
                </a:tc>
                <a:tc>
                  <a:txBody>
                    <a:bodyPr/>
                    <a:lstStyle/>
                    <a:p>
                      <a:r>
                        <a:rPr lang="en-PK" dirty="0"/>
                        <a:t>33</a:t>
                      </a:r>
                    </a:p>
                  </a:txBody>
                  <a:tcPr/>
                </a:tc>
                <a:tc>
                  <a:txBody>
                    <a:bodyPr/>
                    <a:lstStyle/>
                    <a:p>
                      <a:r>
                        <a:rPr lang="en-PK" dirty="0"/>
                        <a:t>27</a:t>
                      </a:r>
                    </a:p>
                  </a:txBody>
                  <a:tcPr/>
                </a:tc>
                <a:tc>
                  <a:txBody>
                    <a:bodyPr/>
                    <a:lstStyle/>
                    <a:p>
                      <a:r>
                        <a:rPr lang="en-PK" dirty="0"/>
                        <a:t>10</a:t>
                      </a:r>
                    </a:p>
                  </a:txBody>
                  <a:tcPr/>
                </a:tc>
                <a:tc>
                  <a:txBody>
                    <a:bodyPr/>
                    <a:lstStyle/>
                    <a:p>
                      <a:r>
                        <a:rPr lang="en-PK" dirty="0"/>
                        <a:t>35</a:t>
                      </a:r>
                    </a:p>
                  </a:txBody>
                  <a:tcPr/>
                </a:tc>
                <a:tc>
                  <a:txBody>
                    <a:bodyPr/>
                    <a:lstStyle/>
                    <a:p>
                      <a:r>
                        <a:rPr lang="en-PK" dirty="0"/>
                        <a:t>19</a:t>
                      </a:r>
                    </a:p>
                  </a:txBody>
                  <a:tcPr/>
                </a:tc>
                <a:tc>
                  <a:txBody>
                    <a:bodyPr/>
                    <a:lstStyle/>
                    <a:p>
                      <a:r>
                        <a:rPr lang="en-PK" dirty="0"/>
                        <a:t>42</a:t>
                      </a:r>
                    </a:p>
                  </a:txBody>
                  <a:tcPr/>
                </a:tc>
                <a:tc>
                  <a:txBody>
                    <a:bodyPr/>
                    <a:lstStyle/>
                    <a:p>
                      <a:r>
                        <a:rPr lang="en-PK" dirty="0"/>
                        <a:t>44</a:t>
                      </a:r>
                    </a:p>
                  </a:txBody>
                  <a:tcPr/>
                </a:tc>
                <a:extLst>
                  <a:ext uri="{0D108BD9-81ED-4DB2-BD59-A6C34878D82A}">
                    <a16:rowId xmlns:a16="http://schemas.microsoft.com/office/drawing/2014/main" val="1615494399"/>
                  </a:ext>
                </a:extLst>
              </a:tr>
            </a:tbl>
          </a:graphicData>
        </a:graphic>
      </p:graphicFrame>
      <p:graphicFrame>
        <p:nvGraphicFramePr>
          <p:cNvPr id="7" name="Table 7">
            <a:extLst>
              <a:ext uri="{FF2B5EF4-FFF2-40B4-BE49-F238E27FC236}">
                <a16:creationId xmlns:a16="http://schemas.microsoft.com/office/drawing/2014/main" id="{74D86E78-5056-697C-CE50-F9948D6B0735}"/>
              </a:ext>
            </a:extLst>
          </p:cNvPr>
          <p:cNvGraphicFramePr>
            <a:graphicFrameLocks noGrp="1"/>
          </p:cNvGraphicFramePr>
          <p:nvPr>
            <p:extLst>
              <p:ext uri="{D42A27DB-BD31-4B8C-83A1-F6EECF244321}">
                <p14:modId xmlns:p14="http://schemas.microsoft.com/office/powerpoint/2010/main" val="2910856942"/>
              </p:ext>
            </p:extLst>
          </p:nvPr>
        </p:nvGraphicFramePr>
        <p:xfrm>
          <a:off x="115123" y="1766124"/>
          <a:ext cx="1819208" cy="370840"/>
        </p:xfrm>
        <a:graphic>
          <a:graphicData uri="http://schemas.openxmlformats.org/drawingml/2006/table">
            <a:tbl>
              <a:tblPr firstRow="1" bandRow="1">
                <a:tableStyleId>{5C22544A-7EE6-4342-B048-85BDC9FD1C3A}</a:tableStyleId>
              </a:tblPr>
              <a:tblGrid>
                <a:gridCol w="454802">
                  <a:extLst>
                    <a:ext uri="{9D8B030D-6E8A-4147-A177-3AD203B41FA5}">
                      <a16:colId xmlns:a16="http://schemas.microsoft.com/office/drawing/2014/main" val="2771485130"/>
                    </a:ext>
                  </a:extLst>
                </a:gridCol>
                <a:gridCol w="454802">
                  <a:extLst>
                    <a:ext uri="{9D8B030D-6E8A-4147-A177-3AD203B41FA5}">
                      <a16:colId xmlns:a16="http://schemas.microsoft.com/office/drawing/2014/main" val="724669090"/>
                    </a:ext>
                  </a:extLst>
                </a:gridCol>
                <a:gridCol w="454802">
                  <a:extLst>
                    <a:ext uri="{9D8B030D-6E8A-4147-A177-3AD203B41FA5}">
                      <a16:colId xmlns:a16="http://schemas.microsoft.com/office/drawing/2014/main" val="658164665"/>
                    </a:ext>
                  </a:extLst>
                </a:gridCol>
                <a:gridCol w="454802">
                  <a:extLst>
                    <a:ext uri="{9D8B030D-6E8A-4147-A177-3AD203B41FA5}">
                      <a16:colId xmlns:a16="http://schemas.microsoft.com/office/drawing/2014/main" val="4118183742"/>
                    </a:ext>
                  </a:extLst>
                </a:gridCol>
              </a:tblGrid>
              <a:tr h="370840">
                <a:tc>
                  <a:txBody>
                    <a:bodyPr/>
                    <a:lstStyle/>
                    <a:p>
                      <a:r>
                        <a:rPr lang="en-PK" dirty="0"/>
                        <a:t>14</a:t>
                      </a:r>
                    </a:p>
                  </a:txBody>
                  <a:tcPr/>
                </a:tc>
                <a:tc>
                  <a:txBody>
                    <a:bodyPr/>
                    <a:lstStyle/>
                    <a:p>
                      <a:r>
                        <a:rPr lang="en-PK" dirty="0"/>
                        <a:t>33</a:t>
                      </a:r>
                    </a:p>
                  </a:txBody>
                  <a:tcPr/>
                </a:tc>
                <a:tc>
                  <a:txBody>
                    <a:bodyPr/>
                    <a:lstStyle/>
                    <a:p>
                      <a:r>
                        <a:rPr lang="en-PK" dirty="0"/>
                        <a:t>27</a:t>
                      </a:r>
                    </a:p>
                  </a:txBody>
                  <a:tcPr/>
                </a:tc>
                <a:tc>
                  <a:txBody>
                    <a:bodyPr/>
                    <a:lstStyle/>
                    <a:p>
                      <a:r>
                        <a:rPr lang="en-PK" dirty="0"/>
                        <a:t>10</a:t>
                      </a:r>
                    </a:p>
                  </a:txBody>
                  <a:tcPr/>
                </a:tc>
                <a:extLst>
                  <a:ext uri="{0D108BD9-81ED-4DB2-BD59-A6C34878D82A}">
                    <a16:rowId xmlns:a16="http://schemas.microsoft.com/office/drawing/2014/main" val="1234425458"/>
                  </a:ext>
                </a:extLst>
              </a:tr>
            </a:tbl>
          </a:graphicData>
        </a:graphic>
      </p:graphicFrame>
      <p:graphicFrame>
        <p:nvGraphicFramePr>
          <p:cNvPr id="9" name="Table 8">
            <a:extLst>
              <a:ext uri="{FF2B5EF4-FFF2-40B4-BE49-F238E27FC236}">
                <a16:creationId xmlns:a16="http://schemas.microsoft.com/office/drawing/2014/main" id="{938A945A-BFAC-A953-CFF0-64F0C94ABF4A}"/>
              </a:ext>
            </a:extLst>
          </p:cNvPr>
          <p:cNvGraphicFramePr>
            <a:graphicFrameLocks noGrp="1"/>
          </p:cNvGraphicFramePr>
          <p:nvPr>
            <p:extLst>
              <p:ext uri="{D42A27DB-BD31-4B8C-83A1-F6EECF244321}">
                <p14:modId xmlns:p14="http://schemas.microsoft.com/office/powerpoint/2010/main" val="1177407908"/>
              </p:ext>
            </p:extLst>
          </p:nvPr>
        </p:nvGraphicFramePr>
        <p:xfrm>
          <a:off x="2103100" y="1766124"/>
          <a:ext cx="1986072"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1577856149"/>
                    </a:ext>
                  </a:extLst>
                </a:gridCol>
                <a:gridCol w="506343">
                  <a:extLst>
                    <a:ext uri="{9D8B030D-6E8A-4147-A177-3AD203B41FA5}">
                      <a16:colId xmlns:a16="http://schemas.microsoft.com/office/drawing/2014/main" val="3524623077"/>
                    </a:ext>
                  </a:extLst>
                </a:gridCol>
                <a:gridCol w="506343">
                  <a:extLst>
                    <a:ext uri="{9D8B030D-6E8A-4147-A177-3AD203B41FA5}">
                      <a16:colId xmlns:a16="http://schemas.microsoft.com/office/drawing/2014/main" val="1679738518"/>
                    </a:ext>
                  </a:extLst>
                </a:gridCol>
                <a:gridCol w="506343">
                  <a:extLst>
                    <a:ext uri="{9D8B030D-6E8A-4147-A177-3AD203B41FA5}">
                      <a16:colId xmlns:a16="http://schemas.microsoft.com/office/drawing/2014/main" val="1284180211"/>
                    </a:ext>
                  </a:extLst>
                </a:gridCol>
              </a:tblGrid>
              <a:tr h="370840">
                <a:tc>
                  <a:txBody>
                    <a:bodyPr/>
                    <a:lstStyle/>
                    <a:p>
                      <a:r>
                        <a:rPr lang="en-PK" dirty="0"/>
                        <a:t>35</a:t>
                      </a:r>
                    </a:p>
                  </a:txBody>
                  <a:tcPr/>
                </a:tc>
                <a:tc>
                  <a:txBody>
                    <a:bodyPr/>
                    <a:lstStyle/>
                    <a:p>
                      <a:r>
                        <a:rPr lang="en-PK" dirty="0"/>
                        <a:t>19</a:t>
                      </a:r>
                    </a:p>
                  </a:txBody>
                  <a:tcPr/>
                </a:tc>
                <a:tc>
                  <a:txBody>
                    <a:bodyPr/>
                    <a:lstStyle/>
                    <a:p>
                      <a:r>
                        <a:rPr lang="en-PK" dirty="0"/>
                        <a:t>42</a:t>
                      </a:r>
                    </a:p>
                  </a:txBody>
                  <a:tcPr/>
                </a:tc>
                <a:tc>
                  <a:txBody>
                    <a:bodyPr/>
                    <a:lstStyle/>
                    <a:p>
                      <a:r>
                        <a:rPr lang="en-PK" dirty="0"/>
                        <a:t>44</a:t>
                      </a:r>
                    </a:p>
                  </a:txBody>
                  <a:tcPr/>
                </a:tc>
                <a:extLst>
                  <a:ext uri="{0D108BD9-81ED-4DB2-BD59-A6C34878D82A}">
                    <a16:rowId xmlns:a16="http://schemas.microsoft.com/office/drawing/2014/main" val="3746591686"/>
                  </a:ext>
                </a:extLst>
              </a:tr>
            </a:tbl>
          </a:graphicData>
        </a:graphic>
      </p:graphicFrame>
      <p:graphicFrame>
        <p:nvGraphicFramePr>
          <p:cNvPr id="10" name="Table 9">
            <a:extLst>
              <a:ext uri="{FF2B5EF4-FFF2-40B4-BE49-F238E27FC236}">
                <a16:creationId xmlns:a16="http://schemas.microsoft.com/office/drawing/2014/main" id="{620DF09B-8E7E-E45D-C8F4-29E4AA7E098C}"/>
              </a:ext>
            </a:extLst>
          </p:cNvPr>
          <p:cNvGraphicFramePr>
            <a:graphicFrameLocks noGrp="1"/>
          </p:cNvGraphicFramePr>
          <p:nvPr>
            <p:extLst>
              <p:ext uri="{D42A27DB-BD31-4B8C-83A1-F6EECF244321}">
                <p14:modId xmlns:p14="http://schemas.microsoft.com/office/powerpoint/2010/main" val="3506038608"/>
              </p:ext>
            </p:extLst>
          </p:nvPr>
        </p:nvGraphicFramePr>
        <p:xfrm>
          <a:off x="117006" y="2240103"/>
          <a:ext cx="909604" cy="370840"/>
        </p:xfrm>
        <a:graphic>
          <a:graphicData uri="http://schemas.openxmlformats.org/drawingml/2006/table">
            <a:tbl>
              <a:tblPr firstRow="1" bandRow="1">
                <a:tableStyleId>{5C22544A-7EE6-4342-B048-85BDC9FD1C3A}</a:tableStyleId>
              </a:tblPr>
              <a:tblGrid>
                <a:gridCol w="454802">
                  <a:extLst>
                    <a:ext uri="{9D8B030D-6E8A-4147-A177-3AD203B41FA5}">
                      <a16:colId xmlns:a16="http://schemas.microsoft.com/office/drawing/2014/main" val="242101706"/>
                    </a:ext>
                  </a:extLst>
                </a:gridCol>
                <a:gridCol w="454802">
                  <a:extLst>
                    <a:ext uri="{9D8B030D-6E8A-4147-A177-3AD203B41FA5}">
                      <a16:colId xmlns:a16="http://schemas.microsoft.com/office/drawing/2014/main" val="889251429"/>
                    </a:ext>
                  </a:extLst>
                </a:gridCol>
              </a:tblGrid>
              <a:tr h="370840">
                <a:tc>
                  <a:txBody>
                    <a:bodyPr/>
                    <a:lstStyle/>
                    <a:p>
                      <a:r>
                        <a:rPr lang="en-PK" dirty="0"/>
                        <a:t>14</a:t>
                      </a:r>
                    </a:p>
                  </a:txBody>
                  <a:tcPr/>
                </a:tc>
                <a:tc>
                  <a:txBody>
                    <a:bodyPr/>
                    <a:lstStyle/>
                    <a:p>
                      <a:r>
                        <a:rPr lang="en-PK" dirty="0"/>
                        <a:t>33</a:t>
                      </a:r>
                    </a:p>
                  </a:txBody>
                  <a:tcPr/>
                </a:tc>
                <a:extLst>
                  <a:ext uri="{0D108BD9-81ED-4DB2-BD59-A6C34878D82A}">
                    <a16:rowId xmlns:a16="http://schemas.microsoft.com/office/drawing/2014/main" val="522864616"/>
                  </a:ext>
                </a:extLst>
              </a:tr>
            </a:tbl>
          </a:graphicData>
        </a:graphic>
      </p:graphicFrame>
      <p:graphicFrame>
        <p:nvGraphicFramePr>
          <p:cNvPr id="11" name="Table 10">
            <a:extLst>
              <a:ext uri="{FF2B5EF4-FFF2-40B4-BE49-F238E27FC236}">
                <a16:creationId xmlns:a16="http://schemas.microsoft.com/office/drawing/2014/main" id="{7D0A0935-7AEA-B990-AD93-FBCFBBF5C97F}"/>
              </a:ext>
            </a:extLst>
          </p:cNvPr>
          <p:cNvGraphicFramePr>
            <a:graphicFrameLocks noGrp="1"/>
          </p:cNvGraphicFramePr>
          <p:nvPr>
            <p:extLst>
              <p:ext uri="{D42A27DB-BD31-4B8C-83A1-F6EECF244321}">
                <p14:modId xmlns:p14="http://schemas.microsoft.com/office/powerpoint/2010/main" val="562585996"/>
              </p:ext>
            </p:extLst>
          </p:nvPr>
        </p:nvGraphicFramePr>
        <p:xfrm>
          <a:off x="1099485" y="2256285"/>
          <a:ext cx="909604" cy="370840"/>
        </p:xfrm>
        <a:graphic>
          <a:graphicData uri="http://schemas.openxmlformats.org/drawingml/2006/table">
            <a:tbl>
              <a:tblPr firstRow="1" bandRow="1">
                <a:tableStyleId>{5C22544A-7EE6-4342-B048-85BDC9FD1C3A}</a:tableStyleId>
              </a:tblPr>
              <a:tblGrid>
                <a:gridCol w="454802">
                  <a:extLst>
                    <a:ext uri="{9D8B030D-6E8A-4147-A177-3AD203B41FA5}">
                      <a16:colId xmlns:a16="http://schemas.microsoft.com/office/drawing/2014/main" val="1276172056"/>
                    </a:ext>
                  </a:extLst>
                </a:gridCol>
                <a:gridCol w="454802">
                  <a:extLst>
                    <a:ext uri="{9D8B030D-6E8A-4147-A177-3AD203B41FA5}">
                      <a16:colId xmlns:a16="http://schemas.microsoft.com/office/drawing/2014/main" val="3995416347"/>
                    </a:ext>
                  </a:extLst>
                </a:gridCol>
              </a:tblGrid>
              <a:tr h="370840">
                <a:tc>
                  <a:txBody>
                    <a:bodyPr/>
                    <a:lstStyle/>
                    <a:p>
                      <a:r>
                        <a:rPr lang="en-PK" dirty="0"/>
                        <a:t>27</a:t>
                      </a:r>
                    </a:p>
                  </a:txBody>
                  <a:tcPr/>
                </a:tc>
                <a:tc>
                  <a:txBody>
                    <a:bodyPr/>
                    <a:lstStyle/>
                    <a:p>
                      <a:r>
                        <a:rPr lang="en-PK" dirty="0"/>
                        <a:t>10</a:t>
                      </a:r>
                    </a:p>
                  </a:txBody>
                  <a:tcPr/>
                </a:tc>
                <a:extLst>
                  <a:ext uri="{0D108BD9-81ED-4DB2-BD59-A6C34878D82A}">
                    <a16:rowId xmlns:a16="http://schemas.microsoft.com/office/drawing/2014/main" val="1973398759"/>
                  </a:ext>
                </a:extLst>
              </a:tr>
            </a:tbl>
          </a:graphicData>
        </a:graphic>
      </p:graphicFrame>
      <p:graphicFrame>
        <p:nvGraphicFramePr>
          <p:cNvPr id="12" name="Table 11">
            <a:extLst>
              <a:ext uri="{FF2B5EF4-FFF2-40B4-BE49-F238E27FC236}">
                <a16:creationId xmlns:a16="http://schemas.microsoft.com/office/drawing/2014/main" id="{1F9DAD34-925C-8BD0-AC1B-91BA3CDFF843}"/>
              </a:ext>
            </a:extLst>
          </p:cNvPr>
          <p:cNvGraphicFramePr>
            <a:graphicFrameLocks noGrp="1"/>
          </p:cNvGraphicFramePr>
          <p:nvPr>
            <p:extLst>
              <p:ext uri="{D42A27DB-BD31-4B8C-83A1-F6EECF244321}">
                <p14:modId xmlns:p14="http://schemas.microsoft.com/office/powerpoint/2010/main" val="286231293"/>
              </p:ext>
            </p:extLst>
          </p:nvPr>
        </p:nvGraphicFramePr>
        <p:xfrm>
          <a:off x="2132246" y="2244043"/>
          <a:ext cx="973386"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009699001"/>
                    </a:ext>
                  </a:extLst>
                </a:gridCol>
                <a:gridCol w="506343">
                  <a:extLst>
                    <a:ext uri="{9D8B030D-6E8A-4147-A177-3AD203B41FA5}">
                      <a16:colId xmlns:a16="http://schemas.microsoft.com/office/drawing/2014/main" val="431783165"/>
                    </a:ext>
                  </a:extLst>
                </a:gridCol>
              </a:tblGrid>
              <a:tr h="370840">
                <a:tc>
                  <a:txBody>
                    <a:bodyPr/>
                    <a:lstStyle/>
                    <a:p>
                      <a:r>
                        <a:rPr lang="en-PK" dirty="0"/>
                        <a:t>35</a:t>
                      </a:r>
                    </a:p>
                  </a:txBody>
                  <a:tcPr/>
                </a:tc>
                <a:tc>
                  <a:txBody>
                    <a:bodyPr/>
                    <a:lstStyle/>
                    <a:p>
                      <a:r>
                        <a:rPr lang="en-PK" dirty="0"/>
                        <a:t>19</a:t>
                      </a:r>
                    </a:p>
                  </a:txBody>
                  <a:tcPr/>
                </a:tc>
                <a:extLst>
                  <a:ext uri="{0D108BD9-81ED-4DB2-BD59-A6C34878D82A}">
                    <a16:rowId xmlns:a16="http://schemas.microsoft.com/office/drawing/2014/main" val="3886852128"/>
                  </a:ext>
                </a:extLst>
              </a:tr>
            </a:tbl>
          </a:graphicData>
        </a:graphic>
      </p:graphicFrame>
      <p:graphicFrame>
        <p:nvGraphicFramePr>
          <p:cNvPr id="13" name="Table 12">
            <a:extLst>
              <a:ext uri="{FF2B5EF4-FFF2-40B4-BE49-F238E27FC236}">
                <a16:creationId xmlns:a16="http://schemas.microsoft.com/office/drawing/2014/main" id="{0E37796B-8107-9F0A-3735-7B8B1A745060}"/>
              </a:ext>
            </a:extLst>
          </p:cNvPr>
          <p:cNvGraphicFramePr>
            <a:graphicFrameLocks noGrp="1"/>
          </p:cNvGraphicFramePr>
          <p:nvPr>
            <p:extLst>
              <p:ext uri="{D42A27DB-BD31-4B8C-83A1-F6EECF244321}">
                <p14:modId xmlns:p14="http://schemas.microsoft.com/office/powerpoint/2010/main" val="1477341695"/>
              </p:ext>
            </p:extLst>
          </p:nvPr>
        </p:nvGraphicFramePr>
        <p:xfrm>
          <a:off x="3198582" y="2260225"/>
          <a:ext cx="1012686" cy="370840"/>
        </p:xfrm>
        <a:graphic>
          <a:graphicData uri="http://schemas.openxmlformats.org/drawingml/2006/table">
            <a:tbl>
              <a:tblPr firstRow="1" bandRow="1">
                <a:tableStyleId>{5C22544A-7EE6-4342-B048-85BDC9FD1C3A}</a:tableStyleId>
              </a:tblPr>
              <a:tblGrid>
                <a:gridCol w="506343">
                  <a:extLst>
                    <a:ext uri="{9D8B030D-6E8A-4147-A177-3AD203B41FA5}">
                      <a16:colId xmlns:a16="http://schemas.microsoft.com/office/drawing/2014/main" val="745133529"/>
                    </a:ext>
                  </a:extLst>
                </a:gridCol>
                <a:gridCol w="506343">
                  <a:extLst>
                    <a:ext uri="{9D8B030D-6E8A-4147-A177-3AD203B41FA5}">
                      <a16:colId xmlns:a16="http://schemas.microsoft.com/office/drawing/2014/main" val="1258671317"/>
                    </a:ext>
                  </a:extLst>
                </a:gridCol>
              </a:tblGrid>
              <a:tr h="370840">
                <a:tc>
                  <a:txBody>
                    <a:bodyPr/>
                    <a:lstStyle/>
                    <a:p>
                      <a:r>
                        <a:rPr lang="en-PK" dirty="0"/>
                        <a:t>42</a:t>
                      </a:r>
                    </a:p>
                  </a:txBody>
                  <a:tcPr/>
                </a:tc>
                <a:tc>
                  <a:txBody>
                    <a:bodyPr/>
                    <a:lstStyle/>
                    <a:p>
                      <a:r>
                        <a:rPr lang="en-PK" dirty="0"/>
                        <a:t>44</a:t>
                      </a:r>
                    </a:p>
                  </a:txBody>
                  <a:tcPr/>
                </a:tc>
                <a:extLst>
                  <a:ext uri="{0D108BD9-81ED-4DB2-BD59-A6C34878D82A}">
                    <a16:rowId xmlns:a16="http://schemas.microsoft.com/office/drawing/2014/main" val="3278432046"/>
                  </a:ext>
                </a:extLst>
              </a:tr>
            </a:tbl>
          </a:graphicData>
        </a:graphic>
      </p:graphicFrame>
      <p:graphicFrame>
        <p:nvGraphicFramePr>
          <p:cNvPr id="16" name="Table 16">
            <a:extLst>
              <a:ext uri="{FF2B5EF4-FFF2-40B4-BE49-F238E27FC236}">
                <a16:creationId xmlns:a16="http://schemas.microsoft.com/office/drawing/2014/main" id="{5E73484C-2851-3E6C-B541-6B8DD23E258C}"/>
              </a:ext>
            </a:extLst>
          </p:cNvPr>
          <p:cNvGraphicFramePr>
            <a:graphicFrameLocks noGrp="1"/>
          </p:cNvGraphicFramePr>
          <p:nvPr>
            <p:extLst>
              <p:ext uri="{D42A27DB-BD31-4B8C-83A1-F6EECF244321}">
                <p14:modId xmlns:p14="http://schemas.microsoft.com/office/powerpoint/2010/main" val="4178128489"/>
              </p:ext>
            </p:extLst>
          </p:nvPr>
        </p:nvGraphicFramePr>
        <p:xfrm>
          <a:off x="206150" y="2728911"/>
          <a:ext cx="477937" cy="370840"/>
        </p:xfrm>
        <a:graphic>
          <a:graphicData uri="http://schemas.openxmlformats.org/drawingml/2006/table">
            <a:tbl>
              <a:tblPr firstRow="1" bandRow="1">
                <a:tableStyleId>{5C22544A-7EE6-4342-B048-85BDC9FD1C3A}</a:tableStyleId>
              </a:tblPr>
              <a:tblGrid>
                <a:gridCol w="477937">
                  <a:extLst>
                    <a:ext uri="{9D8B030D-6E8A-4147-A177-3AD203B41FA5}">
                      <a16:colId xmlns:a16="http://schemas.microsoft.com/office/drawing/2014/main" val="1033989799"/>
                    </a:ext>
                  </a:extLst>
                </a:gridCol>
              </a:tblGrid>
              <a:tr h="370840">
                <a:tc>
                  <a:txBody>
                    <a:bodyPr/>
                    <a:lstStyle/>
                    <a:p>
                      <a:r>
                        <a:rPr lang="en-PK" dirty="0"/>
                        <a:t>14</a:t>
                      </a:r>
                    </a:p>
                  </a:txBody>
                  <a:tcPr/>
                </a:tc>
                <a:extLst>
                  <a:ext uri="{0D108BD9-81ED-4DB2-BD59-A6C34878D82A}">
                    <a16:rowId xmlns:a16="http://schemas.microsoft.com/office/drawing/2014/main" val="1769396681"/>
                  </a:ext>
                </a:extLst>
              </a:tr>
            </a:tbl>
          </a:graphicData>
        </a:graphic>
      </p:graphicFrame>
      <p:graphicFrame>
        <p:nvGraphicFramePr>
          <p:cNvPr id="17" name="Table 16">
            <a:extLst>
              <a:ext uri="{FF2B5EF4-FFF2-40B4-BE49-F238E27FC236}">
                <a16:creationId xmlns:a16="http://schemas.microsoft.com/office/drawing/2014/main" id="{AF434849-2FEA-8DEA-F390-62B0E761E753}"/>
              </a:ext>
            </a:extLst>
          </p:cNvPr>
          <p:cNvGraphicFramePr>
            <a:graphicFrameLocks noGrp="1"/>
          </p:cNvGraphicFramePr>
          <p:nvPr>
            <p:extLst>
              <p:ext uri="{D42A27DB-BD31-4B8C-83A1-F6EECF244321}">
                <p14:modId xmlns:p14="http://schemas.microsoft.com/office/powerpoint/2010/main" val="673675937"/>
              </p:ext>
            </p:extLst>
          </p:nvPr>
        </p:nvGraphicFramePr>
        <p:xfrm>
          <a:off x="725137" y="2736081"/>
          <a:ext cx="477937" cy="370840"/>
        </p:xfrm>
        <a:graphic>
          <a:graphicData uri="http://schemas.openxmlformats.org/drawingml/2006/table">
            <a:tbl>
              <a:tblPr firstRow="1" bandRow="1">
                <a:tableStyleId>{5C22544A-7EE6-4342-B048-85BDC9FD1C3A}</a:tableStyleId>
              </a:tblPr>
              <a:tblGrid>
                <a:gridCol w="477937">
                  <a:extLst>
                    <a:ext uri="{9D8B030D-6E8A-4147-A177-3AD203B41FA5}">
                      <a16:colId xmlns:a16="http://schemas.microsoft.com/office/drawing/2014/main" val="1033989799"/>
                    </a:ext>
                  </a:extLst>
                </a:gridCol>
              </a:tblGrid>
              <a:tr h="370840">
                <a:tc>
                  <a:txBody>
                    <a:bodyPr/>
                    <a:lstStyle/>
                    <a:p>
                      <a:r>
                        <a:rPr lang="en-PK" dirty="0"/>
                        <a:t>33</a:t>
                      </a:r>
                    </a:p>
                  </a:txBody>
                  <a:tcPr/>
                </a:tc>
                <a:extLst>
                  <a:ext uri="{0D108BD9-81ED-4DB2-BD59-A6C34878D82A}">
                    <a16:rowId xmlns:a16="http://schemas.microsoft.com/office/drawing/2014/main" val="1769396681"/>
                  </a:ext>
                </a:extLst>
              </a:tr>
            </a:tbl>
          </a:graphicData>
        </a:graphic>
      </p:graphicFrame>
      <p:graphicFrame>
        <p:nvGraphicFramePr>
          <p:cNvPr id="18" name="Table 16">
            <a:extLst>
              <a:ext uri="{FF2B5EF4-FFF2-40B4-BE49-F238E27FC236}">
                <a16:creationId xmlns:a16="http://schemas.microsoft.com/office/drawing/2014/main" id="{43B03AF7-9A32-82B8-FC16-6318E24CEA59}"/>
              </a:ext>
            </a:extLst>
          </p:cNvPr>
          <p:cNvGraphicFramePr>
            <a:graphicFrameLocks noGrp="1"/>
          </p:cNvGraphicFramePr>
          <p:nvPr>
            <p:extLst>
              <p:ext uri="{D42A27DB-BD31-4B8C-83A1-F6EECF244321}">
                <p14:modId xmlns:p14="http://schemas.microsoft.com/office/powerpoint/2010/main" val="2470788352"/>
              </p:ext>
            </p:extLst>
          </p:nvPr>
        </p:nvGraphicFramePr>
        <p:xfrm>
          <a:off x="1240259" y="2747309"/>
          <a:ext cx="513742" cy="370840"/>
        </p:xfrm>
        <a:graphic>
          <a:graphicData uri="http://schemas.openxmlformats.org/drawingml/2006/table">
            <a:tbl>
              <a:tblPr firstRow="1" bandRow="1">
                <a:tableStyleId>{5C22544A-7EE6-4342-B048-85BDC9FD1C3A}</a:tableStyleId>
              </a:tblPr>
              <a:tblGrid>
                <a:gridCol w="513742">
                  <a:extLst>
                    <a:ext uri="{9D8B030D-6E8A-4147-A177-3AD203B41FA5}">
                      <a16:colId xmlns:a16="http://schemas.microsoft.com/office/drawing/2014/main" val="1033989799"/>
                    </a:ext>
                  </a:extLst>
                </a:gridCol>
              </a:tblGrid>
              <a:tr h="370840">
                <a:tc>
                  <a:txBody>
                    <a:bodyPr/>
                    <a:lstStyle/>
                    <a:p>
                      <a:r>
                        <a:rPr lang="en-PK" dirty="0"/>
                        <a:t>27</a:t>
                      </a:r>
                    </a:p>
                  </a:txBody>
                  <a:tcPr/>
                </a:tc>
                <a:extLst>
                  <a:ext uri="{0D108BD9-81ED-4DB2-BD59-A6C34878D82A}">
                    <a16:rowId xmlns:a16="http://schemas.microsoft.com/office/drawing/2014/main" val="1769396681"/>
                  </a:ext>
                </a:extLst>
              </a:tr>
            </a:tbl>
          </a:graphicData>
        </a:graphic>
      </p:graphicFrame>
      <p:graphicFrame>
        <p:nvGraphicFramePr>
          <p:cNvPr id="19" name="Table 16">
            <a:extLst>
              <a:ext uri="{FF2B5EF4-FFF2-40B4-BE49-F238E27FC236}">
                <a16:creationId xmlns:a16="http://schemas.microsoft.com/office/drawing/2014/main" id="{6B2FB27B-5C6E-C99D-04D5-D9D58E75BDBE}"/>
              </a:ext>
            </a:extLst>
          </p:cNvPr>
          <p:cNvGraphicFramePr>
            <a:graphicFrameLocks noGrp="1"/>
          </p:cNvGraphicFramePr>
          <p:nvPr>
            <p:extLst>
              <p:ext uri="{D42A27DB-BD31-4B8C-83A1-F6EECF244321}">
                <p14:modId xmlns:p14="http://schemas.microsoft.com/office/powerpoint/2010/main" val="2315327145"/>
              </p:ext>
            </p:extLst>
          </p:nvPr>
        </p:nvGraphicFramePr>
        <p:xfrm>
          <a:off x="1797829" y="2747652"/>
          <a:ext cx="477937" cy="370840"/>
        </p:xfrm>
        <a:graphic>
          <a:graphicData uri="http://schemas.openxmlformats.org/drawingml/2006/table">
            <a:tbl>
              <a:tblPr firstRow="1" bandRow="1">
                <a:tableStyleId>{5C22544A-7EE6-4342-B048-85BDC9FD1C3A}</a:tableStyleId>
              </a:tblPr>
              <a:tblGrid>
                <a:gridCol w="477937">
                  <a:extLst>
                    <a:ext uri="{9D8B030D-6E8A-4147-A177-3AD203B41FA5}">
                      <a16:colId xmlns:a16="http://schemas.microsoft.com/office/drawing/2014/main" val="1033989799"/>
                    </a:ext>
                  </a:extLst>
                </a:gridCol>
              </a:tblGrid>
              <a:tr h="370840">
                <a:tc>
                  <a:txBody>
                    <a:bodyPr/>
                    <a:lstStyle/>
                    <a:p>
                      <a:r>
                        <a:rPr lang="en-PK" dirty="0"/>
                        <a:t>10</a:t>
                      </a:r>
                    </a:p>
                  </a:txBody>
                  <a:tcPr/>
                </a:tc>
                <a:extLst>
                  <a:ext uri="{0D108BD9-81ED-4DB2-BD59-A6C34878D82A}">
                    <a16:rowId xmlns:a16="http://schemas.microsoft.com/office/drawing/2014/main" val="1769396681"/>
                  </a:ext>
                </a:extLst>
              </a:tr>
            </a:tbl>
          </a:graphicData>
        </a:graphic>
      </p:graphicFrame>
      <p:graphicFrame>
        <p:nvGraphicFramePr>
          <p:cNvPr id="20" name="Table 16">
            <a:extLst>
              <a:ext uri="{FF2B5EF4-FFF2-40B4-BE49-F238E27FC236}">
                <a16:creationId xmlns:a16="http://schemas.microsoft.com/office/drawing/2014/main" id="{D961F3FE-6A5E-8290-62F1-DD1726BB73F2}"/>
              </a:ext>
            </a:extLst>
          </p:cNvPr>
          <p:cNvGraphicFramePr>
            <a:graphicFrameLocks noGrp="1"/>
          </p:cNvGraphicFramePr>
          <p:nvPr>
            <p:extLst>
              <p:ext uri="{D42A27DB-BD31-4B8C-83A1-F6EECF244321}">
                <p14:modId xmlns:p14="http://schemas.microsoft.com/office/powerpoint/2010/main" val="2248143736"/>
              </p:ext>
            </p:extLst>
          </p:nvPr>
        </p:nvGraphicFramePr>
        <p:xfrm>
          <a:off x="2337699" y="2748771"/>
          <a:ext cx="446689" cy="370840"/>
        </p:xfrm>
        <a:graphic>
          <a:graphicData uri="http://schemas.openxmlformats.org/drawingml/2006/table">
            <a:tbl>
              <a:tblPr firstRow="1" bandRow="1">
                <a:tableStyleId>{5C22544A-7EE6-4342-B048-85BDC9FD1C3A}</a:tableStyleId>
              </a:tblPr>
              <a:tblGrid>
                <a:gridCol w="446689">
                  <a:extLst>
                    <a:ext uri="{9D8B030D-6E8A-4147-A177-3AD203B41FA5}">
                      <a16:colId xmlns:a16="http://schemas.microsoft.com/office/drawing/2014/main" val="1033989799"/>
                    </a:ext>
                  </a:extLst>
                </a:gridCol>
              </a:tblGrid>
              <a:tr h="370840">
                <a:tc>
                  <a:txBody>
                    <a:bodyPr/>
                    <a:lstStyle/>
                    <a:p>
                      <a:r>
                        <a:rPr lang="en-PK" dirty="0"/>
                        <a:t>35</a:t>
                      </a:r>
                    </a:p>
                  </a:txBody>
                  <a:tcPr/>
                </a:tc>
                <a:extLst>
                  <a:ext uri="{0D108BD9-81ED-4DB2-BD59-A6C34878D82A}">
                    <a16:rowId xmlns:a16="http://schemas.microsoft.com/office/drawing/2014/main" val="1769396681"/>
                  </a:ext>
                </a:extLst>
              </a:tr>
            </a:tbl>
          </a:graphicData>
        </a:graphic>
      </p:graphicFrame>
      <p:graphicFrame>
        <p:nvGraphicFramePr>
          <p:cNvPr id="21" name="Table 16">
            <a:extLst>
              <a:ext uri="{FF2B5EF4-FFF2-40B4-BE49-F238E27FC236}">
                <a16:creationId xmlns:a16="http://schemas.microsoft.com/office/drawing/2014/main" id="{E6F049AE-F523-9555-B42B-CCE7D4F361E3}"/>
              </a:ext>
            </a:extLst>
          </p:cNvPr>
          <p:cNvGraphicFramePr>
            <a:graphicFrameLocks noGrp="1"/>
          </p:cNvGraphicFramePr>
          <p:nvPr>
            <p:extLst>
              <p:ext uri="{D42A27DB-BD31-4B8C-83A1-F6EECF244321}">
                <p14:modId xmlns:p14="http://schemas.microsoft.com/office/powerpoint/2010/main" val="4232074435"/>
              </p:ext>
            </p:extLst>
          </p:nvPr>
        </p:nvGraphicFramePr>
        <p:xfrm>
          <a:off x="2827974" y="2755189"/>
          <a:ext cx="507212" cy="370840"/>
        </p:xfrm>
        <a:graphic>
          <a:graphicData uri="http://schemas.openxmlformats.org/drawingml/2006/table">
            <a:tbl>
              <a:tblPr firstRow="1" bandRow="1">
                <a:tableStyleId>{5C22544A-7EE6-4342-B048-85BDC9FD1C3A}</a:tableStyleId>
              </a:tblPr>
              <a:tblGrid>
                <a:gridCol w="507212">
                  <a:extLst>
                    <a:ext uri="{9D8B030D-6E8A-4147-A177-3AD203B41FA5}">
                      <a16:colId xmlns:a16="http://schemas.microsoft.com/office/drawing/2014/main" val="1033989799"/>
                    </a:ext>
                  </a:extLst>
                </a:gridCol>
              </a:tblGrid>
              <a:tr h="370840">
                <a:tc>
                  <a:txBody>
                    <a:bodyPr/>
                    <a:lstStyle/>
                    <a:p>
                      <a:r>
                        <a:rPr lang="en-PK" dirty="0"/>
                        <a:t>19</a:t>
                      </a:r>
                    </a:p>
                  </a:txBody>
                  <a:tcPr/>
                </a:tc>
                <a:extLst>
                  <a:ext uri="{0D108BD9-81ED-4DB2-BD59-A6C34878D82A}">
                    <a16:rowId xmlns:a16="http://schemas.microsoft.com/office/drawing/2014/main" val="1769396681"/>
                  </a:ext>
                </a:extLst>
              </a:tr>
            </a:tbl>
          </a:graphicData>
        </a:graphic>
      </p:graphicFrame>
      <p:graphicFrame>
        <p:nvGraphicFramePr>
          <p:cNvPr id="22" name="Table 16">
            <a:extLst>
              <a:ext uri="{FF2B5EF4-FFF2-40B4-BE49-F238E27FC236}">
                <a16:creationId xmlns:a16="http://schemas.microsoft.com/office/drawing/2014/main" id="{B798ABB1-A413-4767-5324-27C6CBCD75F3}"/>
              </a:ext>
            </a:extLst>
          </p:cNvPr>
          <p:cNvGraphicFramePr>
            <a:graphicFrameLocks noGrp="1"/>
          </p:cNvGraphicFramePr>
          <p:nvPr>
            <p:extLst>
              <p:ext uri="{D42A27DB-BD31-4B8C-83A1-F6EECF244321}">
                <p14:modId xmlns:p14="http://schemas.microsoft.com/office/powerpoint/2010/main" val="2620054127"/>
              </p:ext>
            </p:extLst>
          </p:nvPr>
        </p:nvGraphicFramePr>
        <p:xfrm>
          <a:off x="3378772" y="2756052"/>
          <a:ext cx="4572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033989799"/>
                    </a:ext>
                  </a:extLst>
                </a:gridCol>
              </a:tblGrid>
              <a:tr h="370840">
                <a:tc>
                  <a:txBody>
                    <a:bodyPr/>
                    <a:lstStyle/>
                    <a:p>
                      <a:r>
                        <a:rPr lang="en-PK" dirty="0"/>
                        <a:t>42</a:t>
                      </a:r>
                    </a:p>
                  </a:txBody>
                  <a:tcPr/>
                </a:tc>
                <a:extLst>
                  <a:ext uri="{0D108BD9-81ED-4DB2-BD59-A6C34878D82A}">
                    <a16:rowId xmlns:a16="http://schemas.microsoft.com/office/drawing/2014/main" val="1769396681"/>
                  </a:ext>
                </a:extLst>
              </a:tr>
            </a:tbl>
          </a:graphicData>
        </a:graphic>
      </p:graphicFrame>
      <p:graphicFrame>
        <p:nvGraphicFramePr>
          <p:cNvPr id="23" name="Table 16">
            <a:extLst>
              <a:ext uri="{FF2B5EF4-FFF2-40B4-BE49-F238E27FC236}">
                <a16:creationId xmlns:a16="http://schemas.microsoft.com/office/drawing/2014/main" id="{DF2D9392-6744-4CEB-688C-62B7E806D0EF}"/>
              </a:ext>
            </a:extLst>
          </p:cNvPr>
          <p:cNvGraphicFramePr>
            <a:graphicFrameLocks noGrp="1"/>
          </p:cNvGraphicFramePr>
          <p:nvPr>
            <p:extLst>
              <p:ext uri="{D42A27DB-BD31-4B8C-83A1-F6EECF244321}">
                <p14:modId xmlns:p14="http://schemas.microsoft.com/office/powerpoint/2010/main" val="3042073271"/>
              </p:ext>
            </p:extLst>
          </p:nvPr>
        </p:nvGraphicFramePr>
        <p:xfrm>
          <a:off x="3858361" y="2767802"/>
          <a:ext cx="507211" cy="370840"/>
        </p:xfrm>
        <a:graphic>
          <a:graphicData uri="http://schemas.openxmlformats.org/drawingml/2006/table">
            <a:tbl>
              <a:tblPr firstRow="1" bandRow="1">
                <a:tableStyleId>{5C22544A-7EE6-4342-B048-85BDC9FD1C3A}</a:tableStyleId>
              </a:tblPr>
              <a:tblGrid>
                <a:gridCol w="507211">
                  <a:extLst>
                    <a:ext uri="{9D8B030D-6E8A-4147-A177-3AD203B41FA5}">
                      <a16:colId xmlns:a16="http://schemas.microsoft.com/office/drawing/2014/main" val="1033989799"/>
                    </a:ext>
                  </a:extLst>
                </a:gridCol>
              </a:tblGrid>
              <a:tr h="370840">
                <a:tc>
                  <a:txBody>
                    <a:bodyPr/>
                    <a:lstStyle/>
                    <a:p>
                      <a:r>
                        <a:rPr lang="en-PK" dirty="0"/>
                        <a:t>44</a:t>
                      </a:r>
                    </a:p>
                  </a:txBody>
                  <a:tcPr/>
                </a:tc>
                <a:extLst>
                  <a:ext uri="{0D108BD9-81ED-4DB2-BD59-A6C34878D82A}">
                    <a16:rowId xmlns:a16="http://schemas.microsoft.com/office/drawing/2014/main" val="1769396681"/>
                  </a:ext>
                </a:extLst>
              </a:tr>
            </a:tbl>
          </a:graphicData>
        </a:graphic>
      </p:graphicFrame>
      <p:sp>
        <p:nvSpPr>
          <p:cNvPr id="24" name="Left Brace 23">
            <a:extLst>
              <a:ext uri="{FF2B5EF4-FFF2-40B4-BE49-F238E27FC236}">
                <a16:creationId xmlns:a16="http://schemas.microsoft.com/office/drawing/2014/main" id="{7161487B-73B9-E223-954A-5CE3F4E8B636}"/>
              </a:ext>
            </a:extLst>
          </p:cNvPr>
          <p:cNvSpPr/>
          <p:nvPr/>
        </p:nvSpPr>
        <p:spPr>
          <a:xfrm rot="16200000">
            <a:off x="425829" y="2907046"/>
            <a:ext cx="559186" cy="973387"/>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sp>
        <p:nvSpPr>
          <p:cNvPr id="25" name="Left Brace 24">
            <a:extLst>
              <a:ext uri="{FF2B5EF4-FFF2-40B4-BE49-F238E27FC236}">
                <a16:creationId xmlns:a16="http://schemas.microsoft.com/office/drawing/2014/main" id="{C5E49CEF-4995-6063-988E-53BD8FE4E969}"/>
              </a:ext>
            </a:extLst>
          </p:cNvPr>
          <p:cNvSpPr/>
          <p:nvPr/>
        </p:nvSpPr>
        <p:spPr>
          <a:xfrm rot="16200000">
            <a:off x="1067423" y="3637487"/>
            <a:ext cx="265902" cy="1194910"/>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sp>
        <p:nvSpPr>
          <p:cNvPr id="26" name="Left Brace 25">
            <a:extLst>
              <a:ext uri="{FF2B5EF4-FFF2-40B4-BE49-F238E27FC236}">
                <a16:creationId xmlns:a16="http://schemas.microsoft.com/office/drawing/2014/main" id="{DB076EFB-616F-9651-9B9F-5865BEE40337}"/>
              </a:ext>
            </a:extLst>
          </p:cNvPr>
          <p:cNvSpPr/>
          <p:nvPr/>
        </p:nvSpPr>
        <p:spPr>
          <a:xfrm rot="16200000">
            <a:off x="1483547" y="2908963"/>
            <a:ext cx="559186" cy="1012688"/>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graphicFrame>
        <p:nvGraphicFramePr>
          <p:cNvPr id="27" name="Table 26">
            <a:extLst>
              <a:ext uri="{FF2B5EF4-FFF2-40B4-BE49-F238E27FC236}">
                <a16:creationId xmlns:a16="http://schemas.microsoft.com/office/drawing/2014/main" id="{3ECDCFFD-3045-E0C4-6D2C-E9035C68220D}"/>
              </a:ext>
            </a:extLst>
          </p:cNvPr>
          <p:cNvGraphicFramePr>
            <a:graphicFrameLocks noGrp="1"/>
          </p:cNvGraphicFramePr>
          <p:nvPr>
            <p:extLst>
              <p:ext uri="{D42A27DB-BD31-4B8C-83A1-F6EECF244321}">
                <p14:modId xmlns:p14="http://schemas.microsoft.com/office/powerpoint/2010/main" val="4251072046"/>
              </p:ext>
            </p:extLst>
          </p:nvPr>
        </p:nvGraphicFramePr>
        <p:xfrm>
          <a:off x="154047" y="3694900"/>
          <a:ext cx="973386"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4228069262"/>
                    </a:ext>
                  </a:extLst>
                </a:gridCol>
                <a:gridCol w="506343">
                  <a:extLst>
                    <a:ext uri="{9D8B030D-6E8A-4147-A177-3AD203B41FA5}">
                      <a16:colId xmlns:a16="http://schemas.microsoft.com/office/drawing/2014/main" val="2296074476"/>
                    </a:ext>
                  </a:extLst>
                </a:gridCol>
              </a:tblGrid>
              <a:tr h="370840">
                <a:tc>
                  <a:txBody>
                    <a:bodyPr/>
                    <a:lstStyle/>
                    <a:p>
                      <a:r>
                        <a:rPr lang="en-PK" dirty="0"/>
                        <a:t>14</a:t>
                      </a:r>
                    </a:p>
                  </a:txBody>
                  <a:tcPr/>
                </a:tc>
                <a:tc>
                  <a:txBody>
                    <a:bodyPr/>
                    <a:lstStyle/>
                    <a:p>
                      <a:r>
                        <a:rPr lang="en-PK" dirty="0"/>
                        <a:t>33</a:t>
                      </a:r>
                    </a:p>
                  </a:txBody>
                  <a:tcPr/>
                </a:tc>
                <a:extLst>
                  <a:ext uri="{0D108BD9-81ED-4DB2-BD59-A6C34878D82A}">
                    <a16:rowId xmlns:a16="http://schemas.microsoft.com/office/drawing/2014/main" val="584107967"/>
                  </a:ext>
                </a:extLst>
              </a:tr>
            </a:tbl>
          </a:graphicData>
        </a:graphic>
      </p:graphicFrame>
      <p:graphicFrame>
        <p:nvGraphicFramePr>
          <p:cNvPr id="28" name="Table 27">
            <a:extLst>
              <a:ext uri="{FF2B5EF4-FFF2-40B4-BE49-F238E27FC236}">
                <a16:creationId xmlns:a16="http://schemas.microsoft.com/office/drawing/2014/main" id="{426F566C-EAC1-75CB-139F-ADAE94F4BE72}"/>
              </a:ext>
            </a:extLst>
          </p:cNvPr>
          <p:cNvGraphicFramePr>
            <a:graphicFrameLocks noGrp="1"/>
          </p:cNvGraphicFramePr>
          <p:nvPr>
            <p:extLst>
              <p:ext uri="{D42A27DB-BD31-4B8C-83A1-F6EECF244321}">
                <p14:modId xmlns:p14="http://schemas.microsoft.com/office/powerpoint/2010/main" val="1655506299"/>
              </p:ext>
            </p:extLst>
          </p:nvPr>
        </p:nvGraphicFramePr>
        <p:xfrm>
          <a:off x="1218839" y="3731152"/>
          <a:ext cx="1012686" cy="370840"/>
        </p:xfrm>
        <a:graphic>
          <a:graphicData uri="http://schemas.openxmlformats.org/drawingml/2006/table">
            <a:tbl>
              <a:tblPr firstRow="1" bandRow="1">
                <a:tableStyleId>{5C22544A-7EE6-4342-B048-85BDC9FD1C3A}</a:tableStyleId>
              </a:tblPr>
              <a:tblGrid>
                <a:gridCol w="506343">
                  <a:extLst>
                    <a:ext uri="{9D8B030D-6E8A-4147-A177-3AD203B41FA5}">
                      <a16:colId xmlns:a16="http://schemas.microsoft.com/office/drawing/2014/main" val="2185586729"/>
                    </a:ext>
                  </a:extLst>
                </a:gridCol>
                <a:gridCol w="506343">
                  <a:extLst>
                    <a:ext uri="{9D8B030D-6E8A-4147-A177-3AD203B41FA5}">
                      <a16:colId xmlns:a16="http://schemas.microsoft.com/office/drawing/2014/main" val="1058691784"/>
                    </a:ext>
                  </a:extLst>
                </a:gridCol>
              </a:tblGrid>
              <a:tr h="370840">
                <a:tc>
                  <a:txBody>
                    <a:bodyPr/>
                    <a:lstStyle/>
                    <a:p>
                      <a:r>
                        <a:rPr lang="en-PK" dirty="0"/>
                        <a:t>10</a:t>
                      </a:r>
                    </a:p>
                  </a:txBody>
                  <a:tcPr>
                    <a:solidFill>
                      <a:schemeClr val="accent2"/>
                    </a:solidFill>
                  </a:tcPr>
                </a:tc>
                <a:tc>
                  <a:txBody>
                    <a:bodyPr/>
                    <a:lstStyle/>
                    <a:p>
                      <a:r>
                        <a:rPr lang="en-PK" dirty="0"/>
                        <a:t>27</a:t>
                      </a:r>
                    </a:p>
                  </a:txBody>
                  <a:tcPr>
                    <a:solidFill>
                      <a:schemeClr val="accent2"/>
                    </a:solidFill>
                  </a:tcPr>
                </a:tc>
                <a:extLst>
                  <a:ext uri="{0D108BD9-81ED-4DB2-BD59-A6C34878D82A}">
                    <a16:rowId xmlns:a16="http://schemas.microsoft.com/office/drawing/2014/main" val="3709592563"/>
                  </a:ext>
                </a:extLst>
              </a:tr>
            </a:tbl>
          </a:graphicData>
        </a:graphic>
      </p:graphicFrame>
      <p:sp>
        <p:nvSpPr>
          <p:cNvPr id="29" name="Left Brace 28">
            <a:extLst>
              <a:ext uri="{FF2B5EF4-FFF2-40B4-BE49-F238E27FC236}">
                <a16:creationId xmlns:a16="http://schemas.microsoft.com/office/drawing/2014/main" id="{03AC06EC-2E8F-FEC3-7D65-5EF8ACA468E0}"/>
              </a:ext>
            </a:extLst>
          </p:cNvPr>
          <p:cNvSpPr/>
          <p:nvPr/>
        </p:nvSpPr>
        <p:spPr>
          <a:xfrm rot="16200000">
            <a:off x="2551976" y="2903523"/>
            <a:ext cx="559186" cy="1007239"/>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sp>
        <p:nvSpPr>
          <p:cNvPr id="30" name="Left Brace 29">
            <a:extLst>
              <a:ext uri="{FF2B5EF4-FFF2-40B4-BE49-F238E27FC236}">
                <a16:creationId xmlns:a16="http://schemas.microsoft.com/office/drawing/2014/main" id="{4560D6D6-9908-BC10-5ED5-E1F57DF954B2}"/>
              </a:ext>
            </a:extLst>
          </p:cNvPr>
          <p:cNvSpPr/>
          <p:nvPr/>
        </p:nvSpPr>
        <p:spPr>
          <a:xfrm rot="16200000">
            <a:off x="3592580" y="2921907"/>
            <a:ext cx="559186" cy="986799"/>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graphicFrame>
        <p:nvGraphicFramePr>
          <p:cNvPr id="31" name="Table 30">
            <a:extLst>
              <a:ext uri="{FF2B5EF4-FFF2-40B4-BE49-F238E27FC236}">
                <a16:creationId xmlns:a16="http://schemas.microsoft.com/office/drawing/2014/main" id="{C4FB3542-9029-6068-2D7B-17C01B138180}"/>
              </a:ext>
            </a:extLst>
          </p:cNvPr>
          <p:cNvGraphicFramePr>
            <a:graphicFrameLocks noGrp="1"/>
          </p:cNvGraphicFramePr>
          <p:nvPr>
            <p:extLst>
              <p:ext uri="{D42A27DB-BD31-4B8C-83A1-F6EECF244321}">
                <p14:modId xmlns:p14="http://schemas.microsoft.com/office/powerpoint/2010/main" val="1083216098"/>
              </p:ext>
            </p:extLst>
          </p:nvPr>
        </p:nvGraphicFramePr>
        <p:xfrm>
          <a:off x="2278045" y="3744254"/>
          <a:ext cx="1012686" cy="370840"/>
        </p:xfrm>
        <a:graphic>
          <a:graphicData uri="http://schemas.openxmlformats.org/drawingml/2006/table">
            <a:tbl>
              <a:tblPr firstRow="1" bandRow="1">
                <a:tableStyleId>{5C22544A-7EE6-4342-B048-85BDC9FD1C3A}</a:tableStyleId>
              </a:tblPr>
              <a:tblGrid>
                <a:gridCol w="506343">
                  <a:extLst>
                    <a:ext uri="{9D8B030D-6E8A-4147-A177-3AD203B41FA5}">
                      <a16:colId xmlns:a16="http://schemas.microsoft.com/office/drawing/2014/main" val="2303218187"/>
                    </a:ext>
                  </a:extLst>
                </a:gridCol>
                <a:gridCol w="506343">
                  <a:extLst>
                    <a:ext uri="{9D8B030D-6E8A-4147-A177-3AD203B41FA5}">
                      <a16:colId xmlns:a16="http://schemas.microsoft.com/office/drawing/2014/main" val="2876952026"/>
                    </a:ext>
                  </a:extLst>
                </a:gridCol>
              </a:tblGrid>
              <a:tr h="370840">
                <a:tc>
                  <a:txBody>
                    <a:bodyPr/>
                    <a:lstStyle/>
                    <a:p>
                      <a:r>
                        <a:rPr lang="en-PK" dirty="0"/>
                        <a:t>19</a:t>
                      </a:r>
                    </a:p>
                  </a:txBody>
                  <a:tcPr>
                    <a:solidFill>
                      <a:schemeClr val="accent2"/>
                    </a:solidFill>
                  </a:tcPr>
                </a:tc>
                <a:tc>
                  <a:txBody>
                    <a:bodyPr/>
                    <a:lstStyle/>
                    <a:p>
                      <a:r>
                        <a:rPr lang="en-PK" dirty="0"/>
                        <a:t>35</a:t>
                      </a:r>
                    </a:p>
                  </a:txBody>
                  <a:tcPr>
                    <a:solidFill>
                      <a:schemeClr val="accent2"/>
                    </a:solidFill>
                  </a:tcPr>
                </a:tc>
                <a:extLst>
                  <a:ext uri="{0D108BD9-81ED-4DB2-BD59-A6C34878D82A}">
                    <a16:rowId xmlns:a16="http://schemas.microsoft.com/office/drawing/2014/main" val="2362134042"/>
                  </a:ext>
                </a:extLst>
              </a:tr>
            </a:tbl>
          </a:graphicData>
        </a:graphic>
      </p:graphicFrame>
      <p:graphicFrame>
        <p:nvGraphicFramePr>
          <p:cNvPr id="32" name="Table 31">
            <a:extLst>
              <a:ext uri="{FF2B5EF4-FFF2-40B4-BE49-F238E27FC236}">
                <a16:creationId xmlns:a16="http://schemas.microsoft.com/office/drawing/2014/main" id="{BD4CBC30-2F55-87CE-B72F-48CD0954143F}"/>
              </a:ext>
            </a:extLst>
          </p:cNvPr>
          <p:cNvGraphicFramePr>
            <a:graphicFrameLocks noGrp="1"/>
          </p:cNvGraphicFramePr>
          <p:nvPr>
            <p:extLst>
              <p:ext uri="{D42A27DB-BD31-4B8C-83A1-F6EECF244321}">
                <p14:modId xmlns:p14="http://schemas.microsoft.com/office/powerpoint/2010/main" val="1233669168"/>
              </p:ext>
            </p:extLst>
          </p:nvPr>
        </p:nvGraphicFramePr>
        <p:xfrm>
          <a:off x="3352886" y="3733973"/>
          <a:ext cx="1012686" cy="370840"/>
        </p:xfrm>
        <a:graphic>
          <a:graphicData uri="http://schemas.openxmlformats.org/drawingml/2006/table">
            <a:tbl>
              <a:tblPr firstRow="1" bandRow="1">
                <a:tableStyleId>{5C22544A-7EE6-4342-B048-85BDC9FD1C3A}</a:tableStyleId>
              </a:tblPr>
              <a:tblGrid>
                <a:gridCol w="506343">
                  <a:extLst>
                    <a:ext uri="{9D8B030D-6E8A-4147-A177-3AD203B41FA5}">
                      <a16:colId xmlns:a16="http://schemas.microsoft.com/office/drawing/2014/main" val="2869754371"/>
                    </a:ext>
                  </a:extLst>
                </a:gridCol>
                <a:gridCol w="506343">
                  <a:extLst>
                    <a:ext uri="{9D8B030D-6E8A-4147-A177-3AD203B41FA5}">
                      <a16:colId xmlns:a16="http://schemas.microsoft.com/office/drawing/2014/main" val="2173330949"/>
                    </a:ext>
                  </a:extLst>
                </a:gridCol>
              </a:tblGrid>
              <a:tr h="370840">
                <a:tc>
                  <a:txBody>
                    <a:bodyPr/>
                    <a:lstStyle/>
                    <a:p>
                      <a:r>
                        <a:rPr lang="en-PK" dirty="0"/>
                        <a:t>42</a:t>
                      </a:r>
                    </a:p>
                  </a:txBody>
                  <a:tcPr/>
                </a:tc>
                <a:tc>
                  <a:txBody>
                    <a:bodyPr/>
                    <a:lstStyle/>
                    <a:p>
                      <a:r>
                        <a:rPr lang="en-PK" dirty="0"/>
                        <a:t>44</a:t>
                      </a:r>
                    </a:p>
                  </a:txBody>
                  <a:tcPr/>
                </a:tc>
                <a:extLst>
                  <a:ext uri="{0D108BD9-81ED-4DB2-BD59-A6C34878D82A}">
                    <a16:rowId xmlns:a16="http://schemas.microsoft.com/office/drawing/2014/main" val="1792933093"/>
                  </a:ext>
                </a:extLst>
              </a:tr>
            </a:tbl>
          </a:graphicData>
        </a:graphic>
      </p:graphicFrame>
      <p:graphicFrame>
        <p:nvGraphicFramePr>
          <p:cNvPr id="33" name="Table 32">
            <a:extLst>
              <a:ext uri="{FF2B5EF4-FFF2-40B4-BE49-F238E27FC236}">
                <a16:creationId xmlns:a16="http://schemas.microsoft.com/office/drawing/2014/main" id="{8D92940D-D684-871B-8B85-B28557C7E944}"/>
              </a:ext>
            </a:extLst>
          </p:cNvPr>
          <p:cNvGraphicFramePr>
            <a:graphicFrameLocks noGrp="1"/>
          </p:cNvGraphicFramePr>
          <p:nvPr>
            <p:extLst>
              <p:ext uri="{D42A27DB-BD31-4B8C-83A1-F6EECF244321}">
                <p14:modId xmlns:p14="http://schemas.microsoft.com/office/powerpoint/2010/main" val="3900586919"/>
              </p:ext>
            </p:extLst>
          </p:nvPr>
        </p:nvGraphicFramePr>
        <p:xfrm>
          <a:off x="134397" y="4383632"/>
          <a:ext cx="1986072"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648611836"/>
                    </a:ext>
                  </a:extLst>
                </a:gridCol>
                <a:gridCol w="506343">
                  <a:extLst>
                    <a:ext uri="{9D8B030D-6E8A-4147-A177-3AD203B41FA5}">
                      <a16:colId xmlns:a16="http://schemas.microsoft.com/office/drawing/2014/main" val="1984343067"/>
                    </a:ext>
                  </a:extLst>
                </a:gridCol>
                <a:gridCol w="506343">
                  <a:extLst>
                    <a:ext uri="{9D8B030D-6E8A-4147-A177-3AD203B41FA5}">
                      <a16:colId xmlns:a16="http://schemas.microsoft.com/office/drawing/2014/main" val="1520486144"/>
                    </a:ext>
                  </a:extLst>
                </a:gridCol>
                <a:gridCol w="506343">
                  <a:extLst>
                    <a:ext uri="{9D8B030D-6E8A-4147-A177-3AD203B41FA5}">
                      <a16:colId xmlns:a16="http://schemas.microsoft.com/office/drawing/2014/main" val="2290163944"/>
                    </a:ext>
                  </a:extLst>
                </a:gridCol>
              </a:tblGrid>
              <a:tr h="370840">
                <a:tc>
                  <a:txBody>
                    <a:bodyPr/>
                    <a:lstStyle/>
                    <a:p>
                      <a:r>
                        <a:rPr lang="en-PK" dirty="0"/>
                        <a:t>10</a:t>
                      </a:r>
                    </a:p>
                  </a:txBody>
                  <a:tcPr/>
                </a:tc>
                <a:tc>
                  <a:txBody>
                    <a:bodyPr/>
                    <a:lstStyle/>
                    <a:p>
                      <a:r>
                        <a:rPr lang="en-PK" dirty="0"/>
                        <a:t>14</a:t>
                      </a:r>
                    </a:p>
                  </a:txBody>
                  <a:tcPr/>
                </a:tc>
                <a:tc>
                  <a:txBody>
                    <a:bodyPr/>
                    <a:lstStyle/>
                    <a:p>
                      <a:r>
                        <a:rPr lang="en-PK" dirty="0"/>
                        <a:t>27</a:t>
                      </a:r>
                    </a:p>
                  </a:txBody>
                  <a:tcPr/>
                </a:tc>
                <a:tc>
                  <a:txBody>
                    <a:bodyPr/>
                    <a:lstStyle/>
                    <a:p>
                      <a:r>
                        <a:rPr lang="en-PK" dirty="0"/>
                        <a:t>33</a:t>
                      </a:r>
                    </a:p>
                  </a:txBody>
                  <a:tcPr/>
                </a:tc>
                <a:extLst>
                  <a:ext uri="{0D108BD9-81ED-4DB2-BD59-A6C34878D82A}">
                    <a16:rowId xmlns:a16="http://schemas.microsoft.com/office/drawing/2014/main" val="2195898483"/>
                  </a:ext>
                </a:extLst>
              </a:tr>
            </a:tbl>
          </a:graphicData>
        </a:graphic>
      </p:graphicFrame>
      <p:sp>
        <p:nvSpPr>
          <p:cNvPr id="34" name="Left Brace 33">
            <a:extLst>
              <a:ext uri="{FF2B5EF4-FFF2-40B4-BE49-F238E27FC236}">
                <a16:creationId xmlns:a16="http://schemas.microsoft.com/office/drawing/2014/main" id="{1B884405-1DC0-BA42-4864-D57ADB2F4D97}"/>
              </a:ext>
            </a:extLst>
          </p:cNvPr>
          <p:cNvSpPr/>
          <p:nvPr/>
        </p:nvSpPr>
        <p:spPr>
          <a:xfrm rot="16200000">
            <a:off x="3141767" y="3653226"/>
            <a:ext cx="265902" cy="1194910"/>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graphicFrame>
        <p:nvGraphicFramePr>
          <p:cNvPr id="35" name="Table 34">
            <a:extLst>
              <a:ext uri="{FF2B5EF4-FFF2-40B4-BE49-F238E27FC236}">
                <a16:creationId xmlns:a16="http://schemas.microsoft.com/office/drawing/2014/main" id="{779FAB75-985D-9259-F153-C72E66BA127E}"/>
              </a:ext>
            </a:extLst>
          </p:cNvPr>
          <p:cNvGraphicFramePr>
            <a:graphicFrameLocks noGrp="1"/>
          </p:cNvGraphicFramePr>
          <p:nvPr>
            <p:extLst>
              <p:ext uri="{D42A27DB-BD31-4B8C-83A1-F6EECF244321}">
                <p14:modId xmlns:p14="http://schemas.microsoft.com/office/powerpoint/2010/main" val="1553863887"/>
              </p:ext>
            </p:extLst>
          </p:nvPr>
        </p:nvGraphicFramePr>
        <p:xfrm>
          <a:off x="2269484" y="4398474"/>
          <a:ext cx="1986072"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648611836"/>
                    </a:ext>
                  </a:extLst>
                </a:gridCol>
                <a:gridCol w="506343">
                  <a:extLst>
                    <a:ext uri="{9D8B030D-6E8A-4147-A177-3AD203B41FA5}">
                      <a16:colId xmlns:a16="http://schemas.microsoft.com/office/drawing/2014/main" val="1984343067"/>
                    </a:ext>
                  </a:extLst>
                </a:gridCol>
                <a:gridCol w="506343">
                  <a:extLst>
                    <a:ext uri="{9D8B030D-6E8A-4147-A177-3AD203B41FA5}">
                      <a16:colId xmlns:a16="http://schemas.microsoft.com/office/drawing/2014/main" val="1520486144"/>
                    </a:ext>
                  </a:extLst>
                </a:gridCol>
                <a:gridCol w="506343">
                  <a:extLst>
                    <a:ext uri="{9D8B030D-6E8A-4147-A177-3AD203B41FA5}">
                      <a16:colId xmlns:a16="http://schemas.microsoft.com/office/drawing/2014/main" val="2290163944"/>
                    </a:ext>
                  </a:extLst>
                </a:gridCol>
              </a:tblGrid>
              <a:tr h="370840">
                <a:tc>
                  <a:txBody>
                    <a:bodyPr/>
                    <a:lstStyle/>
                    <a:p>
                      <a:r>
                        <a:rPr lang="en-PK" dirty="0"/>
                        <a:t>19</a:t>
                      </a:r>
                    </a:p>
                  </a:txBody>
                  <a:tcPr/>
                </a:tc>
                <a:tc>
                  <a:txBody>
                    <a:bodyPr/>
                    <a:lstStyle/>
                    <a:p>
                      <a:r>
                        <a:rPr lang="en-PK" dirty="0"/>
                        <a:t>35</a:t>
                      </a:r>
                    </a:p>
                  </a:txBody>
                  <a:tcPr/>
                </a:tc>
                <a:tc>
                  <a:txBody>
                    <a:bodyPr/>
                    <a:lstStyle/>
                    <a:p>
                      <a:r>
                        <a:rPr lang="en-PK" dirty="0"/>
                        <a:t>42</a:t>
                      </a:r>
                    </a:p>
                  </a:txBody>
                  <a:tcPr/>
                </a:tc>
                <a:tc>
                  <a:txBody>
                    <a:bodyPr/>
                    <a:lstStyle/>
                    <a:p>
                      <a:r>
                        <a:rPr lang="en-PK" dirty="0"/>
                        <a:t>44</a:t>
                      </a:r>
                    </a:p>
                  </a:txBody>
                  <a:tcPr/>
                </a:tc>
                <a:extLst>
                  <a:ext uri="{0D108BD9-81ED-4DB2-BD59-A6C34878D82A}">
                    <a16:rowId xmlns:a16="http://schemas.microsoft.com/office/drawing/2014/main" val="2195898483"/>
                  </a:ext>
                </a:extLst>
              </a:tr>
            </a:tbl>
          </a:graphicData>
        </a:graphic>
      </p:graphicFrame>
      <p:sp>
        <p:nvSpPr>
          <p:cNvPr id="36" name="Left Brace 35">
            <a:extLst>
              <a:ext uri="{FF2B5EF4-FFF2-40B4-BE49-F238E27FC236}">
                <a16:creationId xmlns:a16="http://schemas.microsoft.com/office/drawing/2014/main" id="{F5CD4553-BF3B-4560-878C-90D5EA9C46EF}"/>
              </a:ext>
            </a:extLst>
          </p:cNvPr>
          <p:cNvSpPr/>
          <p:nvPr/>
        </p:nvSpPr>
        <p:spPr>
          <a:xfrm rot="16200000">
            <a:off x="1970149" y="3852629"/>
            <a:ext cx="265902" cy="2177437"/>
          </a:xfrm>
          <a:prstGeom prst="leftBrace">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PK"/>
          </a:p>
        </p:txBody>
      </p:sp>
      <p:graphicFrame>
        <p:nvGraphicFramePr>
          <p:cNvPr id="37" name="Table 36">
            <a:extLst>
              <a:ext uri="{FF2B5EF4-FFF2-40B4-BE49-F238E27FC236}">
                <a16:creationId xmlns:a16="http://schemas.microsoft.com/office/drawing/2014/main" id="{EF905B44-6A1F-E8AD-D59D-B2D75DCE5C5B}"/>
              </a:ext>
            </a:extLst>
          </p:cNvPr>
          <p:cNvGraphicFramePr>
            <a:graphicFrameLocks noGrp="1"/>
          </p:cNvGraphicFramePr>
          <p:nvPr>
            <p:extLst>
              <p:ext uri="{D42A27DB-BD31-4B8C-83A1-F6EECF244321}">
                <p14:modId xmlns:p14="http://schemas.microsoft.com/office/powerpoint/2010/main" val="1968005132"/>
              </p:ext>
            </p:extLst>
          </p:nvPr>
        </p:nvGraphicFramePr>
        <p:xfrm>
          <a:off x="97378" y="5086084"/>
          <a:ext cx="4011444" cy="3708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721441520"/>
                    </a:ext>
                  </a:extLst>
                </a:gridCol>
                <a:gridCol w="506343">
                  <a:extLst>
                    <a:ext uri="{9D8B030D-6E8A-4147-A177-3AD203B41FA5}">
                      <a16:colId xmlns:a16="http://schemas.microsoft.com/office/drawing/2014/main" val="1233384333"/>
                    </a:ext>
                  </a:extLst>
                </a:gridCol>
                <a:gridCol w="506343">
                  <a:extLst>
                    <a:ext uri="{9D8B030D-6E8A-4147-A177-3AD203B41FA5}">
                      <a16:colId xmlns:a16="http://schemas.microsoft.com/office/drawing/2014/main" val="2246359768"/>
                    </a:ext>
                  </a:extLst>
                </a:gridCol>
                <a:gridCol w="506343">
                  <a:extLst>
                    <a:ext uri="{9D8B030D-6E8A-4147-A177-3AD203B41FA5}">
                      <a16:colId xmlns:a16="http://schemas.microsoft.com/office/drawing/2014/main" val="4214866884"/>
                    </a:ext>
                  </a:extLst>
                </a:gridCol>
                <a:gridCol w="506343">
                  <a:extLst>
                    <a:ext uri="{9D8B030D-6E8A-4147-A177-3AD203B41FA5}">
                      <a16:colId xmlns:a16="http://schemas.microsoft.com/office/drawing/2014/main" val="1801009648"/>
                    </a:ext>
                  </a:extLst>
                </a:gridCol>
                <a:gridCol w="506343">
                  <a:extLst>
                    <a:ext uri="{9D8B030D-6E8A-4147-A177-3AD203B41FA5}">
                      <a16:colId xmlns:a16="http://schemas.microsoft.com/office/drawing/2014/main" val="774913270"/>
                    </a:ext>
                  </a:extLst>
                </a:gridCol>
                <a:gridCol w="506343">
                  <a:extLst>
                    <a:ext uri="{9D8B030D-6E8A-4147-A177-3AD203B41FA5}">
                      <a16:colId xmlns:a16="http://schemas.microsoft.com/office/drawing/2014/main" val="265094631"/>
                    </a:ext>
                  </a:extLst>
                </a:gridCol>
                <a:gridCol w="506343">
                  <a:extLst>
                    <a:ext uri="{9D8B030D-6E8A-4147-A177-3AD203B41FA5}">
                      <a16:colId xmlns:a16="http://schemas.microsoft.com/office/drawing/2014/main" val="439543586"/>
                    </a:ext>
                  </a:extLst>
                </a:gridCol>
              </a:tblGrid>
              <a:tr h="370840">
                <a:tc>
                  <a:txBody>
                    <a:bodyPr/>
                    <a:lstStyle/>
                    <a:p>
                      <a:r>
                        <a:rPr lang="en-PK" dirty="0"/>
                        <a:t>10</a:t>
                      </a:r>
                    </a:p>
                  </a:txBody>
                  <a:tcPr>
                    <a:solidFill>
                      <a:schemeClr val="tx1"/>
                    </a:solidFill>
                  </a:tcPr>
                </a:tc>
                <a:tc>
                  <a:txBody>
                    <a:bodyPr/>
                    <a:lstStyle/>
                    <a:p>
                      <a:r>
                        <a:rPr lang="en-PK" dirty="0"/>
                        <a:t>14</a:t>
                      </a:r>
                    </a:p>
                  </a:txBody>
                  <a:tcPr>
                    <a:solidFill>
                      <a:schemeClr val="tx1"/>
                    </a:solidFill>
                  </a:tcPr>
                </a:tc>
                <a:tc>
                  <a:txBody>
                    <a:bodyPr/>
                    <a:lstStyle/>
                    <a:p>
                      <a:r>
                        <a:rPr lang="en-PK" dirty="0"/>
                        <a:t>19</a:t>
                      </a:r>
                    </a:p>
                  </a:txBody>
                  <a:tcPr>
                    <a:solidFill>
                      <a:schemeClr val="tx1"/>
                    </a:solidFill>
                  </a:tcPr>
                </a:tc>
                <a:tc>
                  <a:txBody>
                    <a:bodyPr/>
                    <a:lstStyle/>
                    <a:p>
                      <a:r>
                        <a:rPr lang="en-PK" dirty="0"/>
                        <a:t>27</a:t>
                      </a:r>
                    </a:p>
                  </a:txBody>
                  <a:tcPr>
                    <a:solidFill>
                      <a:schemeClr val="tx1"/>
                    </a:solidFill>
                  </a:tcPr>
                </a:tc>
                <a:tc>
                  <a:txBody>
                    <a:bodyPr/>
                    <a:lstStyle/>
                    <a:p>
                      <a:r>
                        <a:rPr lang="en-PK" dirty="0"/>
                        <a:t>33</a:t>
                      </a:r>
                    </a:p>
                  </a:txBody>
                  <a:tcPr>
                    <a:solidFill>
                      <a:schemeClr val="tx1"/>
                    </a:solidFill>
                  </a:tcPr>
                </a:tc>
                <a:tc>
                  <a:txBody>
                    <a:bodyPr/>
                    <a:lstStyle/>
                    <a:p>
                      <a:r>
                        <a:rPr lang="en-PK" dirty="0"/>
                        <a:t>35</a:t>
                      </a:r>
                    </a:p>
                  </a:txBody>
                  <a:tcPr>
                    <a:solidFill>
                      <a:schemeClr val="tx1"/>
                    </a:solidFill>
                  </a:tcPr>
                </a:tc>
                <a:tc>
                  <a:txBody>
                    <a:bodyPr/>
                    <a:lstStyle/>
                    <a:p>
                      <a:r>
                        <a:rPr lang="en-PK" dirty="0"/>
                        <a:t>42</a:t>
                      </a:r>
                    </a:p>
                  </a:txBody>
                  <a:tcPr>
                    <a:solidFill>
                      <a:schemeClr val="tx1"/>
                    </a:solidFill>
                  </a:tcPr>
                </a:tc>
                <a:tc>
                  <a:txBody>
                    <a:bodyPr/>
                    <a:lstStyle/>
                    <a:p>
                      <a:r>
                        <a:rPr lang="en-PK" dirty="0"/>
                        <a:t>44</a:t>
                      </a:r>
                    </a:p>
                  </a:txBody>
                  <a:tcPr>
                    <a:solidFill>
                      <a:schemeClr val="tx1"/>
                    </a:solidFill>
                  </a:tcPr>
                </a:tc>
                <a:extLst>
                  <a:ext uri="{0D108BD9-81ED-4DB2-BD59-A6C34878D82A}">
                    <a16:rowId xmlns:a16="http://schemas.microsoft.com/office/drawing/2014/main" val="3962884468"/>
                  </a:ext>
                </a:extLst>
              </a:tr>
            </a:tbl>
          </a:graphicData>
        </a:graphic>
      </p:graphicFrame>
      <p:sp>
        <p:nvSpPr>
          <p:cNvPr id="38" name="TextBox 37">
            <a:extLst>
              <a:ext uri="{FF2B5EF4-FFF2-40B4-BE49-F238E27FC236}">
                <a16:creationId xmlns:a16="http://schemas.microsoft.com/office/drawing/2014/main" id="{8F5CF605-9B95-9A58-0A4F-FDBCB510D0FD}"/>
              </a:ext>
            </a:extLst>
          </p:cNvPr>
          <p:cNvSpPr txBox="1"/>
          <p:nvPr/>
        </p:nvSpPr>
        <p:spPr>
          <a:xfrm>
            <a:off x="5521842" y="1482841"/>
            <a:ext cx="5231218" cy="4724370"/>
          </a:xfrm>
          <a:prstGeom prst="rect">
            <a:avLst/>
          </a:prstGeom>
          <a:noFill/>
        </p:spPr>
        <p:txBody>
          <a:bodyPr wrap="square" rtlCol="0">
            <a:spAutoFit/>
          </a:bodyPr>
          <a:lstStyle/>
          <a:p>
            <a:pPr algn="just"/>
            <a:r>
              <a:rPr lang="en-GB" sz="2500" b="1" i="0" dirty="0">
                <a:solidFill>
                  <a:srgbClr val="000000"/>
                </a:solidFill>
                <a:effectLst/>
                <a:latin typeface="Times New Roman" panose="02020603050405020304" pitchFamily="18" charset="0"/>
                <a:cs typeface="Times New Roman" panose="02020603050405020304" pitchFamily="18" charset="0"/>
              </a:rPr>
              <a:t>Commentary: </a:t>
            </a:r>
            <a:r>
              <a:rPr lang="en-GB" sz="2500" b="0" i="0" dirty="0">
                <a:solidFill>
                  <a:srgbClr val="000000"/>
                </a:solidFill>
                <a:effectLst/>
                <a:latin typeface="Times New Roman" panose="02020603050405020304" pitchFamily="18" charset="0"/>
                <a:cs typeface="Times New Roman" panose="02020603050405020304" pitchFamily="18" charset="0"/>
              </a:rPr>
              <a:t>Merge sort keeps on dividing the list into equal halves until it can no more be divided. By definition, if it is only one element in the list, it is sorted. Then, merge sort combines the smaller sorted lists keeping the new list sorted too.</a:t>
            </a:r>
          </a:p>
          <a:p>
            <a:pPr algn="just"/>
            <a:endParaRPr lang="en-GB" b="1" dirty="0">
              <a:effectLst/>
              <a:latin typeface="Times New Roman" panose="02020603050405020304" pitchFamily="18" charset="0"/>
              <a:cs typeface="Times New Roman" panose="02020603050405020304" pitchFamily="18" charset="0"/>
            </a:endParaRPr>
          </a:p>
          <a:p>
            <a:pPr algn="just"/>
            <a:r>
              <a:rPr lang="en-GB" b="1" dirty="0">
                <a:effectLst/>
                <a:latin typeface="Times New Roman" panose="02020603050405020304" pitchFamily="18" charset="0"/>
                <a:cs typeface="Times New Roman" panose="02020603050405020304" pitchFamily="18" charset="0"/>
              </a:rPr>
              <a:t>Step 1</a:t>
            </a:r>
            <a:r>
              <a:rPr lang="en-GB" dirty="0">
                <a:latin typeface="Times New Roman" panose="02020603050405020304" pitchFamily="18" charset="0"/>
                <a:cs typeface="Times New Roman" panose="02020603050405020304" pitchFamily="18" charset="0"/>
              </a:rPr>
              <a:t> − if it is only one element in the list it is already sorted, return. </a:t>
            </a:r>
          </a:p>
          <a:p>
            <a:pPr algn="just"/>
            <a:r>
              <a:rPr lang="en-GB" b="1" dirty="0">
                <a:effectLst/>
                <a:latin typeface="Times New Roman" panose="02020603050405020304" pitchFamily="18" charset="0"/>
                <a:cs typeface="Times New Roman" panose="02020603050405020304" pitchFamily="18" charset="0"/>
              </a:rPr>
              <a:t>Step 2</a:t>
            </a:r>
            <a:r>
              <a:rPr lang="en-GB" dirty="0">
                <a:latin typeface="Times New Roman" panose="02020603050405020304" pitchFamily="18" charset="0"/>
                <a:cs typeface="Times New Roman" panose="02020603050405020304" pitchFamily="18" charset="0"/>
              </a:rPr>
              <a:t> − divide the list recursively into two halves until it can no more be divided. </a:t>
            </a:r>
          </a:p>
          <a:p>
            <a:pPr algn="just"/>
            <a:r>
              <a:rPr lang="en-GB" b="1" dirty="0">
                <a:effectLst/>
                <a:latin typeface="Times New Roman" panose="02020603050405020304" pitchFamily="18" charset="0"/>
                <a:cs typeface="Times New Roman" panose="02020603050405020304" pitchFamily="18" charset="0"/>
              </a:rPr>
              <a:t>Step 3</a:t>
            </a:r>
            <a:r>
              <a:rPr lang="en-GB" dirty="0">
                <a:latin typeface="Times New Roman" panose="02020603050405020304" pitchFamily="18" charset="0"/>
                <a:cs typeface="Times New Roman" panose="02020603050405020304" pitchFamily="18" charset="0"/>
              </a:rPr>
              <a:t> − merge the smaller lists into new list in sorted order.</a:t>
            </a:r>
            <a:endParaRPr lang="en-GB" b="0" i="0" dirty="0">
              <a:solidFill>
                <a:srgbClr val="000000"/>
              </a:solidFill>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4967AA8-54EC-D330-98F4-D4404A164257}"/>
              </a:ext>
            </a:extLst>
          </p:cNvPr>
          <p:cNvSpPr>
            <a:spLocks noGrp="1"/>
          </p:cNvSpPr>
          <p:nvPr>
            <p:ph type="sldNum" sz="quarter" idx="12"/>
          </p:nvPr>
        </p:nvSpPr>
        <p:spPr/>
        <p:txBody>
          <a:bodyPr/>
          <a:lstStyle/>
          <a:p>
            <a:fld id="{65D072F5-C10D-CA42-8896-F3CAD692572D}" type="slidenum">
              <a:rPr lang="en-PK" smtClean="0"/>
              <a:t>9</a:t>
            </a:fld>
            <a:endParaRPr lang="en-PK"/>
          </a:p>
        </p:txBody>
      </p:sp>
    </p:spTree>
    <p:extLst>
      <p:ext uri="{BB962C8B-B14F-4D97-AF65-F5344CB8AC3E}">
        <p14:creationId xmlns:p14="http://schemas.microsoft.com/office/powerpoint/2010/main" val="260107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9" grpId="0" animBg="1"/>
      <p:bldP spid="30" grpId="0" animBg="1"/>
      <p:bldP spid="34" grpId="0" animBg="1"/>
      <p:bldP spid="3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8173</TotalTime>
  <Words>2529</Words>
  <Application>Microsoft Macintosh PowerPoint</Application>
  <PresentationFormat>Widescreen</PresentationFormat>
  <Paragraphs>369</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Cambria Math</vt:lpstr>
      <vt:lpstr>MT2MIT</vt:lpstr>
      <vt:lpstr>MT2SYT</vt:lpstr>
      <vt:lpstr>Söhne Mono</vt:lpstr>
      <vt:lpstr>Times</vt:lpstr>
      <vt:lpstr>Times New Roman</vt:lpstr>
      <vt:lpstr>Times New Roman,Bold</vt:lpstr>
      <vt:lpstr>Office Theme</vt:lpstr>
      <vt:lpstr>Design and Analysis of Algorithm</vt:lpstr>
      <vt:lpstr>The Role of Algorithms in Computing </vt:lpstr>
      <vt:lpstr>Algorithm (Informally)</vt:lpstr>
      <vt:lpstr>What kind of Problems are Solved ?</vt:lpstr>
      <vt:lpstr>Challanges</vt:lpstr>
      <vt:lpstr>Efficiency</vt:lpstr>
      <vt:lpstr>Algorithms and Other Technoglies</vt:lpstr>
      <vt:lpstr>Bubble Sort</vt:lpstr>
      <vt:lpstr>Merge Sort</vt:lpstr>
      <vt:lpstr>Merge Sort Complexity</vt:lpstr>
      <vt:lpstr>Example: Working of Merge Sort Algorithm</vt:lpstr>
      <vt:lpstr>Notes</vt:lpstr>
      <vt:lpstr>Example</vt:lpstr>
      <vt:lpstr>Take Home Assignment: Play with  </vt:lpstr>
      <vt:lpstr>Questions ?</vt:lpstr>
      <vt:lpstr>Complexity Analysis ?</vt:lpstr>
      <vt:lpstr>Asymptotic Notations</vt:lpstr>
      <vt:lpstr>Common Asympotatic Notations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Rasool Bukhsh</dc:creator>
  <cp:lastModifiedBy>Dr Rasool Bukhsh</cp:lastModifiedBy>
  <cp:revision>46</cp:revision>
  <dcterms:created xsi:type="dcterms:W3CDTF">2023-02-27T05:25:17Z</dcterms:created>
  <dcterms:modified xsi:type="dcterms:W3CDTF">2023-03-06T06:24:41Z</dcterms:modified>
</cp:coreProperties>
</file>