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810-3524-4E2C-F056-B3819510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C93F5-49DB-1E7F-1704-31D73BF0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41D2-F4FC-DA19-318F-55929F2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38EC-14A3-8F7C-0846-F423A0A2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3433-0753-D526-5CC7-FFF4272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37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2A09-2937-9E8A-F83C-6E9FE67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9B72-4C54-B932-2C0E-31821A45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A455-8121-8B41-3253-4B48C1C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936B-6842-2ADC-663A-9FF0D5D7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9E9-6811-77F5-929D-B82B97DB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6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8845C-0540-6D30-94BF-0FF7F0F19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F88C5-430A-B03B-93FC-02BEFE8A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D6A0-7598-9622-D4E2-BBB608D3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2EDA-2F81-ABED-8F24-AA7DCBB4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EF2E-FDD1-0296-93F6-125E5251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40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93D6-0316-2EBD-67C3-1C63153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6D67-E3E1-86D7-6082-226C767C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7B70-4D3B-4FB4-AC39-406F1053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F324-AAF2-6153-B264-DCD72BF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7F6B-0DAE-28A4-D5DC-04CAECE0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12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EA0-BB41-7D98-3C6D-8060389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6812-88C4-9B50-97C9-52A75A42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9D8A-8E6D-8BD0-09F7-B676B4BD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073B-6832-0A05-E7EB-59FC0E62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8F07-1D69-E706-E0C2-B8E1439B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129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9785-EE6D-5F7B-F5B8-C9486F47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B182-8F14-01A1-E286-26BAAEBF5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DD998-78A7-66BB-A111-78F7C2F0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A55F-0E6F-B31B-A88B-1C6A3EF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47C94-E8CB-6F8C-D182-D524329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1158-9289-FE80-D916-4A96447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642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383-8E6F-79F5-692E-D0AEA022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A50A-009D-4BF3-12D3-304003D2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57C4-DA05-1C97-9C27-4FF525FE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D0D79-1ACE-BC36-709A-09313983E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909F2-A470-2817-21DA-F42BFD630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DE181-4B6E-7AC7-4F24-F8332E3B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5229D-F6CB-47EA-27E5-4D391525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43AAF-0F0E-B8FB-1E1D-5F8FE1D5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51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3A3-3879-C4CE-D429-31A25D16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DB25D-46F0-C801-49C6-4AF88048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2B8C4-EC8B-5CBB-E164-2811F9FE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9942-DEB0-08E6-1725-0C25E75D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882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8447-62FF-8C6D-2E53-CB15E6F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F50F3-2187-8AFB-F27E-CE3A1A4C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C887-A7B1-0B8D-920C-C3D7239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21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B53-CB00-8E79-C0F5-AC7245A0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DD2D-BD52-5CD0-21EC-145263AB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A3CC-03E7-F771-B073-9AEC3D76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C003-4642-B888-8074-BE8865F0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F102-67AC-C45E-0AE5-07761DAD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17DF-0E63-4B37-7635-FC2EB1A2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49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492-59DA-88C7-8B43-553EA2CF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EFAD0-249E-F1D0-CD17-2993A673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6408C-4DD1-1D28-CC8E-793CCFC6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5864-C886-FC92-75E1-32C59BF4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C14F-D2FD-A56E-248A-124B4C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C5A8-D9B1-B7F5-D450-D0313371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94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62917-11A5-BE9B-4B11-A51DA6EB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FE6A-3DD7-6C4D-72CB-5B08768A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F8FE-85EC-4E22-8909-EED47404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8558-35E0-944A-A1F0-7CD7DE167335}" type="datetimeFigureOut">
              <a:rPr lang="en-PK" smtClean="0"/>
              <a:t>27/03/2023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4323-A4B7-28D3-6196-AD8B43EE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6B99-989F-A951-3A91-7845DA84B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94A-058D-7847-98ED-71CA28354A5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36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3F00-E145-3B6C-C4C9-FFB1751E2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CE08-CE29-F61F-D7C8-8634CFE5B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291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31F8-B982-2D24-9BA9-1FAF8D38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A4D7-8870-7F70-3613-AE774E3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prove the correctness of an algorithm,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use mathematical induction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prove that an algorithm is correct for a specific input by verifying that it produces the correct output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then show that if the algorithm works correctly for a specific input,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correctly for all inputs of the same size and data type.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summary,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re-conditions and post-conditions are an essential tool for verifying the correctness of an algorithm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help to ensure that the algorithm produces the expected results under all circumstances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defining pre-conditions and post-conditions, we can make a formal statement about the correctness of the algorithm and use mathematical induction to prove its correctness</a:t>
            </a:r>
          </a:p>
        </p:txBody>
      </p:sp>
    </p:spTree>
    <p:extLst>
      <p:ext uri="{BB962C8B-B14F-4D97-AF65-F5344CB8AC3E}">
        <p14:creationId xmlns:p14="http://schemas.microsoft.com/office/powerpoint/2010/main" val="179405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26A4-DF83-9DA9-09EB-3A396931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DAE8-C449-92A8-C0F3-D213EC2F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GB" sz="3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 is a proof technique used to show that a statement holds for all natural numbers</a:t>
            </a:r>
          </a:p>
          <a:p>
            <a:pPr algn="l"/>
            <a:r>
              <a:rPr lang="en-GB" sz="2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algorithms, it can be used to prove the correctness of an algorithm by showing that it works correctly for a base case and then proving that if it works for an arbitrary input size, then it also works for the next input size</a:t>
            </a:r>
          </a:p>
          <a:p>
            <a:pPr algn="l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mathematical induction to prove the correctness of an algorithm, the following steps can be taken:</a:t>
            </a:r>
          </a:p>
          <a:p>
            <a:pPr lvl="1">
              <a:buFont typeface="+mj-lt"/>
              <a:buAutoNum type="arabicPeriod"/>
            </a:pP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statement to be proved: </a:t>
            </a:r>
            <a:r>
              <a:rPr lang="en-GB" sz="27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often in the form of a pre-condition and post-condition for the algorithm</a:t>
            </a:r>
          </a:p>
          <a:p>
            <a:pPr lvl="1">
              <a:buFont typeface="+mj-lt"/>
              <a:buAutoNum type="arabicPeriod"/>
            </a:pP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the base case: </a:t>
            </a:r>
            <a:r>
              <a:rPr lang="en-GB" sz="27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Showing that the algorithm works correctly for a small input size, such as the smallest possible input size</a:t>
            </a:r>
          </a:p>
          <a:p>
            <a:pPr lvl="1">
              <a:buFont typeface="+mj-lt"/>
              <a:buAutoNum type="arabicPeriod"/>
            </a:pP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the statement holds for an arbitrary input size: </a:t>
            </a:r>
            <a:r>
              <a:rPr lang="en-GB" sz="27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induction hypothesis</a:t>
            </a:r>
          </a:p>
          <a:p>
            <a:pPr lvl="1">
              <a:buFont typeface="+mj-lt"/>
              <a:buAutoNum type="arabicPeriod"/>
            </a:pP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that if the statement holds for the current input size, then it also holds for the next input size</a:t>
            </a:r>
          </a:p>
          <a:p>
            <a:pPr lvl="1">
              <a:buFont typeface="+mj-lt"/>
              <a:buAutoNum type="arabicPeriod"/>
            </a:pP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the statement holds for all input sizes</a:t>
            </a:r>
          </a:p>
          <a:p>
            <a:pPr algn="l"/>
            <a:r>
              <a:rPr lang="en-GB" sz="2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algorithms, </a:t>
            </a:r>
          </a:p>
          <a:p>
            <a:pPr lvl="1"/>
            <a:r>
              <a:rPr lang="en-GB" sz="27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base case is usually a small input size that can be manually checked for correctness</a:t>
            </a:r>
          </a:p>
          <a:p>
            <a:pPr lvl="1"/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induction hypothesis is that the algorithm works correctly for an arbitrary input size</a:t>
            </a:r>
          </a:p>
          <a:p>
            <a:pPr lvl="1"/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induction step involves showing that if the algorithm works correctly for an input size of n, then it also works correctly for an input size of n+1.</a:t>
            </a:r>
          </a:p>
          <a:p>
            <a:pPr algn="l"/>
            <a:r>
              <a:rPr lang="en-GB" sz="2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mathematical induction to prove the correctness of an algorithm, </a:t>
            </a:r>
          </a:p>
          <a:p>
            <a:pPr lvl="1"/>
            <a:r>
              <a:rPr lang="en-GB" sz="25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can show that the algorithm is correct for all possible input sizes</a:t>
            </a:r>
          </a:p>
          <a:p>
            <a:pPr lvl="1"/>
            <a:r>
              <a:rPr lang="en-GB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gives us confidence that the algorithm will work correctly in all situations and can be relied upon in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6984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A8E2-62D1-AC45-D0E0-5A130AFC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365125"/>
            <a:ext cx="10923494" cy="1325563"/>
          </a:xfrm>
        </p:spPr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P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 for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AC6E-27C9-8453-71D9-F594C01F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GB" sz="4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rove the correctness of a recursive algorithm for calculating the factorial of a positive integer:</a:t>
            </a:r>
          </a:p>
          <a:p>
            <a:pPr lvl="1"/>
            <a:r>
              <a:rPr lang="en-GB" sz="3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GB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Factorial(n)</a:t>
            </a:r>
          </a:p>
          <a:p>
            <a:pPr lvl="1"/>
            <a:r>
              <a:rPr lang="en-GB" sz="3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GB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positive integer n</a:t>
            </a:r>
          </a:p>
          <a:p>
            <a:pPr lvl="1"/>
            <a:r>
              <a:rPr lang="en-GB" sz="3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value of n!</a:t>
            </a:r>
          </a:p>
          <a:p>
            <a:pPr lvl="1">
              <a:buFont typeface="+mj-lt"/>
              <a:buAutoNum type="arabicPeriod"/>
            </a:pPr>
            <a:r>
              <a:rPr lang="en-GB" sz="3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 = 0, return 1.</a:t>
            </a:r>
          </a:p>
          <a:p>
            <a:pPr lvl="1">
              <a:buFont typeface="+mj-lt"/>
              <a:buAutoNum type="arabicPeriod"/>
            </a:pPr>
            <a:r>
              <a:rPr lang="en-GB" sz="3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Otherwise, return n * Factorial(n-1)</a:t>
            </a:r>
          </a:p>
          <a:p>
            <a:pPr algn="l"/>
            <a:r>
              <a:rPr lang="en-GB" sz="4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prove the correctness of this algorithm using mathematical induction, </a:t>
            </a:r>
          </a:p>
          <a:p>
            <a:pPr lvl="1"/>
            <a:r>
              <a:rPr lang="en-GB" sz="3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show that it correctly computes the factorial of any positive integer </a:t>
            </a:r>
            <a:r>
              <a:rPr lang="en-GB" sz="3800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GB" sz="3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GB" sz="3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n = 0, the algorithm returns 1, which is correct.</a:t>
            </a:r>
          </a:p>
          <a:p>
            <a:pPr lvl="1"/>
            <a:r>
              <a:rPr lang="en-GB" sz="3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Hypothesis: </a:t>
            </a:r>
            <a:r>
              <a:rPr lang="en-GB" sz="3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algorithm correctly computes the factorial of any positive integer k &lt;= n</a:t>
            </a:r>
          </a:p>
          <a:p>
            <a:pPr lvl="1"/>
            <a:r>
              <a:rPr lang="en-GB" sz="29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Step: </a:t>
            </a:r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9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eed to show that the algorithm also correctly computes the factorial of n+1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algorithm, Factorial(n+1) = (n+1) * Factorial(n)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our inductive hypothesis – It is known that Factorial(n) correctly computes n!, 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can substitute that value to get: </a:t>
            </a:r>
            <a:r>
              <a:rPr lang="en-GB" sz="2900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Factorial(n+1) = (n+1) * n!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correct value for (n+1)!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algorithm correctly computes the factorial of any positive integer n, by mathematical induction</a:t>
            </a:r>
          </a:p>
          <a:p>
            <a:pPr lvl="2"/>
            <a:r>
              <a:rPr lang="en-GB" sz="29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proof shows that the algorithm satisfies the post-condition </a:t>
            </a:r>
          </a:p>
          <a:p>
            <a:pPr lvl="2"/>
            <a:r>
              <a:rPr lang="en-GB" sz="2900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it correctly computes the factorial of any positive integer n, given the pre-condition that </a:t>
            </a:r>
            <a:r>
              <a:rPr lang="en-GB" sz="2900" b="1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900" i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6D18-CA4B-748A-B0E9-C4A1F4D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Fabnaci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B8E1-9ABA-77F6-DA0B-C2E819DE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921454"/>
            <a:ext cx="11357114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given algorithm for computing the </a:t>
            </a: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Fibonacci number: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correct using Math.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n = 0, the algorithm returns 0, which is the correct Fibonacci number.</a:t>
            </a: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algorithm correctly computes the Fibonacci number for all values up to and including n-1.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need to show that it also correctly computes the Fibonacci number for n.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the definition of the Fibonacci sequence, we know that F(n) = F(n-1) + F(n-2) Applying the algorithm recursively, we get:</a:t>
            </a:r>
          </a:p>
          <a:p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process continues until we reach,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 cases of n=0 and n=1,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which point we know that the algorithm returns the correct Fibonacci number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by mathematical induction, we can conclude that the algorithm correctly computes the nth Fibonacci number for all positive integers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GB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B251C-DA34-72EA-3DB9-F03419C1BB17}"/>
              </a:ext>
            </a:extLst>
          </p:cNvPr>
          <p:cNvSpPr txBox="1"/>
          <p:nvPr/>
        </p:nvSpPr>
        <p:spPr>
          <a:xfrm>
            <a:off x="7315201" y="1737"/>
            <a:ext cx="4572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Fibonacci(n):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n == 0: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1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Fibonacci(n-1) + Fibonacci(n-2)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F7E7-C919-E2BB-D09B-6AC0356E9655}"/>
              </a:ext>
            </a:extLst>
          </p:cNvPr>
          <p:cNvSpPr txBox="1"/>
          <p:nvPr/>
        </p:nvSpPr>
        <p:spPr>
          <a:xfrm>
            <a:off x="6423991" y="4232006"/>
            <a:ext cx="496956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Fibonacci(n) = Fibonacci(n-1) + Fibonacci(n-2)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F(n-2) + F(n-3) + F(n-3) + F(n-4)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F(n-3) + F(n-4) + F(n-3) + F(n-3) + F(n-4) + F(n-5)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04DA-A793-E5A7-F4BC-9D2EDEAB0DD6}"/>
              </a:ext>
            </a:extLst>
          </p:cNvPr>
          <p:cNvSpPr txBox="1"/>
          <p:nvPr/>
        </p:nvSpPr>
        <p:spPr>
          <a:xfrm>
            <a:off x="8878956" y="-72898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7CBEAF-0AAB-3C82-CEE3-20E0954139BD}"/>
              </a:ext>
            </a:extLst>
          </p:cNvPr>
          <p:cNvCxnSpPr/>
          <p:nvPr/>
        </p:nvCxnSpPr>
        <p:spPr>
          <a:xfrm>
            <a:off x="5989983" y="4532243"/>
            <a:ext cx="371060" cy="17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617-0387-C7A2-5E99-7BB15559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8D68-17E9-1D3A-AD3A-AF9ED149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following algorithm for computing the factorial of non-negative integer, please prove the correctness using Mathe. Indu.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CB2B7-6D73-BCF4-CB2D-31DA45817329}"/>
              </a:ext>
            </a:extLst>
          </p:cNvPr>
          <p:cNvSpPr txBox="1"/>
          <p:nvPr/>
        </p:nvSpPr>
        <p:spPr>
          <a:xfrm>
            <a:off x="4108175" y="3061252"/>
            <a:ext cx="3220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Factorial(n):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n == 0: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18652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716-9F45-D139-5B1C-FF009B1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Solution(Assignment)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ADA-8497-14D3-5556-2D6DC8F0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n = 0, the algorithm returns 1, which is the correct value for the factorial of 0.</a:t>
            </a: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algorithm correctly computes the factorial of all values up to and including n-1. We need to show that it also correctly computes the factorial of n.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the definition of the factorial function, we know that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n! = n * (n-1)!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Applying the algorithm recursively, we get: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continue this process until we reach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base case of n=0,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which point we know that the algorithm returns the correct factorial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by mathematical induction, we can conclude that the algorithm correctly computes the factorial of any non-negative integer.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2E833-1298-B9CC-F389-286162825D9E}"/>
              </a:ext>
            </a:extLst>
          </p:cNvPr>
          <p:cNvSpPr txBox="1"/>
          <p:nvPr/>
        </p:nvSpPr>
        <p:spPr>
          <a:xfrm>
            <a:off x="7166113" y="3710609"/>
            <a:ext cx="4495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Factorial(n) = n * Factorial(n-1)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n * (n-1) * Factorial(n-2)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n * (n-1) * (n-2) * Factorial(n-3)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...</a:t>
            </a:r>
          </a:p>
        </p:txBody>
      </p:sp>
    </p:spTree>
    <p:extLst>
      <p:ext uri="{BB962C8B-B14F-4D97-AF65-F5344CB8AC3E}">
        <p14:creationId xmlns:p14="http://schemas.microsoft.com/office/powerpoint/2010/main" val="17745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AF51-1763-FAF1-CDD2-E307D85A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(Detailed)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824-CD27-C163-940C-F7BAC71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214153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= 0 When n = 0, the algorithm returns 1, which is correct since 0! = 1.</a:t>
            </a: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hypothesis: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algorithm is correct for some arbitrary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non-negative integer such that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&gt;= 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i.e., assume that the function returns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k!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input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</a:p>
          <a:p>
            <a:pPr algn="l"/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step: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need to show that the algorithm is also correct for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input to the function, the algorithm computes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(k+1) * factorial(k),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factorial(k)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output of the function for input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by the inductive hypothesis.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output of the function for input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(k+1) * k!,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equal to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(k+1)!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satisfies the </a:t>
            </a:r>
            <a:r>
              <a:rPr lang="en-GB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so the algorithm is correct for k+1.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BEB4-B4EC-4023-1E36-2147B200DAED}"/>
              </a:ext>
            </a:extLst>
          </p:cNvPr>
          <p:cNvSpPr txBox="1"/>
          <p:nvPr/>
        </p:nvSpPr>
        <p:spPr>
          <a:xfrm>
            <a:off x="6573077" y="161787"/>
            <a:ext cx="547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factorial(n):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precondition: n &gt;= 0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 = 0 then return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 n * factorial(n - 1)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postcondition: the function returns n! for n &gt;= 0</a:t>
            </a:r>
          </a:p>
        </p:txBody>
      </p:sp>
    </p:spTree>
    <p:extLst>
      <p:ext uri="{BB962C8B-B14F-4D97-AF65-F5344CB8AC3E}">
        <p14:creationId xmlns:p14="http://schemas.microsoft.com/office/powerpoint/2010/main" val="414594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51DB-509C-DD38-7933-E24E5372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3D2E-B944-D243-42CE-B5F9FEFC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by the principle of mathematical induction, the algorithm is correct for all non-negative integers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summary, we used mathematical induction to prove the correctness of the factorial algorithm by establishing a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assuming the algorithm is correct for some arbitrary input, and showing that the algorithm is also correct for the next input using the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inductive hypothesis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GB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used to ensure that the input and output of the algorithm satisfy certain properties.</a:t>
            </a:r>
          </a:p>
        </p:txBody>
      </p:sp>
    </p:spTree>
    <p:extLst>
      <p:ext uri="{BB962C8B-B14F-4D97-AF65-F5344CB8AC3E}">
        <p14:creationId xmlns:p14="http://schemas.microsoft.com/office/powerpoint/2010/main" val="169840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147A-9E44-99C1-E95C-F37383C2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7F93-D74F-3188-0628-57B35A214DB4}"/>
              </a:ext>
            </a:extLst>
          </p:cNvPr>
          <p:cNvSpPr txBox="1"/>
          <p:nvPr/>
        </p:nvSpPr>
        <p:spPr>
          <a:xfrm>
            <a:off x="106016" y="1444487"/>
            <a:ext cx="2739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 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iterative algorithm to compute the factorial of a positive integer n: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/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factorial(n):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result = 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for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from 1 to n: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result = result *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return result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Show that this algorithm is correct using mathematical induction.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AF897-F626-6525-E937-7390AEF3205E}"/>
              </a:ext>
            </a:extLst>
          </p:cNvPr>
          <p:cNvSpPr txBox="1"/>
          <p:nvPr/>
        </p:nvSpPr>
        <p:spPr>
          <a:xfrm>
            <a:off x="2966831" y="1444487"/>
            <a:ext cx="282602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Question 2</a:t>
            </a:r>
            <a:endParaRPr lang="en-PK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recursive algorithm to compute the nth Fibonacci number: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(n):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if n &lt;= 1: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return n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else: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return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(n-1) +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(n-2)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Show that this algorithm is correct using mathematical inductio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92DCD-D6BF-917C-15E8-A209D8959D69}"/>
              </a:ext>
            </a:extLst>
          </p:cNvPr>
          <p:cNvSpPr txBox="1"/>
          <p:nvPr/>
        </p:nvSpPr>
        <p:spPr>
          <a:xfrm>
            <a:off x="5913783" y="1179443"/>
            <a:ext cx="3508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 3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iterative algorithm to search for a key value in a sorted array of integers: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binary_search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(key, array):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left = 0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right = length(array) - 1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while left &lt;= right: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mid = (left + right) // 2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if array[mid] == key: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return mid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elif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array[mid] &lt; key: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left = mid + 1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else: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right = mid - 1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return -1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Show that this algorithm is correct using mathematical inductio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n. 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48CCC-69D8-55CA-303F-CB1ECA770AE6}"/>
              </a:ext>
            </a:extLst>
          </p:cNvPr>
          <p:cNvSpPr txBox="1"/>
          <p:nvPr/>
        </p:nvSpPr>
        <p:spPr>
          <a:xfrm>
            <a:off x="9579665" y="1154242"/>
            <a:ext cx="250631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 4</a:t>
            </a:r>
            <a:endParaRPr lang="en-PK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iterative algorithm to compute the sum of the first n positive integers: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 = 0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 i = 1 to n do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sum = sum + i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 for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return sum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PK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Prove the correctness of this algorithm using mathematical inductio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778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0541-5C02-D60A-58D8-B15695F8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Invariant: </a:t>
            </a:r>
            <a:r>
              <a:rPr lang="en-PK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5E56-06CD-82FC-242D-08C07135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loop invariant is a property that holds true for each iteration of a loop in an algorithm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understanding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algorithm at each step and can be used to prove the correctness of the algorithm</a:t>
            </a:r>
          </a:p>
          <a:p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(Prove correctness of Algo.):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loop invariant: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define the loop invariant, which is a property that is true before and after each iteration of the loop.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the loop invariant initialization: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loop invariant should hold true before the first iteration of the loop.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the loop invariant maintenance: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loop invariant should hold true for each iteration of the loop.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the loop invariant termination: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loop invariant should hold true after the loop terminates.</a:t>
            </a:r>
          </a:p>
          <a:p>
            <a:pPr lvl="1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the correctness of the algorithm: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the loop invariant, we can prove that the algorithm is correct.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153F-B71F-A39E-B2AF-F12D80B2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A05C-F219-81CD-FDBA-0A4714EF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Algorithms</a:t>
            </a:r>
          </a:p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Algorithms</a:t>
            </a:r>
          </a:p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Algorithm</a:t>
            </a:r>
          </a:p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of Correctness</a:t>
            </a:r>
          </a:p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</a:t>
            </a:r>
          </a:p>
          <a:p>
            <a:pPr lvl="1"/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</a:t>
            </a:r>
          </a:p>
          <a:p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Invariants </a:t>
            </a:r>
          </a:p>
        </p:txBody>
      </p:sp>
    </p:spTree>
    <p:extLst>
      <p:ext uri="{BB962C8B-B14F-4D97-AF65-F5344CB8AC3E}">
        <p14:creationId xmlns:p14="http://schemas.microsoft.com/office/powerpoint/2010/main" val="103532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AA9-3404-8FA5-C383-7A56C69B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B24E-E3EC-6FC7-608A-AF0D5BBC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 to find the maximum element in an array:</a:t>
            </a:r>
          </a:p>
          <a:p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stored in the variable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E14D-A42A-80A7-410A-D3716ACFF708}"/>
              </a:ext>
            </a:extLst>
          </p:cNvPr>
          <p:cNvSpPr txBox="1"/>
          <p:nvPr/>
        </p:nvSpPr>
        <p:spPr>
          <a:xfrm>
            <a:off x="3246784" y="2292626"/>
            <a:ext cx="17095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GB" dirty="0"/>
              <a:t>max = A[0]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= 1 to n</a:t>
            </a:r>
          </a:p>
          <a:p>
            <a:r>
              <a:rPr lang="en-GB" dirty="0"/>
              <a:t>    if A[</a:t>
            </a:r>
            <a:r>
              <a:rPr lang="en-GB" dirty="0" err="1"/>
              <a:t>i</a:t>
            </a:r>
            <a:r>
              <a:rPr lang="en-GB" dirty="0"/>
              <a:t>] &gt; max</a:t>
            </a:r>
          </a:p>
          <a:p>
            <a:r>
              <a:rPr lang="en-GB" dirty="0"/>
              <a:t>        max = A[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r>
              <a:rPr lang="en-GB" dirty="0"/>
              <a:t>return max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525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8F9F-C67B-E7B3-B113-C8CA91B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(Solution)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74E-E1F5-EB59-114B-99FD10FD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 first iteration of the loop,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1, and the maximum element of the array from index 0 to i-1 is A[0], which is stored in max. Hence, the loop invariant holds true.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loop invariant holds true for some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need to show that the loop invariant holds true for i+1.</a:t>
            </a:r>
          </a:p>
          <a:p>
            <a:pPr lvl="1"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A[i+1] &gt; max, then 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A[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which is stored in max.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A[i+1] &gt; A[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A[i+1], which is stored in max. Hence, the loop invariant holds true for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A[i+1] &lt;= max, then 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stored in max. </a:t>
            </a:r>
          </a:p>
          <a:p>
            <a:pPr lvl="2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A[i+1] &lt;= max, 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still stored in max. Hence, the loop invariant holds true for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82A0-A2D4-040C-BF16-334A9BD0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2192-61E0-C2BE-D4C8-43D7BDA4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Termination: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loop terminates, </a:t>
            </a:r>
            <a:r>
              <a:rPr lang="en-GB" b="1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n+1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maximum element of the array from index </a:t>
            </a:r>
            <a:r>
              <a:rPr lang="en-GB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stored in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maximum element of the array. Hence, the loop invariant holds true.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Correctness: 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loop invariant, we can prove that the algorithm is correct.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termination of the loop, the maximum element of the array is stored in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algorithm returns 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algorithm correctly finds the maximum element of the array.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1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82F2-5A5C-231E-3437-D6FB9066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353E-7791-990B-7A42-8156ABEF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15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5FF4-401C-2B4D-256A-3257F026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8218-0A45-45E3-B381-E73B1391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epeat a set of instructions until a certain condition is met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that involve repeated calculations or steps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loop or loops - repeat the instructions until desired result obtain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recursive algorithms- do not use function calls to repeat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algorithms are commonly used in programming and computer science to solve a wide range of problems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sorting, searching, and graph traversal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4C5A-A73F-A460-8B8F-C08376A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3D19-B771-14CA-F6FD-B4C7CA8A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287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terative implementation of the factorial function in a programming language like Python: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factorial_iterative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factorial of a given number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 loop that iterates from 1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loop multiplies the current value 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the current value of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updates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product.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until the loop finishes, at which point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factorial 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13041-3D7A-FF72-AF0C-77A4A7CC76A2}"/>
              </a:ext>
            </a:extLst>
          </p:cNvPr>
          <p:cNvSpPr txBox="1"/>
          <p:nvPr/>
        </p:nvSpPr>
        <p:spPr>
          <a:xfrm>
            <a:off x="9283849" y="1346444"/>
            <a:ext cx="27539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factorial_iterative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n+1):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*=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966A-662D-00DA-F047-52777AA0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Iterative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3527-45F0-2795-D75D-45E20C1E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Newton's Method: An iterative method for finding the roots of a function.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Descent: An iterative optimization algorithm used to minimize a function by iteratively moving in the direction of steepest descent.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 An iterative algorithm used to partition a dataset into k clusters.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PageRank: An iterative algorithm used to rank web pages based on the importance of their incoming links.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Expectation-Maximization (EM) algorithm: An iterative algorithm used to estimate the parameters of a statistical model with hidden variables.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Jacobi Method: An iterative algorithm used to solve systems of linear equations.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Gauss-Seidel Method: An iterative algorithm used to solve systems of linear equations that converges faster than Jacobi Method.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Search: An iterative algorithm used to traverse a graph in a breadth-first manner.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Search: An iterative algorithm used to traverse a graph in a depth-first manner.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Simulation: An iterative algorithm used to estimate probabilities and simulate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281594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3A27-E9A9-0310-7C5A-726040F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D475-0010-043D-E357-094D1F03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 of algorithm that calls itself to solve a problem by breaking it down into smaller and smaller subproblems until the subproblems are simple enough to be solved directly. </a:t>
            </a:r>
          </a:p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recursive algorithm typically involves a base case,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specifies the condition under which the algorithm should terminate, 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recursive case,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defines how the algorithm should break down the problem into smaller subproblems</a:t>
            </a:r>
          </a:p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programming to solve problems that have a recursive structure,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traversing a tree or searching a graph</a:t>
            </a:r>
          </a:p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be more elegant and easier to understand than their iterative counterparts, but they can also be less efficient, as they may involve redundant calculations and memory allocation.</a:t>
            </a:r>
          </a:p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famous examples of recursive algorithms include the Factorial function, the Fibonacci sequence, and various tree traversal algorithms</a:t>
            </a:r>
          </a:p>
        </p:txBody>
      </p:sp>
    </p:spTree>
    <p:extLst>
      <p:ext uri="{BB962C8B-B14F-4D97-AF65-F5344CB8AC3E}">
        <p14:creationId xmlns:p14="http://schemas.microsoft.com/office/powerpoint/2010/main" val="4544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1BF7-D4A9-77F4-299B-F0D86103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5C8A-1352-C6DB-9174-8DDC2118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correctness of an algorithm refers to its ability to produce the correct output for all possible inputs, according to the problem it is designed to solve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correct algorithm should always give the expected output for any valid input, without exceptions</a:t>
            </a:r>
          </a:p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prove the correctness of an algorithm, 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ypically use mathematical induction or loop invariants</a:t>
            </a:r>
          </a:p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proof technique that involves proving a statement for a base case,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proving that if the statement holds for a particular input,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it also holds for the next input. </a:t>
            </a:r>
          </a:p>
          <a:p>
            <a:pPr algn="l"/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invariants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statements that are true before, during, and after each iteration of a loop, </a:t>
            </a:r>
          </a:p>
          <a:p>
            <a:pPr lvl="1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prove the correctness of iterative algorithms.</a:t>
            </a:r>
          </a:p>
        </p:txBody>
      </p:sp>
    </p:spTree>
    <p:extLst>
      <p:ext uri="{BB962C8B-B14F-4D97-AF65-F5344CB8AC3E}">
        <p14:creationId xmlns:p14="http://schemas.microsoft.com/office/powerpoint/2010/main" val="48444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E080-4053-EB82-1268-C5D3613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3A44-11C7-6C45-752F-00EE186D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proving the correctness of an algorithm involves the following steps: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 that the algorithm is intended to solve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algorithm's steps in detail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 algorithm terminates, meaning it stops running after a finite number of steps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 algorithm produces the correct output for all valid inputs, using mathematical induction or loop invariants</a:t>
            </a:r>
          </a:p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these steps, we can establish the correctness of an algorithm and have confidence that it will always produce the correct results for any valid input</a:t>
            </a:r>
          </a:p>
        </p:txBody>
      </p:sp>
    </p:spTree>
    <p:extLst>
      <p:ext uri="{BB962C8B-B14F-4D97-AF65-F5344CB8AC3E}">
        <p14:creationId xmlns:p14="http://schemas.microsoft.com/office/powerpoint/2010/main" val="264973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F9EA-B720-3AF7-28B5-35244F5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7A30-6516-456F-6272-3A833398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and postconditions are concepts - to define the expected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an algorithm.</a:t>
            </a:r>
          </a:p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condition that must be true before the algorithm is executed</a:t>
            </a:r>
          </a:p>
          <a:p>
            <a:pPr lvl="1"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the assumptions that the algorithm makes about the input data</a:t>
            </a:r>
          </a:p>
          <a:p>
            <a:pPr lvl="2"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an algorithm expects an input array to be sorted, the precondition would be that the input array is already sorted</a:t>
            </a:r>
          </a:p>
          <a:p>
            <a:pPr lvl="2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can include the size of the input, the data type of the input, and the expected state of the data</a:t>
            </a:r>
          </a:p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condition that must be true after the algorithm is executed</a:t>
            </a:r>
          </a:p>
          <a:p>
            <a:pPr lvl="1"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the expected output of the algorithm based on the input data and any actions performed by the algorithm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conditions that must hold true after the algorithm has run</a:t>
            </a:r>
          </a:p>
          <a:p>
            <a:pPr lvl="2"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if an algorithm sorts an input array, the postcondition would be that the output array is sorted</a:t>
            </a:r>
          </a:p>
          <a:p>
            <a:pPr lvl="2" algn="just"/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can include the expected output, the expected state of the data, and the time complexity of the algorithm</a:t>
            </a:r>
          </a:p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defining preconditions and postconditions, we can prove the correctness of an algorithm by demonstrating that it meets the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specified conditions</a:t>
            </a:r>
            <a:r>
              <a:rPr lang="en-GB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all possible input data</a:t>
            </a:r>
          </a:p>
          <a:p>
            <a:pPr algn="just"/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the algorithm is guaranteed if, </a:t>
            </a:r>
          </a:p>
          <a:p>
            <a:pPr lvl="1"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pre-conditions hold true, </a:t>
            </a:r>
          </a:p>
          <a:p>
            <a:pPr lvl="1"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post-conditions are satisfied after the algorithm has completed its execution.</a:t>
            </a:r>
          </a:p>
          <a:p>
            <a:pPr algn="just"/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3295</Words>
  <Application>Microsoft Macintosh PowerPoint</Application>
  <PresentationFormat>Widescreen</PresentationFormat>
  <Paragraphs>268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Correctness of Algorithm</vt:lpstr>
      <vt:lpstr>Outline</vt:lpstr>
      <vt:lpstr>Iterative Algorithm</vt:lpstr>
      <vt:lpstr>Example</vt:lpstr>
      <vt:lpstr>Famous Iterative Algorithms</vt:lpstr>
      <vt:lpstr>Recursive Algorithm</vt:lpstr>
      <vt:lpstr>Correctness of Algorithm</vt:lpstr>
      <vt:lpstr>General Steps</vt:lpstr>
      <vt:lpstr>Conditions for Correctness</vt:lpstr>
      <vt:lpstr>Summary of Conditions</vt:lpstr>
      <vt:lpstr>Mathematical Induction</vt:lpstr>
      <vt:lpstr>Example: Mathematical Induction for Recursive Algorithm</vt:lpstr>
      <vt:lpstr>Example 2: Fabnaci</vt:lpstr>
      <vt:lpstr>Assignment</vt:lpstr>
      <vt:lpstr>Solution(Assignment)</vt:lpstr>
      <vt:lpstr>Example 3 (Detailed)</vt:lpstr>
      <vt:lpstr>Remarks Example 3</vt:lpstr>
      <vt:lpstr>Practice Questins</vt:lpstr>
      <vt:lpstr>Loop Invariant: Correctness of An Algorithm</vt:lpstr>
      <vt:lpstr>Example</vt:lpstr>
      <vt:lpstr>Example (Solution)</vt:lpstr>
      <vt:lpstr>Cont…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Algorithm</dc:title>
  <dc:creator>Dr Rasool Bukhsh</dc:creator>
  <cp:lastModifiedBy>Dr Rasool Bukhsh</cp:lastModifiedBy>
  <cp:revision>35</cp:revision>
  <dcterms:created xsi:type="dcterms:W3CDTF">2023-03-27T07:37:48Z</dcterms:created>
  <dcterms:modified xsi:type="dcterms:W3CDTF">2023-03-28T04:39:20Z</dcterms:modified>
</cp:coreProperties>
</file>