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14" r:id="rId2"/>
    <p:sldId id="355" r:id="rId3"/>
    <p:sldId id="324" r:id="rId4"/>
    <p:sldId id="354" r:id="rId5"/>
    <p:sldId id="361" r:id="rId6"/>
    <p:sldId id="356" r:id="rId7"/>
    <p:sldId id="358" r:id="rId8"/>
    <p:sldId id="359" r:id="rId9"/>
    <p:sldId id="360" r:id="rId10"/>
    <p:sldId id="372" r:id="rId11"/>
    <p:sldId id="373" r:id="rId12"/>
    <p:sldId id="363" r:id="rId13"/>
    <p:sldId id="377" r:id="rId14"/>
    <p:sldId id="378" r:id="rId15"/>
    <p:sldId id="379" r:id="rId16"/>
    <p:sldId id="380" r:id="rId17"/>
    <p:sldId id="381" r:id="rId18"/>
    <p:sldId id="386" r:id="rId19"/>
    <p:sldId id="387" r:id="rId20"/>
    <p:sldId id="382" r:id="rId21"/>
    <p:sldId id="383" r:id="rId22"/>
    <p:sldId id="384" r:id="rId23"/>
    <p:sldId id="388" r:id="rId24"/>
    <p:sldId id="389" r:id="rId25"/>
    <p:sldId id="390" r:id="rId26"/>
    <p:sldId id="392" r:id="rId27"/>
    <p:sldId id="393" r:id="rId28"/>
    <p:sldId id="394" r:id="rId29"/>
    <p:sldId id="396" r:id="rId30"/>
    <p:sldId id="397" r:id="rId31"/>
    <p:sldId id="395" r:id="rId32"/>
    <p:sldId id="398" r:id="rId33"/>
    <p:sldId id="399" r:id="rId34"/>
    <p:sldId id="400" r:id="rId35"/>
    <p:sldId id="401" r:id="rId36"/>
    <p:sldId id="402" r:id="rId37"/>
    <p:sldId id="403" r:id="rId38"/>
    <p:sldId id="404" r:id="rId39"/>
    <p:sldId id="405" r:id="rId40"/>
    <p:sldId id="406" r:id="rId41"/>
    <p:sldId id="385" r:id="rId42"/>
    <p:sldId id="362" r:id="rId43"/>
    <p:sldId id="364" r:id="rId44"/>
    <p:sldId id="365" r:id="rId45"/>
    <p:sldId id="366" r:id="rId46"/>
    <p:sldId id="367" r:id="rId47"/>
    <p:sldId id="368" r:id="rId48"/>
    <p:sldId id="369" r:id="rId49"/>
    <p:sldId id="370" r:id="rId50"/>
    <p:sldId id="371" r:id="rId51"/>
    <p:sldId id="374" r:id="rId52"/>
    <p:sldId id="375" r:id="rId53"/>
    <p:sldId id="376" r:id="rId54"/>
    <p:sldId id="30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79903" autoAdjust="0"/>
  </p:normalViewPr>
  <p:slideViewPr>
    <p:cSldViewPr snapToGrid="0">
      <p:cViewPr>
        <p:scale>
          <a:sx n="75" d="100"/>
          <a:sy n="75" d="100"/>
        </p:scale>
        <p:origin x="1986"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27ECF-AA80-469B-9CB2-BF952765C061}"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C84C9-AC24-45ED-8787-E46F1FCA03EE}" type="slidenum">
              <a:rPr lang="en-US" smtClean="0"/>
              <a:t>‹#›</a:t>
            </a:fld>
            <a:endParaRPr lang="en-US"/>
          </a:p>
        </p:txBody>
      </p:sp>
    </p:spTree>
    <p:extLst>
      <p:ext uri="{BB962C8B-B14F-4D97-AF65-F5344CB8AC3E}">
        <p14:creationId xmlns:p14="http://schemas.microsoft.com/office/powerpoint/2010/main" val="267632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https://kubernetes.io/docs/tutorials/kubernetes-basics/</a:t>
            </a:r>
          </a:p>
        </p:txBody>
      </p:sp>
      <p:sp>
        <p:nvSpPr>
          <p:cNvPr id="4" name="Slide Number Placeholder 3"/>
          <p:cNvSpPr>
            <a:spLocks noGrp="1"/>
          </p:cNvSpPr>
          <p:nvPr>
            <p:ph type="sldNum" sz="quarter" idx="5"/>
          </p:nvPr>
        </p:nvSpPr>
        <p:spPr/>
        <p:txBody>
          <a:bodyPr/>
          <a:lstStyle/>
          <a:p>
            <a:fld id="{C20C84C9-AC24-45ED-8787-E46F1FCA03EE}" type="slidenum">
              <a:rPr lang="en-US" smtClean="0"/>
              <a:t>14</a:t>
            </a:fld>
            <a:endParaRPr lang="en-US"/>
          </a:p>
        </p:txBody>
      </p:sp>
    </p:spTree>
    <p:extLst>
      <p:ext uri="{BB962C8B-B14F-4D97-AF65-F5344CB8AC3E}">
        <p14:creationId xmlns:p14="http://schemas.microsoft.com/office/powerpoint/2010/main" val="116916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DA0F82-837D-4582-8679-71A595E2155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51221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A0F82-837D-4582-8679-71A595E2155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80377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A0F82-837D-4582-8679-71A595E2155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30767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A0F82-837D-4582-8679-71A595E2155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52774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DA0F82-837D-4582-8679-71A595E2155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60752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DA0F82-837D-4582-8679-71A595E2155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320775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DA0F82-837D-4582-8679-71A595E2155B}"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1294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DA0F82-837D-4582-8679-71A595E2155B}"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54822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A0F82-837D-4582-8679-71A595E2155B}"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427668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DA0F82-837D-4582-8679-71A595E2155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78110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DA0F82-837D-4582-8679-71A595E2155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151777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A0F82-837D-4582-8679-71A595E2155B}" type="datetimeFigureOut">
              <a:rPr lang="en-US" smtClean="0"/>
              <a:t>4/17/2024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25C6B-C1FE-4297-863E-68E85899D6B2}" type="slidenum">
              <a:rPr lang="en-US" smtClean="0"/>
              <a:t>‹#›</a:t>
            </a:fld>
            <a:endParaRPr lang="en-US"/>
          </a:p>
        </p:txBody>
      </p:sp>
    </p:spTree>
    <p:extLst>
      <p:ext uri="{BB962C8B-B14F-4D97-AF65-F5344CB8AC3E}">
        <p14:creationId xmlns:p14="http://schemas.microsoft.com/office/powerpoint/2010/main" val="9690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abs.play-with-k8s.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342" y="2358583"/>
            <a:ext cx="6758344" cy="1655762"/>
          </a:xfrm>
        </p:spPr>
        <p:txBody>
          <a:bodyPr anchor="ctr">
            <a:normAutofit/>
          </a:bodyPr>
          <a:lstStyle/>
          <a:p>
            <a:r>
              <a:rPr lang="en-US" sz="8800" dirty="0"/>
              <a:t>Kubernetes</a:t>
            </a:r>
          </a:p>
        </p:txBody>
      </p:sp>
      <p:sp>
        <p:nvSpPr>
          <p:cNvPr id="3" name="Subtitle 2"/>
          <p:cNvSpPr>
            <a:spLocks noGrp="1"/>
          </p:cNvSpPr>
          <p:nvPr>
            <p:ph type="subTitle" idx="1"/>
          </p:nvPr>
        </p:nvSpPr>
        <p:spPr>
          <a:xfrm>
            <a:off x="1876697" y="3562849"/>
            <a:ext cx="9144000" cy="1655762"/>
          </a:xfrm>
        </p:spPr>
        <p:txBody>
          <a:bodyPr/>
          <a:lstStyle/>
          <a:p>
            <a:r>
              <a:rPr lang="en-US" i="1" dirty="0"/>
              <a:t> </a:t>
            </a:r>
          </a:p>
        </p:txBody>
      </p:sp>
      <p:pic>
        <p:nvPicPr>
          <p:cNvPr id="4" name="Picture 3">
            <a:extLst>
              <a:ext uri="{FF2B5EF4-FFF2-40B4-BE49-F238E27FC236}">
                <a16:creationId xmlns:a16="http://schemas.microsoft.com/office/drawing/2014/main" id="{CB3B602D-29B9-9D37-0458-82E51E274A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9115" y="2011041"/>
            <a:ext cx="2129498" cy="2129498"/>
          </a:xfrm>
          <a:prstGeom prst="rect">
            <a:avLst/>
          </a:prstGeom>
        </p:spPr>
      </p:pic>
    </p:spTree>
    <p:extLst>
      <p:ext uri="{BB962C8B-B14F-4D97-AF65-F5344CB8AC3E}">
        <p14:creationId xmlns:p14="http://schemas.microsoft.com/office/powerpoint/2010/main" val="2434583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Docker vs. Kubernetes</a:t>
            </a:r>
          </a:p>
        </p:txBody>
      </p:sp>
      <p:sp>
        <p:nvSpPr>
          <p:cNvPr id="3" name="Content Placeholder 2"/>
          <p:cNvSpPr>
            <a:spLocks noGrp="1"/>
          </p:cNvSpPr>
          <p:nvPr>
            <p:ph idx="1"/>
          </p:nvPr>
        </p:nvSpPr>
        <p:spPr>
          <a:xfrm>
            <a:off x="838199" y="1585550"/>
            <a:ext cx="10761617" cy="5050382"/>
          </a:xfrm>
        </p:spPr>
        <p:txBody>
          <a:bodyPr>
            <a:normAutofit/>
          </a:bodyPr>
          <a:lstStyle/>
          <a:p>
            <a:r>
              <a:rPr lang="en-US" b="1" dirty="0"/>
              <a:t>Difference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169" y="2017375"/>
            <a:ext cx="7297676" cy="4459692"/>
          </a:xfrm>
          <a:prstGeom prst="rect">
            <a:avLst/>
          </a:prstGeom>
        </p:spPr>
      </p:pic>
    </p:spTree>
    <p:extLst>
      <p:ext uri="{BB962C8B-B14F-4D97-AF65-F5344CB8AC3E}">
        <p14:creationId xmlns:p14="http://schemas.microsoft.com/office/powerpoint/2010/main" val="155657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Docker vs. Kubernetes (Cont.)</a:t>
            </a:r>
          </a:p>
        </p:txBody>
      </p:sp>
      <p:sp>
        <p:nvSpPr>
          <p:cNvPr id="3" name="Content Placeholder 2"/>
          <p:cNvSpPr>
            <a:spLocks noGrp="1"/>
          </p:cNvSpPr>
          <p:nvPr>
            <p:ph idx="1"/>
          </p:nvPr>
        </p:nvSpPr>
        <p:spPr>
          <a:xfrm>
            <a:off x="838199" y="1815736"/>
            <a:ext cx="10761617" cy="4820196"/>
          </a:xfrm>
        </p:spPr>
        <p:txBody>
          <a:bodyPr>
            <a:normAutofit/>
          </a:bodyPr>
          <a:lstStyle/>
          <a:p>
            <a:pPr marL="0" indent="0">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7090" y="0"/>
            <a:ext cx="1815736" cy="181573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670697770"/>
              </p:ext>
            </p:extLst>
          </p:nvPr>
        </p:nvGraphicFramePr>
        <p:xfrm>
          <a:off x="715189" y="1724365"/>
          <a:ext cx="10761620" cy="5030234"/>
        </p:xfrm>
        <a:graphic>
          <a:graphicData uri="http://schemas.openxmlformats.org/drawingml/2006/table">
            <a:tbl>
              <a:tblPr/>
              <a:tblGrid>
                <a:gridCol w="5316942">
                  <a:extLst>
                    <a:ext uri="{9D8B030D-6E8A-4147-A177-3AD203B41FA5}">
                      <a16:colId xmlns:a16="http://schemas.microsoft.com/office/drawing/2014/main" val="3728391086"/>
                    </a:ext>
                  </a:extLst>
                </a:gridCol>
                <a:gridCol w="5444678">
                  <a:extLst>
                    <a:ext uri="{9D8B030D-6E8A-4147-A177-3AD203B41FA5}">
                      <a16:colId xmlns:a16="http://schemas.microsoft.com/office/drawing/2014/main" val="2441841338"/>
                    </a:ext>
                  </a:extLst>
                </a:gridCol>
              </a:tblGrid>
              <a:tr h="494203">
                <a:tc>
                  <a:txBody>
                    <a:bodyPr/>
                    <a:lstStyle/>
                    <a:p>
                      <a:pPr algn="l" fontAlgn="t">
                        <a:lnSpc>
                          <a:spcPct val="150000"/>
                        </a:lnSpc>
                      </a:pPr>
                      <a:r>
                        <a:rPr lang="en-US" sz="1400" b="1" dirty="0">
                          <a:solidFill>
                            <a:srgbClr val="000000"/>
                          </a:solidFill>
                          <a:effectLst/>
                          <a:latin typeface="Calibri (Body)"/>
                        </a:rPr>
                        <a:t>Docker</a:t>
                      </a:r>
                    </a:p>
                  </a:txBody>
                  <a:tcPr marL="71411" marR="71411" marT="71411" marB="71411">
                    <a:lnL w="9525" cap="flat" cmpd="sng" algn="ctr">
                      <a:solidFill>
                        <a:srgbClr val="40F0DD"/>
                      </a:solidFill>
                      <a:prstDash val="solid"/>
                      <a:round/>
                      <a:headEnd type="none" w="med" len="med"/>
                      <a:tailEnd type="none" w="med" len="med"/>
                    </a:lnL>
                    <a:lnR w="9525" cap="flat" cmpd="sng" algn="ctr">
                      <a:solidFill>
                        <a:srgbClr val="40F0DD"/>
                      </a:solidFill>
                      <a:prstDash val="solid"/>
                      <a:round/>
                      <a:headEnd type="none" w="med" len="med"/>
                      <a:tailEnd type="none" w="med" len="med"/>
                    </a:lnR>
                    <a:lnT w="9525" cap="flat" cmpd="sng" algn="ctr">
                      <a:solidFill>
                        <a:srgbClr val="40F0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US" sz="1400" b="1" dirty="0">
                          <a:solidFill>
                            <a:srgbClr val="000000"/>
                          </a:solidFill>
                          <a:effectLst/>
                          <a:latin typeface="Calibri (Body)"/>
                        </a:rPr>
                        <a:t>Kubernetes</a:t>
                      </a:r>
                    </a:p>
                  </a:txBody>
                  <a:tcPr marL="71411" marR="71411" marT="71411" marB="71411">
                    <a:lnL w="9525" cap="flat" cmpd="sng" algn="ctr">
                      <a:solidFill>
                        <a:srgbClr val="40F0DD"/>
                      </a:solidFill>
                      <a:prstDash val="solid"/>
                      <a:round/>
                      <a:headEnd type="none" w="med" len="med"/>
                      <a:tailEnd type="none" w="med" len="med"/>
                    </a:lnL>
                    <a:lnR w="9525" cap="flat" cmpd="sng" algn="ctr">
                      <a:solidFill>
                        <a:srgbClr val="40F0DD"/>
                      </a:solidFill>
                      <a:prstDash val="solid"/>
                      <a:round/>
                      <a:headEnd type="none" w="med" len="med"/>
                      <a:tailEnd type="none" w="med" len="med"/>
                    </a:lnR>
                    <a:lnT w="9525" cap="flat" cmpd="sng" algn="ctr">
                      <a:solidFill>
                        <a:srgbClr val="40F0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06860929"/>
                  </a:ext>
                </a:extLst>
              </a:tr>
              <a:tr h="452295">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Docker is developed by </a:t>
                      </a:r>
                      <a:r>
                        <a:rPr lang="en-US" sz="1400" b="1" dirty="0">
                          <a:solidFill>
                            <a:srgbClr val="333333"/>
                          </a:solidFill>
                          <a:effectLst/>
                          <a:latin typeface="Calibri (Body)"/>
                        </a:rPr>
                        <a:t>Docker Inc</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Kubernetes is developed by </a:t>
                      </a:r>
                      <a:r>
                        <a:rPr lang="en-US" sz="1400" b="1" dirty="0">
                          <a:solidFill>
                            <a:srgbClr val="333333"/>
                          </a:solidFill>
                          <a:effectLst/>
                          <a:latin typeface="Calibri (Body)"/>
                        </a:rPr>
                        <a:t>Google</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0840716"/>
                  </a:ext>
                </a:extLst>
              </a:tr>
              <a:tr h="214075">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was first released in </a:t>
                      </a:r>
                      <a:r>
                        <a:rPr lang="en-US" sz="1400" b="1" dirty="0">
                          <a:solidFill>
                            <a:srgbClr val="333333"/>
                          </a:solidFill>
                          <a:effectLst/>
                          <a:latin typeface="Calibri (Body)"/>
                        </a:rPr>
                        <a:t>2013</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was first released in </a:t>
                      </a:r>
                      <a:r>
                        <a:rPr lang="en-US" sz="1400" b="1" dirty="0">
                          <a:solidFill>
                            <a:srgbClr val="333333"/>
                          </a:solidFill>
                          <a:effectLst/>
                          <a:latin typeface="Calibri (Body)"/>
                        </a:rPr>
                        <a:t>2014</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455871622"/>
                  </a:ext>
                </a:extLst>
              </a:tr>
              <a:tr h="214075">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Docker create containers / Images</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Kubernetes</a:t>
                      </a:r>
                      <a:r>
                        <a:rPr lang="en-US" sz="1400" baseline="0" dirty="0">
                          <a:solidFill>
                            <a:srgbClr val="333333"/>
                          </a:solidFill>
                          <a:effectLst/>
                          <a:latin typeface="Calibri (Body)"/>
                        </a:rPr>
                        <a:t> Create Clusters</a:t>
                      </a:r>
                      <a:endParaRPr lang="en-US" sz="1400" dirty="0">
                        <a:solidFill>
                          <a:srgbClr val="333333"/>
                        </a:solidFill>
                        <a:effectLst/>
                        <a:latin typeface="Calibri (Body)"/>
                      </a:endParaRP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155972276"/>
                  </a:ext>
                </a:extLst>
              </a:tr>
              <a:tr h="514222">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Container based technology used to create isolated environment for applications.</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is an infrastructure for managing multiple containers.</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086207339"/>
                  </a:ext>
                </a:extLst>
              </a:tr>
              <a:tr h="404123">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Its public cloud service provider is </a:t>
                      </a:r>
                      <a:r>
                        <a:rPr lang="en-US" sz="1400" b="1" dirty="0">
                          <a:solidFill>
                            <a:srgbClr val="333333"/>
                          </a:solidFill>
                          <a:effectLst/>
                          <a:latin typeface="Calibri (Body)"/>
                        </a:rPr>
                        <a:t>only Azure</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Its public cloud service providers are </a:t>
                      </a:r>
                      <a:r>
                        <a:rPr lang="en-US" sz="1400" b="1" dirty="0">
                          <a:solidFill>
                            <a:srgbClr val="333333"/>
                          </a:solidFill>
                          <a:effectLst/>
                          <a:latin typeface="Calibri (Body)"/>
                        </a:rPr>
                        <a:t>Google</a:t>
                      </a:r>
                      <a:r>
                        <a:rPr lang="en-US" sz="1400" dirty="0">
                          <a:solidFill>
                            <a:srgbClr val="333333"/>
                          </a:solidFill>
                          <a:effectLst/>
                          <a:latin typeface="Calibri (Body)"/>
                        </a:rPr>
                        <a:t>, </a:t>
                      </a:r>
                      <a:r>
                        <a:rPr lang="en-US" sz="1400" b="1" dirty="0">
                          <a:solidFill>
                            <a:srgbClr val="333333"/>
                          </a:solidFill>
                          <a:effectLst/>
                          <a:latin typeface="Calibri (Body)"/>
                        </a:rPr>
                        <a:t>Azure</a:t>
                      </a:r>
                      <a:r>
                        <a:rPr lang="en-US" sz="1400" dirty="0">
                          <a:solidFill>
                            <a:srgbClr val="333333"/>
                          </a:solidFill>
                          <a:effectLst/>
                          <a:latin typeface="Calibri (Body)"/>
                        </a:rPr>
                        <a:t>, and </a:t>
                      </a:r>
                      <a:r>
                        <a:rPr lang="en-US" sz="1400" b="1" dirty="0">
                          <a:solidFill>
                            <a:srgbClr val="333333"/>
                          </a:solidFill>
                          <a:effectLst/>
                          <a:latin typeface="Calibri (Body)"/>
                        </a:rPr>
                        <a:t>AWS</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620885466"/>
                  </a:ext>
                </a:extLst>
              </a:tr>
              <a:tr h="297846">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is </a:t>
                      </a:r>
                      <a:r>
                        <a:rPr lang="en-US" sz="1400" b="1" dirty="0">
                          <a:solidFill>
                            <a:srgbClr val="333333"/>
                          </a:solidFill>
                          <a:effectLst/>
                          <a:latin typeface="Calibri (Body)"/>
                        </a:rPr>
                        <a:t>less customizable</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is </a:t>
                      </a:r>
                      <a:r>
                        <a:rPr lang="en-US" sz="1400" b="1" dirty="0">
                          <a:solidFill>
                            <a:srgbClr val="333333"/>
                          </a:solidFill>
                          <a:effectLst/>
                          <a:latin typeface="Calibri (Body)"/>
                        </a:rPr>
                        <a:t>highly customizable</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4077711424"/>
                  </a:ext>
                </a:extLst>
              </a:tr>
              <a:tr h="428150">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is </a:t>
                      </a:r>
                      <a:r>
                        <a:rPr lang="en-US" sz="1400" b="1" dirty="0">
                          <a:solidFill>
                            <a:srgbClr val="333333"/>
                          </a:solidFill>
                          <a:effectLst/>
                          <a:latin typeface="Calibri (Body)"/>
                        </a:rPr>
                        <a:t>easy</a:t>
                      </a:r>
                      <a:r>
                        <a:rPr lang="en-US" sz="1400" dirty="0">
                          <a:solidFill>
                            <a:srgbClr val="333333"/>
                          </a:solidFill>
                          <a:effectLst/>
                          <a:latin typeface="Calibri (Body)"/>
                        </a:rPr>
                        <a:t> to install.</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is </a:t>
                      </a:r>
                      <a:r>
                        <a:rPr lang="en-US" sz="1400" b="1" dirty="0">
                          <a:solidFill>
                            <a:srgbClr val="333333"/>
                          </a:solidFill>
                          <a:effectLst/>
                          <a:latin typeface="Calibri (Body)"/>
                        </a:rPr>
                        <a:t>complex</a:t>
                      </a:r>
                      <a:r>
                        <a:rPr lang="en-US" sz="1400" dirty="0">
                          <a:solidFill>
                            <a:srgbClr val="333333"/>
                          </a:solidFill>
                          <a:effectLst/>
                          <a:latin typeface="Calibri (Body)"/>
                        </a:rPr>
                        <a:t> to install.</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843717001"/>
                  </a:ext>
                </a:extLst>
              </a:tr>
              <a:tr h="428150">
                <a:tc>
                  <a:txBody>
                    <a:bodyPr/>
                    <a:lstStyle/>
                    <a:p>
                      <a:pPr marL="182880" algn="l" fontAlgn="t">
                        <a:lnSpc>
                          <a:spcPct val="150000"/>
                        </a:lnSpc>
                        <a:spcBef>
                          <a:spcPts val="600"/>
                        </a:spcBef>
                        <a:spcAft>
                          <a:spcPts val="600"/>
                        </a:spcAft>
                      </a:pPr>
                      <a:r>
                        <a:rPr lang="en-US" sz="1400">
                          <a:solidFill>
                            <a:srgbClr val="333333"/>
                          </a:solidFill>
                          <a:effectLst/>
                          <a:latin typeface="Calibri (Body)"/>
                        </a:rPr>
                        <a:t>It </a:t>
                      </a:r>
                      <a:r>
                        <a:rPr lang="en-US" sz="1400" b="1">
                          <a:solidFill>
                            <a:srgbClr val="333333"/>
                          </a:solidFill>
                          <a:effectLst/>
                          <a:latin typeface="Calibri (Body)"/>
                        </a:rPr>
                        <a:t>cannot</a:t>
                      </a:r>
                      <a:r>
                        <a:rPr lang="en-US" sz="1400">
                          <a:solidFill>
                            <a:srgbClr val="333333"/>
                          </a:solidFill>
                          <a:effectLst/>
                          <a:latin typeface="Calibri (Body)"/>
                        </a:rPr>
                        <a:t> do </a:t>
                      </a:r>
                      <a:r>
                        <a:rPr lang="en-US" sz="1400" b="1">
                          <a:solidFill>
                            <a:srgbClr val="333333"/>
                          </a:solidFill>
                          <a:effectLst/>
                          <a:latin typeface="Calibri (Body)"/>
                        </a:rPr>
                        <a:t>auto-scaling.</a:t>
                      </a:r>
                      <a:endParaRPr lang="en-US" sz="1400">
                        <a:solidFill>
                          <a:srgbClr val="333333"/>
                        </a:solidFill>
                        <a:effectLst/>
                        <a:latin typeface="Calibri (Body)"/>
                      </a:endParaRP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can </a:t>
                      </a:r>
                      <a:r>
                        <a:rPr lang="en-US" sz="1400" b="1" dirty="0">
                          <a:solidFill>
                            <a:srgbClr val="333333"/>
                          </a:solidFill>
                          <a:effectLst/>
                          <a:latin typeface="Calibri (Body)"/>
                        </a:rPr>
                        <a:t>do auto-scaling</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301598927"/>
                  </a:ext>
                </a:extLst>
              </a:tr>
              <a:tr h="415860">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a:t>
                      </a:r>
                      <a:r>
                        <a:rPr lang="en-US" sz="1400" b="1" dirty="0">
                          <a:solidFill>
                            <a:srgbClr val="333333"/>
                          </a:solidFill>
                          <a:effectLst/>
                          <a:latin typeface="Calibri (Body)"/>
                        </a:rPr>
                        <a:t>does not</a:t>
                      </a:r>
                      <a:r>
                        <a:rPr lang="en-US" sz="1400" dirty="0">
                          <a:solidFill>
                            <a:srgbClr val="333333"/>
                          </a:solidFill>
                          <a:effectLst/>
                          <a:latin typeface="Calibri (Body)"/>
                        </a:rPr>
                        <a:t> provide any </a:t>
                      </a:r>
                      <a:r>
                        <a:rPr lang="en-US" sz="1400" b="1" dirty="0">
                          <a:solidFill>
                            <a:srgbClr val="333333"/>
                          </a:solidFill>
                          <a:effectLst/>
                          <a:latin typeface="Calibri (Body)"/>
                        </a:rPr>
                        <a:t>dashboard.</a:t>
                      </a:r>
                      <a:endParaRPr lang="en-US" sz="1400" dirty="0">
                        <a:solidFill>
                          <a:srgbClr val="333333"/>
                        </a:solidFill>
                        <a:effectLst/>
                        <a:latin typeface="Calibri (Body)"/>
                      </a:endParaRP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 provides a </a:t>
                      </a:r>
                      <a:r>
                        <a:rPr lang="en-US" sz="1400" b="1" dirty="0">
                          <a:solidFill>
                            <a:srgbClr val="333333"/>
                          </a:solidFill>
                          <a:effectLst/>
                          <a:latin typeface="Calibri (Body)"/>
                        </a:rPr>
                        <a:t>Web UI dashboard</a:t>
                      </a:r>
                      <a:r>
                        <a:rPr lang="en-US" sz="1400" dirty="0">
                          <a:solidFill>
                            <a:srgbClr val="333333"/>
                          </a:solidFill>
                          <a:effectLst/>
                          <a:latin typeface="Calibri (Body)"/>
                        </a:rPr>
                        <a:t>.</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137591682"/>
                  </a:ext>
                </a:extLst>
              </a:tr>
              <a:tr h="300251">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Its container limit is </a:t>
                      </a:r>
                      <a:r>
                        <a:rPr lang="en-US" sz="1400" b="1" dirty="0">
                          <a:solidFill>
                            <a:srgbClr val="333333"/>
                          </a:solidFill>
                          <a:effectLst/>
                          <a:latin typeface="Calibri (Body)"/>
                        </a:rPr>
                        <a:t>95000</a:t>
                      </a:r>
                      <a:r>
                        <a:rPr lang="en-US" sz="1400" dirty="0">
                          <a:solidFill>
                            <a:srgbClr val="333333"/>
                          </a:solidFill>
                          <a:effectLst/>
                          <a:latin typeface="Calibri (Body)"/>
                        </a:rPr>
                        <a:t>. (95 Thousands)</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marL="182880" algn="l" fontAlgn="t">
                        <a:lnSpc>
                          <a:spcPct val="150000"/>
                        </a:lnSpc>
                        <a:spcBef>
                          <a:spcPts val="600"/>
                        </a:spcBef>
                        <a:spcAft>
                          <a:spcPts val="600"/>
                        </a:spcAft>
                      </a:pPr>
                      <a:r>
                        <a:rPr lang="en-US" sz="1400" dirty="0">
                          <a:solidFill>
                            <a:srgbClr val="333333"/>
                          </a:solidFill>
                          <a:effectLst/>
                          <a:latin typeface="Calibri (Body)"/>
                        </a:rPr>
                        <a:t>Its container limit is </a:t>
                      </a:r>
                      <a:r>
                        <a:rPr lang="en-US" sz="1400" b="1" dirty="0">
                          <a:solidFill>
                            <a:srgbClr val="333333"/>
                          </a:solidFill>
                          <a:effectLst/>
                          <a:latin typeface="Calibri (Body)"/>
                        </a:rPr>
                        <a:t>300000</a:t>
                      </a:r>
                      <a:r>
                        <a:rPr lang="en-US" sz="1400" dirty="0">
                          <a:solidFill>
                            <a:srgbClr val="333333"/>
                          </a:solidFill>
                          <a:effectLst/>
                          <a:latin typeface="Calibri (Body)"/>
                        </a:rPr>
                        <a:t>. (300 Thousands)</a:t>
                      </a:r>
                    </a:p>
                  </a:txBody>
                  <a:tcPr marL="47608" marR="47608" marT="47608" marB="476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435402114"/>
                  </a:ext>
                </a:extLst>
              </a:tr>
            </a:tbl>
          </a:graphicData>
        </a:graphic>
      </p:graphicFrame>
    </p:spTree>
    <p:extLst>
      <p:ext uri="{BB962C8B-B14F-4D97-AF65-F5344CB8AC3E}">
        <p14:creationId xmlns:p14="http://schemas.microsoft.com/office/powerpoint/2010/main" val="105663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4" y="261257"/>
            <a:ext cx="10761617" cy="6439989"/>
          </a:xfrm>
        </p:spPr>
        <p:txBody>
          <a:bodyPr>
            <a:normAutofit/>
          </a:bodyPr>
          <a:lstStyle/>
          <a:p>
            <a:pPr marL="457200" lvl="1" indent="0">
              <a:lnSpc>
                <a:spcPct val="150000"/>
              </a:lnSpc>
              <a:buNone/>
            </a:pPr>
            <a:r>
              <a:rPr lang="en-US" sz="3600" b="1" i="1" dirty="0">
                <a:latin typeface="+mj-lt"/>
                <a:ea typeface="+mj-ea"/>
                <a:cs typeface="+mj-cs"/>
              </a:rPr>
              <a:t>Kubernetes Architecture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5734" y="-45718"/>
            <a:ext cx="1815736" cy="18157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757" y="1272994"/>
            <a:ext cx="7719469" cy="5253384"/>
          </a:xfrm>
          <a:prstGeom prst="rect">
            <a:avLst/>
          </a:prstGeom>
          <a:ln>
            <a:solidFill>
              <a:schemeClr val="accent1">
                <a:lumMod val="40000"/>
                <a:lumOff val="60000"/>
              </a:schemeClr>
            </a:solidFill>
          </a:ln>
        </p:spPr>
      </p:pic>
      <p:sp>
        <p:nvSpPr>
          <p:cNvPr id="7" name="Title 6"/>
          <p:cNvSpPr>
            <a:spLocks noGrp="1"/>
          </p:cNvSpPr>
          <p:nvPr>
            <p:ph type="title"/>
          </p:nvPr>
        </p:nvSpPr>
        <p:spPr>
          <a:xfrm>
            <a:off x="315684" y="6277866"/>
            <a:ext cx="10515600" cy="497024"/>
          </a:xfrm>
        </p:spPr>
        <p:txBody>
          <a:bodyPr>
            <a:normAutofit fontScale="90000"/>
          </a:bodyPr>
          <a:lstStyle/>
          <a:p>
            <a:r>
              <a:rPr lang="en-US" dirty="0"/>
              <a:t> </a:t>
            </a:r>
          </a:p>
        </p:txBody>
      </p:sp>
    </p:spTree>
    <p:extLst>
      <p:ext uri="{BB962C8B-B14F-4D97-AF65-F5344CB8AC3E}">
        <p14:creationId xmlns:p14="http://schemas.microsoft.com/office/powerpoint/2010/main" val="197801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58E1-D50C-ABE0-4DF5-701C1CCA1F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196BA3-F645-E010-8DCB-A2245A24CC8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1E1BA1A-6EDA-2A72-9C3B-2111ECF4DE77}"/>
              </a:ext>
            </a:extLst>
          </p:cNvPr>
          <p:cNvPicPr>
            <a:picLocks noChangeAspect="1"/>
          </p:cNvPicPr>
          <p:nvPr/>
        </p:nvPicPr>
        <p:blipFill>
          <a:blip r:embed="rId2"/>
          <a:stretch>
            <a:fillRect/>
          </a:stretch>
        </p:blipFill>
        <p:spPr>
          <a:xfrm>
            <a:off x="3264122" y="943487"/>
            <a:ext cx="5663755" cy="4971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516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AF5D-31D9-D831-9284-7FD5FB9CDE7E}"/>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6A94BDFE-735F-592C-336B-87FC3D94885B}"/>
              </a:ext>
            </a:extLst>
          </p:cNvPr>
          <p:cNvPicPr>
            <a:picLocks noChangeAspect="1"/>
          </p:cNvPicPr>
          <p:nvPr/>
        </p:nvPicPr>
        <p:blipFill>
          <a:blip r:embed="rId3"/>
          <a:stretch>
            <a:fillRect/>
          </a:stretch>
        </p:blipFill>
        <p:spPr>
          <a:xfrm>
            <a:off x="838200" y="365124"/>
            <a:ext cx="10613551" cy="540430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0EFF3B4-6845-315C-4B10-0DC6C7192B93}"/>
              </a:ext>
            </a:extLst>
          </p:cNvPr>
          <p:cNvSpPr txBox="1"/>
          <p:nvPr/>
        </p:nvSpPr>
        <p:spPr>
          <a:xfrm>
            <a:off x="3096975" y="6311900"/>
            <a:ext cx="6096000" cy="369332"/>
          </a:xfrm>
          <a:prstGeom prst="rect">
            <a:avLst/>
          </a:prstGeom>
          <a:noFill/>
        </p:spPr>
        <p:txBody>
          <a:bodyPr wrap="square">
            <a:spAutoFit/>
          </a:bodyPr>
          <a:lstStyle/>
          <a:p>
            <a:r>
              <a:rPr lang="en-US" dirty="0"/>
              <a:t>https://kubernetes.io/docs/tutorials/kubernetes-basics/</a:t>
            </a:r>
          </a:p>
        </p:txBody>
      </p:sp>
    </p:spTree>
    <p:extLst>
      <p:ext uri="{BB962C8B-B14F-4D97-AF65-F5344CB8AC3E}">
        <p14:creationId xmlns:p14="http://schemas.microsoft.com/office/powerpoint/2010/main" val="105582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9F6EE9-6579-A152-4050-FBD118335CDA}"/>
              </a:ext>
            </a:extLst>
          </p:cNvPr>
          <p:cNvSpPr>
            <a:spLocks noGrp="1"/>
          </p:cNvSpPr>
          <p:nvPr>
            <p:ph type="title"/>
          </p:nvPr>
        </p:nvSpPr>
        <p:spPr>
          <a:xfrm>
            <a:off x="1137034" y="609597"/>
            <a:ext cx="9392421" cy="1330841"/>
          </a:xfrm>
        </p:spPr>
        <p:txBody>
          <a:bodyPr>
            <a:normAutofit/>
          </a:bodyPr>
          <a:lstStyle/>
          <a:p>
            <a:r>
              <a:rPr lang="en-US" b="1" i="0">
                <a:effectLst/>
                <a:highlight>
                  <a:srgbClr val="FFFFFF"/>
                </a:highlight>
                <a:latin typeface="open sans" panose="020B0606030504020204" pitchFamily="34" charset="0"/>
              </a:rPr>
              <a:t>Using </a:t>
            </a:r>
            <a:r>
              <a:rPr lang="en-US" b="1" i="0" err="1">
                <a:effectLst/>
                <a:highlight>
                  <a:srgbClr val="FFFFFF"/>
                </a:highlight>
                <a:latin typeface="open sans" panose="020B0606030504020204" pitchFamily="34" charset="0"/>
              </a:rPr>
              <a:t>Minikube</a:t>
            </a:r>
            <a:r>
              <a:rPr lang="en-US" b="1" i="0">
                <a:effectLst/>
                <a:highlight>
                  <a:srgbClr val="FFFFFF"/>
                </a:highlight>
                <a:latin typeface="open sans" panose="020B0606030504020204" pitchFamily="34" charset="0"/>
              </a:rPr>
              <a:t> to Create a Cluster</a:t>
            </a:r>
            <a:endParaRPr lang="en-US" dirty="0"/>
          </a:p>
        </p:txBody>
      </p:sp>
      <p:sp>
        <p:nvSpPr>
          <p:cNvPr id="3" name="Content Placeholder 2">
            <a:extLst>
              <a:ext uri="{FF2B5EF4-FFF2-40B4-BE49-F238E27FC236}">
                <a16:creationId xmlns:a16="http://schemas.microsoft.com/office/drawing/2014/main" id="{F95E375B-D72B-F9FB-CEE6-EF1779AB0EB9}"/>
              </a:ext>
            </a:extLst>
          </p:cNvPr>
          <p:cNvSpPr>
            <a:spLocks noGrp="1"/>
          </p:cNvSpPr>
          <p:nvPr>
            <p:ph idx="1"/>
          </p:nvPr>
        </p:nvSpPr>
        <p:spPr>
          <a:xfrm>
            <a:off x="314013" y="2198362"/>
            <a:ext cx="6663729" cy="4387495"/>
          </a:xfrm>
        </p:spPr>
        <p:txBody>
          <a:bodyPr>
            <a:normAutofit fontScale="92500"/>
          </a:bodyPr>
          <a:lstStyle/>
          <a:p>
            <a:r>
              <a:rPr lang="en-US" sz="2400" dirty="0"/>
              <a:t>Kubernetes coordinates a highly available cluster of computers that are connected to work as a single unit</a:t>
            </a:r>
          </a:p>
          <a:p>
            <a:r>
              <a:rPr lang="en-US" sz="2400" dirty="0"/>
              <a:t>The abstractions in Kubernetes allow you to deploy containerized applications to a cluster without tying them specifically to individual machines</a:t>
            </a:r>
          </a:p>
          <a:p>
            <a:r>
              <a:rPr lang="en-US" sz="2400" dirty="0"/>
              <a:t>Kubernetes automates the distribution and scheduling of application containers across a cluster in a more efficient way</a:t>
            </a:r>
          </a:p>
          <a:p>
            <a:r>
              <a:rPr lang="en-US" sz="2400" dirty="0"/>
              <a:t>A Kubernetes cluster consists of two types of resources:</a:t>
            </a:r>
          </a:p>
          <a:p>
            <a:pPr lvl="1"/>
            <a:r>
              <a:rPr lang="en-US" dirty="0"/>
              <a:t>The </a:t>
            </a:r>
            <a:r>
              <a:rPr lang="en-US" b="1" dirty="0"/>
              <a:t>Control Plane</a:t>
            </a:r>
            <a:r>
              <a:rPr lang="en-US" dirty="0"/>
              <a:t> coordinates the cluster</a:t>
            </a:r>
          </a:p>
          <a:p>
            <a:pPr lvl="1"/>
            <a:r>
              <a:rPr lang="en-US" b="1" dirty="0"/>
              <a:t>Nodes</a:t>
            </a:r>
            <a:r>
              <a:rPr lang="en-US" dirty="0"/>
              <a:t> are the workers that run applications</a:t>
            </a:r>
          </a:p>
        </p:txBody>
      </p:sp>
      <p:pic>
        <p:nvPicPr>
          <p:cNvPr id="6" name="Picture 5">
            <a:extLst>
              <a:ext uri="{FF2B5EF4-FFF2-40B4-BE49-F238E27FC236}">
                <a16:creationId xmlns:a16="http://schemas.microsoft.com/office/drawing/2014/main" id="{EDCD3864-62FD-A303-B704-09660F82AF1E}"/>
              </a:ext>
            </a:extLst>
          </p:cNvPr>
          <p:cNvPicPr>
            <a:picLocks noChangeAspect="1"/>
          </p:cNvPicPr>
          <p:nvPr/>
        </p:nvPicPr>
        <p:blipFill>
          <a:blip r:embed="rId2"/>
          <a:stretch>
            <a:fillRect/>
          </a:stretch>
        </p:blipFill>
        <p:spPr>
          <a:xfrm>
            <a:off x="7089481" y="2198362"/>
            <a:ext cx="4788505" cy="3591378"/>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7042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AA19AF-4E95-B70E-EEBA-394BBBC1344C}"/>
              </a:ext>
            </a:extLst>
          </p:cNvPr>
          <p:cNvSpPr>
            <a:spLocks noGrp="1"/>
          </p:cNvSpPr>
          <p:nvPr>
            <p:ph type="title"/>
          </p:nvPr>
        </p:nvSpPr>
        <p:spPr>
          <a:xfrm>
            <a:off x="1137034" y="609597"/>
            <a:ext cx="9392421" cy="1330841"/>
          </a:xfrm>
        </p:spPr>
        <p:txBody>
          <a:bodyPr>
            <a:normAutofit/>
          </a:bodyPr>
          <a:lstStyle/>
          <a:p>
            <a:r>
              <a:rPr lang="en-US" dirty="0"/>
              <a:t>Control Plane</a:t>
            </a:r>
          </a:p>
        </p:txBody>
      </p:sp>
      <p:sp>
        <p:nvSpPr>
          <p:cNvPr id="3" name="Content Placeholder 2">
            <a:extLst>
              <a:ext uri="{FF2B5EF4-FFF2-40B4-BE49-F238E27FC236}">
                <a16:creationId xmlns:a16="http://schemas.microsoft.com/office/drawing/2014/main" id="{F0B5716F-953C-FCE0-7AA2-A058B9052F43}"/>
              </a:ext>
            </a:extLst>
          </p:cNvPr>
          <p:cNvSpPr>
            <a:spLocks noGrp="1"/>
          </p:cNvSpPr>
          <p:nvPr>
            <p:ph idx="1"/>
          </p:nvPr>
        </p:nvSpPr>
        <p:spPr>
          <a:xfrm>
            <a:off x="1055914" y="2198362"/>
            <a:ext cx="5040086" cy="4354838"/>
          </a:xfrm>
        </p:spPr>
        <p:txBody>
          <a:bodyPr>
            <a:normAutofit/>
          </a:bodyPr>
          <a:lstStyle/>
          <a:p>
            <a:r>
              <a:rPr lang="en-US" dirty="0"/>
              <a:t>The Control Plane is responsible for managing the cluster</a:t>
            </a:r>
          </a:p>
          <a:p>
            <a:r>
              <a:rPr lang="en-US" dirty="0"/>
              <a:t>Control Plane coordinates all activities in your cluster, such as </a:t>
            </a:r>
          </a:p>
          <a:p>
            <a:pPr lvl="1"/>
            <a:r>
              <a:rPr lang="en-US" sz="2800" dirty="0"/>
              <a:t>scheduling applications</a:t>
            </a:r>
          </a:p>
          <a:p>
            <a:pPr lvl="1"/>
            <a:r>
              <a:rPr lang="en-US" sz="2800" dirty="0"/>
              <a:t>maintaining applications' desired state</a:t>
            </a:r>
          </a:p>
          <a:p>
            <a:pPr lvl="1"/>
            <a:r>
              <a:rPr lang="en-US" sz="2800" dirty="0"/>
              <a:t>scaling applications</a:t>
            </a:r>
          </a:p>
          <a:p>
            <a:pPr lvl="1"/>
            <a:r>
              <a:rPr lang="en-US" sz="2800" dirty="0"/>
              <a:t>and rolling out new updates</a:t>
            </a:r>
          </a:p>
          <a:p>
            <a:endParaRPr lang="en-US" dirty="0"/>
          </a:p>
        </p:txBody>
      </p:sp>
      <p:pic>
        <p:nvPicPr>
          <p:cNvPr id="4" name="Picture 3">
            <a:extLst>
              <a:ext uri="{FF2B5EF4-FFF2-40B4-BE49-F238E27FC236}">
                <a16:creationId xmlns:a16="http://schemas.microsoft.com/office/drawing/2014/main" id="{3EA6A85A-CB7D-0E95-E616-F58966717505}"/>
              </a:ext>
            </a:extLst>
          </p:cNvPr>
          <p:cNvPicPr>
            <a:picLocks noChangeAspect="1"/>
          </p:cNvPicPr>
          <p:nvPr/>
        </p:nvPicPr>
        <p:blipFill>
          <a:blip r:embed="rId2"/>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555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2F3D4F-0D57-9454-40A8-7494261C7D09}"/>
              </a:ext>
            </a:extLst>
          </p:cNvPr>
          <p:cNvSpPr>
            <a:spLocks noGrp="1"/>
          </p:cNvSpPr>
          <p:nvPr>
            <p:ph type="title"/>
          </p:nvPr>
        </p:nvSpPr>
        <p:spPr>
          <a:xfrm>
            <a:off x="684128" y="609597"/>
            <a:ext cx="9845327" cy="1330841"/>
          </a:xfrm>
        </p:spPr>
        <p:txBody>
          <a:bodyPr>
            <a:normAutofit/>
          </a:bodyPr>
          <a:lstStyle/>
          <a:p>
            <a:r>
              <a:rPr lang="en-US" dirty="0"/>
              <a:t>Node</a:t>
            </a:r>
          </a:p>
        </p:txBody>
      </p:sp>
      <p:sp>
        <p:nvSpPr>
          <p:cNvPr id="3" name="Content Placeholder 2">
            <a:extLst>
              <a:ext uri="{FF2B5EF4-FFF2-40B4-BE49-F238E27FC236}">
                <a16:creationId xmlns:a16="http://schemas.microsoft.com/office/drawing/2014/main" id="{5C321A08-E833-88CB-46FB-BDBCD37DC11A}"/>
              </a:ext>
            </a:extLst>
          </p:cNvPr>
          <p:cNvSpPr>
            <a:spLocks noGrp="1"/>
          </p:cNvSpPr>
          <p:nvPr>
            <p:ph idx="1"/>
          </p:nvPr>
        </p:nvSpPr>
        <p:spPr>
          <a:xfrm>
            <a:off x="489857" y="2198362"/>
            <a:ext cx="5606143" cy="4387495"/>
          </a:xfrm>
        </p:spPr>
        <p:txBody>
          <a:bodyPr>
            <a:normAutofit fontScale="92500"/>
          </a:bodyPr>
          <a:lstStyle/>
          <a:p>
            <a:r>
              <a:rPr lang="en-US" sz="2400" dirty="0"/>
              <a:t>A </a:t>
            </a:r>
            <a:r>
              <a:rPr lang="en-US" sz="2400" b="1" dirty="0"/>
              <a:t>node</a:t>
            </a:r>
            <a:r>
              <a:rPr lang="en-US" sz="2400" dirty="0"/>
              <a:t> is a VM or a physical computer that serves as a worker machine in a Kubernetes cluster</a:t>
            </a:r>
          </a:p>
          <a:p>
            <a:r>
              <a:rPr lang="en-US" sz="2400" dirty="0"/>
              <a:t>Each node has a </a:t>
            </a:r>
            <a:r>
              <a:rPr lang="en-US" sz="2400" b="1" dirty="0" err="1"/>
              <a:t>Kubelet</a:t>
            </a:r>
            <a:r>
              <a:rPr lang="en-US" sz="2400" b="1" dirty="0"/>
              <a:t> </a:t>
            </a:r>
            <a:r>
              <a:rPr lang="en-US" sz="2400" dirty="0"/>
              <a:t>which is an agent for managing the node and communicating with the Kubernetes control plane</a:t>
            </a:r>
          </a:p>
          <a:p>
            <a:r>
              <a:rPr lang="en-US" sz="2400" dirty="0"/>
              <a:t>The node should also have tools for handling container operations, such as </a:t>
            </a:r>
            <a:r>
              <a:rPr lang="en-US" sz="2400" b="1" dirty="0" err="1"/>
              <a:t>containerd</a:t>
            </a:r>
            <a:r>
              <a:rPr lang="en-US" sz="2400" dirty="0"/>
              <a:t> or </a:t>
            </a:r>
            <a:r>
              <a:rPr lang="en-US" sz="2400" b="1" dirty="0"/>
              <a:t>CRI-O</a:t>
            </a:r>
          </a:p>
          <a:p>
            <a:r>
              <a:rPr lang="en-US" sz="2400" dirty="0"/>
              <a:t>A Kubernetes cluster that handles production traffic should have a minimum of three nodes</a:t>
            </a:r>
          </a:p>
          <a:p>
            <a:pPr lvl="1"/>
            <a:r>
              <a:rPr lang="en-US" sz="1800" dirty="0"/>
              <a:t>Because if one node goes down, both an </a:t>
            </a:r>
            <a:r>
              <a:rPr lang="en-US" sz="1800" b="1" dirty="0" err="1"/>
              <a:t>etcd</a:t>
            </a:r>
            <a:r>
              <a:rPr lang="en-US" sz="1800" dirty="0"/>
              <a:t> member and a </a:t>
            </a:r>
            <a:r>
              <a:rPr lang="en-US" sz="1800" b="1" dirty="0"/>
              <a:t>control plane</a:t>
            </a:r>
            <a:r>
              <a:rPr lang="en-US" sz="1800" dirty="0"/>
              <a:t> instance are lost</a:t>
            </a:r>
          </a:p>
        </p:txBody>
      </p:sp>
      <p:pic>
        <p:nvPicPr>
          <p:cNvPr id="4" name="Picture 3">
            <a:extLst>
              <a:ext uri="{FF2B5EF4-FFF2-40B4-BE49-F238E27FC236}">
                <a16:creationId xmlns:a16="http://schemas.microsoft.com/office/drawing/2014/main" id="{BB1BA772-FFC6-4358-734F-6B5DAA3C4397}"/>
              </a:ext>
            </a:extLst>
          </p:cNvPr>
          <p:cNvPicPr>
            <a:picLocks noChangeAspect="1"/>
          </p:cNvPicPr>
          <p:nvPr/>
        </p:nvPicPr>
        <p:blipFill>
          <a:blip r:embed="rId2"/>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0229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9B0C-AEFC-39C0-1589-D9CF1BA252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A4C5C-50B0-1AA3-E4AF-F4D8820DFF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5FAE95A-095E-0878-DB1D-0CFDCA264F78}"/>
              </a:ext>
            </a:extLst>
          </p:cNvPr>
          <p:cNvPicPr>
            <a:picLocks noChangeAspect="1"/>
          </p:cNvPicPr>
          <p:nvPr/>
        </p:nvPicPr>
        <p:blipFill>
          <a:blip r:embed="rId2"/>
          <a:stretch>
            <a:fillRect/>
          </a:stretch>
        </p:blipFill>
        <p:spPr>
          <a:xfrm>
            <a:off x="2563280" y="309563"/>
            <a:ext cx="7065440" cy="62388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23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D30CE-6CF2-E25A-F398-B5693168555E}"/>
              </a:ext>
            </a:extLst>
          </p:cNvPr>
          <p:cNvPicPr>
            <a:picLocks noChangeAspect="1"/>
          </p:cNvPicPr>
          <p:nvPr/>
        </p:nvPicPr>
        <p:blipFill>
          <a:blip r:embed="rId2"/>
          <a:stretch>
            <a:fillRect/>
          </a:stretch>
        </p:blipFill>
        <p:spPr>
          <a:xfrm>
            <a:off x="824170" y="1029141"/>
            <a:ext cx="10264260" cy="47997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792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3"/>
            <a:ext cx="10515600" cy="1132113"/>
          </a:xfrm>
        </p:spPr>
        <p:txBody>
          <a:bodyPr>
            <a:noAutofit/>
          </a:bodyPr>
          <a:lstStyle/>
          <a:p>
            <a:r>
              <a:rPr lang="en-US" sz="3600" b="1" i="1" dirty="0"/>
              <a:t>Previous Lecture summary:</a:t>
            </a:r>
          </a:p>
        </p:txBody>
      </p:sp>
      <p:sp>
        <p:nvSpPr>
          <p:cNvPr id="3" name="Content Placeholder 2"/>
          <p:cNvSpPr>
            <a:spLocks noGrp="1"/>
          </p:cNvSpPr>
          <p:nvPr>
            <p:ph idx="1"/>
          </p:nvPr>
        </p:nvSpPr>
        <p:spPr>
          <a:xfrm>
            <a:off x="838199" y="1208315"/>
            <a:ext cx="10761617" cy="5407084"/>
          </a:xfrm>
        </p:spPr>
        <p:txBody>
          <a:bodyPr>
            <a:normAutofit/>
          </a:bodyPr>
          <a:lstStyle/>
          <a:p>
            <a:pPr>
              <a:lnSpc>
                <a:spcPct val="150000"/>
              </a:lnSpc>
              <a:buFont typeface="Wingdings" panose="05000000000000000000" pitchFamily="2" charset="2"/>
              <a:buChar char="Ø"/>
            </a:pPr>
            <a:r>
              <a:rPr lang="en-US" sz="2400" b="1" i="1" dirty="0"/>
              <a:t>Containerization</a:t>
            </a:r>
            <a:r>
              <a:rPr lang="en-US" sz="2400" dirty="0"/>
              <a:t> is a type of virtualization at the application level, which allows for multiple isolated user space instances on a single kernel. These instances are called containers.</a:t>
            </a:r>
          </a:p>
          <a:p>
            <a:pPr>
              <a:lnSpc>
                <a:spcPct val="150000"/>
              </a:lnSpc>
              <a:buFont typeface="Wingdings" panose="05000000000000000000" pitchFamily="2" charset="2"/>
              <a:buChar char="Ø"/>
            </a:pPr>
            <a:r>
              <a:rPr lang="en-US" sz="2400" b="1" i="1" dirty="0"/>
              <a:t>Containers</a:t>
            </a:r>
            <a:r>
              <a:rPr lang="en-US" sz="2400" dirty="0"/>
              <a:t> provide a standard method of packaging an application's code, runtime, system tools, system libraries, and configurations into one </a:t>
            </a:r>
            <a:r>
              <a:rPr lang="en-US" sz="2400" b="1" i="1" dirty="0"/>
              <a:t>instance</a:t>
            </a:r>
            <a:r>
              <a:rPr lang="en-US" sz="2400" dirty="0"/>
              <a:t>. Containers share one </a:t>
            </a:r>
            <a:r>
              <a:rPr lang="en-US" sz="2400" b="1" i="1" dirty="0"/>
              <a:t>kernel</a:t>
            </a:r>
            <a:r>
              <a:rPr lang="en-US" sz="2400" dirty="0"/>
              <a:t> (operating system), which is installed on the hardware.</a:t>
            </a:r>
          </a:p>
          <a:p>
            <a:pPr>
              <a:lnSpc>
                <a:spcPct val="150000"/>
              </a:lnSpc>
              <a:buFont typeface="Wingdings" panose="05000000000000000000" pitchFamily="2" charset="2"/>
              <a:buChar char="Ø"/>
            </a:pPr>
            <a:r>
              <a:rPr lang="en-US" sz="2400" b="1" i="1" dirty="0"/>
              <a:t>Docker</a:t>
            </a:r>
            <a:r>
              <a:rPr lang="en-US" sz="2400" b="1" dirty="0"/>
              <a:t> </a:t>
            </a:r>
            <a:r>
              <a:rPr lang="en-US" sz="2400" dirty="0"/>
              <a:t>is a software platform that allows you to build, test, and deploy applications quickly, packaging software into standardized units called containers.</a:t>
            </a:r>
          </a:p>
          <a:p>
            <a:endParaRPr lang="en-US" sz="2400" dirty="0"/>
          </a:p>
        </p:txBody>
      </p:sp>
    </p:spTree>
    <p:extLst>
      <p:ext uri="{BB962C8B-B14F-4D97-AF65-F5344CB8AC3E}">
        <p14:creationId xmlns:p14="http://schemas.microsoft.com/office/powerpoint/2010/main" val="27602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039791-03DC-25A9-4ED8-888568C8A032}"/>
              </a:ext>
            </a:extLst>
          </p:cNvPr>
          <p:cNvSpPr>
            <a:spLocks noGrp="1"/>
          </p:cNvSpPr>
          <p:nvPr>
            <p:ph type="title"/>
          </p:nvPr>
        </p:nvSpPr>
        <p:spPr>
          <a:xfrm>
            <a:off x="1137034" y="609597"/>
            <a:ext cx="9392421" cy="1330841"/>
          </a:xfrm>
        </p:spPr>
        <p:txBody>
          <a:bodyPr>
            <a:normAutofit/>
          </a:bodyPr>
          <a:lstStyle/>
          <a:p>
            <a:r>
              <a:rPr lang="en-US" sz="4000" dirty="0" err="1"/>
              <a:t>Kubelet</a:t>
            </a:r>
            <a:r>
              <a:rPr lang="en-US" sz="4000" dirty="0"/>
              <a:t> and Control Plane Communication</a:t>
            </a:r>
          </a:p>
        </p:txBody>
      </p:sp>
      <p:sp>
        <p:nvSpPr>
          <p:cNvPr id="3" name="Content Placeholder 2">
            <a:extLst>
              <a:ext uri="{FF2B5EF4-FFF2-40B4-BE49-F238E27FC236}">
                <a16:creationId xmlns:a16="http://schemas.microsoft.com/office/drawing/2014/main" id="{0CA5E4CE-3194-36EF-4739-15FBCC50C5EE}"/>
              </a:ext>
            </a:extLst>
          </p:cNvPr>
          <p:cNvSpPr>
            <a:spLocks noGrp="1"/>
          </p:cNvSpPr>
          <p:nvPr>
            <p:ph idx="1"/>
          </p:nvPr>
        </p:nvSpPr>
        <p:spPr>
          <a:xfrm>
            <a:off x="1137034" y="2198362"/>
            <a:ext cx="4958966" cy="3917773"/>
          </a:xfrm>
        </p:spPr>
        <p:txBody>
          <a:bodyPr>
            <a:normAutofit/>
          </a:bodyPr>
          <a:lstStyle/>
          <a:p>
            <a:r>
              <a:rPr lang="en-US" sz="2000" dirty="0"/>
              <a:t>When you deploy applications on Kubernetes, you tell the control plane to start the application containers</a:t>
            </a:r>
          </a:p>
          <a:p>
            <a:r>
              <a:rPr lang="en-US" sz="2000" dirty="0"/>
              <a:t>The control plane schedules the containers to run on the cluster's nodes</a:t>
            </a:r>
          </a:p>
          <a:p>
            <a:r>
              <a:rPr lang="en-US" sz="2000" dirty="0"/>
              <a:t>Node-level components, such as the </a:t>
            </a:r>
            <a:r>
              <a:rPr lang="en-US" sz="2000" b="1" dirty="0" err="1"/>
              <a:t>kubelet</a:t>
            </a:r>
            <a:r>
              <a:rPr lang="en-US" sz="2000" dirty="0"/>
              <a:t>, communicate with the </a:t>
            </a:r>
            <a:r>
              <a:rPr lang="en-US" sz="2000" b="1" dirty="0"/>
              <a:t>control plane</a:t>
            </a:r>
            <a:r>
              <a:rPr lang="en-US" sz="2000" dirty="0"/>
              <a:t> using the </a:t>
            </a:r>
            <a:r>
              <a:rPr lang="en-US" sz="2000" b="1" dirty="0"/>
              <a:t>Kubernetes API</a:t>
            </a:r>
          </a:p>
          <a:p>
            <a:r>
              <a:rPr lang="en-US" sz="2000" dirty="0"/>
              <a:t>A Kubernetes cluster can be deployed on either physical or virtual machines</a:t>
            </a:r>
          </a:p>
        </p:txBody>
      </p:sp>
      <p:pic>
        <p:nvPicPr>
          <p:cNvPr id="5" name="Picture 4">
            <a:extLst>
              <a:ext uri="{FF2B5EF4-FFF2-40B4-BE49-F238E27FC236}">
                <a16:creationId xmlns:a16="http://schemas.microsoft.com/office/drawing/2014/main" id="{3DDBC8FD-CBF5-2387-CD39-2CAF93C1D36A}"/>
              </a:ext>
            </a:extLst>
          </p:cNvPr>
          <p:cNvPicPr>
            <a:picLocks noChangeAspect="1"/>
          </p:cNvPicPr>
          <p:nvPr/>
        </p:nvPicPr>
        <p:blipFill>
          <a:blip r:embed="rId2"/>
          <a:stretch>
            <a:fillRect/>
          </a:stretch>
        </p:blipFill>
        <p:spPr>
          <a:xfrm>
            <a:off x="6719367" y="2267182"/>
            <a:ext cx="4788505" cy="3591378"/>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934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5C55-6854-4BA8-6DC6-FAB781E59C55}"/>
              </a:ext>
            </a:extLst>
          </p:cNvPr>
          <p:cNvSpPr>
            <a:spLocks noGrp="1"/>
          </p:cNvSpPr>
          <p:nvPr>
            <p:ph type="title"/>
          </p:nvPr>
        </p:nvSpPr>
        <p:spPr/>
        <p:txBody>
          <a:bodyPr/>
          <a:lstStyle/>
          <a:p>
            <a:r>
              <a:rPr lang="en-US" dirty="0" err="1"/>
              <a:t>Minikube</a:t>
            </a:r>
            <a:endParaRPr lang="en-US" dirty="0"/>
          </a:p>
        </p:txBody>
      </p:sp>
      <p:sp>
        <p:nvSpPr>
          <p:cNvPr id="3" name="Content Placeholder 2">
            <a:extLst>
              <a:ext uri="{FF2B5EF4-FFF2-40B4-BE49-F238E27FC236}">
                <a16:creationId xmlns:a16="http://schemas.microsoft.com/office/drawing/2014/main" id="{132888F9-3355-E83A-87CE-A576EB75FCF0}"/>
              </a:ext>
            </a:extLst>
          </p:cNvPr>
          <p:cNvSpPr>
            <a:spLocks noGrp="1"/>
          </p:cNvSpPr>
          <p:nvPr>
            <p:ph idx="1"/>
          </p:nvPr>
        </p:nvSpPr>
        <p:spPr/>
        <p:txBody>
          <a:bodyPr/>
          <a:lstStyle/>
          <a:p>
            <a:r>
              <a:rPr lang="en-US" dirty="0"/>
              <a:t>To get started with Kubernetes development, you can use </a:t>
            </a:r>
            <a:r>
              <a:rPr lang="en-US" dirty="0" err="1"/>
              <a:t>Minikube</a:t>
            </a:r>
            <a:endParaRPr lang="en-US" dirty="0"/>
          </a:p>
          <a:p>
            <a:r>
              <a:rPr lang="en-US" dirty="0" err="1"/>
              <a:t>Minikube</a:t>
            </a:r>
            <a:r>
              <a:rPr lang="en-US" dirty="0"/>
              <a:t> is a lightweight Kubernetes implementation that creates a VM on your local machine and deploys a simple cluster containing only </a:t>
            </a:r>
            <a:r>
              <a:rPr lang="en-US" b="1" dirty="0"/>
              <a:t>one node</a:t>
            </a:r>
          </a:p>
          <a:p>
            <a:r>
              <a:rPr lang="en-US" dirty="0" err="1"/>
              <a:t>Minikube</a:t>
            </a:r>
            <a:r>
              <a:rPr lang="en-US" dirty="0"/>
              <a:t> is available for Linux, macOS, and Windows systems</a:t>
            </a:r>
          </a:p>
          <a:p>
            <a:r>
              <a:rPr lang="en-US" dirty="0"/>
              <a:t>The </a:t>
            </a:r>
            <a:r>
              <a:rPr lang="en-US" dirty="0" err="1"/>
              <a:t>Minikube</a:t>
            </a:r>
            <a:r>
              <a:rPr lang="en-US" dirty="0"/>
              <a:t> CLI provides basic bootstrapping operations for working with your cluster, including start, stop, status, and delete</a:t>
            </a:r>
          </a:p>
        </p:txBody>
      </p:sp>
      <p:pic>
        <p:nvPicPr>
          <p:cNvPr id="5" name="Picture 4">
            <a:extLst>
              <a:ext uri="{FF2B5EF4-FFF2-40B4-BE49-F238E27FC236}">
                <a16:creationId xmlns:a16="http://schemas.microsoft.com/office/drawing/2014/main" id="{943CC50D-8A62-45D7-0593-F8F1800DB883}"/>
              </a:ext>
            </a:extLst>
          </p:cNvPr>
          <p:cNvPicPr>
            <a:picLocks noChangeAspect="1"/>
          </p:cNvPicPr>
          <p:nvPr/>
        </p:nvPicPr>
        <p:blipFill rotWithShape="1">
          <a:blip r:embed="rId2"/>
          <a:srcRect t="10763"/>
          <a:stretch/>
        </p:blipFill>
        <p:spPr>
          <a:xfrm>
            <a:off x="9061784" y="510782"/>
            <a:ext cx="2292016" cy="792122"/>
          </a:xfrm>
          <a:prstGeom prst="rect">
            <a:avLst/>
          </a:prstGeom>
        </p:spPr>
      </p:pic>
    </p:spTree>
    <p:extLst>
      <p:ext uri="{BB962C8B-B14F-4D97-AF65-F5344CB8AC3E}">
        <p14:creationId xmlns:p14="http://schemas.microsoft.com/office/powerpoint/2010/main" val="26856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04D4-882F-1AB1-A29F-B576BF1A5D59}"/>
              </a:ext>
            </a:extLst>
          </p:cNvPr>
          <p:cNvSpPr>
            <a:spLocks noGrp="1"/>
          </p:cNvSpPr>
          <p:nvPr>
            <p:ph type="title"/>
          </p:nvPr>
        </p:nvSpPr>
        <p:spPr/>
        <p:txBody>
          <a:bodyPr/>
          <a:lstStyle/>
          <a:p>
            <a:r>
              <a:rPr lang="en-US" dirty="0" err="1">
                <a:latin typeface="Consolas" panose="020B0609020204030204" pitchFamily="49" charset="0"/>
              </a:rPr>
              <a:t>minikube</a:t>
            </a:r>
            <a:r>
              <a:rPr lang="en-US" dirty="0">
                <a:latin typeface="Consolas" panose="020B0609020204030204" pitchFamily="49" charset="0"/>
              </a:rPr>
              <a:t> start</a:t>
            </a:r>
            <a:endParaRPr lang="en-US" dirty="0"/>
          </a:p>
        </p:txBody>
      </p:sp>
      <p:sp>
        <p:nvSpPr>
          <p:cNvPr id="3" name="Content Placeholder 2">
            <a:extLst>
              <a:ext uri="{FF2B5EF4-FFF2-40B4-BE49-F238E27FC236}">
                <a16:creationId xmlns:a16="http://schemas.microsoft.com/office/drawing/2014/main" id="{AECCBD2E-DF1E-AD86-1898-109C6486DAF9}"/>
              </a:ext>
            </a:extLst>
          </p:cNvPr>
          <p:cNvSpPr>
            <a:spLocks noGrp="1"/>
          </p:cNvSpPr>
          <p:nvPr>
            <p:ph idx="1"/>
          </p:nvPr>
        </p:nvSpPr>
        <p:spPr/>
        <p:txBody>
          <a:bodyPr>
            <a:normAutofit fontScale="92500" lnSpcReduction="10000"/>
          </a:bodyPr>
          <a:lstStyle/>
          <a:p>
            <a:r>
              <a:rPr lang="en-US" dirty="0" err="1"/>
              <a:t>minikube</a:t>
            </a:r>
            <a:r>
              <a:rPr lang="en-US" dirty="0"/>
              <a:t> is local Kubernetes, focusing on making it easy to learn and develop for Kubernetes</a:t>
            </a:r>
          </a:p>
          <a:p>
            <a:r>
              <a:rPr lang="en-US" dirty="0"/>
              <a:t>All you need is Docker (or similarly compatible) container or a Virtual Machine environment, and Kubernetes is a single command away: </a:t>
            </a:r>
            <a:r>
              <a:rPr lang="en-US" dirty="0" err="1">
                <a:highlight>
                  <a:srgbClr val="C0C0C0"/>
                </a:highlight>
                <a:latin typeface="Consolas" panose="020B0609020204030204" pitchFamily="49" charset="0"/>
              </a:rPr>
              <a:t>minikube</a:t>
            </a:r>
            <a:r>
              <a:rPr lang="en-US" dirty="0">
                <a:highlight>
                  <a:srgbClr val="C0C0C0"/>
                </a:highlight>
                <a:latin typeface="Consolas" panose="020B0609020204030204" pitchFamily="49" charset="0"/>
              </a:rPr>
              <a:t> start</a:t>
            </a:r>
          </a:p>
          <a:p>
            <a:r>
              <a:rPr lang="en-US" dirty="0"/>
              <a:t>What you’ll need</a:t>
            </a:r>
          </a:p>
          <a:p>
            <a:pPr lvl="1"/>
            <a:r>
              <a:rPr lang="en-US" dirty="0"/>
              <a:t>2 CPUs or more</a:t>
            </a:r>
          </a:p>
          <a:p>
            <a:pPr lvl="1"/>
            <a:r>
              <a:rPr lang="en-US" dirty="0"/>
              <a:t>2GB of free memory</a:t>
            </a:r>
          </a:p>
          <a:p>
            <a:pPr lvl="1"/>
            <a:r>
              <a:rPr lang="en-US" dirty="0"/>
              <a:t>20GB of free disk space</a:t>
            </a:r>
          </a:p>
          <a:p>
            <a:pPr lvl="1"/>
            <a:r>
              <a:rPr lang="en-US" dirty="0"/>
              <a:t>Internet connection</a:t>
            </a:r>
          </a:p>
          <a:p>
            <a:pPr lvl="1"/>
            <a:r>
              <a:rPr lang="en-US" dirty="0"/>
              <a:t>Container or virtual machine manager, such as: Docker, QEMU, </a:t>
            </a:r>
            <a:r>
              <a:rPr lang="en-US" dirty="0" err="1"/>
              <a:t>Hyperkit</a:t>
            </a:r>
            <a:r>
              <a:rPr lang="en-US" dirty="0"/>
              <a:t>, Hyper-V, KVM, Parallels, </a:t>
            </a:r>
            <a:r>
              <a:rPr lang="en-US" dirty="0" err="1"/>
              <a:t>Podman</a:t>
            </a:r>
            <a:r>
              <a:rPr lang="en-US" dirty="0"/>
              <a:t>, VirtualBox, or VMware Fusion/Workstation</a:t>
            </a:r>
          </a:p>
        </p:txBody>
      </p:sp>
      <p:pic>
        <p:nvPicPr>
          <p:cNvPr id="6" name="Picture 5">
            <a:extLst>
              <a:ext uri="{FF2B5EF4-FFF2-40B4-BE49-F238E27FC236}">
                <a16:creationId xmlns:a16="http://schemas.microsoft.com/office/drawing/2014/main" id="{42873375-4CC9-782C-417D-67A85DAE4864}"/>
              </a:ext>
            </a:extLst>
          </p:cNvPr>
          <p:cNvPicPr>
            <a:picLocks noChangeAspect="1"/>
          </p:cNvPicPr>
          <p:nvPr/>
        </p:nvPicPr>
        <p:blipFill rotWithShape="1">
          <a:blip r:embed="rId2"/>
          <a:srcRect t="10763"/>
          <a:stretch/>
        </p:blipFill>
        <p:spPr>
          <a:xfrm>
            <a:off x="9061784" y="510782"/>
            <a:ext cx="2292016" cy="792122"/>
          </a:xfrm>
          <a:prstGeom prst="rect">
            <a:avLst/>
          </a:prstGeom>
        </p:spPr>
      </p:pic>
    </p:spTree>
    <p:extLst>
      <p:ext uri="{BB962C8B-B14F-4D97-AF65-F5344CB8AC3E}">
        <p14:creationId xmlns:p14="http://schemas.microsoft.com/office/powerpoint/2010/main" val="344416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B9AD-A58D-7E44-2346-E127EBE0F36E}"/>
              </a:ext>
            </a:extLst>
          </p:cNvPr>
          <p:cNvSpPr>
            <a:spLocks noGrp="1"/>
          </p:cNvSpPr>
          <p:nvPr>
            <p:ph type="title"/>
          </p:nvPr>
        </p:nvSpPr>
        <p:spPr/>
        <p:txBody>
          <a:bodyPr/>
          <a:lstStyle/>
          <a:p>
            <a:r>
              <a:rPr lang="en-US" dirty="0"/>
              <a:t>Using </a:t>
            </a:r>
            <a:r>
              <a:rPr lang="en-US" dirty="0" err="1"/>
              <a:t>kubectl</a:t>
            </a:r>
            <a:r>
              <a:rPr lang="en-US" dirty="0"/>
              <a:t> to Create a Deployment</a:t>
            </a:r>
          </a:p>
        </p:txBody>
      </p:sp>
      <p:sp>
        <p:nvSpPr>
          <p:cNvPr id="3" name="Content Placeholder 2">
            <a:extLst>
              <a:ext uri="{FF2B5EF4-FFF2-40B4-BE49-F238E27FC236}">
                <a16:creationId xmlns:a16="http://schemas.microsoft.com/office/drawing/2014/main" id="{9B25E10B-ECD0-FE44-408F-615618564C34}"/>
              </a:ext>
            </a:extLst>
          </p:cNvPr>
          <p:cNvSpPr>
            <a:spLocks noGrp="1"/>
          </p:cNvSpPr>
          <p:nvPr>
            <p:ph idx="1"/>
          </p:nvPr>
        </p:nvSpPr>
        <p:spPr/>
        <p:txBody>
          <a:bodyPr/>
          <a:lstStyle/>
          <a:p>
            <a:r>
              <a:rPr lang="en-US" dirty="0"/>
              <a:t>You can create and manage a Deployment by using the Kubernetes command line interface, </a:t>
            </a:r>
            <a:r>
              <a:rPr lang="en-US" dirty="0" err="1"/>
              <a:t>kubectl</a:t>
            </a:r>
            <a:endParaRPr lang="en-US" dirty="0"/>
          </a:p>
          <a:p>
            <a:r>
              <a:rPr lang="en-US" dirty="0" err="1"/>
              <a:t>Kubectl</a:t>
            </a:r>
            <a:r>
              <a:rPr lang="en-US" dirty="0"/>
              <a:t> uses the Kubernetes API to interact with the cluster</a:t>
            </a:r>
          </a:p>
          <a:p>
            <a:r>
              <a:rPr lang="en-US" dirty="0"/>
              <a:t>When you create a Deployment, you'll need to specify the container image for your application and the number of replicas that you want to run</a:t>
            </a:r>
          </a:p>
          <a:p>
            <a:pPr lvl="1"/>
            <a:r>
              <a:rPr lang="en-US" dirty="0"/>
              <a:t>You can change that information later by updating your Deployment</a:t>
            </a:r>
          </a:p>
          <a:p>
            <a:endParaRPr lang="en-US" dirty="0"/>
          </a:p>
        </p:txBody>
      </p:sp>
    </p:spTree>
    <p:extLst>
      <p:ext uri="{BB962C8B-B14F-4D97-AF65-F5344CB8AC3E}">
        <p14:creationId xmlns:p14="http://schemas.microsoft.com/office/powerpoint/2010/main" val="149739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801C-AD00-F176-0502-9B4B995F32F4}"/>
              </a:ext>
            </a:extLst>
          </p:cNvPr>
          <p:cNvSpPr>
            <a:spLocks noGrp="1"/>
          </p:cNvSpPr>
          <p:nvPr>
            <p:ph type="title"/>
          </p:nvPr>
        </p:nvSpPr>
        <p:spPr/>
        <p:txBody>
          <a:bodyPr/>
          <a:lstStyle/>
          <a:p>
            <a:r>
              <a:rPr lang="en-US" dirty="0"/>
              <a:t>Kubernetes Pods (1/3)</a:t>
            </a:r>
          </a:p>
        </p:txBody>
      </p:sp>
      <p:sp>
        <p:nvSpPr>
          <p:cNvPr id="3" name="Content Placeholder 2">
            <a:extLst>
              <a:ext uri="{FF2B5EF4-FFF2-40B4-BE49-F238E27FC236}">
                <a16:creationId xmlns:a16="http://schemas.microsoft.com/office/drawing/2014/main" id="{02E0C95B-CC78-11F1-6408-9C5B92BEC4B4}"/>
              </a:ext>
            </a:extLst>
          </p:cNvPr>
          <p:cNvSpPr>
            <a:spLocks noGrp="1"/>
          </p:cNvSpPr>
          <p:nvPr>
            <p:ph idx="1"/>
          </p:nvPr>
        </p:nvSpPr>
        <p:spPr>
          <a:xfrm>
            <a:off x="838200" y="1825625"/>
            <a:ext cx="10515600" cy="4779782"/>
          </a:xfrm>
        </p:spPr>
        <p:txBody>
          <a:bodyPr>
            <a:normAutofit fontScale="85000" lnSpcReduction="20000"/>
          </a:bodyPr>
          <a:lstStyle/>
          <a:p>
            <a:r>
              <a:rPr lang="en-US" dirty="0"/>
              <a:t>When you created a Deployment, Kubernetes created a Pod to host your application instance</a:t>
            </a:r>
          </a:p>
          <a:p>
            <a:r>
              <a:rPr lang="en-US" dirty="0"/>
              <a:t>A Pod is a Kubernetes abstraction that represents a group of one or more application containers (such as Docker)</a:t>
            </a:r>
          </a:p>
          <a:p>
            <a:r>
              <a:rPr lang="en-US" dirty="0"/>
              <a:t>And some shared resources, such as:</a:t>
            </a:r>
          </a:p>
          <a:p>
            <a:pPr lvl="1"/>
            <a:r>
              <a:rPr lang="en-US" dirty="0"/>
              <a:t>Shared storage, as Volumes</a:t>
            </a:r>
          </a:p>
          <a:p>
            <a:pPr lvl="1"/>
            <a:r>
              <a:rPr lang="en-US" dirty="0"/>
              <a:t>Networking, as a unique cluster IP address</a:t>
            </a:r>
          </a:p>
          <a:p>
            <a:pPr lvl="1"/>
            <a:r>
              <a:rPr lang="en-US" dirty="0"/>
              <a:t>Information about how to run each container, such as the container image version or specific ports to use</a:t>
            </a:r>
          </a:p>
          <a:p>
            <a:r>
              <a:rPr lang="en-US" dirty="0"/>
              <a:t>A Pod models an application-specific "logical host" and can contain different application containers which are relatively tightly coupled</a:t>
            </a:r>
          </a:p>
          <a:p>
            <a:pPr lvl="1"/>
            <a:r>
              <a:rPr lang="en-US" dirty="0"/>
              <a:t>For example, a Pod might include both the container with your Node.js app as well as a different container that feeds the data to be published by the Node.js webserver</a:t>
            </a:r>
          </a:p>
          <a:p>
            <a:r>
              <a:rPr lang="en-US" b="0" i="0" dirty="0">
                <a:solidFill>
                  <a:srgbClr val="222222"/>
                </a:solidFill>
                <a:effectLst/>
                <a:highlight>
                  <a:srgbClr val="FFFFFF"/>
                </a:highlight>
                <a:latin typeface="open sans" panose="020B0606030504020204" pitchFamily="34" charset="0"/>
              </a:rPr>
              <a:t>The containers in a Pod share an IP Address and port space, are always co-located and co-scheduled, and run in a shared context on the same Node.</a:t>
            </a:r>
          </a:p>
          <a:p>
            <a:endParaRPr lang="en-US" dirty="0"/>
          </a:p>
          <a:p>
            <a:endParaRPr lang="en-US" dirty="0"/>
          </a:p>
        </p:txBody>
      </p:sp>
      <p:pic>
        <p:nvPicPr>
          <p:cNvPr id="5" name="Picture 4">
            <a:extLst>
              <a:ext uri="{FF2B5EF4-FFF2-40B4-BE49-F238E27FC236}">
                <a16:creationId xmlns:a16="http://schemas.microsoft.com/office/drawing/2014/main" id="{7DE4CA23-1F7D-1637-2E53-288C18B9213C}"/>
              </a:ext>
            </a:extLst>
          </p:cNvPr>
          <p:cNvPicPr>
            <a:picLocks noChangeAspect="1"/>
          </p:cNvPicPr>
          <p:nvPr/>
        </p:nvPicPr>
        <p:blipFill>
          <a:blip r:embed="rId2"/>
          <a:stretch>
            <a:fillRect/>
          </a:stretch>
        </p:blipFill>
        <p:spPr>
          <a:xfrm>
            <a:off x="9425143" y="252593"/>
            <a:ext cx="2485714" cy="1438095"/>
          </a:xfrm>
          <a:prstGeom prst="rect">
            <a:avLst/>
          </a:prstGeom>
        </p:spPr>
      </p:pic>
    </p:spTree>
    <p:extLst>
      <p:ext uri="{BB962C8B-B14F-4D97-AF65-F5344CB8AC3E}">
        <p14:creationId xmlns:p14="http://schemas.microsoft.com/office/powerpoint/2010/main" val="1498759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801C-AD00-F176-0502-9B4B995F32F4}"/>
              </a:ext>
            </a:extLst>
          </p:cNvPr>
          <p:cNvSpPr>
            <a:spLocks noGrp="1"/>
          </p:cNvSpPr>
          <p:nvPr>
            <p:ph type="title"/>
          </p:nvPr>
        </p:nvSpPr>
        <p:spPr/>
        <p:txBody>
          <a:bodyPr/>
          <a:lstStyle/>
          <a:p>
            <a:r>
              <a:rPr lang="en-US" dirty="0"/>
              <a:t>Kubernetes Pods (2/3)</a:t>
            </a:r>
          </a:p>
        </p:txBody>
      </p:sp>
      <p:sp>
        <p:nvSpPr>
          <p:cNvPr id="3" name="Content Placeholder 2">
            <a:extLst>
              <a:ext uri="{FF2B5EF4-FFF2-40B4-BE49-F238E27FC236}">
                <a16:creationId xmlns:a16="http://schemas.microsoft.com/office/drawing/2014/main" id="{02E0C95B-CC78-11F1-6408-9C5B92BEC4B4}"/>
              </a:ext>
            </a:extLst>
          </p:cNvPr>
          <p:cNvSpPr>
            <a:spLocks noGrp="1"/>
          </p:cNvSpPr>
          <p:nvPr>
            <p:ph idx="1"/>
          </p:nvPr>
        </p:nvSpPr>
        <p:spPr/>
        <p:txBody>
          <a:bodyPr>
            <a:normAutofit/>
          </a:bodyPr>
          <a:lstStyle/>
          <a:p>
            <a:r>
              <a:rPr lang="en-US" dirty="0"/>
              <a:t>Pods are the atomic unit on the Kubernetes platform</a:t>
            </a:r>
          </a:p>
          <a:p>
            <a:r>
              <a:rPr lang="en-US" dirty="0"/>
              <a:t>When we create a Deployment on Kubernetes, that Deployment creates Pods with containers inside them</a:t>
            </a:r>
          </a:p>
          <a:p>
            <a:r>
              <a:rPr lang="en-US" dirty="0"/>
              <a:t>Each Pod is tied to the Node where it is scheduled, and remains there until termination (according to restart policy) or deletion</a:t>
            </a:r>
          </a:p>
          <a:p>
            <a:r>
              <a:rPr lang="en-US" dirty="0"/>
              <a:t>In case of a Node failure, identical Pods are scheduled on other available Nodes in the cluster.</a:t>
            </a:r>
          </a:p>
          <a:p>
            <a:endParaRPr lang="en-US" dirty="0"/>
          </a:p>
        </p:txBody>
      </p:sp>
      <p:pic>
        <p:nvPicPr>
          <p:cNvPr id="6" name="Picture 5">
            <a:extLst>
              <a:ext uri="{FF2B5EF4-FFF2-40B4-BE49-F238E27FC236}">
                <a16:creationId xmlns:a16="http://schemas.microsoft.com/office/drawing/2014/main" id="{80A3A8D4-6D1A-4E4F-7F18-3F4059AA8BEF}"/>
              </a:ext>
            </a:extLst>
          </p:cNvPr>
          <p:cNvPicPr>
            <a:picLocks noChangeAspect="1"/>
          </p:cNvPicPr>
          <p:nvPr/>
        </p:nvPicPr>
        <p:blipFill>
          <a:blip r:embed="rId2"/>
          <a:stretch>
            <a:fillRect/>
          </a:stretch>
        </p:blipFill>
        <p:spPr>
          <a:xfrm>
            <a:off x="9425143" y="252593"/>
            <a:ext cx="2485714" cy="1438095"/>
          </a:xfrm>
          <a:prstGeom prst="rect">
            <a:avLst/>
          </a:prstGeom>
        </p:spPr>
      </p:pic>
    </p:spTree>
    <p:extLst>
      <p:ext uri="{BB962C8B-B14F-4D97-AF65-F5344CB8AC3E}">
        <p14:creationId xmlns:p14="http://schemas.microsoft.com/office/powerpoint/2010/main" val="2858759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801C-AD00-F176-0502-9B4B995F32F4}"/>
              </a:ext>
            </a:extLst>
          </p:cNvPr>
          <p:cNvSpPr>
            <a:spLocks noGrp="1"/>
          </p:cNvSpPr>
          <p:nvPr>
            <p:ph type="title"/>
          </p:nvPr>
        </p:nvSpPr>
        <p:spPr/>
        <p:txBody>
          <a:bodyPr/>
          <a:lstStyle/>
          <a:p>
            <a:r>
              <a:rPr lang="en-US" dirty="0"/>
              <a:t>Kubernetes Pods (3/3)</a:t>
            </a:r>
          </a:p>
        </p:txBody>
      </p:sp>
      <p:sp>
        <p:nvSpPr>
          <p:cNvPr id="3" name="Content Placeholder 2">
            <a:extLst>
              <a:ext uri="{FF2B5EF4-FFF2-40B4-BE49-F238E27FC236}">
                <a16:creationId xmlns:a16="http://schemas.microsoft.com/office/drawing/2014/main" id="{02E0C95B-CC78-11F1-6408-9C5B92BEC4B4}"/>
              </a:ext>
            </a:extLst>
          </p:cNvPr>
          <p:cNvSpPr>
            <a:spLocks noGrp="1"/>
          </p:cNvSpPr>
          <p:nvPr>
            <p:ph idx="1"/>
          </p:nvPr>
        </p:nvSpPr>
        <p:spPr/>
        <p:txBody>
          <a:bodyPr>
            <a:normAutofit fontScale="92500"/>
          </a:bodyPr>
          <a:lstStyle/>
          <a:p>
            <a:r>
              <a:rPr lang="en-US" dirty="0"/>
              <a:t>A Pod always runs on a Node. A Node is a worker machine in Kubernetes and may be either a virtual or a physical machine</a:t>
            </a:r>
          </a:p>
          <a:p>
            <a:r>
              <a:rPr lang="en-US" dirty="0"/>
              <a:t>Kubernetes control plane automatically handles scheduling the pods across the Nodes in the cluster</a:t>
            </a:r>
          </a:p>
          <a:p>
            <a:r>
              <a:rPr lang="en-US" dirty="0"/>
              <a:t>The control plane's automatic scheduling takes into account the available resources on each Node</a:t>
            </a:r>
          </a:p>
          <a:p>
            <a:r>
              <a:rPr lang="en-US" dirty="0"/>
              <a:t>Every Kubernetes Node runs at least:</a:t>
            </a:r>
          </a:p>
          <a:p>
            <a:pPr lvl="1"/>
            <a:r>
              <a:rPr lang="en-US" dirty="0" err="1"/>
              <a:t>Kubelet</a:t>
            </a:r>
            <a:r>
              <a:rPr lang="en-US" dirty="0"/>
              <a:t>, a process responsible for communication between the Kubernetes control plane and the Node; it manages the Pods and the containers running on a machine.</a:t>
            </a:r>
          </a:p>
          <a:p>
            <a:pPr lvl="1"/>
            <a:r>
              <a:rPr lang="en-US" dirty="0"/>
              <a:t>A container runtime (like Docker) responsible for pulling the container image from a registry, unpacking the container, and running the application.</a:t>
            </a:r>
          </a:p>
        </p:txBody>
      </p:sp>
      <p:pic>
        <p:nvPicPr>
          <p:cNvPr id="6" name="Picture 5">
            <a:extLst>
              <a:ext uri="{FF2B5EF4-FFF2-40B4-BE49-F238E27FC236}">
                <a16:creationId xmlns:a16="http://schemas.microsoft.com/office/drawing/2014/main" id="{80A3A8D4-6D1A-4E4F-7F18-3F4059AA8BEF}"/>
              </a:ext>
            </a:extLst>
          </p:cNvPr>
          <p:cNvPicPr>
            <a:picLocks noChangeAspect="1"/>
          </p:cNvPicPr>
          <p:nvPr/>
        </p:nvPicPr>
        <p:blipFill>
          <a:blip r:embed="rId2"/>
          <a:stretch>
            <a:fillRect/>
          </a:stretch>
        </p:blipFill>
        <p:spPr>
          <a:xfrm>
            <a:off x="9425143" y="252593"/>
            <a:ext cx="2485714" cy="1438095"/>
          </a:xfrm>
          <a:prstGeom prst="rect">
            <a:avLst/>
          </a:prstGeom>
        </p:spPr>
      </p:pic>
    </p:spTree>
    <p:extLst>
      <p:ext uri="{BB962C8B-B14F-4D97-AF65-F5344CB8AC3E}">
        <p14:creationId xmlns:p14="http://schemas.microsoft.com/office/powerpoint/2010/main" val="2393460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9B0C-AEFC-39C0-1589-D9CF1BA252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A4C5C-50B0-1AA3-E4AF-F4D8820DFF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5FAE95A-095E-0878-DB1D-0CFDCA264F78}"/>
              </a:ext>
            </a:extLst>
          </p:cNvPr>
          <p:cNvPicPr>
            <a:picLocks noChangeAspect="1"/>
          </p:cNvPicPr>
          <p:nvPr/>
        </p:nvPicPr>
        <p:blipFill>
          <a:blip r:embed="rId2"/>
          <a:stretch>
            <a:fillRect/>
          </a:stretch>
        </p:blipFill>
        <p:spPr>
          <a:xfrm>
            <a:off x="2563280" y="309563"/>
            <a:ext cx="7065440" cy="62388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5954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D30CE-6CF2-E25A-F398-B5693168555E}"/>
              </a:ext>
            </a:extLst>
          </p:cNvPr>
          <p:cNvPicPr>
            <a:picLocks noChangeAspect="1"/>
          </p:cNvPicPr>
          <p:nvPr/>
        </p:nvPicPr>
        <p:blipFill>
          <a:blip r:embed="rId2"/>
          <a:stretch>
            <a:fillRect/>
          </a:stretch>
        </p:blipFill>
        <p:spPr>
          <a:xfrm>
            <a:off x="824170" y="1029141"/>
            <a:ext cx="10264260" cy="47997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362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F166-B00D-DC0F-E3C3-A6A78D07F774}"/>
              </a:ext>
            </a:extLst>
          </p:cNvPr>
          <p:cNvSpPr>
            <a:spLocks noGrp="1"/>
          </p:cNvSpPr>
          <p:nvPr>
            <p:ph type="title"/>
          </p:nvPr>
        </p:nvSpPr>
        <p:spPr/>
        <p:txBody>
          <a:bodyPr/>
          <a:lstStyle/>
          <a:p>
            <a:r>
              <a:rPr lang="en-US" dirty="0"/>
              <a:t>Explore More</a:t>
            </a:r>
          </a:p>
        </p:txBody>
      </p:sp>
      <p:sp>
        <p:nvSpPr>
          <p:cNvPr id="3" name="Content Placeholder 2">
            <a:extLst>
              <a:ext uri="{FF2B5EF4-FFF2-40B4-BE49-F238E27FC236}">
                <a16:creationId xmlns:a16="http://schemas.microsoft.com/office/drawing/2014/main" id="{791E9B34-DF39-C23E-CAFE-21E4B81674F5}"/>
              </a:ext>
            </a:extLst>
          </p:cNvPr>
          <p:cNvSpPr>
            <a:spLocks noGrp="1"/>
          </p:cNvSpPr>
          <p:nvPr>
            <p:ph idx="1"/>
          </p:nvPr>
        </p:nvSpPr>
        <p:spPr/>
        <p:txBody>
          <a:bodyPr/>
          <a:lstStyle/>
          <a:p>
            <a:pPr marL="0" indent="0">
              <a:buNone/>
            </a:pPr>
            <a:r>
              <a:rPr lang="en-US" dirty="0"/>
              <a:t>About Pods</a:t>
            </a:r>
            <a:endParaRPr lang="en-US" dirty="0">
              <a:hlinkClick r:id="rId2">
                <a:extLst>
                  <a:ext uri="{A12FA001-AC4F-418D-AE19-62706E023703}">
                    <ahyp:hlinkClr xmlns:ahyp="http://schemas.microsoft.com/office/drawing/2018/hyperlinkcolor" val="tx"/>
                  </a:ext>
                </a:extLst>
              </a:hlinkClick>
            </a:endParaRPr>
          </a:p>
          <a:p>
            <a:pPr marL="0" indent="0">
              <a:buNone/>
            </a:pPr>
            <a:endParaRPr lang="en-US" dirty="0">
              <a:hlinkClick r:id="rId2"/>
            </a:endParaRPr>
          </a:p>
          <a:p>
            <a:pPr marL="0" indent="0">
              <a:buNone/>
            </a:pPr>
            <a:r>
              <a:rPr lang="en-US" dirty="0">
                <a:hlinkClick r:id="rId2"/>
              </a:rPr>
              <a:t>https://kubernetes.io/docs/concepts/workloads/pods/</a:t>
            </a:r>
            <a:endParaRPr lang="en-US" dirty="0"/>
          </a:p>
          <a:p>
            <a:pPr marL="0" indent="0">
              <a:buNone/>
            </a:pPr>
            <a:endParaRPr lang="en-US" dirty="0"/>
          </a:p>
          <a:p>
            <a:pPr marL="0" indent="0">
              <a:buNone/>
            </a:pPr>
            <a:r>
              <a:rPr lang="en-US" dirty="0"/>
              <a:t>About Nodes</a:t>
            </a:r>
          </a:p>
          <a:p>
            <a:pPr marL="0" indent="0">
              <a:buNone/>
            </a:pPr>
            <a:endParaRPr lang="en-US" dirty="0"/>
          </a:p>
          <a:p>
            <a:pPr marL="0" indent="0">
              <a:buNone/>
            </a:pPr>
            <a:r>
              <a:rPr lang="en-US" dirty="0">
                <a:hlinkClick r:id="rId3"/>
              </a:rPr>
              <a:t>https://kubernetes.io/docs/concepts/architecture/nodes/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5140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377780"/>
            <a:ext cx="9144000" cy="967694"/>
          </a:xfrm>
        </p:spPr>
        <p:txBody>
          <a:bodyPr/>
          <a:lstStyle/>
          <a:p>
            <a:pPr algn="l"/>
            <a:r>
              <a:rPr lang="en-US" dirty="0"/>
              <a:t>Contents</a:t>
            </a:r>
          </a:p>
        </p:txBody>
      </p:sp>
      <p:sp>
        <p:nvSpPr>
          <p:cNvPr id="3" name="Subtitle 2"/>
          <p:cNvSpPr>
            <a:spLocks noGrp="1"/>
          </p:cNvSpPr>
          <p:nvPr>
            <p:ph type="subTitle" idx="1"/>
          </p:nvPr>
        </p:nvSpPr>
        <p:spPr>
          <a:xfrm>
            <a:off x="1510937" y="1929989"/>
            <a:ext cx="9144000" cy="4340182"/>
          </a:xfrm>
        </p:spPr>
        <p:txBody>
          <a:bodyPr>
            <a:noAutofit/>
          </a:bodyPr>
          <a:lstStyle/>
          <a:p>
            <a:pPr marL="342900" indent="-342900" algn="l">
              <a:buFont typeface="Arial" panose="020B0604020202020204" pitchFamily="34" charset="0"/>
              <a:buChar char="•"/>
            </a:pPr>
            <a:r>
              <a:rPr lang="en-US" dirty="0"/>
              <a:t>Container Orchestration</a:t>
            </a:r>
          </a:p>
          <a:p>
            <a:pPr marL="342900" indent="-342900" algn="l">
              <a:buFont typeface="Arial" panose="020B0604020202020204" pitchFamily="34" charset="0"/>
              <a:buChar char="•"/>
            </a:pPr>
            <a:r>
              <a:rPr lang="en-US" dirty="0"/>
              <a:t>Orchestration Tools</a:t>
            </a:r>
          </a:p>
          <a:p>
            <a:pPr marL="342900" indent="-342900" algn="l">
              <a:buFont typeface="Arial" panose="020B0604020202020204" pitchFamily="34" charset="0"/>
              <a:buChar char="•"/>
            </a:pPr>
            <a:r>
              <a:rPr lang="en-US" dirty="0"/>
              <a:t>Kubernetes</a:t>
            </a:r>
          </a:p>
          <a:p>
            <a:pPr marL="342900" indent="-342900" algn="l">
              <a:buFont typeface="Arial" panose="020B0604020202020204" pitchFamily="34" charset="0"/>
              <a:buChar char="•"/>
            </a:pPr>
            <a:r>
              <a:rPr lang="en-US" dirty="0"/>
              <a:t>Kubernetes Architecture</a:t>
            </a:r>
          </a:p>
          <a:p>
            <a:pPr marL="342900" indent="-342900" algn="l">
              <a:buFont typeface="Arial" panose="020B0604020202020204" pitchFamily="34" charset="0"/>
              <a:buChar char="•"/>
            </a:pPr>
            <a:r>
              <a:rPr lang="en-US" dirty="0"/>
              <a:t>Kubernetes Features</a:t>
            </a:r>
          </a:p>
          <a:p>
            <a:pPr marL="342900" indent="-342900" algn="l">
              <a:buFont typeface="Arial" panose="020B0604020202020204" pitchFamily="34" charset="0"/>
              <a:buChar char="•"/>
            </a:pPr>
            <a:r>
              <a:rPr lang="en-US" dirty="0"/>
              <a:t>Docker Vs Kubernetes </a:t>
            </a:r>
          </a:p>
        </p:txBody>
      </p:sp>
    </p:spTree>
    <p:extLst>
      <p:ext uri="{BB962C8B-B14F-4D97-AF65-F5344CB8AC3E}">
        <p14:creationId xmlns:p14="http://schemas.microsoft.com/office/powerpoint/2010/main" val="388196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8CEF89C-28FC-DDE2-AB15-C7EB318CA3E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4500" kern="1200">
                <a:solidFill>
                  <a:schemeClr val="tx1"/>
                </a:solidFill>
                <a:latin typeface="+mj-lt"/>
                <a:ea typeface="+mj-ea"/>
                <a:cs typeface="+mj-cs"/>
              </a:rPr>
              <a:t>A Kubernetes Service is an abstraction layer which defines a logical set of Pods and enables external traffic exposure, load balancing and service discovery for those Pods.</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461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FB1C-1641-8A0A-A716-0494C77A2B3E}"/>
              </a:ext>
            </a:extLst>
          </p:cNvPr>
          <p:cNvSpPr>
            <a:spLocks noGrp="1"/>
          </p:cNvSpPr>
          <p:nvPr>
            <p:ph type="title"/>
          </p:nvPr>
        </p:nvSpPr>
        <p:spPr/>
        <p:txBody>
          <a:bodyPr/>
          <a:lstStyle/>
          <a:p>
            <a:r>
              <a:rPr lang="en-US" dirty="0"/>
              <a:t>Kubernetes Services</a:t>
            </a:r>
          </a:p>
        </p:txBody>
      </p:sp>
      <p:sp>
        <p:nvSpPr>
          <p:cNvPr id="3" name="Content Placeholder 2">
            <a:extLst>
              <a:ext uri="{FF2B5EF4-FFF2-40B4-BE49-F238E27FC236}">
                <a16:creationId xmlns:a16="http://schemas.microsoft.com/office/drawing/2014/main" id="{397C41B6-D4E4-16F7-FBB5-B2585B32FD01}"/>
              </a:ext>
            </a:extLst>
          </p:cNvPr>
          <p:cNvSpPr>
            <a:spLocks noGrp="1"/>
          </p:cNvSpPr>
          <p:nvPr>
            <p:ph idx="1"/>
          </p:nvPr>
        </p:nvSpPr>
        <p:spPr/>
        <p:txBody>
          <a:bodyPr>
            <a:normAutofit lnSpcReduction="10000"/>
          </a:bodyPr>
          <a:lstStyle/>
          <a:p>
            <a:r>
              <a:rPr lang="en-US" dirty="0"/>
              <a:t>Kubernetes Pods are mortal. Pods have a lifecycle. When a worker node dies, the Pods running on the Node are also lost</a:t>
            </a:r>
          </a:p>
          <a:p>
            <a:pPr lvl="1"/>
            <a:r>
              <a:rPr lang="en-US" dirty="0"/>
              <a:t>A </a:t>
            </a:r>
            <a:r>
              <a:rPr lang="en-US" dirty="0" err="1"/>
              <a:t>ReplicaSet</a:t>
            </a:r>
            <a:r>
              <a:rPr lang="en-US" dirty="0"/>
              <a:t> might then dynamically drive the cluster back to the desired state via the creation of new Pods to keep your application running</a:t>
            </a:r>
          </a:p>
          <a:p>
            <a:r>
              <a:rPr lang="en-US" dirty="0"/>
              <a:t>A Service in Kubernetes is an abstraction which defines a logical set of Pods and a policy by which to access them</a:t>
            </a:r>
          </a:p>
          <a:p>
            <a:r>
              <a:rPr lang="en-US" dirty="0"/>
              <a:t>Services enable a loose coupling between dependent Pods. </a:t>
            </a:r>
          </a:p>
          <a:p>
            <a:r>
              <a:rPr lang="en-US" dirty="0"/>
              <a:t>A Service is defined using YAML or JSON, like all Kubernetes object manifests. </a:t>
            </a:r>
          </a:p>
          <a:p>
            <a:r>
              <a:rPr lang="en-US" dirty="0"/>
              <a:t>The set of Pods targeted by a Service is usually determined by a label selector</a:t>
            </a:r>
          </a:p>
          <a:p>
            <a:endParaRPr lang="en-US" dirty="0"/>
          </a:p>
        </p:txBody>
      </p:sp>
    </p:spTree>
    <p:extLst>
      <p:ext uri="{BB962C8B-B14F-4D97-AF65-F5344CB8AC3E}">
        <p14:creationId xmlns:p14="http://schemas.microsoft.com/office/powerpoint/2010/main" val="1013531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FB1C-1641-8A0A-A716-0494C77A2B3E}"/>
              </a:ext>
            </a:extLst>
          </p:cNvPr>
          <p:cNvSpPr>
            <a:spLocks noGrp="1"/>
          </p:cNvSpPr>
          <p:nvPr>
            <p:ph type="title"/>
          </p:nvPr>
        </p:nvSpPr>
        <p:spPr/>
        <p:txBody>
          <a:bodyPr/>
          <a:lstStyle/>
          <a:p>
            <a:r>
              <a:rPr lang="en-US" dirty="0"/>
              <a:t>Kubernetes Services</a:t>
            </a:r>
          </a:p>
        </p:txBody>
      </p:sp>
      <p:sp>
        <p:nvSpPr>
          <p:cNvPr id="3" name="Content Placeholder 2">
            <a:extLst>
              <a:ext uri="{FF2B5EF4-FFF2-40B4-BE49-F238E27FC236}">
                <a16:creationId xmlns:a16="http://schemas.microsoft.com/office/drawing/2014/main" id="{397C41B6-D4E4-16F7-FBB5-B2585B32FD01}"/>
              </a:ext>
            </a:extLst>
          </p:cNvPr>
          <p:cNvSpPr>
            <a:spLocks noGrp="1"/>
          </p:cNvSpPr>
          <p:nvPr>
            <p:ph idx="1"/>
          </p:nvPr>
        </p:nvSpPr>
        <p:spPr>
          <a:xfrm>
            <a:off x="838200" y="1562100"/>
            <a:ext cx="10515600" cy="5143499"/>
          </a:xfrm>
        </p:spPr>
        <p:txBody>
          <a:bodyPr>
            <a:normAutofit fontScale="92500" lnSpcReduction="10000"/>
          </a:bodyPr>
          <a:lstStyle/>
          <a:p>
            <a:r>
              <a:rPr lang="en-US" dirty="0"/>
              <a:t>Although each Pod has a unique IP address, those IPs are not exposed outside the cluster without a Service</a:t>
            </a:r>
          </a:p>
          <a:p>
            <a:r>
              <a:rPr lang="en-US" dirty="0"/>
              <a:t>Services allow your applications to receive traffic</a:t>
            </a:r>
          </a:p>
          <a:p>
            <a:r>
              <a:rPr lang="en-US" dirty="0"/>
              <a:t>Services can be exposed in different ways by specifying a </a:t>
            </a:r>
            <a:r>
              <a:rPr lang="en-US" sz="2400" dirty="0">
                <a:highlight>
                  <a:srgbClr val="C0C0C0"/>
                </a:highlight>
                <a:latin typeface="Consolas" panose="020B0609020204030204" pitchFamily="49" charset="0"/>
              </a:rPr>
              <a:t>type</a:t>
            </a:r>
            <a:r>
              <a:rPr lang="en-US" dirty="0"/>
              <a:t> in the </a:t>
            </a:r>
            <a:r>
              <a:rPr lang="en-US" sz="2400" dirty="0">
                <a:highlight>
                  <a:srgbClr val="C0C0C0"/>
                </a:highlight>
                <a:latin typeface="Consolas" panose="020B0609020204030204" pitchFamily="49" charset="0"/>
              </a:rPr>
              <a:t>spec</a:t>
            </a:r>
            <a:r>
              <a:rPr lang="en-US" dirty="0"/>
              <a:t> of the Service:</a:t>
            </a:r>
          </a:p>
          <a:p>
            <a:pPr lvl="1"/>
            <a:r>
              <a:rPr lang="en-US" dirty="0" err="1"/>
              <a:t>ClusterIP</a:t>
            </a:r>
            <a:r>
              <a:rPr lang="en-US" dirty="0"/>
              <a:t> (default) - Exposes the Service on an internal IP in the cluster. This type makes the Service only reachable from within the cluster.</a:t>
            </a:r>
          </a:p>
          <a:p>
            <a:pPr lvl="1"/>
            <a:r>
              <a:rPr lang="en-US" dirty="0" err="1"/>
              <a:t>NodePort</a:t>
            </a:r>
            <a:r>
              <a:rPr lang="en-US" dirty="0"/>
              <a:t> - Exposes the Service on the same port of each selected Node in the cluster using NAT. Makes a Service accessible from outside the cluster using &lt;</a:t>
            </a:r>
            <a:r>
              <a:rPr lang="en-US" dirty="0" err="1"/>
              <a:t>NodeIP</a:t>
            </a:r>
            <a:r>
              <a:rPr lang="en-US" dirty="0"/>
              <a:t>&gt;:&lt;</a:t>
            </a:r>
            <a:r>
              <a:rPr lang="en-US" dirty="0" err="1"/>
              <a:t>NodePort</a:t>
            </a:r>
            <a:r>
              <a:rPr lang="en-US" dirty="0"/>
              <a:t>&gt;. Superset of </a:t>
            </a:r>
            <a:r>
              <a:rPr lang="en-US" dirty="0" err="1"/>
              <a:t>ClusterIP</a:t>
            </a:r>
            <a:r>
              <a:rPr lang="en-US" dirty="0"/>
              <a:t>.</a:t>
            </a:r>
          </a:p>
          <a:p>
            <a:pPr lvl="1"/>
            <a:r>
              <a:rPr lang="en-US" dirty="0" err="1"/>
              <a:t>LoadBalancer</a:t>
            </a:r>
            <a:r>
              <a:rPr lang="en-US" dirty="0"/>
              <a:t> - Creates an external load balancer in the current cloud (if supported) and assigns a fixed, external IP to the Service. Superset of </a:t>
            </a:r>
            <a:r>
              <a:rPr lang="en-US" dirty="0" err="1"/>
              <a:t>NodePort</a:t>
            </a:r>
            <a:r>
              <a:rPr lang="en-US" dirty="0"/>
              <a:t>.</a:t>
            </a:r>
          </a:p>
          <a:p>
            <a:pPr lvl="1"/>
            <a:r>
              <a:rPr lang="en-US" dirty="0" err="1"/>
              <a:t>ExternalName</a:t>
            </a:r>
            <a:r>
              <a:rPr lang="en-US" dirty="0"/>
              <a:t> - Maps the Service to the contents of the </a:t>
            </a:r>
            <a:r>
              <a:rPr lang="en-US" dirty="0" err="1"/>
              <a:t>externalName</a:t>
            </a:r>
            <a:r>
              <a:rPr lang="en-US" dirty="0"/>
              <a:t> field (e.g. foo.bar.example.com), by returning a CNAME record with its value. No proxying of any kind is set up. This type requires v1.7 or higher of </a:t>
            </a:r>
            <a:r>
              <a:rPr lang="en-US" dirty="0" err="1"/>
              <a:t>kube-dns</a:t>
            </a:r>
            <a:r>
              <a:rPr lang="en-US" dirty="0"/>
              <a:t>, or </a:t>
            </a:r>
            <a:r>
              <a:rPr lang="en-US" dirty="0" err="1"/>
              <a:t>CoreDNS</a:t>
            </a:r>
            <a:r>
              <a:rPr lang="en-US" dirty="0"/>
              <a:t> version 0.0.8 or higher.</a:t>
            </a:r>
          </a:p>
        </p:txBody>
      </p:sp>
    </p:spTree>
    <p:extLst>
      <p:ext uri="{BB962C8B-B14F-4D97-AF65-F5344CB8AC3E}">
        <p14:creationId xmlns:p14="http://schemas.microsoft.com/office/powerpoint/2010/main" val="145746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FB1C-1641-8A0A-A716-0494C77A2B3E}"/>
              </a:ext>
            </a:extLst>
          </p:cNvPr>
          <p:cNvSpPr>
            <a:spLocks noGrp="1"/>
          </p:cNvSpPr>
          <p:nvPr>
            <p:ph type="title"/>
          </p:nvPr>
        </p:nvSpPr>
        <p:spPr/>
        <p:txBody>
          <a:bodyPr/>
          <a:lstStyle/>
          <a:p>
            <a:r>
              <a:rPr lang="en-US" dirty="0"/>
              <a:t>Kubernetes Services</a:t>
            </a:r>
          </a:p>
        </p:txBody>
      </p:sp>
      <p:sp>
        <p:nvSpPr>
          <p:cNvPr id="3" name="Content Placeholder 2">
            <a:extLst>
              <a:ext uri="{FF2B5EF4-FFF2-40B4-BE49-F238E27FC236}">
                <a16:creationId xmlns:a16="http://schemas.microsoft.com/office/drawing/2014/main" id="{397C41B6-D4E4-16F7-FBB5-B2585B32FD01}"/>
              </a:ext>
            </a:extLst>
          </p:cNvPr>
          <p:cNvSpPr>
            <a:spLocks noGrp="1"/>
          </p:cNvSpPr>
          <p:nvPr>
            <p:ph idx="1"/>
          </p:nvPr>
        </p:nvSpPr>
        <p:spPr>
          <a:xfrm>
            <a:off x="838200" y="1562100"/>
            <a:ext cx="10515600" cy="5143499"/>
          </a:xfrm>
        </p:spPr>
        <p:txBody>
          <a:bodyPr>
            <a:normAutofit/>
          </a:bodyPr>
          <a:lstStyle/>
          <a:p>
            <a:r>
              <a:rPr lang="en-US" dirty="0"/>
              <a:t>A Service routes traffic across a set of Pods</a:t>
            </a:r>
          </a:p>
          <a:p>
            <a:r>
              <a:rPr lang="en-US" dirty="0"/>
              <a:t>Services are the abstraction that allows pods to die and replicate in Kubernetes without impacting your application</a:t>
            </a:r>
          </a:p>
          <a:p>
            <a:r>
              <a:rPr lang="en-US" dirty="0"/>
              <a:t>Discovery and routing among dependent Pods (such as the frontend and backend components in an application) are handled by Kubernetes Services</a:t>
            </a:r>
          </a:p>
          <a:p>
            <a:r>
              <a:rPr lang="en-US" dirty="0"/>
              <a:t>Services match a set of Pods using labels and selectors, a grouping primitive that allows logical operation on objects in Kubernetes</a:t>
            </a:r>
          </a:p>
          <a:p>
            <a:endParaRPr lang="en-US" dirty="0"/>
          </a:p>
        </p:txBody>
      </p:sp>
    </p:spTree>
    <p:extLst>
      <p:ext uri="{BB962C8B-B14F-4D97-AF65-F5344CB8AC3E}">
        <p14:creationId xmlns:p14="http://schemas.microsoft.com/office/powerpoint/2010/main" val="1004363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0324-7916-3567-4F8D-59AF096E5447}"/>
              </a:ext>
            </a:extLst>
          </p:cNvPr>
          <p:cNvSpPr>
            <a:spLocks noGrp="1"/>
          </p:cNvSpPr>
          <p:nvPr>
            <p:ph type="title"/>
          </p:nvPr>
        </p:nvSpPr>
        <p:spPr/>
        <p:txBody>
          <a:bodyPr>
            <a:noAutofit/>
          </a:bodyPr>
          <a:lstStyle/>
          <a:p>
            <a:pPr algn="ctr"/>
            <a:r>
              <a:rPr lang="en-US" sz="2800" b="0" i="0" dirty="0">
                <a:solidFill>
                  <a:srgbClr val="222222"/>
                </a:solidFill>
                <a:effectLst/>
                <a:highlight>
                  <a:srgbClr val="FFFFFF"/>
                </a:highlight>
                <a:latin typeface="open sans" panose="020B0606030504020204" pitchFamily="34" charset="0"/>
              </a:rPr>
              <a:t>Labels can be attached to objects at creation time or later</a:t>
            </a:r>
            <a:endParaRPr lang="en-US" sz="2800" dirty="0"/>
          </a:p>
        </p:txBody>
      </p:sp>
      <p:pic>
        <p:nvPicPr>
          <p:cNvPr id="5" name="Picture 4">
            <a:extLst>
              <a:ext uri="{FF2B5EF4-FFF2-40B4-BE49-F238E27FC236}">
                <a16:creationId xmlns:a16="http://schemas.microsoft.com/office/drawing/2014/main" id="{62CD878E-DA3A-2D3E-C2DA-D9CBD2999CF2}"/>
              </a:ext>
            </a:extLst>
          </p:cNvPr>
          <p:cNvPicPr>
            <a:picLocks noChangeAspect="1"/>
          </p:cNvPicPr>
          <p:nvPr/>
        </p:nvPicPr>
        <p:blipFill>
          <a:blip r:embed="rId2"/>
          <a:stretch>
            <a:fillRect/>
          </a:stretch>
        </p:blipFill>
        <p:spPr>
          <a:xfrm>
            <a:off x="2806076" y="1560871"/>
            <a:ext cx="6579847" cy="4932004"/>
          </a:xfrm>
          <a:prstGeom prst="rect">
            <a:avLst/>
          </a:prstGeom>
        </p:spPr>
      </p:pic>
    </p:spTree>
    <p:extLst>
      <p:ext uri="{BB962C8B-B14F-4D97-AF65-F5344CB8AC3E}">
        <p14:creationId xmlns:p14="http://schemas.microsoft.com/office/powerpoint/2010/main" val="303784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66B5-DF39-F097-AED7-779461E6A03A}"/>
              </a:ext>
            </a:extLst>
          </p:cNvPr>
          <p:cNvSpPr>
            <a:spLocks noGrp="1"/>
          </p:cNvSpPr>
          <p:nvPr>
            <p:ph type="title"/>
          </p:nvPr>
        </p:nvSpPr>
        <p:spPr/>
        <p:txBody>
          <a:bodyPr/>
          <a:lstStyle/>
          <a:p>
            <a:r>
              <a:rPr lang="en-US" dirty="0"/>
              <a:t>Scaling an Application</a:t>
            </a:r>
          </a:p>
        </p:txBody>
      </p:sp>
      <p:pic>
        <p:nvPicPr>
          <p:cNvPr id="7" name="Picture 6">
            <a:extLst>
              <a:ext uri="{FF2B5EF4-FFF2-40B4-BE49-F238E27FC236}">
                <a16:creationId xmlns:a16="http://schemas.microsoft.com/office/drawing/2014/main" id="{0C8D11CC-E73E-F1C6-7D27-93D577050C05}"/>
              </a:ext>
            </a:extLst>
          </p:cNvPr>
          <p:cNvPicPr>
            <a:picLocks noChangeAspect="1"/>
          </p:cNvPicPr>
          <p:nvPr/>
        </p:nvPicPr>
        <p:blipFill>
          <a:blip r:embed="rId2"/>
          <a:stretch>
            <a:fillRect/>
          </a:stretch>
        </p:blipFill>
        <p:spPr>
          <a:xfrm>
            <a:off x="7811010" y="1757915"/>
            <a:ext cx="4076190" cy="4419048"/>
          </a:xfrm>
          <a:prstGeom prst="rect">
            <a:avLst/>
          </a:prstGeom>
        </p:spPr>
      </p:pic>
      <p:pic>
        <p:nvPicPr>
          <p:cNvPr id="9" name="Picture 8">
            <a:extLst>
              <a:ext uri="{FF2B5EF4-FFF2-40B4-BE49-F238E27FC236}">
                <a16:creationId xmlns:a16="http://schemas.microsoft.com/office/drawing/2014/main" id="{5B9BA445-E019-0E05-14DE-B9ED7A54202E}"/>
              </a:ext>
            </a:extLst>
          </p:cNvPr>
          <p:cNvPicPr>
            <a:picLocks noChangeAspect="1"/>
          </p:cNvPicPr>
          <p:nvPr/>
        </p:nvPicPr>
        <p:blipFill>
          <a:blip r:embed="rId3"/>
          <a:stretch>
            <a:fillRect/>
          </a:stretch>
        </p:blipFill>
        <p:spPr>
          <a:xfrm>
            <a:off x="316505" y="1825625"/>
            <a:ext cx="3885714" cy="4119896"/>
          </a:xfrm>
          <a:prstGeom prst="rect">
            <a:avLst/>
          </a:prstGeom>
        </p:spPr>
      </p:pic>
      <p:sp>
        <p:nvSpPr>
          <p:cNvPr id="10" name="Arrow: Right 9">
            <a:extLst>
              <a:ext uri="{FF2B5EF4-FFF2-40B4-BE49-F238E27FC236}">
                <a16:creationId xmlns:a16="http://schemas.microsoft.com/office/drawing/2014/main" id="{48180AB3-B830-899B-F9F0-9BCDEC624136}"/>
              </a:ext>
            </a:extLst>
          </p:cNvPr>
          <p:cNvSpPr/>
          <p:nvPr/>
        </p:nvSpPr>
        <p:spPr>
          <a:xfrm>
            <a:off x="4380991" y="3222791"/>
            <a:ext cx="3569185"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Scale</a:t>
            </a:r>
          </a:p>
        </p:txBody>
      </p:sp>
    </p:spTree>
    <p:extLst>
      <p:ext uri="{BB962C8B-B14F-4D97-AF65-F5344CB8AC3E}">
        <p14:creationId xmlns:p14="http://schemas.microsoft.com/office/powerpoint/2010/main" val="3015551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66B5-DF39-F097-AED7-779461E6A03A}"/>
              </a:ext>
            </a:extLst>
          </p:cNvPr>
          <p:cNvSpPr>
            <a:spLocks noGrp="1"/>
          </p:cNvSpPr>
          <p:nvPr>
            <p:ph type="title"/>
          </p:nvPr>
        </p:nvSpPr>
        <p:spPr/>
        <p:txBody>
          <a:bodyPr/>
          <a:lstStyle/>
          <a:p>
            <a:r>
              <a:rPr lang="en-US" dirty="0"/>
              <a:t>Scaling an Application</a:t>
            </a:r>
          </a:p>
        </p:txBody>
      </p:sp>
      <p:sp>
        <p:nvSpPr>
          <p:cNvPr id="3" name="Content Placeholder 2">
            <a:extLst>
              <a:ext uri="{FF2B5EF4-FFF2-40B4-BE49-F238E27FC236}">
                <a16:creationId xmlns:a16="http://schemas.microsoft.com/office/drawing/2014/main" id="{A6D3B8DC-9959-8F6A-8A79-7E191F344A20}"/>
              </a:ext>
            </a:extLst>
          </p:cNvPr>
          <p:cNvSpPr>
            <a:spLocks noGrp="1"/>
          </p:cNvSpPr>
          <p:nvPr>
            <p:ph idx="1"/>
          </p:nvPr>
        </p:nvSpPr>
        <p:spPr/>
        <p:txBody>
          <a:bodyPr>
            <a:normAutofit fontScale="92500" lnSpcReduction="20000"/>
          </a:bodyPr>
          <a:lstStyle/>
          <a:p>
            <a:r>
              <a:rPr lang="en-US" dirty="0"/>
              <a:t>Scaling out a Deployment will ensure new Pods are created and scheduled to Nodes with available resources</a:t>
            </a:r>
          </a:p>
          <a:p>
            <a:r>
              <a:rPr lang="en-US" dirty="0"/>
              <a:t>Scaling will increase the number of Pods to the new desired state</a:t>
            </a:r>
          </a:p>
          <a:p>
            <a:r>
              <a:rPr lang="en-US" dirty="0"/>
              <a:t>Kubernetes also supports autoscaling of Pods</a:t>
            </a:r>
          </a:p>
          <a:p>
            <a:pPr lvl="1"/>
            <a:r>
              <a:rPr lang="en-US" dirty="0"/>
              <a:t>Scaling to zero is also possible, and it will terminate all Pods of the specified Deployment</a:t>
            </a:r>
          </a:p>
          <a:p>
            <a:r>
              <a:rPr lang="en-US" dirty="0"/>
              <a:t>Running multiple instances of an application will require a way to distribute the traffic to all of them</a:t>
            </a:r>
          </a:p>
          <a:p>
            <a:r>
              <a:rPr lang="en-US" dirty="0"/>
              <a:t>Services have an integrated load-balancer that will distribute network traffic to all Pods of an exposed Deployment</a:t>
            </a:r>
          </a:p>
          <a:p>
            <a:r>
              <a:rPr lang="en-US" dirty="0"/>
              <a:t>Services will monitor continuously the running Pods using endpoints, to ensure the traffic is sent only to available Pod</a:t>
            </a:r>
          </a:p>
        </p:txBody>
      </p:sp>
    </p:spTree>
    <p:extLst>
      <p:ext uri="{BB962C8B-B14F-4D97-AF65-F5344CB8AC3E}">
        <p14:creationId xmlns:p14="http://schemas.microsoft.com/office/powerpoint/2010/main" val="1302800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E3E8-E0AB-80F2-5B46-A1BA41124094}"/>
              </a:ext>
            </a:extLst>
          </p:cNvPr>
          <p:cNvSpPr>
            <a:spLocks noGrp="1"/>
          </p:cNvSpPr>
          <p:nvPr>
            <p:ph type="title"/>
          </p:nvPr>
        </p:nvSpPr>
        <p:spPr/>
        <p:txBody>
          <a:bodyPr/>
          <a:lstStyle/>
          <a:p>
            <a:r>
              <a:rPr lang="en-US" dirty="0"/>
              <a:t>Updating an Application</a:t>
            </a:r>
          </a:p>
        </p:txBody>
      </p:sp>
      <p:sp>
        <p:nvSpPr>
          <p:cNvPr id="3" name="Content Placeholder 2">
            <a:extLst>
              <a:ext uri="{FF2B5EF4-FFF2-40B4-BE49-F238E27FC236}">
                <a16:creationId xmlns:a16="http://schemas.microsoft.com/office/drawing/2014/main" id="{346A3EF1-FB98-DECC-65BC-56213CD571EA}"/>
              </a:ext>
            </a:extLst>
          </p:cNvPr>
          <p:cNvSpPr>
            <a:spLocks noGrp="1"/>
          </p:cNvSpPr>
          <p:nvPr>
            <p:ph idx="1"/>
          </p:nvPr>
        </p:nvSpPr>
        <p:spPr/>
        <p:txBody>
          <a:bodyPr>
            <a:normAutofit lnSpcReduction="10000"/>
          </a:bodyPr>
          <a:lstStyle/>
          <a:p>
            <a:r>
              <a:rPr lang="en-US" dirty="0"/>
              <a:t>Users expect applications to be available all the time, and developers are expected to deploy new versions of them several times a day</a:t>
            </a:r>
          </a:p>
          <a:p>
            <a:pPr lvl="1"/>
            <a:r>
              <a:rPr lang="en-US" dirty="0"/>
              <a:t>In Kubernetes this is done with rolling updates</a:t>
            </a:r>
          </a:p>
          <a:p>
            <a:r>
              <a:rPr lang="en-US" dirty="0"/>
              <a:t>A rolling update allows a Deployment update to take place with zero downtime</a:t>
            </a:r>
          </a:p>
          <a:p>
            <a:pPr lvl="1"/>
            <a:r>
              <a:rPr lang="en-US" dirty="0"/>
              <a:t>It does this by incrementally replacing the current Pods with new ones</a:t>
            </a:r>
          </a:p>
          <a:p>
            <a:r>
              <a:rPr lang="en-US" dirty="0"/>
              <a:t>The new Pods are scheduled on Nodes with available resources, and Kubernetes waits for those new Pods to start before removing the old Pods</a:t>
            </a:r>
          </a:p>
          <a:p>
            <a:r>
              <a:rPr lang="en-US" dirty="0"/>
              <a:t>In Kubernetes, updates are versioned and any Deployment update can be reverted to a previous (stable) version.</a:t>
            </a:r>
          </a:p>
        </p:txBody>
      </p:sp>
    </p:spTree>
    <p:extLst>
      <p:ext uri="{BB962C8B-B14F-4D97-AF65-F5344CB8AC3E}">
        <p14:creationId xmlns:p14="http://schemas.microsoft.com/office/powerpoint/2010/main" val="4218937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AE5A69-67DA-01D2-3B1E-E23EF63E21B2}"/>
              </a:ext>
            </a:extLst>
          </p:cNvPr>
          <p:cNvPicPr>
            <a:picLocks noChangeAspect="1"/>
          </p:cNvPicPr>
          <p:nvPr/>
        </p:nvPicPr>
        <p:blipFill>
          <a:blip r:embed="rId2"/>
          <a:stretch>
            <a:fillRect/>
          </a:stretch>
        </p:blipFill>
        <p:spPr>
          <a:xfrm>
            <a:off x="304800" y="756668"/>
            <a:ext cx="2980738" cy="3225533"/>
          </a:xfrm>
          <a:prstGeom prst="rect">
            <a:avLst/>
          </a:prstGeom>
        </p:spPr>
      </p:pic>
      <p:pic>
        <p:nvPicPr>
          <p:cNvPr id="11" name="Picture 10">
            <a:extLst>
              <a:ext uri="{FF2B5EF4-FFF2-40B4-BE49-F238E27FC236}">
                <a16:creationId xmlns:a16="http://schemas.microsoft.com/office/drawing/2014/main" id="{36C195D1-6682-D782-00F8-5F57796D3338}"/>
              </a:ext>
            </a:extLst>
          </p:cNvPr>
          <p:cNvPicPr>
            <a:picLocks noChangeAspect="1"/>
          </p:cNvPicPr>
          <p:nvPr/>
        </p:nvPicPr>
        <p:blipFill>
          <a:blip r:embed="rId3"/>
          <a:stretch>
            <a:fillRect/>
          </a:stretch>
        </p:blipFill>
        <p:spPr>
          <a:xfrm>
            <a:off x="2547774" y="2762645"/>
            <a:ext cx="3243010" cy="3103825"/>
          </a:xfrm>
          <a:prstGeom prst="rect">
            <a:avLst/>
          </a:prstGeom>
        </p:spPr>
      </p:pic>
      <p:pic>
        <p:nvPicPr>
          <p:cNvPr id="13" name="Picture 12">
            <a:extLst>
              <a:ext uri="{FF2B5EF4-FFF2-40B4-BE49-F238E27FC236}">
                <a16:creationId xmlns:a16="http://schemas.microsoft.com/office/drawing/2014/main" id="{E6713026-000C-E4E4-BD69-BEA9C5098A8E}"/>
              </a:ext>
            </a:extLst>
          </p:cNvPr>
          <p:cNvPicPr>
            <a:picLocks noChangeAspect="1"/>
          </p:cNvPicPr>
          <p:nvPr/>
        </p:nvPicPr>
        <p:blipFill>
          <a:blip r:embed="rId4"/>
          <a:stretch>
            <a:fillRect/>
          </a:stretch>
        </p:blipFill>
        <p:spPr>
          <a:xfrm>
            <a:off x="5784914" y="889043"/>
            <a:ext cx="3106177" cy="2960782"/>
          </a:xfrm>
          <a:prstGeom prst="rect">
            <a:avLst/>
          </a:prstGeom>
        </p:spPr>
      </p:pic>
      <p:pic>
        <p:nvPicPr>
          <p:cNvPr id="15" name="Picture 14">
            <a:extLst>
              <a:ext uri="{FF2B5EF4-FFF2-40B4-BE49-F238E27FC236}">
                <a16:creationId xmlns:a16="http://schemas.microsoft.com/office/drawing/2014/main" id="{382F0A69-7200-5CF3-494B-811DEA7E8C53}"/>
              </a:ext>
            </a:extLst>
          </p:cNvPr>
          <p:cNvPicPr>
            <a:picLocks noChangeAspect="1"/>
          </p:cNvPicPr>
          <p:nvPr/>
        </p:nvPicPr>
        <p:blipFill>
          <a:blip r:embed="rId5"/>
          <a:stretch>
            <a:fillRect/>
          </a:stretch>
        </p:blipFill>
        <p:spPr>
          <a:xfrm>
            <a:off x="8047887" y="2762645"/>
            <a:ext cx="3610713" cy="3103825"/>
          </a:xfrm>
          <a:prstGeom prst="rect">
            <a:avLst/>
          </a:prstGeom>
        </p:spPr>
      </p:pic>
      <p:sp>
        <p:nvSpPr>
          <p:cNvPr id="16" name="Oval 15">
            <a:extLst>
              <a:ext uri="{FF2B5EF4-FFF2-40B4-BE49-F238E27FC236}">
                <a16:creationId xmlns:a16="http://schemas.microsoft.com/office/drawing/2014/main" id="{F3F0CE58-BA99-0EAB-AF1A-28C1B961A2F5}"/>
              </a:ext>
            </a:extLst>
          </p:cNvPr>
          <p:cNvSpPr/>
          <p:nvPr/>
        </p:nvSpPr>
        <p:spPr>
          <a:xfrm>
            <a:off x="1024356" y="4314557"/>
            <a:ext cx="838200" cy="838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1</a:t>
            </a:r>
          </a:p>
        </p:txBody>
      </p:sp>
      <p:sp>
        <p:nvSpPr>
          <p:cNvPr id="17" name="Oval 16">
            <a:extLst>
              <a:ext uri="{FF2B5EF4-FFF2-40B4-BE49-F238E27FC236}">
                <a16:creationId xmlns:a16="http://schemas.microsoft.com/office/drawing/2014/main" id="{EF53F32F-BC67-C4B3-D397-25034E3F6FD3}"/>
              </a:ext>
            </a:extLst>
          </p:cNvPr>
          <p:cNvSpPr/>
          <p:nvPr/>
        </p:nvSpPr>
        <p:spPr>
          <a:xfrm>
            <a:off x="3577056" y="5888427"/>
            <a:ext cx="838200" cy="838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18" name="Oval 17">
            <a:extLst>
              <a:ext uri="{FF2B5EF4-FFF2-40B4-BE49-F238E27FC236}">
                <a16:creationId xmlns:a16="http://schemas.microsoft.com/office/drawing/2014/main" id="{E5589D2D-0B0C-BC12-E1D4-AB9A6311DF6F}"/>
              </a:ext>
            </a:extLst>
          </p:cNvPr>
          <p:cNvSpPr/>
          <p:nvPr/>
        </p:nvSpPr>
        <p:spPr>
          <a:xfrm>
            <a:off x="6752056" y="4314557"/>
            <a:ext cx="838200" cy="838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3</a:t>
            </a:r>
          </a:p>
        </p:txBody>
      </p:sp>
      <p:sp>
        <p:nvSpPr>
          <p:cNvPr id="19" name="Oval 18">
            <a:extLst>
              <a:ext uri="{FF2B5EF4-FFF2-40B4-BE49-F238E27FC236}">
                <a16:creationId xmlns:a16="http://schemas.microsoft.com/office/drawing/2014/main" id="{CF303FB1-1648-2B5F-2F54-6B0978DDB411}"/>
              </a:ext>
            </a:extLst>
          </p:cNvPr>
          <p:cNvSpPr/>
          <p:nvPr/>
        </p:nvSpPr>
        <p:spPr>
          <a:xfrm>
            <a:off x="8733256" y="5888427"/>
            <a:ext cx="838200" cy="838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4</a:t>
            </a:r>
          </a:p>
        </p:txBody>
      </p:sp>
      <p:sp>
        <p:nvSpPr>
          <p:cNvPr id="21" name="TextBox 20">
            <a:extLst>
              <a:ext uri="{FF2B5EF4-FFF2-40B4-BE49-F238E27FC236}">
                <a16:creationId xmlns:a16="http://schemas.microsoft.com/office/drawing/2014/main" id="{05D5A0F0-8760-79B5-3C9A-6692CA1A821F}"/>
              </a:ext>
            </a:extLst>
          </p:cNvPr>
          <p:cNvSpPr txBox="1"/>
          <p:nvPr/>
        </p:nvSpPr>
        <p:spPr>
          <a:xfrm>
            <a:off x="3293223" y="131923"/>
            <a:ext cx="5605553" cy="584775"/>
          </a:xfrm>
          <a:prstGeom prst="rect">
            <a:avLst/>
          </a:prstGeom>
          <a:noFill/>
        </p:spPr>
        <p:txBody>
          <a:bodyPr wrap="square">
            <a:spAutoFit/>
          </a:bodyPr>
          <a:lstStyle/>
          <a:p>
            <a:pPr algn="ctr"/>
            <a:r>
              <a:rPr lang="en-US" sz="3200" b="0" i="0" dirty="0">
                <a:solidFill>
                  <a:srgbClr val="3771E3"/>
                </a:solidFill>
                <a:effectLst/>
                <a:highlight>
                  <a:srgbClr val="FFFFFF"/>
                </a:highlight>
                <a:latin typeface="open sans" panose="020B0606030504020204" pitchFamily="34" charset="0"/>
              </a:rPr>
              <a:t>Rolling Updates </a:t>
            </a:r>
            <a:r>
              <a:rPr lang="en-US" sz="3200" dirty="0">
                <a:solidFill>
                  <a:srgbClr val="3771E3"/>
                </a:solidFill>
                <a:highlight>
                  <a:srgbClr val="FFFFFF"/>
                </a:highlight>
                <a:latin typeface="open sans" panose="020B0606030504020204" pitchFamily="34" charset="0"/>
              </a:rPr>
              <a:t>O</a:t>
            </a:r>
            <a:r>
              <a:rPr lang="en-US" sz="3200" b="0" i="0" dirty="0">
                <a:solidFill>
                  <a:srgbClr val="3771E3"/>
                </a:solidFill>
                <a:effectLst/>
                <a:highlight>
                  <a:srgbClr val="FFFFFF"/>
                </a:highlight>
                <a:latin typeface="open sans" panose="020B0606030504020204" pitchFamily="34" charset="0"/>
              </a:rPr>
              <a:t>verview</a:t>
            </a:r>
          </a:p>
        </p:txBody>
      </p:sp>
    </p:spTree>
    <p:extLst>
      <p:ext uri="{BB962C8B-B14F-4D97-AF65-F5344CB8AC3E}">
        <p14:creationId xmlns:p14="http://schemas.microsoft.com/office/powerpoint/2010/main" val="2771581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DCC7-37E0-EAC6-68DB-4C4393F5F18B}"/>
              </a:ext>
            </a:extLst>
          </p:cNvPr>
          <p:cNvSpPr>
            <a:spLocks noGrp="1"/>
          </p:cNvSpPr>
          <p:nvPr>
            <p:ph type="title"/>
          </p:nvPr>
        </p:nvSpPr>
        <p:spPr/>
        <p:txBody>
          <a:bodyPr/>
          <a:lstStyle/>
          <a:p>
            <a:r>
              <a:rPr lang="en-US" dirty="0"/>
              <a:t>Updating an Application</a:t>
            </a:r>
          </a:p>
        </p:txBody>
      </p:sp>
      <p:sp>
        <p:nvSpPr>
          <p:cNvPr id="3" name="Content Placeholder 2">
            <a:extLst>
              <a:ext uri="{FF2B5EF4-FFF2-40B4-BE49-F238E27FC236}">
                <a16:creationId xmlns:a16="http://schemas.microsoft.com/office/drawing/2014/main" id="{C2164450-92DB-DF8F-6460-D50B5EFCBB55}"/>
              </a:ext>
            </a:extLst>
          </p:cNvPr>
          <p:cNvSpPr>
            <a:spLocks noGrp="1"/>
          </p:cNvSpPr>
          <p:nvPr>
            <p:ph idx="1"/>
          </p:nvPr>
        </p:nvSpPr>
        <p:spPr>
          <a:xfrm>
            <a:off x="838200" y="1825625"/>
            <a:ext cx="10515600" cy="4667250"/>
          </a:xfrm>
        </p:spPr>
        <p:txBody>
          <a:bodyPr>
            <a:normAutofit/>
          </a:bodyPr>
          <a:lstStyle/>
          <a:p>
            <a:r>
              <a:rPr lang="en-US" dirty="0"/>
              <a:t>Similar to application Scaling, if a Deployment is exposed publicly, the Service will load-balance the traffic only to available Pods during the update</a:t>
            </a:r>
          </a:p>
          <a:p>
            <a:r>
              <a:rPr lang="en-US" dirty="0"/>
              <a:t>An available Pod is an instance that is available to the users of the application</a:t>
            </a:r>
          </a:p>
          <a:p>
            <a:r>
              <a:rPr lang="en-US" dirty="0"/>
              <a:t>Rolling updates allow the following actions:</a:t>
            </a:r>
          </a:p>
          <a:p>
            <a:pPr lvl="1"/>
            <a:r>
              <a:rPr lang="en-US" dirty="0"/>
              <a:t>Promote an application from one environment to another (via container image updates)</a:t>
            </a:r>
          </a:p>
          <a:p>
            <a:pPr lvl="1"/>
            <a:r>
              <a:rPr lang="en-US" dirty="0"/>
              <a:t>Rollback to previous versions</a:t>
            </a:r>
          </a:p>
          <a:p>
            <a:pPr lvl="1"/>
            <a:r>
              <a:rPr lang="en-US" dirty="0"/>
              <a:t>Continuous Integration and Continuous Delivery of applications with zero downtime</a:t>
            </a:r>
          </a:p>
        </p:txBody>
      </p:sp>
    </p:spTree>
    <p:extLst>
      <p:ext uri="{BB962C8B-B14F-4D97-AF65-F5344CB8AC3E}">
        <p14:creationId xmlns:p14="http://schemas.microsoft.com/office/powerpoint/2010/main" val="37729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000" y="4441371"/>
            <a:ext cx="3244259" cy="17277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937" y="4441371"/>
            <a:ext cx="2548064" cy="1727712"/>
          </a:xfrm>
          <a:prstGeom prst="rect">
            <a:avLst/>
          </a:prstGeom>
        </p:spPr>
      </p:pic>
      <p:sp>
        <p:nvSpPr>
          <p:cNvPr id="2" name="Title 1"/>
          <p:cNvSpPr>
            <a:spLocks noGrp="1"/>
          </p:cNvSpPr>
          <p:nvPr>
            <p:ph type="title"/>
          </p:nvPr>
        </p:nvSpPr>
        <p:spPr/>
        <p:txBody>
          <a:bodyPr>
            <a:noAutofit/>
          </a:bodyPr>
          <a:lstStyle/>
          <a:p>
            <a:r>
              <a:rPr lang="en-US" sz="3600" b="1" i="1" dirty="0"/>
              <a:t>Container Orchestration</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dirty="0"/>
              <a:t>Container orchestration automates the provisioning, scaling, deployment, availability, and lifecycle management of containers.</a:t>
            </a:r>
          </a:p>
          <a:p>
            <a:pPr>
              <a:lnSpc>
                <a:spcPct val="150000"/>
              </a:lnSpc>
            </a:pPr>
            <a:r>
              <a:rPr lang="en-US" sz="2400" dirty="0"/>
              <a:t>Container orchestration is a tool that use to automate the Containers management.</a:t>
            </a:r>
          </a:p>
          <a:p>
            <a:pPr>
              <a:lnSpc>
                <a:spcPct val="150000"/>
              </a:lnSpc>
            </a:pPr>
            <a:endParaRPr lang="en-US" sz="2400" dirty="0"/>
          </a:p>
        </p:txBody>
      </p:sp>
    </p:spTree>
    <p:extLst>
      <p:ext uri="{BB962C8B-B14F-4D97-AF65-F5344CB8AC3E}">
        <p14:creationId xmlns:p14="http://schemas.microsoft.com/office/powerpoint/2010/main" val="3300789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BE09-5692-CE52-E41D-25A3F0982DCB}"/>
              </a:ext>
            </a:extLst>
          </p:cNvPr>
          <p:cNvSpPr>
            <a:spLocks noGrp="1"/>
          </p:cNvSpPr>
          <p:nvPr>
            <p:ph type="title"/>
          </p:nvPr>
        </p:nvSpPr>
        <p:spPr>
          <a:xfrm>
            <a:off x="838200" y="5140325"/>
            <a:ext cx="10515600" cy="1325563"/>
          </a:xfrm>
        </p:spPr>
        <p:txBody>
          <a:bodyPr/>
          <a:lstStyle/>
          <a:p>
            <a:pPr algn="ctr"/>
            <a:r>
              <a:rPr lang="en-US" dirty="0">
                <a:hlinkClick r:id="rId2"/>
              </a:rPr>
              <a:t>https://labs.play-with-k8s.com/</a:t>
            </a:r>
            <a:r>
              <a:rPr lang="en-US" dirty="0"/>
              <a:t> </a:t>
            </a:r>
          </a:p>
        </p:txBody>
      </p:sp>
      <p:pic>
        <p:nvPicPr>
          <p:cNvPr id="5" name="Picture 4">
            <a:extLst>
              <a:ext uri="{FF2B5EF4-FFF2-40B4-BE49-F238E27FC236}">
                <a16:creationId xmlns:a16="http://schemas.microsoft.com/office/drawing/2014/main" id="{9020C9FF-B223-49C5-2C1A-516EF21BA3F1}"/>
              </a:ext>
            </a:extLst>
          </p:cNvPr>
          <p:cNvPicPr>
            <a:picLocks noChangeAspect="1"/>
          </p:cNvPicPr>
          <p:nvPr/>
        </p:nvPicPr>
        <p:blipFill>
          <a:blip r:embed="rId3"/>
          <a:stretch>
            <a:fillRect/>
          </a:stretch>
        </p:blipFill>
        <p:spPr>
          <a:xfrm>
            <a:off x="4134917" y="517525"/>
            <a:ext cx="3922166"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671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F464554-0930-12FA-BEC5-184D5C5F891A}"/>
              </a:ext>
            </a:extLst>
          </p:cNvPr>
          <p:cNvGraphicFramePr>
            <a:graphicFrameLocks noGrp="1"/>
          </p:cNvGraphicFramePr>
          <p:nvPr>
            <p:ph idx="1"/>
            <p:extLst>
              <p:ext uri="{D42A27DB-BD31-4B8C-83A1-F6EECF244321}">
                <p14:modId xmlns:p14="http://schemas.microsoft.com/office/powerpoint/2010/main" val="334266386"/>
              </p:ext>
            </p:extLst>
          </p:nvPr>
        </p:nvGraphicFramePr>
        <p:xfrm>
          <a:off x="127001" y="25399"/>
          <a:ext cx="11823699" cy="6882877"/>
        </p:xfrm>
        <a:graphic>
          <a:graphicData uri="http://schemas.openxmlformats.org/drawingml/2006/table">
            <a:tbl>
              <a:tblPr/>
              <a:tblGrid>
                <a:gridCol w="1416380">
                  <a:extLst>
                    <a:ext uri="{9D8B030D-6E8A-4147-A177-3AD203B41FA5}">
                      <a16:colId xmlns:a16="http://schemas.microsoft.com/office/drawing/2014/main" val="2747196568"/>
                    </a:ext>
                  </a:extLst>
                </a:gridCol>
                <a:gridCol w="2684965">
                  <a:extLst>
                    <a:ext uri="{9D8B030D-6E8A-4147-A177-3AD203B41FA5}">
                      <a16:colId xmlns:a16="http://schemas.microsoft.com/office/drawing/2014/main" val="2467390704"/>
                    </a:ext>
                  </a:extLst>
                </a:gridCol>
                <a:gridCol w="2660333">
                  <a:extLst>
                    <a:ext uri="{9D8B030D-6E8A-4147-A177-3AD203B41FA5}">
                      <a16:colId xmlns:a16="http://schemas.microsoft.com/office/drawing/2014/main" val="2176864419"/>
                    </a:ext>
                  </a:extLst>
                </a:gridCol>
                <a:gridCol w="2389372">
                  <a:extLst>
                    <a:ext uri="{9D8B030D-6E8A-4147-A177-3AD203B41FA5}">
                      <a16:colId xmlns:a16="http://schemas.microsoft.com/office/drawing/2014/main" val="3499404839"/>
                    </a:ext>
                  </a:extLst>
                </a:gridCol>
                <a:gridCol w="2672649">
                  <a:extLst>
                    <a:ext uri="{9D8B030D-6E8A-4147-A177-3AD203B41FA5}">
                      <a16:colId xmlns:a16="http://schemas.microsoft.com/office/drawing/2014/main" val="692521337"/>
                    </a:ext>
                  </a:extLst>
                </a:gridCol>
              </a:tblGrid>
              <a:tr h="276585">
                <a:tc>
                  <a:txBody>
                    <a:bodyPr/>
                    <a:lstStyle/>
                    <a:p>
                      <a:pPr fontAlgn="b"/>
                      <a:r>
                        <a:rPr lang="en-US" sz="1600" b="1">
                          <a:effectLst/>
                        </a:rPr>
                        <a:t>Feature/Tool</a:t>
                      </a:r>
                    </a:p>
                  </a:txBody>
                  <a:tcPr marL="35091" marR="35091" marT="17546" marB="1754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
                      <a:r>
                        <a:rPr lang="en-US" sz="1600" b="1">
                          <a:effectLst/>
                        </a:rPr>
                        <a:t>Kubernetes (K8s)</a:t>
                      </a:r>
                    </a:p>
                  </a:txBody>
                  <a:tcPr marL="35091" marR="35091" marT="17546" marB="1754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
                      <a:r>
                        <a:rPr lang="en-US" sz="1600" b="1">
                          <a:effectLst/>
                        </a:rPr>
                        <a:t>Minikube</a:t>
                      </a:r>
                    </a:p>
                  </a:txBody>
                  <a:tcPr marL="35091" marR="35091" marT="17546" marB="1754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
                      <a:r>
                        <a:rPr lang="en-US" sz="1600" b="1">
                          <a:effectLst/>
                        </a:rPr>
                        <a:t>kubectl</a:t>
                      </a:r>
                    </a:p>
                  </a:txBody>
                  <a:tcPr marL="35091" marR="35091" marT="17546" marB="1754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
                      <a:r>
                        <a:rPr lang="en-US" sz="1600" b="1">
                          <a:effectLst/>
                        </a:rPr>
                        <a:t>MicroK8s</a:t>
                      </a:r>
                    </a:p>
                  </a:txBody>
                  <a:tcPr marL="35091" marR="35091" marT="17546" marB="1754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419191453"/>
                  </a:ext>
                </a:extLst>
              </a:tr>
              <a:tr h="1727315">
                <a:tc>
                  <a:txBody>
                    <a:bodyPr/>
                    <a:lstStyle/>
                    <a:p>
                      <a:pPr fontAlgn="base"/>
                      <a:r>
                        <a:rPr lang="en-US" sz="1600" b="1" dirty="0">
                          <a:effectLst/>
                        </a:rPr>
                        <a:t>Description</a:t>
                      </a:r>
                      <a:endParaRPr lang="en-US" sz="1600" dirty="0">
                        <a:effectLst/>
                      </a:endParaRP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An open-source system for automating deployment, scaling, and management of containerized applications.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A tool that makes it easy to run Kubernetes locally. Minikube runs a single-node Kubernetes cluster inside a VM on your laptop for users looking to try out Kubernetes or develop with it day-to-day.</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A command line tool for controlling Kubernetes clusters. It allows users to deploy applications, inspect and manage cluster resources, and view logs.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dirty="0">
                          <a:effectLst/>
                        </a:rPr>
                        <a:t>A snap-based Kubernetes installation designed for simplicity and ease of use. It's a lightweight, fully conformant Kubernetes for developers and edge computing.</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198752702"/>
                  </a:ext>
                </a:extLst>
              </a:tr>
              <a:tr h="1073631">
                <a:tc>
                  <a:txBody>
                    <a:bodyPr/>
                    <a:lstStyle/>
                    <a:p>
                      <a:pPr fontAlgn="base"/>
                      <a:r>
                        <a:rPr lang="en-US" sz="1600" b="1">
                          <a:effectLst/>
                        </a:rPr>
                        <a:t>Use Case</a:t>
                      </a:r>
                      <a:endParaRPr lang="en-US" sz="1600">
                        <a:effectLst/>
                      </a:endParaRP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Ideal for production environments. Can manage complex applications with high scalability needs.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Great for development and testing. Simulates Kubernetes on a local machine.</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Essential for interacting with your Kubernetes cluster. It performs every task needed to manage clusters.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Best for IoT and edge-based projects, developers looking for an easy setup and operations.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647234213"/>
                  </a:ext>
                </a:extLst>
              </a:tr>
              <a:tr h="865743">
                <a:tc>
                  <a:txBody>
                    <a:bodyPr/>
                    <a:lstStyle/>
                    <a:p>
                      <a:pPr fontAlgn="base"/>
                      <a:r>
                        <a:rPr lang="en-US" sz="1600" b="1">
                          <a:effectLst/>
                        </a:rPr>
                        <a:t>Installation Complexity</a:t>
                      </a:r>
                      <a:endParaRPr lang="en-US" sz="1600">
                        <a:effectLst/>
                      </a:endParaRP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dirty="0">
                          <a:effectLst/>
                        </a:rPr>
                        <a:t>High, requires setup of multiple nodes and management components.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Low, simple setup with a single command to start a cluster.</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Low, requires only the binary installed on your machine.</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Low, installs with a single command and auto-updates.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615487091"/>
                  </a:ext>
                </a:extLst>
              </a:tr>
              <a:tr h="865743">
                <a:tc>
                  <a:txBody>
                    <a:bodyPr/>
                    <a:lstStyle/>
                    <a:p>
                      <a:pPr fontAlgn="base"/>
                      <a:r>
                        <a:rPr lang="en-US" sz="1600" b="1">
                          <a:effectLst/>
                        </a:rPr>
                        <a:t>Scalability</a:t>
                      </a:r>
                      <a:endParaRPr lang="en-US" sz="1600">
                        <a:effectLst/>
                      </a:endParaRP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Highly scalable to thousands of nodes.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Limited to a single node.</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N/A (tool for managing scalability, not scalable itself).</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Scalable but optimized for simpler, smaller deployments than a full Kubernetes setup.</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695434764"/>
                  </a:ext>
                </a:extLst>
              </a:tr>
              <a:tr h="865743">
                <a:tc>
                  <a:txBody>
                    <a:bodyPr/>
                    <a:lstStyle/>
                    <a:p>
                      <a:pPr fontAlgn="base"/>
                      <a:r>
                        <a:rPr lang="en-US" sz="1600" b="1">
                          <a:effectLst/>
                        </a:rPr>
                        <a:t>Platform Compatibility</a:t>
                      </a:r>
                      <a:endParaRPr lang="en-US" sz="1600">
                        <a:effectLst/>
                      </a:endParaRP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Runs on any cloud, on-premise, or hybrid environment.</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Primarily for local development, limited to platforms that support VMs or Docker.</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dirty="0">
                          <a:effectLst/>
                        </a:rPr>
                        <a:t>Works wherever Kubernetes is installed.</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base"/>
                      <a:r>
                        <a:rPr lang="en-US" sz="1600">
                          <a:effectLst/>
                        </a:rPr>
                        <a:t>Optimized for Ubuntu but available for a range of Linux distributions.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506288302"/>
                  </a:ext>
                </a:extLst>
              </a:tr>
              <a:tr h="865743">
                <a:tc>
                  <a:txBody>
                    <a:bodyPr/>
                    <a:lstStyle/>
                    <a:p>
                      <a:pPr fontAlgn="base"/>
                      <a:r>
                        <a:rPr lang="en-US" sz="1600" b="1">
                          <a:effectLst/>
                        </a:rPr>
                        <a:t>Community and Support</a:t>
                      </a:r>
                      <a:endParaRPr lang="en-US" sz="1600">
                        <a:effectLst/>
                      </a:endParaRP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base"/>
                      <a:r>
                        <a:rPr lang="en-US" sz="1600">
                          <a:effectLst/>
                        </a:rPr>
                        <a:t>Large community with extensive resources and support.</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base"/>
                      <a:r>
                        <a:rPr lang="en-US" sz="1600">
                          <a:effectLst/>
                        </a:rPr>
                        <a:t>Good community support, plenty of resources for new users.</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base"/>
                      <a:r>
                        <a:rPr lang="en-US" sz="1600" dirty="0">
                          <a:effectLst/>
                        </a:rPr>
                        <a:t>Broad community support as part of the Kubernetes ecosystem.</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base"/>
                      <a:r>
                        <a:rPr lang="en-US" sz="1600" dirty="0">
                          <a:effectLst/>
                        </a:rPr>
                        <a:t>Growing community, backed by Canonical with professional support available.</a:t>
                      </a:r>
                    </a:p>
                  </a:txBody>
                  <a:tcPr marL="35091" marR="35091" marT="17546" marB="1754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679133409"/>
                  </a:ext>
                </a:extLst>
              </a:tr>
            </a:tbl>
          </a:graphicData>
        </a:graphic>
      </p:graphicFrame>
    </p:spTree>
    <p:extLst>
      <p:ext uri="{BB962C8B-B14F-4D97-AF65-F5344CB8AC3E}">
        <p14:creationId xmlns:p14="http://schemas.microsoft.com/office/powerpoint/2010/main" val="2981163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Key Components of Kubernetes</a:t>
            </a:r>
          </a:p>
        </p:txBody>
      </p:sp>
      <p:sp>
        <p:nvSpPr>
          <p:cNvPr id="3" name="Content Placeholder 2"/>
          <p:cNvSpPr>
            <a:spLocks noGrp="1"/>
          </p:cNvSpPr>
          <p:nvPr>
            <p:ph idx="1"/>
          </p:nvPr>
        </p:nvSpPr>
        <p:spPr>
          <a:xfrm>
            <a:off x="838199" y="1812561"/>
            <a:ext cx="10761617" cy="4888685"/>
          </a:xfrm>
        </p:spPr>
        <p:txBody>
          <a:bodyPr>
            <a:normAutofit lnSpcReduction="10000"/>
          </a:bodyPr>
          <a:lstStyle/>
          <a:p>
            <a:pPr>
              <a:lnSpc>
                <a:spcPct val="100000"/>
              </a:lnSpc>
            </a:pPr>
            <a:r>
              <a:rPr lang="en-US" b="1" dirty="0"/>
              <a:t>Pod</a:t>
            </a:r>
          </a:p>
          <a:p>
            <a:pPr lvl="1">
              <a:lnSpc>
                <a:spcPct val="150000"/>
              </a:lnSpc>
            </a:pPr>
            <a:r>
              <a:rPr lang="en-US" dirty="0"/>
              <a:t>It is the smallest and simplest basic unit of the Kubernetes application. This object indicates the processes which are running in the cluster.</a:t>
            </a:r>
          </a:p>
          <a:p>
            <a:pPr>
              <a:lnSpc>
                <a:spcPct val="100000"/>
              </a:lnSpc>
            </a:pPr>
            <a:r>
              <a:rPr lang="en-US" b="1" dirty="0"/>
              <a:t>Node</a:t>
            </a:r>
          </a:p>
          <a:p>
            <a:pPr lvl="1">
              <a:lnSpc>
                <a:spcPct val="150000"/>
              </a:lnSpc>
            </a:pPr>
            <a:r>
              <a:rPr lang="en-US" dirty="0"/>
              <a:t>A node is nothing but a single host, which is used to run the virtual or physical machines. A node in the Kubernetes cluster is also known as a minion.</a:t>
            </a:r>
          </a:p>
          <a:p>
            <a:r>
              <a:rPr lang="en-US" b="1" dirty="0"/>
              <a:t>Service</a:t>
            </a:r>
          </a:p>
          <a:p>
            <a:pPr lvl="1">
              <a:lnSpc>
                <a:spcPct val="150000"/>
              </a:lnSpc>
            </a:pPr>
            <a:r>
              <a:rPr lang="en-US" dirty="0"/>
              <a:t>A service in a Kubernetes is a logical set of pods, which works together. With the help of services, users can easily manage load balancing configurations.</a:t>
            </a:r>
          </a:p>
          <a:p>
            <a:pPr lvl="1">
              <a:lnSpc>
                <a:spcPct val="150000"/>
              </a:lnSpc>
            </a:pP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1485376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Kubernetes Architecture (Cont.)</a:t>
            </a:r>
          </a:p>
        </p:txBody>
      </p:sp>
      <p:sp>
        <p:nvSpPr>
          <p:cNvPr id="3" name="Content Placeholder 2"/>
          <p:cNvSpPr>
            <a:spLocks noGrp="1"/>
          </p:cNvSpPr>
          <p:nvPr>
            <p:ph idx="1"/>
          </p:nvPr>
        </p:nvSpPr>
        <p:spPr>
          <a:xfrm>
            <a:off x="838199" y="1812561"/>
            <a:ext cx="10761617" cy="4888685"/>
          </a:xfrm>
        </p:spPr>
        <p:txBody>
          <a:bodyPr>
            <a:normAutofit/>
          </a:bodyPr>
          <a:lstStyle/>
          <a:p>
            <a:pPr marL="0" indent="0">
              <a:lnSpc>
                <a:spcPct val="150000"/>
              </a:lnSpc>
              <a:buNone/>
            </a:pPr>
            <a:r>
              <a:rPr lang="en-US" sz="2400" dirty="0"/>
              <a:t>The architecture of Kubernetes actually follows the client-server architecture.</a:t>
            </a:r>
          </a:p>
          <a:p>
            <a:pPr marL="0" indent="0">
              <a:lnSpc>
                <a:spcPct val="150000"/>
              </a:lnSpc>
              <a:buNone/>
            </a:pPr>
            <a:r>
              <a:rPr lang="en-US" sz="2400" dirty="0"/>
              <a:t>It consists of two main components:</a:t>
            </a:r>
          </a:p>
          <a:p>
            <a:pPr>
              <a:lnSpc>
                <a:spcPct val="150000"/>
              </a:lnSpc>
            </a:pPr>
            <a:r>
              <a:rPr lang="en-US" sz="2400" b="1" dirty="0"/>
              <a:t>Master Node (Control Plane)</a:t>
            </a:r>
          </a:p>
          <a:p>
            <a:pPr>
              <a:lnSpc>
                <a:spcPct val="150000"/>
              </a:lnSpc>
            </a:pPr>
            <a:r>
              <a:rPr lang="en-US" sz="2400" b="1" dirty="0"/>
              <a:t>Slave/worker node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3182079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Master Node or Kubernetes Control Plane</a:t>
            </a:r>
          </a:p>
        </p:txBody>
      </p:sp>
      <p:sp>
        <p:nvSpPr>
          <p:cNvPr id="3" name="Content Placeholder 2"/>
          <p:cNvSpPr>
            <a:spLocks noGrp="1"/>
          </p:cNvSpPr>
          <p:nvPr>
            <p:ph idx="1"/>
          </p:nvPr>
        </p:nvSpPr>
        <p:spPr>
          <a:xfrm>
            <a:off x="838199" y="1812561"/>
            <a:ext cx="10761617" cy="4888685"/>
          </a:xfrm>
        </p:spPr>
        <p:txBody>
          <a:bodyPr>
            <a:normAutofit/>
          </a:bodyPr>
          <a:lstStyle/>
          <a:p>
            <a:pPr>
              <a:lnSpc>
                <a:spcPct val="150000"/>
              </a:lnSpc>
            </a:pPr>
            <a:r>
              <a:rPr lang="en-US" sz="2400" dirty="0"/>
              <a:t>The master node in a Kubernetes architecture is used to manage the states of a cluster.</a:t>
            </a:r>
          </a:p>
          <a:p>
            <a:pPr>
              <a:lnSpc>
                <a:spcPct val="150000"/>
              </a:lnSpc>
            </a:pPr>
            <a:r>
              <a:rPr lang="en-US" sz="2400" dirty="0"/>
              <a:t>It is actually an entry point for all types of administrative tasks.</a:t>
            </a:r>
          </a:p>
          <a:p>
            <a:pPr>
              <a:lnSpc>
                <a:spcPct val="150000"/>
              </a:lnSpc>
            </a:pPr>
            <a:r>
              <a:rPr lang="en-US" sz="2400" dirty="0"/>
              <a:t>In the Kubernetes cluster, more than one master node is present for checking the fault tolerance.</a:t>
            </a:r>
            <a:endParaRPr lang="en-US"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2786464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Master Node Components </a:t>
            </a:r>
          </a:p>
        </p:txBody>
      </p:sp>
      <p:sp>
        <p:nvSpPr>
          <p:cNvPr id="3" name="Content Placeholder 2"/>
          <p:cNvSpPr>
            <a:spLocks noGrp="1"/>
          </p:cNvSpPr>
          <p:nvPr>
            <p:ph idx="1"/>
          </p:nvPr>
        </p:nvSpPr>
        <p:spPr>
          <a:xfrm>
            <a:off x="838199" y="1812561"/>
            <a:ext cx="10761617" cy="4888685"/>
          </a:xfrm>
        </p:spPr>
        <p:txBody>
          <a:bodyPr>
            <a:normAutofit lnSpcReduction="10000"/>
          </a:bodyPr>
          <a:lstStyle/>
          <a:p>
            <a:r>
              <a:rPr lang="en-US" dirty="0"/>
              <a:t>API Server</a:t>
            </a:r>
          </a:p>
          <a:p>
            <a:pPr lvl="1">
              <a:lnSpc>
                <a:spcPct val="150000"/>
              </a:lnSpc>
            </a:pPr>
            <a:r>
              <a:rPr lang="en-US" sz="2200" dirty="0"/>
              <a:t>The Kubernetes API server receives the REST commands which are sent by the user. After receiving, it validates the REST requests, process, and then executes them. After the execution of REST commands, the resulting state of a cluster is saved in '</a:t>
            </a:r>
            <a:r>
              <a:rPr lang="en-US" sz="2200" b="1" dirty="0" err="1"/>
              <a:t>etcd</a:t>
            </a:r>
            <a:r>
              <a:rPr lang="en-US" sz="2200" dirty="0"/>
              <a:t>' as a distributed key-value store.</a:t>
            </a:r>
          </a:p>
          <a:p>
            <a:r>
              <a:rPr lang="en-US" dirty="0"/>
              <a:t>Scheduler</a:t>
            </a:r>
          </a:p>
          <a:p>
            <a:pPr lvl="1">
              <a:lnSpc>
                <a:spcPct val="160000"/>
              </a:lnSpc>
            </a:pPr>
            <a:r>
              <a:rPr lang="en-US" sz="2200" dirty="0"/>
              <a:t>The scheduler in a master node schedules the tasks to the worker nodes. And, for every worker node, it is used to store the resource usage information.</a:t>
            </a:r>
            <a:br>
              <a:rPr lang="en-US" sz="2200" dirty="0"/>
            </a:br>
            <a:r>
              <a:rPr lang="en-US" sz="2200" dirty="0"/>
              <a:t>In other words, it is a process that is responsible for assigning pods to the available worker nodes.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3596353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Master Node Components (Cont.)</a:t>
            </a:r>
          </a:p>
        </p:txBody>
      </p:sp>
      <p:sp>
        <p:nvSpPr>
          <p:cNvPr id="3" name="Content Placeholder 2"/>
          <p:cNvSpPr>
            <a:spLocks noGrp="1"/>
          </p:cNvSpPr>
          <p:nvPr>
            <p:ph idx="1"/>
          </p:nvPr>
        </p:nvSpPr>
        <p:spPr>
          <a:xfrm>
            <a:off x="838199" y="1227909"/>
            <a:ext cx="10761617" cy="5630091"/>
          </a:xfrm>
        </p:spPr>
        <p:txBody>
          <a:bodyPr>
            <a:normAutofit/>
          </a:bodyPr>
          <a:lstStyle/>
          <a:p>
            <a:r>
              <a:rPr lang="en-US" dirty="0"/>
              <a:t>Controller Manager</a:t>
            </a:r>
          </a:p>
          <a:p>
            <a:pPr lvl="1">
              <a:lnSpc>
                <a:spcPct val="150000"/>
              </a:lnSpc>
            </a:pPr>
            <a:r>
              <a:rPr lang="en-US" sz="2200" dirty="0"/>
              <a:t>The Controller manager is also known as a controller. It is a daemon that executes in the non-terminating control loops. The controllers in a master node perform a task and manage the state of the cluster. In the Kubernetes, the controller manager executes the various types of controllers for handling the nodes, endpoints, etc.</a:t>
            </a:r>
          </a:p>
          <a:p>
            <a:r>
              <a:rPr lang="en-US" dirty="0"/>
              <a:t>ETCD</a:t>
            </a:r>
          </a:p>
          <a:p>
            <a:pPr lvl="1">
              <a:lnSpc>
                <a:spcPct val="150000"/>
              </a:lnSpc>
            </a:pPr>
            <a:r>
              <a:rPr lang="en-US" sz="2200" dirty="0"/>
              <a:t>It is an open-source, simple, distributed key-value storage.</a:t>
            </a:r>
          </a:p>
          <a:p>
            <a:pPr lvl="1">
              <a:lnSpc>
                <a:spcPct val="150000"/>
              </a:lnSpc>
            </a:pPr>
            <a:r>
              <a:rPr lang="en-US" sz="2200" dirty="0"/>
              <a:t>It is used to store the cluster data.</a:t>
            </a:r>
          </a:p>
          <a:p>
            <a:pPr lvl="1">
              <a:lnSpc>
                <a:spcPct val="150000"/>
              </a:lnSpc>
            </a:pPr>
            <a:r>
              <a:rPr lang="en-US" sz="2200" dirty="0"/>
              <a:t>It is a part of a master node which is written in a GO programming language.</a:t>
            </a:r>
          </a:p>
          <a:p>
            <a:pPr lvl="1"/>
            <a:r>
              <a:rPr lang="en-US" sz="1900" dirty="0"/>
              <a:t>(Linux directory structure: In UNIX, all system configuration files for a single system are contained in a folder called “/</a:t>
            </a:r>
            <a:r>
              <a:rPr lang="en-US" sz="1900" dirty="0" err="1"/>
              <a:t>etc</a:t>
            </a:r>
            <a:r>
              <a:rPr lang="en-US" sz="1900" dirty="0"/>
              <a:t>;” </a:t>
            </a:r>
            <a:r>
              <a:rPr lang="en-US" sz="1900" b="1" dirty="0"/>
              <a:t>“d” stands for “distributed.”)</a:t>
            </a:r>
            <a:endParaRPr lang="en-US" sz="17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3922905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Worker/Slave node</a:t>
            </a:r>
          </a:p>
        </p:txBody>
      </p:sp>
      <p:sp>
        <p:nvSpPr>
          <p:cNvPr id="3" name="Content Placeholder 2"/>
          <p:cNvSpPr>
            <a:spLocks noGrp="1"/>
          </p:cNvSpPr>
          <p:nvPr>
            <p:ph idx="1"/>
          </p:nvPr>
        </p:nvSpPr>
        <p:spPr>
          <a:xfrm>
            <a:off x="838199" y="1585550"/>
            <a:ext cx="10761617" cy="5050382"/>
          </a:xfrm>
        </p:spPr>
        <p:txBody>
          <a:bodyPr>
            <a:normAutofit/>
          </a:bodyPr>
          <a:lstStyle/>
          <a:p>
            <a:pPr>
              <a:lnSpc>
                <a:spcPct val="150000"/>
              </a:lnSpc>
            </a:pPr>
            <a:r>
              <a:rPr lang="en-US" sz="2400" dirty="0"/>
              <a:t>The Worker node in a Kubernetes is also known as minions.</a:t>
            </a:r>
          </a:p>
          <a:p>
            <a:pPr>
              <a:lnSpc>
                <a:spcPct val="150000"/>
              </a:lnSpc>
            </a:pPr>
            <a:r>
              <a:rPr lang="en-US" sz="2400" dirty="0"/>
              <a:t>A worker node is a physical machine that executes the applications using pods.</a:t>
            </a:r>
          </a:p>
          <a:p>
            <a:pPr>
              <a:lnSpc>
                <a:spcPct val="150000"/>
              </a:lnSpc>
            </a:pPr>
            <a:r>
              <a:rPr lang="en-US" sz="2400" dirty="0"/>
              <a:t>It contains all the essential services which allow a user to assign the resources to the scheduled containers.</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1895678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Worker/Slave components</a:t>
            </a:r>
          </a:p>
        </p:txBody>
      </p:sp>
      <p:sp>
        <p:nvSpPr>
          <p:cNvPr id="3" name="Content Placeholder 2"/>
          <p:cNvSpPr>
            <a:spLocks noGrp="1"/>
          </p:cNvSpPr>
          <p:nvPr>
            <p:ph idx="1"/>
          </p:nvPr>
        </p:nvSpPr>
        <p:spPr>
          <a:xfrm>
            <a:off x="838199" y="1585550"/>
            <a:ext cx="10761617" cy="5050382"/>
          </a:xfrm>
        </p:spPr>
        <p:txBody>
          <a:bodyPr>
            <a:normAutofit/>
          </a:bodyPr>
          <a:lstStyle/>
          <a:p>
            <a:pPr>
              <a:lnSpc>
                <a:spcPct val="150000"/>
              </a:lnSpc>
            </a:pPr>
            <a:r>
              <a:rPr lang="en-US" b="1" dirty="0" err="1"/>
              <a:t>Kubelet</a:t>
            </a:r>
            <a:endParaRPr lang="en-US" b="1" dirty="0"/>
          </a:p>
          <a:p>
            <a:pPr lvl="1">
              <a:lnSpc>
                <a:spcPct val="150000"/>
              </a:lnSpc>
            </a:pPr>
            <a:r>
              <a:rPr lang="en-US" dirty="0"/>
              <a:t>This component is an agent service that executes on each worker node in a cluster.</a:t>
            </a:r>
          </a:p>
          <a:p>
            <a:pPr lvl="1">
              <a:lnSpc>
                <a:spcPct val="150000"/>
              </a:lnSpc>
            </a:pPr>
            <a:r>
              <a:rPr lang="en-US" dirty="0"/>
              <a:t>It ensures that the pods and their containers are running smoothly.</a:t>
            </a:r>
          </a:p>
          <a:p>
            <a:pPr lvl="1">
              <a:lnSpc>
                <a:spcPct val="150000"/>
              </a:lnSpc>
            </a:pPr>
            <a:r>
              <a:rPr lang="en-US" dirty="0"/>
              <a:t>Every </a:t>
            </a:r>
            <a:r>
              <a:rPr lang="en-US" b="1" dirty="0" err="1"/>
              <a:t>kubelet</a:t>
            </a:r>
            <a:r>
              <a:rPr lang="en-US" dirty="0"/>
              <a:t> in each worker node communicates with the master node.</a:t>
            </a:r>
          </a:p>
          <a:p>
            <a:pPr lvl="1">
              <a:lnSpc>
                <a:spcPct val="150000"/>
              </a:lnSpc>
            </a:pPr>
            <a:r>
              <a:rPr lang="en-US" dirty="0"/>
              <a:t>It also starts, stops, and maintains the containers which are organized into pods directly by the master node.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912398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Worker/Slave components (Cont.)</a:t>
            </a:r>
          </a:p>
        </p:txBody>
      </p:sp>
      <p:sp>
        <p:nvSpPr>
          <p:cNvPr id="3" name="Content Placeholder 2"/>
          <p:cNvSpPr>
            <a:spLocks noGrp="1"/>
          </p:cNvSpPr>
          <p:nvPr>
            <p:ph idx="1"/>
          </p:nvPr>
        </p:nvSpPr>
        <p:spPr>
          <a:xfrm>
            <a:off x="838199" y="1585550"/>
            <a:ext cx="10761617" cy="5050382"/>
          </a:xfrm>
        </p:spPr>
        <p:txBody>
          <a:bodyPr>
            <a:normAutofit/>
          </a:bodyPr>
          <a:lstStyle/>
          <a:p>
            <a:r>
              <a:rPr lang="en-US" b="1" dirty="0" err="1"/>
              <a:t>Kube</a:t>
            </a:r>
            <a:r>
              <a:rPr lang="en-US" b="1" dirty="0"/>
              <a:t>-proxy</a:t>
            </a:r>
            <a:endParaRPr lang="en-US" dirty="0"/>
          </a:p>
          <a:p>
            <a:pPr lvl="1">
              <a:lnSpc>
                <a:spcPct val="150000"/>
              </a:lnSpc>
            </a:pPr>
            <a:r>
              <a:rPr lang="en-US" dirty="0"/>
              <a:t>It is a proxy service of Kubernetes, which is executed simply on each worker node in the cluster. </a:t>
            </a:r>
          </a:p>
          <a:p>
            <a:pPr lvl="1">
              <a:lnSpc>
                <a:spcPct val="150000"/>
              </a:lnSpc>
            </a:pPr>
            <a:r>
              <a:rPr lang="en-US" dirty="0"/>
              <a:t>The main aim of this component is request forwarding.</a:t>
            </a:r>
          </a:p>
          <a:p>
            <a:pPr lvl="1">
              <a:lnSpc>
                <a:spcPct val="150000"/>
              </a:lnSpc>
            </a:pPr>
            <a:r>
              <a:rPr lang="en-US" dirty="0"/>
              <a:t>Each node interacts with the Kubernetes services through </a:t>
            </a:r>
            <a:r>
              <a:rPr lang="en-US" b="1" dirty="0" err="1"/>
              <a:t>Kube</a:t>
            </a:r>
            <a:r>
              <a:rPr lang="en-US" b="1" dirty="0"/>
              <a:t>-proxy</a:t>
            </a:r>
            <a:r>
              <a:rPr lang="en-US" dirty="0"/>
              <a:t>.</a:t>
            </a:r>
          </a:p>
          <a:p>
            <a:pPr lvl="1">
              <a:lnSpc>
                <a:spcPct val="150000"/>
              </a:lnSpc>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17094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Provisioning</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dirty="0"/>
              <a:t>Provisioning is the process of setting up IT infrastructure. It can also refer to the steps required to manage access to data and resources, and make them available to users and systems. </a:t>
            </a:r>
          </a:p>
          <a:p>
            <a:pPr>
              <a:lnSpc>
                <a:spcPct val="150000"/>
              </a:lnSpc>
            </a:pPr>
            <a:r>
              <a:rPr lang="en-US" sz="2400" dirty="0"/>
              <a:t>When the term “provisioning” is used, it can mean many different types of provisioning, such as server provisioning, network provisioning, user provisioning, service provisioning, and more.</a:t>
            </a:r>
          </a:p>
        </p:txBody>
      </p:sp>
    </p:spTree>
    <p:extLst>
      <p:ext uri="{BB962C8B-B14F-4D97-AF65-F5344CB8AC3E}">
        <p14:creationId xmlns:p14="http://schemas.microsoft.com/office/powerpoint/2010/main" val="455043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Worker/Slave components (Cont.)</a:t>
            </a:r>
          </a:p>
        </p:txBody>
      </p:sp>
      <p:sp>
        <p:nvSpPr>
          <p:cNvPr id="3" name="Content Placeholder 2"/>
          <p:cNvSpPr>
            <a:spLocks noGrp="1"/>
          </p:cNvSpPr>
          <p:nvPr>
            <p:ph idx="1"/>
          </p:nvPr>
        </p:nvSpPr>
        <p:spPr>
          <a:xfrm>
            <a:off x="838199" y="1585550"/>
            <a:ext cx="10761617" cy="5050382"/>
          </a:xfrm>
        </p:spPr>
        <p:txBody>
          <a:bodyPr>
            <a:normAutofit/>
          </a:bodyPr>
          <a:lstStyle/>
          <a:p>
            <a:r>
              <a:rPr lang="en-US" b="1" dirty="0"/>
              <a:t>Pods</a:t>
            </a:r>
            <a:endParaRPr lang="en-US" dirty="0"/>
          </a:p>
          <a:p>
            <a:pPr lvl="1">
              <a:lnSpc>
                <a:spcPct val="150000"/>
              </a:lnSpc>
            </a:pPr>
            <a:r>
              <a:rPr lang="en-US" dirty="0"/>
              <a:t>A pod is a combination of one or more containers which logically execute together on nodes. One worker node can easily execute multiple pods.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2049721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Features of Kubernetes</a:t>
            </a:r>
          </a:p>
        </p:txBody>
      </p:sp>
      <p:sp>
        <p:nvSpPr>
          <p:cNvPr id="3" name="Content Placeholder 2"/>
          <p:cNvSpPr>
            <a:spLocks noGrp="1"/>
          </p:cNvSpPr>
          <p:nvPr>
            <p:ph idx="1"/>
          </p:nvPr>
        </p:nvSpPr>
        <p:spPr>
          <a:xfrm>
            <a:off x="838199" y="1585550"/>
            <a:ext cx="10761617" cy="5050382"/>
          </a:xfrm>
        </p:spPr>
        <p:txBody>
          <a:bodyPr>
            <a:normAutofit fontScale="70000" lnSpcReduction="20000"/>
          </a:bodyPr>
          <a:lstStyle/>
          <a:p>
            <a:r>
              <a:rPr lang="en-US" b="1" dirty="0"/>
              <a:t>Pod:</a:t>
            </a:r>
            <a:r>
              <a:rPr lang="en-US" dirty="0"/>
              <a:t> </a:t>
            </a:r>
          </a:p>
          <a:p>
            <a:pPr lvl="1">
              <a:lnSpc>
                <a:spcPct val="170000"/>
              </a:lnSpc>
            </a:pPr>
            <a:r>
              <a:rPr lang="en-US" dirty="0"/>
              <a:t>It is a deployment unit in Kubernetes with a single Internet protocol address.</a:t>
            </a:r>
          </a:p>
          <a:p>
            <a:r>
              <a:rPr lang="en-US" b="1" dirty="0"/>
              <a:t>Horizontal Scaling:</a:t>
            </a:r>
          </a:p>
          <a:p>
            <a:pPr lvl="1">
              <a:lnSpc>
                <a:spcPct val="170000"/>
              </a:lnSpc>
            </a:pPr>
            <a:r>
              <a:rPr lang="en-US" dirty="0"/>
              <a:t>It is an important feature in the Kubernetes. This feature uses a </a:t>
            </a:r>
            <a:r>
              <a:rPr lang="en-US" b="1" dirty="0" err="1"/>
              <a:t>HorizontalPodAutoscalar</a:t>
            </a:r>
            <a:r>
              <a:rPr lang="en-US" dirty="0"/>
              <a:t> to automatically increase or decrease the number of pods in a deployment, replication controller, replica set, or </a:t>
            </a:r>
            <a:r>
              <a:rPr lang="en-US" dirty="0" err="1"/>
              <a:t>statful</a:t>
            </a:r>
            <a:r>
              <a:rPr lang="en-US" dirty="0"/>
              <a:t> set on the basis of observed CPU utilization.</a:t>
            </a:r>
          </a:p>
          <a:p>
            <a:r>
              <a:rPr lang="en-US" b="1" dirty="0"/>
              <a:t>Automatic Bin Packing:</a:t>
            </a:r>
            <a:endParaRPr lang="en-US" dirty="0"/>
          </a:p>
          <a:p>
            <a:pPr lvl="1">
              <a:lnSpc>
                <a:spcPct val="170000"/>
              </a:lnSpc>
            </a:pPr>
            <a:r>
              <a:rPr lang="en-US" dirty="0"/>
              <a:t>Kubernetes helps the user to declare the maximum and minimum resources of computers for their containers.</a:t>
            </a:r>
          </a:p>
          <a:p>
            <a:r>
              <a:rPr lang="en-US" b="1" dirty="0"/>
              <a:t>Service Discovery and load balancing:</a:t>
            </a:r>
          </a:p>
          <a:p>
            <a:pPr lvl="1">
              <a:lnSpc>
                <a:spcPct val="170000"/>
              </a:lnSpc>
            </a:pPr>
            <a:r>
              <a:rPr lang="en-US" dirty="0"/>
              <a:t>Kubernetes assigns the IP addresses and a Name of DNS for a set of containers, and also balances the load across them.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827288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Features of Kubernetes (Cont.)</a:t>
            </a:r>
          </a:p>
        </p:txBody>
      </p:sp>
      <p:sp>
        <p:nvSpPr>
          <p:cNvPr id="3" name="Content Placeholder 2"/>
          <p:cNvSpPr>
            <a:spLocks noGrp="1"/>
          </p:cNvSpPr>
          <p:nvPr>
            <p:ph idx="1"/>
          </p:nvPr>
        </p:nvSpPr>
        <p:spPr>
          <a:xfrm>
            <a:off x="838199" y="1585550"/>
            <a:ext cx="10761617" cy="5050382"/>
          </a:xfrm>
        </p:spPr>
        <p:txBody>
          <a:bodyPr>
            <a:normAutofit/>
          </a:bodyPr>
          <a:lstStyle/>
          <a:p>
            <a:r>
              <a:rPr lang="en-US" sz="2000" b="1" dirty="0"/>
              <a:t>Persistent Storage:</a:t>
            </a:r>
          </a:p>
          <a:p>
            <a:pPr lvl="1">
              <a:lnSpc>
                <a:spcPct val="150000"/>
              </a:lnSpc>
            </a:pPr>
            <a:r>
              <a:rPr lang="en-US" sz="2000" dirty="0"/>
              <a:t>Kubernetes provides an essential feature called '</a:t>
            </a:r>
            <a:r>
              <a:rPr lang="en-US" sz="2000" b="1" dirty="0"/>
              <a:t>persistent storage'</a:t>
            </a:r>
            <a:r>
              <a:rPr lang="en-US" sz="2000" dirty="0"/>
              <a:t> for storing the data, which cannot be lost after the pod is killed or rescheduled. Kubernetes supports various storage systems for storing the data, such as </a:t>
            </a:r>
            <a:r>
              <a:rPr lang="en-US" sz="2000" b="1" dirty="0"/>
              <a:t>Google Compute Engine's Persistent Disks (GCE PD) or Amazon Elastic Block Storage (EBS).</a:t>
            </a:r>
            <a:r>
              <a:rPr lang="en-US" sz="2000" dirty="0"/>
              <a:t> It also provides the distributed file systems: </a:t>
            </a:r>
            <a:r>
              <a:rPr lang="en-US" sz="2000" b="1" dirty="0"/>
              <a:t>NFS or GFS</a:t>
            </a:r>
            <a:r>
              <a:rPr lang="en-US" sz="2000" dirty="0"/>
              <a:t>.</a:t>
            </a:r>
          </a:p>
          <a:p>
            <a:r>
              <a:rPr lang="en-US" sz="2000" b="1" dirty="0"/>
              <a:t>Self-Healing:</a:t>
            </a:r>
          </a:p>
          <a:p>
            <a:pPr lvl="1">
              <a:lnSpc>
                <a:spcPct val="150000"/>
              </a:lnSpc>
            </a:pPr>
            <a:r>
              <a:rPr lang="en-US" sz="2000" dirty="0"/>
              <a:t>This feature plays an important role in the concept of Kubernetes. Those containers which are failed during the execution process, Kubernetes restarts them automatically. And, those containers which do not reply to the user-defined health check, it stops them from working automatically.</a:t>
            </a:r>
          </a:p>
          <a:p>
            <a:pPr lvl="1">
              <a:lnSpc>
                <a:spcPct val="150000"/>
              </a:lnSpc>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3115512061"/>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3"/>
            <a:ext cx="10515600" cy="1325563"/>
          </a:xfrm>
        </p:spPr>
        <p:txBody>
          <a:bodyPr>
            <a:noAutofit/>
          </a:bodyPr>
          <a:lstStyle/>
          <a:p>
            <a:r>
              <a:rPr lang="en-US" sz="3600" b="1" i="1" dirty="0"/>
              <a:t>Features of Kubernetes (Cont.)</a:t>
            </a:r>
          </a:p>
        </p:txBody>
      </p:sp>
      <p:sp>
        <p:nvSpPr>
          <p:cNvPr id="3" name="Content Placeholder 2"/>
          <p:cNvSpPr>
            <a:spLocks noGrp="1"/>
          </p:cNvSpPr>
          <p:nvPr>
            <p:ph idx="1"/>
          </p:nvPr>
        </p:nvSpPr>
        <p:spPr>
          <a:xfrm>
            <a:off x="838199" y="1585550"/>
            <a:ext cx="10761617" cy="5050382"/>
          </a:xfrm>
        </p:spPr>
        <p:txBody>
          <a:bodyPr>
            <a:normAutofit/>
          </a:bodyPr>
          <a:lstStyle/>
          <a:p>
            <a:r>
              <a:rPr lang="en-US" sz="2000" b="1" dirty="0"/>
              <a:t>Automated rollouts and rollbacks:</a:t>
            </a:r>
          </a:p>
          <a:p>
            <a:pPr lvl="1">
              <a:lnSpc>
                <a:spcPct val="170000"/>
              </a:lnSpc>
            </a:pPr>
            <a:r>
              <a:rPr lang="en-US" sz="2000" dirty="0"/>
              <a:t>Using the rollouts, Kubernetes distributes the changes and updates to an application or its configuration. If any problem occurs in the system, then this technique rollbacks those changes for you immediately.</a:t>
            </a:r>
          </a:p>
          <a:p>
            <a:pPr marL="457200" lvl="1" indent="0">
              <a:buNone/>
            </a:pPr>
            <a:endParaRPr lang="en-US" dirty="0"/>
          </a:p>
          <a:p>
            <a:pPr lvl="1">
              <a:lnSpc>
                <a:spcPct val="150000"/>
              </a:lnSpc>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80" y="0"/>
            <a:ext cx="1815736" cy="1815736"/>
          </a:xfrm>
          <a:prstGeom prst="rect">
            <a:avLst/>
          </a:prstGeom>
        </p:spPr>
      </p:pic>
    </p:spTree>
    <p:extLst>
      <p:ext uri="{BB962C8B-B14F-4D97-AF65-F5344CB8AC3E}">
        <p14:creationId xmlns:p14="http://schemas.microsoft.com/office/powerpoint/2010/main" val="3803879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b="1" i="1" dirty="0"/>
              <a:t>Thanks</a:t>
            </a:r>
            <a:endParaRPr lang="en-US" sz="3600" b="1" i="1" dirty="0"/>
          </a:p>
        </p:txBody>
      </p:sp>
      <p:sp>
        <p:nvSpPr>
          <p:cNvPr id="3" name="Content Placeholder 2"/>
          <p:cNvSpPr>
            <a:spLocks noGrp="1"/>
          </p:cNvSpPr>
          <p:nvPr>
            <p:ph idx="1"/>
          </p:nvPr>
        </p:nvSpPr>
        <p:spPr/>
        <p:txBody>
          <a:bodyPr>
            <a:noAutofit/>
          </a:bodyPr>
          <a:lstStyle/>
          <a:p>
            <a:pPr marL="0" indent="0" algn="ctr">
              <a:buNone/>
            </a:pPr>
            <a:r>
              <a:rPr lang="en-US" sz="23900" dirty="0"/>
              <a:t>…?</a:t>
            </a:r>
          </a:p>
        </p:txBody>
      </p:sp>
    </p:spTree>
    <p:extLst>
      <p:ext uri="{BB962C8B-B14F-4D97-AF65-F5344CB8AC3E}">
        <p14:creationId xmlns:p14="http://schemas.microsoft.com/office/powerpoint/2010/main" val="170208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noAutofit/>
          </a:bodyPr>
          <a:lstStyle/>
          <a:p>
            <a:r>
              <a:rPr lang="en-US" sz="3600" b="1" i="1" dirty="0"/>
              <a:t>Scaling</a:t>
            </a:r>
          </a:p>
        </p:txBody>
      </p:sp>
      <p:sp>
        <p:nvSpPr>
          <p:cNvPr id="3" name="Content Placeholder 2"/>
          <p:cNvSpPr>
            <a:spLocks noGrp="1"/>
          </p:cNvSpPr>
          <p:nvPr>
            <p:ph idx="1"/>
          </p:nvPr>
        </p:nvSpPr>
        <p:spPr>
          <a:xfrm>
            <a:off x="838199" y="1325563"/>
            <a:ext cx="10761617" cy="5271180"/>
          </a:xfrm>
        </p:spPr>
        <p:txBody>
          <a:bodyPr>
            <a:normAutofit lnSpcReduction="10000"/>
          </a:bodyPr>
          <a:lstStyle/>
          <a:p>
            <a:pPr>
              <a:lnSpc>
                <a:spcPct val="150000"/>
              </a:lnSpc>
            </a:pPr>
            <a:r>
              <a:rPr lang="en-US" sz="2000" dirty="0"/>
              <a:t>In cloud computing, scaling is the process of adding or removing compute, storage, and network services to meet the demands a workload makes for resources in order to maintain availability and performance as utilization increases.</a:t>
            </a:r>
          </a:p>
          <a:p>
            <a:pPr>
              <a:lnSpc>
                <a:spcPct val="150000"/>
              </a:lnSpc>
            </a:pPr>
            <a:r>
              <a:rPr lang="en-US" sz="2000" dirty="0"/>
              <a:t> </a:t>
            </a:r>
            <a:r>
              <a:rPr lang="en-US" sz="2200" b="1" dirty="0"/>
              <a:t>Scale Up (Vertical Scaling)</a:t>
            </a:r>
          </a:p>
          <a:p>
            <a:pPr lvl="1">
              <a:lnSpc>
                <a:spcPct val="160000"/>
              </a:lnSpc>
            </a:pPr>
            <a:r>
              <a:rPr lang="en-US" sz="1700" dirty="0"/>
              <a:t>Scaling up is the process of resizing a server (or replacing it with another server) to give it supplemental or fewer CPUs, memory, or network capacity.</a:t>
            </a:r>
          </a:p>
          <a:p>
            <a:r>
              <a:rPr lang="en-US" sz="2200" b="1" dirty="0"/>
              <a:t>Scale Out (Horizontal Scaling)</a:t>
            </a:r>
          </a:p>
          <a:p>
            <a:pPr lvl="1">
              <a:lnSpc>
                <a:spcPct val="150000"/>
              </a:lnSpc>
            </a:pPr>
            <a:r>
              <a:rPr lang="en-US" sz="1700" dirty="0"/>
              <a:t>Instead of resizing an application to a bigger server, scaling out splits the workload across multiple servers that work in parallel.</a:t>
            </a:r>
          </a:p>
          <a:p>
            <a:pPr>
              <a:lnSpc>
                <a:spcPct val="150000"/>
              </a:lnSpc>
            </a:pPr>
            <a:r>
              <a:rPr lang="en-US" b="1" i="1" dirty="0"/>
              <a:t>Auto-scaling</a:t>
            </a:r>
            <a:r>
              <a:rPr lang="en-US" dirty="0"/>
              <a:t> </a:t>
            </a:r>
            <a:r>
              <a:rPr lang="en-US" sz="1700" dirty="0"/>
              <a:t>is the process of automatically increasing or decreasing the computational resources delivered to a cloud workload based on need. </a:t>
            </a:r>
          </a:p>
        </p:txBody>
      </p:sp>
    </p:spTree>
    <p:extLst>
      <p:ext uri="{BB962C8B-B14F-4D97-AF65-F5344CB8AC3E}">
        <p14:creationId xmlns:p14="http://schemas.microsoft.com/office/powerpoint/2010/main" val="374037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Deployment</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dirty="0"/>
              <a:t>Software deployment is all of the processes that make a software system available for use.</a:t>
            </a:r>
          </a:p>
          <a:p>
            <a:pPr>
              <a:lnSpc>
                <a:spcPct val="150000"/>
              </a:lnSpc>
            </a:pPr>
            <a:r>
              <a:rPr lang="en-US" sz="2400" dirty="0"/>
              <a:t>Cloud deployment is the process of deploying an application through one or more hosting models—software as a service (SaaS), platform as a service (PaaS) and/or infrastructure as a service (IaaS).</a:t>
            </a:r>
          </a:p>
        </p:txBody>
      </p:sp>
    </p:spTree>
    <p:extLst>
      <p:ext uri="{BB962C8B-B14F-4D97-AF65-F5344CB8AC3E}">
        <p14:creationId xmlns:p14="http://schemas.microsoft.com/office/powerpoint/2010/main" val="171295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Container Orchestration Tools</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dirty="0"/>
              <a:t>Some popular open source container orchestration tools include</a:t>
            </a:r>
          </a:p>
          <a:p>
            <a:pPr>
              <a:lnSpc>
                <a:spcPct val="150000"/>
              </a:lnSpc>
            </a:pPr>
            <a:r>
              <a:rPr lang="en-US" b="1" i="1" dirty="0"/>
              <a:t>Kubernetes</a:t>
            </a:r>
          </a:p>
          <a:p>
            <a:pPr>
              <a:lnSpc>
                <a:spcPct val="150000"/>
              </a:lnSpc>
            </a:pPr>
            <a:r>
              <a:rPr lang="en-US" b="1" i="1" dirty="0"/>
              <a:t>Docker Swarm</a:t>
            </a:r>
          </a:p>
        </p:txBody>
      </p:sp>
    </p:spTree>
    <p:extLst>
      <p:ext uri="{BB962C8B-B14F-4D97-AF65-F5344CB8AC3E}">
        <p14:creationId xmlns:p14="http://schemas.microsoft.com/office/powerpoint/2010/main" val="339180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64565"/>
          </a:xfrm>
        </p:spPr>
        <p:txBody>
          <a:bodyPr>
            <a:noAutofit/>
          </a:bodyPr>
          <a:lstStyle/>
          <a:p>
            <a:r>
              <a:rPr lang="en-US" sz="3600" b="1" i="1" dirty="0"/>
              <a:t>Kubernetes</a:t>
            </a:r>
          </a:p>
        </p:txBody>
      </p:sp>
      <p:sp>
        <p:nvSpPr>
          <p:cNvPr id="3" name="Content Placeholder 2"/>
          <p:cNvSpPr>
            <a:spLocks noGrp="1"/>
          </p:cNvSpPr>
          <p:nvPr>
            <p:ph idx="1"/>
          </p:nvPr>
        </p:nvSpPr>
        <p:spPr>
          <a:xfrm>
            <a:off x="838199" y="1027907"/>
            <a:ext cx="10761617" cy="5587492"/>
          </a:xfrm>
        </p:spPr>
        <p:txBody>
          <a:bodyPr>
            <a:normAutofit fontScale="92500"/>
          </a:bodyPr>
          <a:lstStyle/>
          <a:p>
            <a:pPr>
              <a:lnSpc>
                <a:spcPct val="150000"/>
              </a:lnSpc>
            </a:pPr>
            <a:r>
              <a:rPr lang="en-US" sz="2400" dirty="0"/>
              <a:t>Kubernetes is an open-source container orchestration tool for automating deployment, scaling, Load-balancing, scheduling the run isolated containers and management of containerized applications.</a:t>
            </a:r>
          </a:p>
          <a:p>
            <a:pPr>
              <a:lnSpc>
                <a:spcPct val="150000"/>
              </a:lnSpc>
            </a:pPr>
            <a:r>
              <a:rPr lang="en-US" sz="2400" dirty="0"/>
              <a:t>This platform is designed and developed by Google in 2014 built in </a:t>
            </a:r>
            <a:r>
              <a:rPr lang="en-US" sz="2400" b="1" i="1" dirty="0"/>
              <a:t>GO programming language</a:t>
            </a:r>
            <a:r>
              <a:rPr lang="en-US" sz="2400" dirty="0"/>
              <a:t>.</a:t>
            </a:r>
          </a:p>
          <a:p>
            <a:pPr>
              <a:lnSpc>
                <a:spcPct val="150000"/>
              </a:lnSpc>
            </a:pPr>
            <a:r>
              <a:rPr lang="en-US" sz="2400" dirty="0"/>
              <a:t>Supports </a:t>
            </a:r>
            <a:r>
              <a:rPr lang="en-US" sz="2400" b="1" dirty="0"/>
              <a:t>JSON</a:t>
            </a:r>
            <a:r>
              <a:rPr lang="en-US" sz="2400" dirty="0"/>
              <a:t> or </a:t>
            </a:r>
            <a:r>
              <a:rPr lang="en-US" sz="2400" b="1" dirty="0"/>
              <a:t>YAML</a:t>
            </a:r>
            <a:r>
              <a:rPr lang="en-US" sz="2400" dirty="0"/>
              <a:t> (</a:t>
            </a:r>
            <a:r>
              <a:rPr lang="en-US" sz="2400" dirty="0" err="1"/>
              <a:t>Ain't</a:t>
            </a:r>
            <a:r>
              <a:rPr lang="en-US" sz="2400" dirty="0"/>
              <a:t> Markup Language) YAML is a human-readable data-serialization language.</a:t>
            </a:r>
          </a:p>
          <a:p>
            <a:pPr>
              <a:lnSpc>
                <a:spcPct val="150000"/>
              </a:lnSpc>
            </a:pPr>
            <a:r>
              <a:rPr lang="en-US" sz="2400" dirty="0"/>
              <a:t>Kubernetes is also known as </a:t>
            </a:r>
            <a:r>
              <a:rPr lang="en-US" sz="2400" b="1" i="1" dirty="0"/>
              <a:t>'k8s‘</a:t>
            </a:r>
            <a:r>
              <a:rPr lang="en-US" sz="2400" dirty="0"/>
              <a:t>. (some pronounce it as </a:t>
            </a:r>
            <a:r>
              <a:rPr lang="en-US" sz="2400" b="1" i="1" dirty="0" err="1"/>
              <a:t>keits</a:t>
            </a:r>
            <a:r>
              <a:rPr lang="en-US" sz="2400" dirty="0"/>
              <a:t>)</a:t>
            </a:r>
          </a:p>
          <a:p>
            <a:pPr>
              <a:lnSpc>
                <a:spcPct val="150000"/>
              </a:lnSpc>
            </a:pPr>
            <a:r>
              <a:rPr lang="en-US" sz="2400" dirty="0"/>
              <a:t>The open-source project is hosted by the Cloud Native Computing Foundation (CNCF).</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4392" y="71360"/>
            <a:ext cx="956546" cy="956546"/>
          </a:xfrm>
          <a:prstGeom prst="rect">
            <a:avLst/>
          </a:prstGeom>
        </p:spPr>
      </p:pic>
      <p:pic>
        <p:nvPicPr>
          <p:cNvPr id="6" name="Picture 5">
            <a:extLst>
              <a:ext uri="{FF2B5EF4-FFF2-40B4-BE49-F238E27FC236}">
                <a16:creationId xmlns:a16="http://schemas.microsoft.com/office/drawing/2014/main" id="{BD32D16E-74FB-68DF-6509-5A3A25A75056}"/>
              </a:ext>
            </a:extLst>
          </p:cNvPr>
          <p:cNvPicPr>
            <a:picLocks noChangeAspect="1"/>
          </p:cNvPicPr>
          <p:nvPr/>
        </p:nvPicPr>
        <p:blipFill>
          <a:blip r:embed="rId3"/>
          <a:stretch>
            <a:fillRect/>
          </a:stretch>
        </p:blipFill>
        <p:spPr>
          <a:xfrm>
            <a:off x="8410744" y="4908441"/>
            <a:ext cx="923038" cy="67806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658521C-C760-2B48-E47A-C29ACC19B54D}"/>
              </a:ext>
            </a:extLst>
          </p:cNvPr>
          <p:cNvPicPr>
            <a:picLocks noChangeAspect="1"/>
          </p:cNvPicPr>
          <p:nvPr/>
        </p:nvPicPr>
        <p:blipFill>
          <a:blip r:embed="rId4"/>
          <a:stretch>
            <a:fillRect/>
          </a:stretch>
        </p:blipFill>
        <p:spPr>
          <a:xfrm>
            <a:off x="10485462" y="4717291"/>
            <a:ext cx="1409108" cy="8692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89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5873</TotalTime>
  <Words>3596</Words>
  <Application>Microsoft Office PowerPoint</Application>
  <PresentationFormat>Widescreen</PresentationFormat>
  <Paragraphs>297</Paragraphs>
  <Slides>54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Aptos</vt:lpstr>
      <vt:lpstr>Arial</vt:lpstr>
      <vt:lpstr>Calibri</vt:lpstr>
      <vt:lpstr>Calibri (Body)</vt:lpstr>
      <vt:lpstr>Calibri Light</vt:lpstr>
      <vt:lpstr>Consolas</vt:lpstr>
      <vt:lpstr>Open Sans</vt:lpstr>
      <vt:lpstr>Wingdings</vt:lpstr>
      <vt:lpstr>Office Theme</vt:lpstr>
      <vt:lpstr>Kubernetes</vt:lpstr>
      <vt:lpstr>Previous Lecture summary:</vt:lpstr>
      <vt:lpstr>Contents</vt:lpstr>
      <vt:lpstr>Container Orchestration</vt:lpstr>
      <vt:lpstr>Provisioning</vt:lpstr>
      <vt:lpstr>Scaling</vt:lpstr>
      <vt:lpstr>Deployment</vt:lpstr>
      <vt:lpstr>Container Orchestration Tools</vt:lpstr>
      <vt:lpstr>Kubernetes</vt:lpstr>
      <vt:lpstr>Docker vs. Kubernetes</vt:lpstr>
      <vt:lpstr>Docker vs. Kubernetes (Cont.)</vt:lpstr>
      <vt:lpstr> </vt:lpstr>
      <vt:lpstr>PowerPoint Presentation</vt:lpstr>
      <vt:lpstr>PowerPoint Presentation</vt:lpstr>
      <vt:lpstr>Using Minikube to Create a Cluster</vt:lpstr>
      <vt:lpstr>Control Plane</vt:lpstr>
      <vt:lpstr>Node</vt:lpstr>
      <vt:lpstr>PowerPoint Presentation</vt:lpstr>
      <vt:lpstr>PowerPoint Presentation</vt:lpstr>
      <vt:lpstr>Kubelet and Control Plane Communication</vt:lpstr>
      <vt:lpstr>Minikube</vt:lpstr>
      <vt:lpstr>minikube start</vt:lpstr>
      <vt:lpstr>Using kubectl to Create a Deployment</vt:lpstr>
      <vt:lpstr>Kubernetes Pods (1/3)</vt:lpstr>
      <vt:lpstr>Kubernetes Pods (2/3)</vt:lpstr>
      <vt:lpstr>Kubernetes Pods (3/3)</vt:lpstr>
      <vt:lpstr>PowerPoint Presentation</vt:lpstr>
      <vt:lpstr>PowerPoint Presentation</vt:lpstr>
      <vt:lpstr>Explore More</vt:lpstr>
      <vt:lpstr>A Kubernetes Service is an abstraction layer which defines a logical set of Pods and enables external traffic exposure, load balancing and service discovery for those Pods.</vt:lpstr>
      <vt:lpstr>Kubernetes Services</vt:lpstr>
      <vt:lpstr>Kubernetes Services</vt:lpstr>
      <vt:lpstr>Kubernetes Services</vt:lpstr>
      <vt:lpstr>Labels can be attached to objects at creation time or later</vt:lpstr>
      <vt:lpstr>Scaling an Application</vt:lpstr>
      <vt:lpstr>Scaling an Application</vt:lpstr>
      <vt:lpstr>Updating an Application</vt:lpstr>
      <vt:lpstr>PowerPoint Presentation</vt:lpstr>
      <vt:lpstr>Updating an Application</vt:lpstr>
      <vt:lpstr>https://labs.play-with-k8s.com/ </vt:lpstr>
      <vt:lpstr>PowerPoint Presentation</vt:lpstr>
      <vt:lpstr>Key Components of Kubernetes</vt:lpstr>
      <vt:lpstr>Kubernetes Architecture (Cont.)</vt:lpstr>
      <vt:lpstr>Master Node or Kubernetes Control Plane</vt:lpstr>
      <vt:lpstr>Master Node Components </vt:lpstr>
      <vt:lpstr>Master Node Components (Cont.)</vt:lpstr>
      <vt:lpstr>Worker/Slave node</vt:lpstr>
      <vt:lpstr>Worker/Slave components</vt:lpstr>
      <vt:lpstr>Worker/Slave components (Cont.)</vt:lpstr>
      <vt:lpstr>Worker/Slave components (Cont.)</vt:lpstr>
      <vt:lpstr>Features of Kubernetes</vt:lpstr>
      <vt:lpstr>Features of Kubernetes (Cont.)</vt:lpstr>
      <vt:lpstr>Features of Kubernetes (Cont.)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Muhammad Hanif</dc:creator>
  <cp:lastModifiedBy>Zaheer Sani</cp:lastModifiedBy>
  <cp:revision>475</cp:revision>
  <dcterms:created xsi:type="dcterms:W3CDTF">2017-02-21T04:58:17Z</dcterms:created>
  <dcterms:modified xsi:type="dcterms:W3CDTF">2024-04-18T12:26:11Z</dcterms:modified>
</cp:coreProperties>
</file>