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14" r:id="rId2"/>
    <p:sldId id="324" r:id="rId3"/>
    <p:sldId id="356" r:id="rId4"/>
    <p:sldId id="357" r:id="rId5"/>
    <p:sldId id="358" r:id="rId6"/>
    <p:sldId id="359" r:id="rId7"/>
    <p:sldId id="360" r:id="rId8"/>
    <p:sldId id="361" r:id="rId9"/>
    <p:sldId id="362" r:id="rId10"/>
    <p:sldId id="363" r:id="rId11"/>
    <p:sldId id="364" r:id="rId12"/>
    <p:sldId id="365" r:id="rId13"/>
    <p:sldId id="367" r:id="rId14"/>
    <p:sldId id="368" r:id="rId15"/>
    <p:sldId id="369" r:id="rId16"/>
    <p:sldId id="370" r:id="rId17"/>
    <p:sldId id="371" r:id="rId18"/>
    <p:sldId id="372" r:id="rId19"/>
    <p:sldId id="373" r:id="rId20"/>
    <p:sldId id="374" r:id="rId21"/>
    <p:sldId id="375" r:id="rId22"/>
    <p:sldId id="376" r:id="rId23"/>
    <p:sldId id="30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4660"/>
  </p:normalViewPr>
  <p:slideViewPr>
    <p:cSldViewPr snapToGrid="0">
      <p:cViewPr varScale="1">
        <p:scale>
          <a:sx n="78" d="100"/>
          <a:sy n="78" d="100"/>
        </p:scale>
        <p:origin x="77"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38C529-43AD-492C-BD00-7663F000CDBF}" type="datetimeFigureOut">
              <a:rPr lang="en-US" smtClean="0"/>
              <a:t>19-Oct-22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5CC1E-72FA-4E57-BA7F-FC1221F7791F}" type="slidenum">
              <a:rPr lang="en-US" smtClean="0"/>
              <a:t>‹#›</a:t>
            </a:fld>
            <a:endParaRPr lang="en-US"/>
          </a:p>
        </p:txBody>
      </p:sp>
    </p:spTree>
    <p:extLst>
      <p:ext uri="{BB962C8B-B14F-4D97-AF65-F5344CB8AC3E}">
        <p14:creationId xmlns:p14="http://schemas.microsoft.com/office/powerpoint/2010/main" val="412555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83ABFB-0481-4CC5-ABF9-2C4CE9D12409}" type="datetime1">
              <a:rPr lang="en-US" smtClean="0"/>
              <a:t>19-Oct-22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51221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7A5918-257A-4095-BDEB-73BDDEB4A29E}" type="datetime1">
              <a:rPr lang="en-US" smtClean="0"/>
              <a:t>19-Oct-22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2803771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710D01-121F-4BE4-9A0D-9D74E07BA582}" type="datetime1">
              <a:rPr lang="en-US" smtClean="0"/>
              <a:t>19-Oct-22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307678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01DBEC-91FA-447A-8AB9-A8DB16DAAB17}" type="datetime1">
              <a:rPr lang="en-US" smtClean="0"/>
              <a:t>19-Oct-22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527744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8C943D-2555-4A57-B8EB-75C7F91B71C6}" type="datetime1">
              <a:rPr lang="en-US" smtClean="0"/>
              <a:t>19-Oct-22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2607521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BB08C4-1FBA-4FE5-8D28-8C27B7466E79}" type="datetime1">
              <a:rPr lang="en-US" smtClean="0"/>
              <a:t>19-Oct-22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3207750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E682A9-2A64-4335-8BB6-EA1B5FE288A5}" type="datetime1">
              <a:rPr lang="en-US" smtClean="0"/>
              <a:t>19-Oct-22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212946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8C89B2-6DED-445A-9AF5-74F690F84E78}" type="datetime1">
              <a:rPr lang="en-US" smtClean="0"/>
              <a:t>19-Oct-22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254822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E7014-808B-4A34-9722-060A0C8B943A}" type="datetime1">
              <a:rPr lang="en-US" smtClean="0"/>
              <a:t>19-Oct-22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4276681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158D58-A862-414E-9423-46150B41CA14}" type="datetime1">
              <a:rPr lang="en-US" smtClean="0"/>
              <a:t>19-Oct-22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278110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776D00-FA0D-4D29-83D4-DD5A6DDF16E7}" type="datetime1">
              <a:rPr lang="en-US" smtClean="0"/>
              <a:t>19-Oct-22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25C6B-C1FE-4297-863E-68E85899D6B2}" type="slidenum">
              <a:rPr lang="en-US" smtClean="0"/>
              <a:t>‹#›</a:t>
            </a:fld>
            <a:endParaRPr lang="en-US"/>
          </a:p>
        </p:txBody>
      </p:sp>
    </p:spTree>
    <p:extLst>
      <p:ext uri="{BB962C8B-B14F-4D97-AF65-F5344CB8AC3E}">
        <p14:creationId xmlns:p14="http://schemas.microsoft.com/office/powerpoint/2010/main" val="1517779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012F9-413F-48FB-8539-50B5C9E7D155}" type="datetime1">
              <a:rPr lang="en-US" smtClean="0"/>
              <a:t>19-Oct-22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25C6B-C1FE-4297-863E-68E85899D6B2}" type="slidenum">
              <a:rPr lang="en-US" smtClean="0"/>
              <a:t>‹#›</a:t>
            </a:fld>
            <a:endParaRPr lang="en-US"/>
          </a:p>
        </p:txBody>
      </p:sp>
    </p:spTree>
    <p:extLst>
      <p:ext uri="{BB962C8B-B14F-4D97-AF65-F5344CB8AC3E}">
        <p14:creationId xmlns:p14="http://schemas.microsoft.com/office/powerpoint/2010/main" val="969021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76697" y="3876357"/>
            <a:ext cx="9144000" cy="1655762"/>
          </a:xfrm>
        </p:spPr>
        <p:txBody>
          <a:bodyPr/>
          <a:lstStyle/>
          <a:p>
            <a:r>
              <a:rPr lang="en-US" i="1" dirty="0"/>
              <a:t> </a:t>
            </a:r>
          </a:p>
        </p:txBody>
      </p:sp>
      <p:sp>
        <p:nvSpPr>
          <p:cNvPr id="4" name="Slide Number Placeholder 3"/>
          <p:cNvSpPr>
            <a:spLocks noGrp="1"/>
          </p:cNvSpPr>
          <p:nvPr>
            <p:ph type="sldNum" sz="quarter" idx="12"/>
          </p:nvPr>
        </p:nvSpPr>
        <p:spPr>
          <a:xfrm>
            <a:off x="8987971" y="6153150"/>
            <a:ext cx="2743200" cy="365125"/>
          </a:xfrm>
        </p:spPr>
        <p:txBody>
          <a:bodyPr/>
          <a:lstStyle/>
          <a:p>
            <a:fld id="{18925C6B-C1FE-4297-863E-68E85899D6B2}" type="slidenum">
              <a:rPr lang="en-US" sz="1600" smtClean="0"/>
              <a:t>1</a:t>
            </a:fld>
            <a:endParaRPr lang="en-US" sz="1600" dirty="0"/>
          </a:p>
        </p:txBody>
      </p:sp>
      <p:sp>
        <p:nvSpPr>
          <p:cNvPr id="5" name="TextBox 4">
            <a:extLst>
              <a:ext uri="{FF2B5EF4-FFF2-40B4-BE49-F238E27FC236}">
                <a16:creationId xmlns:a16="http://schemas.microsoft.com/office/drawing/2014/main" id="{2E73AA3D-CD6B-D90E-F9AB-72030BEA44BD}"/>
              </a:ext>
            </a:extLst>
          </p:cNvPr>
          <p:cNvSpPr txBox="1"/>
          <p:nvPr/>
        </p:nvSpPr>
        <p:spPr>
          <a:xfrm>
            <a:off x="2901781" y="2139507"/>
            <a:ext cx="8360491" cy="2231637"/>
          </a:xfrm>
          <a:prstGeom prst="rect">
            <a:avLst/>
          </a:prstGeom>
        </p:spPr>
        <p:txBody>
          <a:bodyPr lIns="0" tIns="0" rIns="0" bIns="0" rtlCol="0" anchor="t">
            <a:spAutoFit/>
          </a:bodyPr>
          <a:lstStyle/>
          <a:p>
            <a:pPr>
              <a:lnSpc>
                <a:spcPts val="5774"/>
              </a:lnSpc>
            </a:pPr>
            <a:endParaRPr dirty="0"/>
          </a:p>
          <a:p>
            <a:pPr marL="0" lvl="0" indent="0">
              <a:lnSpc>
                <a:spcPts val="5774"/>
              </a:lnSpc>
            </a:pPr>
            <a:r>
              <a:rPr lang="en-US" sz="5499" dirty="0">
                <a:solidFill>
                  <a:srgbClr val="250542"/>
                </a:solidFill>
                <a:latin typeface="29LT Zarid Text"/>
              </a:rPr>
              <a:t>Introduction to DevOps</a:t>
            </a:r>
          </a:p>
          <a:p>
            <a:pPr marL="0" lvl="0" indent="0">
              <a:lnSpc>
                <a:spcPts val="5774"/>
              </a:lnSpc>
            </a:pPr>
            <a:endParaRPr lang="en-US" sz="5499" dirty="0">
              <a:solidFill>
                <a:srgbClr val="250542"/>
              </a:solidFill>
              <a:latin typeface="29LT Zarid Text"/>
            </a:endParaRPr>
          </a:p>
        </p:txBody>
      </p:sp>
    </p:spTree>
    <p:extLst>
      <p:ext uri="{BB962C8B-B14F-4D97-AF65-F5344CB8AC3E}">
        <p14:creationId xmlns:p14="http://schemas.microsoft.com/office/powerpoint/2010/main" val="2434583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 Component (cont.)</a:t>
            </a:r>
          </a:p>
        </p:txBody>
      </p:sp>
      <p:sp>
        <p:nvSpPr>
          <p:cNvPr id="3" name="Content Placeholder 2"/>
          <p:cNvSpPr>
            <a:spLocks noGrp="1"/>
          </p:cNvSpPr>
          <p:nvPr>
            <p:ph idx="1"/>
          </p:nvPr>
        </p:nvSpPr>
        <p:spPr>
          <a:xfrm>
            <a:off x="574766" y="1268863"/>
            <a:ext cx="11025049" cy="5311651"/>
          </a:xfrm>
        </p:spPr>
        <p:txBody>
          <a:bodyPr>
            <a:normAutofit/>
          </a:bodyPr>
          <a:lstStyle/>
          <a:p>
            <a:pPr>
              <a:lnSpc>
                <a:spcPct val="100000"/>
              </a:lnSpc>
            </a:pPr>
            <a:r>
              <a:rPr lang="en-US" dirty="0"/>
              <a:t>Build</a:t>
            </a:r>
          </a:p>
          <a:p>
            <a:pPr lvl="1">
              <a:lnSpc>
                <a:spcPct val="150000"/>
              </a:lnSpc>
            </a:pPr>
            <a:r>
              <a:rPr lang="en-US" sz="2000" dirty="0"/>
              <a:t>In DevOps, the usage of cloud, sharing of resources comes into the picture, and the build is dependent upon the user's need, which is a mechanism to control the usage of resources or capacity. Means to execution.</a:t>
            </a:r>
            <a:endParaRPr lang="en-US" dirty="0"/>
          </a:p>
          <a:p>
            <a:pPr>
              <a:lnSpc>
                <a:spcPct val="100000"/>
              </a:lnSpc>
            </a:pPr>
            <a:r>
              <a:rPr lang="en-US" dirty="0"/>
              <a:t>Test</a:t>
            </a:r>
          </a:p>
          <a:p>
            <a:pPr lvl="1">
              <a:lnSpc>
                <a:spcPct val="150000"/>
              </a:lnSpc>
            </a:pPr>
            <a:r>
              <a:rPr lang="en-US" sz="2000" dirty="0"/>
              <a:t>A quality assurance team sets committed code testing using automation tools like Selenium, Junit etc. If bugs and vulnerabilities are revealed, they are sent back to the engineering team. The application will be ready for production after testing.</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10</a:t>
            </a:fld>
            <a:endParaRPr lang="en-US" dirty="0"/>
          </a:p>
        </p:txBody>
      </p:sp>
    </p:spTree>
    <p:extLst>
      <p:ext uri="{BB962C8B-B14F-4D97-AF65-F5344CB8AC3E}">
        <p14:creationId xmlns:p14="http://schemas.microsoft.com/office/powerpoint/2010/main" val="3909581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 Component (cont.)</a:t>
            </a:r>
          </a:p>
        </p:txBody>
      </p:sp>
      <p:sp>
        <p:nvSpPr>
          <p:cNvPr id="3" name="Content Placeholder 2"/>
          <p:cNvSpPr>
            <a:spLocks noGrp="1"/>
          </p:cNvSpPr>
          <p:nvPr>
            <p:ph idx="1"/>
          </p:nvPr>
        </p:nvSpPr>
        <p:spPr>
          <a:xfrm>
            <a:off x="574766" y="1268863"/>
            <a:ext cx="11025049" cy="5311651"/>
          </a:xfrm>
        </p:spPr>
        <p:txBody>
          <a:bodyPr>
            <a:normAutofit/>
          </a:bodyPr>
          <a:lstStyle/>
          <a:p>
            <a:pPr>
              <a:lnSpc>
                <a:spcPct val="100000"/>
              </a:lnSpc>
            </a:pPr>
            <a:r>
              <a:rPr lang="en-US" dirty="0"/>
              <a:t>Monitor</a:t>
            </a:r>
          </a:p>
          <a:p>
            <a:pPr lvl="1">
              <a:lnSpc>
                <a:spcPct val="150000"/>
              </a:lnSpc>
            </a:pPr>
            <a:r>
              <a:rPr lang="en-US" sz="2000" dirty="0"/>
              <a:t>Continuous monitoring is used to identify any risk of failure. Also, it helps in tracking the system accurately so that the health of the application can be checked. The monitoring becomes more comfortable with services where the log data may get monitored through many third-party tools such as </a:t>
            </a:r>
            <a:r>
              <a:rPr lang="en-US" sz="2000" dirty="0" err="1"/>
              <a:t>Splunk</a:t>
            </a:r>
            <a:r>
              <a:rPr lang="en-US" sz="2000" dirty="0"/>
              <a:t>, </a:t>
            </a:r>
            <a:r>
              <a:rPr lang="en-US" sz="2000" dirty="0" err="1"/>
              <a:t>Nagian</a:t>
            </a:r>
            <a:r>
              <a:rPr lang="en-US" sz="2000" dirty="0"/>
              <a:t>.</a:t>
            </a:r>
          </a:p>
          <a:p>
            <a:pPr>
              <a:lnSpc>
                <a:spcPct val="100000"/>
              </a:lnSpc>
            </a:pPr>
            <a:r>
              <a:rPr lang="en-US" dirty="0"/>
              <a:t>Deploy</a:t>
            </a:r>
          </a:p>
          <a:p>
            <a:pPr lvl="1">
              <a:lnSpc>
                <a:spcPct val="150000"/>
              </a:lnSpc>
            </a:pPr>
            <a:r>
              <a:rPr lang="en-US" sz="2000" dirty="0"/>
              <a:t>Many systems can support the scheduler for automated deployment. The cloud management platform enables users to capture accurate insights and view the optimization scenario, analytics on trends by the deployment of dashboards.</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11</a:t>
            </a:fld>
            <a:endParaRPr lang="en-US" dirty="0"/>
          </a:p>
        </p:txBody>
      </p:sp>
    </p:spTree>
    <p:extLst>
      <p:ext uri="{BB962C8B-B14F-4D97-AF65-F5344CB8AC3E}">
        <p14:creationId xmlns:p14="http://schemas.microsoft.com/office/powerpoint/2010/main" val="2560384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 Component (cont.)</a:t>
            </a:r>
          </a:p>
        </p:txBody>
      </p:sp>
      <p:sp>
        <p:nvSpPr>
          <p:cNvPr id="3" name="Content Placeholder 2"/>
          <p:cNvSpPr>
            <a:spLocks noGrp="1"/>
          </p:cNvSpPr>
          <p:nvPr>
            <p:ph idx="1"/>
          </p:nvPr>
        </p:nvSpPr>
        <p:spPr>
          <a:xfrm>
            <a:off x="574766" y="1268863"/>
            <a:ext cx="11025049" cy="5311651"/>
          </a:xfrm>
        </p:spPr>
        <p:txBody>
          <a:bodyPr>
            <a:normAutofit/>
          </a:bodyPr>
          <a:lstStyle/>
          <a:p>
            <a:pPr>
              <a:lnSpc>
                <a:spcPct val="100000"/>
              </a:lnSpc>
            </a:pPr>
            <a:r>
              <a:rPr lang="en-US" dirty="0"/>
              <a:t>Operate</a:t>
            </a:r>
          </a:p>
          <a:p>
            <a:pPr lvl="1">
              <a:lnSpc>
                <a:spcPct val="150000"/>
              </a:lnSpc>
            </a:pPr>
            <a:r>
              <a:rPr lang="en-US" sz="2000" dirty="0"/>
              <a:t>The teams operate in a collaborative way where both the teams actively participate throughout the service lifecycle. The operation team interacts with developers, and they come up with a monitoring plan which serves the IT and business requirements.</a:t>
            </a:r>
          </a:p>
          <a:p>
            <a:pPr>
              <a:lnSpc>
                <a:spcPct val="100000"/>
              </a:lnSpc>
            </a:pPr>
            <a:r>
              <a:rPr lang="en-US" dirty="0"/>
              <a:t>Release</a:t>
            </a:r>
          </a:p>
          <a:p>
            <a:pPr lvl="1">
              <a:lnSpc>
                <a:spcPct val="150000"/>
              </a:lnSpc>
            </a:pPr>
            <a:r>
              <a:rPr lang="en-US" sz="2000" dirty="0"/>
              <a:t>Deployment to an environment can be done by automation. But when the deployment is made to the production environment. Means </a:t>
            </a:r>
            <a:r>
              <a:rPr lang="en-US" sz="2000"/>
              <a:t>to integrate</a:t>
            </a:r>
            <a:endParaRPr lang="en-US" sz="2000" dirty="0"/>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12</a:t>
            </a:fld>
            <a:endParaRPr lang="en-US" dirty="0"/>
          </a:p>
        </p:txBody>
      </p:sp>
    </p:spTree>
    <p:extLst>
      <p:ext uri="{BB962C8B-B14F-4D97-AF65-F5344CB8AC3E}">
        <p14:creationId xmlns:p14="http://schemas.microsoft.com/office/powerpoint/2010/main" val="1893442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 Lifecycle</a:t>
            </a:r>
          </a:p>
        </p:txBody>
      </p:sp>
      <p:sp>
        <p:nvSpPr>
          <p:cNvPr id="3" name="Content Placeholder 2"/>
          <p:cNvSpPr>
            <a:spLocks noGrp="1"/>
          </p:cNvSpPr>
          <p:nvPr>
            <p:ph idx="1"/>
          </p:nvPr>
        </p:nvSpPr>
        <p:spPr>
          <a:xfrm>
            <a:off x="574766" y="1268863"/>
            <a:ext cx="11025049" cy="5311651"/>
          </a:xfrm>
        </p:spPr>
        <p:txBody>
          <a:bodyPr>
            <a:normAutofit/>
          </a:bodyPr>
          <a:lstStyle/>
          <a:p>
            <a:pPr>
              <a:buFont typeface="Wingdings" panose="05000000000000000000" pitchFamily="2" charset="2"/>
              <a:buChar char="Ø"/>
            </a:pPr>
            <a:r>
              <a:rPr lang="en-US" b="1" dirty="0"/>
              <a:t>Continuous Development</a:t>
            </a:r>
          </a:p>
          <a:p>
            <a:pPr lvl="1" algn="just">
              <a:lnSpc>
                <a:spcPct val="150000"/>
              </a:lnSpc>
            </a:pPr>
            <a:r>
              <a:rPr lang="en-US" sz="2000" dirty="0"/>
              <a:t>This phase involves the planning and coding of the software. The vision of the project is decided during the planning phase. And the developers begin developing the code for the application. There are no DevOps tools that are required for planning, but there are several tools for maintaining the code.</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13</a:t>
            </a:fld>
            <a:endParaRPr lang="en-US" dirty="0"/>
          </a:p>
        </p:txBody>
      </p:sp>
    </p:spTree>
    <p:extLst>
      <p:ext uri="{BB962C8B-B14F-4D97-AF65-F5344CB8AC3E}">
        <p14:creationId xmlns:p14="http://schemas.microsoft.com/office/powerpoint/2010/main" val="4187426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 Lifecycle (Cont.)</a:t>
            </a:r>
          </a:p>
        </p:txBody>
      </p:sp>
      <p:sp>
        <p:nvSpPr>
          <p:cNvPr id="3" name="Content Placeholder 2"/>
          <p:cNvSpPr>
            <a:spLocks noGrp="1"/>
          </p:cNvSpPr>
          <p:nvPr>
            <p:ph idx="1"/>
          </p:nvPr>
        </p:nvSpPr>
        <p:spPr>
          <a:xfrm>
            <a:off x="574766" y="1268863"/>
            <a:ext cx="11025049" cy="5311651"/>
          </a:xfrm>
        </p:spPr>
        <p:txBody>
          <a:bodyPr>
            <a:normAutofit/>
          </a:bodyPr>
          <a:lstStyle/>
          <a:p>
            <a:pPr>
              <a:buFont typeface="Wingdings" panose="05000000000000000000" pitchFamily="2" charset="2"/>
              <a:buChar char="Ø"/>
            </a:pPr>
            <a:r>
              <a:rPr lang="en-US" b="1" dirty="0"/>
              <a:t>Continuous Integration</a:t>
            </a:r>
          </a:p>
          <a:p>
            <a:pPr lvl="1">
              <a:lnSpc>
                <a:spcPct val="150000"/>
              </a:lnSpc>
            </a:pPr>
            <a:r>
              <a:rPr lang="en-US" sz="2000" dirty="0"/>
              <a:t>This phase involves the build and coding of the software. The code supporting new functionality is continuously integrated with the existing code. The updated code needs to be integrated continuously and smoothly with the systems to reflect changes to the end-users.</a:t>
            </a:r>
          </a:p>
          <a:p>
            <a:pPr lvl="1">
              <a:lnSpc>
                <a:spcPct val="150000"/>
              </a:lnSpc>
            </a:pPr>
            <a:r>
              <a:rPr lang="en-US" sz="2000" dirty="0"/>
              <a:t>Whenever there is a change in the </a:t>
            </a:r>
            <a:r>
              <a:rPr lang="en-US" sz="2000" dirty="0" err="1"/>
              <a:t>Git</a:t>
            </a:r>
            <a:r>
              <a:rPr lang="en-US" sz="2000" dirty="0"/>
              <a:t> repository, then Jenkins fetches the updated code and prepares a build of that code, which is an executable file in the form of war or jar. Then this build is forwarded to the test server or the production server.</a:t>
            </a:r>
          </a:p>
          <a:p>
            <a:pPr lvl="1">
              <a:lnSpc>
                <a:spcPct val="150000"/>
              </a:lnSpc>
            </a:pPr>
            <a:r>
              <a:rPr lang="en-US" sz="2000" dirty="0"/>
              <a:t>Jenkins is a popular tool used to automate this phase.</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14</a:t>
            </a:fld>
            <a:endParaRPr lang="en-US" dirty="0"/>
          </a:p>
        </p:txBody>
      </p:sp>
    </p:spTree>
    <p:extLst>
      <p:ext uri="{BB962C8B-B14F-4D97-AF65-F5344CB8AC3E}">
        <p14:creationId xmlns:p14="http://schemas.microsoft.com/office/powerpoint/2010/main" val="1320223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 Lifecycle (Cont.)</a:t>
            </a:r>
          </a:p>
        </p:txBody>
      </p:sp>
      <p:sp>
        <p:nvSpPr>
          <p:cNvPr id="3" name="Content Placeholder 2"/>
          <p:cNvSpPr>
            <a:spLocks noGrp="1"/>
          </p:cNvSpPr>
          <p:nvPr>
            <p:ph idx="1"/>
          </p:nvPr>
        </p:nvSpPr>
        <p:spPr>
          <a:xfrm>
            <a:off x="574766" y="1268863"/>
            <a:ext cx="11025049" cy="5311651"/>
          </a:xfrm>
        </p:spPr>
        <p:txBody>
          <a:bodyPr>
            <a:normAutofit/>
          </a:bodyPr>
          <a:lstStyle/>
          <a:p>
            <a:pPr>
              <a:lnSpc>
                <a:spcPct val="150000"/>
              </a:lnSpc>
              <a:buFont typeface="Wingdings" panose="05000000000000000000" pitchFamily="2" charset="2"/>
              <a:buChar char="Ø"/>
            </a:pPr>
            <a:r>
              <a:rPr lang="en-US" b="1" dirty="0"/>
              <a:t>Continuous Testing</a:t>
            </a:r>
          </a:p>
          <a:p>
            <a:pPr lvl="1">
              <a:lnSpc>
                <a:spcPct val="150000"/>
              </a:lnSpc>
            </a:pPr>
            <a:r>
              <a:rPr lang="en-US" sz="2000" dirty="0"/>
              <a:t>This phase, where the developed software is continuously testing for bugs. For constant testing, automation testing tools such as </a:t>
            </a:r>
            <a:r>
              <a:rPr lang="en-US" sz="2000" dirty="0" err="1"/>
              <a:t>TestNG</a:t>
            </a:r>
            <a:r>
              <a:rPr lang="en-US" sz="2000" dirty="0"/>
              <a:t>, JUnit, Selenium, </a:t>
            </a:r>
            <a:r>
              <a:rPr lang="en-US" sz="2000" dirty="0" err="1"/>
              <a:t>etc</a:t>
            </a:r>
            <a:r>
              <a:rPr lang="en-US" sz="2000" dirty="0"/>
              <a:t> are used. These tools allow QAs to test multiple code-bases thoroughly in parallel to ensure that there is no flaw in the functionality.</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15</a:t>
            </a:fld>
            <a:endParaRPr lang="en-US" dirty="0"/>
          </a:p>
        </p:txBody>
      </p:sp>
    </p:spTree>
    <p:extLst>
      <p:ext uri="{BB962C8B-B14F-4D97-AF65-F5344CB8AC3E}">
        <p14:creationId xmlns:p14="http://schemas.microsoft.com/office/powerpoint/2010/main" val="1090833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 Lifecycle (Cont.)</a:t>
            </a:r>
          </a:p>
        </p:txBody>
      </p:sp>
      <p:sp>
        <p:nvSpPr>
          <p:cNvPr id="3" name="Content Placeholder 2"/>
          <p:cNvSpPr>
            <a:spLocks noGrp="1"/>
          </p:cNvSpPr>
          <p:nvPr>
            <p:ph idx="1"/>
          </p:nvPr>
        </p:nvSpPr>
        <p:spPr>
          <a:xfrm>
            <a:off x="574766" y="1268863"/>
            <a:ext cx="11025049" cy="5311651"/>
          </a:xfrm>
        </p:spPr>
        <p:txBody>
          <a:bodyPr>
            <a:normAutofit/>
          </a:bodyPr>
          <a:lstStyle/>
          <a:p>
            <a:pPr>
              <a:lnSpc>
                <a:spcPct val="150000"/>
              </a:lnSpc>
              <a:buFont typeface="Wingdings" panose="05000000000000000000" pitchFamily="2" charset="2"/>
              <a:buChar char="Ø"/>
            </a:pPr>
            <a:r>
              <a:rPr lang="en-US" b="1" dirty="0"/>
              <a:t>Continuous Monitoring</a:t>
            </a:r>
          </a:p>
          <a:p>
            <a:pPr lvl="1">
              <a:lnSpc>
                <a:spcPct val="150000"/>
              </a:lnSpc>
            </a:pPr>
            <a:r>
              <a:rPr lang="en-US" sz="2000" dirty="0"/>
              <a:t>Monitoring is a phase that involves all the operational factors of the entire DevOps process, where important information about the use of the software is recorded and carefully processed to find out trends and identify problem areas. Usually, the monitoring is integrated within the operational capabilities of the software application.</a:t>
            </a:r>
          </a:p>
          <a:p>
            <a:pPr lvl="1">
              <a:lnSpc>
                <a:spcPct val="150000"/>
              </a:lnSpc>
            </a:pPr>
            <a:r>
              <a:rPr lang="en-US" sz="2000" dirty="0"/>
              <a:t>The system errors such as server not reachable, low memory, </a:t>
            </a:r>
            <a:r>
              <a:rPr lang="en-US" sz="2000" dirty="0" err="1"/>
              <a:t>etc</a:t>
            </a:r>
            <a:r>
              <a:rPr lang="en-US" sz="2000" dirty="0"/>
              <a:t> are resolved in this phase. It maintains the security and availability of the service.</a:t>
            </a:r>
          </a:p>
          <a:p>
            <a:pPr lvl="1">
              <a:lnSpc>
                <a:spcPct val="150000"/>
              </a:lnSpc>
            </a:pPr>
            <a:endParaRPr lang="en-US" sz="2000" dirty="0"/>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16</a:t>
            </a:fld>
            <a:endParaRPr lang="en-US" dirty="0"/>
          </a:p>
        </p:txBody>
      </p:sp>
    </p:spTree>
    <p:extLst>
      <p:ext uri="{BB962C8B-B14F-4D97-AF65-F5344CB8AC3E}">
        <p14:creationId xmlns:p14="http://schemas.microsoft.com/office/powerpoint/2010/main" val="363443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 Lifecycle (Cont.)</a:t>
            </a:r>
          </a:p>
        </p:txBody>
      </p:sp>
      <p:sp>
        <p:nvSpPr>
          <p:cNvPr id="3" name="Content Placeholder 2"/>
          <p:cNvSpPr>
            <a:spLocks noGrp="1"/>
          </p:cNvSpPr>
          <p:nvPr>
            <p:ph idx="1"/>
          </p:nvPr>
        </p:nvSpPr>
        <p:spPr>
          <a:xfrm>
            <a:off x="574766" y="1268863"/>
            <a:ext cx="11025049" cy="5311651"/>
          </a:xfrm>
        </p:spPr>
        <p:txBody>
          <a:bodyPr>
            <a:normAutofit/>
          </a:bodyPr>
          <a:lstStyle/>
          <a:p>
            <a:r>
              <a:rPr lang="en-US" b="1" dirty="0"/>
              <a:t>Continuous Feedback</a:t>
            </a:r>
          </a:p>
          <a:p>
            <a:pPr lvl="1">
              <a:lnSpc>
                <a:spcPct val="150000"/>
              </a:lnSpc>
            </a:pPr>
            <a:r>
              <a:rPr lang="en-US" sz="2000" dirty="0"/>
              <a:t>The application development is consistently improved by analyzing the results from the operations of the software. This is carried out by placing the critical phase of constant feedback between the operations and the development of the next version of the current software application.</a:t>
            </a:r>
          </a:p>
          <a:p>
            <a:pPr lvl="1">
              <a:lnSpc>
                <a:spcPct val="150000"/>
              </a:lnSpc>
            </a:pPr>
            <a:endParaRPr lang="en-US" sz="2000" dirty="0"/>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17</a:t>
            </a:fld>
            <a:endParaRPr lang="en-US" dirty="0"/>
          </a:p>
        </p:txBody>
      </p:sp>
    </p:spTree>
    <p:extLst>
      <p:ext uri="{BB962C8B-B14F-4D97-AF65-F5344CB8AC3E}">
        <p14:creationId xmlns:p14="http://schemas.microsoft.com/office/powerpoint/2010/main" val="3187091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 Lifecycle (Cont.)</a:t>
            </a:r>
          </a:p>
        </p:txBody>
      </p:sp>
      <p:sp>
        <p:nvSpPr>
          <p:cNvPr id="3" name="Content Placeholder 2"/>
          <p:cNvSpPr>
            <a:spLocks noGrp="1"/>
          </p:cNvSpPr>
          <p:nvPr>
            <p:ph idx="1"/>
          </p:nvPr>
        </p:nvSpPr>
        <p:spPr>
          <a:xfrm>
            <a:off x="574766" y="1268863"/>
            <a:ext cx="11025049" cy="5311651"/>
          </a:xfrm>
        </p:spPr>
        <p:txBody>
          <a:bodyPr>
            <a:normAutofit/>
          </a:bodyPr>
          <a:lstStyle/>
          <a:p>
            <a:r>
              <a:rPr lang="en-US" b="1" dirty="0"/>
              <a:t>Continuous Deployment</a:t>
            </a:r>
          </a:p>
          <a:p>
            <a:pPr lvl="1">
              <a:lnSpc>
                <a:spcPct val="150000"/>
              </a:lnSpc>
            </a:pPr>
            <a:r>
              <a:rPr lang="en-US" sz="2000" dirty="0"/>
              <a:t>In this phase, the code is deployed to the production servers. Also, it is essential to ensure that the code is correctly used on all the servers.</a:t>
            </a:r>
          </a:p>
          <a:p>
            <a:pPr lvl="1">
              <a:lnSpc>
                <a:spcPct val="150000"/>
              </a:lnSpc>
            </a:pPr>
            <a:r>
              <a:rPr lang="en-US" sz="2000" dirty="0"/>
              <a:t>Here are some popular tools which are used in this phase, such as Chef, Puppet, </a:t>
            </a:r>
            <a:r>
              <a:rPr lang="en-US" sz="2000" dirty="0" err="1"/>
              <a:t>Ansible</a:t>
            </a:r>
            <a:r>
              <a:rPr lang="en-US" sz="2000" dirty="0"/>
              <a:t>, and </a:t>
            </a:r>
            <a:r>
              <a:rPr lang="en-US" sz="2000" dirty="0" err="1"/>
              <a:t>SaltStack</a:t>
            </a:r>
            <a:r>
              <a:rPr lang="en-US" sz="2000" dirty="0"/>
              <a: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18</a:t>
            </a:fld>
            <a:endParaRPr lang="en-US" dirty="0"/>
          </a:p>
        </p:txBody>
      </p:sp>
    </p:spTree>
    <p:extLst>
      <p:ext uri="{BB962C8B-B14F-4D97-AF65-F5344CB8AC3E}">
        <p14:creationId xmlns:p14="http://schemas.microsoft.com/office/powerpoint/2010/main" val="3202934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 Lifecycle (Cont.)</a:t>
            </a:r>
          </a:p>
        </p:txBody>
      </p:sp>
      <p:sp>
        <p:nvSpPr>
          <p:cNvPr id="3" name="Content Placeholder 2"/>
          <p:cNvSpPr>
            <a:spLocks noGrp="1"/>
          </p:cNvSpPr>
          <p:nvPr>
            <p:ph idx="1"/>
          </p:nvPr>
        </p:nvSpPr>
        <p:spPr>
          <a:xfrm>
            <a:off x="574766" y="1268863"/>
            <a:ext cx="11025049" cy="5311651"/>
          </a:xfrm>
        </p:spPr>
        <p:txBody>
          <a:bodyPr>
            <a:normAutofit/>
          </a:bodyPr>
          <a:lstStyle/>
          <a:p>
            <a:r>
              <a:rPr lang="en-US" b="1" dirty="0"/>
              <a:t>Continuous Operations</a:t>
            </a:r>
          </a:p>
          <a:p>
            <a:pPr lvl="1">
              <a:lnSpc>
                <a:spcPct val="150000"/>
              </a:lnSpc>
            </a:pPr>
            <a:r>
              <a:rPr lang="en-US" sz="2000" dirty="0"/>
              <a:t>Its last phase where all DevOps operations are based on continuity with complete automation of the release process and allow the organization to accelerate the overall time to market continuingly.</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19</a:t>
            </a:fld>
            <a:endParaRPr lang="en-US" dirty="0"/>
          </a:p>
        </p:txBody>
      </p:sp>
    </p:spTree>
    <p:extLst>
      <p:ext uri="{BB962C8B-B14F-4D97-AF65-F5344CB8AC3E}">
        <p14:creationId xmlns:p14="http://schemas.microsoft.com/office/powerpoint/2010/main" val="395930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7314" y="403907"/>
            <a:ext cx="10787742" cy="719500"/>
          </a:xfrm>
        </p:spPr>
        <p:txBody>
          <a:bodyPr>
            <a:normAutofit/>
          </a:bodyPr>
          <a:lstStyle/>
          <a:p>
            <a:pPr algn="l"/>
            <a:r>
              <a:rPr lang="en-US" sz="4000" b="1" i="1" dirty="0"/>
              <a:t>Contents</a:t>
            </a:r>
          </a:p>
        </p:txBody>
      </p:sp>
      <p:sp>
        <p:nvSpPr>
          <p:cNvPr id="3" name="Subtitle 2"/>
          <p:cNvSpPr>
            <a:spLocks noGrp="1"/>
          </p:cNvSpPr>
          <p:nvPr>
            <p:ph type="subTitle" idx="1"/>
          </p:nvPr>
        </p:nvSpPr>
        <p:spPr>
          <a:xfrm>
            <a:off x="827314" y="1435416"/>
            <a:ext cx="10787741" cy="4340182"/>
          </a:xfrm>
        </p:spPr>
        <p:txBody>
          <a:bodyPr>
            <a:noAutofit/>
          </a:bodyPr>
          <a:lstStyle/>
          <a:p>
            <a:pPr marL="342900" indent="-342900" algn="l">
              <a:lnSpc>
                <a:spcPct val="150000"/>
              </a:lnSpc>
              <a:buFont typeface="Arial" panose="020B0604020202020204" pitchFamily="34" charset="0"/>
              <a:buChar char="•"/>
            </a:pPr>
            <a:r>
              <a:rPr lang="en-US" dirty="0"/>
              <a:t>DevOps</a:t>
            </a:r>
          </a:p>
          <a:p>
            <a:pPr marL="342900" indent="-342900" algn="l">
              <a:lnSpc>
                <a:spcPct val="150000"/>
              </a:lnSpc>
              <a:buFont typeface="Arial" panose="020B0604020202020204" pitchFamily="34" charset="0"/>
              <a:buChar char="•"/>
            </a:pPr>
            <a:r>
              <a:rPr lang="en-US" dirty="0"/>
              <a:t>Advantages and Disadvantages</a:t>
            </a:r>
          </a:p>
          <a:p>
            <a:pPr marL="342900" indent="-342900" algn="l">
              <a:lnSpc>
                <a:spcPct val="150000"/>
              </a:lnSpc>
              <a:buFont typeface="Arial" panose="020B0604020202020204" pitchFamily="34" charset="0"/>
              <a:buChar char="•"/>
            </a:pPr>
            <a:r>
              <a:rPr lang="en-US" dirty="0"/>
              <a:t>DevOps Architecture and Components</a:t>
            </a:r>
          </a:p>
          <a:p>
            <a:pPr marL="342900" indent="-342900" algn="l">
              <a:lnSpc>
                <a:spcPct val="150000"/>
              </a:lnSpc>
              <a:buFont typeface="Arial" panose="020B0604020202020204" pitchFamily="34" charset="0"/>
              <a:buChar char="•"/>
            </a:pPr>
            <a:r>
              <a:rPr lang="en-US" dirty="0"/>
              <a:t>DevOps Lifecycle</a:t>
            </a:r>
          </a:p>
          <a:p>
            <a:pPr marL="342900" indent="-342900" algn="l">
              <a:lnSpc>
                <a:spcPct val="150000"/>
              </a:lnSpc>
              <a:buFont typeface="Arial" panose="020B0604020202020204" pitchFamily="34" charset="0"/>
              <a:buChar char="•"/>
            </a:pPr>
            <a:r>
              <a:rPr lang="en-US" dirty="0"/>
              <a:t>DevOps Tools</a:t>
            </a:r>
          </a:p>
          <a:p>
            <a:br>
              <a:rPr lang="en-US" dirty="0"/>
            </a:br>
            <a:endParaRPr lang="en-US" dirty="0"/>
          </a:p>
        </p:txBody>
      </p:sp>
      <p:sp>
        <p:nvSpPr>
          <p:cNvPr id="4" name="Slide Number Placeholder 3"/>
          <p:cNvSpPr>
            <a:spLocks noGrp="1"/>
          </p:cNvSpPr>
          <p:nvPr>
            <p:ph type="sldNum" sz="quarter" idx="12"/>
          </p:nvPr>
        </p:nvSpPr>
        <p:spPr>
          <a:xfrm>
            <a:off x="8871855" y="6087608"/>
            <a:ext cx="2743200" cy="365125"/>
          </a:xfrm>
        </p:spPr>
        <p:txBody>
          <a:bodyPr/>
          <a:lstStyle/>
          <a:p>
            <a:fld id="{18925C6B-C1FE-4297-863E-68E85899D6B2}" type="slidenum">
              <a:rPr lang="en-US" smtClean="0"/>
              <a:t>2</a:t>
            </a:fld>
            <a:endParaRPr lang="en-US" dirty="0"/>
          </a:p>
        </p:txBody>
      </p:sp>
    </p:spTree>
    <p:extLst>
      <p:ext uri="{BB962C8B-B14F-4D97-AF65-F5344CB8AC3E}">
        <p14:creationId xmlns:p14="http://schemas.microsoft.com/office/powerpoint/2010/main" val="3881960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 Tools</a:t>
            </a:r>
          </a:p>
        </p:txBody>
      </p:sp>
      <p:sp>
        <p:nvSpPr>
          <p:cNvPr id="3" name="Content Placeholder 2"/>
          <p:cNvSpPr>
            <a:spLocks noGrp="1"/>
          </p:cNvSpPr>
          <p:nvPr>
            <p:ph idx="1"/>
          </p:nvPr>
        </p:nvSpPr>
        <p:spPr>
          <a:xfrm>
            <a:off x="574766" y="1268863"/>
            <a:ext cx="11025049" cy="5311651"/>
          </a:xfrm>
        </p:spPr>
        <p:txBody>
          <a:bodyPr>
            <a:normAutofit/>
          </a:bodyPr>
          <a:lstStyle/>
          <a:p>
            <a:r>
              <a:rPr lang="en-US" sz="2400" dirty="0"/>
              <a:t>Some most popular DevOps tools</a:t>
            </a:r>
            <a:endParaRPr lang="en-US" sz="1800" dirty="0"/>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20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148" y="1712427"/>
            <a:ext cx="6139542" cy="5116285"/>
          </a:xfrm>
          <a:prstGeom prst="rect">
            <a:avLst/>
          </a:prstGeom>
        </p:spPr>
      </p:pic>
    </p:spTree>
    <p:extLst>
      <p:ext uri="{BB962C8B-B14F-4D97-AF65-F5344CB8AC3E}">
        <p14:creationId xmlns:p14="http://schemas.microsoft.com/office/powerpoint/2010/main" val="445436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 Engineers</a:t>
            </a:r>
          </a:p>
        </p:txBody>
      </p:sp>
      <p:sp>
        <p:nvSpPr>
          <p:cNvPr id="3" name="Content Placeholder 2"/>
          <p:cNvSpPr>
            <a:spLocks noGrp="1"/>
          </p:cNvSpPr>
          <p:nvPr>
            <p:ph idx="1"/>
          </p:nvPr>
        </p:nvSpPr>
        <p:spPr>
          <a:xfrm>
            <a:off x="574766" y="1268862"/>
            <a:ext cx="11025049" cy="5468409"/>
          </a:xfrm>
        </p:spPr>
        <p:txBody>
          <a:bodyPr>
            <a:normAutofit/>
          </a:bodyPr>
          <a:lstStyle/>
          <a:p>
            <a:pPr>
              <a:lnSpc>
                <a:spcPct val="150000"/>
              </a:lnSpc>
            </a:pPr>
            <a:r>
              <a:rPr lang="en-US" sz="2000" dirty="0"/>
              <a:t>DevOps Engineer is an IT professional who works with system operators, software developers, and other production IT staff to administer code releases.</a:t>
            </a:r>
          </a:p>
          <a:p>
            <a:endParaRPr lang="en-US" sz="1800" dirty="0"/>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21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097" y="1950322"/>
            <a:ext cx="4862514" cy="4862514"/>
          </a:xfrm>
          <a:prstGeom prst="rect">
            <a:avLst/>
          </a:prstGeom>
        </p:spPr>
      </p:pic>
    </p:spTree>
    <p:extLst>
      <p:ext uri="{BB962C8B-B14F-4D97-AF65-F5344CB8AC3E}">
        <p14:creationId xmlns:p14="http://schemas.microsoft.com/office/powerpoint/2010/main" val="1334071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 Engineer Roles and Responsibilities</a:t>
            </a:r>
          </a:p>
        </p:txBody>
      </p:sp>
      <p:sp>
        <p:nvSpPr>
          <p:cNvPr id="3" name="Content Placeholder 2"/>
          <p:cNvSpPr>
            <a:spLocks noGrp="1"/>
          </p:cNvSpPr>
          <p:nvPr>
            <p:ph idx="1"/>
          </p:nvPr>
        </p:nvSpPr>
        <p:spPr>
          <a:xfrm>
            <a:off x="574766" y="1268863"/>
            <a:ext cx="11025049" cy="5311651"/>
          </a:xfrm>
        </p:spPr>
        <p:txBody>
          <a:bodyPr>
            <a:normAutofit fontScale="77500" lnSpcReduction="20000"/>
          </a:bodyPr>
          <a:lstStyle/>
          <a:p>
            <a:pPr>
              <a:lnSpc>
                <a:spcPct val="160000"/>
              </a:lnSpc>
            </a:pPr>
            <a:r>
              <a:rPr lang="en-US" sz="2400" dirty="0"/>
              <a:t>DevOps engineers work full time.</a:t>
            </a:r>
          </a:p>
          <a:p>
            <a:pPr>
              <a:lnSpc>
                <a:spcPct val="160000"/>
              </a:lnSpc>
            </a:pPr>
            <a:r>
              <a:rPr lang="en-US" sz="2400" dirty="0"/>
              <a:t>DevOps engineer understands the software development lifecycle and various automation tools for developing digital pipelines.</a:t>
            </a:r>
          </a:p>
          <a:p>
            <a:pPr>
              <a:lnSpc>
                <a:spcPct val="160000"/>
              </a:lnSpc>
            </a:pPr>
            <a:r>
              <a:rPr lang="en-US" sz="2400" dirty="0"/>
              <a:t>They are responsible for the production and continuing maintenance of a software application platform.</a:t>
            </a:r>
          </a:p>
          <a:p>
            <a:pPr>
              <a:lnSpc>
                <a:spcPct val="160000"/>
              </a:lnSpc>
            </a:pPr>
            <a:r>
              <a:rPr lang="en-US" sz="2400" dirty="0"/>
              <a:t>Manage projects effectively through an open standard based platform.</a:t>
            </a:r>
          </a:p>
          <a:p>
            <a:pPr>
              <a:lnSpc>
                <a:spcPct val="160000"/>
              </a:lnSpc>
            </a:pPr>
            <a:r>
              <a:rPr lang="en-US" sz="2400" dirty="0"/>
              <a:t>Improve quality and reduce the development cost with collaboration.</a:t>
            </a:r>
          </a:p>
          <a:p>
            <a:pPr>
              <a:lnSpc>
                <a:spcPct val="160000"/>
              </a:lnSpc>
            </a:pPr>
            <a:r>
              <a:rPr lang="en-US" sz="2400" dirty="0"/>
              <a:t>DevOps should have the soft skill of problem solver and a quick learner.</a:t>
            </a:r>
          </a:p>
          <a:p>
            <a:pPr>
              <a:lnSpc>
                <a:spcPct val="160000"/>
              </a:lnSpc>
            </a:pPr>
            <a:r>
              <a:rPr lang="en-US" sz="2400" dirty="0"/>
              <a:t>Analyze, design, and evaluate automation scripts and systems.</a:t>
            </a:r>
          </a:p>
          <a:p>
            <a:pPr>
              <a:lnSpc>
                <a:spcPct val="160000"/>
              </a:lnSpc>
            </a:pPr>
            <a:r>
              <a:rPr lang="en-US" sz="2400" dirty="0"/>
              <a:t>Able to perform system troubleshooting and problem-solving across the platform and application domains.</a:t>
            </a:r>
          </a:p>
          <a:p>
            <a:pPr>
              <a:lnSpc>
                <a:spcPct val="160000"/>
              </a:lnSpc>
            </a:pPr>
            <a:r>
              <a:rPr lang="en-US" sz="2400" dirty="0"/>
              <a:t>Ensuring the critical resolution of system issues by using the best cloud security solution services.</a:t>
            </a:r>
          </a:p>
          <a:p>
            <a:pPr>
              <a:lnSpc>
                <a:spcPct val="150000"/>
              </a:lnSpc>
            </a:pPr>
            <a:endParaRPr lang="en-US" sz="2400" dirty="0"/>
          </a:p>
          <a:p>
            <a:endParaRPr lang="en-US" sz="1800" dirty="0"/>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22</a:t>
            </a:fld>
            <a:endParaRPr lang="en-US" dirty="0"/>
          </a:p>
        </p:txBody>
      </p:sp>
    </p:spTree>
    <p:extLst>
      <p:ext uri="{BB962C8B-B14F-4D97-AF65-F5344CB8AC3E}">
        <p14:creationId xmlns:p14="http://schemas.microsoft.com/office/powerpoint/2010/main" val="2370079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8000" b="1" i="1" dirty="0"/>
              <a:t>Thanks</a:t>
            </a:r>
            <a:endParaRPr lang="en-US" sz="3600" b="1" i="1" dirty="0"/>
          </a:p>
        </p:txBody>
      </p:sp>
      <p:sp>
        <p:nvSpPr>
          <p:cNvPr id="3" name="Content Placeholder 2"/>
          <p:cNvSpPr>
            <a:spLocks noGrp="1"/>
          </p:cNvSpPr>
          <p:nvPr>
            <p:ph idx="1"/>
          </p:nvPr>
        </p:nvSpPr>
        <p:spPr/>
        <p:txBody>
          <a:bodyPr>
            <a:noAutofit/>
          </a:bodyPr>
          <a:lstStyle/>
          <a:p>
            <a:pPr marL="0" indent="0" algn="ctr">
              <a:buNone/>
            </a:pPr>
            <a:r>
              <a:rPr lang="en-US" sz="23900" dirty="0"/>
              <a:t>…?</a:t>
            </a:r>
          </a:p>
        </p:txBody>
      </p:sp>
      <p:sp>
        <p:nvSpPr>
          <p:cNvPr id="4" name="Slide Number Placeholder 3"/>
          <p:cNvSpPr>
            <a:spLocks noGrp="1"/>
          </p:cNvSpPr>
          <p:nvPr>
            <p:ph type="sldNum" sz="quarter" idx="12"/>
          </p:nvPr>
        </p:nvSpPr>
        <p:spPr/>
        <p:txBody>
          <a:bodyPr/>
          <a:lstStyle/>
          <a:p>
            <a:fld id="{18925C6B-C1FE-4297-863E-68E85899D6B2}" type="slidenum">
              <a:rPr lang="en-US" smtClean="0"/>
              <a:t>23</a:t>
            </a:fld>
            <a:endParaRPr lang="en-US"/>
          </a:p>
        </p:txBody>
      </p:sp>
    </p:spTree>
    <p:extLst>
      <p:ext uri="{BB962C8B-B14F-4D97-AF65-F5344CB8AC3E}">
        <p14:creationId xmlns:p14="http://schemas.microsoft.com/office/powerpoint/2010/main" val="170208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a:t>
            </a:r>
          </a:p>
        </p:txBody>
      </p:sp>
      <p:sp>
        <p:nvSpPr>
          <p:cNvPr id="3" name="Content Placeholder 2"/>
          <p:cNvSpPr>
            <a:spLocks noGrp="1"/>
          </p:cNvSpPr>
          <p:nvPr>
            <p:ph idx="1"/>
          </p:nvPr>
        </p:nvSpPr>
        <p:spPr>
          <a:xfrm>
            <a:off x="574766" y="1425620"/>
            <a:ext cx="11025049" cy="5103282"/>
          </a:xfrm>
        </p:spPr>
        <p:txBody>
          <a:bodyPr>
            <a:normAutofit/>
          </a:bodyPr>
          <a:lstStyle/>
          <a:p>
            <a:pPr>
              <a:lnSpc>
                <a:spcPct val="150000"/>
              </a:lnSpc>
              <a:buFont typeface="Wingdings" panose="05000000000000000000" pitchFamily="2" charset="2"/>
              <a:buChar char="Ø"/>
            </a:pPr>
            <a:r>
              <a:rPr lang="en-US" sz="2400" dirty="0"/>
              <a:t>DevOps stands for </a:t>
            </a:r>
            <a:r>
              <a:rPr lang="en-US" sz="2400" b="1" i="1" dirty="0"/>
              <a:t>Development</a:t>
            </a:r>
            <a:r>
              <a:rPr lang="en-US" sz="2400" dirty="0"/>
              <a:t> and </a:t>
            </a:r>
            <a:r>
              <a:rPr lang="en-US" sz="2400" b="1" i="1" dirty="0"/>
              <a:t>Operations</a:t>
            </a:r>
            <a:r>
              <a:rPr lang="en-US" sz="2400" dirty="0"/>
              <a:t>.</a:t>
            </a:r>
          </a:p>
          <a:p>
            <a:pPr>
              <a:lnSpc>
                <a:spcPct val="150000"/>
              </a:lnSpc>
              <a:buFont typeface="Wingdings" panose="05000000000000000000" pitchFamily="2" charset="2"/>
              <a:buChar char="Ø"/>
            </a:pPr>
            <a:r>
              <a:rPr lang="en-US" sz="2400" dirty="0"/>
              <a:t>DevOps is not a tool or a team, it is the process or a methodology of using various tools to solve the problems between Developers and Operations team.</a:t>
            </a:r>
          </a:p>
          <a:p>
            <a:pPr>
              <a:lnSpc>
                <a:spcPct val="150000"/>
              </a:lnSpc>
              <a:buFont typeface="Wingdings" panose="05000000000000000000" pitchFamily="2" charset="2"/>
              <a:buChar char="Ø"/>
            </a:pPr>
            <a:r>
              <a:rPr lang="en-US" sz="2400" dirty="0"/>
              <a:t>DevOps helps you to reduce the disconnection between software developers, quality assurance (QA) engineers, and system administrators.</a:t>
            </a:r>
          </a:p>
          <a:p>
            <a:pPr>
              <a:lnSpc>
                <a:spcPct val="150000"/>
              </a:lnSpc>
              <a:buFont typeface="Wingdings" panose="05000000000000000000" pitchFamily="2" charset="2"/>
              <a:buChar char="Ø"/>
            </a:pPr>
            <a:r>
              <a:rPr lang="en-US" sz="2400" dirty="0"/>
              <a:t>DevOps use for Implementing automation on each and every stage</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3</a:t>
            </a:fld>
            <a:endParaRPr lang="en-US" dirty="0"/>
          </a:p>
        </p:txBody>
      </p:sp>
    </p:spTree>
    <p:extLst>
      <p:ext uri="{BB962C8B-B14F-4D97-AF65-F5344CB8AC3E}">
        <p14:creationId xmlns:p14="http://schemas.microsoft.com/office/powerpoint/2010/main" val="214683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 (Cont.)</a:t>
            </a:r>
          </a:p>
        </p:txBody>
      </p:sp>
      <p:sp>
        <p:nvSpPr>
          <p:cNvPr id="3" name="Content Placeholder 2"/>
          <p:cNvSpPr>
            <a:spLocks noGrp="1"/>
          </p:cNvSpPr>
          <p:nvPr>
            <p:ph idx="1"/>
          </p:nvPr>
        </p:nvSpPr>
        <p:spPr>
          <a:xfrm>
            <a:off x="574766" y="1425620"/>
            <a:ext cx="11025049" cy="5103282"/>
          </a:xfrm>
        </p:spPr>
        <p:txBody>
          <a:bodyPr>
            <a:normAutofit/>
          </a:bodyPr>
          <a:lstStyle/>
          <a:p>
            <a:pPr>
              <a:lnSpc>
                <a:spcPct val="150000"/>
              </a:lnSpc>
              <a:buFont typeface="Wingdings" panose="05000000000000000000" pitchFamily="2" charset="2"/>
              <a:buChar char="Ø"/>
            </a:pPr>
            <a:r>
              <a:rPr lang="en-US" sz="2400" dirty="0"/>
              <a:t>It’s a practice that aims at merging development, quality assurance, and operations (deployment and integration) into a single, continuous set of processes. </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160" y="2717076"/>
            <a:ext cx="5242081" cy="4064373"/>
          </a:xfrm>
          <a:prstGeom prst="rect">
            <a:avLst/>
          </a:prstGeom>
          <a:solidFill>
            <a:schemeClr val="bg2"/>
          </a:solidFill>
          <a:ln>
            <a:solidFill>
              <a:schemeClr val="tx2">
                <a:lumMod val="20000"/>
                <a:lumOff val="80000"/>
              </a:schemeClr>
            </a:solidFill>
          </a:ln>
        </p:spPr>
      </p:pic>
    </p:spTree>
    <p:extLst>
      <p:ext uri="{BB962C8B-B14F-4D97-AF65-F5344CB8AC3E}">
        <p14:creationId xmlns:p14="http://schemas.microsoft.com/office/powerpoint/2010/main" val="4067666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 Advantages</a:t>
            </a:r>
          </a:p>
        </p:txBody>
      </p:sp>
      <p:sp>
        <p:nvSpPr>
          <p:cNvPr id="3" name="Content Placeholder 2"/>
          <p:cNvSpPr>
            <a:spLocks noGrp="1"/>
          </p:cNvSpPr>
          <p:nvPr>
            <p:ph idx="1"/>
          </p:nvPr>
        </p:nvSpPr>
        <p:spPr>
          <a:xfrm>
            <a:off x="574766" y="1268863"/>
            <a:ext cx="11025049" cy="5311651"/>
          </a:xfrm>
        </p:spPr>
        <p:txBody>
          <a:bodyPr>
            <a:normAutofit fontScale="92500" lnSpcReduction="10000"/>
          </a:bodyPr>
          <a:lstStyle/>
          <a:p>
            <a:pPr>
              <a:lnSpc>
                <a:spcPct val="150000"/>
              </a:lnSpc>
              <a:buFont typeface="Wingdings" panose="05000000000000000000" pitchFamily="2" charset="2"/>
              <a:buChar char="Ø"/>
            </a:pPr>
            <a:r>
              <a:rPr lang="en-US" sz="2400" b="1" dirty="0"/>
              <a:t>Higher speed and quality of product releases.</a:t>
            </a:r>
            <a:endParaRPr lang="en-US" sz="2400" dirty="0"/>
          </a:p>
          <a:p>
            <a:pPr lvl="1">
              <a:lnSpc>
                <a:spcPct val="150000"/>
              </a:lnSpc>
            </a:pPr>
            <a:r>
              <a:rPr lang="en-US" sz="2000" dirty="0"/>
              <a:t>DevOps speeds up product release by introducing continuous delivery, encouraging faster feedback, and allowing developers to fix bugs in the system in the early stages. Practicing DevOps, the team can focus on the quality of the product and automate a number of processes.</a:t>
            </a:r>
          </a:p>
          <a:p>
            <a:pPr>
              <a:lnSpc>
                <a:spcPct val="150000"/>
              </a:lnSpc>
              <a:buFont typeface="Wingdings" panose="05000000000000000000" pitchFamily="2" charset="2"/>
              <a:buChar char="Ø"/>
            </a:pPr>
            <a:r>
              <a:rPr lang="en-US" sz="2400" b="1" dirty="0"/>
              <a:t>Faster responsiveness to customer needs.</a:t>
            </a:r>
          </a:p>
          <a:p>
            <a:pPr lvl="1">
              <a:lnSpc>
                <a:spcPct val="150000"/>
              </a:lnSpc>
            </a:pPr>
            <a:r>
              <a:rPr lang="en-US" sz="2000" dirty="0"/>
              <a:t>With DevOps, a team can react to change requests from customers faster, adding new and updating existing features. As a result, the time-to-market and value-delivery rates increase.</a:t>
            </a:r>
          </a:p>
          <a:p>
            <a:pPr>
              <a:lnSpc>
                <a:spcPct val="150000"/>
              </a:lnSpc>
              <a:buFont typeface="Wingdings" panose="05000000000000000000" pitchFamily="2" charset="2"/>
              <a:buChar char="Ø"/>
            </a:pPr>
            <a:r>
              <a:rPr lang="en-US" sz="2400" b="1" dirty="0"/>
              <a:t>Better working environment.</a:t>
            </a:r>
          </a:p>
          <a:p>
            <a:pPr lvl="1">
              <a:lnSpc>
                <a:spcPct val="150000"/>
              </a:lnSpc>
            </a:pPr>
            <a:r>
              <a:rPr lang="en-US" sz="2000" dirty="0"/>
              <a:t>DevOps principles and practices lead to better communication between team members, and increased productivity and agility. Teams that practice DevOps are considered to be more productive and cross-skilled. </a:t>
            </a:r>
            <a:endParaRPr lang="en-US" sz="2400" dirty="0"/>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5</a:t>
            </a:fld>
            <a:endParaRPr lang="en-US" dirty="0"/>
          </a:p>
        </p:txBody>
      </p:sp>
    </p:spTree>
    <p:extLst>
      <p:ext uri="{BB962C8B-B14F-4D97-AF65-F5344CB8AC3E}">
        <p14:creationId xmlns:p14="http://schemas.microsoft.com/office/powerpoint/2010/main" val="109466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 Disadvantages</a:t>
            </a:r>
          </a:p>
        </p:txBody>
      </p:sp>
      <p:sp>
        <p:nvSpPr>
          <p:cNvPr id="3" name="Content Placeholder 2"/>
          <p:cNvSpPr>
            <a:spLocks noGrp="1"/>
          </p:cNvSpPr>
          <p:nvPr>
            <p:ph idx="1"/>
          </p:nvPr>
        </p:nvSpPr>
        <p:spPr>
          <a:xfrm>
            <a:off x="574766" y="1268863"/>
            <a:ext cx="11025049" cy="5311651"/>
          </a:xfrm>
        </p:spPr>
        <p:txBody>
          <a:bodyPr>
            <a:normAutofit/>
          </a:bodyPr>
          <a:lstStyle/>
          <a:p>
            <a:pPr>
              <a:lnSpc>
                <a:spcPct val="150000"/>
              </a:lnSpc>
            </a:pPr>
            <a:r>
              <a:rPr lang="en-US" sz="2400" dirty="0"/>
              <a:t>DevOps professional or expert's developers are less available.</a:t>
            </a:r>
          </a:p>
          <a:p>
            <a:pPr>
              <a:lnSpc>
                <a:spcPct val="150000"/>
              </a:lnSpc>
            </a:pPr>
            <a:r>
              <a:rPr lang="en-US" sz="2400" dirty="0"/>
              <a:t>Developing with DevOps is so expensive.</a:t>
            </a:r>
          </a:p>
          <a:p>
            <a:pPr>
              <a:lnSpc>
                <a:spcPct val="150000"/>
              </a:lnSpc>
            </a:pPr>
            <a:r>
              <a:rPr lang="en-US" sz="2400" dirty="0"/>
              <a:t>Adopting new DevOps technology into the industries is hard to manage in short time.</a:t>
            </a:r>
          </a:p>
          <a:p>
            <a:pPr>
              <a:lnSpc>
                <a:spcPct val="150000"/>
              </a:lnSpc>
            </a:pPr>
            <a:r>
              <a:rPr lang="en-US" sz="2400" dirty="0"/>
              <a:t>Lack of DevOps knowledge can be a problem in the continuous integration of automation projects.</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6</a:t>
            </a:fld>
            <a:endParaRPr lang="en-US" dirty="0"/>
          </a:p>
        </p:txBody>
      </p:sp>
    </p:spTree>
    <p:extLst>
      <p:ext uri="{BB962C8B-B14F-4D97-AF65-F5344CB8AC3E}">
        <p14:creationId xmlns:p14="http://schemas.microsoft.com/office/powerpoint/2010/main" val="3025491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 Architecture</a:t>
            </a:r>
          </a:p>
        </p:txBody>
      </p:sp>
      <p:sp>
        <p:nvSpPr>
          <p:cNvPr id="3" name="Content Placeholder 2"/>
          <p:cNvSpPr>
            <a:spLocks noGrp="1"/>
          </p:cNvSpPr>
          <p:nvPr>
            <p:ph idx="1"/>
          </p:nvPr>
        </p:nvSpPr>
        <p:spPr>
          <a:xfrm>
            <a:off x="574766" y="1268863"/>
            <a:ext cx="11025049" cy="5311651"/>
          </a:xfrm>
        </p:spPr>
        <p:txBody>
          <a:bodyPr>
            <a:normAutofit/>
          </a:bodyPr>
          <a:lstStyle/>
          <a:p>
            <a:pPr>
              <a:lnSpc>
                <a:spcPct val="150000"/>
              </a:lnSpc>
            </a:pPr>
            <a:r>
              <a:rPr lang="en-US" dirty="0"/>
              <a:t>Architecture</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074" y="2211789"/>
            <a:ext cx="7714431" cy="4628659"/>
          </a:xfrm>
          <a:prstGeom prst="rect">
            <a:avLst/>
          </a:prstGeom>
        </p:spPr>
      </p:pic>
    </p:spTree>
    <p:extLst>
      <p:ext uri="{BB962C8B-B14F-4D97-AF65-F5344CB8AC3E}">
        <p14:creationId xmlns:p14="http://schemas.microsoft.com/office/powerpoint/2010/main" val="1284148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 Components </a:t>
            </a:r>
          </a:p>
        </p:txBody>
      </p:sp>
      <p:sp>
        <p:nvSpPr>
          <p:cNvPr id="3" name="Content Placeholder 2"/>
          <p:cNvSpPr>
            <a:spLocks noGrp="1"/>
          </p:cNvSpPr>
          <p:nvPr>
            <p:ph idx="1"/>
          </p:nvPr>
        </p:nvSpPr>
        <p:spPr>
          <a:xfrm>
            <a:off x="574766" y="1268863"/>
            <a:ext cx="11025049" cy="5311651"/>
          </a:xfrm>
        </p:spPr>
        <p:txBody>
          <a:bodyPr>
            <a:normAutofit/>
          </a:bodyPr>
          <a:lstStyle/>
          <a:p>
            <a:pPr>
              <a:lnSpc>
                <a:spcPct val="150000"/>
              </a:lnSpc>
            </a:pPr>
            <a:r>
              <a:rPr lang="en-US" sz="2400" dirty="0"/>
              <a:t>There are the various components are continues process.</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8</a:t>
            </a:fld>
            <a:endParaRPr lang="en-US" dirty="0"/>
          </a:p>
        </p:txBody>
      </p:sp>
      <p:pic>
        <p:nvPicPr>
          <p:cNvPr id="7" name="Picture 6">
            <a:extLst>
              <a:ext uri="{FF2B5EF4-FFF2-40B4-BE49-F238E27FC236}">
                <a16:creationId xmlns:a16="http://schemas.microsoft.com/office/drawing/2014/main" id="{6335F795-A874-B847-62F6-95E73DF92C95}"/>
              </a:ext>
            </a:extLst>
          </p:cNvPr>
          <p:cNvPicPr>
            <a:picLocks noChangeAspect="1"/>
          </p:cNvPicPr>
          <p:nvPr/>
        </p:nvPicPr>
        <p:blipFill>
          <a:blip r:embed="rId2"/>
          <a:stretch>
            <a:fillRect/>
          </a:stretch>
        </p:blipFill>
        <p:spPr>
          <a:xfrm>
            <a:off x="2476355" y="1789439"/>
            <a:ext cx="6943725" cy="4791075"/>
          </a:xfrm>
          <a:prstGeom prst="rect">
            <a:avLst/>
          </a:prstGeom>
        </p:spPr>
      </p:pic>
    </p:spTree>
    <p:extLst>
      <p:ext uri="{BB962C8B-B14F-4D97-AF65-F5344CB8AC3E}">
        <p14:creationId xmlns:p14="http://schemas.microsoft.com/office/powerpoint/2010/main" val="445180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DevOps Component (cont.)</a:t>
            </a:r>
          </a:p>
        </p:txBody>
      </p:sp>
      <p:sp>
        <p:nvSpPr>
          <p:cNvPr id="3" name="Content Placeholder 2"/>
          <p:cNvSpPr>
            <a:spLocks noGrp="1"/>
          </p:cNvSpPr>
          <p:nvPr>
            <p:ph idx="1"/>
          </p:nvPr>
        </p:nvSpPr>
        <p:spPr>
          <a:xfrm>
            <a:off x="574766" y="1268863"/>
            <a:ext cx="11025049" cy="5311651"/>
          </a:xfrm>
        </p:spPr>
        <p:txBody>
          <a:bodyPr>
            <a:normAutofit/>
          </a:bodyPr>
          <a:lstStyle/>
          <a:p>
            <a:pPr>
              <a:lnSpc>
                <a:spcPct val="150000"/>
              </a:lnSpc>
            </a:pPr>
            <a:r>
              <a:rPr lang="en-US" dirty="0"/>
              <a:t>Plan</a:t>
            </a:r>
          </a:p>
          <a:p>
            <a:pPr lvl="1">
              <a:lnSpc>
                <a:spcPct val="150000"/>
              </a:lnSpc>
            </a:pPr>
            <a:r>
              <a:rPr lang="en-US" sz="2000" dirty="0"/>
              <a:t>DevOps use Agile methodology to plan the development. With the operations and development team in sync, it helps in organizing the work to plan accordingly to increase productivity.</a:t>
            </a:r>
          </a:p>
          <a:p>
            <a:pPr>
              <a:lnSpc>
                <a:spcPct val="150000"/>
              </a:lnSpc>
            </a:pPr>
            <a:r>
              <a:rPr lang="en-US" dirty="0"/>
              <a:t>Code</a:t>
            </a:r>
          </a:p>
          <a:p>
            <a:pPr lvl="1">
              <a:lnSpc>
                <a:spcPct val="150000"/>
              </a:lnSpc>
            </a:pPr>
            <a:r>
              <a:rPr lang="en-US" sz="2000" dirty="0"/>
              <a:t>The code can be appropriately arranged in files, folders, etc. And they can be reused. Many good practices such as </a:t>
            </a:r>
            <a:r>
              <a:rPr lang="en-US" sz="2000" dirty="0" err="1"/>
              <a:t>Git</a:t>
            </a:r>
            <a:r>
              <a:rPr lang="en-US" sz="2000" dirty="0"/>
              <a:t> enables the code to be used, which ensures writing the code for business.</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9</a:t>
            </a:fld>
            <a:endParaRPr lang="en-US" dirty="0"/>
          </a:p>
        </p:txBody>
      </p:sp>
    </p:spTree>
    <p:extLst>
      <p:ext uri="{BB962C8B-B14F-4D97-AF65-F5344CB8AC3E}">
        <p14:creationId xmlns:p14="http://schemas.microsoft.com/office/powerpoint/2010/main" val="3112206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5794</TotalTime>
  <Words>1304</Words>
  <Application>Microsoft Office PowerPoint</Application>
  <PresentationFormat>Widescreen</PresentationFormat>
  <Paragraphs>117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29LT Zarid Text</vt:lpstr>
      <vt:lpstr>Arial</vt:lpstr>
      <vt:lpstr>Calibri</vt:lpstr>
      <vt:lpstr>Calibri Light</vt:lpstr>
      <vt:lpstr>Wingdings</vt:lpstr>
      <vt:lpstr>Office Theme</vt:lpstr>
      <vt:lpstr>PowerPoint Presentation</vt:lpstr>
      <vt:lpstr>Contents</vt:lpstr>
      <vt:lpstr>DevOps</vt:lpstr>
      <vt:lpstr>DevOps (Cont.)</vt:lpstr>
      <vt:lpstr>DevOps Advantages</vt:lpstr>
      <vt:lpstr>DevOps Disadvantages</vt:lpstr>
      <vt:lpstr>DevOps Architecture</vt:lpstr>
      <vt:lpstr>DevOps Components </vt:lpstr>
      <vt:lpstr>DevOps Component (cont.)</vt:lpstr>
      <vt:lpstr>DevOps Component (cont.)</vt:lpstr>
      <vt:lpstr>DevOps Component (cont.)</vt:lpstr>
      <vt:lpstr>DevOps Component (cont.)</vt:lpstr>
      <vt:lpstr>DevOps Lifecycle</vt:lpstr>
      <vt:lpstr>DevOps Lifecycle (Cont.)</vt:lpstr>
      <vt:lpstr>DevOps Lifecycle (Cont.)</vt:lpstr>
      <vt:lpstr>DevOps Lifecycle (Cont.)</vt:lpstr>
      <vt:lpstr>DevOps Lifecycle (Cont.)</vt:lpstr>
      <vt:lpstr>DevOps Lifecycle (Cont.)</vt:lpstr>
      <vt:lpstr>DevOps Lifecycle (Cont.)</vt:lpstr>
      <vt:lpstr>DevOps Tools</vt:lpstr>
      <vt:lpstr>DevOps Engineers</vt:lpstr>
      <vt:lpstr>DevOps Engineer Roles and Responsibilities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Muhammad Hanif</dc:creator>
  <cp:lastModifiedBy>Qasim Malik</cp:lastModifiedBy>
  <cp:revision>684</cp:revision>
  <dcterms:created xsi:type="dcterms:W3CDTF">2017-02-21T04:58:17Z</dcterms:created>
  <dcterms:modified xsi:type="dcterms:W3CDTF">2022-10-19T09:12:27Z</dcterms:modified>
</cp:coreProperties>
</file>