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24" r:id="rId3"/>
    <p:sldId id="339" r:id="rId4"/>
    <p:sldId id="343" r:id="rId5"/>
    <p:sldId id="344" r:id="rId6"/>
    <p:sldId id="345" r:id="rId7"/>
    <p:sldId id="346" r:id="rId8"/>
    <p:sldId id="356" r:id="rId9"/>
    <p:sldId id="349" r:id="rId10"/>
    <p:sldId id="348" r:id="rId11"/>
    <p:sldId id="350" r:id="rId12"/>
    <p:sldId id="351" r:id="rId13"/>
    <p:sldId id="368" r:id="rId14"/>
    <p:sldId id="369" r:id="rId15"/>
    <p:sldId id="352" r:id="rId16"/>
    <p:sldId id="347" r:id="rId17"/>
    <p:sldId id="353" r:id="rId18"/>
    <p:sldId id="257" r:id="rId19"/>
    <p:sldId id="258" r:id="rId20"/>
    <p:sldId id="259" r:id="rId21"/>
    <p:sldId id="260" r:id="rId22"/>
    <p:sldId id="261" r:id="rId23"/>
    <p:sldId id="262" r:id="rId24"/>
    <p:sldId id="263" r:id="rId25"/>
    <p:sldId id="264" r:id="rId26"/>
    <p:sldId id="265" r:id="rId27"/>
    <p:sldId id="266" r:id="rId28"/>
    <p:sldId id="267" r:id="rId29"/>
    <p:sldId id="359" r:id="rId30"/>
    <p:sldId id="357" r:id="rId31"/>
    <p:sldId id="370" r:id="rId32"/>
    <p:sldId id="371" r:id="rId33"/>
    <p:sldId id="372" r:id="rId34"/>
    <p:sldId id="373" r:id="rId35"/>
    <p:sldId id="360" r:id="rId36"/>
    <p:sldId id="362" r:id="rId37"/>
    <p:sldId id="363" r:id="rId38"/>
    <p:sldId id="364" r:id="rId39"/>
    <p:sldId id="365" r:id="rId40"/>
    <p:sldId id="366" r:id="rId41"/>
    <p:sldId id="367" r:id="rId42"/>
    <p:sldId id="30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202"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9.56522" units="1/cm"/>
          <inkml:channelProperty channel="Y" name="resolution" value="69.23077" units="1/cm"/>
          <inkml:channelProperty channel="T" name="resolution" value="1" units="1/dev"/>
        </inkml:channelProperties>
      </inkml:inkSource>
      <inkml:timestamp xml:id="ts0" timeString="2022-11-10T12:10:23.001"/>
    </inkml:context>
    <inkml:brush xml:id="br0">
      <inkml:brushProperty name="width" value="0.05292" units="cm"/>
      <inkml:brushProperty name="height" value="0.05292" units="cm"/>
      <inkml:brushProperty name="color" value="#FF0000"/>
    </inkml:brush>
  </inkml:definitions>
  <inkml:trace contextRef="#ctx0" brushRef="#br0">2046 3069 0,'0'-17'156,"35"-1"-124,-17 18-17,0-35-15,-1 35 31,19 0-31,-19 0 16,1 0 0,35 0-1,-36 0-15,19 0 16,-19 0 0,1 0-16,0 0 15,17 0 1,-17 0-1,-1 0-15,18 0 16,-17 0 0,0 17-16,-1-17 31,19 0-15,-36 18-1,17-18 16,1 18 32,-18 17-32,18-18-15,-18 36-1,35 0 1,-35 0-16,0-18 16,35 18-1,-35 0-15,0-17 16,0 34-16,0-52 16,0 35-1,0-36-15,0 1 16,0 17-1,0-17 1,0 0 0,0 17-1,0-18 1,-18-17 0,18 18-1,-17-18-15,17 18 16,-18 17-1,-17-17 1,17-18-16,1 0 16,-1 0-1,-17 0-15,17 0 16,0 0 0,-34 0-16,-1 0 15,35-36-15,-35 1 16,-18-18-1,19-35-15,16 35 16,-17 0-16,0-35 16,36 70-1,-18-35-15,17 0 16,18 18 0,-35 18-16,35-1 15,0 0 1,-18 18-16,18-35 15,0 17 17,0 1 15,0-19-32,0 19 1,0-1-1,0 1-15,0-19 32,0 19-32,0-1 47,-18 18 31</inkml:trace>
  <inkml:trace contextRef="#ctx0" brushRef="#br0" timeOffset="376.83">1976 2981 0,'0'0'16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91D3-C5E3-790C-819B-4BE05365A1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BEC268-AF1A-E6C3-1390-AB702CCF9D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2ACE3-943B-8D89-44FB-E55584B0EDAB}"/>
              </a:ext>
            </a:extLst>
          </p:cNvPr>
          <p:cNvSpPr>
            <a:spLocks noGrp="1"/>
          </p:cNvSpPr>
          <p:nvPr>
            <p:ph type="dt" sz="half" idx="10"/>
          </p:nvPr>
        </p:nvSpPr>
        <p:spPr/>
        <p:txBody>
          <a:bodyPr/>
          <a:lstStyle/>
          <a:p>
            <a:fld id="{079050D6-1DC6-4FCA-B861-9B060A68C9E4}" type="datetimeFigureOut">
              <a:rPr lang="en-US" smtClean="0"/>
              <a:t>11-Nov-22</a:t>
            </a:fld>
            <a:endParaRPr lang="en-US"/>
          </a:p>
        </p:txBody>
      </p:sp>
      <p:sp>
        <p:nvSpPr>
          <p:cNvPr id="5" name="Footer Placeholder 4">
            <a:extLst>
              <a:ext uri="{FF2B5EF4-FFF2-40B4-BE49-F238E27FC236}">
                <a16:creationId xmlns:a16="http://schemas.microsoft.com/office/drawing/2014/main" id="{31DB094C-F3E5-A34E-0BDC-450D08A37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43E9D-4C68-B330-57C8-F2F81B75661E}"/>
              </a:ext>
            </a:extLst>
          </p:cNvPr>
          <p:cNvSpPr>
            <a:spLocks noGrp="1"/>
          </p:cNvSpPr>
          <p:nvPr>
            <p:ph type="sldNum" sz="quarter" idx="12"/>
          </p:nvPr>
        </p:nvSpPr>
        <p:spPr/>
        <p:txBody>
          <a:bodyPr/>
          <a:lstStyle/>
          <a:p>
            <a:fld id="{596FEF68-541E-4242-851F-DB569E021E39}" type="slidenum">
              <a:rPr lang="en-US" smtClean="0"/>
              <a:t>‹#›</a:t>
            </a:fld>
            <a:endParaRPr lang="en-US"/>
          </a:p>
        </p:txBody>
      </p:sp>
    </p:spTree>
    <p:extLst>
      <p:ext uri="{BB962C8B-B14F-4D97-AF65-F5344CB8AC3E}">
        <p14:creationId xmlns:p14="http://schemas.microsoft.com/office/powerpoint/2010/main" val="568172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91A5-C35B-2CBA-4CE2-53703C83B8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63E45-BE9F-306D-AA3C-70B0B3B849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96FF3-7BCA-CF22-9D84-3DA959EE38C9}"/>
              </a:ext>
            </a:extLst>
          </p:cNvPr>
          <p:cNvSpPr>
            <a:spLocks noGrp="1"/>
          </p:cNvSpPr>
          <p:nvPr>
            <p:ph type="dt" sz="half" idx="10"/>
          </p:nvPr>
        </p:nvSpPr>
        <p:spPr/>
        <p:txBody>
          <a:bodyPr/>
          <a:lstStyle/>
          <a:p>
            <a:fld id="{079050D6-1DC6-4FCA-B861-9B060A68C9E4}" type="datetimeFigureOut">
              <a:rPr lang="en-US" smtClean="0"/>
              <a:t>11-Nov-22</a:t>
            </a:fld>
            <a:endParaRPr lang="en-US"/>
          </a:p>
        </p:txBody>
      </p:sp>
      <p:sp>
        <p:nvSpPr>
          <p:cNvPr id="5" name="Footer Placeholder 4">
            <a:extLst>
              <a:ext uri="{FF2B5EF4-FFF2-40B4-BE49-F238E27FC236}">
                <a16:creationId xmlns:a16="http://schemas.microsoft.com/office/drawing/2014/main" id="{A3976801-BB44-56E2-A122-5832670CB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0348C-6B3C-1B86-375B-2D9FF43270A0}"/>
              </a:ext>
            </a:extLst>
          </p:cNvPr>
          <p:cNvSpPr>
            <a:spLocks noGrp="1"/>
          </p:cNvSpPr>
          <p:nvPr>
            <p:ph type="sldNum" sz="quarter" idx="12"/>
          </p:nvPr>
        </p:nvSpPr>
        <p:spPr/>
        <p:txBody>
          <a:bodyPr/>
          <a:lstStyle/>
          <a:p>
            <a:fld id="{596FEF68-541E-4242-851F-DB569E021E39}" type="slidenum">
              <a:rPr lang="en-US" smtClean="0"/>
              <a:t>‹#›</a:t>
            </a:fld>
            <a:endParaRPr lang="en-US"/>
          </a:p>
        </p:txBody>
      </p:sp>
    </p:spTree>
    <p:extLst>
      <p:ext uri="{BB962C8B-B14F-4D97-AF65-F5344CB8AC3E}">
        <p14:creationId xmlns:p14="http://schemas.microsoft.com/office/powerpoint/2010/main" val="1468445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E973E5-CEE0-C291-C02B-E3CB4D3280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65618C-B5FD-1916-61A9-95F34796BD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7FEE7-533F-8AFB-9C78-C47F92EDDB1F}"/>
              </a:ext>
            </a:extLst>
          </p:cNvPr>
          <p:cNvSpPr>
            <a:spLocks noGrp="1"/>
          </p:cNvSpPr>
          <p:nvPr>
            <p:ph type="dt" sz="half" idx="10"/>
          </p:nvPr>
        </p:nvSpPr>
        <p:spPr/>
        <p:txBody>
          <a:bodyPr/>
          <a:lstStyle/>
          <a:p>
            <a:fld id="{079050D6-1DC6-4FCA-B861-9B060A68C9E4}" type="datetimeFigureOut">
              <a:rPr lang="en-US" smtClean="0"/>
              <a:t>11-Nov-22</a:t>
            </a:fld>
            <a:endParaRPr lang="en-US"/>
          </a:p>
        </p:txBody>
      </p:sp>
      <p:sp>
        <p:nvSpPr>
          <p:cNvPr id="5" name="Footer Placeholder 4">
            <a:extLst>
              <a:ext uri="{FF2B5EF4-FFF2-40B4-BE49-F238E27FC236}">
                <a16:creationId xmlns:a16="http://schemas.microsoft.com/office/drawing/2014/main" id="{8411F209-1763-2D7F-8644-7FE5E047E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D88B0-0A29-CCC8-ABCE-C6B86FF88FC5}"/>
              </a:ext>
            </a:extLst>
          </p:cNvPr>
          <p:cNvSpPr>
            <a:spLocks noGrp="1"/>
          </p:cNvSpPr>
          <p:nvPr>
            <p:ph type="sldNum" sz="quarter" idx="12"/>
          </p:nvPr>
        </p:nvSpPr>
        <p:spPr/>
        <p:txBody>
          <a:bodyPr/>
          <a:lstStyle/>
          <a:p>
            <a:fld id="{596FEF68-541E-4242-851F-DB569E021E39}" type="slidenum">
              <a:rPr lang="en-US" smtClean="0"/>
              <a:t>‹#›</a:t>
            </a:fld>
            <a:endParaRPr lang="en-US"/>
          </a:p>
        </p:txBody>
      </p:sp>
    </p:spTree>
    <p:extLst>
      <p:ext uri="{BB962C8B-B14F-4D97-AF65-F5344CB8AC3E}">
        <p14:creationId xmlns:p14="http://schemas.microsoft.com/office/powerpoint/2010/main" val="25638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CAA3-3BDD-5C9D-CDD4-D28097F003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6878EF-AF3A-B969-4031-8AA72DEE7D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E34326-D89F-953C-F164-C55DB23667E4}"/>
              </a:ext>
            </a:extLst>
          </p:cNvPr>
          <p:cNvSpPr>
            <a:spLocks noGrp="1"/>
          </p:cNvSpPr>
          <p:nvPr>
            <p:ph type="dt" sz="half" idx="10"/>
          </p:nvPr>
        </p:nvSpPr>
        <p:spPr/>
        <p:txBody>
          <a:bodyPr/>
          <a:lstStyle/>
          <a:p>
            <a:fld id="{079050D6-1DC6-4FCA-B861-9B060A68C9E4}" type="datetimeFigureOut">
              <a:rPr lang="en-US" smtClean="0"/>
              <a:t>11-Nov-22</a:t>
            </a:fld>
            <a:endParaRPr lang="en-US"/>
          </a:p>
        </p:txBody>
      </p:sp>
      <p:sp>
        <p:nvSpPr>
          <p:cNvPr id="5" name="Footer Placeholder 4">
            <a:extLst>
              <a:ext uri="{FF2B5EF4-FFF2-40B4-BE49-F238E27FC236}">
                <a16:creationId xmlns:a16="http://schemas.microsoft.com/office/drawing/2014/main" id="{012482C7-4F25-0DD4-01E7-0CB1A64F3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B06F3-A42D-44B0-A57C-08669F8C26D1}"/>
              </a:ext>
            </a:extLst>
          </p:cNvPr>
          <p:cNvSpPr>
            <a:spLocks noGrp="1"/>
          </p:cNvSpPr>
          <p:nvPr>
            <p:ph type="sldNum" sz="quarter" idx="12"/>
          </p:nvPr>
        </p:nvSpPr>
        <p:spPr/>
        <p:txBody>
          <a:bodyPr/>
          <a:lstStyle/>
          <a:p>
            <a:fld id="{596FEF68-541E-4242-851F-DB569E021E39}" type="slidenum">
              <a:rPr lang="en-US" smtClean="0"/>
              <a:t>‹#›</a:t>
            </a:fld>
            <a:endParaRPr lang="en-US"/>
          </a:p>
        </p:txBody>
      </p:sp>
    </p:spTree>
    <p:extLst>
      <p:ext uri="{BB962C8B-B14F-4D97-AF65-F5344CB8AC3E}">
        <p14:creationId xmlns:p14="http://schemas.microsoft.com/office/powerpoint/2010/main" val="28549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4D664-E49B-8977-4462-89E0A6F6FC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45BDCB-A151-E0C3-7B0F-9D88434DDB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C2EDF-8CB5-A16F-FCE3-CB7AF04155DF}"/>
              </a:ext>
            </a:extLst>
          </p:cNvPr>
          <p:cNvSpPr>
            <a:spLocks noGrp="1"/>
          </p:cNvSpPr>
          <p:nvPr>
            <p:ph type="dt" sz="half" idx="10"/>
          </p:nvPr>
        </p:nvSpPr>
        <p:spPr/>
        <p:txBody>
          <a:bodyPr/>
          <a:lstStyle/>
          <a:p>
            <a:fld id="{079050D6-1DC6-4FCA-B861-9B060A68C9E4}" type="datetimeFigureOut">
              <a:rPr lang="en-US" smtClean="0"/>
              <a:t>11-Nov-22</a:t>
            </a:fld>
            <a:endParaRPr lang="en-US"/>
          </a:p>
        </p:txBody>
      </p:sp>
      <p:sp>
        <p:nvSpPr>
          <p:cNvPr id="5" name="Footer Placeholder 4">
            <a:extLst>
              <a:ext uri="{FF2B5EF4-FFF2-40B4-BE49-F238E27FC236}">
                <a16:creationId xmlns:a16="http://schemas.microsoft.com/office/drawing/2014/main" id="{0EE9F90C-4ECB-7BB7-1C53-BBE7F12B2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F3667-007E-9C4E-FE2E-CA192EC0A769}"/>
              </a:ext>
            </a:extLst>
          </p:cNvPr>
          <p:cNvSpPr>
            <a:spLocks noGrp="1"/>
          </p:cNvSpPr>
          <p:nvPr>
            <p:ph type="sldNum" sz="quarter" idx="12"/>
          </p:nvPr>
        </p:nvSpPr>
        <p:spPr/>
        <p:txBody>
          <a:bodyPr/>
          <a:lstStyle/>
          <a:p>
            <a:fld id="{596FEF68-541E-4242-851F-DB569E021E39}" type="slidenum">
              <a:rPr lang="en-US" smtClean="0"/>
              <a:t>‹#›</a:t>
            </a:fld>
            <a:endParaRPr lang="en-US"/>
          </a:p>
        </p:txBody>
      </p:sp>
    </p:spTree>
    <p:extLst>
      <p:ext uri="{BB962C8B-B14F-4D97-AF65-F5344CB8AC3E}">
        <p14:creationId xmlns:p14="http://schemas.microsoft.com/office/powerpoint/2010/main" val="258923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FFE8-FC9F-9253-12BC-5596789BC4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78D2B5-3A7D-74D5-BD4A-7C14C5FF99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BB358-B3C3-27A1-ED8A-28D652A401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72743-B849-8677-C07F-53A4DCA9A836}"/>
              </a:ext>
            </a:extLst>
          </p:cNvPr>
          <p:cNvSpPr>
            <a:spLocks noGrp="1"/>
          </p:cNvSpPr>
          <p:nvPr>
            <p:ph type="dt" sz="half" idx="10"/>
          </p:nvPr>
        </p:nvSpPr>
        <p:spPr/>
        <p:txBody>
          <a:bodyPr/>
          <a:lstStyle/>
          <a:p>
            <a:fld id="{079050D6-1DC6-4FCA-B861-9B060A68C9E4}" type="datetimeFigureOut">
              <a:rPr lang="en-US" smtClean="0"/>
              <a:t>11-Nov-22</a:t>
            </a:fld>
            <a:endParaRPr lang="en-US"/>
          </a:p>
        </p:txBody>
      </p:sp>
      <p:sp>
        <p:nvSpPr>
          <p:cNvPr id="6" name="Footer Placeholder 5">
            <a:extLst>
              <a:ext uri="{FF2B5EF4-FFF2-40B4-BE49-F238E27FC236}">
                <a16:creationId xmlns:a16="http://schemas.microsoft.com/office/drawing/2014/main" id="{9ACB8605-C09F-EA8D-64B4-60495C0712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46A19-53B8-2BC8-D5E5-4FF58A76802A}"/>
              </a:ext>
            </a:extLst>
          </p:cNvPr>
          <p:cNvSpPr>
            <a:spLocks noGrp="1"/>
          </p:cNvSpPr>
          <p:nvPr>
            <p:ph type="sldNum" sz="quarter" idx="12"/>
          </p:nvPr>
        </p:nvSpPr>
        <p:spPr/>
        <p:txBody>
          <a:bodyPr/>
          <a:lstStyle/>
          <a:p>
            <a:fld id="{596FEF68-541E-4242-851F-DB569E021E39}" type="slidenum">
              <a:rPr lang="en-US" smtClean="0"/>
              <a:t>‹#›</a:t>
            </a:fld>
            <a:endParaRPr lang="en-US"/>
          </a:p>
        </p:txBody>
      </p:sp>
    </p:spTree>
    <p:extLst>
      <p:ext uri="{BB962C8B-B14F-4D97-AF65-F5344CB8AC3E}">
        <p14:creationId xmlns:p14="http://schemas.microsoft.com/office/powerpoint/2010/main" val="20030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4CEF-FB4F-69CE-5456-F5440FB4C0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914EF0-9643-068E-B09B-AE779EAD7C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284C2D-43EF-8AB0-83E8-5E03EFA902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02FD8-39DE-3118-B557-D28EA6276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26E50-109F-5923-72FD-E124C1BF38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B40BFB-FDBF-3B78-1FB5-A7889BD331B4}"/>
              </a:ext>
            </a:extLst>
          </p:cNvPr>
          <p:cNvSpPr>
            <a:spLocks noGrp="1"/>
          </p:cNvSpPr>
          <p:nvPr>
            <p:ph type="dt" sz="half" idx="10"/>
          </p:nvPr>
        </p:nvSpPr>
        <p:spPr/>
        <p:txBody>
          <a:bodyPr/>
          <a:lstStyle/>
          <a:p>
            <a:fld id="{079050D6-1DC6-4FCA-B861-9B060A68C9E4}" type="datetimeFigureOut">
              <a:rPr lang="en-US" smtClean="0"/>
              <a:t>11-Nov-22</a:t>
            </a:fld>
            <a:endParaRPr lang="en-US"/>
          </a:p>
        </p:txBody>
      </p:sp>
      <p:sp>
        <p:nvSpPr>
          <p:cNvPr id="8" name="Footer Placeholder 7">
            <a:extLst>
              <a:ext uri="{FF2B5EF4-FFF2-40B4-BE49-F238E27FC236}">
                <a16:creationId xmlns:a16="http://schemas.microsoft.com/office/drawing/2014/main" id="{B94B31AA-767E-BF6F-1A5A-F64FD34401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80DE50-5482-C98E-0A16-BE7A9CE53C92}"/>
              </a:ext>
            </a:extLst>
          </p:cNvPr>
          <p:cNvSpPr>
            <a:spLocks noGrp="1"/>
          </p:cNvSpPr>
          <p:nvPr>
            <p:ph type="sldNum" sz="quarter" idx="12"/>
          </p:nvPr>
        </p:nvSpPr>
        <p:spPr/>
        <p:txBody>
          <a:bodyPr/>
          <a:lstStyle/>
          <a:p>
            <a:fld id="{596FEF68-541E-4242-851F-DB569E021E39}" type="slidenum">
              <a:rPr lang="en-US" smtClean="0"/>
              <a:t>‹#›</a:t>
            </a:fld>
            <a:endParaRPr lang="en-US"/>
          </a:p>
        </p:txBody>
      </p:sp>
    </p:spTree>
    <p:extLst>
      <p:ext uri="{BB962C8B-B14F-4D97-AF65-F5344CB8AC3E}">
        <p14:creationId xmlns:p14="http://schemas.microsoft.com/office/powerpoint/2010/main" val="45505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32B1-BF9A-9553-08D3-650A388653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E7980A-6724-A8CF-E460-DD7DDAA808B0}"/>
              </a:ext>
            </a:extLst>
          </p:cNvPr>
          <p:cNvSpPr>
            <a:spLocks noGrp="1"/>
          </p:cNvSpPr>
          <p:nvPr>
            <p:ph type="dt" sz="half" idx="10"/>
          </p:nvPr>
        </p:nvSpPr>
        <p:spPr/>
        <p:txBody>
          <a:bodyPr/>
          <a:lstStyle/>
          <a:p>
            <a:fld id="{079050D6-1DC6-4FCA-B861-9B060A68C9E4}" type="datetimeFigureOut">
              <a:rPr lang="en-US" smtClean="0"/>
              <a:t>11-Nov-22</a:t>
            </a:fld>
            <a:endParaRPr lang="en-US"/>
          </a:p>
        </p:txBody>
      </p:sp>
      <p:sp>
        <p:nvSpPr>
          <p:cNvPr id="4" name="Footer Placeholder 3">
            <a:extLst>
              <a:ext uri="{FF2B5EF4-FFF2-40B4-BE49-F238E27FC236}">
                <a16:creationId xmlns:a16="http://schemas.microsoft.com/office/drawing/2014/main" id="{5745430C-D513-7F4C-1EB7-0224F45D74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2F5CA6-FC93-2893-5391-2ABBE8212D8C}"/>
              </a:ext>
            </a:extLst>
          </p:cNvPr>
          <p:cNvSpPr>
            <a:spLocks noGrp="1"/>
          </p:cNvSpPr>
          <p:nvPr>
            <p:ph type="sldNum" sz="quarter" idx="12"/>
          </p:nvPr>
        </p:nvSpPr>
        <p:spPr/>
        <p:txBody>
          <a:bodyPr/>
          <a:lstStyle/>
          <a:p>
            <a:fld id="{596FEF68-541E-4242-851F-DB569E021E39}" type="slidenum">
              <a:rPr lang="en-US" smtClean="0"/>
              <a:t>‹#›</a:t>
            </a:fld>
            <a:endParaRPr lang="en-US"/>
          </a:p>
        </p:txBody>
      </p:sp>
    </p:spTree>
    <p:extLst>
      <p:ext uri="{BB962C8B-B14F-4D97-AF65-F5344CB8AC3E}">
        <p14:creationId xmlns:p14="http://schemas.microsoft.com/office/powerpoint/2010/main" val="2325430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79FD33-BFFB-E2C1-7EDF-476726367226}"/>
              </a:ext>
            </a:extLst>
          </p:cNvPr>
          <p:cNvSpPr>
            <a:spLocks noGrp="1"/>
          </p:cNvSpPr>
          <p:nvPr>
            <p:ph type="dt" sz="half" idx="10"/>
          </p:nvPr>
        </p:nvSpPr>
        <p:spPr/>
        <p:txBody>
          <a:bodyPr/>
          <a:lstStyle/>
          <a:p>
            <a:fld id="{079050D6-1DC6-4FCA-B861-9B060A68C9E4}" type="datetimeFigureOut">
              <a:rPr lang="en-US" smtClean="0"/>
              <a:t>11-Nov-22</a:t>
            </a:fld>
            <a:endParaRPr lang="en-US"/>
          </a:p>
        </p:txBody>
      </p:sp>
      <p:sp>
        <p:nvSpPr>
          <p:cNvPr id="3" name="Footer Placeholder 2">
            <a:extLst>
              <a:ext uri="{FF2B5EF4-FFF2-40B4-BE49-F238E27FC236}">
                <a16:creationId xmlns:a16="http://schemas.microsoft.com/office/drawing/2014/main" id="{AD791BC5-576F-45CD-1128-ADC5BA0CCD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B4AC86-3D96-D96F-EA0C-66ED67C8C612}"/>
              </a:ext>
            </a:extLst>
          </p:cNvPr>
          <p:cNvSpPr>
            <a:spLocks noGrp="1"/>
          </p:cNvSpPr>
          <p:nvPr>
            <p:ph type="sldNum" sz="quarter" idx="12"/>
          </p:nvPr>
        </p:nvSpPr>
        <p:spPr/>
        <p:txBody>
          <a:bodyPr/>
          <a:lstStyle/>
          <a:p>
            <a:fld id="{596FEF68-541E-4242-851F-DB569E021E39}" type="slidenum">
              <a:rPr lang="en-US" smtClean="0"/>
              <a:t>‹#›</a:t>
            </a:fld>
            <a:endParaRPr lang="en-US"/>
          </a:p>
        </p:txBody>
      </p:sp>
    </p:spTree>
    <p:extLst>
      <p:ext uri="{BB962C8B-B14F-4D97-AF65-F5344CB8AC3E}">
        <p14:creationId xmlns:p14="http://schemas.microsoft.com/office/powerpoint/2010/main" val="44930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6001-0C1E-6F80-74C6-8A0E5ED2E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89E112-678A-EF1E-F6E8-FA6A294C3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F8A809-943F-1097-1B02-F828A3367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28D17-10DF-4AEC-EE0C-B9DE38A59AC1}"/>
              </a:ext>
            </a:extLst>
          </p:cNvPr>
          <p:cNvSpPr>
            <a:spLocks noGrp="1"/>
          </p:cNvSpPr>
          <p:nvPr>
            <p:ph type="dt" sz="half" idx="10"/>
          </p:nvPr>
        </p:nvSpPr>
        <p:spPr/>
        <p:txBody>
          <a:bodyPr/>
          <a:lstStyle/>
          <a:p>
            <a:fld id="{079050D6-1DC6-4FCA-B861-9B060A68C9E4}" type="datetimeFigureOut">
              <a:rPr lang="en-US" smtClean="0"/>
              <a:t>11-Nov-22</a:t>
            </a:fld>
            <a:endParaRPr lang="en-US"/>
          </a:p>
        </p:txBody>
      </p:sp>
      <p:sp>
        <p:nvSpPr>
          <p:cNvPr id="6" name="Footer Placeholder 5">
            <a:extLst>
              <a:ext uri="{FF2B5EF4-FFF2-40B4-BE49-F238E27FC236}">
                <a16:creationId xmlns:a16="http://schemas.microsoft.com/office/drawing/2014/main" id="{C814EE53-FC0D-F2EE-66E3-8807A4F482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C726A6-BBAF-64E7-76D4-6A45653616B0}"/>
              </a:ext>
            </a:extLst>
          </p:cNvPr>
          <p:cNvSpPr>
            <a:spLocks noGrp="1"/>
          </p:cNvSpPr>
          <p:nvPr>
            <p:ph type="sldNum" sz="quarter" idx="12"/>
          </p:nvPr>
        </p:nvSpPr>
        <p:spPr/>
        <p:txBody>
          <a:bodyPr/>
          <a:lstStyle/>
          <a:p>
            <a:fld id="{596FEF68-541E-4242-851F-DB569E021E39}" type="slidenum">
              <a:rPr lang="en-US" smtClean="0"/>
              <a:t>‹#›</a:t>
            </a:fld>
            <a:endParaRPr lang="en-US"/>
          </a:p>
        </p:txBody>
      </p:sp>
    </p:spTree>
    <p:extLst>
      <p:ext uri="{BB962C8B-B14F-4D97-AF65-F5344CB8AC3E}">
        <p14:creationId xmlns:p14="http://schemas.microsoft.com/office/powerpoint/2010/main" val="216177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1BCB-B685-E371-5B99-378473AEA0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1E0A0B-EE46-1F2C-1936-01B57AC109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1D0C8F-13EE-8C82-FD62-F25A9B45C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DCCD1-FDC4-6AFD-0B62-FB73C680E193}"/>
              </a:ext>
            </a:extLst>
          </p:cNvPr>
          <p:cNvSpPr>
            <a:spLocks noGrp="1"/>
          </p:cNvSpPr>
          <p:nvPr>
            <p:ph type="dt" sz="half" idx="10"/>
          </p:nvPr>
        </p:nvSpPr>
        <p:spPr/>
        <p:txBody>
          <a:bodyPr/>
          <a:lstStyle/>
          <a:p>
            <a:fld id="{079050D6-1DC6-4FCA-B861-9B060A68C9E4}" type="datetimeFigureOut">
              <a:rPr lang="en-US" smtClean="0"/>
              <a:t>11-Nov-22</a:t>
            </a:fld>
            <a:endParaRPr lang="en-US"/>
          </a:p>
        </p:txBody>
      </p:sp>
      <p:sp>
        <p:nvSpPr>
          <p:cNvPr id="6" name="Footer Placeholder 5">
            <a:extLst>
              <a:ext uri="{FF2B5EF4-FFF2-40B4-BE49-F238E27FC236}">
                <a16:creationId xmlns:a16="http://schemas.microsoft.com/office/drawing/2014/main" id="{FC7B4F0A-39B2-43C6-6FEA-424211D44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BD190-93D7-6283-5D6E-F7BA476FD83C}"/>
              </a:ext>
            </a:extLst>
          </p:cNvPr>
          <p:cNvSpPr>
            <a:spLocks noGrp="1"/>
          </p:cNvSpPr>
          <p:nvPr>
            <p:ph type="sldNum" sz="quarter" idx="12"/>
          </p:nvPr>
        </p:nvSpPr>
        <p:spPr/>
        <p:txBody>
          <a:bodyPr/>
          <a:lstStyle/>
          <a:p>
            <a:fld id="{596FEF68-541E-4242-851F-DB569E021E39}" type="slidenum">
              <a:rPr lang="en-US" smtClean="0"/>
              <a:t>‹#›</a:t>
            </a:fld>
            <a:endParaRPr lang="en-US"/>
          </a:p>
        </p:txBody>
      </p:sp>
    </p:spTree>
    <p:extLst>
      <p:ext uri="{BB962C8B-B14F-4D97-AF65-F5344CB8AC3E}">
        <p14:creationId xmlns:p14="http://schemas.microsoft.com/office/powerpoint/2010/main" val="1446336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3E3FE4-8772-208A-CEBD-C06D905B6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7572B9-016F-55D3-6255-16A6E14561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B7C87-55F9-6C59-BD84-9C871A1E6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050D6-1DC6-4FCA-B861-9B060A68C9E4}" type="datetimeFigureOut">
              <a:rPr lang="en-US" smtClean="0"/>
              <a:t>11-Nov-22</a:t>
            </a:fld>
            <a:endParaRPr lang="en-US"/>
          </a:p>
        </p:txBody>
      </p:sp>
      <p:sp>
        <p:nvSpPr>
          <p:cNvPr id="5" name="Footer Placeholder 4">
            <a:extLst>
              <a:ext uri="{FF2B5EF4-FFF2-40B4-BE49-F238E27FC236}">
                <a16:creationId xmlns:a16="http://schemas.microsoft.com/office/drawing/2014/main" id="{8C18C47C-DDA7-B6E5-64DC-D61B0430D5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3AAC86-3891-DCA9-36C9-8AE6893EAA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FEF68-541E-4242-851F-DB569E021E39}" type="slidenum">
              <a:rPr lang="en-US" smtClean="0"/>
              <a:t>‹#›</a:t>
            </a:fld>
            <a:endParaRPr lang="en-US"/>
          </a:p>
        </p:txBody>
      </p:sp>
    </p:spTree>
    <p:extLst>
      <p:ext uri="{BB962C8B-B14F-4D97-AF65-F5344CB8AC3E}">
        <p14:creationId xmlns:p14="http://schemas.microsoft.com/office/powerpoint/2010/main" val="1022906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hub.docker.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hub.docker.co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docker.com/products/docker-desktop"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697" y="3081496"/>
            <a:ext cx="9144000" cy="962706"/>
          </a:xfrm>
        </p:spPr>
        <p:txBody>
          <a:bodyPr>
            <a:normAutofit/>
          </a:bodyPr>
          <a:lstStyle/>
          <a:p>
            <a:r>
              <a:rPr lang="en-US" dirty="0"/>
              <a:t>Containerization</a:t>
            </a:r>
          </a:p>
        </p:txBody>
      </p:sp>
      <p:sp>
        <p:nvSpPr>
          <p:cNvPr id="3" name="Subtitle 2"/>
          <p:cNvSpPr>
            <a:spLocks noGrp="1"/>
          </p:cNvSpPr>
          <p:nvPr>
            <p:ph type="subTitle" idx="1"/>
          </p:nvPr>
        </p:nvSpPr>
        <p:spPr>
          <a:xfrm>
            <a:off x="1876697" y="3562849"/>
            <a:ext cx="9144000" cy="1655762"/>
          </a:xfrm>
        </p:spPr>
        <p:txBody>
          <a:bodyPr/>
          <a:lstStyle/>
          <a:p>
            <a:r>
              <a:rPr lang="en-US" i="1" dirty="0"/>
              <a:t> </a:t>
            </a:r>
          </a:p>
        </p:txBody>
      </p:sp>
    </p:spTree>
    <p:extLst>
      <p:ext uri="{BB962C8B-B14F-4D97-AF65-F5344CB8AC3E}">
        <p14:creationId xmlns:p14="http://schemas.microsoft.com/office/powerpoint/2010/main" val="2434583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i="1" dirty="0"/>
              <a:t>Docker Architecture (Cont.)</a:t>
            </a:r>
          </a:p>
        </p:txBody>
      </p:sp>
      <p:sp>
        <p:nvSpPr>
          <p:cNvPr id="3" name="Content Placeholder 2"/>
          <p:cNvSpPr>
            <a:spLocks noGrp="1"/>
          </p:cNvSpPr>
          <p:nvPr>
            <p:ph idx="1"/>
          </p:nvPr>
        </p:nvSpPr>
        <p:spPr>
          <a:xfrm>
            <a:off x="838199" y="1812561"/>
            <a:ext cx="10761617" cy="4802837"/>
          </a:xfrm>
        </p:spPr>
        <p:txBody>
          <a:bodyPr>
            <a:normAutofit/>
          </a:bodyPr>
          <a:lstStyle/>
          <a:p>
            <a:pPr>
              <a:lnSpc>
                <a:spcPct val="150000"/>
              </a:lnSpc>
            </a:pPr>
            <a:r>
              <a:rPr lang="en-US" dirty="0"/>
              <a:t>Docker follows Client-Server architecture.</a:t>
            </a:r>
          </a:p>
          <a:p>
            <a:pPr>
              <a:lnSpc>
                <a:spcPct val="150000"/>
              </a:lnSpc>
            </a:pPr>
            <a:r>
              <a:rPr lang="en-US" dirty="0"/>
              <a:t>There are three main components that are:</a:t>
            </a:r>
          </a:p>
          <a:p>
            <a:pPr lvl="1">
              <a:lnSpc>
                <a:spcPct val="150000"/>
              </a:lnSpc>
            </a:pPr>
            <a:r>
              <a:rPr lang="en-US" b="1" dirty="0"/>
              <a:t>Docker Client</a:t>
            </a:r>
            <a:endParaRPr lang="en-US" dirty="0"/>
          </a:p>
          <a:p>
            <a:pPr lvl="1">
              <a:lnSpc>
                <a:spcPct val="150000"/>
              </a:lnSpc>
            </a:pPr>
            <a:r>
              <a:rPr lang="en-US" b="1" dirty="0"/>
              <a:t>Docker Host</a:t>
            </a:r>
            <a:endParaRPr lang="en-US" dirty="0"/>
          </a:p>
          <a:p>
            <a:pPr lvl="1">
              <a:lnSpc>
                <a:spcPct val="150000"/>
              </a:lnSpc>
            </a:pPr>
            <a:r>
              <a:rPr lang="en-US" b="1" dirty="0"/>
              <a:t>Docker Registry</a:t>
            </a:r>
            <a:r>
              <a:rPr lang="en-US" dirty="0"/>
              <a:t>.</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232" y="1"/>
            <a:ext cx="2349768" cy="1690688"/>
          </a:xfrm>
          <a:prstGeom prst="rect">
            <a:avLst/>
          </a:prstGeom>
        </p:spPr>
      </p:pic>
    </p:spTree>
    <p:extLst>
      <p:ext uri="{BB962C8B-B14F-4D97-AF65-F5344CB8AC3E}">
        <p14:creationId xmlns:p14="http://schemas.microsoft.com/office/powerpoint/2010/main" val="251265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i="1" dirty="0"/>
              <a:t>Docker Architecture (Cont.)</a:t>
            </a:r>
          </a:p>
        </p:txBody>
      </p:sp>
      <p:sp>
        <p:nvSpPr>
          <p:cNvPr id="3" name="Content Placeholder 2"/>
          <p:cNvSpPr>
            <a:spLocks noGrp="1"/>
          </p:cNvSpPr>
          <p:nvPr>
            <p:ph idx="1"/>
          </p:nvPr>
        </p:nvSpPr>
        <p:spPr>
          <a:xfrm>
            <a:off x="838199" y="1812561"/>
            <a:ext cx="10761617" cy="4802837"/>
          </a:xfrm>
        </p:spPr>
        <p:txBody>
          <a:bodyPr>
            <a:normAutofit fontScale="92500"/>
          </a:bodyPr>
          <a:lstStyle/>
          <a:p>
            <a:pPr>
              <a:lnSpc>
                <a:spcPct val="150000"/>
              </a:lnSpc>
            </a:pPr>
            <a:r>
              <a:rPr lang="en-US" sz="2400" b="1" dirty="0"/>
              <a:t>Docker Client</a:t>
            </a:r>
          </a:p>
          <a:p>
            <a:pPr lvl="1">
              <a:lnSpc>
                <a:spcPct val="150000"/>
              </a:lnSpc>
            </a:pPr>
            <a:r>
              <a:rPr lang="en-US" dirty="0"/>
              <a:t>Docker client uses </a:t>
            </a:r>
            <a:r>
              <a:rPr lang="en-US" b="1" dirty="0"/>
              <a:t>commands</a:t>
            </a:r>
            <a:r>
              <a:rPr lang="en-US" dirty="0"/>
              <a:t> to communicate with the Docker Daemon (Server).</a:t>
            </a:r>
          </a:p>
          <a:p>
            <a:pPr lvl="1">
              <a:lnSpc>
                <a:spcPct val="150000"/>
              </a:lnSpc>
            </a:pPr>
            <a:r>
              <a:rPr lang="en-US" dirty="0"/>
              <a:t>When a client runs any </a:t>
            </a:r>
            <a:r>
              <a:rPr lang="en-US" dirty="0" err="1"/>
              <a:t>docker</a:t>
            </a:r>
            <a:r>
              <a:rPr lang="en-US" dirty="0"/>
              <a:t> command on the </a:t>
            </a:r>
            <a:r>
              <a:rPr lang="en-US" dirty="0" err="1"/>
              <a:t>docker</a:t>
            </a:r>
            <a:r>
              <a:rPr lang="en-US" dirty="0"/>
              <a:t> client terminal, the client terminal sends these </a:t>
            </a:r>
            <a:r>
              <a:rPr lang="en-US" dirty="0" err="1"/>
              <a:t>docker</a:t>
            </a:r>
            <a:r>
              <a:rPr lang="en-US" dirty="0"/>
              <a:t> commands to the Docker daemon. Docker daemon receives these commands from the docker client in the form of command</a:t>
            </a:r>
          </a:p>
          <a:p>
            <a:pPr lvl="1">
              <a:lnSpc>
                <a:spcPct val="150000"/>
              </a:lnSpc>
            </a:pPr>
            <a:r>
              <a:rPr lang="en-US" dirty="0"/>
              <a:t>Some </a:t>
            </a:r>
            <a:r>
              <a:rPr lang="en-US" dirty="0" err="1"/>
              <a:t>docker</a:t>
            </a:r>
            <a:r>
              <a:rPr lang="en-US" dirty="0"/>
              <a:t> Commands</a:t>
            </a:r>
          </a:p>
          <a:p>
            <a:pPr lvl="2"/>
            <a:r>
              <a:rPr lang="en-US" dirty="0" err="1"/>
              <a:t>docker</a:t>
            </a:r>
            <a:r>
              <a:rPr lang="en-US" dirty="0"/>
              <a:t> build</a:t>
            </a:r>
          </a:p>
          <a:p>
            <a:pPr lvl="2"/>
            <a:r>
              <a:rPr lang="en-US" dirty="0" err="1"/>
              <a:t>docker</a:t>
            </a:r>
            <a:r>
              <a:rPr lang="en-US" dirty="0"/>
              <a:t> pull</a:t>
            </a:r>
          </a:p>
          <a:p>
            <a:pPr lvl="2"/>
            <a:r>
              <a:rPr lang="en-US" dirty="0" err="1"/>
              <a:t>docker</a:t>
            </a:r>
            <a:r>
              <a:rPr lang="en-US" dirty="0"/>
              <a:t> run</a:t>
            </a:r>
          </a:p>
          <a:p>
            <a:pPr lvl="1">
              <a:lnSpc>
                <a:spcPct val="150000"/>
              </a:lnSpc>
            </a:pPr>
            <a:endParaRPr lang="en-US" sz="20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232" y="1"/>
            <a:ext cx="2349768" cy="1690688"/>
          </a:xfrm>
          <a:prstGeom prst="rect">
            <a:avLst/>
          </a:prstGeom>
        </p:spPr>
      </p:pic>
    </p:spTree>
    <p:extLst>
      <p:ext uri="{BB962C8B-B14F-4D97-AF65-F5344CB8AC3E}">
        <p14:creationId xmlns:p14="http://schemas.microsoft.com/office/powerpoint/2010/main" val="77997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i="1" dirty="0"/>
              <a:t>Docker Architecture (Cont.)</a:t>
            </a:r>
          </a:p>
        </p:txBody>
      </p:sp>
      <p:sp>
        <p:nvSpPr>
          <p:cNvPr id="3" name="Content Placeholder 2"/>
          <p:cNvSpPr>
            <a:spLocks noGrp="1"/>
          </p:cNvSpPr>
          <p:nvPr>
            <p:ph idx="1"/>
          </p:nvPr>
        </p:nvSpPr>
        <p:spPr>
          <a:xfrm>
            <a:off x="838199" y="1812561"/>
            <a:ext cx="10761617" cy="4802837"/>
          </a:xfrm>
        </p:spPr>
        <p:txBody>
          <a:bodyPr>
            <a:normAutofit/>
          </a:bodyPr>
          <a:lstStyle/>
          <a:p>
            <a:pPr>
              <a:lnSpc>
                <a:spcPct val="150000"/>
              </a:lnSpc>
            </a:pPr>
            <a:r>
              <a:rPr lang="en-US" sz="2400" b="1" dirty="0"/>
              <a:t>Docker Registry.</a:t>
            </a:r>
          </a:p>
          <a:p>
            <a:r>
              <a:rPr lang="en-US" sz="2200" dirty="0"/>
              <a:t>It is responsible to manages and stores the Docker images.</a:t>
            </a:r>
          </a:p>
          <a:p>
            <a:r>
              <a:rPr lang="en-US" sz="2200" dirty="0"/>
              <a:t>Provide repositories facilities on Docker hub (</a:t>
            </a:r>
            <a:r>
              <a:rPr lang="en-US" sz="2200" dirty="0">
                <a:hlinkClick r:id="rId2"/>
              </a:rPr>
              <a:t>https://hub.docker.com/</a:t>
            </a:r>
            <a:r>
              <a:rPr lang="en-US" sz="2200" dirty="0"/>
              <a:t> ).</a:t>
            </a:r>
          </a:p>
          <a:p>
            <a:r>
              <a:rPr lang="en-US" sz="2200" dirty="0"/>
              <a:t>There are two types of registries</a:t>
            </a:r>
          </a:p>
          <a:p>
            <a:pPr lvl="1"/>
            <a:r>
              <a:rPr lang="en-US" sz="2000" b="1" dirty="0"/>
              <a:t>Pubic Registry</a:t>
            </a:r>
            <a:endParaRPr lang="en-US" sz="1800" dirty="0"/>
          </a:p>
          <a:p>
            <a:pPr lvl="1"/>
            <a:r>
              <a:rPr lang="en-US" sz="2000" b="1" dirty="0"/>
              <a:t>Private Registry -</a:t>
            </a:r>
            <a:r>
              <a:rPr lang="en-US" sz="1800" dirty="0"/>
              <a:t> It is used to share images within the enterprise.</a:t>
            </a:r>
          </a:p>
          <a:p>
            <a:pPr>
              <a:lnSpc>
                <a:spcPct val="150000"/>
              </a:lnSpc>
            </a:pPr>
            <a:endParaRPr lang="en-US" sz="24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232" y="1"/>
            <a:ext cx="2349768" cy="1690688"/>
          </a:xfrm>
          <a:prstGeom prst="rect">
            <a:avLst/>
          </a:prstGeom>
        </p:spPr>
      </p:pic>
    </p:spTree>
    <p:extLst>
      <p:ext uri="{BB962C8B-B14F-4D97-AF65-F5344CB8AC3E}">
        <p14:creationId xmlns:p14="http://schemas.microsoft.com/office/powerpoint/2010/main" val="1168593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839880" y="457200"/>
            <a:ext cx="3931920" cy="1599840"/>
          </a:xfrm>
          <a:prstGeom prst="rect">
            <a:avLst/>
          </a:prstGeom>
          <a:noFill/>
          <a:ln>
            <a:noFill/>
          </a:ln>
        </p:spPr>
        <p:txBody>
          <a:bodyPr anchor="b">
            <a:noAutofit/>
          </a:bodyPr>
          <a:lstStyle/>
          <a:p>
            <a:pPr>
              <a:lnSpc>
                <a:spcPct val="90000"/>
              </a:lnSpc>
            </a:pPr>
            <a:r>
              <a:rPr lang="en-PK" sz="3200" b="0" strike="noStrike" spc="-1">
                <a:solidFill>
                  <a:srgbClr val="000000"/>
                </a:solidFill>
                <a:latin typeface="Calibri Light"/>
              </a:rPr>
              <a:t>Public Container Registry</a:t>
            </a:r>
            <a:endParaRPr lang="en-PK" sz="3200" b="0" strike="noStrike" spc="-1">
              <a:solidFill>
                <a:srgbClr val="000000"/>
              </a:solidFill>
              <a:latin typeface="Calibri"/>
            </a:endParaRPr>
          </a:p>
        </p:txBody>
      </p:sp>
      <p:sp>
        <p:nvSpPr>
          <p:cNvPr id="168" name="TextShape 2"/>
          <p:cNvSpPr txBox="1"/>
          <p:nvPr/>
        </p:nvSpPr>
        <p:spPr>
          <a:xfrm>
            <a:off x="839880" y="2057400"/>
            <a:ext cx="3931920" cy="3811320"/>
          </a:xfrm>
          <a:prstGeom prst="rect">
            <a:avLst/>
          </a:prstGeom>
          <a:noFill/>
          <a:ln>
            <a:noFill/>
          </a:ln>
        </p:spPr>
        <p:txBody>
          <a:bodyPr>
            <a:noAutofit/>
          </a:bodyPr>
          <a:lstStyle/>
          <a:p>
            <a:pPr marL="285840" indent="-285480">
              <a:lnSpc>
                <a:spcPct val="90000"/>
              </a:lnSpc>
              <a:spcBef>
                <a:spcPts val="1001"/>
              </a:spcBef>
              <a:buClr>
                <a:srgbClr val="000000"/>
              </a:buClr>
              <a:buFont typeface="Arial"/>
              <a:buChar char="•"/>
            </a:pPr>
            <a:r>
              <a:rPr lang="en-GB" sz="1600" b="0" u="sng" strike="noStrike" spc="-1">
                <a:solidFill>
                  <a:srgbClr val="0563C1"/>
                </a:solidFill>
                <a:uFillTx/>
                <a:latin typeface="Calibri"/>
                <a:hlinkClick r:id="rId2"/>
              </a:rPr>
              <a:t>https://hub.docker.com</a:t>
            </a:r>
            <a:endParaRPr lang="en-PK" sz="1600" b="0" strike="noStrike" spc="-1">
              <a:solidFill>
                <a:srgbClr val="000000"/>
              </a:solidFill>
              <a:latin typeface="Calibri"/>
            </a:endParaRPr>
          </a:p>
          <a:p>
            <a:pPr marL="285840" indent="-285480">
              <a:lnSpc>
                <a:spcPct val="90000"/>
              </a:lnSpc>
              <a:spcBef>
                <a:spcPts val="1001"/>
              </a:spcBef>
              <a:buClr>
                <a:srgbClr val="000000"/>
              </a:buClr>
              <a:buFont typeface="Arial"/>
              <a:buChar char="•"/>
            </a:pPr>
            <a:r>
              <a:rPr lang="en-GB" sz="1600" b="0" strike="noStrike" spc="-1">
                <a:solidFill>
                  <a:srgbClr val="000000"/>
                </a:solidFill>
                <a:latin typeface="Calibri"/>
              </a:rPr>
              <a:t>Create your ID and Sign Up</a:t>
            </a:r>
            <a:endParaRPr lang="en-PK" sz="1600" b="0" strike="noStrike" spc="-1">
              <a:solidFill>
                <a:srgbClr val="000000"/>
              </a:solidFill>
              <a:latin typeface="Calibri"/>
            </a:endParaRPr>
          </a:p>
        </p:txBody>
      </p:sp>
      <p:pic>
        <p:nvPicPr>
          <p:cNvPr id="169" name="Picture 2"/>
          <p:cNvPicPr/>
          <p:nvPr/>
        </p:nvPicPr>
        <p:blipFill>
          <a:blip r:embed="rId3"/>
          <a:stretch/>
        </p:blipFill>
        <p:spPr>
          <a:xfrm>
            <a:off x="5183280" y="1540440"/>
            <a:ext cx="6171840" cy="37670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839880" y="457200"/>
            <a:ext cx="3931920" cy="1599840"/>
          </a:xfrm>
          <a:prstGeom prst="rect">
            <a:avLst/>
          </a:prstGeom>
          <a:noFill/>
          <a:ln>
            <a:noFill/>
          </a:ln>
        </p:spPr>
        <p:txBody>
          <a:bodyPr anchor="b">
            <a:noAutofit/>
          </a:bodyPr>
          <a:lstStyle/>
          <a:p>
            <a:pPr>
              <a:lnSpc>
                <a:spcPct val="90000"/>
              </a:lnSpc>
            </a:pPr>
            <a:r>
              <a:rPr lang="en-PK" sz="3200" b="0" strike="noStrike" spc="-1">
                <a:solidFill>
                  <a:srgbClr val="000000"/>
                </a:solidFill>
                <a:latin typeface="Calibri Light"/>
              </a:rPr>
              <a:t>Public Container Registry</a:t>
            </a:r>
            <a:endParaRPr lang="en-PK" sz="3200" b="0" strike="noStrike" spc="-1">
              <a:solidFill>
                <a:srgbClr val="000000"/>
              </a:solidFill>
              <a:latin typeface="Calibri"/>
            </a:endParaRPr>
          </a:p>
        </p:txBody>
      </p:sp>
      <p:sp>
        <p:nvSpPr>
          <p:cNvPr id="171" name="TextShape 2"/>
          <p:cNvSpPr txBox="1"/>
          <p:nvPr/>
        </p:nvSpPr>
        <p:spPr>
          <a:xfrm>
            <a:off x="839880" y="2057400"/>
            <a:ext cx="3931920" cy="3811320"/>
          </a:xfrm>
          <a:prstGeom prst="rect">
            <a:avLst/>
          </a:prstGeom>
          <a:noFill/>
          <a:ln>
            <a:noFill/>
          </a:ln>
        </p:spPr>
        <p:txBody>
          <a:bodyPr>
            <a:noAutofit/>
          </a:bodyPr>
          <a:lstStyle/>
          <a:p>
            <a:pPr marL="285840" indent="-285480">
              <a:lnSpc>
                <a:spcPct val="90000"/>
              </a:lnSpc>
              <a:spcBef>
                <a:spcPts val="1001"/>
              </a:spcBef>
              <a:buClr>
                <a:srgbClr val="000000"/>
              </a:buClr>
              <a:buFont typeface="Arial"/>
              <a:buChar char="•"/>
            </a:pPr>
            <a:r>
              <a:rPr lang="en-GB" sz="1600" b="0" u="sng" strike="noStrike" spc="-1">
                <a:solidFill>
                  <a:srgbClr val="0563C1"/>
                </a:solidFill>
                <a:uFillTx/>
                <a:latin typeface="Calibri"/>
                <a:hlinkClick r:id="rId2"/>
              </a:rPr>
              <a:t>https://hub.docker.com</a:t>
            </a:r>
            <a:endParaRPr lang="en-PK" sz="1600" b="0" strike="noStrike" spc="-1">
              <a:solidFill>
                <a:srgbClr val="000000"/>
              </a:solidFill>
              <a:latin typeface="Calibri"/>
            </a:endParaRPr>
          </a:p>
          <a:p>
            <a:pPr marL="285840" indent="-285480">
              <a:lnSpc>
                <a:spcPct val="90000"/>
              </a:lnSpc>
              <a:spcBef>
                <a:spcPts val="1001"/>
              </a:spcBef>
              <a:buClr>
                <a:srgbClr val="000000"/>
              </a:buClr>
              <a:buFont typeface="Arial"/>
              <a:buChar char="•"/>
            </a:pPr>
            <a:r>
              <a:rPr lang="en-GB" sz="1600" b="0" strike="noStrike" spc="-1">
                <a:solidFill>
                  <a:srgbClr val="000000"/>
                </a:solidFill>
                <a:latin typeface="Calibri"/>
              </a:rPr>
              <a:t>Explore Images</a:t>
            </a:r>
            <a:endParaRPr lang="en-PK" sz="1600" b="0" strike="noStrike" spc="-1">
              <a:solidFill>
                <a:srgbClr val="000000"/>
              </a:solidFill>
              <a:latin typeface="Calibri"/>
            </a:endParaRPr>
          </a:p>
          <a:p>
            <a:pPr marL="285840" indent="-285480">
              <a:lnSpc>
                <a:spcPct val="90000"/>
              </a:lnSpc>
              <a:spcBef>
                <a:spcPts val="1001"/>
              </a:spcBef>
              <a:buClr>
                <a:srgbClr val="000000"/>
              </a:buClr>
              <a:buFont typeface="Arial"/>
              <a:buChar char="•"/>
            </a:pPr>
            <a:r>
              <a:rPr lang="en-PK" sz="1600" b="0" strike="noStrike" spc="-1">
                <a:solidFill>
                  <a:srgbClr val="000000"/>
                </a:solidFill>
                <a:latin typeface="Calibri"/>
              </a:rPr>
              <a:t>Verified Publisher (High quality Docker content from verified publisher)</a:t>
            </a:r>
          </a:p>
          <a:p>
            <a:pPr marL="285840" indent="-285480">
              <a:lnSpc>
                <a:spcPct val="90000"/>
              </a:lnSpc>
              <a:spcBef>
                <a:spcPts val="1001"/>
              </a:spcBef>
              <a:buClr>
                <a:srgbClr val="000000"/>
              </a:buClr>
              <a:buFont typeface="Arial"/>
              <a:buChar char="•"/>
            </a:pPr>
            <a:r>
              <a:rPr lang="en-PK" sz="1600" b="0" strike="noStrike" spc="-1">
                <a:solidFill>
                  <a:srgbClr val="000000"/>
                </a:solidFill>
                <a:latin typeface="Calibri"/>
              </a:rPr>
              <a:t>Official Images (</a:t>
            </a:r>
            <a:r>
              <a:rPr lang="en-GB" sz="1600" b="0" i="1" strike="noStrike" spc="-1">
                <a:solidFill>
                  <a:srgbClr val="000000"/>
                </a:solidFill>
                <a:latin typeface="Calibri"/>
              </a:rPr>
              <a:t>Published By Docker)</a:t>
            </a:r>
            <a:endParaRPr lang="en-PK" sz="1600" b="0" strike="noStrike" spc="-1">
              <a:solidFill>
                <a:srgbClr val="000000"/>
              </a:solidFill>
              <a:latin typeface="Calibri"/>
            </a:endParaRPr>
          </a:p>
        </p:txBody>
      </p:sp>
      <p:pic>
        <p:nvPicPr>
          <p:cNvPr id="172" name="Picture 4"/>
          <p:cNvPicPr/>
          <p:nvPr/>
        </p:nvPicPr>
        <p:blipFill>
          <a:blip r:embed="rId3"/>
          <a:stretch/>
        </p:blipFill>
        <p:spPr>
          <a:xfrm>
            <a:off x="5183280" y="1512360"/>
            <a:ext cx="6171840" cy="382320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i="1" dirty="0"/>
              <a:t>Docker Architecture (Cont.)</a:t>
            </a:r>
          </a:p>
        </p:txBody>
      </p:sp>
      <p:sp>
        <p:nvSpPr>
          <p:cNvPr id="3" name="Content Placeholder 2"/>
          <p:cNvSpPr>
            <a:spLocks noGrp="1"/>
          </p:cNvSpPr>
          <p:nvPr>
            <p:ph idx="1"/>
          </p:nvPr>
        </p:nvSpPr>
        <p:spPr>
          <a:xfrm>
            <a:off x="838199" y="1812561"/>
            <a:ext cx="10761617" cy="4802837"/>
          </a:xfrm>
        </p:spPr>
        <p:txBody>
          <a:bodyPr>
            <a:normAutofit/>
          </a:bodyPr>
          <a:lstStyle/>
          <a:p>
            <a:pPr>
              <a:lnSpc>
                <a:spcPct val="150000"/>
              </a:lnSpc>
            </a:pPr>
            <a:r>
              <a:rPr lang="en-US" sz="2400" b="1" dirty="0"/>
              <a:t>Docker Host</a:t>
            </a:r>
          </a:p>
          <a:p>
            <a:pPr>
              <a:lnSpc>
                <a:spcPct val="150000"/>
              </a:lnSpc>
            </a:pPr>
            <a:r>
              <a:rPr lang="en-US" sz="2200" dirty="0"/>
              <a:t>This component is used to provide an environment to execute and run applications. It contains the </a:t>
            </a:r>
            <a:r>
              <a:rPr lang="en-US" sz="2200" dirty="0" err="1"/>
              <a:t>docker</a:t>
            </a:r>
            <a:r>
              <a:rPr lang="en-US" sz="2200" dirty="0"/>
              <a:t> daemon, images, containers, networks, and storage.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232" y="1"/>
            <a:ext cx="2349768" cy="1690688"/>
          </a:xfrm>
          <a:prstGeom prst="rect">
            <a:avLst/>
          </a:prstGeom>
        </p:spPr>
      </p:pic>
    </p:spTree>
    <p:extLst>
      <p:ext uri="{BB962C8B-B14F-4D97-AF65-F5344CB8AC3E}">
        <p14:creationId xmlns:p14="http://schemas.microsoft.com/office/powerpoint/2010/main" val="412117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540" y="13064"/>
            <a:ext cx="2493460" cy="1690688"/>
          </a:xfrm>
          <a:prstGeom prst="rect">
            <a:avLst/>
          </a:prstGeom>
        </p:spPr>
      </p:pic>
      <p:sp>
        <p:nvSpPr>
          <p:cNvPr id="2" name="Title 1"/>
          <p:cNvSpPr>
            <a:spLocks noGrp="1"/>
          </p:cNvSpPr>
          <p:nvPr>
            <p:ph type="title"/>
          </p:nvPr>
        </p:nvSpPr>
        <p:spPr/>
        <p:txBody>
          <a:bodyPr>
            <a:normAutofit/>
          </a:bodyPr>
          <a:lstStyle/>
          <a:p>
            <a:r>
              <a:rPr lang="en-US" sz="4000" b="1" i="1" dirty="0"/>
              <a:t>What is Docker Daemon?</a:t>
            </a:r>
          </a:p>
        </p:txBody>
      </p:sp>
      <p:sp>
        <p:nvSpPr>
          <p:cNvPr id="3" name="Content Placeholder 2"/>
          <p:cNvSpPr>
            <a:spLocks noGrp="1"/>
          </p:cNvSpPr>
          <p:nvPr>
            <p:ph idx="1"/>
          </p:nvPr>
        </p:nvSpPr>
        <p:spPr>
          <a:xfrm>
            <a:off x="838199" y="1812561"/>
            <a:ext cx="10761617" cy="4418421"/>
          </a:xfrm>
        </p:spPr>
        <p:txBody>
          <a:bodyPr>
            <a:normAutofit/>
          </a:bodyPr>
          <a:lstStyle/>
          <a:p>
            <a:pPr>
              <a:lnSpc>
                <a:spcPct val="150000"/>
              </a:lnSpc>
            </a:pPr>
            <a:r>
              <a:rPr lang="en-US" sz="2400" dirty="0"/>
              <a:t>The Docker daemon is a service that runs on your host operating system.</a:t>
            </a:r>
          </a:p>
          <a:p>
            <a:pPr>
              <a:lnSpc>
                <a:spcPct val="150000"/>
              </a:lnSpc>
            </a:pPr>
            <a:r>
              <a:rPr lang="en-US" sz="2400" dirty="0"/>
              <a:t>Also known as Server</a:t>
            </a:r>
          </a:p>
          <a:p>
            <a:pPr>
              <a:lnSpc>
                <a:spcPct val="150000"/>
              </a:lnSpc>
            </a:pPr>
            <a:r>
              <a:rPr lang="en-US" sz="2400" dirty="0"/>
              <a:t>It is responsible for running containers to manage Docker services and communicates with other daemons.</a:t>
            </a:r>
          </a:p>
          <a:p>
            <a:pPr>
              <a:lnSpc>
                <a:spcPct val="150000"/>
              </a:lnSpc>
            </a:pPr>
            <a:r>
              <a:rPr lang="en-US" sz="2400" dirty="0"/>
              <a:t>It offers various Docker objects such as images, containers, networking, and storage.</a:t>
            </a:r>
          </a:p>
        </p:txBody>
      </p:sp>
    </p:spTree>
    <p:extLst>
      <p:ext uri="{BB962C8B-B14F-4D97-AF65-F5344CB8AC3E}">
        <p14:creationId xmlns:p14="http://schemas.microsoft.com/office/powerpoint/2010/main" val="2214101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i="1" dirty="0"/>
              <a:t>Docker Host Objects</a:t>
            </a:r>
          </a:p>
        </p:txBody>
      </p:sp>
      <p:sp>
        <p:nvSpPr>
          <p:cNvPr id="3" name="Content Placeholder 2"/>
          <p:cNvSpPr>
            <a:spLocks noGrp="1"/>
          </p:cNvSpPr>
          <p:nvPr>
            <p:ph idx="1"/>
          </p:nvPr>
        </p:nvSpPr>
        <p:spPr>
          <a:xfrm>
            <a:off x="838199" y="1812561"/>
            <a:ext cx="10761617" cy="4802837"/>
          </a:xfrm>
        </p:spPr>
        <p:txBody>
          <a:bodyPr>
            <a:normAutofit fontScale="77500" lnSpcReduction="20000"/>
          </a:bodyPr>
          <a:lstStyle/>
          <a:p>
            <a:r>
              <a:rPr lang="en-US" sz="2400" b="1" dirty="0"/>
              <a:t>Docker Images</a:t>
            </a:r>
          </a:p>
          <a:p>
            <a:pPr lvl="1">
              <a:lnSpc>
                <a:spcPct val="150000"/>
              </a:lnSpc>
            </a:pPr>
            <a:r>
              <a:rPr lang="en-US" dirty="0"/>
              <a:t>A Docker Image is a read-only file with a bunch of instructions. When these instructions are executed, it creates a Docker container.</a:t>
            </a:r>
          </a:p>
          <a:p>
            <a:pPr lvl="1">
              <a:lnSpc>
                <a:spcPct val="150000"/>
              </a:lnSpc>
            </a:pPr>
            <a:r>
              <a:rPr lang="en-US" dirty="0"/>
              <a:t>It use to describe about the container registry are public or private.</a:t>
            </a:r>
          </a:p>
          <a:p>
            <a:pPr lvl="1">
              <a:lnSpc>
                <a:spcPct val="150000"/>
              </a:lnSpc>
            </a:pPr>
            <a:r>
              <a:rPr lang="en-US" dirty="0"/>
              <a:t>A Docker image is described in text file called a </a:t>
            </a:r>
            <a:r>
              <a:rPr lang="en-US" b="1" i="1" dirty="0" err="1"/>
              <a:t>Dockerfile</a:t>
            </a:r>
            <a:r>
              <a:rPr lang="en-US" dirty="0"/>
              <a:t>, which has a simple, well-defined syntax.</a:t>
            </a:r>
          </a:p>
          <a:p>
            <a:pPr lvl="1">
              <a:lnSpc>
                <a:spcPct val="150000"/>
              </a:lnSpc>
            </a:pPr>
            <a:endParaRPr lang="en-US" dirty="0"/>
          </a:p>
          <a:p>
            <a:pPr>
              <a:lnSpc>
                <a:spcPct val="150000"/>
              </a:lnSpc>
            </a:pPr>
            <a:endParaRPr lang="en-US" sz="2400" b="1" dirty="0"/>
          </a:p>
          <a:p>
            <a:pPr>
              <a:lnSpc>
                <a:spcPct val="150000"/>
              </a:lnSpc>
            </a:pPr>
            <a:r>
              <a:rPr lang="en-US" sz="2400" b="1" dirty="0"/>
              <a:t>Docker </a:t>
            </a:r>
            <a:r>
              <a:rPr lang="en-US" sz="2400" b="1" dirty="0" err="1"/>
              <a:t>Dockerfile</a:t>
            </a:r>
            <a:endParaRPr lang="en-US" sz="2400" b="1" dirty="0"/>
          </a:p>
          <a:p>
            <a:pPr lvl="1">
              <a:lnSpc>
                <a:spcPct val="150000"/>
              </a:lnSpc>
            </a:pPr>
            <a:r>
              <a:rPr lang="en-US" dirty="0"/>
              <a:t>It is a text document that contains commands that are used to assemble an image. We can use any command that call on the command line. Docker builds images automatically by reading the instructions from the </a:t>
            </a:r>
            <a:r>
              <a:rPr lang="en-US" dirty="0" err="1"/>
              <a:t>Dockerfile</a:t>
            </a:r>
            <a:r>
              <a:rPr lang="en-US" dirty="0"/>
              <a:t>.</a:t>
            </a:r>
            <a:endParaRPr lang="en-US" sz="20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232" y="1"/>
            <a:ext cx="2349768" cy="1690688"/>
          </a:xfrm>
          <a:prstGeom prst="rect">
            <a:avLst/>
          </a:prstGeom>
        </p:spPr>
      </p:pic>
      <p:sp>
        <p:nvSpPr>
          <p:cNvPr id="8" name="Rectangle 4"/>
          <p:cNvSpPr>
            <a:spLocks noChangeArrowheads="1"/>
          </p:cNvSpPr>
          <p:nvPr/>
        </p:nvSpPr>
        <p:spPr bwMode="auto">
          <a:xfrm>
            <a:off x="1113606" y="3875425"/>
            <a:ext cx="10515601" cy="33855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docker</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build -t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ImageName:TagName</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dir</a:t>
            </a:r>
            <a:r>
              <a:rPr kumimoji="0" lang="en-US" altLang="en-US" sz="16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1113606" y="4494623"/>
            <a:ext cx="10515601" cy="33855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docker</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build -t </a:t>
            </a:r>
            <a:r>
              <a:rPr lang="en-US" altLang="en-US" sz="1600" dirty="0" err="1">
                <a:latin typeface="Courier New" panose="02070309020205020404" pitchFamily="49" charset="0"/>
                <a:cs typeface="Courier New" panose="02070309020205020404" pitchFamily="49" charset="0"/>
              </a:rPr>
              <a:t>c</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omsatsimage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1501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000000"/>
                </a:solidFill>
                <a:latin typeface="Calibri Light"/>
              </a:rPr>
              <a:t>Dockerfile</a:t>
            </a:r>
            <a:endParaRPr lang="en-PK" sz="4400" b="0" strike="noStrike" spc="-1">
              <a:solidFill>
                <a:srgbClr val="000000"/>
              </a:solidFill>
              <a:latin typeface="Calibri"/>
            </a:endParaRPr>
          </a:p>
        </p:txBody>
      </p:sp>
      <p:pic>
        <p:nvPicPr>
          <p:cNvPr id="168" name="Picture 9"/>
          <p:cNvPicPr/>
          <p:nvPr/>
        </p:nvPicPr>
        <p:blipFill>
          <a:blip r:embed="rId2"/>
          <a:stretch/>
        </p:blipFill>
        <p:spPr>
          <a:xfrm>
            <a:off x="6267600" y="2228760"/>
            <a:ext cx="5486040" cy="2400120"/>
          </a:xfrm>
          <a:prstGeom prst="rect">
            <a:avLst/>
          </a:prstGeom>
          <a:ln>
            <a:noFill/>
          </a:ln>
        </p:spPr>
      </p:pic>
      <p:sp>
        <p:nvSpPr>
          <p:cNvPr id="169" name="CustomShape 2"/>
          <p:cNvSpPr/>
          <p:nvPr/>
        </p:nvSpPr>
        <p:spPr>
          <a:xfrm>
            <a:off x="676440" y="1704960"/>
            <a:ext cx="524808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Docker File, consists of many read-only layers.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Calibri"/>
              </a:rPr>
              <a:t>Each layer is an instruction</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Calibri"/>
              </a:rPr>
              <a:t>Each layer is a delta of the changes from the previous layer</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Calibri"/>
              </a:rPr>
              <a:t>Docker builds images automatically by reading the instructions from a </a:t>
            </a:r>
            <a:r>
              <a:rPr lang="en-US" sz="1800" b="1" strike="noStrike" spc="-1">
                <a:solidFill>
                  <a:srgbClr val="000000"/>
                </a:solidFill>
                <a:latin typeface="Calibri"/>
              </a:rPr>
              <a:t>dockerfile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extLst>
      <p:ext uri="{BB962C8B-B14F-4D97-AF65-F5344CB8AC3E}">
        <p14:creationId xmlns:p14="http://schemas.microsoft.com/office/powerpoint/2010/main" val="2641875915"/>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000000"/>
                </a:solidFill>
                <a:latin typeface="Calibri Light"/>
              </a:rPr>
              <a:t>Dockerfile Commands</a:t>
            </a:r>
            <a:endParaRPr lang="en-PK" sz="4400" b="0" strike="noStrike" spc="-1">
              <a:solidFill>
                <a:srgbClr val="000000"/>
              </a:solidFill>
              <a:latin typeface="Calibri"/>
            </a:endParaRPr>
          </a:p>
        </p:txBody>
      </p:sp>
      <p:sp>
        <p:nvSpPr>
          <p:cNvPr id="171" name="CustomShape 2"/>
          <p:cNvSpPr/>
          <p:nvPr/>
        </p:nvSpPr>
        <p:spPr>
          <a:xfrm>
            <a:off x="468000" y="1292400"/>
            <a:ext cx="5160960" cy="456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000000"/>
                </a:solidFill>
                <a:latin typeface="Calibri"/>
              </a:rPr>
              <a:t>FROM</a:t>
            </a:r>
            <a:endParaRPr lang="en-US" sz="1800" b="0" strike="noStrike" spc="-1">
              <a:latin typeface="Arial"/>
            </a:endParaRPr>
          </a:p>
          <a:p>
            <a:pPr>
              <a:lnSpc>
                <a:spcPct val="100000"/>
              </a:lnSpc>
            </a:pPr>
            <a:r>
              <a:rPr lang="en-US" sz="1600" b="0" strike="noStrike" spc="-1">
                <a:solidFill>
                  <a:srgbClr val="000000"/>
                </a:solidFill>
                <a:latin typeface="Calibri"/>
              </a:rPr>
              <a:t>The base image for building a new image Should be first line.</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800" b="1" strike="noStrike" spc="-1">
                <a:solidFill>
                  <a:srgbClr val="000000"/>
                </a:solidFill>
                <a:latin typeface="Calibri"/>
              </a:rPr>
              <a:t>MAINTAINER</a:t>
            </a:r>
            <a:endParaRPr lang="en-US" sz="1800" b="0" strike="noStrike" spc="-1">
              <a:latin typeface="Arial"/>
            </a:endParaRPr>
          </a:p>
          <a:p>
            <a:pPr>
              <a:lnSpc>
                <a:spcPct val="100000"/>
              </a:lnSpc>
            </a:pPr>
            <a:r>
              <a:rPr lang="en-US" sz="1600" b="0" strike="noStrike" spc="-1">
                <a:solidFill>
                  <a:srgbClr val="000000"/>
                </a:solidFill>
                <a:latin typeface="Calibri"/>
              </a:rPr>
              <a:t>Optional, it contains the name of the maintainer of the image.</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000000"/>
                </a:solidFill>
                <a:latin typeface="Calibri"/>
              </a:rPr>
              <a:t>RUN</a:t>
            </a:r>
            <a:endParaRPr lang="en-US" sz="1600" b="0" strike="noStrike" spc="-1">
              <a:latin typeface="Arial"/>
            </a:endParaRPr>
          </a:p>
          <a:p>
            <a:pPr>
              <a:lnSpc>
                <a:spcPct val="100000"/>
              </a:lnSpc>
            </a:pPr>
            <a:r>
              <a:rPr lang="en-US" sz="1600" b="0" strike="noStrike" spc="-1">
                <a:solidFill>
                  <a:srgbClr val="000000"/>
                </a:solidFill>
                <a:latin typeface="Calibri"/>
              </a:rPr>
              <a:t>execute a command during the build process of the docker image.</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600" b="1" strike="noStrike" spc="-1">
                <a:solidFill>
                  <a:srgbClr val="000000"/>
                </a:solidFill>
                <a:latin typeface="Calibri"/>
              </a:rPr>
              <a:t>ADD</a:t>
            </a:r>
            <a:endParaRPr lang="en-US" sz="1600" b="0" strike="noStrike" spc="-1">
              <a:latin typeface="Arial"/>
            </a:endParaRPr>
          </a:p>
          <a:p>
            <a:pPr>
              <a:lnSpc>
                <a:spcPct val="100000"/>
              </a:lnSpc>
            </a:pPr>
            <a:r>
              <a:rPr lang="en-US" sz="1600" b="0" strike="noStrike" spc="-1">
                <a:solidFill>
                  <a:srgbClr val="000000"/>
                </a:solidFill>
                <a:latin typeface="Calibri"/>
              </a:rPr>
              <a:t>Copy a file from the host machine to the new docker image. Can download </a:t>
            </a:r>
            <a:endParaRPr lang="en-US" sz="1600" b="0" strike="noStrike" spc="-1">
              <a:latin typeface="Arial"/>
            </a:endParaRPr>
          </a:p>
          <a:p>
            <a:pPr>
              <a:lnSpc>
                <a:spcPct val="100000"/>
              </a:lnSpc>
            </a:pPr>
            <a:r>
              <a:rPr lang="en-US" sz="1600" b="0" strike="noStrike" spc="-1">
                <a:solidFill>
                  <a:srgbClr val="000000"/>
                </a:solidFill>
                <a:latin typeface="Calibri"/>
              </a:rPr>
              <a:t>from URL also</a:t>
            </a:r>
            <a:endParaRPr lang="en-US" sz="1600" b="0" strike="noStrike" spc="-1">
              <a:latin typeface="Arial"/>
            </a:endParaRPr>
          </a:p>
          <a:p>
            <a:pPr>
              <a:lnSpc>
                <a:spcPct val="100000"/>
              </a:lnSpc>
            </a:pPr>
            <a:endParaRPr lang="en-US" sz="1600" b="0" strike="noStrike" spc="-1">
              <a:latin typeface="Arial"/>
            </a:endParaRPr>
          </a:p>
          <a:p>
            <a:pPr>
              <a:lnSpc>
                <a:spcPct val="100000"/>
              </a:lnSpc>
            </a:pPr>
            <a:endParaRPr lang="en-US" sz="1600" b="0" strike="noStrike" spc="-1">
              <a:latin typeface="Arial"/>
            </a:endParaRPr>
          </a:p>
        </p:txBody>
      </p:sp>
      <p:sp>
        <p:nvSpPr>
          <p:cNvPr id="172" name="CustomShape 3"/>
          <p:cNvSpPr/>
          <p:nvPr/>
        </p:nvSpPr>
        <p:spPr>
          <a:xfrm>
            <a:off x="6754320" y="1327680"/>
            <a:ext cx="5160960" cy="426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000000"/>
                </a:solidFill>
                <a:latin typeface="Calibri"/>
              </a:rPr>
              <a:t>ENV</a:t>
            </a:r>
            <a:endParaRPr lang="en-US" sz="1800" b="0" strike="noStrike" spc="-1">
              <a:latin typeface="Arial"/>
            </a:endParaRPr>
          </a:p>
          <a:p>
            <a:pPr>
              <a:lnSpc>
                <a:spcPct val="100000"/>
              </a:lnSpc>
            </a:pPr>
            <a:r>
              <a:rPr lang="en-US" sz="1600" b="0" strike="noStrike" spc="-1">
                <a:solidFill>
                  <a:srgbClr val="000000"/>
                </a:solidFill>
                <a:latin typeface="Calibri"/>
              </a:rPr>
              <a:t>Define environment variable</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800" b="1" strike="noStrike" spc="-1">
                <a:solidFill>
                  <a:srgbClr val="000000"/>
                </a:solidFill>
                <a:latin typeface="Calibri"/>
              </a:rPr>
              <a:t>CMD</a:t>
            </a:r>
            <a:endParaRPr lang="en-US" sz="1800" b="0" strike="noStrike" spc="-1">
              <a:latin typeface="Arial"/>
            </a:endParaRPr>
          </a:p>
          <a:p>
            <a:pPr>
              <a:lnSpc>
                <a:spcPct val="100000"/>
              </a:lnSpc>
            </a:pPr>
            <a:r>
              <a:rPr lang="en-US" sz="1600" b="0" strike="noStrike" spc="-1">
                <a:solidFill>
                  <a:srgbClr val="000000"/>
                </a:solidFill>
                <a:latin typeface="Calibri"/>
              </a:rPr>
              <a:t>Executing commands in the container</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800" b="1" strike="noStrike" spc="-1">
                <a:solidFill>
                  <a:srgbClr val="000000"/>
                </a:solidFill>
                <a:latin typeface="Calibri"/>
              </a:rPr>
              <a:t>USER</a:t>
            </a:r>
            <a:endParaRPr lang="en-US" sz="1800" b="0" strike="noStrike" spc="-1">
              <a:latin typeface="Arial"/>
            </a:endParaRPr>
          </a:p>
          <a:p>
            <a:pPr>
              <a:lnSpc>
                <a:spcPct val="100000"/>
              </a:lnSpc>
            </a:pPr>
            <a:r>
              <a:rPr lang="en-US" sz="1600" b="0" strike="noStrike" spc="-1">
                <a:solidFill>
                  <a:srgbClr val="000000"/>
                </a:solidFill>
                <a:latin typeface="Calibri"/>
              </a:rPr>
              <a:t>Set the user or UID for the container</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800" b="1" strike="noStrike" spc="-1">
                <a:solidFill>
                  <a:srgbClr val="000000"/>
                </a:solidFill>
                <a:latin typeface="Calibri"/>
              </a:rPr>
              <a:t>VOLUME</a:t>
            </a:r>
            <a:endParaRPr lang="en-US" sz="1800" b="0" strike="noStrike" spc="-1">
              <a:latin typeface="Arial"/>
            </a:endParaRPr>
          </a:p>
          <a:p>
            <a:pPr>
              <a:lnSpc>
                <a:spcPct val="100000"/>
              </a:lnSpc>
            </a:pPr>
            <a:r>
              <a:rPr lang="en-US" sz="1600" b="0" strike="noStrike" spc="-1">
                <a:solidFill>
                  <a:srgbClr val="000000"/>
                </a:solidFill>
                <a:latin typeface="Calibri"/>
              </a:rPr>
              <a:t>Enable access/linked directory between the container and the host machine</a:t>
            </a:r>
            <a:endParaRPr lang="en-US" sz="1600" b="0" strike="noStrike" spc="-1">
              <a:latin typeface="Arial"/>
            </a:endParaRPr>
          </a:p>
          <a:p>
            <a:pPr>
              <a:lnSpc>
                <a:spcPct val="100000"/>
              </a:lnSpc>
            </a:pPr>
            <a:endParaRPr lang="en-US" sz="1600" b="0" strike="noStrike" spc="-1">
              <a:latin typeface="Arial"/>
            </a:endParaRPr>
          </a:p>
          <a:p>
            <a:pPr>
              <a:lnSpc>
                <a:spcPct val="100000"/>
              </a:lnSpc>
            </a:pPr>
            <a:r>
              <a:rPr lang="en-US" sz="1800" b="1" strike="noStrike" spc="-1">
                <a:solidFill>
                  <a:srgbClr val="000000"/>
                </a:solidFill>
                <a:latin typeface="Calibri"/>
              </a:rPr>
              <a:t>EXPOSE</a:t>
            </a:r>
            <a:endParaRPr lang="en-US" sz="1800" b="0" strike="noStrike" spc="-1">
              <a:latin typeface="Arial"/>
            </a:endParaRPr>
          </a:p>
          <a:p>
            <a:pPr>
              <a:lnSpc>
                <a:spcPct val="100000"/>
              </a:lnSpc>
            </a:pPr>
            <a:r>
              <a:rPr lang="en-US" sz="1600" b="0" strike="noStrike" spc="-1">
                <a:solidFill>
                  <a:srgbClr val="000000"/>
                </a:solidFill>
                <a:latin typeface="Calibri"/>
              </a:rPr>
              <a:t>Expose ports </a:t>
            </a:r>
            <a:endParaRPr lang="en-US" sz="1600" b="0" strike="noStrike" spc="-1">
              <a:latin typeface="Arial"/>
            </a:endParaRPr>
          </a:p>
          <a:p>
            <a:pPr>
              <a:lnSpc>
                <a:spcPct val="100000"/>
              </a:lnSpc>
            </a:pPr>
            <a:endParaRPr lang="en-US" sz="1600" b="0" strike="noStrike" spc="-1">
              <a:latin typeface="Arial"/>
            </a:endParaRPr>
          </a:p>
        </p:txBody>
      </p:sp>
    </p:spTree>
    <p:extLst>
      <p:ext uri="{BB962C8B-B14F-4D97-AF65-F5344CB8AC3E}">
        <p14:creationId xmlns:p14="http://schemas.microsoft.com/office/powerpoint/2010/main" val="59498527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434" y="377780"/>
            <a:ext cx="9144000" cy="967694"/>
          </a:xfrm>
        </p:spPr>
        <p:txBody>
          <a:bodyPr/>
          <a:lstStyle/>
          <a:p>
            <a:pPr algn="l"/>
            <a:r>
              <a:rPr lang="en-US" dirty="0"/>
              <a:t>Contents</a:t>
            </a:r>
          </a:p>
        </p:txBody>
      </p:sp>
      <p:sp>
        <p:nvSpPr>
          <p:cNvPr id="3" name="Subtitle 2"/>
          <p:cNvSpPr>
            <a:spLocks noGrp="1"/>
          </p:cNvSpPr>
          <p:nvPr>
            <p:ph type="subTitle" idx="1"/>
          </p:nvPr>
        </p:nvSpPr>
        <p:spPr>
          <a:xfrm>
            <a:off x="1510937" y="1929989"/>
            <a:ext cx="9144000" cy="4340182"/>
          </a:xfrm>
        </p:spPr>
        <p:txBody>
          <a:bodyPr>
            <a:noAutofit/>
          </a:bodyPr>
          <a:lstStyle/>
          <a:p>
            <a:pPr marL="342900" indent="-342900" algn="l">
              <a:buFont typeface="Arial" panose="020B0604020202020204" pitchFamily="34" charset="0"/>
              <a:buChar char="•"/>
            </a:pPr>
            <a:r>
              <a:rPr lang="en-US" dirty="0"/>
              <a:t>Containers</a:t>
            </a:r>
          </a:p>
          <a:p>
            <a:pPr marL="342900" indent="-342900" algn="l">
              <a:buFont typeface="Arial" panose="020B0604020202020204" pitchFamily="34" charset="0"/>
              <a:buChar char="•"/>
            </a:pPr>
            <a:r>
              <a:rPr lang="en-US" dirty="0"/>
              <a:t>Containers tools</a:t>
            </a:r>
          </a:p>
          <a:p>
            <a:pPr marL="342900" indent="-342900" algn="l">
              <a:buFont typeface="Arial" panose="020B0604020202020204" pitchFamily="34" charset="0"/>
              <a:buChar char="•"/>
            </a:pPr>
            <a:r>
              <a:rPr lang="en-US" dirty="0"/>
              <a:t>Docker</a:t>
            </a:r>
          </a:p>
          <a:p>
            <a:pPr marL="342900" indent="-342900" algn="l">
              <a:buFont typeface="Arial" panose="020B0604020202020204" pitchFamily="34" charset="0"/>
              <a:buChar char="•"/>
            </a:pPr>
            <a:r>
              <a:rPr lang="en-US" dirty="0"/>
              <a:t>Features of Docker</a:t>
            </a:r>
          </a:p>
          <a:p>
            <a:pPr marL="342900" indent="-342900" algn="l">
              <a:buFont typeface="Arial" panose="020B0604020202020204" pitchFamily="34" charset="0"/>
              <a:buChar char="•"/>
            </a:pPr>
            <a:r>
              <a:rPr lang="en-US" dirty="0"/>
              <a:t>Docker Architecture</a:t>
            </a:r>
          </a:p>
          <a:p>
            <a:pPr marL="342900" indent="-342900" algn="l">
              <a:buFont typeface="Arial" panose="020B0604020202020204" pitchFamily="34" charset="0"/>
              <a:buChar char="•"/>
            </a:pPr>
            <a:r>
              <a:rPr lang="en-US" dirty="0"/>
              <a:t>Docker Management</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881960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000000"/>
                </a:solidFill>
                <a:latin typeface="Calibri Light"/>
              </a:rPr>
              <a:t>Dockerfile create, build, run &amp; push</a:t>
            </a:r>
            <a:endParaRPr lang="en-PK" sz="4400" b="0" strike="noStrike" spc="-1">
              <a:solidFill>
                <a:srgbClr val="000000"/>
              </a:solidFill>
              <a:latin typeface="Calibri"/>
            </a:endParaRPr>
          </a:p>
        </p:txBody>
      </p:sp>
      <p:sp>
        <p:nvSpPr>
          <p:cNvPr id="174" name="CustomShape 2"/>
          <p:cNvSpPr/>
          <p:nvPr/>
        </p:nvSpPr>
        <p:spPr>
          <a:xfrm>
            <a:off x="587520" y="2876400"/>
            <a:ext cx="3914280" cy="1187280"/>
          </a:xfrm>
          <a:prstGeom prst="rect">
            <a:avLst/>
          </a:prstGeom>
          <a:no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en-US" sz="1200" b="0" strike="noStrike" spc="-1">
                <a:solidFill>
                  <a:srgbClr val="000000"/>
                </a:solidFill>
                <a:latin typeface="Consolas"/>
              </a:rPr>
              <a:t>From ubuntu:latest \</a:t>
            </a:r>
            <a:endParaRPr lang="en-US" sz="1200" b="0" strike="noStrike" spc="-1">
              <a:latin typeface="Arial"/>
            </a:endParaRPr>
          </a:p>
          <a:p>
            <a:pPr>
              <a:lnSpc>
                <a:spcPct val="100000"/>
              </a:lnSpc>
              <a:tabLst>
                <a:tab pos="0" algn="l"/>
              </a:tabLst>
            </a:pPr>
            <a:r>
              <a:rPr lang="en-US" sz="1200" b="0" strike="noStrike" spc="-1">
                <a:solidFill>
                  <a:srgbClr val="000000"/>
                </a:solidFill>
                <a:latin typeface="Consolas"/>
              </a:rPr>
              <a:t>&amp;&amp; </a:t>
            </a:r>
            <a:r>
              <a:rPr lang="en-US" sz="1200" b="1" strike="noStrike" spc="-1">
                <a:solidFill>
                  <a:srgbClr val="000000"/>
                </a:solidFill>
                <a:latin typeface="Consolas"/>
              </a:rPr>
              <a:t>RUN</a:t>
            </a:r>
            <a:r>
              <a:rPr lang="en-US" sz="1200" b="0" strike="noStrike" spc="-1">
                <a:solidFill>
                  <a:srgbClr val="000000"/>
                </a:solidFill>
                <a:latin typeface="Consolas"/>
              </a:rPr>
              <a:t> sudo apt-get update \</a:t>
            </a:r>
            <a:endParaRPr lang="en-US" sz="1200" b="0" strike="noStrike" spc="-1">
              <a:latin typeface="Arial"/>
            </a:endParaRPr>
          </a:p>
          <a:p>
            <a:pPr>
              <a:lnSpc>
                <a:spcPct val="100000"/>
              </a:lnSpc>
              <a:tabLst>
                <a:tab pos="0" algn="l"/>
              </a:tabLst>
            </a:pPr>
            <a:r>
              <a:rPr lang="en-US" sz="1200" b="0" strike="noStrike" spc="-1">
                <a:solidFill>
                  <a:srgbClr val="000000"/>
                </a:solidFill>
                <a:latin typeface="Consolas"/>
              </a:rPr>
              <a:t>&amp;&amp; sudo apt-get install python3 \</a:t>
            </a:r>
            <a:endParaRPr lang="en-US" sz="1200" b="0" strike="noStrike" spc="-1">
              <a:latin typeface="Arial"/>
            </a:endParaRPr>
          </a:p>
          <a:p>
            <a:pPr>
              <a:lnSpc>
                <a:spcPct val="100000"/>
              </a:lnSpc>
              <a:tabLst>
                <a:tab pos="0" algn="l"/>
              </a:tabLst>
            </a:pPr>
            <a:r>
              <a:rPr lang="en-US" sz="1200" b="0" strike="noStrike" spc="-1">
                <a:solidFill>
                  <a:srgbClr val="000000"/>
                </a:solidFill>
                <a:latin typeface="Consolas"/>
              </a:rPr>
              <a:t>&amp;&amp; </a:t>
            </a:r>
            <a:r>
              <a:rPr lang="en-US" sz="1200" b="1" strike="noStrike" spc="-1">
                <a:solidFill>
                  <a:srgbClr val="000000"/>
                </a:solidFill>
                <a:latin typeface="Consolas"/>
              </a:rPr>
              <a:t>COPY</a:t>
            </a:r>
            <a:r>
              <a:rPr lang="en-US" sz="1200" b="0" strike="noStrike" spc="-1">
                <a:solidFill>
                  <a:srgbClr val="000000"/>
                </a:solidFill>
                <a:latin typeface="Consolas"/>
              </a:rPr>
              <a:t> test.py ~/test.py \</a:t>
            </a:r>
            <a:endParaRPr lang="en-US" sz="1200" b="0" strike="noStrike" spc="-1">
              <a:latin typeface="Arial"/>
            </a:endParaRPr>
          </a:p>
          <a:p>
            <a:pPr>
              <a:lnSpc>
                <a:spcPct val="100000"/>
              </a:lnSpc>
              <a:tabLst>
                <a:tab pos="0" algn="l"/>
              </a:tabLst>
            </a:pPr>
            <a:r>
              <a:rPr lang="en-US" sz="1200" b="0" strike="noStrike" spc="-1">
                <a:solidFill>
                  <a:srgbClr val="000000"/>
                </a:solidFill>
                <a:latin typeface="Consolas"/>
              </a:rPr>
              <a:t>&amp;&amp; cd ~ \</a:t>
            </a:r>
            <a:endParaRPr lang="en-US" sz="1200" b="0" strike="noStrike" spc="-1">
              <a:latin typeface="Arial"/>
            </a:endParaRPr>
          </a:p>
          <a:p>
            <a:pPr>
              <a:lnSpc>
                <a:spcPct val="100000"/>
              </a:lnSpc>
              <a:tabLst>
                <a:tab pos="0" algn="l"/>
              </a:tabLst>
            </a:pPr>
            <a:r>
              <a:rPr lang="en-US" sz="1200" b="0" strike="noStrike" spc="-1">
                <a:solidFill>
                  <a:srgbClr val="000000"/>
                </a:solidFill>
                <a:latin typeface="Consolas"/>
              </a:rPr>
              <a:t>&amp;&amp; </a:t>
            </a:r>
            <a:r>
              <a:rPr lang="en-US" sz="1200" b="1" strike="noStrike" spc="-1">
                <a:solidFill>
                  <a:srgbClr val="000000"/>
                </a:solidFill>
                <a:latin typeface="Consolas"/>
              </a:rPr>
              <a:t>CMD</a:t>
            </a:r>
            <a:r>
              <a:rPr lang="en-US" sz="1200" b="0" strike="noStrike" spc="-1">
                <a:solidFill>
                  <a:srgbClr val="000000"/>
                </a:solidFill>
                <a:latin typeface="Consolas"/>
              </a:rPr>
              <a:t> python3 test.py</a:t>
            </a:r>
            <a:endParaRPr lang="en-US" sz="1200" b="0" strike="noStrike" spc="-1">
              <a:latin typeface="Arial"/>
            </a:endParaRPr>
          </a:p>
        </p:txBody>
      </p:sp>
      <p:sp>
        <p:nvSpPr>
          <p:cNvPr id="175" name="CustomShape 3"/>
          <p:cNvSpPr/>
          <p:nvPr/>
        </p:nvSpPr>
        <p:spPr>
          <a:xfrm>
            <a:off x="587520" y="1747800"/>
            <a:ext cx="3841200" cy="1003320"/>
          </a:xfrm>
          <a:prstGeom prst="rect">
            <a:avLst/>
          </a:prstGeom>
          <a:no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pPr>
            <a:r>
              <a:rPr lang="en-US" sz="1200" b="0" strike="noStrike" spc="-1">
                <a:solidFill>
                  <a:srgbClr val="000000"/>
                </a:solidFill>
                <a:latin typeface="Consolas"/>
              </a:rPr>
              <a:t>mkdir ~/mydockerimages </a:t>
            </a:r>
            <a:br/>
            <a:r>
              <a:rPr lang="en-US" sz="1200" b="0" strike="noStrike" spc="-1">
                <a:solidFill>
                  <a:srgbClr val="000000"/>
                </a:solidFill>
                <a:latin typeface="Consolas"/>
              </a:rPr>
              <a:t>cd ~/mydockerimages</a:t>
            </a:r>
            <a:br/>
            <a:r>
              <a:rPr lang="en-US" sz="1200" b="0" strike="noStrike" spc="-1">
                <a:solidFill>
                  <a:srgbClr val="000000"/>
                </a:solidFill>
                <a:latin typeface="Consolas"/>
              </a:rPr>
              <a:t>touch dockerfile </a:t>
            </a:r>
            <a:endParaRPr lang="en-US" sz="1200" b="0" strike="noStrike" spc="-1">
              <a:latin typeface="Arial"/>
            </a:endParaRPr>
          </a:p>
          <a:p>
            <a:pPr>
              <a:lnSpc>
                <a:spcPct val="100000"/>
              </a:lnSpc>
            </a:pPr>
            <a:r>
              <a:rPr lang="en-US" sz="1200" b="0" strike="noStrike" spc="-1">
                <a:solidFill>
                  <a:srgbClr val="000000"/>
                </a:solidFill>
                <a:latin typeface="Consolas"/>
              </a:rPr>
              <a:t>echo ‘print(“Hello World !!!”)’ &gt;&gt; test.py</a:t>
            </a:r>
            <a:endParaRPr lang="en-US" sz="1200" b="0" strike="noStrike" spc="-1">
              <a:latin typeface="Arial"/>
            </a:endParaRPr>
          </a:p>
        </p:txBody>
      </p:sp>
      <p:sp>
        <p:nvSpPr>
          <p:cNvPr id="176" name="CustomShape 4"/>
          <p:cNvSpPr/>
          <p:nvPr/>
        </p:nvSpPr>
        <p:spPr>
          <a:xfrm>
            <a:off x="587520" y="4278240"/>
            <a:ext cx="4926960" cy="639720"/>
          </a:xfrm>
          <a:prstGeom prst="rect">
            <a:avLst/>
          </a:prstGeom>
          <a:no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en-US" sz="1200" b="0" strike="noStrike" spc="-1">
                <a:solidFill>
                  <a:srgbClr val="000000"/>
                </a:solidFill>
                <a:latin typeface="Consolas"/>
              </a:rPr>
              <a:t>docker build –f dockerfile –t myfirstdocker:v1.0</a:t>
            </a:r>
            <a:endParaRPr lang="en-US" sz="1200" b="0" strike="noStrike" spc="-1">
              <a:latin typeface="Arial"/>
            </a:endParaRPr>
          </a:p>
          <a:p>
            <a:pPr>
              <a:lnSpc>
                <a:spcPct val="100000"/>
              </a:lnSpc>
              <a:tabLst>
                <a:tab pos="0" algn="l"/>
              </a:tabLst>
            </a:pPr>
            <a:r>
              <a:rPr lang="en-US" sz="1200" b="0" strike="noStrike" spc="-1">
                <a:solidFill>
                  <a:srgbClr val="000000"/>
                </a:solidFill>
                <a:latin typeface="Consolas"/>
              </a:rPr>
              <a:t>docker images</a:t>
            </a:r>
            <a:endParaRPr lang="en-US" sz="1200" b="0" strike="noStrike" spc="-1">
              <a:latin typeface="Arial"/>
            </a:endParaRPr>
          </a:p>
          <a:p>
            <a:pPr>
              <a:lnSpc>
                <a:spcPct val="100000"/>
              </a:lnSpc>
              <a:tabLst>
                <a:tab pos="0" algn="l"/>
              </a:tabLst>
            </a:pPr>
            <a:r>
              <a:rPr lang="en-US" sz="1200" b="0" strike="noStrike" spc="-1">
                <a:solidFill>
                  <a:srgbClr val="000000"/>
                </a:solidFill>
                <a:latin typeface="Consolas"/>
              </a:rPr>
              <a:t>docker run myfirstdocker -it -–name mycontainer</a:t>
            </a:r>
            <a:endParaRPr lang="en-US" sz="1200" b="0" strike="noStrike" spc="-1">
              <a:latin typeface="Arial"/>
            </a:endParaRPr>
          </a:p>
        </p:txBody>
      </p:sp>
      <p:sp>
        <p:nvSpPr>
          <p:cNvPr id="177" name="CustomShape 5"/>
          <p:cNvSpPr/>
          <p:nvPr/>
        </p:nvSpPr>
        <p:spPr>
          <a:xfrm>
            <a:off x="587520" y="5220720"/>
            <a:ext cx="4926960" cy="457200"/>
          </a:xfrm>
          <a:prstGeom prst="rect">
            <a:avLst/>
          </a:prstGeom>
          <a:no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en-US" sz="1200" b="0" strike="noStrike" spc="-1">
                <a:solidFill>
                  <a:srgbClr val="000000"/>
                </a:solidFill>
                <a:latin typeface="Consolas"/>
              </a:rPr>
              <a:t>docker login</a:t>
            </a:r>
            <a:endParaRPr lang="en-US" sz="1200" b="0" strike="noStrike" spc="-1">
              <a:latin typeface="Arial"/>
            </a:endParaRPr>
          </a:p>
          <a:p>
            <a:pPr>
              <a:lnSpc>
                <a:spcPct val="100000"/>
              </a:lnSpc>
              <a:tabLst>
                <a:tab pos="0" algn="l"/>
              </a:tabLst>
            </a:pPr>
            <a:r>
              <a:rPr lang="en-US" sz="1200" b="0" strike="noStrike" spc="-1">
                <a:solidFill>
                  <a:srgbClr val="000000"/>
                </a:solidFill>
                <a:latin typeface="Consolas"/>
              </a:rPr>
              <a:t>docker push &lt;username&gt;/myfirstdocker:v1.0</a:t>
            </a:r>
            <a:endParaRPr lang="en-US" sz="1200" b="0" strike="noStrike" spc="-1">
              <a:latin typeface="Arial"/>
            </a:endParaRPr>
          </a:p>
        </p:txBody>
      </p:sp>
    </p:spTree>
    <p:extLst>
      <p:ext uri="{BB962C8B-B14F-4D97-AF65-F5344CB8AC3E}">
        <p14:creationId xmlns:p14="http://schemas.microsoft.com/office/powerpoint/2010/main" val="412590308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000000"/>
                </a:solidFill>
                <a:latin typeface="Calibri Light"/>
              </a:rPr>
              <a:t>Docker Volume</a:t>
            </a:r>
            <a:endParaRPr lang="en-PK" sz="4400" b="0" strike="noStrike" spc="-1">
              <a:solidFill>
                <a:srgbClr val="000000"/>
              </a:solidFill>
              <a:latin typeface="Calibri"/>
            </a:endParaRPr>
          </a:p>
        </p:txBody>
      </p:sp>
      <p:sp>
        <p:nvSpPr>
          <p:cNvPr id="179" name="CustomShape 2"/>
          <p:cNvSpPr/>
          <p:nvPr/>
        </p:nvSpPr>
        <p:spPr>
          <a:xfrm>
            <a:off x="587520" y="1536840"/>
            <a:ext cx="106707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To save (persist) data and also to share data between containers.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800" b="0" strike="noStrike" spc="-1">
                <a:solidFill>
                  <a:srgbClr val="000000"/>
                </a:solidFill>
                <a:latin typeface="Calibri"/>
              </a:rPr>
              <a:t>V</a:t>
            </a:r>
            <a:r>
              <a:rPr lang="en-US" sz="1800" b="1" strike="noStrike" spc="-1">
                <a:solidFill>
                  <a:srgbClr val="000000"/>
                </a:solidFill>
                <a:latin typeface="Calibri"/>
              </a:rPr>
              <a:t>olumes</a:t>
            </a:r>
            <a:r>
              <a:rPr lang="en-US" sz="1800" b="0" strike="noStrike" spc="-1">
                <a:solidFill>
                  <a:srgbClr val="000000"/>
                </a:solidFill>
                <a:latin typeface="Calibri"/>
              </a:rPr>
              <a:t> are directories (or files) that are outside of the containers and exist as </a:t>
            </a:r>
            <a:endParaRPr lang="en-US" sz="1800" b="0" strike="noStrike" spc="-1">
              <a:latin typeface="Arial"/>
            </a:endParaRPr>
          </a:p>
          <a:p>
            <a:pPr>
              <a:lnSpc>
                <a:spcPct val="100000"/>
              </a:lnSpc>
            </a:pPr>
            <a:r>
              <a:rPr lang="en-US" sz="1800" b="0" strike="noStrike" spc="-1">
                <a:solidFill>
                  <a:srgbClr val="000000"/>
                </a:solidFill>
                <a:latin typeface="Calibri"/>
              </a:rPr>
              <a:t>normal directories and files on the host filesystem.</a:t>
            </a:r>
            <a:endParaRPr lang="en-US" sz="1800" b="0" strike="noStrike" spc="-1">
              <a:latin typeface="Arial"/>
            </a:endParaRPr>
          </a:p>
        </p:txBody>
      </p:sp>
      <p:sp>
        <p:nvSpPr>
          <p:cNvPr id="180" name="CustomShape 3"/>
          <p:cNvSpPr/>
          <p:nvPr/>
        </p:nvSpPr>
        <p:spPr>
          <a:xfrm>
            <a:off x="587520" y="3233160"/>
            <a:ext cx="412704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000000"/>
                </a:solidFill>
                <a:latin typeface="Consolas"/>
              </a:rPr>
              <a:t>FROM ubuntu:latest \</a:t>
            </a:r>
            <a:endParaRPr lang="en-US" sz="1200" b="0" strike="noStrike" spc="-1">
              <a:latin typeface="Arial"/>
            </a:endParaRPr>
          </a:p>
          <a:p>
            <a:pPr>
              <a:lnSpc>
                <a:spcPct val="100000"/>
              </a:lnSpc>
            </a:pPr>
            <a:r>
              <a:rPr lang="en-US" sz="1200" b="0" strike="noStrike" spc="-1">
                <a:solidFill>
                  <a:srgbClr val="000000"/>
                </a:solidFill>
                <a:latin typeface="Consolas"/>
              </a:rPr>
              <a:t>VOLUME /data</a:t>
            </a:r>
            <a:endParaRPr lang="en-US" sz="1200" b="0" strike="noStrike" spc="-1">
              <a:latin typeface="Arial"/>
            </a:endParaRPr>
          </a:p>
        </p:txBody>
      </p:sp>
      <p:sp>
        <p:nvSpPr>
          <p:cNvPr id="181" name="CustomShape 4"/>
          <p:cNvSpPr/>
          <p:nvPr/>
        </p:nvSpPr>
        <p:spPr>
          <a:xfrm>
            <a:off x="495720" y="2897640"/>
            <a:ext cx="20862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From docker file:</a:t>
            </a:r>
            <a:endParaRPr lang="en-US" sz="1800" b="0" strike="noStrike" spc="-1">
              <a:latin typeface="Arial"/>
            </a:endParaRPr>
          </a:p>
        </p:txBody>
      </p:sp>
      <p:sp>
        <p:nvSpPr>
          <p:cNvPr id="182" name="CustomShape 5"/>
          <p:cNvSpPr/>
          <p:nvPr/>
        </p:nvSpPr>
        <p:spPr>
          <a:xfrm>
            <a:off x="579240" y="4171680"/>
            <a:ext cx="412704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000000"/>
                </a:solidFill>
                <a:latin typeface="Consolas"/>
              </a:rPr>
              <a:t>docker volume create --name my-vol \ </a:t>
            </a:r>
            <a:endParaRPr lang="en-US" sz="1200" b="0" strike="noStrike" spc="-1">
              <a:latin typeface="Arial"/>
            </a:endParaRPr>
          </a:p>
          <a:p>
            <a:pPr>
              <a:lnSpc>
                <a:spcPct val="100000"/>
              </a:lnSpc>
            </a:pPr>
            <a:endParaRPr lang="en-US" sz="1200" b="0" strike="noStrike" spc="-1">
              <a:latin typeface="Arial"/>
            </a:endParaRPr>
          </a:p>
        </p:txBody>
      </p:sp>
      <p:sp>
        <p:nvSpPr>
          <p:cNvPr id="183" name="CustomShape 6"/>
          <p:cNvSpPr/>
          <p:nvPr/>
        </p:nvSpPr>
        <p:spPr>
          <a:xfrm>
            <a:off x="369360" y="3836160"/>
            <a:ext cx="3989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Docker volume create command:</a:t>
            </a:r>
            <a:endParaRPr lang="en-US" sz="1800" b="0" strike="noStrike" spc="-1">
              <a:latin typeface="Arial"/>
            </a:endParaRPr>
          </a:p>
        </p:txBody>
      </p:sp>
      <p:sp>
        <p:nvSpPr>
          <p:cNvPr id="184" name="CustomShape 7"/>
          <p:cNvSpPr/>
          <p:nvPr/>
        </p:nvSpPr>
        <p:spPr>
          <a:xfrm>
            <a:off x="217800" y="4740840"/>
            <a:ext cx="59983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Which can be attached to the container at runtime</a:t>
            </a:r>
            <a:endParaRPr lang="en-US" sz="1800" b="0" strike="noStrike" spc="-1">
              <a:latin typeface="Arial"/>
            </a:endParaRPr>
          </a:p>
        </p:txBody>
      </p:sp>
      <p:sp>
        <p:nvSpPr>
          <p:cNvPr id="185" name="CustomShape 8"/>
          <p:cNvSpPr/>
          <p:nvPr/>
        </p:nvSpPr>
        <p:spPr>
          <a:xfrm>
            <a:off x="587520" y="5098320"/>
            <a:ext cx="4185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000000"/>
                </a:solidFill>
                <a:latin typeface="Consolas"/>
              </a:rPr>
              <a:t>docker run -d -v my-vol:/data mydocker</a:t>
            </a:r>
            <a:endParaRPr lang="en-US" sz="1200" b="0" strike="noStrike" spc="-1">
              <a:latin typeface="Arial"/>
            </a:endParaRPr>
          </a:p>
        </p:txBody>
      </p:sp>
    </p:spTree>
    <p:extLst>
      <p:ext uri="{BB962C8B-B14F-4D97-AF65-F5344CB8AC3E}">
        <p14:creationId xmlns:p14="http://schemas.microsoft.com/office/powerpoint/2010/main" val="2913034071"/>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000000"/>
                </a:solidFill>
                <a:latin typeface="Calibri Light"/>
              </a:rPr>
              <a:t>Docker Volume cont…</a:t>
            </a:r>
            <a:endParaRPr lang="en-PK" sz="4400" b="0" strike="noStrike" spc="-1">
              <a:solidFill>
                <a:srgbClr val="000000"/>
              </a:solidFill>
              <a:latin typeface="Calibri"/>
            </a:endParaRPr>
          </a:p>
        </p:txBody>
      </p:sp>
      <p:pic>
        <p:nvPicPr>
          <p:cNvPr id="187" name="Picture 5"/>
          <p:cNvPicPr/>
          <p:nvPr/>
        </p:nvPicPr>
        <p:blipFill>
          <a:blip r:embed="rId2"/>
          <a:stretch/>
        </p:blipFill>
        <p:spPr>
          <a:xfrm>
            <a:off x="587520" y="1442880"/>
            <a:ext cx="8505360" cy="637920"/>
          </a:xfrm>
          <a:prstGeom prst="rect">
            <a:avLst/>
          </a:prstGeom>
          <a:ln>
            <a:noFill/>
          </a:ln>
        </p:spPr>
      </p:pic>
      <p:pic>
        <p:nvPicPr>
          <p:cNvPr id="188" name="Picture 6"/>
          <p:cNvPicPr/>
          <p:nvPr/>
        </p:nvPicPr>
        <p:blipFill>
          <a:blip r:embed="rId3"/>
          <a:stretch/>
        </p:blipFill>
        <p:spPr>
          <a:xfrm>
            <a:off x="587520" y="2081160"/>
            <a:ext cx="8486280" cy="980640"/>
          </a:xfrm>
          <a:prstGeom prst="rect">
            <a:avLst/>
          </a:prstGeom>
          <a:ln>
            <a:noFill/>
          </a:ln>
        </p:spPr>
      </p:pic>
      <p:pic>
        <p:nvPicPr>
          <p:cNvPr id="189" name="Picture 8"/>
          <p:cNvPicPr/>
          <p:nvPr/>
        </p:nvPicPr>
        <p:blipFill>
          <a:blip r:embed="rId4"/>
          <a:stretch/>
        </p:blipFill>
        <p:spPr>
          <a:xfrm>
            <a:off x="592200" y="3062160"/>
            <a:ext cx="8496000" cy="2418840"/>
          </a:xfrm>
          <a:prstGeom prst="rect">
            <a:avLst/>
          </a:prstGeom>
          <a:ln>
            <a:noFill/>
          </a:ln>
        </p:spPr>
      </p:pic>
      <p:pic>
        <p:nvPicPr>
          <p:cNvPr id="190" name="Picture 9"/>
          <p:cNvPicPr/>
          <p:nvPr/>
        </p:nvPicPr>
        <p:blipFill>
          <a:blip r:embed="rId5"/>
          <a:stretch/>
        </p:blipFill>
        <p:spPr>
          <a:xfrm>
            <a:off x="596880" y="5481720"/>
            <a:ext cx="8496000" cy="637920"/>
          </a:xfrm>
          <a:prstGeom prst="rect">
            <a:avLst/>
          </a:prstGeom>
          <a:ln>
            <a:noFill/>
          </a:ln>
        </p:spPr>
      </p:pic>
    </p:spTree>
    <p:extLst>
      <p:ext uri="{BB962C8B-B14F-4D97-AF65-F5344CB8AC3E}">
        <p14:creationId xmlns:p14="http://schemas.microsoft.com/office/powerpoint/2010/main" val="1774791475"/>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Content Placeholder 5"/>
          <p:cNvPicPr/>
          <p:nvPr/>
        </p:nvPicPr>
        <p:blipFill>
          <a:blip r:embed="rId2"/>
          <a:stretch/>
        </p:blipFill>
        <p:spPr>
          <a:xfrm>
            <a:off x="663840" y="1410840"/>
            <a:ext cx="8347320" cy="1141560"/>
          </a:xfrm>
          <a:prstGeom prst="rect">
            <a:avLst/>
          </a:prstGeom>
          <a:ln>
            <a:noFill/>
          </a:ln>
        </p:spPr>
      </p:pic>
      <p:sp>
        <p:nvSpPr>
          <p:cNvPr id="192"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000000"/>
                </a:solidFill>
                <a:latin typeface="Calibri Light"/>
              </a:rPr>
              <a:t>Starting/Stopping Container with Volume</a:t>
            </a:r>
            <a:endParaRPr lang="en-PK" sz="4400" b="0" strike="noStrike" spc="-1">
              <a:solidFill>
                <a:srgbClr val="000000"/>
              </a:solidFill>
              <a:latin typeface="Calibri"/>
            </a:endParaRPr>
          </a:p>
        </p:txBody>
      </p:sp>
      <p:pic>
        <p:nvPicPr>
          <p:cNvPr id="193" name="Picture 6"/>
          <p:cNvPicPr/>
          <p:nvPr/>
        </p:nvPicPr>
        <p:blipFill>
          <a:blip r:embed="rId3"/>
          <a:stretch/>
        </p:blipFill>
        <p:spPr>
          <a:xfrm>
            <a:off x="663840" y="2467800"/>
            <a:ext cx="6822720" cy="2080800"/>
          </a:xfrm>
          <a:prstGeom prst="rect">
            <a:avLst/>
          </a:prstGeom>
          <a:ln>
            <a:noFill/>
          </a:ln>
        </p:spPr>
      </p:pic>
      <p:pic>
        <p:nvPicPr>
          <p:cNvPr id="194" name="Picture 7"/>
          <p:cNvPicPr/>
          <p:nvPr/>
        </p:nvPicPr>
        <p:blipFill>
          <a:blip r:embed="rId4"/>
          <a:stretch/>
        </p:blipFill>
        <p:spPr>
          <a:xfrm>
            <a:off x="663840" y="4521600"/>
            <a:ext cx="8486280" cy="1352160"/>
          </a:xfrm>
          <a:prstGeom prst="rect">
            <a:avLst/>
          </a:prstGeom>
          <a:ln>
            <a:noFill/>
          </a:ln>
        </p:spPr>
      </p:pic>
    </p:spTree>
    <p:extLst>
      <p:ext uri="{BB962C8B-B14F-4D97-AF65-F5344CB8AC3E}">
        <p14:creationId xmlns:p14="http://schemas.microsoft.com/office/powerpoint/2010/main" val="410573215"/>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609480" y="1672200"/>
            <a:ext cx="10048680" cy="4529160"/>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en-US" sz="1800" b="0" strike="noStrike" spc="-1" dirty="0">
                <a:solidFill>
                  <a:srgbClr val="000000"/>
                </a:solidFill>
                <a:latin typeface="Calibri"/>
              </a:rPr>
              <a:t>Docker doesn’t publish any ports to outside world by default</a:t>
            </a:r>
            <a:endParaRPr lang="en-PK" sz="1800" b="0" strike="noStrike" spc="-1" dirty="0">
              <a:solidFill>
                <a:srgbClr val="000000"/>
              </a:solidFill>
              <a:latin typeface="Calibri"/>
            </a:endParaRPr>
          </a:p>
          <a:p>
            <a:pPr marL="228600" indent="-228240">
              <a:lnSpc>
                <a:spcPct val="90000"/>
              </a:lnSpc>
              <a:spcBef>
                <a:spcPts val="1001"/>
              </a:spcBef>
              <a:buClr>
                <a:srgbClr val="000000"/>
              </a:buClr>
              <a:buFont typeface="Arial"/>
              <a:buChar char="•"/>
            </a:pPr>
            <a:r>
              <a:rPr lang="en-US" sz="1800" b="0" strike="noStrike" spc="-1" dirty="0">
                <a:solidFill>
                  <a:srgbClr val="000000"/>
                </a:solidFill>
                <a:latin typeface="Calibri"/>
              </a:rPr>
              <a:t>-p or –publish flags are used to bind container ports to host</a:t>
            </a:r>
            <a:endParaRPr lang="en-PK" sz="1800" b="0" strike="noStrike" spc="-1" dirty="0">
              <a:solidFill>
                <a:srgbClr val="000000"/>
              </a:solidFill>
              <a:latin typeface="Calibri"/>
            </a:endParaRPr>
          </a:p>
          <a:p>
            <a:pPr>
              <a:lnSpc>
                <a:spcPct val="90000"/>
              </a:lnSpc>
              <a:spcBef>
                <a:spcPts val="1001"/>
              </a:spcBef>
            </a:pPr>
            <a:endParaRPr lang="en-PK" sz="1800" b="0" strike="noStrike" spc="-1" dirty="0">
              <a:solidFill>
                <a:srgbClr val="000000"/>
              </a:solidFill>
              <a:latin typeface="Calibri"/>
            </a:endParaRPr>
          </a:p>
          <a:p>
            <a:pPr>
              <a:lnSpc>
                <a:spcPct val="90000"/>
              </a:lnSpc>
              <a:spcBef>
                <a:spcPts val="1001"/>
              </a:spcBef>
              <a:tabLst>
                <a:tab pos="0" algn="l"/>
              </a:tabLst>
            </a:pPr>
            <a:r>
              <a:rPr lang="en-US" sz="1800" b="0" strike="noStrike" spc="-1" dirty="0">
                <a:solidFill>
                  <a:srgbClr val="000000"/>
                </a:solidFill>
                <a:latin typeface="Calibri"/>
              </a:rPr>
              <a:t>docker run -p 8080:80 –name </a:t>
            </a:r>
            <a:r>
              <a:rPr lang="en-US" sz="1800" b="0" strike="noStrike" spc="-1" dirty="0" err="1">
                <a:solidFill>
                  <a:srgbClr val="000000"/>
                </a:solidFill>
                <a:latin typeface="Calibri"/>
              </a:rPr>
              <a:t>mycon</a:t>
            </a:r>
            <a:r>
              <a:rPr lang="en-US" sz="1800" b="0" strike="noStrike" spc="-1" dirty="0">
                <a:solidFill>
                  <a:srgbClr val="000000"/>
                </a:solidFill>
                <a:latin typeface="Calibri"/>
              </a:rPr>
              <a:t> -it </a:t>
            </a:r>
            <a:endParaRPr lang="en-PK" sz="1800" b="0" strike="noStrike" spc="-1" dirty="0">
              <a:solidFill>
                <a:srgbClr val="000000"/>
              </a:solidFill>
              <a:latin typeface="Calibri"/>
            </a:endParaRPr>
          </a:p>
          <a:p>
            <a:pPr>
              <a:lnSpc>
                <a:spcPct val="90000"/>
              </a:lnSpc>
              <a:spcBef>
                <a:spcPts val="1001"/>
              </a:spcBef>
              <a:tabLst>
                <a:tab pos="0" algn="l"/>
              </a:tabLst>
            </a:pPr>
            <a:endParaRPr lang="en-PK" sz="1800" b="0" strike="noStrike" spc="-1" dirty="0">
              <a:solidFill>
                <a:srgbClr val="000000"/>
              </a:solidFill>
              <a:latin typeface="Calibri"/>
            </a:endParaRPr>
          </a:p>
          <a:p>
            <a:pPr>
              <a:lnSpc>
                <a:spcPct val="90000"/>
              </a:lnSpc>
              <a:spcBef>
                <a:spcPts val="1001"/>
              </a:spcBef>
              <a:tabLst>
                <a:tab pos="0" algn="l"/>
              </a:tabLst>
            </a:pPr>
            <a:r>
              <a:rPr lang="en-US" sz="1800" b="0" strike="noStrike" spc="-1" dirty="0">
                <a:solidFill>
                  <a:srgbClr val="000000"/>
                </a:solidFill>
                <a:latin typeface="Calibri"/>
              </a:rPr>
              <a:t>Maps TCP port 80 in container </a:t>
            </a:r>
            <a:endParaRPr lang="en-PK" sz="1800" b="0" strike="noStrike" spc="-1" dirty="0">
              <a:solidFill>
                <a:srgbClr val="000000"/>
              </a:solidFill>
              <a:latin typeface="Calibri"/>
            </a:endParaRPr>
          </a:p>
          <a:p>
            <a:pPr>
              <a:lnSpc>
                <a:spcPct val="90000"/>
              </a:lnSpc>
              <a:spcBef>
                <a:spcPts val="1001"/>
              </a:spcBef>
              <a:tabLst>
                <a:tab pos="0" algn="l"/>
              </a:tabLst>
            </a:pPr>
            <a:r>
              <a:rPr lang="en-US" sz="1800" b="0" strike="noStrike" spc="-1" dirty="0">
                <a:solidFill>
                  <a:srgbClr val="000000"/>
                </a:solidFill>
                <a:latin typeface="Calibri"/>
              </a:rPr>
              <a:t>to 8080 on docker host, name it </a:t>
            </a:r>
            <a:r>
              <a:rPr lang="en-US" sz="1800" b="0" strike="noStrike" spc="-1" dirty="0" err="1">
                <a:solidFill>
                  <a:srgbClr val="000000"/>
                </a:solidFill>
                <a:latin typeface="Calibri"/>
              </a:rPr>
              <a:t>mycon</a:t>
            </a:r>
            <a:r>
              <a:rPr lang="en-US" sz="1800" b="0" strike="noStrike" spc="-1" dirty="0">
                <a:solidFill>
                  <a:srgbClr val="000000"/>
                </a:solidFill>
                <a:latin typeface="Calibri"/>
              </a:rPr>
              <a:t> and </a:t>
            </a:r>
            <a:endParaRPr lang="en-PK" sz="1800" b="0" strike="noStrike" spc="-1" dirty="0">
              <a:solidFill>
                <a:srgbClr val="000000"/>
              </a:solidFill>
              <a:latin typeface="Calibri"/>
            </a:endParaRPr>
          </a:p>
          <a:p>
            <a:pPr>
              <a:lnSpc>
                <a:spcPct val="90000"/>
              </a:lnSpc>
              <a:spcBef>
                <a:spcPts val="1001"/>
              </a:spcBef>
              <a:tabLst>
                <a:tab pos="0" algn="l"/>
              </a:tabLst>
            </a:pPr>
            <a:r>
              <a:rPr lang="en-US" sz="1800" b="0" strike="noStrike" spc="-1" dirty="0">
                <a:solidFill>
                  <a:srgbClr val="000000"/>
                </a:solidFill>
                <a:latin typeface="Calibri"/>
              </a:rPr>
              <a:t>run the container in interactive mode.</a:t>
            </a:r>
            <a:endParaRPr lang="en-PK" sz="1800" b="0" strike="noStrike" spc="-1" dirty="0">
              <a:solidFill>
                <a:srgbClr val="000000"/>
              </a:solidFill>
              <a:latin typeface="Calibri"/>
            </a:endParaRPr>
          </a:p>
        </p:txBody>
      </p:sp>
      <p:sp>
        <p:nvSpPr>
          <p:cNvPr id="196" name="TextShape 2"/>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000000"/>
                </a:solidFill>
                <a:latin typeface="Calibri Light"/>
              </a:rPr>
              <a:t>Publish Ports</a:t>
            </a:r>
            <a:endParaRPr lang="en-PK" sz="4400" b="0" strike="noStrike" spc="-1">
              <a:solidFill>
                <a:srgbClr val="000000"/>
              </a:solidFill>
              <a:latin typeface="Calibri"/>
            </a:endParaRPr>
          </a:p>
        </p:txBody>
      </p:sp>
      <p:pic>
        <p:nvPicPr>
          <p:cNvPr id="197" name="Picture 6"/>
          <p:cNvPicPr/>
          <p:nvPr/>
        </p:nvPicPr>
        <p:blipFill>
          <a:blip r:embed="rId2"/>
          <a:stretch/>
        </p:blipFill>
        <p:spPr>
          <a:xfrm>
            <a:off x="7112160" y="2595960"/>
            <a:ext cx="3990600" cy="3117960"/>
          </a:xfrm>
          <a:prstGeom prst="rect">
            <a:avLst/>
          </a:prstGeom>
          <a:ln>
            <a:noFill/>
          </a:ln>
        </p:spPr>
      </p:pic>
    </p:spTree>
    <p:extLst>
      <p:ext uri="{BB962C8B-B14F-4D97-AF65-F5344CB8AC3E}">
        <p14:creationId xmlns:p14="http://schemas.microsoft.com/office/powerpoint/2010/main" val="299921081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609480" y="1672200"/>
            <a:ext cx="7072920" cy="4529160"/>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rPr>
              <a:t>Download Docker Compose</a:t>
            </a:r>
            <a:endParaRPr lang="en-PK" sz="2400" b="0" strike="noStrike" spc="-1">
              <a:solidFill>
                <a:srgbClr val="000000"/>
              </a:solidFill>
              <a:latin typeface="Calibri"/>
            </a:endParaRPr>
          </a:p>
          <a:p>
            <a:pPr>
              <a:lnSpc>
                <a:spcPct val="90000"/>
              </a:lnSpc>
              <a:spcBef>
                <a:spcPts val="1001"/>
              </a:spcBef>
            </a:pPr>
            <a:endParaRPr lang="en-PK" sz="24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rPr>
              <a:t>Apply executable permissions to the binary:</a:t>
            </a:r>
            <a:endParaRPr lang="en-PK" sz="2400" b="0" strike="noStrike" spc="-1">
              <a:solidFill>
                <a:srgbClr val="000000"/>
              </a:solidFill>
              <a:latin typeface="Calibri"/>
            </a:endParaRPr>
          </a:p>
          <a:p>
            <a:pPr>
              <a:lnSpc>
                <a:spcPct val="90000"/>
              </a:lnSpc>
              <a:spcBef>
                <a:spcPts val="1001"/>
              </a:spcBef>
            </a:pPr>
            <a:endParaRPr lang="en-PK" sz="24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rPr>
              <a:t>Verify Installation</a:t>
            </a:r>
            <a:endParaRPr lang="en-PK" sz="2400" b="0" strike="noStrike" spc="-1">
              <a:solidFill>
                <a:srgbClr val="000000"/>
              </a:solidFill>
              <a:latin typeface="Calibri"/>
            </a:endParaRPr>
          </a:p>
          <a:p>
            <a:pPr>
              <a:lnSpc>
                <a:spcPct val="90000"/>
              </a:lnSpc>
              <a:spcBef>
                <a:spcPts val="1001"/>
              </a:spcBef>
            </a:pPr>
            <a:endParaRPr lang="en-PK" sz="2400" b="0" strike="noStrike" spc="-1">
              <a:solidFill>
                <a:srgbClr val="000000"/>
              </a:solidFill>
              <a:latin typeface="Calibri"/>
            </a:endParaRPr>
          </a:p>
        </p:txBody>
      </p:sp>
      <p:sp>
        <p:nvSpPr>
          <p:cNvPr id="199" name="TextShape 2"/>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000000"/>
                </a:solidFill>
                <a:latin typeface="Calibri Light"/>
              </a:rPr>
              <a:t>Docker Compose Install</a:t>
            </a:r>
            <a:endParaRPr lang="en-PK" sz="4400" b="0" strike="noStrike" spc="-1">
              <a:solidFill>
                <a:srgbClr val="000000"/>
              </a:solidFill>
              <a:latin typeface="Calibri"/>
            </a:endParaRPr>
          </a:p>
        </p:txBody>
      </p:sp>
      <p:sp>
        <p:nvSpPr>
          <p:cNvPr id="200" name="CustomShape 3"/>
          <p:cNvSpPr/>
          <p:nvPr/>
        </p:nvSpPr>
        <p:spPr>
          <a:xfrm>
            <a:off x="933120" y="2103480"/>
            <a:ext cx="9765720" cy="410400"/>
          </a:xfrm>
          <a:prstGeom prst="rect">
            <a:avLst/>
          </a:prstGeom>
          <a:no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spcBef>
                <a:spcPts val="315"/>
              </a:spcBef>
              <a:tabLst>
                <a:tab pos="0" algn="l"/>
              </a:tabLst>
            </a:pPr>
            <a:r>
              <a:rPr lang="en-US" sz="1050" b="1" strike="noStrike" spc="-1">
                <a:solidFill>
                  <a:srgbClr val="FF0000"/>
                </a:solidFill>
                <a:latin typeface="Arial Unicode MS"/>
              </a:rPr>
              <a:t>curl -L "https://github.com/docker/compose/releases/download/1.25.5/docker-compose-$(uname -s)-$(uname -m)" -o /usr/local/bin/docker-compose</a:t>
            </a:r>
            <a:r>
              <a:rPr lang="en-US" sz="900" b="1" strike="noStrike" spc="-1">
                <a:solidFill>
                  <a:srgbClr val="FF0000"/>
                </a:solidFill>
                <a:latin typeface="Arial"/>
              </a:rPr>
              <a:t> </a:t>
            </a:r>
            <a:endParaRPr lang="en-US" sz="900" b="0" strike="noStrike" spc="-1">
              <a:latin typeface="Arial"/>
            </a:endParaRPr>
          </a:p>
        </p:txBody>
      </p:sp>
      <p:sp>
        <p:nvSpPr>
          <p:cNvPr id="201" name="CustomShape 4"/>
          <p:cNvSpPr/>
          <p:nvPr/>
        </p:nvSpPr>
        <p:spPr>
          <a:xfrm>
            <a:off x="721800" y="3044880"/>
            <a:ext cx="3247200" cy="252000"/>
          </a:xfrm>
          <a:prstGeom prst="rect">
            <a:avLst/>
          </a:prstGeom>
          <a:noFill/>
          <a:ln>
            <a:noFill/>
          </a:ln>
        </p:spPr>
        <p:style>
          <a:lnRef idx="0">
            <a:scrgbClr r="0" g="0" b="0"/>
          </a:lnRef>
          <a:fillRef idx="0">
            <a:scrgbClr r="0" g="0" b="0"/>
          </a:fillRef>
          <a:effectRef idx="0">
            <a:scrgbClr r="0" g="0" b="0"/>
          </a:effectRef>
          <a:fontRef idx="minor"/>
        </p:style>
        <p:txBody>
          <a:bodyPr wrap="none" anchor="ctr">
            <a:spAutoFit/>
          </a:bodyPr>
          <a:lstStyle/>
          <a:p>
            <a:pPr>
              <a:lnSpc>
                <a:spcPct val="100000"/>
              </a:lnSpc>
              <a:spcBef>
                <a:spcPts val="315"/>
              </a:spcBef>
              <a:tabLst>
                <a:tab pos="0" algn="l"/>
              </a:tabLst>
            </a:pPr>
            <a:r>
              <a:rPr lang="en-US" sz="1050" b="1" strike="noStrike" spc="-1">
                <a:solidFill>
                  <a:srgbClr val="FF0000"/>
                </a:solidFill>
                <a:latin typeface="Arial Unicode MS"/>
              </a:rPr>
              <a:t>chmod +x /usr/local/bin/docker-compose</a:t>
            </a:r>
            <a:r>
              <a:rPr lang="en-US" sz="900" b="1" strike="noStrike" spc="-1">
                <a:solidFill>
                  <a:srgbClr val="FF0000"/>
                </a:solidFill>
                <a:latin typeface="Arial"/>
              </a:rPr>
              <a:t> </a:t>
            </a:r>
            <a:endParaRPr lang="en-US" sz="900" b="0" strike="noStrike" spc="-1">
              <a:latin typeface="Arial"/>
            </a:endParaRPr>
          </a:p>
        </p:txBody>
      </p:sp>
      <p:sp>
        <p:nvSpPr>
          <p:cNvPr id="202" name="CustomShape 5"/>
          <p:cNvSpPr/>
          <p:nvPr/>
        </p:nvSpPr>
        <p:spPr>
          <a:xfrm>
            <a:off x="804240" y="3907080"/>
            <a:ext cx="2156040" cy="252000"/>
          </a:xfrm>
          <a:prstGeom prst="rect">
            <a:avLst/>
          </a:prstGeom>
          <a:noFill/>
          <a:ln>
            <a:noFill/>
          </a:ln>
        </p:spPr>
        <p:style>
          <a:lnRef idx="0">
            <a:scrgbClr r="0" g="0" b="0"/>
          </a:lnRef>
          <a:fillRef idx="0">
            <a:scrgbClr r="0" g="0" b="0"/>
          </a:fillRef>
          <a:effectRef idx="0">
            <a:scrgbClr r="0" g="0" b="0"/>
          </a:effectRef>
          <a:fontRef idx="minor"/>
        </p:style>
        <p:txBody>
          <a:bodyPr wrap="none" anchor="ctr">
            <a:spAutoFit/>
          </a:bodyPr>
          <a:lstStyle/>
          <a:p>
            <a:pPr>
              <a:lnSpc>
                <a:spcPct val="100000"/>
              </a:lnSpc>
              <a:tabLst>
                <a:tab pos="0" algn="l"/>
              </a:tabLst>
            </a:pPr>
            <a:r>
              <a:rPr lang="en-US" sz="1050" b="1" strike="noStrike" spc="-1">
                <a:solidFill>
                  <a:srgbClr val="FF0000"/>
                </a:solidFill>
                <a:latin typeface="Arial Unicode MS"/>
              </a:rPr>
              <a:t>docker-compose --version</a:t>
            </a:r>
            <a:r>
              <a:rPr lang="en-US" sz="900" b="1" strike="noStrike" spc="-1">
                <a:solidFill>
                  <a:srgbClr val="FF0000"/>
                </a:solidFill>
                <a:latin typeface="Calibri"/>
              </a:rPr>
              <a:t> </a:t>
            </a:r>
            <a:endParaRPr lang="en-US" sz="900" b="0" strike="noStrike" spc="-1">
              <a:latin typeface="Arial"/>
            </a:endParaRPr>
          </a:p>
        </p:txBody>
      </p:sp>
    </p:spTree>
    <p:extLst>
      <p:ext uri="{BB962C8B-B14F-4D97-AF65-F5344CB8AC3E}">
        <p14:creationId xmlns:p14="http://schemas.microsoft.com/office/powerpoint/2010/main" val="4024578961"/>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609480" y="1672200"/>
            <a:ext cx="5181120" cy="4529160"/>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rPr>
              <a:t>YAML stands for YAML ain’t markup language.</a:t>
            </a:r>
            <a:endParaRPr lang="en-PK" sz="2400" b="0" strike="noStrike" spc="-1">
              <a:solidFill>
                <a:srgbClr val="000000"/>
              </a:solidFill>
              <a:latin typeface="Calibri"/>
            </a:endParaRPr>
          </a:p>
          <a:p>
            <a:pPr>
              <a:lnSpc>
                <a:spcPct val="90000"/>
              </a:lnSpc>
              <a:spcBef>
                <a:spcPts val="1001"/>
              </a:spcBef>
            </a:pPr>
            <a:endParaRPr lang="en-PK" sz="24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rPr>
              <a:t>YAML is a human-readable data-serialization language. </a:t>
            </a:r>
            <a:endParaRPr lang="en-PK" sz="2400" b="0" strike="noStrike" spc="-1">
              <a:solidFill>
                <a:srgbClr val="000000"/>
              </a:solidFill>
              <a:latin typeface="Calibri"/>
            </a:endParaRPr>
          </a:p>
          <a:p>
            <a:pPr marL="228600" indent="-228240">
              <a:lnSpc>
                <a:spcPct val="90000"/>
              </a:lnSpc>
              <a:spcBef>
                <a:spcPts val="1001"/>
              </a:spcBef>
              <a:buClr>
                <a:srgbClr val="000000"/>
              </a:buClr>
              <a:buFont typeface="Arial"/>
              <a:buChar char="•"/>
            </a:pPr>
            <a:r>
              <a:rPr lang="en-US" sz="2400" b="0" strike="noStrike" spc="-1">
                <a:solidFill>
                  <a:srgbClr val="000000"/>
                </a:solidFill>
                <a:latin typeface="Calibri"/>
              </a:rPr>
              <a:t>Commonly used for configuration files and in applications where data is being stored or transmitted</a:t>
            </a:r>
            <a:endParaRPr lang="en-PK" sz="2400" b="0" strike="noStrike" spc="-1">
              <a:solidFill>
                <a:srgbClr val="000000"/>
              </a:solidFill>
              <a:latin typeface="Calibri"/>
            </a:endParaRPr>
          </a:p>
        </p:txBody>
      </p:sp>
      <p:sp>
        <p:nvSpPr>
          <p:cNvPr id="204" name="TextShape 2"/>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000000"/>
                </a:solidFill>
                <a:latin typeface="Calibri Light"/>
              </a:rPr>
              <a:t>YAML</a:t>
            </a:r>
            <a:endParaRPr lang="en-PK" sz="4400" b="0" strike="noStrike" spc="-1">
              <a:solidFill>
                <a:srgbClr val="000000"/>
              </a:solidFill>
              <a:latin typeface="Calibri"/>
            </a:endParaRPr>
          </a:p>
        </p:txBody>
      </p:sp>
      <p:pic>
        <p:nvPicPr>
          <p:cNvPr id="205" name="Picture 6" descr="A screenshot of a cell phone&#10;&#10;Description automatically generated"/>
          <p:cNvPicPr/>
          <p:nvPr/>
        </p:nvPicPr>
        <p:blipFill>
          <a:blip r:embed="rId2"/>
          <a:stretch/>
        </p:blipFill>
        <p:spPr>
          <a:xfrm>
            <a:off x="7169400" y="961560"/>
            <a:ext cx="3848400" cy="4934160"/>
          </a:xfrm>
          <a:prstGeom prst="rect">
            <a:avLst/>
          </a:prstGeom>
          <a:ln>
            <a:noFill/>
          </a:ln>
        </p:spPr>
      </p:pic>
    </p:spTree>
    <p:extLst>
      <p:ext uri="{BB962C8B-B14F-4D97-AF65-F5344CB8AC3E}">
        <p14:creationId xmlns:p14="http://schemas.microsoft.com/office/powerpoint/2010/main" val="3868917738"/>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 name="Content Placeholder 10" descr="A picture containing drawing&#10;&#10;Description automatically generated"/>
          <p:cNvPicPr/>
          <p:nvPr/>
        </p:nvPicPr>
        <p:blipFill>
          <a:blip r:embed="rId2"/>
          <a:stretch/>
        </p:blipFill>
        <p:spPr>
          <a:xfrm>
            <a:off x="7282080" y="1544040"/>
            <a:ext cx="3820680" cy="3769920"/>
          </a:xfrm>
          <a:prstGeom prst="rect">
            <a:avLst/>
          </a:prstGeom>
          <a:ln>
            <a:noFill/>
          </a:ln>
        </p:spPr>
      </p:pic>
      <p:sp>
        <p:nvSpPr>
          <p:cNvPr id="207"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000000"/>
                </a:solidFill>
                <a:latin typeface="Calibri Light"/>
              </a:rPr>
              <a:t>Docker Compose</a:t>
            </a:r>
            <a:endParaRPr lang="en-PK" sz="4400" b="0" strike="noStrike" spc="-1">
              <a:solidFill>
                <a:srgbClr val="000000"/>
              </a:solidFill>
              <a:latin typeface="Calibri"/>
            </a:endParaRPr>
          </a:p>
        </p:txBody>
      </p:sp>
      <p:sp>
        <p:nvSpPr>
          <p:cNvPr id="208" name="CustomShape 2"/>
          <p:cNvSpPr/>
          <p:nvPr/>
        </p:nvSpPr>
        <p:spPr>
          <a:xfrm>
            <a:off x="587520" y="1710720"/>
            <a:ext cx="6576480" cy="36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Arial"/>
              <a:buChar char="•"/>
            </a:pPr>
            <a:r>
              <a:rPr lang="en-US" sz="1800" b="1" strike="noStrike" spc="-1">
                <a:solidFill>
                  <a:srgbClr val="000000"/>
                </a:solidFill>
                <a:latin typeface="Calibri"/>
              </a:rPr>
              <a:t>Docker Compose </a:t>
            </a:r>
            <a:r>
              <a:rPr lang="en-US" sz="1800" b="0" strike="noStrike" spc="-1">
                <a:solidFill>
                  <a:srgbClr val="000000"/>
                </a:solidFill>
                <a:latin typeface="Calibri"/>
              </a:rPr>
              <a:t>is a tool for defining and running multi-container Docker applications</a:t>
            </a:r>
            <a:endParaRPr lang="en-US" sz="1800" b="0" strike="noStrike" spc="-1">
              <a:latin typeface="Arial"/>
            </a:endParaRPr>
          </a:p>
          <a:p>
            <a:pPr>
              <a:lnSpc>
                <a:spcPct val="100000"/>
              </a:lnSpc>
            </a:pPr>
            <a:endParaRPr lang="en-US"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Calibri"/>
              </a:rPr>
              <a:t>You use a YAML file to configure your application’s services.</a:t>
            </a:r>
            <a:endParaRPr lang="en-US" sz="1800" b="0" strike="noStrike" spc="-1">
              <a:latin typeface="Arial"/>
            </a:endParaRPr>
          </a:p>
          <a:p>
            <a:pPr>
              <a:lnSpc>
                <a:spcPct val="100000"/>
              </a:lnSpc>
            </a:pPr>
            <a:endParaRPr lang="en-US" sz="1800" b="0" strike="noStrike" spc="-1">
              <a:latin typeface="Arial"/>
            </a:endParaRPr>
          </a:p>
          <a:p>
            <a:pPr marL="285840" indent="-285480">
              <a:lnSpc>
                <a:spcPct val="100000"/>
              </a:lnSpc>
              <a:buClr>
                <a:srgbClr val="000000"/>
              </a:buClr>
              <a:buFont typeface="Arial"/>
              <a:buChar char="•"/>
            </a:pPr>
            <a:r>
              <a:rPr lang="en-US" sz="1800" b="0" strike="noStrike" spc="-1">
                <a:solidFill>
                  <a:srgbClr val="000000"/>
                </a:solidFill>
                <a:latin typeface="Calibri"/>
              </a:rPr>
              <a:t>With Docker Compose, we can create and stop complete environments with single commands:</a:t>
            </a:r>
            <a:endParaRPr lang="en-US" sz="1800" b="0" strike="noStrike" spc="-1">
              <a:latin typeface="Arial"/>
            </a:endParaRPr>
          </a:p>
          <a:p>
            <a:pPr>
              <a:lnSpc>
                <a:spcPct val="100000"/>
              </a:lnSpc>
            </a:pPr>
            <a:endParaRPr lang="en-US" sz="1800" b="0" strike="noStrike" spc="-1">
              <a:latin typeface="Arial"/>
            </a:endParaRPr>
          </a:p>
          <a:p>
            <a:pPr marL="743040" lvl="1" indent="-285480">
              <a:lnSpc>
                <a:spcPct val="100000"/>
              </a:lnSpc>
              <a:buClr>
                <a:srgbClr val="000000"/>
              </a:buClr>
              <a:buFont typeface="Arial"/>
              <a:buChar char="•"/>
            </a:pPr>
            <a:r>
              <a:rPr lang="en-US" sz="1800" b="0" strike="noStrike" spc="-1">
                <a:solidFill>
                  <a:srgbClr val="000000"/>
                </a:solidFill>
                <a:latin typeface="Calibri"/>
              </a:rPr>
              <a:t>Docker Compose Up</a:t>
            </a:r>
            <a:endParaRPr lang="en-US" sz="1800" b="0" strike="noStrike" spc="-1">
              <a:latin typeface="Arial"/>
            </a:endParaRPr>
          </a:p>
          <a:p>
            <a:pPr marL="743040" lvl="1" indent="-285480">
              <a:lnSpc>
                <a:spcPct val="100000"/>
              </a:lnSpc>
              <a:buClr>
                <a:srgbClr val="000000"/>
              </a:buClr>
              <a:buFont typeface="Arial"/>
              <a:buChar char="•"/>
            </a:pPr>
            <a:r>
              <a:rPr lang="en-US" sz="1800" b="0" strike="noStrike" spc="-1">
                <a:solidFill>
                  <a:srgbClr val="000000"/>
                </a:solidFill>
                <a:latin typeface="Calibri"/>
              </a:rPr>
              <a:t>Docker Compose Down</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extLst>
      <p:ext uri="{BB962C8B-B14F-4D97-AF65-F5344CB8AC3E}">
        <p14:creationId xmlns:p14="http://schemas.microsoft.com/office/powerpoint/2010/main" val="2592007269"/>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839880" y="457200"/>
            <a:ext cx="3931920" cy="1599840"/>
          </a:xfrm>
          <a:prstGeom prst="rect">
            <a:avLst/>
          </a:prstGeom>
          <a:noFill/>
          <a:ln>
            <a:noFill/>
          </a:ln>
        </p:spPr>
        <p:txBody>
          <a:bodyPr anchor="b">
            <a:noAutofit/>
          </a:bodyPr>
          <a:lstStyle/>
          <a:p>
            <a:pPr>
              <a:lnSpc>
                <a:spcPct val="90000"/>
              </a:lnSpc>
            </a:pPr>
            <a:r>
              <a:rPr lang="en-PK" sz="3200" b="0" strike="noStrike" spc="-1">
                <a:solidFill>
                  <a:srgbClr val="000000"/>
                </a:solidFill>
                <a:latin typeface="Calibri Light"/>
              </a:rPr>
              <a:t>Docker Compose Example</a:t>
            </a:r>
            <a:endParaRPr lang="en-PK" sz="3200" b="0" strike="noStrike" spc="-1">
              <a:solidFill>
                <a:srgbClr val="000000"/>
              </a:solidFill>
              <a:latin typeface="Calibri"/>
            </a:endParaRPr>
          </a:p>
        </p:txBody>
      </p:sp>
      <p:sp>
        <p:nvSpPr>
          <p:cNvPr id="210" name="TextShape 2"/>
          <p:cNvSpPr txBox="1"/>
          <p:nvPr/>
        </p:nvSpPr>
        <p:spPr>
          <a:xfrm>
            <a:off x="5183280" y="987480"/>
            <a:ext cx="6171840" cy="4873320"/>
          </a:xfrm>
          <a:prstGeom prst="rect">
            <a:avLst/>
          </a:prstGeom>
          <a:noFill/>
          <a:ln>
            <a:noFill/>
          </a:ln>
        </p:spPr>
        <p:txBody>
          <a:bodyPr>
            <a:normAutofit fontScale="25000" lnSpcReduction="20000"/>
          </a:bodyPr>
          <a:lstStyle/>
          <a:p>
            <a:pPr>
              <a:lnSpc>
                <a:spcPct val="120000"/>
              </a:lnSpc>
              <a:tabLst>
                <a:tab pos="0" algn="l"/>
              </a:tabLst>
            </a:pPr>
            <a:r>
              <a:rPr lang="en-GB" sz="3200" b="0" strike="noStrike" spc="-1">
                <a:solidFill>
                  <a:srgbClr val="000000"/>
                </a:solidFill>
                <a:latin typeface="Consolas"/>
              </a:rPr>
              <a:t>version: "3.9"</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services:</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db:</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image: mysql:5.7</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volumes:</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 db_data:/var/lib/mysql</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restart: always</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environment:</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MYSQL_ROOT_PASSWORD: somewordpress</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MYSQL_DATABASE: wordpress</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MYSQL_USER: wordpress</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MYSQL_PASSWORD: wordpress</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wordpress:</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depends_on:</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 db</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image: wordpress:latest</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volumes:</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 wordpress_data:/var/www/html</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ports:</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 "8000:80"</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restart: always</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environment:</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WORDPRESS_DB_HOST: db</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WORDPRESS_DB_USER: wordpress</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WORDPRESS_DB_PASSWORD: wordpress</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WORDPRESS_DB_NAME: wordpress</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volumes:</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db_data: {}</a:t>
            </a:r>
            <a:endParaRPr lang="en-PK" sz="3200" b="0" strike="noStrike" spc="-1">
              <a:solidFill>
                <a:srgbClr val="000000"/>
              </a:solidFill>
              <a:latin typeface="Calibri"/>
            </a:endParaRPr>
          </a:p>
          <a:p>
            <a:pPr>
              <a:lnSpc>
                <a:spcPct val="120000"/>
              </a:lnSpc>
              <a:tabLst>
                <a:tab pos="0" algn="l"/>
              </a:tabLst>
            </a:pPr>
            <a:r>
              <a:rPr lang="en-GB" sz="3200" b="0" strike="noStrike" spc="-1">
                <a:solidFill>
                  <a:srgbClr val="000000"/>
                </a:solidFill>
                <a:latin typeface="Consolas"/>
              </a:rPr>
              <a:t>  wordpress_data: {}</a:t>
            </a:r>
            <a:endParaRPr lang="en-PK" sz="3200" b="0" strike="noStrike" spc="-1">
              <a:solidFill>
                <a:srgbClr val="000000"/>
              </a:solidFill>
              <a:latin typeface="Calibri"/>
            </a:endParaRPr>
          </a:p>
          <a:p>
            <a:pPr>
              <a:lnSpc>
                <a:spcPct val="120000"/>
              </a:lnSpc>
              <a:tabLst>
                <a:tab pos="0" algn="l"/>
              </a:tabLst>
            </a:pPr>
            <a:br/>
            <a:endParaRPr lang="en-PK" sz="3200" b="0" strike="noStrike" spc="-1">
              <a:solidFill>
                <a:srgbClr val="000000"/>
              </a:solidFill>
              <a:latin typeface="Calibri"/>
            </a:endParaRPr>
          </a:p>
        </p:txBody>
      </p:sp>
      <p:sp>
        <p:nvSpPr>
          <p:cNvPr id="211" name="TextShape 3"/>
          <p:cNvSpPr txBox="1"/>
          <p:nvPr/>
        </p:nvSpPr>
        <p:spPr>
          <a:xfrm>
            <a:off x="839880" y="2057400"/>
            <a:ext cx="3931920" cy="3811320"/>
          </a:xfrm>
          <a:prstGeom prst="rect">
            <a:avLst/>
          </a:prstGeom>
          <a:noFill/>
          <a:ln>
            <a:noFill/>
          </a:ln>
        </p:spPr>
        <p:txBody>
          <a:bodyPr>
            <a:noAutofit/>
          </a:bodyPr>
          <a:lstStyle/>
          <a:p>
            <a:pPr marL="285840" indent="-285480">
              <a:lnSpc>
                <a:spcPct val="90000"/>
              </a:lnSpc>
              <a:spcBef>
                <a:spcPts val="1001"/>
              </a:spcBef>
              <a:buClr>
                <a:srgbClr val="000000"/>
              </a:buClr>
              <a:buFont typeface="Arial"/>
              <a:buChar char="•"/>
            </a:pPr>
            <a:r>
              <a:rPr lang="en-GB" sz="1600" b="0" strike="noStrike" spc="-1">
                <a:solidFill>
                  <a:srgbClr val="000000"/>
                </a:solidFill>
                <a:latin typeface="Calibri"/>
              </a:rPr>
              <a:t>C</a:t>
            </a:r>
            <a:r>
              <a:rPr lang="en-PK" sz="1600" b="0" strike="noStrike" spc="-1">
                <a:solidFill>
                  <a:srgbClr val="000000"/>
                </a:solidFill>
                <a:latin typeface="Calibri"/>
              </a:rPr>
              <a:t>reate dir my_wordpress</a:t>
            </a:r>
          </a:p>
          <a:p>
            <a:pPr marL="285840" indent="-285480">
              <a:lnSpc>
                <a:spcPct val="90000"/>
              </a:lnSpc>
              <a:spcBef>
                <a:spcPts val="1001"/>
              </a:spcBef>
              <a:buClr>
                <a:srgbClr val="000000"/>
              </a:buClr>
              <a:buFont typeface="Arial"/>
              <a:buChar char="•"/>
            </a:pPr>
            <a:r>
              <a:rPr lang="en-GB" sz="1600" b="0" strike="noStrike" spc="-1">
                <a:solidFill>
                  <a:srgbClr val="000000"/>
                </a:solidFill>
                <a:latin typeface="Calibri"/>
              </a:rPr>
              <a:t>C</a:t>
            </a:r>
            <a:r>
              <a:rPr lang="en-PK" sz="1600" b="0" strike="noStrike" spc="-1">
                <a:solidFill>
                  <a:srgbClr val="000000"/>
                </a:solidFill>
                <a:latin typeface="Calibri"/>
              </a:rPr>
              <a:t>d in to dir and create file docker-compose.yml with contents show on right hand side.</a:t>
            </a:r>
          </a:p>
          <a:p>
            <a:pPr marL="285840" indent="-285480">
              <a:lnSpc>
                <a:spcPct val="90000"/>
              </a:lnSpc>
              <a:spcBef>
                <a:spcPts val="1001"/>
              </a:spcBef>
              <a:buClr>
                <a:srgbClr val="000000"/>
              </a:buClr>
              <a:buFont typeface="Arial"/>
              <a:buChar char="•"/>
            </a:pPr>
            <a:r>
              <a:rPr lang="en-GB" sz="1600" b="0" strike="noStrike" spc="-1">
                <a:solidFill>
                  <a:srgbClr val="000000"/>
                </a:solidFill>
                <a:latin typeface="Calibri"/>
              </a:rPr>
              <a:t>E</a:t>
            </a:r>
            <a:r>
              <a:rPr lang="en-PK" sz="1600" b="0" strike="noStrike" spc="-1">
                <a:solidFill>
                  <a:srgbClr val="000000"/>
                </a:solidFill>
                <a:latin typeface="Calibri"/>
              </a:rPr>
              <a:t>xecute docker-compose up -d</a:t>
            </a:r>
          </a:p>
        </p:txBody>
      </p:sp>
    </p:spTree>
    <p:extLst>
      <p:ext uri="{BB962C8B-B14F-4D97-AF65-F5344CB8AC3E}">
        <p14:creationId xmlns:p14="http://schemas.microsoft.com/office/powerpoint/2010/main" val="1855389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Docker Management</a:t>
            </a:r>
            <a:endParaRPr lang="en-US" sz="3600" b="1" i="1" dirty="0"/>
          </a:p>
        </p:txBody>
      </p:sp>
      <p:sp>
        <p:nvSpPr>
          <p:cNvPr id="3" name="Content Placeholder 2"/>
          <p:cNvSpPr>
            <a:spLocks noGrp="1"/>
          </p:cNvSpPr>
          <p:nvPr>
            <p:ph idx="1"/>
          </p:nvPr>
        </p:nvSpPr>
        <p:spPr>
          <a:xfrm>
            <a:off x="838199" y="1812561"/>
            <a:ext cx="10761617" cy="4802837"/>
          </a:xfrm>
        </p:spPr>
        <p:txBody>
          <a:bodyPr>
            <a:normAutofit/>
          </a:bodyPr>
          <a:lstStyle/>
          <a:p>
            <a:pPr>
              <a:lnSpc>
                <a:spcPct val="150000"/>
              </a:lnSpc>
            </a:pPr>
            <a:r>
              <a:rPr lang="en-US" sz="2400" dirty="0"/>
              <a:t>Managing the states of the Docker containers is called Docker Container Lifecycle Management. </a:t>
            </a:r>
          </a:p>
          <a:p>
            <a:pPr>
              <a:lnSpc>
                <a:spcPct val="150000"/>
              </a:lnSpc>
            </a:pPr>
            <a:r>
              <a:rPr lang="en-US" sz="2400" dirty="0"/>
              <a:t>For managing the Docker Lifecycle we have some common commands.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232" y="1"/>
            <a:ext cx="2349768" cy="1690688"/>
          </a:xfrm>
          <a:prstGeom prst="rect">
            <a:avLst/>
          </a:prstGeom>
        </p:spPr>
      </p:pic>
    </p:spTree>
    <p:extLst>
      <p:ext uri="{BB962C8B-B14F-4D97-AF65-F5344CB8AC3E}">
        <p14:creationId xmlns:p14="http://schemas.microsoft.com/office/powerpoint/2010/main" val="404896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1" y="365125"/>
            <a:ext cx="10515600" cy="1325563"/>
          </a:xfrm>
        </p:spPr>
        <p:txBody>
          <a:bodyPr>
            <a:noAutofit/>
          </a:bodyPr>
          <a:lstStyle/>
          <a:p>
            <a:r>
              <a:rPr lang="en-US" sz="4000" b="1" i="1" dirty="0"/>
              <a:t>Containers</a:t>
            </a:r>
          </a:p>
        </p:txBody>
      </p:sp>
      <p:sp>
        <p:nvSpPr>
          <p:cNvPr id="3" name="Content Placeholder 2"/>
          <p:cNvSpPr>
            <a:spLocks noGrp="1"/>
          </p:cNvSpPr>
          <p:nvPr>
            <p:ph idx="1"/>
          </p:nvPr>
        </p:nvSpPr>
        <p:spPr>
          <a:xfrm>
            <a:off x="838200" y="1825625"/>
            <a:ext cx="10515600" cy="4705804"/>
          </a:xfrm>
        </p:spPr>
        <p:txBody>
          <a:bodyPr>
            <a:noAutofit/>
          </a:bodyPr>
          <a:lstStyle/>
          <a:p>
            <a:pPr>
              <a:lnSpc>
                <a:spcPct val="150000"/>
              </a:lnSpc>
            </a:pPr>
            <a:r>
              <a:rPr lang="en-US" sz="2400" dirty="0"/>
              <a:t>Containers are packages of software that contain all of the necessary elements to run in any environment.</a:t>
            </a:r>
          </a:p>
          <a:p>
            <a:pPr>
              <a:lnSpc>
                <a:spcPct val="150000"/>
              </a:lnSpc>
            </a:pPr>
            <a:r>
              <a:rPr lang="en-US" b="1" dirty="0"/>
              <a:t>Containers</a:t>
            </a:r>
            <a:r>
              <a:rPr lang="en-US" dirty="0"/>
              <a:t> provide a standard method of packaging an application's code, runtime, system tools, system libraries, and configurations into one </a:t>
            </a:r>
            <a:r>
              <a:rPr lang="en-US" b="1" dirty="0"/>
              <a:t>instance</a:t>
            </a:r>
            <a:r>
              <a:rPr lang="en-US" dirty="0"/>
              <a:t>.</a:t>
            </a:r>
          </a:p>
          <a:p>
            <a:pPr>
              <a:lnSpc>
                <a:spcPct val="150000"/>
              </a:lnSpc>
            </a:pPr>
            <a:r>
              <a:rPr lang="en-US" dirty="0"/>
              <a:t>Containers share one </a:t>
            </a:r>
            <a:r>
              <a:rPr lang="en-US" b="1" dirty="0"/>
              <a:t>kernel</a:t>
            </a:r>
            <a:r>
              <a:rPr lang="en-US" dirty="0"/>
              <a:t> (operating system), which is installed on the hardware.</a:t>
            </a:r>
            <a:endParaRPr lang="en-US" sz="2400" dirty="0"/>
          </a:p>
        </p:txBody>
      </p:sp>
    </p:spTree>
    <p:extLst>
      <p:ext uri="{BB962C8B-B14F-4D97-AF65-F5344CB8AC3E}">
        <p14:creationId xmlns:p14="http://schemas.microsoft.com/office/powerpoint/2010/main" val="3102356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a:t>Docker Container Lifecycle Management Architecture.</a:t>
            </a:r>
            <a:endParaRPr lang="en-US" sz="3600" b="1" i="1" dirty="0"/>
          </a:p>
        </p:txBody>
      </p:sp>
      <p:sp>
        <p:nvSpPr>
          <p:cNvPr id="3" name="Content Placeholder 2"/>
          <p:cNvSpPr>
            <a:spLocks noGrp="1"/>
          </p:cNvSpPr>
          <p:nvPr>
            <p:ph idx="1"/>
          </p:nvPr>
        </p:nvSpPr>
        <p:spPr>
          <a:xfrm>
            <a:off x="838199" y="1812561"/>
            <a:ext cx="10761617" cy="4802837"/>
          </a:xfrm>
        </p:spPr>
        <p:txBody>
          <a:bodyPr>
            <a:normAutofit/>
          </a:bodyPr>
          <a:lstStyle/>
          <a:p>
            <a:r>
              <a:rPr lang="en-US" sz="2400" dirty="0"/>
              <a:t>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358" y="2420515"/>
            <a:ext cx="8174459" cy="4366667"/>
          </a:xfrm>
          <a:prstGeom prst="rect">
            <a:avLst/>
          </a:prstGeom>
          <a:ln>
            <a:solidFill>
              <a:schemeClr val="bg2"/>
            </a:solidFill>
          </a:ln>
        </p:spPr>
      </p:pic>
    </p:spTree>
    <p:extLst>
      <p:ext uri="{BB962C8B-B14F-4D97-AF65-F5344CB8AC3E}">
        <p14:creationId xmlns:p14="http://schemas.microsoft.com/office/powerpoint/2010/main" val="263546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75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000000"/>
                </a:solidFill>
                <a:latin typeface="Calibri Light"/>
              </a:rPr>
              <a:t>Docker Image Commands</a:t>
            </a:r>
            <a:endParaRPr lang="en-PK" sz="4400" b="0" strike="noStrike" spc="-1">
              <a:solidFill>
                <a:srgbClr val="000000"/>
              </a:solidFill>
              <a:latin typeface="Calibri"/>
            </a:endParaRPr>
          </a:p>
        </p:txBody>
      </p:sp>
      <p:pic>
        <p:nvPicPr>
          <p:cNvPr id="177" name="Picture 5"/>
          <p:cNvPicPr/>
          <p:nvPr/>
        </p:nvPicPr>
        <p:blipFill>
          <a:blip r:embed="rId2"/>
          <a:stretch/>
        </p:blipFill>
        <p:spPr>
          <a:xfrm>
            <a:off x="587520" y="1351800"/>
            <a:ext cx="7746480" cy="4646160"/>
          </a:xfrm>
          <a:prstGeom prst="rect">
            <a:avLst/>
          </a:prstGeom>
          <a:ln>
            <a:noFill/>
          </a:ln>
        </p:spPr>
      </p:pic>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000000"/>
                </a:solidFill>
                <a:latin typeface="Calibri Light"/>
              </a:rPr>
              <a:t>Docker Container Commands</a:t>
            </a:r>
            <a:endParaRPr lang="en-PK" sz="4400" b="0" strike="noStrike" spc="-1">
              <a:solidFill>
                <a:srgbClr val="000000"/>
              </a:solidFill>
              <a:latin typeface="Calibri"/>
            </a:endParaRPr>
          </a:p>
        </p:txBody>
      </p:sp>
      <p:pic>
        <p:nvPicPr>
          <p:cNvPr id="179" name="Picture 1"/>
          <p:cNvPicPr/>
          <p:nvPr/>
        </p:nvPicPr>
        <p:blipFill>
          <a:blip r:embed="rId2"/>
          <a:stretch/>
        </p:blipFill>
        <p:spPr>
          <a:xfrm>
            <a:off x="587520" y="1223640"/>
            <a:ext cx="6928920" cy="4714920"/>
          </a:xfrm>
          <a:prstGeom prst="rect">
            <a:avLst/>
          </a:prstGeom>
          <a:ln>
            <a:noFill/>
          </a:ln>
        </p:spPr>
      </p:pic>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000000"/>
                </a:solidFill>
                <a:latin typeface="Calibri Light"/>
              </a:rPr>
              <a:t>Docker Container Commands cont…</a:t>
            </a:r>
            <a:endParaRPr lang="en-PK" sz="4400" b="0" strike="noStrike" spc="-1">
              <a:solidFill>
                <a:srgbClr val="000000"/>
              </a:solidFill>
              <a:latin typeface="Calibri"/>
            </a:endParaRPr>
          </a:p>
        </p:txBody>
      </p:sp>
      <p:pic>
        <p:nvPicPr>
          <p:cNvPr id="181" name="Picture 2"/>
          <p:cNvPicPr/>
          <p:nvPr/>
        </p:nvPicPr>
        <p:blipFill>
          <a:blip r:embed="rId2"/>
          <a:stretch/>
        </p:blipFill>
        <p:spPr>
          <a:xfrm>
            <a:off x="587520" y="1380960"/>
            <a:ext cx="8534160" cy="4304880"/>
          </a:xfrm>
          <a:prstGeom prst="rect">
            <a:avLst/>
          </a:prstGeom>
          <a:ln>
            <a:noFill/>
          </a:ln>
        </p:spPr>
      </p:pic>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838080" y="365040"/>
            <a:ext cx="10515240" cy="1325160"/>
          </a:xfrm>
          <a:prstGeom prst="rect">
            <a:avLst/>
          </a:prstGeom>
          <a:noFill/>
          <a:ln>
            <a:noFill/>
          </a:ln>
        </p:spPr>
        <p:txBody>
          <a:bodyPr anchor="ctr">
            <a:noAutofit/>
          </a:bodyPr>
          <a:lstStyle/>
          <a:p>
            <a:pPr>
              <a:lnSpc>
                <a:spcPct val="90000"/>
              </a:lnSpc>
            </a:pPr>
            <a:r>
              <a:rPr lang="en-US" sz="4400" b="0" strike="noStrike" spc="-1">
                <a:solidFill>
                  <a:srgbClr val="000000"/>
                </a:solidFill>
                <a:latin typeface="Calibri Light"/>
              </a:rPr>
              <a:t>Docker Container Commands cont…</a:t>
            </a:r>
            <a:endParaRPr lang="en-PK" sz="4400" b="0" strike="noStrike" spc="-1">
              <a:solidFill>
                <a:srgbClr val="000000"/>
              </a:solidFill>
              <a:latin typeface="Calibri"/>
            </a:endParaRPr>
          </a:p>
        </p:txBody>
      </p:sp>
      <p:sp>
        <p:nvSpPr>
          <p:cNvPr id="183" name="CustomShape 2"/>
          <p:cNvSpPr/>
          <p:nvPr/>
        </p:nvSpPr>
        <p:spPr>
          <a:xfrm>
            <a:off x="587520" y="1548000"/>
            <a:ext cx="3841200" cy="335520"/>
          </a:xfrm>
          <a:prstGeom prst="rect">
            <a:avLst/>
          </a:prstGeom>
          <a:no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pPr>
            <a:r>
              <a:rPr lang="en-US" sz="1200" b="0" strike="noStrike" spc="-1">
                <a:solidFill>
                  <a:srgbClr val="000000"/>
                </a:solidFill>
                <a:latin typeface="Consolas"/>
              </a:rPr>
              <a:t>docker ps  </a:t>
            </a:r>
            <a:r>
              <a:rPr lang="en-US" sz="1600" b="1" strike="noStrike" spc="-1">
                <a:solidFill>
                  <a:srgbClr val="000000"/>
                </a:solidFill>
                <a:latin typeface="Consolas"/>
              </a:rPr>
              <a:t>or</a:t>
            </a:r>
            <a:r>
              <a:rPr lang="en-US" sz="1200" b="0" strike="noStrike" spc="-1">
                <a:solidFill>
                  <a:srgbClr val="000000"/>
                </a:solidFill>
                <a:latin typeface="Consolas"/>
              </a:rPr>
              <a:t>  docker container ls</a:t>
            </a:r>
            <a:endParaRPr lang="en-US" sz="1200" b="0" strike="noStrike" spc="-1">
              <a:latin typeface="Arial"/>
            </a:endParaRPr>
          </a:p>
        </p:txBody>
      </p:sp>
      <p:sp>
        <p:nvSpPr>
          <p:cNvPr id="184" name="CustomShape 3"/>
          <p:cNvSpPr/>
          <p:nvPr/>
        </p:nvSpPr>
        <p:spPr>
          <a:xfrm>
            <a:off x="473040" y="1889280"/>
            <a:ext cx="24138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Show all containers</a:t>
            </a:r>
            <a:endParaRPr lang="en-US" sz="1800" b="0" strike="noStrike" spc="-1">
              <a:latin typeface="Arial"/>
            </a:endParaRPr>
          </a:p>
        </p:txBody>
      </p:sp>
      <p:sp>
        <p:nvSpPr>
          <p:cNvPr id="185" name="CustomShape 4"/>
          <p:cNvSpPr/>
          <p:nvPr/>
        </p:nvSpPr>
        <p:spPr>
          <a:xfrm>
            <a:off x="587520" y="2397600"/>
            <a:ext cx="3841200" cy="274680"/>
          </a:xfrm>
          <a:prstGeom prst="rect">
            <a:avLst/>
          </a:prstGeom>
          <a:no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pPr>
            <a:r>
              <a:rPr lang="en-US" sz="1200" b="0" strike="noStrike" spc="-1">
                <a:solidFill>
                  <a:srgbClr val="000000"/>
                </a:solidFill>
                <a:latin typeface="Consolas"/>
              </a:rPr>
              <a:t>Docker container ls -a</a:t>
            </a:r>
            <a:endParaRPr lang="en-US" sz="1200" b="0" strike="noStrike" spc="-1">
              <a:latin typeface="Arial"/>
            </a:endParaRPr>
          </a:p>
        </p:txBody>
      </p:sp>
      <p:sp>
        <p:nvSpPr>
          <p:cNvPr id="186" name="CustomShape 5"/>
          <p:cNvSpPr/>
          <p:nvPr/>
        </p:nvSpPr>
        <p:spPr>
          <a:xfrm>
            <a:off x="587520" y="2908800"/>
            <a:ext cx="3841200" cy="274680"/>
          </a:xfrm>
          <a:prstGeom prst="rect">
            <a:avLst/>
          </a:prstGeom>
          <a:noFill/>
          <a:ln>
            <a:noFill/>
          </a:ln>
        </p:spPr>
        <p:style>
          <a:lnRef idx="0">
            <a:scrgbClr r="0" g="0" b="0"/>
          </a:lnRef>
          <a:fillRef idx="0">
            <a:scrgbClr r="0" g="0" b="0"/>
          </a:fillRef>
          <a:effectRef idx="0">
            <a:scrgbClr r="0" g="0" b="0"/>
          </a:effectRef>
          <a:fontRef idx="minor"/>
        </p:style>
        <p:txBody>
          <a:bodyPr anchor="ctr">
            <a:spAutoFit/>
          </a:bodyPr>
          <a:lstStyle/>
          <a:p>
            <a:pPr>
              <a:lnSpc>
                <a:spcPct val="100000"/>
              </a:lnSpc>
            </a:pPr>
            <a:r>
              <a:rPr lang="en-US" sz="1200" b="0" strike="noStrike" spc="-1">
                <a:solidFill>
                  <a:srgbClr val="000000"/>
                </a:solidFill>
                <a:latin typeface="Consolas"/>
              </a:rPr>
              <a:t>docker stats</a:t>
            </a:r>
            <a:endParaRPr lang="en-US" sz="1200" b="0" strike="noStrike" spc="-1">
              <a:latin typeface="Arial"/>
            </a:endParaRPr>
          </a:p>
        </p:txBody>
      </p:sp>
      <p:pic>
        <p:nvPicPr>
          <p:cNvPr id="187" name="Picture 13"/>
          <p:cNvPicPr/>
          <p:nvPr/>
        </p:nvPicPr>
        <p:blipFill>
          <a:blip r:embed="rId2"/>
          <a:stretch/>
        </p:blipFill>
        <p:spPr>
          <a:xfrm>
            <a:off x="587520" y="4116960"/>
            <a:ext cx="7981560" cy="1552320"/>
          </a:xfrm>
          <a:prstGeom prst="rect">
            <a:avLst/>
          </a:prstGeom>
          <a:ln>
            <a:noFill/>
          </a:ln>
        </p:spPr>
      </p:pic>
      <p:sp>
        <p:nvSpPr>
          <p:cNvPr id="188" name="CustomShape 6"/>
          <p:cNvSpPr/>
          <p:nvPr/>
        </p:nvSpPr>
        <p:spPr>
          <a:xfrm>
            <a:off x="297720" y="3263040"/>
            <a:ext cx="52394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rPr>
              <a:t>Returns a live stream for running containers</a:t>
            </a:r>
            <a:endParaRPr lang="en-US" sz="1800" b="0" strike="noStrike" spc="-1">
              <a:latin typeface="Arial"/>
            </a:endParaRP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Docker Management Commands</a:t>
            </a:r>
            <a:endParaRPr lang="en-US" sz="3600" b="1" i="1" dirty="0"/>
          </a:p>
        </p:txBody>
      </p:sp>
      <p:sp>
        <p:nvSpPr>
          <p:cNvPr id="3" name="Content Placeholder 2"/>
          <p:cNvSpPr>
            <a:spLocks noGrp="1"/>
          </p:cNvSpPr>
          <p:nvPr>
            <p:ph idx="1"/>
          </p:nvPr>
        </p:nvSpPr>
        <p:spPr>
          <a:xfrm>
            <a:off x="838199" y="1812561"/>
            <a:ext cx="10761617" cy="4802837"/>
          </a:xfrm>
        </p:spPr>
        <p:txBody>
          <a:bodyPr>
            <a:normAutofit/>
          </a:bodyPr>
          <a:lstStyle/>
          <a:p>
            <a:r>
              <a:rPr lang="en-US" sz="2400" b="1" dirty="0"/>
              <a:t>Create Containers</a:t>
            </a:r>
          </a:p>
          <a:p>
            <a:pPr lvl="1"/>
            <a:r>
              <a:rPr lang="en-US" dirty="0"/>
              <a:t>Using this will create a new Docker container with the specified Docker image</a:t>
            </a:r>
            <a:br>
              <a:rPr lang="en-US" sz="2000" dirty="0"/>
            </a:br>
            <a:endParaRPr lang="en-US" sz="2000" dirty="0"/>
          </a:p>
          <a:p>
            <a:pPr marL="457200" lvl="1" indent="0">
              <a:buNone/>
            </a:pPr>
            <a:endParaRPr lang="en-US" sz="2000" dirty="0"/>
          </a:p>
          <a:p>
            <a:pPr marL="457200" lvl="1" indent="0">
              <a:buNone/>
            </a:pPr>
            <a:endParaRPr lang="en-US" sz="2000" dirty="0"/>
          </a:p>
        </p:txBody>
      </p:sp>
      <p:sp>
        <p:nvSpPr>
          <p:cNvPr id="5" name="Rectangle 1"/>
          <p:cNvSpPr>
            <a:spLocks noChangeArrowheads="1"/>
          </p:cNvSpPr>
          <p:nvPr/>
        </p:nvSpPr>
        <p:spPr bwMode="auto">
          <a:xfrm>
            <a:off x="1561531" y="2802524"/>
            <a:ext cx="8060141" cy="338554"/>
          </a:xfrm>
          <a:prstGeom prst="rect">
            <a:avLst/>
          </a:prstGeom>
          <a:solidFill>
            <a:schemeClr val="tx2">
              <a:lumMod val="20000"/>
              <a:lumOff val="80000"/>
            </a:schemeClr>
          </a:solidFill>
          <a:ln>
            <a:solidFill>
              <a:schemeClr val="tx1">
                <a:lumMod val="50000"/>
                <a:lumOff val="50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rPr>
              <a:t>docker</a:t>
            </a:r>
            <a:r>
              <a:rPr kumimoji="0" lang="en-US" altLang="en-US" sz="1600" b="0" i="0" u="none" strike="noStrike" cap="none" normalizeH="0" baseline="0" dirty="0">
                <a:ln>
                  <a:noFill/>
                </a:ln>
                <a:solidFill>
                  <a:srgbClr val="000000"/>
                </a:solidFill>
                <a:effectLst/>
                <a:latin typeface="Courier New" panose="02070309020205020404" pitchFamily="49" charset="0"/>
              </a:rPr>
              <a:t> create --name &lt;container name&gt; &lt;image name&gt;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1561530" y="3541778"/>
            <a:ext cx="8060141" cy="338554"/>
          </a:xfrm>
          <a:prstGeom prst="rect">
            <a:avLst/>
          </a:prstGeom>
          <a:solidFill>
            <a:schemeClr val="tx2">
              <a:lumMod val="20000"/>
              <a:lumOff val="80000"/>
            </a:schemeClr>
          </a:solidFill>
          <a:ln>
            <a:solidFill>
              <a:schemeClr val="tx1">
                <a:lumMod val="50000"/>
                <a:lumOff val="50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rPr>
              <a:t>docker</a:t>
            </a:r>
            <a:r>
              <a:rPr kumimoji="0" lang="en-US" altLang="en-US" sz="1600" b="0" i="0" u="none" strike="noStrike" cap="none" normalizeH="0" baseline="0" dirty="0">
                <a:ln>
                  <a:noFill/>
                </a:ln>
                <a:solidFill>
                  <a:srgbClr val="000000"/>
                </a:solidFill>
                <a:effectLst/>
                <a:latin typeface="Courier New" panose="02070309020205020404" pitchFamily="49" charset="0"/>
              </a:rPr>
              <a:t> create --name </a:t>
            </a:r>
            <a:r>
              <a:rPr lang="en-US" altLang="en-US" sz="1600" dirty="0">
                <a:solidFill>
                  <a:srgbClr val="000000"/>
                </a:solidFill>
                <a:latin typeface="Courier New" panose="02070309020205020404" pitchFamily="49" charset="0"/>
              </a:rPr>
              <a:t>c1</a:t>
            </a:r>
            <a:r>
              <a:rPr kumimoji="0" lang="en-US" altLang="en-US" sz="16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rPr>
              <a:t>ubantu</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530" y="4815703"/>
            <a:ext cx="9439275" cy="876300"/>
          </a:xfrm>
          <a:prstGeom prst="rect">
            <a:avLst/>
          </a:prstGeom>
        </p:spPr>
      </p:pic>
    </p:spTree>
    <p:extLst>
      <p:ext uri="{BB962C8B-B14F-4D97-AF65-F5344CB8AC3E}">
        <p14:creationId xmlns:p14="http://schemas.microsoft.com/office/powerpoint/2010/main" val="211707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Docker Management Commands (Cont.)</a:t>
            </a:r>
            <a:endParaRPr lang="en-US" sz="3600" b="1" i="1" dirty="0"/>
          </a:p>
        </p:txBody>
      </p:sp>
      <p:sp>
        <p:nvSpPr>
          <p:cNvPr id="3" name="Content Placeholder 2"/>
          <p:cNvSpPr>
            <a:spLocks noGrp="1"/>
          </p:cNvSpPr>
          <p:nvPr>
            <p:ph idx="1"/>
          </p:nvPr>
        </p:nvSpPr>
        <p:spPr>
          <a:xfrm>
            <a:off x="838199" y="1812561"/>
            <a:ext cx="10761617" cy="4802837"/>
          </a:xfrm>
        </p:spPr>
        <p:txBody>
          <a:bodyPr>
            <a:normAutofit/>
          </a:bodyPr>
          <a:lstStyle/>
          <a:p>
            <a:r>
              <a:rPr lang="en-US" sz="2400" b="1" dirty="0"/>
              <a:t>Start Container</a:t>
            </a:r>
          </a:p>
          <a:p>
            <a:pPr lvl="1"/>
            <a:r>
              <a:rPr lang="en-US" dirty="0"/>
              <a:t>To start a stopped container, we can use the </a:t>
            </a:r>
            <a:r>
              <a:rPr lang="en-US" dirty="0" err="1"/>
              <a:t>docker</a:t>
            </a:r>
            <a:r>
              <a:rPr lang="en-US" dirty="0"/>
              <a:t> start command.</a:t>
            </a:r>
            <a:endParaRPr lang="en-US" sz="1600" dirty="0"/>
          </a:p>
          <a:p>
            <a:pPr marL="457200" lvl="1" indent="0">
              <a:buNone/>
            </a:pPr>
            <a:endParaRPr lang="en-US" sz="2000" dirty="0"/>
          </a:p>
        </p:txBody>
      </p:sp>
      <p:sp>
        <p:nvSpPr>
          <p:cNvPr id="4" name="Rectangle 1"/>
          <p:cNvSpPr>
            <a:spLocks noChangeArrowheads="1"/>
          </p:cNvSpPr>
          <p:nvPr/>
        </p:nvSpPr>
        <p:spPr bwMode="auto">
          <a:xfrm>
            <a:off x="838199" y="2852468"/>
            <a:ext cx="8633347" cy="400110"/>
          </a:xfrm>
          <a:prstGeom prst="rect">
            <a:avLst/>
          </a:prstGeom>
          <a:solidFill>
            <a:schemeClr val="bg2"/>
          </a:solidFill>
          <a:ln>
            <a:solidFill>
              <a:schemeClr val="tx2">
                <a:lumMod val="20000"/>
                <a:lumOff val="80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docker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start &lt;container name&gt;</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876712"/>
            <a:ext cx="8896350" cy="1057275"/>
          </a:xfrm>
          <a:prstGeom prst="rect">
            <a:avLst/>
          </a:prstGeom>
        </p:spPr>
      </p:pic>
    </p:spTree>
    <p:extLst>
      <p:ext uri="{BB962C8B-B14F-4D97-AF65-F5344CB8AC3E}">
        <p14:creationId xmlns:p14="http://schemas.microsoft.com/office/powerpoint/2010/main" val="2921851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Docker Management Commands (Cont.)</a:t>
            </a:r>
            <a:endParaRPr lang="en-US" sz="3600" b="1" i="1" dirty="0"/>
          </a:p>
        </p:txBody>
      </p:sp>
      <p:sp>
        <p:nvSpPr>
          <p:cNvPr id="3" name="Content Placeholder 2"/>
          <p:cNvSpPr>
            <a:spLocks noGrp="1"/>
          </p:cNvSpPr>
          <p:nvPr>
            <p:ph idx="1"/>
          </p:nvPr>
        </p:nvSpPr>
        <p:spPr>
          <a:xfrm>
            <a:off x="838199" y="1812561"/>
            <a:ext cx="10761617" cy="4802837"/>
          </a:xfrm>
        </p:spPr>
        <p:txBody>
          <a:bodyPr>
            <a:normAutofit/>
          </a:bodyPr>
          <a:lstStyle/>
          <a:p>
            <a:r>
              <a:rPr lang="en-US" sz="2400" b="1" dirty="0"/>
              <a:t>Run Container</a:t>
            </a:r>
          </a:p>
          <a:p>
            <a:pPr lvl="1"/>
            <a:r>
              <a:rPr lang="en-US" dirty="0"/>
              <a:t>The </a:t>
            </a:r>
            <a:r>
              <a:rPr lang="en-US" b="1" dirty="0" err="1"/>
              <a:t>docker</a:t>
            </a:r>
            <a:r>
              <a:rPr lang="en-US" b="1" dirty="0"/>
              <a:t> run</a:t>
            </a:r>
            <a:r>
              <a:rPr lang="en-US" dirty="0"/>
              <a:t> command will do the work of both “</a:t>
            </a:r>
            <a:r>
              <a:rPr lang="en-US" b="1" dirty="0" err="1"/>
              <a:t>docker</a:t>
            </a:r>
            <a:r>
              <a:rPr lang="en-US" b="1" dirty="0"/>
              <a:t> create</a:t>
            </a:r>
            <a:r>
              <a:rPr lang="en-US" dirty="0"/>
              <a:t>” and “</a:t>
            </a:r>
            <a:r>
              <a:rPr lang="en-US" b="1" dirty="0" err="1"/>
              <a:t>docker</a:t>
            </a:r>
            <a:r>
              <a:rPr lang="en-US" b="1" dirty="0"/>
              <a:t> start</a:t>
            </a:r>
            <a:r>
              <a:rPr lang="en-US" dirty="0"/>
              <a:t>” command.</a:t>
            </a:r>
          </a:p>
          <a:p>
            <a:pPr lvl="1"/>
            <a:r>
              <a:rPr lang="en-US" dirty="0"/>
              <a:t>This command will create a new container and run the image in the newly created container.</a:t>
            </a:r>
            <a:endParaRPr lang="en-US" sz="1600" dirty="0"/>
          </a:p>
          <a:p>
            <a:pPr marL="457200" lvl="1" indent="0">
              <a:buNone/>
            </a:pPr>
            <a:endParaRPr lang="en-US" sz="2000" dirty="0"/>
          </a:p>
        </p:txBody>
      </p:sp>
      <p:sp>
        <p:nvSpPr>
          <p:cNvPr id="5" name="Rectangle 1"/>
          <p:cNvSpPr>
            <a:spLocks noChangeArrowheads="1"/>
          </p:cNvSpPr>
          <p:nvPr/>
        </p:nvSpPr>
        <p:spPr bwMode="auto">
          <a:xfrm>
            <a:off x="1566862" y="4044702"/>
            <a:ext cx="6736308" cy="338554"/>
          </a:xfrm>
          <a:prstGeom prst="rect">
            <a:avLst/>
          </a:prstGeom>
          <a:solidFill>
            <a:schemeClr val="bg2"/>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en-US" sz="1600" dirty="0" err="1">
                <a:solidFill>
                  <a:srgbClr val="000000"/>
                </a:solidFill>
                <a:latin typeface="Courier New" panose="02070309020205020404" pitchFamily="49" charset="0"/>
                <a:cs typeface="Courier New" panose="02070309020205020404" pitchFamily="49" charset="0"/>
              </a:rPr>
              <a:t>docker</a:t>
            </a:r>
            <a:r>
              <a:rPr lang="en-US" altLang="en-US" sz="1600" dirty="0">
                <a:solidFill>
                  <a:srgbClr val="000000"/>
                </a:solidFill>
                <a:latin typeface="Courier New" panose="02070309020205020404" pitchFamily="49" charset="0"/>
                <a:cs typeface="Courier New" panose="02070309020205020404" pitchFamily="49" charset="0"/>
              </a:rPr>
              <a:t> run -it --name &lt;container name&gt; &lt;image name</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862" y="4980202"/>
            <a:ext cx="9058275" cy="847725"/>
          </a:xfrm>
          <a:prstGeom prst="rect">
            <a:avLst/>
          </a:prstGeom>
        </p:spPr>
      </p:pic>
    </p:spTree>
    <p:extLst>
      <p:ext uri="{BB962C8B-B14F-4D97-AF65-F5344CB8AC3E}">
        <p14:creationId xmlns:p14="http://schemas.microsoft.com/office/powerpoint/2010/main" val="4047040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Docker Management Commands (Cont.)</a:t>
            </a:r>
            <a:endParaRPr lang="en-US" sz="3600" b="1" i="1" dirty="0"/>
          </a:p>
        </p:txBody>
      </p:sp>
      <p:sp>
        <p:nvSpPr>
          <p:cNvPr id="3" name="Content Placeholder 2"/>
          <p:cNvSpPr>
            <a:spLocks noGrp="1"/>
          </p:cNvSpPr>
          <p:nvPr>
            <p:ph idx="1"/>
          </p:nvPr>
        </p:nvSpPr>
        <p:spPr>
          <a:xfrm>
            <a:off x="838199" y="1812561"/>
            <a:ext cx="10761617" cy="4802837"/>
          </a:xfrm>
        </p:spPr>
        <p:txBody>
          <a:bodyPr>
            <a:normAutofit/>
          </a:bodyPr>
          <a:lstStyle/>
          <a:p>
            <a:r>
              <a:rPr lang="en-US" sz="2400" b="1" dirty="0"/>
              <a:t>Pause Container</a:t>
            </a:r>
          </a:p>
          <a:p>
            <a:pPr lvl="1"/>
            <a:r>
              <a:rPr lang="en-US" sz="2000" dirty="0"/>
              <a:t>If we want to pause the processes running inside the container, we can use the </a:t>
            </a:r>
            <a:r>
              <a:rPr lang="en-US" sz="2000" b="1" i="1" dirty="0"/>
              <a:t>“</a:t>
            </a:r>
            <a:r>
              <a:rPr lang="en-US" sz="2000" b="1" i="1" dirty="0" err="1"/>
              <a:t>docker</a:t>
            </a:r>
            <a:r>
              <a:rPr lang="en-US" sz="2000" b="1" i="1" dirty="0"/>
              <a:t> pause” </a:t>
            </a:r>
            <a:r>
              <a:rPr lang="en-US" sz="2000" dirty="0"/>
              <a:t>command.</a:t>
            </a:r>
          </a:p>
        </p:txBody>
      </p:sp>
      <p:sp>
        <p:nvSpPr>
          <p:cNvPr id="4" name="Rectangle 1"/>
          <p:cNvSpPr>
            <a:spLocks noChangeArrowheads="1"/>
          </p:cNvSpPr>
          <p:nvPr/>
        </p:nvSpPr>
        <p:spPr bwMode="auto">
          <a:xfrm>
            <a:off x="1425052" y="3508798"/>
            <a:ext cx="8372475" cy="338554"/>
          </a:xfrm>
          <a:prstGeom prst="rect">
            <a:avLst/>
          </a:prstGeom>
          <a:solidFill>
            <a:schemeClr val="bg2"/>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docker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pause &lt;container name&gt;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052" y="4412225"/>
            <a:ext cx="8372475" cy="819150"/>
          </a:xfrm>
          <a:prstGeom prst="rect">
            <a:avLst/>
          </a:prstGeom>
        </p:spPr>
      </p:pic>
    </p:spTree>
    <p:extLst>
      <p:ext uri="{BB962C8B-B14F-4D97-AF65-F5344CB8AC3E}">
        <p14:creationId xmlns:p14="http://schemas.microsoft.com/office/powerpoint/2010/main" val="2405964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7608"/>
            <a:ext cx="10515600" cy="1325563"/>
          </a:xfrm>
        </p:spPr>
        <p:txBody>
          <a:bodyPr>
            <a:noAutofit/>
          </a:bodyPr>
          <a:lstStyle/>
          <a:p>
            <a:r>
              <a:rPr lang="en-US" b="1" dirty="0"/>
              <a:t>Docker Management Commands (Cont.)</a:t>
            </a:r>
            <a:endParaRPr lang="en-US" sz="3600" b="1" i="1" dirty="0"/>
          </a:p>
        </p:txBody>
      </p:sp>
      <p:sp>
        <p:nvSpPr>
          <p:cNvPr id="3" name="Content Placeholder 2"/>
          <p:cNvSpPr>
            <a:spLocks noGrp="1"/>
          </p:cNvSpPr>
          <p:nvPr>
            <p:ph idx="1"/>
          </p:nvPr>
        </p:nvSpPr>
        <p:spPr>
          <a:xfrm>
            <a:off x="715190" y="1003339"/>
            <a:ext cx="10761617" cy="4802837"/>
          </a:xfrm>
        </p:spPr>
        <p:txBody>
          <a:bodyPr>
            <a:normAutofit/>
          </a:bodyPr>
          <a:lstStyle/>
          <a:p>
            <a:r>
              <a:rPr lang="en-US" sz="2400" b="1" dirty="0"/>
              <a:t>Stop Container</a:t>
            </a:r>
          </a:p>
          <a:p>
            <a:pPr lvl="1">
              <a:lnSpc>
                <a:spcPct val="150000"/>
              </a:lnSpc>
            </a:pPr>
            <a:r>
              <a:rPr lang="en-US" sz="2000" dirty="0"/>
              <a:t>Stopping a running Container means to stop all the processes running in that Container. Stopping does not mean killing or ending the process.</a:t>
            </a:r>
          </a:p>
          <a:p>
            <a:pPr lvl="1">
              <a:lnSpc>
                <a:spcPct val="150000"/>
              </a:lnSpc>
            </a:pPr>
            <a:endParaRPr lang="en-US" sz="2000" dirty="0"/>
          </a:p>
          <a:p>
            <a:pPr lvl="1">
              <a:lnSpc>
                <a:spcPct val="150000"/>
              </a:lnSpc>
            </a:pPr>
            <a:endParaRPr lang="en-US" sz="2000" dirty="0"/>
          </a:p>
          <a:p>
            <a:pPr lvl="1">
              <a:lnSpc>
                <a:spcPct val="150000"/>
              </a:lnSpc>
            </a:pPr>
            <a:endParaRPr lang="en-US" sz="2000" dirty="0"/>
          </a:p>
        </p:txBody>
      </p:sp>
      <p:sp>
        <p:nvSpPr>
          <p:cNvPr id="5" name="Rectangle 1"/>
          <p:cNvSpPr>
            <a:spLocks noChangeArrowheads="1"/>
          </p:cNvSpPr>
          <p:nvPr/>
        </p:nvSpPr>
        <p:spPr bwMode="auto">
          <a:xfrm>
            <a:off x="1393206" y="2786640"/>
            <a:ext cx="8372475" cy="338554"/>
          </a:xfrm>
          <a:prstGeom prst="rect">
            <a:avLst/>
          </a:prstGeom>
          <a:solidFill>
            <a:schemeClr val="bg2"/>
          </a:solidFill>
          <a:ln>
            <a:solidFill>
              <a:schemeClr val="accent1">
                <a:lumMod val="20000"/>
                <a:lumOff val="80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docker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stop &lt;container name&gt;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206" y="3882797"/>
            <a:ext cx="8972550" cy="819150"/>
          </a:xfrm>
          <a:prstGeom prst="rect">
            <a:avLst/>
          </a:prstGeom>
        </p:spPr>
      </p:pic>
    </p:spTree>
    <p:extLst>
      <p:ext uri="{BB962C8B-B14F-4D97-AF65-F5344CB8AC3E}">
        <p14:creationId xmlns:p14="http://schemas.microsoft.com/office/powerpoint/2010/main" val="288696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1" y="365125"/>
            <a:ext cx="10515600" cy="1325563"/>
          </a:xfrm>
        </p:spPr>
        <p:txBody>
          <a:bodyPr>
            <a:noAutofit/>
          </a:bodyPr>
          <a:lstStyle/>
          <a:p>
            <a:r>
              <a:rPr lang="en-US" sz="4000" b="1" i="1" dirty="0"/>
              <a:t>Containers Tools</a:t>
            </a:r>
          </a:p>
        </p:txBody>
      </p:sp>
      <p:sp>
        <p:nvSpPr>
          <p:cNvPr id="3" name="Content Placeholder 2"/>
          <p:cNvSpPr>
            <a:spLocks noGrp="1"/>
          </p:cNvSpPr>
          <p:nvPr>
            <p:ph idx="1"/>
          </p:nvPr>
        </p:nvSpPr>
        <p:spPr/>
        <p:txBody>
          <a:bodyPr>
            <a:noAutofit/>
          </a:bodyPr>
          <a:lstStyle/>
          <a:p>
            <a:pPr marL="457200" indent="-457200">
              <a:lnSpc>
                <a:spcPct val="150000"/>
              </a:lnSpc>
              <a:buFont typeface="+mj-lt"/>
              <a:buAutoNum type="arabicPeriod"/>
            </a:pPr>
            <a:r>
              <a:rPr lang="en-US" sz="2400" b="1" dirty="0"/>
              <a:t>Docker</a:t>
            </a:r>
          </a:p>
          <a:p>
            <a:pPr marL="457200" indent="-457200">
              <a:lnSpc>
                <a:spcPct val="150000"/>
              </a:lnSpc>
              <a:buFont typeface="+mj-lt"/>
              <a:buAutoNum type="arabicPeriod"/>
            </a:pPr>
            <a:r>
              <a:rPr lang="en-US" sz="2400" b="1" dirty="0"/>
              <a:t>Kubernetes</a:t>
            </a:r>
          </a:p>
          <a:p>
            <a:pPr>
              <a:lnSpc>
                <a:spcPct val="150000"/>
              </a:lnSpc>
              <a:buFont typeface="Wingdings" panose="05000000000000000000" pitchFamily="2" charset="2"/>
              <a:buChar char="Ø"/>
            </a:pPr>
            <a:r>
              <a:rPr lang="en-US" sz="2400" b="1" dirty="0"/>
              <a:t>And many more</a:t>
            </a:r>
          </a:p>
        </p:txBody>
      </p:sp>
    </p:spTree>
    <p:extLst>
      <p:ext uri="{BB962C8B-B14F-4D97-AF65-F5344CB8AC3E}">
        <p14:creationId xmlns:p14="http://schemas.microsoft.com/office/powerpoint/2010/main" val="3622003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7608"/>
            <a:ext cx="10515600" cy="1325563"/>
          </a:xfrm>
        </p:spPr>
        <p:txBody>
          <a:bodyPr>
            <a:noAutofit/>
          </a:bodyPr>
          <a:lstStyle/>
          <a:p>
            <a:r>
              <a:rPr lang="en-US" b="1" dirty="0"/>
              <a:t>Docker Management Commands (Cont.)</a:t>
            </a:r>
            <a:endParaRPr lang="en-US" sz="3600" b="1" i="1" dirty="0"/>
          </a:p>
        </p:txBody>
      </p:sp>
      <p:sp>
        <p:nvSpPr>
          <p:cNvPr id="3" name="Content Placeholder 2"/>
          <p:cNvSpPr>
            <a:spLocks noGrp="1"/>
          </p:cNvSpPr>
          <p:nvPr>
            <p:ph idx="1"/>
          </p:nvPr>
        </p:nvSpPr>
        <p:spPr>
          <a:xfrm>
            <a:off x="715190" y="1003339"/>
            <a:ext cx="10761617" cy="4802837"/>
          </a:xfrm>
        </p:spPr>
        <p:txBody>
          <a:bodyPr>
            <a:normAutofit/>
          </a:bodyPr>
          <a:lstStyle/>
          <a:p>
            <a:r>
              <a:rPr lang="en-US" sz="2400" b="1" dirty="0"/>
              <a:t>Stop Container</a:t>
            </a:r>
          </a:p>
          <a:p>
            <a:pPr lvl="1">
              <a:lnSpc>
                <a:spcPct val="150000"/>
              </a:lnSpc>
            </a:pPr>
            <a:r>
              <a:rPr lang="en-US" sz="2000" dirty="0"/>
              <a:t>We can stop all the containers using a single command. In our case, 4 containers are running which you can see using the </a:t>
            </a:r>
            <a:r>
              <a:rPr lang="en-US" sz="2000" b="1" i="1" dirty="0" err="1"/>
              <a:t>docker</a:t>
            </a:r>
            <a:r>
              <a:rPr lang="en-US" sz="2000" b="1" i="1" dirty="0"/>
              <a:t> </a:t>
            </a:r>
            <a:r>
              <a:rPr lang="en-US" sz="2000" b="1" i="1" dirty="0" err="1"/>
              <a:t>ps</a:t>
            </a:r>
            <a:r>
              <a:rPr lang="en-US" sz="2000" dirty="0"/>
              <a:t> command.</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10" y="2851939"/>
            <a:ext cx="9934575" cy="3114675"/>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F1E97A6-95A1-31F2-5635-4EED4CD09447}"/>
                  </a:ext>
                </a:extLst>
              </p14:cNvPr>
              <p14:cNvContentPartPr/>
              <p14:nvPr/>
            </p14:nvContentPartPr>
            <p14:xfrm>
              <a:off x="679320" y="1073160"/>
              <a:ext cx="286200" cy="305280"/>
            </p14:xfrm>
          </p:contentPart>
        </mc:Choice>
        <mc:Fallback xmlns="">
          <p:pic>
            <p:nvPicPr>
              <p:cNvPr id="4" name="Ink 3">
                <a:extLst>
                  <a:ext uri="{FF2B5EF4-FFF2-40B4-BE49-F238E27FC236}">
                    <a16:creationId xmlns:a16="http://schemas.microsoft.com/office/drawing/2014/main" id="{0F1E97A6-95A1-31F2-5635-4EED4CD09447}"/>
                  </a:ext>
                </a:extLst>
              </p:cNvPr>
              <p:cNvPicPr/>
              <p:nvPr/>
            </p:nvPicPr>
            <p:blipFill>
              <a:blip r:embed="rId4"/>
              <a:stretch>
                <a:fillRect/>
              </a:stretch>
            </p:blipFill>
            <p:spPr>
              <a:xfrm>
                <a:off x="669960" y="1063800"/>
                <a:ext cx="304920" cy="324000"/>
              </a:xfrm>
              <a:prstGeom prst="rect">
                <a:avLst/>
              </a:prstGeom>
            </p:spPr>
          </p:pic>
        </mc:Fallback>
      </mc:AlternateContent>
    </p:spTree>
    <p:extLst>
      <p:ext uri="{BB962C8B-B14F-4D97-AF65-F5344CB8AC3E}">
        <p14:creationId xmlns:p14="http://schemas.microsoft.com/office/powerpoint/2010/main" val="638822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7608"/>
            <a:ext cx="10515600" cy="1325563"/>
          </a:xfrm>
        </p:spPr>
        <p:txBody>
          <a:bodyPr>
            <a:noAutofit/>
          </a:bodyPr>
          <a:lstStyle/>
          <a:p>
            <a:r>
              <a:rPr lang="en-US" b="1" dirty="0"/>
              <a:t>Docker Management Commands (Cont.)</a:t>
            </a:r>
            <a:endParaRPr lang="en-US" sz="3600" b="1" i="1" dirty="0"/>
          </a:p>
        </p:txBody>
      </p:sp>
      <p:sp>
        <p:nvSpPr>
          <p:cNvPr id="3" name="Content Placeholder 2"/>
          <p:cNvSpPr>
            <a:spLocks noGrp="1"/>
          </p:cNvSpPr>
          <p:nvPr>
            <p:ph idx="1"/>
          </p:nvPr>
        </p:nvSpPr>
        <p:spPr>
          <a:xfrm>
            <a:off x="715190" y="1003339"/>
            <a:ext cx="10761617" cy="4802837"/>
          </a:xfrm>
        </p:spPr>
        <p:txBody>
          <a:bodyPr>
            <a:normAutofit/>
          </a:bodyPr>
          <a:lstStyle/>
          <a:p>
            <a:r>
              <a:rPr lang="en-US" sz="2400" b="1" dirty="0"/>
              <a:t>Delete Container</a:t>
            </a:r>
          </a:p>
          <a:p>
            <a:pPr lvl="1">
              <a:lnSpc>
                <a:spcPct val="150000"/>
              </a:lnSpc>
            </a:pPr>
            <a:r>
              <a:rPr lang="en-US" sz="2000" dirty="0"/>
              <a:t>Removing or deleting the container means destroying all the processes running inside the container and then deleting the Container.</a:t>
            </a:r>
          </a:p>
          <a:p>
            <a:pPr lvl="1">
              <a:lnSpc>
                <a:spcPct val="150000"/>
              </a:lnSpc>
            </a:pPr>
            <a:r>
              <a:rPr lang="en-US" sz="2000" dirty="0"/>
              <a:t>It’s preferred to destroy the container, only if present in the stopped state instead of forcefully destroying the running container.</a:t>
            </a:r>
          </a:p>
        </p:txBody>
      </p:sp>
      <p:sp>
        <p:nvSpPr>
          <p:cNvPr id="4" name="Rectangle 1"/>
          <p:cNvSpPr>
            <a:spLocks noChangeArrowheads="1"/>
          </p:cNvSpPr>
          <p:nvPr/>
        </p:nvSpPr>
        <p:spPr bwMode="auto">
          <a:xfrm>
            <a:off x="1343165" y="3538457"/>
            <a:ext cx="8551461" cy="338554"/>
          </a:xfrm>
          <a:prstGeom prst="rect">
            <a:avLst/>
          </a:prstGeom>
          <a:solidFill>
            <a:schemeClr val="bg2"/>
          </a:solidFill>
          <a:ln>
            <a:solidFill>
              <a:schemeClr val="accent1">
                <a:lumMod val="20000"/>
                <a:lumOff val="80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docker</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&lt;container name&gt;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165" y="4336318"/>
            <a:ext cx="8848725" cy="1066800"/>
          </a:xfrm>
          <a:prstGeom prst="rect">
            <a:avLst/>
          </a:prstGeom>
        </p:spPr>
      </p:pic>
    </p:spTree>
    <p:extLst>
      <p:ext uri="{BB962C8B-B14F-4D97-AF65-F5344CB8AC3E}">
        <p14:creationId xmlns:p14="http://schemas.microsoft.com/office/powerpoint/2010/main" val="545774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8635" y="0"/>
            <a:ext cx="2653365" cy="1603391"/>
          </a:xfrm>
          <a:prstGeom prst="rect">
            <a:avLst/>
          </a:prstGeom>
        </p:spPr>
      </p:pic>
      <p:sp>
        <p:nvSpPr>
          <p:cNvPr id="3" name="Content Placeholder 2"/>
          <p:cNvSpPr>
            <a:spLocks noGrp="1"/>
          </p:cNvSpPr>
          <p:nvPr>
            <p:ph idx="1"/>
          </p:nvPr>
        </p:nvSpPr>
        <p:spPr>
          <a:xfrm>
            <a:off x="1025174" y="2055813"/>
            <a:ext cx="10515600" cy="4351338"/>
          </a:xfrm>
        </p:spPr>
        <p:txBody>
          <a:bodyPr>
            <a:noAutofit/>
          </a:bodyPr>
          <a:lstStyle/>
          <a:p>
            <a:pPr marL="0" indent="0" algn="ctr">
              <a:buNone/>
            </a:pPr>
            <a:r>
              <a:rPr lang="en-US" sz="23900" dirty="0"/>
              <a:t>…?</a:t>
            </a:r>
          </a:p>
        </p:txBody>
      </p:sp>
      <p:sp>
        <p:nvSpPr>
          <p:cNvPr id="2" name="Title 1"/>
          <p:cNvSpPr>
            <a:spLocks noGrp="1"/>
          </p:cNvSpPr>
          <p:nvPr>
            <p:ph type="title"/>
          </p:nvPr>
        </p:nvSpPr>
        <p:spPr/>
        <p:txBody>
          <a:bodyPr>
            <a:normAutofit/>
          </a:bodyPr>
          <a:lstStyle/>
          <a:p>
            <a:pPr algn="ctr"/>
            <a:r>
              <a:rPr lang="en-US" sz="8000" b="1" i="1" dirty="0"/>
              <a:t>Thanks</a:t>
            </a:r>
            <a:endParaRPr lang="en-US" sz="3600" b="1" i="1" dirty="0"/>
          </a:p>
        </p:txBody>
      </p:sp>
    </p:spTree>
    <p:extLst>
      <p:ext uri="{BB962C8B-B14F-4D97-AF65-F5344CB8AC3E}">
        <p14:creationId xmlns:p14="http://schemas.microsoft.com/office/powerpoint/2010/main" val="1702088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t>What is Docker?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244" y="2651174"/>
            <a:ext cx="5279572" cy="3579808"/>
          </a:xfrm>
          <a:prstGeom prst="rect">
            <a:avLst/>
          </a:prstGeom>
        </p:spPr>
      </p:pic>
      <p:sp>
        <p:nvSpPr>
          <p:cNvPr id="3" name="Content Placeholder 2"/>
          <p:cNvSpPr>
            <a:spLocks noGrp="1"/>
          </p:cNvSpPr>
          <p:nvPr>
            <p:ph idx="1"/>
          </p:nvPr>
        </p:nvSpPr>
        <p:spPr>
          <a:xfrm>
            <a:off x="838199" y="1812561"/>
            <a:ext cx="10761617" cy="4418421"/>
          </a:xfrm>
        </p:spPr>
        <p:txBody>
          <a:bodyPr>
            <a:normAutofit/>
          </a:bodyPr>
          <a:lstStyle/>
          <a:p>
            <a:pPr>
              <a:lnSpc>
                <a:spcPct val="150000"/>
              </a:lnSpc>
            </a:pPr>
            <a:r>
              <a:rPr lang="en-US" sz="2400" dirty="0"/>
              <a:t>Docker is a software platform that allows you to build, test, and deploy applications quickly, packaging software into standardized units called containers.</a:t>
            </a:r>
          </a:p>
        </p:txBody>
      </p:sp>
    </p:spTree>
    <p:extLst>
      <p:ext uri="{BB962C8B-B14F-4D97-AF65-F5344CB8AC3E}">
        <p14:creationId xmlns:p14="http://schemas.microsoft.com/office/powerpoint/2010/main" val="268065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t>Features of Docker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540" y="13064"/>
            <a:ext cx="2493460" cy="1690688"/>
          </a:xfrm>
          <a:prstGeom prst="rect">
            <a:avLst/>
          </a:prstGeom>
        </p:spPr>
      </p:pic>
      <p:sp>
        <p:nvSpPr>
          <p:cNvPr id="3" name="Content Placeholder 2"/>
          <p:cNvSpPr>
            <a:spLocks noGrp="1"/>
          </p:cNvSpPr>
          <p:nvPr>
            <p:ph idx="1"/>
          </p:nvPr>
        </p:nvSpPr>
        <p:spPr>
          <a:xfrm>
            <a:off x="838199" y="1812561"/>
            <a:ext cx="10761617" cy="4418421"/>
          </a:xfrm>
        </p:spPr>
        <p:txBody>
          <a:bodyPr>
            <a:normAutofit/>
          </a:bodyPr>
          <a:lstStyle/>
          <a:p>
            <a:pPr>
              <a:lnSpc>
                <a:spcPct val="150000"/>
              </a:lnSpc>
            </a:pPr>
            <a:r>
              <a:rPr lang="en-US" sz="2400" dirty="0"/>
              <a:t>Docker has the ability to reduce the size of development by providing a smaller footprint of the operating system via containers.</a:t>
            </a:r>
          </a:p>
          <a:p>
            <a:pPr>
              <a:lnSpc>
                <a:spcPct val="150000"/>
              </a:lnSpc>
            </a:pPr>
            <a:r>
              <a:rPr lang="en-US" sz="2400" dirty="0"/>
              <a:t>With containers, it becomes easier for teams across different units, such as development, QA and Operations to work seamlessly across applications.</a:t>
            </a:r>
          </a:p>
          <a:p>
            <a:pPr>
              <a:lnSpc>
                <a:spcPct val="150000"/>
              </a:lnSpc>
            </a:pPr>
            <a:r>
              <a:rPr lang="en-US" sz="2400" dirty="0"/>
              <a:t>You can deploy Docker containers anywhere, on any physical and virtual machines and even on the cloud.</a:t>
            </a:r>
          </a:p>
          <a:p>
            <a:pPr>
              <a:lnSpc>
                <a:spcPct val="150000"/>
              </a:lnSpc>
            </a:pPr>
            <a:r>
              <a:rPr lang="en-US" sz="2400" dirty="0"/>
              <a:t>Since Docker containers are pretty lightweight, they are very easily scalable.</a:t>
            </a:r>
          </a:p>
        </p:txBody>
      </p:sp>
    </p:spTree>
    <p:extLst>
      <p:ext uri="{BB962C8B-B14F-4D97-AF65-F5344CB8AC3E}">
        <p14:creationId xmlns:p14="http://schemas.microsoft.com/office/powerpoint/2010/main" val="814123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t>Features of Docker (Cont.)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540" y="13064"/>
            <a:ext cx="2493460" cy="1690688"/>
          </a:xfrm>
          <a:prstGeom prst="rect">
            <a:avLst/>
          </a:prstGeom>
        </p:spPr>
      </p:pic>
      <p:sp>
        <p:nvSpPr>
          <p:cNvPr id="3" name="Content Placeholder 2"/>
          <p:cNvSpPr>
            <a:spLocks noGrp="1"/>
          </p:cNvSpPr>
          <p:nvPr>
            <p:ph idx="1"/>
          </p:nvPr>
        </p:nvSpPr>
        <p:spPr>
          <a:xfrm>
            <a:off x="838199" y="1812561"/>
            <a:ext cx="10761617" cy="4418421"/>
          </a:xfrm>
        </p:spPr>
        <p:txBody>
          <a:bodyPr>
            <a:normAutofit/>
          </a:bodyPr>
          <a:lstStyle/>
          <a:p>
            <a:r>
              <a:rPr lang="en-US" sz="2400" b="1" i="1" dirty="0"/>
              <a:t>Easy and Faster Configuration: </a:t>
            </a:r>
            <a:r>
              <a:rPr lang="en-US" sz="2000" dirty="0"/>
              <a:t>Deploy the code in less time and efforts.</a:t>
            </a:r>
          </a:p>
          <a:p>
            <a:r>
              <a:rPr lang="en-US" sz="2400" b="1" i="1" dirty="0"/>
              <a:t>Increase productivity: </a:t>
            </a:r>
            <a:r>
              <a:rPr lang="en-US" sz="2100" dirty="0"/>
              <a:t>It has increase productivity.  </a:t>
            </a:r>
          </a:p>
          <a:p>
            <a:r>
              <a:rPr lang="en-US" sz="2400" b="1" i="1" dirty="0"/>
              <a:t>Application Isolation: </a:t>
            </a:r>
            <a:r>
              <a:rPr lang="en-US" sz="2100" dirty="0"/>
              <a:t>It is used to run applications in isolation environment. Each container is independent to another and allows us to execute any kind of application.</a:t>
            </a:r>
          </a:p>
        </p:txBody>
      </p:sp>
    </p:spTree>
    <p:extLst>
      <p:ext uri="{BB962C8B-B14F-4D97-AF65-F5344CB8AC3E}">
        <p14:creationId xmlns:p14="http://schemas.microsoft.com/office/powerpoint/2010/main" val="144393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t>Install Docker on Windows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540" y="13064"/>
            <a:ext cx="2493460" cy="1690688"/>
          </a:xfrm>
          <a:prstGeom prst="rect">
            <a:avLst/>
          </a:prstGeom>
        </p:spPr>
      </p:pic>
      <p:sp>
        <p:nvSpPr>
          <p:cNvPr id="3" name="Content Placeholder 2"/>
          <p:cNvSpPr>
            <a:spLocks noGrp="1"/>
          </p:cNvSpPr>
          <p:nvPr>
            <p:ph idx="1"/>
          </p:nvPr>
        </p:nvSpPr>
        <p:spPr>
          <a:xfrm>
            <a:off x="838199" y="1812561"/>
            <a:ext cx="10761617" cy="4418421"/>
          </a:xfrm>
        </p:spPr>
        <p:txBody>
          <a:bodyPr>
            <a:normAutofit/>
          </a:bodyPr>
          <a:lstStyle/>
          <a:p>
            <a:r>
              <a:rPr lang="en-US" dirty="0"/>
              <a:t>Docker install on any operating system i.e. </a:t>
            </a:r>
            <a:r>
              <a:rPr lang="en-US" b="1" dirty="0"/>
              <a:t>Windows, Linux,</a:t>
            </a:r>
            <a:r>
              <a:rPr lang="en-US" dirty="0"/>
              <a:t> or </a:t>
            </a:r>
            <a:r>
              <a:rPr lang="en-US" b="1" dirty="0"/>
              <a:t>Mac</a:t>
            </a:r>
            <a:r>
              <a:rPr lang="en-US" dirty="0"/>
              <a:t>. </a:t>
            </a:r>
          </a:p>
          <a:p>
            <a:r>
              <a:rPr lang="en-US" sz="2000" dirty="0">
                <a:hlinkClick r:id="rId3"/>
              </a:rPr>
              <a:t>https://www.docker.com/products/docker-desktop</a:t>
            </a:r>
            <a:r>
              <a:rPr lang="en-US" sz="2000" dirty="0"/>
              <a:t> </a:t>
            </a:r>
          </a:p>
        </p:txBody>
      </p:sp>
    </p:spTree>
    <p:extLst>
      <p:ext uri="{BB962C8B-B14F-4D97-AF65-F5344CB8AC3E}">
        <p14:creationId xmlns:p14="http://schemas.microsoft.com/office/powerpoint/2010/main" val="179701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i="1" dirty="0"/>
              <a:t>Docker Architecture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906" y="1428144"/>
            <a:ext cx="9220202" cy="5187254"/>
          </a:xfrm>
          <a:prstGeom prst="rect">
            <a:avLst/>
          </a:prstGeom>
          <a:ln>
            <a:solidFill>
              <a:schemeClr val="bg1">
                <a:lumMod val="95000"/>
              </a:schemeClr>
            </a:solidFill>
          </a:ln>
        </p:spPr>
      </p:pic>
      <p:sp>
        <p:nvSpPr>
          <p:cNvPr id="3" name="Content Placeholder 2"/>
          <p:cNvSpPr>
            <a:spLocks noGrp="1"/>
          </p:cNvSpPr>
          <p:nvPr>
            <p:ph idx="1"/>
          </p:nvPr>
        </p:nvSpPr>
        <p:spPr>
          <a:xfrm>
            <a:off x="838199" y="1812561"/>
            <a:ext cx="10761617" cy="4802837"/>
          </a:xfrm>
        </p:spPr>
        <p:txBody>
          <a:bodyPr>
            <a:normAutofit/>
          </a:bodyPr>
          <a:lstStyle/>
          <a:p>
            <a:pPr marL="0" indent="0">
              <a:lnSpc>
                <a:spcPct val="150000"/>
              </a:lnSpc>
              <a:buNone/>
            </a:pPr>
            <a:r>
              <a:rPr lang="en-US" sz="2400" dirty="0"/>
              <a:t> </a:t>
            </a:r>
          </a:p>
        </p:txBody>
      </p:sp>
    </p:spTree>
    <p:extLst>
      <p:ext uri="{BB962C8B-B14F-4D97-AF65-F5344CB8AC3E}">
        <p14:creationId xmlns:p14="http://schemas.microsoft.com/office/powerpoint/2010/main" val="3539267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1784</Words>
  <Application>Microsoft Office PowerPoint</Application>
  <PresentationFormat>Widescreen</PresentationFormat>
  <Paragraphs>259</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 Unicode MS</vt:lpstr>
      <vt:lpstr>Arial</vt:lpstr>
      <vt:lpstr>Calibri</vt:lpstr>
      <vt:lpstr>Calibri Light</vt:lpstr>
      <vt:lpstr>Consolas</vt:lpstr>
      <vt:lpstr>Courier New</vt:lpstr>
      <vt:lpstr>Wingdings</vt:lpstr>
      <vt:lpstr>Office Theme</vt:lpstr>
      <vt:lpstr>Containerization</vt:lpstr>
      <vt:lpstr>Contents</vt:lpstr>
      <vt:lpstr>Containers</vt:lpstr>
      <vt:lpstr>Containers Tools</vt:lpstr>
      <vt:lpstr>What is Docker?</vt:lpstr>
      <vt:lpstr>Features of Docker</vt:lpstr>
      <vt:lpstr>Features of Docker (Cont.)</vt:lpstr>
      <vt:lpstr>Install Docker on Windows</vt:lpstr>
      <vt:lpstr>Docker Architecture</vt:lpstr>
      <vt:lpstr>Docker Architecture (Cont.)</vt:lpstr>
      <vt:lpstr>Docker Architecture (Cont.)</vt:lpstr>
      <vt:lpstr>Docker Architecture (Cont.)</vt:lpstr>
      <vt:lpstr>PowerPoint Presentation</vt:lpstr>
      <vt:lpstr>PowerPoint Presentation</vt:lpstr>
      <vt:lpstr>Docker Architecture (Cont.)</vt:lpstr>
      <vt:lpstr>What is Docker Daemon?</vt:lpstr>
      <vt:lpstr>Docker Host 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Docker Management</vt:lpstr>
      <vt:lpstr>Docker Container Lifecycle Management Architecture.</vt:lpstr>
      <vt:lpstr>PowerPoint Presentation</vt:lpstr>
      <vt:lpstr>PowerPoint Presentation</vt:lpstr>
      <vt:lpstr>PowerPoint Presentation</vt:lpstr>
      <vt:lpstr>PowerPoint Presentation</vt:lpstr>
      <vt:lpstr>Docker Management Commands</vt:lpstr>
      <vt:lpstr>Docker Management Commands (Cont.)</vt:lpstr>
      <vt:lpstr>Docker Management Commands (Cont.)</vt:lpstr>
      <vt:lpstr>Docker Management Commands (Cont.)</vt:lpstr>
      <vt:lpstr>Docker Management Commands (Cont.)</vt:lpstr>
      <vt:lpstr>Docker Management Commands (Cont.)</vt:lpstr>
      <vt:lpstr>Docker Management Commands (Cont.)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dc:title>
  <dc:creator>Qasim Malik</dc:creator>
  <cp:lastModifiedBy>Qasim Malik</cp:lastModifiedBy>
  <cp:revision>3</cp:revision>
  <dcterms:created xsi:type="dcterms:W3CDTF">2022-11-10T10:00:12Z</dcterms:created>
  <dcterms:modified xsi:type="dcterms:W3CDTF">2022-11-11T09:31:43Z</dcterms:modified>
</cp:coreProperties>
</file>