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64" r:id="rId15"/>
    <p:sldId id="280" r:id="rId16"/>
    <p:sldId id="331" r:id="rId17"/>
    <p:sldId id="332" r:id="rId18"/>
    <p:sldId id="333" r:id="rId19"/>
    <p:sldId id="336" r:id="rId20"/>
    <p:sldId id="337"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Times Neue Roman" panose="020B0604020202020204" charset="0"/>
      <p:regular r:id="rId27"/>
    </p:embeddedFont>
    <p:embeddedFont>
      <p:font typeface="Vesper Libre Regular"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4767" autoAdjust="0"/>
  </p:normalViewPr>
  <p:slideViewPr>
    <p:cSldViewPr>
      <p:cViewPr varScale="1">
        <p:scale>
          <a:sx n="47" d="100"/>
          <a:sy n="47" d="100"/>
        </p:scale>
        <p:origin x="34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6F25C-35C1-47DA-AA68-584DDDA708F0}" type="datetimeFigureOut">
              <a:rPr lang="en-US" smtClean="0"/>
              <a:t>19-Oct-22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88EF7E-7992-460D-B362-B502FB79FA6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Cloud computing transforms IT </a:t>
            </a:r>
            <a:r>
              <a:rPr lang="en-US" sz="1200" b="0" i="0" u="sng" kern="1200" dirty="0">
                <a:solidFill>
                  <a:schemeClr val="tx1"/>
                </a:solidFill>
                <a:latin typeface="+mn-lt"/>
                <a:ea typeface="+mn-ea"/>
                <a:cs typeface="+mn-cs"/>
              </a:rPr>
              <a:t>infrastructure into a utility: </a:t>
            </a:r>
          </a:p>
          <a:p>
            <a:r>
              <a:rPr lang="en-US" sz="1200" b="0" i="0" kern="1200" dirty="0">
                <a:solidFill>
                  <a:schemeClr val="tx1"/>
                </a:solidFill>
                <a:latin typeface="+mn-lt"/>
                <a:ea typeface="+mn-ea"/>
                <a:cs typeface="+mn-cs"/>
              </a:rPr>
              <a:t>It lets you ‘plug into' infrastructure </a:t>
            </a:r>
            <a:r>
              <a:rPr lang="en-US" sz="1200" b="0" i="0" u="sng" kern="1200" dirty="0">
                <a:solidFill>
                  <a:schemeClr val="tx1"/>
                </a:solidFill>
                <a:latin typeface="+mn-lt"/>
                <a:ea typeface="+mn-ea"/>
                <a:cs typeface="+mn-cs"/>
              </a:rPr>
              <a:t>via the internet</a:t>
            </a:r>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and use computing resources </a:t>
            </a:r>
            <a:r>
              <a:rPr lang="en-US" sz="1200" b="0" i="0" u="sng" kern="1200" dirty="0">
                <a:solidFill>
                  <a:schemeClr val="tx1"/>
                </a:solidFill>
                <a:latin typeface="+mn-lt"/>
                <a:ea typeface="+mn-ea"/>
                <a:cs typeface="+mn-cs"/>
              </a:rPr>
              <a:t>without installing and maintaining them on-premises</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C88EF7E-7992-460D-B362-B502FB79FA67}"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9283253" y="2953702"/>
            <a:ext cx="8603289" cy="6304598"/>
          </a:xfrm>
          <a:prstGeom prst="rect">
            <a:avLst/>
          </a:prstGeom>
        </p:spPr>
      </p:pic>
      <p:sp>
        <p:nvSpPr>
          <p:cNvPr id="4" name="TextBox 4"/>
          <p:cNvSpPr txBox="1"/>
          <p:nvPr/>
        </p:nvSpPr>
        <p:spPr>
          <a:xfrm>
            <a:off x="1154250" y="3214688"/>
            <a:ext cx="8360491" cy="2231637"/>
          </a:xfrm>
          <a:prstGeom prst="rect">
            <a:avLst/>
          </a:prstGeom>
        </p:spPr>
        <p:txBody>
          <a:bodyPr lIns="0" tIns="0" rIns="0" bIns="0" rtlCol="0" anchor="t">
            <a:spAutoFit/>
          </a:bodyPr>
          <a:lstStyle/>
          <a:p>
            <a:pPr>
              <a:lnSpc>
                <a:spcPts val="5774"/>
              </a:lnSpc>
            </a:pPr>
            <a:endParaRPr dirty="0"/>
          </a:p>
          <a:p>
            <a:pPr marL="0" lvl="0" indent="0">
              <a:lnSpc>
                <a:spcPts val="5774"/>
              </a:lnSpc>
            </a:pPr>
            <a:r>
              <a:rPr lang="en-US" sz="5499" dirty="0">
                <a:solidFill>
                  <a:srgbClr val="250542"/>
                </a:solidFill>
                <a:latin typeface="29LT Zarid Text"/>
              </a:rPr>
              <a:t>Introduction to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1028700" y="3492294"/>
            <a:ext cx="9452633" cy="4015523"/>
          </a:xfrm>
          <a:prstGeom prst="rect">
            <a:avLst/>
          </a:prstGeom>
        </p:spPr>
      </p:pic>
      <p:pic>
        <p:nvPicPr>
          <p:cNvPr id="3" name="Picture 3"/>
          <p:cNvPicPr>
            <a:picLocks noChangeAspect="1"/>
          </p:cNvPicPr>
          <p:nvPr/>
        </p:nvPicPr>
        <p:blipFill>
          <a:blip r:embed="rId3" cstate="print"/>
          <a:srcRect/>
          <a:stretch>
            <a:fillRect/>
          </a:stretch>
        </p:blipFill>
        <p:spPr>
          <a:xfrm>
            <a:off x="13157116" y="798761"/>
            <a:ext cx="3970301" cy="3308584"/>
          </a:xfrm>
          <a:prstGeom prst="rect">
            <a:avLst/>
          </a:prstGeom>
        </p:spPr>
      </p:pic>
      <p:pic>
        <p:nvPicPr>
          <p:cNvPr id="4" name="Picture 4"/>
          <p:cNvPicPr>
            <a:picLocks noChangeAspect="1"/>
          </p:cNvPicPr>
          <p:nvPr/>
        </p:nvPicPr>
        <p:blipFill>
          <a:blip r:embed="rId4" cstate="print"/>
          <a:srcRect/>
          <a:stretch>
            <a:fillRect/>
          </a:stretch>
        </p:blipFill>
        <p:spPr>
          <a:xfrm>
            <a:off x="12166117" y="4478820"/>
            <a:ext cx="4608961" cy="1764864"/>
          </a:xfrm>
          <a:prstGeom prst="rect">
            <a:avLst/>
          </a:prstGeom>
        </p:spPr>
      </p:pic>
      <p:pic>
        <p:nvPicPr>
          <p:cNvPr id="5" name="Picture 5"/>
          <p:cNvPicPr>
            <a:picLocks noChangeAspect="1"/>
          </p:cNvPicPr>
          <p:nvPr/>
        </p:nvPicPr>
        <p:blipFill>
          <a:blip r:embed="rId5" cstate="print"/>
          <a:srcRect/>
          <a:stretch>
            <a:fillRect/>
          </a:stretch>
        </p:blipFill>
        <p:spPr>
          <a:xfrm>
            <a:off x="10193861" y="7244898"/>
            <a:ext cx="6581216" cy="2281574"/>
          </a:xfrm>
          <a:prstGeom prst="rect">
            <a:avLst/>
          </a:prstGeom>
        </p:spPr>
      </p:pic>
      <p:sp>
        <p:nvSpPr>
          <p:cNvPr id="6" name="TextBox 6"/>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a:solidFill>
                  <a:srgbClr val="250542"/>
                </a:solidFill>
                <a:latin typeface="Vesper Libre Regular"/>
              </a:rPr>
              <a:t>Software as a Service (SaaS)</a:t>
            </a:r>
          </a:p>
        </p:txBody>
      </p:sp>
      <p:sp>
        <p:nvSpPr>
          <p:cNvPr id="7" name="TextBox 7"/>
          <p:cNvSpPr txBox="1"/>
          <p:nvPr/>
        </p:nvSpPr>
        <p:spPr>
          <a:xfrm>
            <a:off x="1028700" y="2491153"/>
            <a:ext cx="14113566" cy="629666"/>
          </a:xfrm>
          <a:prstGeom prst="rect">
            <a:avLst/>
          </a:prstGeom>
        </p:spPr>
        <p:txBody>
          <a:bodyPr lIns="0" tIns="0" rIns="0" bIns="0" rtlCol="0" anchor="t">
            <a:spAutoFit/>
          </a:bodyPr>
          <a:lstStyle/>
          <a:p>
            <a:pPr marL="0" lvl="0" indent="0">
              <a:lnSpc>
                <a:spcPts val="4972"/>
              </a:lnSpc>
              <a:spcBef>
                <a:spcPct val="0"/>
              </a:spcBef>
            </a:pPr>
            <a:r>
              <a:rPr lang="en-US" sz="4400">
                <a:solidFill>
                  <a:srgbClr val="250542"/>
                </a:solidFill>
                <a:latin typeface="Vesper Libre Regular"/>
              </a:rPr>
              <a:t>Software Distribution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10058400" y="4305300"/>
            <a:ext cx="6447249" cy="3113841"/>
          </a:xfrm>
          <a:prstGeom prst="rect">
            <a:avLst/>
          </a:prstGeom>
        </p:spPr>
      </p:pic>
      <p:pic>
        <p:nvPicPr>
          <p:cNvPr id="3" name="Picture 3"/>
          <p:cNvPicPr>
            <a:picLocks noChangeAspect="1"/>
          </p:cNvPicPr>
          <p:nvPr/>
        </p:nvPicPr>
        <p:blipFill>
          <a:blip r:embed="rId3" cstate="print"/>
          <a:srcRect/>
          <a:stretch>
            <a:fillRect/>
          </a:stretch>
        </p:blipFill>
        <p:spPr>
          <a:xfrm>
            <a:off x="1219200" y="5372100"/>
            <a:ext cx="7235731" cy="2625870"/>
          </a:xfrm>
          <a:prstGeom prst="rect">
            <a:avLst/>
          </a:prstGeom>
        </p:spPr>
      </p:pic>
      <p:sp>
        <p:nvSpPr>
          <p:cNvPr id="4" name="TextBox 4"/>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dirty="0">
                <a:solidFill>
                  <a:srgbClr val="250542"/>
                </a:solidFill>
                <a:latin typeface="Vesper Libre Regular"/>
              </a:rPr>
              <a:t>On-Prem Private Cloud</a:t>
            </a:r>
          </a:p>
        </p:txBody>
      </p:sp>
      <p:sp>
        <p:nvSpPr>
          <p:cNvPr id="5" name="TextBox 5"/>
          <p:cNvSpPr txBox="1"/>
          <p:nvPr/>
        </p:nvSpPr>
        <p:spPr>
          <a:xfrm>
            <a:off x="1028700" y="2491153"/>
            <a:ext cx="14113566" cy="629666"/>
          </a:xfrm>
          <a:prstGeom prst="rect">
            <a:avLst/>
          </a:prstGeom>
        </p:spPr>
        <p:txBody>
          <a:bodyPr lIns="0" tIns="0" rIns="0" bIns="0" rtlCol="0" anchor="t">
            <a:spAutoFit/>
          </a:bodyPr>
          <a:lstStyle/>
          <a:p>
            <a:pPr marL="0" lvl="0" indent="0">
              <a:lnSpc>
                <a:spcPts val="4972"/>
              </a:lnSpc>
              <a:spcBef>
                <a:spcPct val="0"/>
              </a:spcBef>
            </a:pPr>
            <a:r>
              <a:rPr lang="en-US" sz="4400">
                <a:solidFill>
                  <a:srgbClr val="250542"/>
                </a:solidFill>
                <a:latin typeface="Vesper Libre Regular"/>
              </a:rPr>
              <a:t>On-Site Cloud Infrastructure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3282221" y="438873"/>
            <a:ext cx="11758808" cy="94375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2776634" y="425861"/>
            <a:ext cx="12734732" cy="94352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2" y="1028700"/>
            <a:ext cx="8229600" cy="1143000"/>
          </a:xfrm>
        </p:spPr>
        <p:txBody>
          <a:bodyPr/>
          <a:lstStyle/>
          <a:p>
            <a:r>
              <a:rPr lang="en-US" b="1" dirty="0">
                <a:latin typeface="Vesper Libre Regular" panose="020B0604020202020204" charset="0"/>
                <a:cs typeface="Vesper Libre Regular" panose="020B0604020202020204" charset="0"/>
              </a:rPr>
              <a:t>Cloud Deployment Models</a:t>
            </a:r>
            <a:endParaRPr lang="en-US" dirty="0">
              <a:latin typeface="Vesper Libre Regular" panose="020B0604020202020204" charset="0"/>
              <a:cs typeface="Vesper Libre Regular" panose="020B0604020202020204" charset="0"/>
            </a:endParaRPr>
          </a:p>
        </p:txBody>
      </p:sp>
      <p:sp>
        <p:nvSpPr>
          <p:cNvPr id="3" name="Content Placeholder 2"/>
          <p:cNvSpPr>
            <a:spLocks noGrp="1"/>
          </p:cNvSpPr>
          <p:nvPr>
            <p:ph idx="1"/>
          </p:nvPr>
        </p:nvSpPr>
        <p:spPr>
          <a:xfrm>
            <a:off x="1828800" y="2204357"/>
            <a:ext cx="13335000" cy="4525963"/>
          </a:xfrm>
        </p:spPr>
        <p:txBody>
          <a:bodyPr>
            <a:normAutofit/>
          </a:bodyPr>
          <a:lstStyle/>
          <a:p>
            <a:r>
              <a:rPr lang="en-US" dirty="0">
                <a:latin typeface="Vesper Libre Regular" panose="020B0604020202020204" charset="0"/>
                <a:cs typeface="Vesper Libre Regular" panose="020B0604020202020204" charset="0"/>
              </a:rPr>
              <a:t>Every organization has its own requirements as to what services it wants to access from a cloud. </a:t>
            </a:r>
          </a:p>
          <a:p>
            <a:r>
              <a:rPr lang="en-US" dirty="0">
                <a:latin typeface="Vesper Libre Regular" panose="020B0604020202020204" charset="0"/>
                <a:cs typeface="Vesper Libre Regular" panose="020B0604020202020204" charset="0"/>
              </a:rPr>
              <a:t>To accommodate these varying requirements, a cloud environment can be implemented using different service models.</a:t>
            </a:r>
          </a:p>
          <a:p>
            <a:pPr lvl="1"/>
            <a:r>
              <a:rPr lang="en-US" dirty="0">
                <a:latin typeface="Vesper Libre Regular" panose="020B0604020202020204" charset="0"/>
                <a:cs typeface="Vesper Libre Regular" panose="020B0604020202020204" charset="0"/>
              </a:rPr>
              <a:t>Public</a:t>
            </a:r>
          </a:p>
          <a:p>
            <a:pPr lvl="1"/>
            <a:r>
              <a:rPr lang="en-US" dirty="0">
                <a:latin typeface="Vesper Libre Regular" panose="020B0604020202020204" charset="0"/>
                <a:cs typeface="Vesper Libre Regular" panose="020B0604020202020204" charset="0"/>
              </a:rPr>
              <a:t>Private</a:t>
            </a:r>
          </a:p>
          <a:p>
            <a:pPr lvl="1"/>
            <a:r>
              <a:rPr lang="en-US" dirty="0">
                <a:latin typeface="Vesper Libre Regular" panose="020B0604020202020204" charset="0"/>
                <a:cs typeface="Vesper Libre Regular" panose="020B0604020202020204" charset="0"/>
              </a:rPr>
              <a:t>Hybrid</a:t>
            </a:r>
          </a:p>
          <a:p>
            <a:pPr lvl="1"/>
            <a:endParaRPr lang="en-US" dirty="0">
              <a:latin typeface="Vesper Libre Regular" panose="020B0604020202020204" charset="0"/>
              <a:cs typeface="Vesper Libre Regular" panose="020B0604020202020204" charset="0"/>
            </a:endParaRPr>
          </a:p>
        </p:txBody>
      </p:sp>
    </p:spTree>
    <p:extLst>
      <p:ext uri="{BB962C8B-B14F-4D97-AF65-F5344CB8AC3E}">
        <p14:creationId xmlns:p14="http://schemas.microsoft.com/office/powerpoint/2010/main" val="145155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329" y="1680347"/>
            <a:ext cx="15773400" cy="6527007"/>
          </a:xfrm>
        </p:spPr>
        <p:txBody>
          <a:bodyPr>
            <a:normAutofit/>
          </a:bodyPr>
          <a:lstStyle/>
          <a:p>
            <a:pPr marL="0" indent="0" algn="ctr">
              <a:buNone/>
            </a:pPr>
            <a:r>
              <a:rPr lang="en-US" sz="4000" b="1" i="1" u="sng" dirty="0">
                <a:latin typeface="Vesper Libre Regular" panose="020B0604020202020204" charset="0"/>
                <a:cs typeface="Vesper Libre Regular" panose="020B0604020202020204" charset="0"/>
              </a:rPr>
              <a:t>Public Cloud</a:t>
            </a:r>
          </a:p>
          <a:p>
            <a:pPr marL="0" indent="0" algn="ctr">
              <a:buNone/>
            </a:pPr>
            <a:endParaRPr lang="en-US" b="1" i="1" u="sng" dirty="0">
              <a:latin typeface="Vesper Libre Regular" panose="020B0604020202020204" charset="0"/>
              <a:cs typeface="Vesper Libre Regular" panose="020B0604020202020204" charset="0"/>
            </a:endParaRPr>
          </a:p>
          <a:p>
            <a:r>
              <a:rPr lang="en-US" dirty="0">
                <a:latin typeface="Vesper Libre Regular" panose="020B0604020202020204" charset="0"/>
                <a:cs typeface="Vesper Libre Regular" panose="020B0604020202020204" charset="0"/>
              </a:rPr>
              <a:t>In the public service model, all the systems and resources that provide the service are housed at an external service provider.</a:t>
            </a:r>
          </a:p>
          <a:p>
            <a:r>
              <a:rPr lang="en-US" dirty="0">
                <a:latin typeface="Vesper Libre Regular" panose="020B0604020202020204" charset="0"/>
                <a:cs typeface="Vesper Libre Regular" panose="020B0604020202020204" charset="0"/>
              </a:rPr>
              <a:t>That service provider is responsible for the management and administration of the systems that are used to provide the service. The client is only responsible for any software or client application that is installed on the end-user system.</a:t>
            </a:r>
          </a:p>
          <a:p>
            <a:r>
              <a:rPr lang="en-US" dirty="0">
                <a:latin typeface="Vesper Libre Regular" panose="020B0604020202020204" charset="0"/>
                <a:cs typeface="Vesper Libre Regular" panose="020B0604020202020204" charset="0"/>
              </a:rPr>
              <a:t>Connections to public cloud providers are usually made through the Internet.</a:t>
            </a:r>
          </a:p>
          <a:p>
            <a:r>
              <a:rPr lang="en-US" dirty="0">
                <a:latin typeface="Vesper Libre Regular" panose="020B0604020202020204" charset="0"/>
                <a:cs typeface="Vesper Libre Regular" panose="020B0604020202020204" charset="0"/>
              </a:rPr>
              <a:t>Using the pay-per-usage method (API’s).</a:t>
            </a:r>
          </a:p>
        </p:txBody>
      </p:sp>
    </p:spTree>
    <p:extLst>
      <p:ext uri="{BB962C8B-B14F-4D97-AF65-F5344CB8AC3E}">
        <p14:creationId xmlns:p14="http://schemas.microsoft.com/office/powerpoint/2010/main" val="385064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329" y="1680347"/>
            <a:ext cx="15773400" cy="6527007"/>
          </a:xfrm>
        </p:spPr>
        <p:txBody>
          <a:bodyPr>
            <a:normAutofit/>
          </a:bodyPr>
          <a:lstStyle/>
          <a:p>
            <a:r>
              <a:rPr lang="en-US" b="1" i="1" u="sng" dirty="0">
                <a:latin typeface="Vesper Libre Regular" panose="020B0604020202020204" charset="0"/>
                <a:cs typeface="Vesper Libre Regular" panose="020B0604020202020204" charset="0"/>
              </a:rPr>
              <a:t>Advantages of Public Cloud</a:t>
            </a:r>
          </a:p>
          <a:p>
            <a:pPr lvl="1"/>
            <a:r>
              <a:rPr lang="en-US" dirty="0">
                <a:latin typeface="Vesper Libre Regular" panose="020B0604020202020204" charset="0"/>
                <a:cs typeface="Vesper Libre Regular" panose="020B0604020202020204" charset="0"/>
              </a:rPr>
              <a:t>Low Cost</a:t>
            </a:r>
          </a:p>
          <a:p>
            <a:pPr lvl="1"/>
            <a:r>
              <a:rPr lang="en-US" dirty="0">
                <a:latin typeface="Vesper Libre Regular" panose="020B0604020202020204" charset="0"/>
                <a:cs typeface="Vesper Libre Regular" panose="020B0604020202020204" charset="0"/>
              </a:rPr>
              <a:t>Location Independent</a:t>
            </a:r>
          </a:p>
          <a:p>
            <a:pPr lvl="1"/>
            <a:r>
              <a:rPr lang="en-US" dirty="0">
                <a:latin typeface="Vesper Libre Regular" panose="020B0604020202020204" charset="0"/>
                <a:cs typeface="Vesper Libre Regular" panose="020B0604020202020204" charset="0"/>
              </a:rPr>
              <a:t>Save Time</a:t>
            </a:r>
          </a:p>
          <a:p>
            <a:r>
              <a:rPr lang="en-US" b="1" i="1" u="sng" dirty="0">
                <a:latin typeface="Vesper Libre Regular" panose="020B0604020202020204" charset="0"/>
                <a:cs typeface="Vesper Libre Regular" panose="020B0604020202020204" charset="0"/>
              </a:rPr>
              <a:t>Disadvantages of Public Cloud</a:t>
            </a:r>
          </a:p>
          <a:p>
            <a:pPr lvl="1"/>
            <a:r>
              <a:rPr lang="en-US" dirty="0">
                <a:latin typeface="Vesper Libre Regular" panose="020B0604020202020204" charset="0"/>
                <a:cs typeface="Vesper Libre Regular" panose="020B0604020202020204" charset="0"/>
              </a:rPr>
              <a:t>Low Security</a:t>
            </a:r>
          </a:p>
          <a:p>
            <a:pPr lvl="2"/>
            <a:r>
              <a:rPr lang="en-US" dirty="0">
                <a:latin typeface="Vesper Libre Regular" panose="020B0604020202020204" charset="0"/>
                <a:cs typeface="Vesper Libre Regular" panose="020B0604020202020204" charset="0"/>
              </a:rPr>
              <a:t>Public Cloud is less secure because resources are shared publicly.</a:t>
            </a:r>
          </a:p>
          <a:p>
            <a:pPr lvl="1"/>
            <a:r>
              <a:rPr lang="en-US" dirty="0">
                <a:latin typeface="Vesper Libre Regular" panose="020B0604020202020204" charset="0"/>
                <a:cs typeface="Vesper Libre Regular" panose="020B0604020202020204" charset="0"/>
              </a:rPr>
              <a:t>Performance</a:t>
            </a:r>
          </a:p>
          <a:p>
            <a:pPr lvl="2"/>
            <a:r>
              <a:rPr lang="en-US" dirty="0">
                <a:latin typeface="Vesper Libre Regular" panose="020B0604020202020204" charset="0"/>
                <a:cs typeface="Vesper Libre Regular" panose="020B0604020202020204" charset="0"/>
              </a:rPr>
              <a:t>In the public cloud, performance depends upon the speed of internet connectivity.</a:t>
            </a:r>
          </a:p>
          <a:p>
            <a:pPr lvl="1"/>
            <a:r>
              <a:rPr lang="en-US" dirty="0">
                <a:latin typeface="Vesper Libre Regular" panose="020B0604020202020204" charset="0"/>
                <a:cs typeface="Vesper Libre Regular" panose="020B0604020202020204" charset="0"/>
              </a:rPr>
              <a:t>Less customizable</a:t>
            </a:r>
          </a:p>
          <a:p>
            <a:pPr marL="685800" lvl="1" indent="0">
              <a:buNone/>
            </a:pPr>
            <a:endParaRPr lang="en-US" dirty="0">
              <a:latin typeface="Vesper Libre Regular" panose="020B0604020202020204" charset="0"/>
              <a:cs typeface="Vesper Libre Regular" panose="020B0604020202020204" charset="0"/>
            </a:endParaRPr>
          </a:p>
          <a:p>
            <a:endParaRPr lang="en-US" b="1" i="1" u="sng" dirty="0">
              <a:latin typeface="Vesper Libre Regular" panose="020B0604020202020204" charset="0"/>
              <a:cs typeface="Vesper Libre Regular" panose="020B0604020202020204" charset="0"/>
            </a:endParaRPr>
          </a:p>
        </p:txBody>
      </p:sp>
    </p:spTree>
    <p:extLst>
      <p:ext uri="{BB962C8B-B14F-4D97-AF65-F5344CB8AC3E}">
        <p14:creationId xmlns:p14="http://schemas.microsoft.com/office/powerpoint/2010/main" val="144132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273" y="1582374"/>
            <a:ext cx="15773400" cy="6527007"/>
          </a:xfrm>
        </p:spPr>
        <p:txBody>
          <a:bodyPr>
            <a:normAutofit/>
          </a:bodyPr>
          <a:lstStyle/>
          <a:p>
            <a:pPr marL="0" indent="0" algn="ctr">
              <a:buNone/>
            </a:pPr>
            <a:r>
              <a:rPr lang="en-US" sz="4400" b="1" i="1" u="sng" dirty="0">
                <a:latin typeface="Vesper Libre Regular" panose="020B0604020202020204" charset="0"/>
                <a:cs typeface="Vesper Libre Regular" panose="020B0604020202020204" charset="0"/>
              </a:rPr>
              <a:t>Private Cloud</a:t>
            </a:r>
          </a:p>
          <a:p>
            <a:pPr marL="0" indent="0" algn="ctr">
              <a:buNone/>
            </a:pPr>
            <a:endParaRPr lang="en-US" b="1" i="1" u="sng" dirty="0">
              <a:latin typeface="Vesper Libre Regular" panose="020B0604020202020204" charset="0"/>
              <a:cs typeface="Vesper Libre Regular" panose="020B0604020202020204" charset="0"/>
            </a:endParaRPr>
          </a:p>
          <a:p>
            <a:r>
              <a:rPr lang="en-US" dirty="0">
                <a:latin typeface="Vesper Libre Regular" panose="020B0604020202020204" charset="0"/>
                <a:cs typeface="Vesper Libre Regular" panose="020B0604020202020204" charset="0"/>
              </a:rPr>
              <a:t>In a private cloud, the systems and resources that provide the service are located internal to the company or organization that uses them. That organization is responsible for the management and administration of the systems that are used to provide the service. </a:t>
            </a:r>
          </a:p>
          <a:p>
            <a:r>
              <a:rPr lang="en-US" dirty="0">
                <a:latin typeface="Vesper Libre Regular" panose="020B0604020202020204" charset="0"/>
                <a:cs typeface="Vesper Libre Regular" panose="020B0604020202020204" charset="0"/>
              </a:rPr>
              <a:t>In addition, the organization is also responsible for any software or client application that is installed on the end-user system.</a:t>
            </a:r>
          </a:p>
          <a:p>
            <a:r>
              <a:rPr lang="en-US" dirty="0">
                <a:latin typeface="Vesper Libre Regular" panose="020B0604020202020204" charset="0"/>
                <a:cs typeface="Vesper Libre Regular" panose="020B0604020202020204" charset="0"/>
              </a:rPr>
              <a:t>Private clouds are usually accessed through the local LAN or wide area network (WAN). </a:t>
            </a:r>
          </a:p>
        </p:txBody>
      </p:sp>
    </p:spTree>
    <p:extLst>
      <p:ext uri="{BB962C8B-B14F-4D97-AF65-F5344CB8AC3E}">
        <p14:creationId xmlns:p14="http://schemas.microsoft.com/office/powerpoint/2010/main" val="243149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329" y="1680347"/>
            <a:ext cx="15773400" cy="6527007"/>
          </a:xfrm>
        </p:spPr>
        <p:txBody>
          <a:bodyPr>
            <a:normAutofit/>
          </a:bodyPr>
          <a:lstStyle/>
          <a:p>
            <a:r>
              <a:rPr lang="en-US" b="1" i="1" u="sng" dirty="0">
                <a:latin typeface="Vesper Libre Regular" panose="020B0604020202020204" charset="0"/>
                <a:cs typeface="Vesper Libre Regular" panose="020B0604020202020204" charset="0"/>
              </a:rPr>
              <a:t>Advantages of Private Cloud</a:t>
            </a:r>
          </a:p>
          <a:p>
            <a:pPr lvl="1"/>
            <a:r>
              <a:rPr lang="en-US" dirty="0">
                <a:latin typeface="Vesper Libre Regular" panose="020B0604020202020204" charset="0"/>
                <a:cs typeface="Vesper Libre Regular" panose="020B0604020202020204" charset="0"/>
              </a:rPr>
              <a:t>More Control</a:t>
            </a:r>
          </a:p>
          <a:p>
            <a:pPr lvl="1"/>
            <a:r>
              <a:rPr lang="en-US" dirty="0">
                <a:latin typeface="Vesper Libre Regular" panose="020B0604020202020204" charset="0"/>
                <a:cs typeface="Vesper Libre Regular" panose="020B0604020202020204" charset="0"/>
              </a:rPr>
              <a:t>Security &amp; privacy</a:t>
            </a:r>
          </a:p>
          <a:p>
            <a:pPr lvl="1"/>
            <a:r>
              <a:rPr lang="en-US" dirty="0">
                <a:latin typeface="Vesper Libre Regular" panose="020B0604020202020204" charset="0"/>
                <a:cs typeface="Vesper Libre Regular" panose="020B0604020202020204" charset="0"/>
              </a:rPr>
              <a:t>Improved performance</a:t>
            </a:r>
          </a:p>
          <a:p>
            <a:r>
              <a:rPr lang="en-US" b="1" i="1" u="sng" dirty="0">
                <a:latin typeface="Vesper Libre Regular" panose="020B0604020202020204" charset="0"/>
                <a:cs typeface="Vesper Libre Regular" panose="020B0604020202020204" charset="0"/>
              </a:rPr>
              <a:t>Disadvantages of Private Cloud</a:t>
            </a:r>
          </a:p>
          <a:p>
            <a:pPr lvl="1"/>
            <a:r>
              <a:rPr lang="en-US" dirty="0">
                <a:latin typeface="Vesper Libre Regular" panose="020B0604020202020204" charset="0"/>
                <a:cs typeface="Vesper Libre Regular" panose="020B0604020202020204" charset="0"/>
              </a:rPr>
              <a:t>High cost</a:t>
            </a:r>
          </a:p>
          <a:p>
            <a:pPr lvl="1"/>
            <a:r>
              <a:rPr lang="en-US" dirty="0">
                <a:latin typeface="Vesper Libre Regular" panose="020B0604020202020204" charset="0"/>
                <a:cs typeface="Vesper Libre Regular" panose="020B0604020202020204" charset="0"/>
              </a:rPr>
              <a:t>Restricted area of operations</a:t>
            </a:r>
          </a:p>
          <a:p>
            <a:pPr lvl="1"/>
            <a:r>
              <a:rPr lang="en-US" dirty="0">
                <a:latin typeface="Vesper Libre Regular" panose="020B0604020202020204" charset="0"/>
                <a:cs typeface="Vesper Libre Regular" panose="020B0604020202020204" charset="0"/>
              </a:rPr>
              <a:t>Limited scalability</a:t>
            </a:r>
          </a:p>
          <a:p>
            <a:pPr lvl="1"/>
            <a:r>
              <a:rPr lang="en-US" dirty="0">
                <a:latin typeface="Vesper Libre Regular" panose="020B0604020202020204" charset="0"/>
                <a:cs typeface="Vesper Libre Regular" panose="020B0604020202020204" charset="0"/>
              </a:rPr>
              <a:t>Skilled people</a:t>
            </a:r>
          </a:p>
          <a:p>
            <a:pPr marL="685800" lvl="1" indent="0">
              <a:buNone/>
            </a:pPr>
            <a:endParaRPr lang="en-US" dirty="0">
              <a:latin typeface="Vesper Libre Regular" panose="020B0604020202020204" charset="0"/>
              <a:cs typeface="Vesper Libre Regular" panose="020B0604020202020204" charset="0"/>
            </a:endParaRPr>
          </a:p>
          <a:p>
            <a:endParaRPr lang="en-US" b="1" i="1" u="sng" dirty="0">
              <a:latin typeface="Vesper Libre Regular" panose="020B0604020202020204" charset="0"/>
              <a:cs typeface="Vesper Libre Regular" panose="020B0604020202020204" charset="0"/>
            </a:endParaRPr>
          </a:p>
        </p:txBody>
      </p:sp>
    </p:spTree>
    <p:extLst>
      <p:ext uri="{BB962C8B-B14F-4D97-AF65-F5344CB8AC3E}">
        <p14:creationId xmlns:p14="http://schemas.microsoft.com/office/powerpoint/2010/main" val="391571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8518" y="1503998"/>
            <a:ext cx="15773400" cy="6527007"/>
          </a:xfrm>
        </p:spPr>
        <p:txBody>
          <a:bodyPr/>
          <a:lstStyle/>
          <a:p>
            <a:pPr marL="0" indent="0" algn="ctr">
              <a:buNone/>
            </a:pPr>
            <a:r>
              <a:rPr lang="en-US" b="1" i="1" u="sng" dirty="0">
                <a:latin typeface="Vesper Libre Regular" panose="020B0604020202020204" charset="0"/>
                <a:cs typeface="Vesper Libre Regular" panose="020B0604020202020204" charset="0"/>
              </a:rPr>
              <a:t>Hybrid Cloud</a:t>
            </a:r>
          </a:p>
          <a:p>
            <a:pPr marL="0" indent="0" algn="ctr">
              <a:buNone/>
            </a:pPr>
            <a:endParaRPr lang="en-US" b="1" i="1" u="sng" dirty="0">
              <a:latin typeface="Vesper Libre Regular" panose="020B0604020202020204" charset="0"/>
              <a:cs typeface="Vesper Libre Regular" panose="020B0604020202020204" charset="0"/>
            </a:endParaRPr>
          </a:p>
          <a:p>
            <a:r>
              <a:rPr lang="en-US" dirty="0">
                <a:latin typeface="Vesper Libre Regular" panose="020B0604020202020204" charset="0"/>
                <a:cs typeface="Vesper Libre Regular" panose="020B0604020202020204" charset="0"/>
              </a:rPr>
              <a:t>A hybrid cloud model is a combination of two or more other cloud models.</a:t>
            </a:r>
          </a:p>
          <a:p>
            <a:r>
              <a:rPr lang="en-US" dirty="0">
                <a:latin typeface="Vesper Libre Regular" panose="020B0604020202020204" charset="0"/>
                <a:cs typeface="Vesper Libre Regular" panose="020B0604020202020204" charset="0"/>
              </a:rPr>
              <a:t>Hybrid cloud = public cloud + private cloud</a:t>
            </a:r>
          </a:p>
          <a:p>
            <a:r>
              <a:rPr lang="en-US" dirty="0">
                <a:latin typeface="Vesper Libre Regular" panose="020B0604020202020204" charset="0"/>
                <a:cs typeface="Vesper Libre Regular" panose="020B0604020202020204" charset="0"/>
              </a:rPr>
              <a:t>The clouds themselves are not mixed together; rather, each cloud is separate, and they are all linked together. </a:t>
            </a:r>
          </a:p>
          <a:p>
            <a:r>
              <a:rPr lang="en-US" dirty="0">
                <a:latin typeface="Vesper Libre Regular" panose="020B0604020202020204" charset="0"/>
                <a:cs typeface="Vesper Libre Regular" panose="020B0604020202020204" charset="0"/>
              </a:rPr>
              <a:t>A hybrid cloud may introduce more complexity to the environment, but it also allows more flexibility in fulfilling an organization’s objectives.</a:t>
            </a:r>
          </a:p>
        </p:txBody>
      </p:sp>
    </p:spTree>
    <p:extLst>
      <p:ext uri="{BB962C8B-B14F-4D97-AF65-F5344CB8AC3E}">
        <p14:creationId xmlns:p14="http://schemas.microsoft.com/office/powerpoint/2010/main" val="269300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1095400"/>
            <a:ext cx="12461932" cy="1390269"/>
          </a:xfrm>
          <a:prstGeom prst="rect">
            <a:avLst/>
          </a:prstGeom>
        </p:spPr>
        <p:txBody>
          <a:bodyPr lIns="0" tIns="0" rIns="0" bIns="0" rtlCol="0" anchor="t">
            <a:spAutoFit/>
          </a:bodyPr>
          <a:lstStyle/>
          <a:p>
            <a:pPr marL="0" lvl="0" indent="0" algn="just">
              <a:lnSpc>
                <a:spcPts val="10847"/>
              </a:lnSpc>
              <a:spcBef>
                <a:spcPct val="0"/>
              </a:spcBef>
            </a:pPr>
            <a:r>
              <a:rPr lang="en-US" sz="9600">
                <a:solidFill>
                  <a:srgbClr val="250542"/>
                </a:solidFill>
                <a:latin typeface="Vesper Libre Regular"/>
              </a:rPr>
              <a:t>Learning Objectives</a:t>
            </a:r>
          </a:p>
        </p:txBody>
      </p:sp>
      <p:sp>
        <p:nvSpPr>
          <p:cNvPr id="4" name="TextBox 4"/>
          <p:cNvSpPr txBox="1"/>
          <p:nvPr/>
        </p:nvSpPr>
        <p:spPr>
          <a:xfrm>
            <a:off x="1028700" y="4413250"/>
            <a:ext cx="16636286" cy="1384300"/>
          </a:xfrm>
          <a:prstGeom prst="rect">
            <a:avLst/>
          </a:prstGeom>
        </p:spPr>
        <p:txBody>
          <a:bodyPr lIns="0" tIns="0" rIns="0" bIns="0" rtlCol="0" anchor="t">
            <a:spAutoFit/>
          </a:bodyPr>
          <a:lstStyle/>
          <a:p>
            <a:pPr marL="863603" lvl="1" indent="-431801" algn="just">
              <a:lnSpc>
                <a:spcPts val="5600"/>
              </a:lnSpc>
              <a:buFont typeface="Arial"/>
              <a:buChar char="•"/>
            </a:pPr>
            <a:r>
              <a:rPr lang="en-US" sz="4000" spc="-40">
                <a:solidFill>
                  <a:srgbClr val="250542"/>
                </a:solidFill>
                <a:latin typeface="Times Neue Roman"/>
              </a:rPr>
              <a:t>Introduction to Cloud Computing</a:t>
            </a:r>
          </a:p>
          <a:p>
            <a:pPr marL="863603" lvl="1" indent="-431801" algn="just">
              <a:lnSpc>
                <a:spcPts val="5600"/>
              </a:lnSpc>
              <a:buFont typeface="Arial"/>
              <a:buChar char="•"/>
            </a:pPr>
            <a:r>
              <a:rPr lang="en-US" sz="4000" spc="-40">
                <a:solidFill>
                  <a:srgbClr val="250542"/>
                </a:solidFill>
                <a:latin typeface="Times Neue Roman"/>
              </a:rPr>
              <a:t>IaaS, PaaS, SaaS, On-Prem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329" y="1680347"/>
            <a:ext cx="15773400" cy="6527007"/>
          </a:xfrm>
        </p:spPr>
        <p:txBody>
          <a:bodyPr>
            <a:normAutofit/>
          </a:bodyPr>
          <a:lstStyle/>
          <a:p>
            <a:r>
              <a:rPr lang="en-US" b="1" i="1" u="sng" dirty="0">
                <a:latin typeface="Vesper Libre Regular" panose="020B0604020202020204" charset="0"/>
                <a:cs typeface="Vesper Libre Regular" panose="020B0604020202020204" charset="0"/>
              </a:rPr>
              <a:t>Advantages of Hybrid Cloud</a:t>
            </a:r>
          </a:p>
          <a:p>
            <a:pPr lvl="1"/>
            <a:r>
              <a:rPr lang="en-US" dirty="0">
                <a:latin typeface="Vesper Libre Regular" panose="020B0604020202020204" charset="0"/>
                <a:cs typeface="Vesper Libre Regular" panose="020B0604020202020204" charset="0"/>
              </a:rPr>
              <a:t>Flexible and secure</a:t>
            </a:r>
          </a:p>
          <a:p>
            <a:pPr lvl="1"/>
            <a:r>
              <a:rPr lang="en-US" dirty="0">
                <a:latin typeface="Vesper Libre Regular" panose="020B0604020202020204" charset="0"/>
                <a:cs typeface="Vesper Libre Regular" panose="020B0604020202020204" charset="0"/>
              </a:rPr>
              <a:t>Cost effective</a:t>
            </a:r>
          </a:p>
          <a:p>
            <a:r>
              <a:rPr lang="en-US" b="1" i="1" u="sng" dirty="0">
                <a:latin typeface="Vesper Libre Regular" panose="020B0604020202020204" charset="0"/>
                <a:cs typeface="Vesper Libre Regular" panose="020B0604020202020204" charset="0"/>
              </a:rPr>
              <a:t>Disadvantages of Hybrid Cloud</a:t>
            </a:r>
          </a:p>
          <a:p>
            <a:pPr lvl="1"/>
            <a:r>
              <a:rPr lang="en-US" dirty="0">
                <a:latin typeface="Vesper Libre Regular" panose="020B0604020202020204" charset="0"/>
                <a:cs typeface="Vesper Libre Regular" panose="020B0604020202020204" charset="0"/>
              </a:rPr>
              <a:t>Due to private and public combination</a:t>
            </a:r>
            <a:endParaRPr lang="en-US" b="1" i="1" u="sng" dirty="0">
              <a:latin typeface="Vesper Libre Regular" panose="020B0604020202020204" charset="0"/>
              <a:cs typeface="Vesper Libre Regular" panose="020B0604020202020204" charset="0"/>
            </a:endParaRPr>
          </a:p>
          <a:p>
            <a:pPr lvl="2"/>
            <a:r>
              <a:rPr lang="en-US" dirty="0">
                <a:latin typeface="Vesper Libre Regular" panose="020B0604020202020204" charset="0"/>
                <a:cs typeface="Vesper Libre Regular" panose="020B0604020202020204" charset="0"/>
              </a:rPr>
              <a:t>Networking issues</a:t>
            </a:r>
          </a:p>
          <a:p>
            <a:pPr lvl="2"/>
            <a:r>
              <a:rPr lang="en-US" dirty="0">
                <a:latin typeface="Vesper Libre Regular" panose="020B0604020202020204" charset="0"/>
                <a:cs typeface="Vesper Libre Regular" panose="020B0604020202020204" charset="0"/>
              </a:rPr>
              <a:t>Infrastructure Compatibility</a:t>
            </a:r>
          </a:p>
          <a:p>
            <a:pPr lvl="2"/>
            <a:r>
              <a:rPr lang="en-US" dirty="0">
                <a:latin typeface="Vesper Libre Regular" panose="020B0604020202020204" charset="0"/>
                <a:cs typeface="Vesper Libre Regular" panose="020B0604020202020204" charset="0"/>
              </a:rPr>
              <a:t>Reliability</a:t>
            </a:r>
          </a:p>
          <a:p>
            <a:pPr marL="685800" lvl="1" indent="0">
              <a:buNone/>
            </a:pPr>
            <a:endParaRPr lang="en-US" dirty="0">
              <a:latin typeface="Vesper Libre Regular" panose="020B0604020202020204" charset="0"/>
              <a:cs typeface="Vesper Libre Regular" panose="020B0604020202020204" charset="0"/>
            </a:endParaRPr>
          </a:p>
          <a:p>
            <a:endParaRPr lang="en-US" b="1" i="1" u="sng" dirty="0">
              <a:latin typeface="Vesper Libre Regular" panose="020B0604020202020204" charset="0"/>
              <a:cs typeface="Vesper Libre Regular" panose="020B0604020202020204" charset="0"/>
            </a:endParaRPr>
          </a:p>
        </p:txBody>
      </p:sp>
    </p:spTree>
    <p:extLst>
      <p:ext uri="{BB962C8B-B14F-4D97-AF65-F5344CB8AC3E}">
        <p14:creationId xmlns:p14="http://schemas.microsoft.com/office/powerpoint/2010/main" val="19608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054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alphaModFix amt="6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445379" y="1444879"/>
            <a:ext cx="7397243" cy="7397243"/>
          </a:xfrm>
          <a:prstGeom prst="rect">
            <a:avLst/>
          </a:prstGeom>
        </p:spPr>
      </p:pic>
      <p:sp>
        <p:nvSpPr>
          <p:cNvPr id="3" name="TextBox 3"/>
          <p:cNvSpPr txBox="1"/>
          <p:nvPr/>
        </p:nvSpPr>
        <p:spPr>
          <a:xfrm>
            <a:off x="1028700" y="4583619"/>
            <a:ext cx="16230600" cy="1176912"/>
          </a:xfrm>
          <a:prstGeom prst="rect">
            <a:avLst/>
          </a:prstGeom>
        </p:spPr>
        <p:txBody>
          <a:bodyPr lIns="0" tIns="0" rIns="0" bIns="0" rtlCol="0" anchor="t">
            <a:spAutoFit/>
          </a:bodyPr>
          <a:lstStyle/>
          <a:p>
            <a:pPr marL="0" lvl="0" indent="0" algn="ctr">
              <a:lnSpc>
                <a:spcPts val="9153"/>
              </a:lnSpc>
              <a:spcBef>
                <a:spcPct val="0"/>
              </a:spcBef>
            </a:pPr>
            <a:r>
              <a:rPr lang="en-US" sz="8100">
                <a:solidFill>
                  <a:srgbClr val="FFFFFF"/>
                </a:solidFill>
                <a:latin typeface="Vesper Libre Regular"/>
              </a:rPr>
              <a:t>Why Cloud Computing?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a:solidFill>
                  <a:srgbClr val="250542"/>
                </a:solidFill>
                <a:latin typeface="Vesper Libre Regular"/>
              </a:rPr>
              <a:t>Scope of Cloud Computing</a:t>
            </a:r>
          </a:p>
        </p:txBody>
      </p:sp>
      <p:sp>
        <p:nvSpPr>
          <p:cNvPr id="3" name="TextBox 3"/>
          <p:cNvSpPr txBox="1"/>
          <p:nvPr/>
        </p:nvSpPr>
        <p:spPr>
          <a:xfrm>
            <a:off x="565059" y="2662609"/>
            <a:ext cx="16694241" cy="4401566"/>
          </a:xfrm>
          <a:prstGeom prst="rect">
            <a:avLst/>
          </a:prstGeom>
        </p:spPr>
        <p:txBody>
          <a:bodyPr lIns="0" tIns="0" rIns="0" bIns="0" rtlCol="0" anchor="t">
            <a:spAutoFit/>
          </a:bodyPr>
          <a:lstStyle/>
          <a:p>
            <a:pPr marL="949962" lvl="1" indent="-474981">
              <a:lnSpc>
                <a:spcPts val="4972"/>
              </a:lnSpc>
              <a:buFont typeface="Arial"/>
              <a:buChar char="•"/>
            </a:pPr>
            <a:r>
              <a:rPr lang="en-US" sz="4400">
                <a:solidFill>
                  <a:srgbClr val="250542"/>
                </a:solidFill>
                <a:latin typeface="Vesper Libre Regular"/>
              </a:rPr>
              <a:t>In demand high-end jobs like software architect and DevOps Engineer require cloud skills</a:t>
            </a:r>
          </a:p>
          <a:p>
            <a:pPr>
              <a:lnSpc>
                <a:spcPts val="4972"/>
              </a:lnSpc>
            </a:pPr>
            <a:endParaRPr/>
          </a:p>
          <a:p>
            <a:pPr marL="949962" lvl="1" indent="-474981">
              <a:lnSpc>
                <a:spcPts val="4972"/>
              </a:lnSpc>
              <a:buFont typeface="Arial"/>
              <a:buChar char="•"/>
            </a:pPr>
            <a:r>
              <a:rPr lang="en-US" sz="4400" u="sng">
                <a:solidFill>
                  <a:srgbClr val="250542"/>
                </a:solidFill>
                <a:latin typeface="Vesper Libre Regular"/>
              </a:rPr>
              <a:t>https://www.bmc.com/blogs/cloud-growth-trends/</a:t>
            </a:r>
          </a:p>
          <a:p>
            <a:pPr>
              <a:lnSpc>
                <a:spcPts val="4972"/>
              </a:lnSpc>
            </a:pPr>
            <a:endParaRPr/>
          </a:p>
          <a:p>
            <a:pPr marL="949962" lvl="1" indent="-474981">
              <a:lnSpc>
                <a:spcPts val="4972"/>
              </a:lnSpc>
              <a:buFont typeface="Arial"/>
              <a:buChar char="•"/>
            </a:pPr>
            <a:r>
              <a:rPr lang="en-US" sz="4400">
                <a:solidFill>
                  <a:srgbClr val="250542"/>
                </a:solidFill>
                <a:latin typeface="Vesper Libre Regular"/>
              </a:rPr>
              <a:t>Indeed.com, identified the "booming" cloud skills as a major trend in the tech skills market.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a:solidFill>
                  <a:srgbClr val="250542"/>
                </a:solidFill>
                <a:latin typeface="Vesper Libre Regular"/>
              </a:rPr>
              <a:t>Cloud Computing in Pakistan</a:t>
            </a:r>
          </a:p>
        </p:txBody>
      </p:sp>
      <p:sp>
        <p:nvSpPr>
          <p:cNvPr id="3" name="TextBox 3"/>
          <p:cNvSpPr txBox="1"/>
          <p:nvPr/>
        </p:nvSpPr>
        <p:spPr>
          <a:xfrm>
            <a:off x="565059" y="3450051"/>
            <a:ext cx="16694241" cy="4401566"/>
          </a:xfrm>
          <a:prstGeom prst="rect">
            <a:avLst/>
          </a:prstGeom>
        </p:spPr>
        <p:txBody>
          <a:bodyPr lIns="0" tIns="0" rIns="0" bIns="0" rtlCol="0" anchor="t">
            <a:spAutoFit/>
          </a:bodyPr>
          <a:lstStyle/>
          <a:p>
            <a:pPr marL="949962" lvl="1" indent="-474981">
              <a:lnSpc>
                <a:spcPts val="4972"/>
              </a:lnSpc>
              <a:buFont typeface="Arial"/>
              <a:buChar char="•"/>
            </a:pPr>
            <a:r>
              <a:rPr lang="en-US" sz="4400">
                <a:solidFill>
                  <a:srgbClr val="250542"/>
                </a:solidFill>
                <a:latin typeface="Vesper Libre Regular"/>
              </a:rPr>
              <a:t>booming industry in Pakistan</a:t>
            </a:r>
          </a:p>
          <a:p>
            <a:pPr>
              <a:lnSpc>
                <a:spcPts val="4972"/>
              </a:lnSpc>
            </a:pPr>
            <a:endParaRPr/>
          </a:p>
          <a:p>
            <a:pPr marL="949962" lvl="1" indent="-474981">
              <a:lnSpc>
                <a:spcPts val="4972"/>
              </a:lnSpc>
              <a:buFont typeface="Arial"/>
              <a:buChar char="•"/>
            </a:pPr>
            <a:r>
              <a:rPr lang="en-US" sz="4400">
                <a:solidFill>
                  <a:srgbClr val="250542"/>
                </a:solidFill>
                <a:latin typeface="Vesper Libre Regular"/>
              </a:rPr>
              <a:t>Government organizations' impressive results in cloud</a:t>
            </a:r>
          </a:p>
          <a:p>
            <a:pPr marL="1899924" lvl="2" indent="-633308">
              <a:lnSpc>
                <a:spcPts val="4972"/>
              </a:lnSpc>
              <a:buFont typeface="Arial"/>
              <a:buChar char="⚬"/>
            </a:pPr>
            <a:r>
              <a:rPr lang="en-US" sz="4400">
                <a:solidFill>
                  <a:srgbClr val="250542"/>
                </a:solidFill>
                <a:latin typeface="Vesper Libre Regular"/>
              </a:rPr>
              <a:t>HEC, PITB, and NTC</a:t>
            </a:r>
          </a:p>
          <a:p>
            <a:pPr>
              <a:lnSpc>
                <a:spcPts val="4972"/>
              </a:lnSpc>
            </a:pPr>
            <a:endParaRPr/>
          </a:p>
          <a:p>
            <a:pPr marL="949962" lvl="1" indent="-474981">
              <a:lnSpc>
                <a:spcPts val="4972"/>
              </a:lnSpc>
              <a:buFont typeface="Arial"/>
              <a:buChar char="•"/>
            </a:pPr>
            <a:r>
              <a:rPr lang="en-US" sz="4400">
                <a:solidFill>
                  <a:srgbClr val="250542"/>
                </a:solidFill>
                <a:latin typeface="Vesper Libre Regular"/>
              </a:rPr>
              <a:t>Private companies providing cloud services</a:t>
            </a:r>
          </a:p>
          <a:p>
            <a:pPr marL="1899924" lvl="2" indent="-633308">
              <a:lnSpc>
                <a:spcPts val="4972"/>
              </a:lnSpc>
              <a:buFont typeface="Arial"/>
              <a:buChar char="⚬"/>
            </a:pPr>
            <a:r>
              <a:rPr lang="en-US" sz="4400">
                <a:solidFill>
                  <a:srgbClr val="250542"/>
                </a:solidFill>
                <a:latin typeface="Vesper Libre Regular"/>
              </a:rPr>
              <a:t>RapidCompute, PTCL, Nayatel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1095375"/>
            <a:ext cx="16230600" cy="1390294"/>
          </a:xfrm>
          <a:prstGeom prst="rect">
            <a:avLst/>
          </a:prstGeom>
        </p:spPr>
        <p:txBody>
          <a:bodyPr lIns="0" tIns="0" rIns="0" bIns="0" rtlCol="0" anchor="t">
            <a:spAutoFit/>
          </a:bodyPr>
          <a:lstStyle/>
          <a:p>
            <a:pPr marL="0" lvl="0" indent="0">
              <a:lnSpc>
                <a:spcPts val="10847"/>
              </a:lnSpc>
              <a:spcBef>
                <a:spcPct val="0"/>
              </a:spcBef>
            </a:pPr>
            <a:r>
              <a:rPr lang="en-US" sz="9599">
                <a:solidFill>
                  <a:srgbClr val="250542"/>
                </a:solidFill>
                <a:latin typeface="Vesper Libre Regular"/>
              </a:rPr>
              <a:t>What is Cloud Computing?</a:t>
            </a:r>
          </a:p>
        </p:txBody>
      </p:sp>
      <p:sp>
        <p:nvSpPr>
          <p:cNvPr id="3" name="TextBox 3"/>
          <p:cNvSpPr txBox="1"/>
          <p:nvPr/>
        </p:nvSpPr>
        <p:spPr>
          <a:xfrm>
            <a:off x="527214" y="3093339"/>
            <a:ext cx="16732086" cy="4128897"/>
          </a:xfrm>
          <a:prstGeom prst="rect">
            <a:avLst/>
          </a:prstGeom>
        </p:spPr>
        <p:txBody>
          <a:bodyPr lIns="0" tIns="0" rIns="0" bIns="0" rtlCol="0" anchor="t">
            <a:spAutoFit/>
          </a:bodyPr>
          <a:lstStyle/>
          <a:p>
            <a:pPr marL="1036314" lvl="1" indent="-518157">
              <a:lnSpc>
                <a:spcPts val="5423"/>
              </a:lnSpc>
              <a:buFont typeface="Arial"/>
              <a:buChar char="•"/>
            </a:pPr>
            <a:r>
              <a:rPr lang="en-US" sz="4799">
                <a:solidFill>
                  <a:srgbClr val="250542"/>
                </a:solidFill>
                <a:latin typeface="Vesper Libre Regular"/>
              </a:rPr>
              <a:t>On-demand availability of computer system resources, especially computing power and storage</a:t>
            </a:r>
          </a:p>
          <a:p>
            <a:pPr>
              <a:lnSpc>
                <a:spcPts val="5423"/>
              </a:lnSpc>
            </a:pPr>
            <a:endParaRPr/>
          </a:p>
          <a:p>
            <a:pPr marL="1036314" lvl="1" indent="-518157">
              <a:lnSpc>
                <a:spcPts val="5423"/>
              </a:lnSpc>
              <a:buFont typeface="Arial"/>
              <a:buChar char="•"/>
            </a:pPr>
            <a:r>
              <a:rPr lang="en-US" sz="4799">
                <a:solidFill>
                  <a:srgbClr val="250542"/>
                </a:solidFill>
                <a:latin typeface="Vesper Libre Regular"/>
              </a:rPr>
              <a:t>automation of virtualization</a:t>
            </a:r>
          </a:p>
          <a:p>
            <a:pPr>
              <a:lnSpc>
                <a:spcPts val="5423"/>
              </a:lnSpc>
            </a:pPr>
            <a:endParaRPr/>
          </a:p>
          <a:p>
            <a:pPr marL="1036314" lvl="1" indent="-518157">
              <a:lnSpc>
                <a:spcPts val="5423"/>
              </a:lnSpc>
              <a:buFont typeface="Arial"/>
              <a:buChar char="•"/>
            </a:pPr>
            <a:r>
              <a:rPr lang="en-US" sz="4799">
                <a:solidFill>
                  <a:srgbClr val="250542"/>
                </a:solidFill>
                <a:latin typeface="Vesper Libre Regular"/>
              </a:rPr>
              <a:t>Storing and accessing data and programs over the internet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l="23502" r="23613"/>
          <a:stretch>
            <a:fillRect/>
          </a:stretch>
        </p:blipFill>
        <p:spPr>
          <a:xfrm>
            <a:off x="2856268" y="2045203"/>
            <a:ext cx="12575463" cy="7213097"/>
          </a:xfrm>
          <a:prstGeom prst="rect">
            <a:avLst/>
          </a:prstGeom>
        </p:spPr>
      </p:pic>
      <p:sp>
        <p:nvSpPr>
          <p:cNvPr id="3" name="TextBox 3"/>
          <p:cNvSpPr txBox="1"/>
          <p:nvPr/>
        </p:nvSpPr>
        <p:spPr>
          <a:xfrm>
            <a:off x="1028700" y="1066800"/>
            <a:ext cx="14728774" cy="811784"/>
          </a:xfrm>
          <a:prstGeom prst="rect">
            <a:avLst/>
          </a:prstGeom>
        </p:spPr>
        <p:txBody>
          <a:bodyPr lIns="0" tIns="0" rIns="0" bIns="0" rtlCol="0" anchor="t">
            <a:spAutoFit/>
          </a:bodyPr>
          <a:lstStyle/>
          <a:p>
            <a:pPr marL="0" lvl="0" indent="0">
              <a:lnSpc>
                <a:spcPts val="6328"/>
              </a:lnSpc>
              <a:spcBef>
                <a:spcPct val="0"/>
              </a:spcBef>
            </a:pPr>
            <a:r>
              <a:rPr lang="en-US" sz="5600">
                <a:solidFill>
                  <a:srgbClr val="250542"/>
                </a:solidFill>
                <a:latin typeface="Vesper Libre Regular"/>
              </a:rPr>
              <a:t>Service Models of Cloud Computing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3684961" y="6104776"/>
            <a:ext cx="4730287" cy="3153524"/>
          </a:xfrm>
          <a:prstGeom prst="rect">
            <a:avLst/>
          </a:prstGeom>
        </p:spPr>
      </p:pic>
      <p:pic>
        <p:nvPicPr>
          <p:cNvPr id="3" name="Picture 3"/>
          <p:cNvPicPr>
            <a:picLocks noChangeAspect="1"/>
          </p:cNvPicPr>
          <p:nvPr/>
        </p:nvPicPr>
        <p:blipFill>
          <a:blip r:embed="rId3" cstate="print"/>
          <a:srcRect/>
          <a:stretch>
            <a:fillRect/>
          </a:stretch>
        </p:blipFill>
        <p:spPr>
          <a:xfrm>
            <a:off x="10386603" y="7343026"/>
            <a:ext cx="4755663" cy="1383258"/>
          </a:xfrm>
          <a:prstGeom prst="rect">
            <a:avLst/>
          </a:prstGeom>
        </p:spPr>
      </p:pic>
      <p:pic>
        <p:nvPicPr>
          <p:cNvPr id="4" name="Picture 4"/>
          <p:cNvPicPr>
            <a:picLocks noChangeAspect="1"/>
          </p:cNvPicPr>
          <p:nvPr/>
        </p:nvPicPr>
        <p:blipFill>
          <a:blip r:embed="rId4" cstate="print"/>
          <a:srcRect/>
          <a:stretch>
            <a:fillRect/>
          </a:stretch>
        </p:blipFill>
        <p:spPr>
          <a:xfrm>
            <a:off x="1028700" y="3272680"/>
            <a:ext cx="5021404" cy="2825377"/>
          </a:xfrm>
          <a:prstGeom prst="rect">
            <a:avLst/>
          </a:prstGeom>
        </p:spPr>
      </p:pic>
      <p:pic>
        <p:nvPicPr>
          <p:cNvPr id="5" name="Picture 5"/>
          <p:cNvPicPr>
            <a:picLocks noChangeAspect="1"/>
          </p:cNvPicPr>
          <p:nvPr/>
        </p:nvPicPr>
        <p:blipFill>
          <a:blip r:embed="rId5" cstate="print"/>
          <a:srcRect/>
          <a:stretch>
            <a:fillRect/>
          </a:stretch>
        </p:blipFill>
        <p:spPr>
          <a:xfrm>
            <a:off x="6674771" y="3316686"/>
            <a:ext cx="5314540" cy="2788090"/>
          </a:xfrm>
          <a:prstGeom prst="rect">
            <a:avLst/>
          </a:prstGeom>
        </p:spPr>
      </p:pic>
      <p:pic>
        <p:nvPicPr>
          <p:cNvPr id="6" name="Picture 6"/>
          <p:cNvPicPr>
            <a:picLocks noChangeAspect="1"/>
          </p:cNvPicPr>
          <p:nvPr/>
        </p:nvPicPr>
        <p:blipFill>
          <a:blip r:embed="rId6" cstate="print"/>
          <a:srcRect/>
          <a:stretch>
            <a:fillRect/>
          </a:stretch>
        </p:blipFill>
        <p:spPr>
          <a:xfrm>
            <a:off x="14100881" y="3643983"/>
            <a:ext cx="2082770" cy="2082770"/>
          </a:xfrm>
          <a:prstGeom prst="rect">
            <a:avLst/>
          </a:prstGeom>
        </p:spPr>
      </p:pic>
      <p:sp>
        <p:nvSpPr>
          <p:cNvPr id="7" name="TextBox 7"/>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a:solidFill>
                  <a:srgbClr val="250542"/>
                </a:solidFill>
                <a:latin typeface="Vesper Libre Regular"/>
              </a:rPr>
              <a:t>Infrastructure as a Service (IaaS)</a:t>
            </a:r>
          </a:p>
        </p:txBody>
      </p:sp>
      <p:sp>
        <p:nvSpPr>
          <p:cNvPr id="8" name="TextBox 8"/>
          <p:cNvSpPr txBox="1"/>
          <p:nvPr/>
        </p:nvSpPr>
        <p:spPr>
          <a:xfrm>
            <a:off x="1028700" y="2643014"/>
            <a:ext cx="8597908" cy="629666"/>
          </a:xfrm>
          <a:prstGeom prst="rect">
            <a:avLst/>
          </a:prstGeom>
        </p:spPr>
        <p:txBody>
          <a:bodyPr lIns="0" tIns="0" rIns="0" bIns="0" rtlCol="0" anchor="t">
            <a:spAutoFit/>
          </a:bodyPr>
          <a:lstStyle/>
          <a:p>
            <a:pPr marL="0" lvl="0" indent="0">
              <a:lnSpc>
                <a:spcPts val="4972"/>
              </a:lnSpc>
              <a:spcBef>
                <a:spcPct val="0"/>
              </a:spcBef>
            </a:pPr>
            <a:r>
              <a:rPr lang="en-US" sz="4400">
                <a:solidFill>
                  <a:srgbClr val="250542"/>
                </a:solidFill>
                <a:latin typeface="Vesper Libre Regular"/>
              </a:rPr>
              <a:t>Computing Resources over internet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a:stretch>
            <a:fillRect/>
          </a:stretch>
        </p:blipFill>
        <p:spPr>
          <a:xfrm>
            <a:off x="1028700" y="5347029"/>
            <a:ext cx="5034982" cy="1397948"/>
          </a:xfrm>
          <a:prstGeom prst="rect">
            <a:avLst/>
          </a:prstGeom>
        </p:spPr>
      </p:pic>
      <p:pic>
        <p:nvPicPr>
          <p:cNvPr id="3" name="Picture 3"/>
          <p:cNvPicPr>
            <a:picLocks noChangeAspect="1"/>
          </p:cNvPicPr>
          <p:nvPr/>
        </p:nvPicPr>
        <p:blipFill>
          <a:blip r:embed="rId3" cstate="print"/>
          <a:srcRect/>
          <a:stretch>
            <a:fillRect/>
          </a:stretch>
        </p:blipFill>
        <p:spPr>
          <a:xfrm>
            <a:off x="7846305" y="3998508"/>
            <a:ext cx="9154897" cy="5492938"/>
          </a:xfrm>
          <a:prstGeom prst="rect">
            <a:avLst/>
          </a:prstGeom>
        </p:spPr>
      </p:pic>
      <p:sp>
        <p:nvSpPr>
          <p:cNvPr id="4" name="TextBox 4"/>
          <p:cNvSpPr txBox="1"/>
          <p:nvPr/>
        </p:nvSpPr>
        <p:spPr>
          <a:xfrm>
            <a:off x="1028700" y="1125410"/>
            <a:ext cx="13635210" cy="954024"/>
          </a:xfrm>
          <a:prstGeom prst="rect">
            <a:avLst/>
          </a:prstGeom>
        </p:spPr>
        <p:txBody>
          <a:bodyPr lIns="0" tIns="0" rIns="0" bIns="0" rtlCol="0" anchor="t">
            <a:spAutoFit/>
          </a:bodyPr>
          <a:lstStyle/>
          <a:p>
            <a:pPr marL="0" lvl="0" indent="0">
              <a:lnSpc>
                <a:spcPts val="7458"/>
              </a:lnSpc>
              <a:spcBef>
                <a:spcPct val="0"/>
              </a:spcBef>
            </a:pPr>
            <a:r>
              <a:rPr lang="en-US" sz="6600">
                <a:solidFill>
                  <a:srgbClr val="250542"/>
                </a:solidFill>
                <a:latin typeface="Vesper Libre Regular"/>
              </a:rPr>
              <a:t>Platform as a Service (PaaS)</a:t>
            </a:r>
          </a:p>
        </p:txBody>
      </p:sp>
      <p:sp>
        <p:nvSpPr>
          <p:cNvPr id="5" name="TextBox 5"/>
          <p:cNvSpPr txBox="1"/>
          <p:nvPr/>
        </p:nvSpPr>
        <p:spPr>
          <a:xfrm>
            <a:off x="1028700" y="2491153"/>
            <a:ext cx="14113566" cy="629666"/>
          </a:xfrm>
          <a:prstGeom prst="rect">
            <a:avLst/>
          </a:prstGeom>
        </p:spPr>
        <p:txBody>
          <a:bodyPr lIns="0" tIns="0" rIns="0" bIns="0" rtlCol="0" anchor="t">
            <a:spAutoFit/>
          </a:bodyPr>
          <a:lstStyle/>
          <a:p>
            <a:pPr marL="0" lvl="0" indent="0">
              <a:lnSpc>
                <a:spcPts val="4972"/>
              </a:lnSpc>
              <a:spcBef>
                <a:spcPct val="0"/>
              </a:spcBef>
            </a:pPr>
            <a:r>
              <a:rPr lang="en-US" sz="4400">
                <a:solidFill>
                  <a:srgbClr val="250542"/>
                </a:solidFill>
                <a:latin typeface="Vesper Libre Regular"/>
              </a:rPr>
              <a:t>Tools over internet, usually for application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584</Words>
  <Application>Microsoft Office PowerPoint</Application>
  <PresentationFormat>Custom</PresentationFormat>
  <Paragraphs>89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Neue Roman</vt:lpstr>
      <vt:lpstr>Vesper Libre Regular</vt:lpstr>
      <vt:lpstr>Calibri</vt:lpstr>
      <vt:lpstr>29LT Zarid Text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Deployment Models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CSA-Lecture 1</dc:title>
  <cp:lastModifiedBy>Qasim Malik</cp:lastModifiedBy>
  <cp:revision>11</cp:revision>
  <dcterms:created xsi:type="dcterms:W3CDTF">2006-08-16T00:00:00Z</dcterms:created>
  <dcterms:modified xsi:type="dcterms:W3CDTF">2022-10-19T09:02:37Z</dcterms:modified>
  <dc:identifier>DAE94_IESFI</dc:identifier>
</cp:coreProperties>
</file>