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8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263" r:id="rId23"/>
    <p:sldId id="264" r:id="rId24"/>
    <p:sldId id="265" r:id="rId25"/>
    <p:sldId id="266" r:id="rId26"/>
    <p:sldId id="267" r:id="rId27"/>
    <p:sldId id="268" r:id="rId28"/>
    <p:sldId id="284" r:id="rId29"/>
    <p:sldId id="285" r:id="rId30"/>
    <p:sldId id="286" r:id="rId31"/>
    <p:sldId id="313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8288000" cy="10287000"/>
  <p:notesSz cx="6858000" cy="9144000"/>
  <p:embeddedFontLst>
    <p:embeddedFont>
      <p:font typeface="29LT Zarid Text" panose="020B0604020202020204" charset="-78"/>
      <p:regular r:id="rId40"/>
    </p:embeddedFont>
    <p:embeddedFont>
      <p:font typeface="Arimo" panose="020B0604020202020204" charset="0"/>
      <p:regular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Vesper Libre Regular" panose="020B0604020202020204" charset="0"/>
      <p:regular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7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19-Oct-22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19-Oct-22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19-Oct-22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b="4330"/>
          <a:stretch>
            <a:fillRect/>
          </a:stretch>
        </p:blipFill>
        <p:spPr>
          <a:xfrm>
            <a:off x="6155190" y="5875196"/>
            <a:ext cx="4495805" cy="3383104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154250" y="3387591"/>
            <a:ext cx="16105050" cy="1487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565"/>
              </a:lnSpc>
            </a:pPr>
            <a:r>
              <a:rPr lang="en-US" sz="6000" b="1" dirty="0">
                <a:solidFill>
                  <a:srgbClr val="250542"/>
                </a:solidFill>
                <a:latin typeface="29LT Zarid Text"/>
              </a:rPr>
              <a:t>Introduction to User management and system administration in Linux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5203" y="2701566"/>
            <a:ext cx="17410817" cy="5917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93269" lvl="1" indent="-496635">
              <a:lnSpc>
                <a:spcPts val="5198"/>
              </a:lnSpc>
              <a:buFont typeface="Arial"/>
              <a:buChar char="•"/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Delete User</a:t>
            </a:r>
          </a:p>
          <a:p>
            <a:pPr marL="1986538" lvl="2" indent="-662179">
              <a:lnSpc>
                <a:spcPts val="5198"/>
              </a:lnSpc>
              <a:buFont typeface="Arial"/>
              <a:buChar char="⚬"/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deluser</a:t>
            </a:r>
          </a:p>
          <a:p>
            <a:pPr marL="2979807" lvl="3" indent="-744952">
              <a:lnSpc>
                <a:spcPts val="5198"/>
              </a:lnSpc>
              <a:buFont typeface="Arial"/>
              <a:buChar char="￭"/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removes user from the system according to CLI options and configuration information in /etc/deluser.conf</a:t>
            </a:r>
          </a:p>
          <a:p>
            <a:pPr marL="1986538" lvl="2" indent="-662179">
              <a:lnSpc>
                <a:spcPts val="5198"/>
              </a:lnSpc>
              <a:buFont typeface="Arial"/>
              <a:buChar char="⚬"/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userdel</a:t>
            </a:r>
          </a:p>
          <a:p>
            <a:pPr marL="2979807" lvl="3" indent="-744952">
              <a:lnSpc>
                <a:spcPts val="5198"/>
              </a:lnSpc>
              <a:buFont typeface="Arial"/>
              <a:buChar char="￭"/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Low level utility for deleting users</a:t>
            </a:r>
          </a:p>
          <a:p>
            <a:pPr>
              <a:lnSpc>
                <a:spcPts val="5198"/>
              </a:lnSpc>
            </a:pPr>
            <a:endParaRPr lang="en-US" sz="4600">
              <a:solidFill>
                <a:srgbClr val="250542"/>
              </a:solidFill>
              <a:latin typeface="Vesper Libre Regular"/>
            </a:endParaRPr>
          </a:p>
          <a:p>
            <a:pPr>
              <a:lnSpc>
                <a:spcPts val="5198"/>
              </a:lnSpc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Syntax: $ sudo deluser [options] user</a:t>
            </a:r>
          </a:p>
          <a:p>
            <a:pPr>
              <a:lnSpc>
                <a:spcPts val="5198"/>
              </a:lnSpc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             $ sudo userdel [options] user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034670"/>
            <a:ext cx="16230600" cy="1390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47"/>
              </a:lnSpc>
              <a:spcBef>
                <a:spcPct val="0"/>
              </a:spcBef>
            </a:pPr>
            <a:r>
              <a:rPr lang="en-US" sz="9600">
                <a:solidFill>
                  <a:srgbClr val="250542"/>
                </a:solidFill>
                <a:latin typeface="Vesper Libre Regular"/>
              </a:rPr>
              <a:t>User management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5203" y="2701566"/>
            <a:ext cx="17410817" cy="5917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93269" lvl="1" indent="-496635">
              <a:lnSpc>
                <a:spcPts val="5198"/>
              </a:lnSpc>
              <a:buFont typeface="Arial"/>
              <a:buChar char="•"/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Delete Group</a:t>
            </a:r>
          </a:p>
          <a:p>
            <a:pPr marL="1986538" lvl="2" indent="-662179">
              <a:lnSpc>
                <a:spcPts val="5198"/>
              </a:lnSpc>
              <a:buFont typeface="Arial"/>
              <a:buChar char="⚬"/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delgroup</a:t>
            </a:r>
          </a:p>
          <a:p>
            <a:pPr marL="2979807" lvl="3" indent="-744952">
              <a:lnSpc>
                <a:spcPts val="5198"/>
              </a:lnSpc>
              <a:buFont typeface="Arial"/>
              <a:buChar char="￭"/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removes group from the system according to CLI options and configuration information in /etc/deluser.conf</a:t>
            </a:r>
          </a:p>
          <a:p>
            <a:pPr marL="1986538" lvl="2" indent="-662179">
              <a:lnSpc>
                <a:spcPts val="5198"/>
              </a:lnSpc>
              <a:buFont typeface="Arial"/>
              <a:buChar char="⚬"/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groupdel</a:t>
            </a:r>
          </a:p>
          <a:p>
            <a:pPr marL="2979807" lvl="3" indent="-744952">
              <a:lnSpc>
                <a:spcPts val="5198"/>
              </a:lnSpc>
              <a:buFont typeface="Arial"/>
              <a:buChar char="￭"/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Low level utility for deleting groups</a:t>
            </a:r>
          </a:p>
          <a:p>
            <a:pPr>
              <a:lnSpc>
                <a:spcPts val="5198"/>
              </a:lnSpc>
            </a:pPr>
            <a:endParaRPr lang="en-US" sz="4600">
              <a:solidFill>
                <a:srgbClr val="250542"/>
              </a:solidFill>
              <a:latin typeface="Vesper Libre Regular"/>
            </a:endParaRPr>
          </a:p>
          <a:p>
            <a:pPr>
              <a:lnSpc>
                <a:spcPts val="5198"/>
              </a:lnSpc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Syntax: $ sudo delgroup [options] [--only-if-empty] group</a:t>
            </a:r>
          </a:p>
          <a:p>
            <a:pPr>
              <a:lnSpc>
                <a:spcPts val="5198"/>
              </a:lnSpc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             $ sudo groupdel [options] group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034670"/>
            <a:ext cx="16230600" cy="1390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47"/>
              </a:lnSpc>
              <a:spcBef>
                <a:spcPct val="0"/>
              </a:spcBef>
            </a:pPr>
            <a:r>
              <a:rPr lang="en-US" sz="9600">
                <a:solidFill>
                  <a:srgbClr val="250542"/>
                </a:solidFill>
                <a:latin typeface="Vesper Libre Regular"/>
              </a:rPr>
              <a:t>User management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5203" y="2701566"/>
            <a:ext cx="17410817" cy="5260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93269" lvl="1" indent="-496635">
              <a:lnSpc>
                <a:spcPts val="5198"/>
              </a:lnSpc>
              <a:buFont typeface="Arial"/>
              <a:buChar char="•"/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Modify User</a:t>
            </a:r>
          </a:p>
          <a:p>
            <a:pPr marL="1986538" lvl="2" indent="-662179">
              <a:lnSpc>
                <a:spcPts val="5198"/>
              </a:lnSpc>
              <a:buFont typeface="Arial"/>
              <a:buChar char="⚬"/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usermod</a:t>
            </a:r>
          </a:p>
          <a:p>
            <a:pPr marL="2979807" lvl="3" indent="-744952">
              <a:lnSpc>
                <a:spcPts val="5198"/>
              </a:lnSpc>
              <a:buFont typeface="Arial"/>
              <a:buChar char="￭"/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modify a user account such as username, password, home directory, default shell etc</a:t>
            </a:r>
          </a:p>
          <a:p>
            <a:pPr>
              <a:lnSpc>
                <a:spcPts val="5198"/>
              </a:lnSpc>
            </a:pPr>
            <a:endParaRPr lang="en-US" sz="4600">
              <a:solidFill>
                <a:srgbClr val="250542"/>
              </a:solidFill>
              <a:latin typeface="Vesper Libre Regular"/>
            </a:endParaRPr>
          </a:p>
          <a:p>
            <a:pPr>
              <a:lnSpc>
                <a:spcPts val="5198"/>
              </a:lnSpc>
            </a:pPr>
            <a:endParaRPr lang="en-US" sz="4600">
              <a:solidFill>
                <a:srgbClr val="250542"/>
              </a:solidFill>
              <a:latin typeface="Vesper Libre Regular"/>
            </a:endParaRPr>
          </a:p>
          <a:p>
            <a:pPr>
              <a:lnSpc>
                <a:spcPts val="5198"/>
              </a:lnSpc>
            </a:pPr>
            <a:endParaRPr lang="en-US" sz="4600">
              <a:solidFill>
                <a:srgbClr val="250542"/>
              </a:solidFill>
              <a:latin typeface="Vesper Libre Regular"/>
            </a:endParaRPr>
          </a:p>
          <a:p>
            <a:pPr>
              <a:lnSpc>
                <a:spcPts val="5198"/>
              </a:lnSpc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Syntax: $ sudo usermod [options] user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034670"/>
            <a:ext cx="16230600" cy="1390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47"/>
              </a:lnSpc>
              <a:spcBef>
                <a:spcPct val="0"/>
              </a:spcBef>
            </a:pPr>
            <a:r>
              <a:rPr lang="en-US" sz="9600">
                <a:solidFill>
                  <a:srgbClr val="250542"/>
                </a:solidFill>
                <a:latin typeface="Vesper Libre Regular"/>
              </a:rPr>
              <a:t>User management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5203" y="2701566"/>
            <a:ext cx="17410817" cy="5260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93269" lvl="1" indent="-496635">
              <a:lnSpc>
                <a:spcPts val="5198"/>
              </a:lnSpc>
              <a:buFont typeface="Arial"/>
              <a:buChar char="•"/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Add user to a group</a:t>
            </a:r>
          </a:p>
          <a:p>
            <a:pPr>
              <a:lnSpc>
                <a:spcPts val="5198"/>
              </a:lnSpc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         $ sudo usermod -a -G groupname username</a:t>
            </a:r>
          </a:p>
          <a:p>
            <a:pPr>
              <a:lnSpc>
                <a:spcPts val="5198"/>
              </a:lnSpc>
            </a:pPr>
            <a:endParaRPr lang="en-US" sz="4600">
              <a:solidFill>
                <a:srgbClr val="250542"/>
              </a:solidFill>
              <a:latin typeface="Vesper Libre Regular"/>
            </a:endParaRPr>
          </a:p>
          <a:p>
            <a:pPr marL="993269" lvl="1" indent="-496635">
              <a:lnSpc>
                <a:spcPts val="5198"/>
              </a:lnSpc>
              <a:buFont typeface="Arial"/>
              <a:buChar char="•"/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Change user's primary group</a:t>
            </a:r>
          </a:p>
          <a:p>
            <a:pPr>
              <a:lnSpc>
                <a:spcPts val="5198"/>
              </a:lnSpc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         $ sudo usermod -g groupname username</a:t>
            </a:r>
          </a:p>
          <a:p>
            <a:pPr>
              <a:lnSpc>
                <a:spcPts val="5198"/>
              </a:lnSpc>
            </a:pPr>
            <a:endParaRPr lang="en-US" sz="4600">
              <a:solidFill>
                <a:srgbClr val="250542"/>
              </a:solidFill>
              <a:latin typeface="Vesper Libre Regular"/>
            </a:endParaRPr>
          </a:p>
          <a:p>
            <a:pPr marL="993269" lvl="1" indent="-496635">
              <a:lnSpc>
                <a:spcPts val="5198"/>
              </a:lnSpc>
              <a:buFont typeface="Arial"/>
              <a:buChar char="•"/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Remove user from a group</a:t>
            </a:r>
          </a:p>
          <a:p>
            <a:pPr>
              <a:lnSpc>
                <a:spcPts val="5198"/>
              </a:lnSpc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         $ sudo gpasswd -d username groupname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034670"/>
            <a:ext cx="16230600" cy="1390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47"/>
              </a:lnSpc>
              <a:spcBef>
                <a:spcPct val="0"/>
              </a:spcBef>
            </a:pPr>
            <a:r>
              <a:rPr lang="en-US" sz="9600">
                <a:solidFill>
                  <a:srgbClr val="250542"/>
                </a:solidFill>
                <a:latin typeface="Vesper Libre Regular"/>
              </a:rPr>
              <a:t>User management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5203" y="2701566"/>
            <a:ext cx="17410817" cy="6946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93269" lvl="1" indent="-496635">
              <a:lnSpc>
                <a:spcPts val="5198"/>
              </a:lnSpc>
              <a:buFont typeface="Arial"/>
              <a:buChar char="•"/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chsh - change login shell for a user</a:t>
            </a:r>
          </a:p>
          <a:p>
            <a:pPr>
              <a:lnSpc>
                <a:spcPts val="5198"/>
              </a:lnSpc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         $ sudo chsh [options] [LOGIN}</a:t>
            </a:r>
          </a:p>
          <a:p>
            <a:pPr>
              <a:lnSpc>
                <a:spcPts val="5198"/>
              </a:lnSpc>
            </a:pPr>
            <a:endParaRPr lang="en-US" sz="4600">
              <a:solidFill>
                <a:srgbClr val="250542"/>
              </a:solidFill>
              <a:latin typeface="Vesper Libre Regular"/>
            </a:endParaRPr>
          </a:p>
          <a:p>
            <a:pPr>
              <a:lnSpc>
                <a:spcPts val="5198"/>
              </a:lnSpc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Available shells can be seen in /etc/shells file</a:t>
            </a:r>
          </a:p>
          <a:p>
            <a:pPr>
              <a:lnSpc>
                <a:spcPts val="5198"/>
              </a:lnSpc>
            </a:pPr>
            <a:endParaRPr lang="en-US" sz="4600">
              <a:solidFill>
                <a:srgbClr val="250542"/>
              </a:solidFill>
              <a:latin typeface="Vesper Libre Regular"/>
            </a:endParaRPr>
          </a:p>
          <a:p>
            <a:pPr marL="993269" lvl="1" indent="-496635">
              <a:lnSpc>
                <a:spcPts val="5198"/>
              </a:lnSpc>
              <a:buFont typeface="Arial"/>
              <a:buChar char="•"/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Change user's primary group</a:t>
            </a:r>
          </a:p>
          <a:p>
            <a:pPr>
              <a:lnSpc>
                <a:spcPts val="5198"/>
              </a:lnSpc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         $ sudo usermod -g groupname username</a:t>
            </a:r>
          </a:p>
          <a:p>
            <a:pPr>
              <a:lnSpc>
                <a:spcPts val="4068"/>
              </a:lnSpc>
            </a:pPr>
            <a:r>
              <a:rPr lang="en-US" sz="3600">
                <a:solidFill>
                  <a:srgbClr val="250542"/>
                </a:solidFill>
                <a:latin typeface="Vesper Libre Regular"/>
              </a:rPr>
              <a:t>see the groups in which the user belong using groups command</a:t>
            </a:r>
          </a:p>
          <a:p>
            <a:pPr>
              <a:lnSpc>
                <a:spcPts val="4068"/>
              </a:lnSpc>
            </a:pPr>
            <a:endParaRPr lang="en-US" sz="3600">
              <a:solidFill>
                <a:srgbClr val="250542"/>
              </a:solidFill>
              <a:latin typeface="Vesper Libre Regular"/>
            </a:endParaRPr>
          </a:p>
          <a:p>
            <a:pPr marL="993269" lvl="1" indent="-496635">
              <a:lnSpc>
                <a:spcPts val="5198"/>
              </a:lnSpc>
              <a:buFont typeface="Arial"/>
              <a:buChar char="•"/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Remove user from a group</a:t>
            </a:r>
          </a:p>
          <a:p>
            <a:pPr>
              <a:lnSpc>
                <a:spcPts val="5198"/>
              </a:lnSpc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         $ sudo gpasswd -d username groupname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034670"/>
            <a:ext cx="16230600" cy="1390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47"/>
              </a:lnSpc>
              <a:spcBef>
                <a:spcPct val="0"/>
              </a:spcBef>
            </a:pPr>
            <a:r>
              <a:rPr lang="en-US" sz="9600">
                <a:solidFill>
                  <a:srgbClr val="250542"/>
                </a:solidFill>
                <a:latin typeface="Vesper Libre Regular"/>
              </a:rPr>
              <a:t>User management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5203" y="2701566"/>
            <a:ext cx="17410817" cy="5917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93269" lvl="1" indent="-496635">
              <a:lnSpc>
                <a:spcPts val="5198"/>
              </a:lnSpc>
              <a:buFont typeface="Arial"/>
              <a:buChar char="•"/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passwd command</a:t>
            </a:r>
          </a:p>
          <a:p>
            <a:pPr marL="1986538" lvl="2" indent="-662179">
              <a:lnSpc>
                <a:spcPts val="5198"/>
              </a:lnSpc>
              <a:buFont typeface="Arial"/>
              <a:buChar char="⚬"/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Force Users to change passwords next time they login</a:t>
            </a:r>
          </a:p>
          <a:p>
            <a:pPr marL="1986538" lvl="2" indent="-662179">
              <a:lnSpc>
                <a:spcPts val="5198"/>
              </a:lnSpc>
              <a:buFont typeface="Arial"/>
              <a:buChar char="⚬"/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Lock a user's password (prevent it from being used)</a:t>
            </a:r>
          </a:p>
          <a:p>
            <a:pPr marL="1986538" lvl="2" indent="-662179">
              <a:lnSpc>
                <a:spcPts val="5198"/>
              </a:lnSpc>
              <a:buFont typeface="Arial"/>
              <a:buChar char="⚬"/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Set minimum number of days before changing password</a:t>
            </a:r>
          </a:p>
          <a:p>
            <a:pPr marL="1986538" lvl="2" indent="-662179">
              <a:lnSpc>
                <a:spcPts val="5198"/>
              </a:lnSpc>
              <a:buFont typeface="Arial"/>
              <a:buChar char="⚬"/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Specify user when to change password</a:t>
            </a:r>
          </a:p>
          <a:p>
            <a:pPr marL="1986538" lvl="2" indent="-662179">
              <a:lnSpc>
                <a:spcPts val="5198"/>
              </a:lnSpc>
              <a:buFont typeface="Arial"/>
              <a:buChar char="⚬"/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Set max number of days to use password without changing</a:t>
            </a:r>
          </a:p>
          <a:p>
            <a:pPr>
              <a:lnSpc>
                <a:spcPts val="5198"/>
              </a:lnSpc>
            </a:pPr>
            <a:endParaRPr lang="en-US" sz="4600">
              <a:solidFill>
                <a:srgbClr val="250542"/>
              </a:solidFill>
              <a:latin typeface="Vesper Libre Regular"/>
            </a:endParaRPr>
          </a:p>
          <a:p>
            <a:pPr>
              <a:lnSpc>
                <a:spcPts val="5198"/>
              </a:lnSpc>
            </a:pPr>
            <a:endParaRPr lang="en-US" sz="4600">
              <a:solidFill>
                <a:srgbClr val="250542"/>
              </a:solidFill>
              <a:latin typeface="Vesper Libre Regular"/>
            </a:endParaRPr>
          </a:p>
          <a:p>
            <a:pPr>
              <a:lnSpc>
                <a:spcPts val="5198"/>
              </a:lnSpc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Syntax: $ passwd [options] [LOGIN]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034670"/>
            <a:ext cx="16230600" cy="1390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47"/>
              </a:lnSpc>
              <a:spcBef>
                <a:spcPct val="0"/>
              </a:spcBef>
            </a:pPr>
            <a:r>
              <a:rPr lang="en-US" sz="9600">
                <a:solidFill>
                  <a:srgbClr val="250542"/>
                </a:solidFill>
                <a:latin typeface="Vesper Libre Regular"/>
              </a:rPr>
              <a:t>User management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8592" y="1785747"/>
            <a:ext cx="17410817" cy="8149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553" lvl="1" indent="-410277">
              <a:lnSpc>
                <a:spcPts val="4294"/>
              </a:lnSpc>
              <a:buFont typeface="Arial"/>
              <a:buChar char="•"/>
            </a:pPr>
            <a:r>
              <a:rPr lang="en-US" sz="3800">
                <a:solidFill>
                  <a:srgbClr val="250542"/>
                </a:solidFill>
                <a:latin typeface="Vesper Libre Regular"/>
              </a:rPr>
              <a:t>Disable User</a:t>
            </a:r>
          </a:p>
          <a:p>
            <a:pPr>
              <a:lnSpc>
                <a:spcPts val="4294"/>
              </a:lnSpc>
            </a:pPr>
            <a:r>
              <a:rPr lang="en-US" sz="3800">
                <a:solidFill>
                  <a:srgbClr val="250542"/>
                </a:solidFill>
                <a:latin typeface="Vesper Libre Regular"/>
              </a:rPr>
              <a:t>           $ sudo passwd -l user                  //lock</a:t>
            </a:r>
          </a:p>
          <a:p>
            <a:pPr>
              <a:lnSpc>
                <a:spcPts val="4294"/>
              </a:lnSpc>
            </a:pPr>
            <a:endParaRPr lang="en-US" sz="3800">
              <a:solidFill>
                <a:srgbClr val="250542"/>
              </a:solidFill>
              <a:latin typeface="Vesper Libre Regular"/>
            </a:endParaRPr>
          </a:p>
          <a:p>
            <a:pPr marL="820553" lvl="1" indent="-410277">
              <a:lnSpc>
                <a:spcPts val="4294"/>
              </a:lnSpc>
              <a:buFont typeface="Arial"/>
              <a:buChar char="•"/>
            </a:pPr>
            <a:r>
              <a:rPr lang="en-US" sz="3800">
                <a:solidFill>
                  <a:srgbClr val="250542"/>
                </a:solidFill>
                <a:latin typeface="Vesper Libre Regular"/>
              </a:rPr>
              <a:t>Enable User</a:t>
            </a:r>
          </a:p>
          <a:p>
            <a:pPr>
              <a:lnSpc>
                <a:spcPts val="4294"/>
              </a:lnSpc>
            </a:pPr>
            <a:r>
              <a:rPr lang="en-US" sz="3800">
                <a:solidFill>
                  <a:srgbClr val="250542"/>
                </a:solidFill>
                <a:latin typeface="Vesper Libre Regular"/>
              </a:rPr>
              <a:t>           $ sudo passwd -u user                 //unlock</a:t>
            </a:r>
          </a:p>
          <a:p>
            <a:pPr>
              <a:lnSpc>
                <a:spcPts val="4294"/>
              </a:lnSpc>
            </a:pPr>
            <a:endParaRPr lang="en-US" sz="3800">
              <a:solidFill>
                <a:srgbClr val="250542"/>
              </a:solidFill>
              <a:latin typeface="Vesper Libre Regular"/>
            </a:endParaRPr>
          </a:p>
          <a:p>
            <a:pPr marL="820553" lvl="1" indent="-410277">
              <a:lnSpc>
                <a:spcPts val="4294"/>
              </a:lnSpc>
              <a:buFont typeface="Arial"/>
              <a:buChar char="•"/>
            </a:pPr>
            <a:r>
              <a:rPr lang="en-US" sz="3800">
                <a:solidFill>
                  <a:srgbClr val="250542"/>
                </a:solidFill>
                <a:latin typeface="Vesper Libre Regular"/>
              </a:rPr>
              <a:t>Force to change password on next login</a:t>
            </a:r>
          </a:p>
          <a:p>
            <a:pPr>
              <a:lnSpc>
                <a:spcPts val="4294"/>
              </a:lnSpc>
            </a:pPr>
            <a:r>
              <a:rPr lang="en-US" sz="3800">
                <a:solidFill>
                  <a:srgbClr val="250542"/>
                </a:solidFill>
                <a:latin typeface="Vesper Libre Regular"/>
              </a:rPr>
              <a:t>           $ sudo passwd -e user                  //expire</a:t>
            </a:r>
          </a:p>
          <a:p>
            <a:pPr>
              <a:lnSpc>
                <a:spcPts val="4294"/>
              </a:lnSpc>
            </a:pPr>
            <a:endParaRPr lang="en-US" sz="3800">
              <a:solidFill>
                <a:srgbClr val="250542"/>
              </a:solidFill>
              <a:latin typeface="Vesper Libre Regular"/>
            </a:endParaRPr>
          </a:p>
          <a:p>
            <a:pPr marL="820553" lvl="1" indent="-410277">
              <a:lnSpc>
                <a:spcPts val="4294"/>
              </a:lnSpc>
              <a:buFont typeface="Arial"/>
              <a:buChar char="•"/>
            </a:pPr>
            <a:r>
              <a:rPr lang="en-US" sz="3800">
                <a:solidFill>
                  <a:srgbClr val="250542"/>
                </a:solidFill>
                <a:latin typeface="Vesper Libre Regular"/>
              </a:rPr>
              <a:t>Max number of days a password remain valid</a:t>
            </a:r>
          </a:p>
          <a:p>
            <a:pPr>
              <a:lnSpc>
                <a:spcPts val="4294"/>
              </a:lnSpc>
            </a:pPr>
            <a:r>
              <a:rPr lang="en-US" sz="3800">
                <a:solidFill>
                  <a:srgbClr val="250542"/>
                </a:solidFill>
                <a:latin typeface="Vesper Libre Regular"/>
              </a:rPr>
              <a:t>           $ sudo passwd -x max_days user</a:t>
            </a:r>
          </a:p>
          <a:p>
            <a:pPr>
              <a:lnSpc>
                <a:spcPts val="4294"/>
              </a:lnSpc>
            </a:pPr>
            <a:endParaRPr lang="en-US" sz="3800">
              <a:solidFill>
                <a:srgbClr val="250542"/>
              </a:solidFill>
              <a:latin typeface="Vesper Libre Regular"/>
            </a:endParaRPr>
          </a:p>
          <a:p>
            <a:pPr marL="820553" lvl="1" indent="-410277">
              <a:lnSpc>
                <a:spcPts val="4294"/>
              </a:lnSpc>
              <a:buFont typeface="Arial"/>
              <a:buChar char="•"/>
            </a:pPr>
            <a:r>
              <a:rPr lang="en-US" sz="3800">
                <a:solidFill>
                  <a:srgbClr val="250542"/>
                </a:solidFill>
                <a:latin typeface="Vesper Libre Regular"/>
              </a:rPr>
              <a:t>number of days to show a warning to change password</a:t>
            </a:r>
          </a:p>
          <a:p>
            <a:pPr>
              <a:lnSpc>
                <a:spcPts val="4294"/>
              </a:lnSpc>
            </a:pPr>
            <a:r>
              <a:rPr lang="en-US" sz="3800">
                <a:solidFill>
                  <a:srgbClr val="250542"/>
                </a:solidFill>
                <a:latin typeface="Vesper Libre Regular"/>
              </a:rPr>
              <a:t>           $ sudo passwd -w warn_days user</a:t>
            </a:r>
          </a:p>
          <a:p>
            <a:pPr>
              <a:lnSpc>
                <a:spcPts val="4294"/>
              </a:lnSpc>
            </a:pPr>
            <a:endParaRPr lang="en-US" sz="3800">
              <a:solidFill>
                <a:srgbClr val="250542"/>
              </a:solidFill>
              <a:latin typeface="Vesper Libre Regular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18475" y="366903"/>
            <a:ext cx="16230600" cy="1390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47"/>
              </a:lnSpc>
              <a:spcBef>
                <a:spcPct val="0"/>
              </a:spcBef>
            </a:pPr>
            <a:r>
              <a:rPr lang="en-US" sz="9600">
                <a:solidFill>
                  <a:srgbClr val="250542"/>
                </a:solidFill>
                <a:latin typeface="Vesper Libre Regular"/>
              </a:rPr>
              <a:t>User management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8592" y="2374823"/>
            <a:ext cx="17410817" cy="3288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93269" lvl="1" indent="-496635">
              <a:lnSpc>
                <a:spcPts val="5198"/>
              </a:lnSpc>
              <a:buFont typeface="Arial"/>
              <a:buChar char="•"/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su username</a:t>
            </a:r>
          </a:p>
          <a:p>
            <a:pPr marL="993269" lvl="1" indent="-496635">
              <a:lnSpc>
                <a:spcPts val="5198"/>
              </a:lnSpc>
              <a:buFont typeface="Arial"/>
              <a:buChar char="•"/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su [options] [-] [user [arguments...]]</a:t>
            </a:r>
          </a:p>
          <a:p>
            <a:pPr>
              <a:lnSpc>
                <a:spcPts val="5198"/>
              </a:lnSpc>
            </a:pPr>
            <a:endParaRPr lang="en-US" sz="4600">
              <a:solidFill>
                <a:srgbClr val="250542"/>
              </a:solidFill>
              <a:latin typeface="Vesper Libre Regular"/>
            </a:endParaRPr>
          </a:p>
          <a:p>
            <a:pPr marL="993269" lvl="1" indent="-496635">
              <a:lnSpc>
                <a:spcPts val="5198"/>
              </a:lnSpc>
              <a:buFont typeface="Arial"/>
              <a:buChar char="•"/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Can be used as a substitute user to run commands or switch user.</a:t>
            </a:r>
          </a:p>
          <a:p>
            <a:pPr>
              <a:lnSpc>
                <a:spcPts val="5198"/>
              </a:lnSpc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        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598723"/>
            <a:ext cx="16230600" cy="1390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47"/>
              </a:lnSpc>
              <a:spcBef>
                <a:spcPct val="0"/>
              </a:spcBef>
            </a:pPr>
            <a:r>
              <a:rPr lang="en-US" sz="9600">
                <a:solidFill>
                  <a:srgbClr val="250542"/>
                </a:solidFill>
                <a:latin typeface="Vesper Libre Regular"/>
              </a:rPr>
              <a:t>Switch User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845972" y="6343683"/>
            <a:ext cx="6596056" cy="351218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38215" y="709868"/>
            <a:ext cx="12471853" cy="1390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47"/>
              </a:lnSpc>
              <a:spcBef>
                <a:spcPct val="0"/>
              </a:spcBef>
            </a:pPr>
            <a:r>
              <a:rPr lang="en-US" sz="9600">
                <a:solidFill>
                  <a:srgbClr val="250542"/>
                </a:solidFill>
                <a:latin typeface="Vesper Libre Regular"/>
              </a:rPr>
              <a:t>Linux permissions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02462" y="2766887"/>
            <a:ext cx="16556838" cy="3202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69234" lvl="1" indent="-484617">
              <a:lnSpc>
                <a:spcPts val="5072"/>
              </a:lnSpc>
              <a:buFont typeface="Arial"/>
              <a:buChar char="•"/>
            </a:pPr>
            <a:r>
              <a:rPr lang="en-US" sz="4489">
                <a:solidFill>
                  <a:srgbClr val="250542"/>
                </a:solidFill>
                <a:latin typeface="Vesper Libre Regular"/>
              </a:rPr>
              <a:t>User (u): Owner of the file or directory</a:t>
            </a:r>
          </a:p>
          <a:p>
            <a:pPr>
              <a:lnSpc>
                <a:spcPts val="5072"/>
              </a:lnSpc>
            </a:pPr>
            <a:endParaRPr lang="en-US" sz="4489">
              <a:solidFill>
                <a:srgbClr val="250542"/>
              </a:solidFill>
              <a:latin typeface="Vesper Libre Regular"/>
            </a:endParaRPr>
          </a:p>
          <a:p>
            <a:pPr marL="969234" lvl="1" indent="-484617">
              <a:lnSpc>
                <a:spcPts val="5072"/>
              </a:lnSpc>
              <a:buFont typeface="Arial"/>
              <a:buChar char="•"/>
            </a:pPr>
            <a:r>
              <a:rPr lang="en-US" sz="4489">
                <a:solidFill>
                  <a:srgbClr val="250542"/>
                </a:solidFill>
                <a:latin typeface="Vesper Libre Regular"/>
              </a:rPr>
              <a:t>Group (g): Group of users added to have similar permissions</a:t>
            </a:r>
          </a:p>
          <a:p>
            <a:pPr>
              <a:lnSpc>
                <a:spcPts val="5072"/>
              </a:lnSpc>
            </a:pPr>
            <a:endParaRPr lang="en-US" sz="4489">
              <a:solidFill>
                <a:srgbClr val="250542"/>
              </a:solidFill>
              <a:latin typeface="Vesper Libre Regular"/>
            </a:endParaRPr>
          </a:p>
          <a:p>
            <a:pPr marL="969234" lvl="1" indent="-484617">
              <a:lnSpc>
                <a:spcPts val="5072"/>
              </a:lnSpc>
              <a:buFont typeface="Arial"/>
              <a:buChar char="•"/>
            </a:pPr>
            <a:r>
              <a:rPr lang="en-US" sz="4489">
                <a:solidFill>
                  <a:srgbClr val="250542"/>
                </a:solidFill>
                <a:latin typeface="Vesper Libre Regular"/>
              </a:rPr>
              <a:t>Others (o): anyone else other than owner and the group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38215" y="709868"/>
            <a:ext cx="15399538" cy="1390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47"/>
              </a:lnSpc>
              <a:spcBef>
                <a:spcPct val="0"/>
              </a:spcBef>
            </a:pPr>
            <a:r>
              <a:rPr lang="en-US" sz="9600">
                <a:solidFill>
                  <a:srgbClr val="250542"/>
                </a:solidFill>
                <a:latin typeface="Vesper Libre Regular"/>
              </a:rPr>
              <a:t>Linux permission Types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59564" y="3237595"/>
            <a:ext cx="16556838" cy="3840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69234" lvl="1" indent="-484617">
              <a:lnSpc>
                <a:spcPts val="5072"/>
              </a:lnSpc>
              <a:buFont typeface="Arial"/>
              <a:buChar char="•"/>
            </a:pPr>
            <a:r>
              <a:rPr lang="en-US" sz="4489">
                <a:solidFill>
                  <a:srgbClr val="250542"/>
                </a:solidFill>
                <a:latin typeface="Vesper Libre Regular"/>
              </a:rPr>
              <a:t>Read (r): Read the contents of a file</a:t>
            </a:r>
          </a:p>
          <a:p>
            <a:pPr>
              <a:lnSpc>
                <a:spcPts val="5072"/>
              </a:lnSpc>
            </a:pPr>
            <a:endParaRPr lang="en-US" sz="4489">
              <a:solidFill>
                <a:srgbClr val="250542"/>
              </a:solidFill>
              <a:latin typeface="Vesper Libre Regular"/>
            </a:endParaRPr>
          </a:p>
          <a:p>
            <a:pPr marL="969234" lvl="1" indent="-484617">
              <a:lnSpc>
                <a:spcPts val="5072"/>
              </a:lnSpc>
              <a:buFont typeface="Arial"/>
              <a:buChar char="•"/>
            </a:pPr>
            <a:r>
              <a:rPr lang="en-US" sz="4489">
                <a:solidFill>
                  <a:srgbClr val="250542"/>
                </a:solidFill>
                <a:latin typeface="Vesper Libre Regular"/>
              </a:rPr>
              <a:t>Write (w): Write and edit the contents of a file or a directory</a:t>
            </a:r>
          </a:p>
          <a:p>
            <a:pPr>
              <a:lnSpc>
                <a:spcPts val="5072"/>
              </a:lnSpc>
            </a:pPr>
            <a:endParaRPr lang="en-US" sz="4489">
              <a:solidFill>
                <a:srgbClr val="250542"/>
              </a:solidFill>
              <a:latin typeface="Vesper Libre Regular"/>
            </a:endParaRPr>
          </a:p>
          <a:p>
            <a:pPr marL="969234" lvl="1" indent="-484617">
              <a:lnSpc>
                <a:spcPts val="5072"/>
              </a:lnSpc>
              <a:buFont typeface="Arial"/>
              <a:buChar char="•"/>
            </a:pPr>
            <a:r>
              <a:rPr lang="en-US" sz="4489">
                <a:solidFill>
                  <a:srgbClr val="250542"/>
                </a:solidFill>
                <a:latin typeface="Vesper Libre Regular"/>
              </a:rPr>
              <a:t>Execute (x): Execute a program that is written in a file or directory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69456" y="5287900"/>
            <a:ext cx="10949087" cy="361235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03261" y="966466"/>
            <a:ext cx="12471853" cy="1390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47"/>
              </a:lnSpc>
              <a:spcBef>
                <a:spcPct val="0"/>
              </a:spcBef>
            </a:pPr>
            <a:r>
              <a:rPr lang="en-US" sz="9600">
                <a:solidFill>
                  <a:srgbClr val="250542"/>
                </a:solidFill>
                <a:latin typeface="Vesper Libre Regular"/>
              </a:rPr>
              <a:t>What is shell (sh)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61577" y="3000926"/>
            <a:ext cx="15956039" cy="114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732" lvl="1" indent="-431866">
              <a:lnSpc>
                <a:spcPts val="4520"/>
              </a:lnSpc>
              <a:buFont typeface="Arial"/>
              <a:buChar char="•"/>
            </a:pPr>
            <a:r>
              <a:rPr lang="en-US" sz="4000">
                <a:solidFill>
                  <a:srgbClr val="250542"/>
                </a:solidFill>
                <a:latin typeface="Vesper Libre Regular"/>
              </a:rPr>
              <a:t>Command language interpreter that executes commands read from a command line string, the standard input, or a specified file</a:t>
            </a:r>
            <a:r>
              <a:rPr lang="en-US" sz="4000">
                <a:solidFill>
                  <a:srgbClr val="250542"/>
                </a:solidFill>
                <a:latin typeface="Arimo"/>
              </a:rPr>
              <a:t>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2462" y="3556683"/>
            <a:ext cx="16556838" cy="3202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69234" lvl="1" indent="-484617">
              <a:lnSpc>
                <a:spcPts val="5072"/>
              </a:lnSpc>
              <a:buFont typeface="Arial"/>
              <a:buChar char="•"/>
            </a:pPr>
            <a:r>
              <a:rPr lang="en-US" sz="4489">
                <a:solidFill>
                  <a:srgbClr val="250542"/>
                </a:solidFill>
                <a:latin typeface="Vesper Libre Regular"/>
              </a:rPr>
              <a:t>Read has value 4</a:t>
            </a:r>
          </a:p>
          <a:p>
            <a:pPr>
              <a:lnSpc>
                <a:spcPts val="5072"/>
              </a:lnSpc>
            </a:pPr>
            <a:endParaRPr lang="en-US" sz="4489">
              <a:solidFill>
                <a:srgbClr val="250542"/>
              </a:solidFill>
              <a:latin typeface="Vesper Libre Regular"/>
            </a:endParaRPr>
          </a:p>
          <a:p>
            <a:pPr marL="969234" lvl="1" indent="-484617">
              <a:lnSpc>
                <a:spcPts val="5072"/>
              </a:lnSpc>
              <a:buFont typeface="Arial"/>
              <a:buChar char="•"/>
            </a:pPr>
            <a:r>
              <a:rPr lang="en-US" sz="4489">
                <a:solidFill>
                  <a:srgbClr val="250542"/>
                </a:solidFill>
                <a:latin typeface="Vesper Libre Regular"/>
              </a:rPr>
              <a:t>Write has value 2</a:t>
            </a:r>
          </a:p>
          <a:p>
            <a:pPr>
              <a:lnSpc>
                <a:spcPts val="5072"/>
              </a:lnSpc>
            </a:pPr>
            <a:endParaRPr lang="en-US" sz="4489">
              <a:solidFill>
                <a:srgbClr val="250542"/>
              </a:solidFill>
              <a:latin typeface="Vesper Libre Regular"/>
            </a:endParaRPr>
          </a:p>
          <a:p>
            <a:pPr marL="969234" lvl="1" indent="-484617">
              <a:lnSpc>
                <a:spcPts val="5072"/>
              </a:lnSpc>
              <a:buFont typeface="Arial"/>
              <a:buChar char="•"/>
            </a:pPr>
            <a:r>
              <a:rPr lang="en-US" sz="4489">
                <a:solidFill>
                  <a:srgbClr val="250542"/>
                </a:solidFill>
                <a:latin typeface="Vesper Libre Regular"/>
              </a:rPr>
              <a:t>Execute has value 1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38215" y="709868"/>
            <a:ext cx="15399538" cy="1390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47"/>
              </a:lnSpc>
              <a:spcBef>
                <a:spcPct val="0"/>
              </a:spcBef>
            </a:pPr>
            <a:r>
              <a:rPr lang="en-US" sz="9600">
                <a:solidFill>
                  <a:srgbClr val="250542"/>
                </a:solidFill>
                <a:latin typeface="Vesper Libre Regular"/>
              </a:rPr>
              <a:t>Linux permission Types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99407" y="2617637"/>
            <a:ext cx="13994527" cy="3435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4519"/>
              </a:lnSpc>
              <a:buFont typeface="Arial"/>
              <a:buChar char="•"/>
            </a:pPr>
            <a:r>
              <a:rPr lang="en-US" sz="3999">
                <a:solidFill>
                  <a:srgbClr val="250542"/>
                </a:solidFill>
                <a:latin typeface="Vesper Libre Regular"/>
              </a:rPr>
              <a:t>10 characters in Linux Permission String (output of ls -al)</a:t>
            </a:r>
          </a:p>
          <a:p>
            <a:pPr marL="1727199" lvl="2" indent="-575733">
              <a:lnSpc>
                <a:spcPts val="4519"/>
              </a:lnSpc>
              <a:buFont typeface="Arial"/>
              <a:buChar char="⚬"/>
            </a:pPr>
            <a:r>
              <a:rPr lang="en-US" sz="3999">
                <a:solidFill>
                  <a:srgbClr val="250542"/>
                </a:solidFill>
                <a:latin typeface="Vesper Libre Regular"/>
              </a:rPr>
              <a:t>First Character is the type of the file, </a:t>
            </a:r>
          </a:p>
          <a:p>
            <a:pPr marL="1727199" lvl="2" indent="-575733">
              <a:lnSpc>
                <a:spcPts val="4519"/>
              </a:lnSpc>
              <a:buFont typeface="Arial"/>
              <a:buChar char="⚬"/>
            </a:pPr>
            <a:r>
              <a:rPr lang="en-US" sz="3999">
                <a:solidFill>
                  <a:srgbClr val="250542"/>
                </a:solidFill>
                <a:latin typeface="Vesper Libre Regular"/>
              </a:rPr>
              <a:t>The first three characters of the remaining nine characters are permissions for the user</a:t>
            </a:r>
          </a:p>
          <a:p>
            <a:pPr marL="1727199" lvl="2" indent="-575733">
              <a:lnSpc>
                <a:spcPts val="4519"/>
              </a:lnSpc>
              <a:buFont typeface="Arial"/>
              <a:buChar char="⚬"/>
            </a:pPr>
            <a:r>
              <a:rPr lang="en-US" sz="3999">
                <a:solidFill>
                  <a:srgbClr val="250542"/>
                </a:solidFill>
                <a:latin typeface="Vesper Libre Regular"/>
              </a:rPr>
              <a:t>The middle three characters are permissions for group</a:t>
            </a:r>
          </a:p>
          <a:p>
            <a:pPr marL="1727199" lvl="2" indent="-575733">
              <a:lnSpc>
                <a:spcPts val="4519"/>
              </a:lnSpc>
              <a:buFont typeface="Arial"/>
              <a:buChar char="⚬"/>
            </a:pPr>
            <a:r>
              <a:rPr lang="en-US" sz="3999">
                <a:solidFill>
                  <a:srgbClr val="250542"/>
                </a:solidFill>
                <a:latin typeface="Vesper Libre Regular"/>
              </a:rPr>
              <a:t>Last three characters are permissions for others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536411" y="6834153"/>
            <a:ext cx="7215177" cy="2775068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238215" y="709868"/>
            <a:ext cx="15399538" cy="1390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47"/>
              </a:lnSpc>
              <a:spcBef>
                <a:spcPct val="0"/>
              </a:spcBef>
            </a:pPr>
            <a:r>
              <a:rPr lang="en-US" sz="9600">
                <a:solidFill>
                  <a:srgbClr val="250542"/>
                </a:solidFill>
                <a:latin typeface="Vesper Libre Regular"/>
              </a:rPr>
              <a:t>Linux permission String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89720" y="2661758"/>
            <a:ext cx="5908560" cy="659654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38215" y="709868"/>
            <a:ext cx="15399538" cy="1390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47"/>
              </a:lnSpc>
              <a:spcBef>
                <a:spcPct val="0"/>
              </a:spcBef>
            </a:pPr>
            <a:r>
              <a:rPr lang="en-US" sz="9600">
                <a:solidFill>
                  <a:srgbClr val="250542"/>
                </a:solidFill>
                <a:latin typeface="Vesper Libre Regular"/>
              </a:rPr>
              <a:t>Linux permission Matrix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38215" y="709868"/>
            <a:ext cx="15399538" cy="1390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47"/>
              </a:lnSpc>
              <a:spcBef>
                <a:spcPct val="0"/>
              </a:spcBef>
            </a:pPr>
            <a:r>
              <a:rPr lang="en-US" sz="9600">
                <a:solidFill>
                  <a:srgbClr val="250542"/>
                </a:solidFill>
                <a:latin typeface="Vesper Libre Regular"/>
              </a:rPr>
              <a:t>Linux permission Symbolic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65581" y="2865215"/>
            <a:ext cx="16556838" cy="6393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69234" lvl="1" indent="-484617">
              <a:lnSpc>
                <a:spcPts val="5072"/>
              </a:lnSpc>
              <a:buFont typeface="Arial"/>
              <a:buChar char="•"/>
            </a:pPr>
            <a:r>
              <a:rPr lang="en-US" sz="4489">
                <a:solidFill>
                  <a:srgbClr val="250542"/>
                </a:solidFill>
                <a:latin typeface="Vesper Libre Regular"/>
              </a:rPr>
              <a:t>User =&gt; u</a:t>
            </a:r>
          </a:p>
          <a:p>
            <a:pPr marL="969234" lvl="1" indent="-484617">
              <a:lnSpc>
                <a:spcPts val="5072"/>
              </a:lnSpc>
              <a:buFont typeface="Arial"/>
              <a:buChar char="•"/>
            </a:pPr>
            <a:r>
              <a:rPr lang="en-US" sz="4489">
                <a:solidFill>
                  <a:srgbClr val="250542"/>
                </a:solidFill>
                <a:latin typeface="Vesper Libre Regular"/>
              </a:rPr>
              <a:t>Group =&gt; g</a:t>
            </a:r>
          </a:p>
          <a:p>
            <a:pPr marL="969234" lvl="1" indent="-484617">
              <a:lnSpc>
                <a:spcPts val="5072"/>
              </a:lnSpc>
              <a:buFont typeface="Arial"/>
              <a:buChar char="•"/>
            </a:pPr>
            <a:r>
              <a:rPr lang="en-US" sz="4489">
                <a:solidFill>
                  <a:srgbClr val="250542"/>
                </a:solidFill>
                <a:latin typeface="Vesper Libre Regular"/>
              </a:rPr>
              <a:t>Others =&gt; o</a:t>
            </a:r>
          </a:p>
          <a:p>
            <a:pPr marL="969234" lvl="1" indent="-484617">
              <a:lnSpc>
                <a:spcPts val="5072"/>
              </a:lnSpc>
              <a:buFont typeface="Arial"/>
              <a:buChar char="•"/>
            </a:pPr>
            <a:r>
              <a:rPr lang="en-US" sz="4489">
                <a:solidFill>
                  <a:srgbClr val="250542"/>
                </a:solidFill>
                <a:latin typeface="Vesper Libre Regular"/>
              </a:rPr>
              <a:t>All =&gt; a</a:t>
            </a:r>
          </a:p>
          <a:p>
            <a:pPr marL="969234" lvl="1" indent="-484617">
              <a:lnSpc>
                <a:spcPts val="5072"/>
              </a:lnSpc>
              <a:buFont typeface="Arial"/>
              <a:buChar char="•"/>
            </a:pPr>
            <a:r>
              <a:rPr lang="en-US" sz="4489">
                <a:solidFill>
                  <a:srgbClr val="250542"/>
                </a:solidFill>
                <a:latin typeface="Vesper Libre Regular"/>
              </a:rPr>
              <a:t>read =&gt; r</a:t>
            </a:r>
          </a:p>
          <a:p>
            <a:pPr marL="969234" lvl="1" indent="-484617">
              <a:lnSpc>
                <a:spcPts val="5072"/>
              </a:lnSpc>
              <a:buFont typeface="Arial"/>
              <a:buChar char="•"/>
            </a:pPr>
            <a:r>
              <a:rPr lang="en-US" sz="4489">
                <a:solidFill>
                  <a:srgbClr val="250542"/>
                </a:solidFill>
                <a:latin typeface="Vesper Libre Regular"/>
              </a:rPr>
              <a:t>write =&gt; w</a:t>
            </a:r>
          </a:p>
          <a:p>
            <a:pPr marL="969234" lvl="1" indent="-484617">
              <a:lnSpc>
                <a:spcPts val="5072"/>
              </a:lnSpc>
              <a:buFont typeface="Arial"/>
              <a:buChar char="•"/>
            </a:pPr>
            <a:r>
              <a:rPr lang="en-US" sz="4489">
                <a:solidFill>
                  <a:srgbClr val="250542"/>
                </a:solidFill>
                <a:latin typeface="Vesper Libre Regular"/>
              </a:rPr>
              <a:t>execute =&gt; x</a:t>
            </a:r>
          </a:p>
          <a:p>
            <a:pPr marL="969234" lvl="1" indent="-484617">
              <a:lnSpc>
                <a:spcPts val="5072"/>
              </a:lnSpc>
              <a:buFont typeface="Arial"/>
              <a:buChar char="•"/>
            </a:pPr>
            <a:r>
              <a:rPr lang="en-US" sz="4489">
                <a:solidFill>
                  <a:srgbClr val="250542"/>
                </a:solidFill>
                <a:latin typeface="Vesper Libre Regular"/>
              </a:rPr>
              <a:t>+ =&gt; add</a:t>
            </a:r>
          </a:p>
          <a:p>
            <a:pPr marL="969234" lvl="1" indent="-484617">
              <a:lnSpc>
                <a:spcPts val="5072"/>
              </a:lnSpc>
              <a:buFont typeface="Arial"/>
              <a:buChar char="•"/>
            </a:pPr>
            <a:r>
              <a:rPr lang="en-US" sz="4489">
                <a:solidFill>
                  <a:srgbClr val="250542"/>
                </a:solidFill>
                <a:latin typeface="Vesper Libre Regular"/>
              </a:rPr>
              <a:t>- =&gt; remove</a:t>
            </a:r>
          </a:p>
          <a:p>
            <a:pPr marL="969234" lvl="1" indent="-484617">
              <a:lnSpc>
                <a:spcPts val="5072"/>
              </a:lnSpc>
              <a:buFont typeface="Arial"/>
              <a:buChar char="•"/>
            </a:pPr>
            <a:r>
              <a:rPr lang="en-US" sz="4489">
                <a:solidFill>
                  <a:srgbClr val="250542"/>
                </a:solidFill>
                <a:latin typeface="Vesper Libre Regular"/>
              </a:rPr>
              <a:t>= =&gt; set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71245" y="2100137"/>
            <a:ext cx="14533477" cy="786642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38215" y="709868"/>
            <a:ext cx="15399538" cy="1390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47"/>
              </a:lnSpc>
              <a:spcBef>
                <a:spcPct val="0"/>
              </a:spcBef>
            </a:pPr>
            <a:r>
              <a:rPr lang="en-US" sz="9600">
                <a:solidFill>
                  <a:srgbClr val="250542"/>
                </a:solidFill>
                <a:latin typeface="Vesper Libre Regular"/>
              </a:rPr>
              <a:t>Linux permission Symbolic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52" b="59964"/>
          <a:stretch>
            <a:fillRect/>
          </a:stretch>
        </p:blipFill>
        <p:spPr>
          <a:xfrm>
            <a:off x="2080371" y="5748739"/>
            <a:ext cx="13454813" cy="350956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38215" y="709868"/>
            <a:ext cx="15399538" cy="1390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47"/>
              </a:lnSpc>
              <a:spcBef>
                <a:spcPct val="0"/>
              </a:spcBef>
            </a:pPr>
            <a:r>
              <a:rPr lang="en-US" sz="9600">
                <a:solidFill>
                  <a:srgbClr val="250542"/>
                </a:solidFill>
                <a:latin typeface="Vesper Libre Regular"/>
              </a:rPr>
              <a:t>chmod - Change Mode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02462" y="2579465"/>
            <a:ext cx="16556838" cy="2564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69234" lvl="1" indent="-484617">
              <a:lnSpc>
                <a:spcPts val="5072"/>
              </a:lnSpc>
              <a:buFont typeface="Arial"/>
              <a:buChar char="•"/>
            </a:pPr>
            <a:r>
              <a:rPr lang="en-US" sz="4489">
                <a:solidFill>
                  <a:srgbClr val="250542"/>
                </a:solidFill>
                <a:latin typeface="Vesper Libre Regular"/>
              </a:rPr>
              <a:t>chmod command is used to change the permissions of a file or directory</a:t>
            </a:r>
          </a:p>
          <a:p>
            <a:pPr marL="1938469" lvl="2" indent="-646156">
              <a:lnSpc>
                <a:spcPts val="5072"/>
              </a:lnSpc>
              <a:buFont typeface="Arial"/>
              <a:buChar char="⚬"/>
            </a:pPr>
            <a:r>
              <a:rPr lang="en-US" sz="4489">
                <a:solidFill>
                  <a:srgbClr val="250542"/>
                </a:solidFill>
                <a:latin typeface="Vesper Libre Regular"/>
              </a:rPr>
              <a:t>chmod [permissions] [filename]</a:t>
            </a:r>
          </a:p>
          <a:p>
            <a:pPr marL="1938469" lvl="2" indent="-646156">
              <a:lnSpc>
                <a:spcPts val="5072"/>
              </a:lnSpc>
              <a:buFont typeface="Arial"/>
              <a:buChar char="⚬"/>
            </a:pPr>
            <a:r>
              <a:rPr lang="en-US" sz="4489">
                <a:solidFill>
                  <a:srgbClr val="250542"/>
                </a:solidFill>
                <a:latin typeface="Vesper Libre Regular"/>
              </a:rPr>
              <a:t>chmod -R [permissions] [directoryname]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38215" y="709868"/>
            <a:ext cx="15399538" cy="1390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47"/>
              </a:lnSpc>
              <a:spcBef>
                <a:spcPct val="0"/>
              </a:spcBef>
            </a:pPr>
            <a:r>
              <a:rPr lang="en-US" sz="9600">
                <a:solidFill>
                  <a:srgbClr val="250542"/>
                </a:solidFill>
                <a:latin typeface="Vesper Libre Regular"/>
              </a:rPr>
              <a:t>chown - Change Ownership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02462" y="2579465"/>
            <a:ext cx="16556838" cy="2564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69234" lvl="1" indent="-484617">
              <a:lnSpc>
                <a:spcPts val="5072"/>
              </a:lnSpc>
              <a:buFont typeface="Arial"/>
              <a:buChar char="•"/>
            </a:pPr>
            <a:r>
              <a:rPr lang="en-US" sz="4489">
                <a:solidFill>
                  <a:srgbClr val="250542"/>
                </a:solidFill>
                <a:latin typeface="Vesper Libre Regular"/>
              </a:rPr>
              <a:t>chown command is used to change the ownership of a file or directory</a:t>
            </a:r>
          </a:p>
          <a:p>
            <a:pPr marL="1938469" lvl="2" indent="-646156">
              <a:lnSpc>
                <a:spcPts val="5072"/>
              </a:lnSpc>
              <a:buFont typeface="Arial"/>
              <a:buChar char="⚬"/>
            </a:pPr>
            <a:r>
              <a:rPr lang="en-US" sz="4489">
                <a:solidFill>
                  <a:srgbClr val="250542"/>
                </a:solidFill>
                <a:latin typeface="Vesper Libre Regular"/>
              </a:rPr>
              <a:t>chown [user:group] [filename]</a:t>
            </a:r>
          </a:p>
          <a:p>
            <a:pPr marL="1938469" lvl="2" indent="-646156">
              <a:lnSpc>
                <a:spcPts val="5072"/>
              </a:lnSpc>
              <a:buFont typeface="Arial"/>
              <a:buChar char="⚬"/>
            </a:pPr>
            <a:r>
              <a:rPr lang="en-US" sz="4489">
                <a:solidFill>
                  <a:srgbClr val="250542"/>
                </a:solidFill>
                <a:latin typeface="Vesper Libre Regular"/>
              </a:rPr>
              <a:t>chown -R [user:group] [directoryname]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774888" y="2306069"/>
            <a:ext cx="13682307" cy="735332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38215" y="709868"/>
            <a:ext cx="15399538" cy="1390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47"/>
              </a:lnSpc>
              <a:spcBef>
                <a:spcPct val="0"/>
              </a:spcBef>
            </a:pPr>
            <a:r>
              <a:rPr lang="en-US" sz="9600">
                <a:solidFill>
                  <a:srgbClr val="250542"/>
                </a:solidFill>
                <a:latin typeface="Vesper Libre Regular"/>
              </a:rPr>
              <a:t>chown - Change Ownership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44007" y="722371"/>
            <a:ext cx="10846157" cy="1390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47"/>
              </a:lnSpc>
              <a:spcBef>
                <a:spcPct val="0"/>
              </a:spcBef>
            </a:pPr>
            <a:r>
              <a:rPr lang="en-US" sz="9600">
                <a:solidFill>
                  <a:srgbClr val="250542"/>
                </a:solidFill>
                <a:latin typeface="Vesper Libre Regular"/>
              </a:rPr>
              <a:t>Init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7524" y="2236465"/>
            <a:ext cx="16131203" cy="7021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680" lvl="1" indent="-485840" algn="just">
              <a:lnSpc>
                <a:spcPts val="5085"/>
              </a:lnSpc>
              <a:buFont typeface="Arial"/>
              <a:buChar char="•"/>
            </a:pPr>
            <a:r>
              <a:rPr lang="en-US" sz="4500">
                <a:solidFill>
                  <a:srgbClr val="250542"/>
                </a:solidFill>
                <a:latin typeface="Vesper Libre Regular"/>
              </a:rPr>
              <a:t>Stands for Initialization</a:t>
            </a:r>
          </a:p>
          <a:p>
            <a:pPr marL="971680" lvl="1" indent="-485840" algn="just">
              <a:lnSpc>
                <a:spcPts val="5085"/>
              </a:lnSpc>
              <a:buFont typeface="Arial"/>
              <a:buChar char="•"/>
            </a:pPr>
            <a:r>
              <a:rPr lang="en-US" sz="4500">
                <a:solidFill>
                  <a:srgbClr val="250542"/>
                </a:solidFill>
                <a:latin typeface="Vesper Libre Regular"/>
              </a:rPr>
              <a:t>The first process started during the booting of the computer system</a:t>
            </a:r>
          </a:p>
          <a:p>
            <a:pPr marL="971680" lvl="1" indent="-485840" algn="just">
              <a:lnSpc>
                <a:spcPts val="5085"/>
              </a:lnSpc>
              <a:buFont typeface="Arial"/>
              <a:buChar char="•"/>
            </a:pPr>
            <a:r>
              <a:rPr lang="en-US" sz="4500">
                <a:solidFill>
                  <a:srgbClr val="250542"/>
                </a:solidFill>
                <a:latin typeface="Vesper Libre Regular"/>
              </a:rPr>
              <a:t>daemon process that continues running until the system is shutdown</a:t>
            </a:r>
          </a:p>
          <a:p>
            <a:pPr marL="971680" lvl="1" indent="-485840" algn="just">
              <a:lnSpc>
                <a:spcPts val="5085"/>
              </a:lnSpc>
              <a:buFont typeface="Arial"/>
              <a:buChar char="•"/>
            </a:pPr>
            <a:r>
              <a:rPr lang="en-US" sz="4500">
                <a:solidFill>
                  <a:srgbClr val="250542"/>
                </a:solidFill>
                <a:latin typeface="Vesper Libre Regular"/>
              </a:rPr>
              <a:t>A direct or indirect ancestor of all other processes</a:t>
            </a:r>
          </a:p>
          <a:p>
            <a:pPr marL="971680" lvl="1" indent="-485840" algn="just">
              <a:lnSpc>
                <a:spcPts val="5085"/>
              </a:lnSpc>
              <a:buFont typeface="Arial"/>
              <a:buChar char="•"/>
            </a:pPr>
            <a:r>
              <a:rPr lang="en-US" sz="4500">
                <a:solidFill>
                  <a:srgbClr val="250542"/>
                </a:solidFill>
                <a:latin typeface="Vesper Libre Regular"/>
              </a:rPr>
              <a:t>automatically adopts all orphaned processes</a:t>
            </a:r>
          </a:p>
          <a:p>
            <a:pPr marL="971680" lvl="1" indent="-485840" algn="just">
              <a:lnSpc>
                <a:spcPts val="5085"/>
              </a:lnSpc>
              <a:buFont typeface="Arial"/>
              <a:buChar char="•"/>
            </a:pPr>
            <a:r>
              <a:rPr lang="en-US" sz="4500">
                <a:solidFill>
                  <a:srgbClr val="250542"/>
                </a:solidFill>
                <a:latin typeface="Vesper Libre Regular"/>
              </a:rPr>
              <a:t>PID or Process ID is 1</a:t>
            </a:r>
          </a:p>
          <a:p>
            <a:pPr marL="971680" lvl="1" indent="-485840" algn="just">
              <a:lnSpc>
                <a:spcPts val="5085"/>
              </a:lnSpc>
              <a:buFont typeface="Arial"/>
              <a:buChar char="•"/>
            </a:pPr>
            <a:r>
              <a:rPr lang="en-US" sz="4500">
                <a:solidFill>
                  <a:srgbClr val="250542"/>
                </a:solidFill>
                <a:latin typeface="Vesper Libre Regular"/>
              </a:rPr>
              <a:t>create processes from a script stored in /etc/inittab</a:t>
            </a:r>
          </a:p>
          <a:p>
            <a:pPr marL="1943359" lvl="2" indent="-647786" algn="just">
              <a:lnSpc>
                <a:spcPts val="5085"/>
              </a:lnSpc>
              <a:buFont typeface="Arial"/>
              <a:buChar char="⚬"/>
            </a:pPr>
            <a:r>
              <a:rPr lang="en-US" sz="4500">
                <a:solidFill>
                  <a:srgbClr val="250542"/>
                </a:solidFill>
                <a:latin typeface="Vesper Libre Regular"/>
              </a:rPr>
              <a:t>configuration file used by initialization system</a:t>
            </a:r>
          </a:p>
          <a:p>
            <a:pPr marL="1943359" lvl="2" indent="-647786" algn="just">
              <a:lnSpc>
                <a:spcPts val="5085"/>
              </a:lnSpc>
              <a:buFont typeface="Arial"/>
              <a:buChar char="⚬"/>
            </a:pPr>
            <a:r>
              <a:rPr lang="en-US" sz="4500">
                <a:solidFill>
                  <a:srgbClr val="250542"/>
                </a:solidFill>
                <a:latin typeface="Vesper Libre Regular"/>
              </a:rPr>
              <a:t>last step of kernel boot sequence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44007" y="1095375"/>
            <a:ext cx="10846157" cy="1390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47"/>
              </a:lnSpc>
              <a:spcBef>
                <a:spcPct val="0"/>
              </a:spcBef>
            </a:pPr>
            <a:r>
              <a:rPr lang="en-US" sz="9600">
                <a:solidFill>
                  <a:srgbClr val="250542"/>
                </a:solidFill>
                <a:latin typeface="Vesper Libre Regular"/>
              </a:rPr>
              <a:t>Init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51389" y="4204332"/>
            <a:ext cx="16131203" cy="2554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680" lvl="1" indent="-485840" algn="just">
              <a:lnSpc>
                <a:spcPts val="5085"/>
              </a:lnSpc>
              <a:buFont typeface="Arial"/>
              <a:buChar char="•"/>
            </a:pPr>
            <a:r>
              <a:rPr lang="en-US" sz="4500">
                <a:solidFill>
                  <a:srgbClr val="250542"/>
                </a:solidFill>
                <a:latin typeface="Vesper Libre Regular"/>
              </a:rPr>
              <a:t>Init script initializes the service</a:t>
            </a:r>
          </a:p>
          <a:p>
            <a:pPr marL="971680" lvl="1" indent="-485840" algn="just">
              <a:lnSpc>
                <a:spcPts val="5085"/>
              </a:lnSpc>
              <a:buFont typeface="Arial"/>
              <a:buChar char="•"/>
            </a:pPr>
            <a:r>
              <a:rPr lang="en-US" sz="4500">
                <a:solidFill>
                  <a:srgbClr val="250542"/>
                </a:solidFill>
                <a:latin typeface="Vesper Libre Regular"/>
              </a:rPr>
              <a:t>responsible for initializing the system</a:t>
            </a:r>
          </a:p>
          <a:p>
            <a:pPr marL="971680" lvl="1" indent="-485840" algn="just">
              <a:lnSpc>
                <a:spcPts val="5085"/>
              </a:lnSpc>
              <a:buFont typeface="Arial"/>
              <a:buChar char="•"/>
            </a:pPr>
            <a:r>
              <a:rPr lang="en-US" sz="4500">
                <a:solidFill>
                  <a:srgbClr val="250542"/>
                </a:solidFill>
                <a:latin typeface="Vesper Libre Regular"/>
              </a:rPr>
              <a:t>init scripts are also called rc scripts (run command scripts)</a:t>
            </a:r>
          </a:p>
          <a:p>
            <a:pPr marL="971680" lvl="1" indent="-485840" algn="just">
              <a:lnSpc>
                <a:spcPts val="5085"/>
              </a:lnSpc>
              <a:buFont typeface="Arial"/>
              <a:buChar char="•"/>
            </a:pPr>
            <a:r>
              <a:rPr lang="en-US" sz="4500">
                <a:solidFill>
                  <a:srgbClr val="250542"/>
                </a:solidFill>
                <a:latin typeface="Vesper Libre Regular"/>
              </a:rPr>
              <a:t>Also used in UNIX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38215" y="1200157"/>
            <a:ext cx="14918274" cy="1390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47"/>
              </a:lnSpc>
              <a:spcBef>
                <a:spcPct val="0"/>
              </a:spcBef>
            </a:pPr>
            <a:r>
              <a:rPr lang="en-US" sz="9600">
                <a:solidFill>
                  <a:srgbClr val="250542"/>
                </a:solidFill>
                <a:latin typeface="Vesper Libre Regular"/>
              </a:rPr>
              <a:t>What is Bourne Shell (bsh)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82052" y="3140369"/>
            <a:ext cx="16230600" cy="2292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732" lvl="1" indent="-431866">
              <a:lnSpc>
                <a:spcPts val="4520"/>
              </a:lnSpc>
              <a:buFont typeface="Arial"/>
              <a:buChar char="•"/>
            </a:pPr>
            <a:r>
              <a:rPr lang="en-US" sz="4000">
                <a:solidFill>
                  <a:srgbClr val="250542"/>
                </a:solidFill>
                <a:latin typeface="Vesper Libre Regular"/>
              </a:rPr>
              <a:t>Default interpreter for Version 7 Unix</a:t>
            </a:r>
          </a:p>
          <a:p>
            <a:pPr marL="863732" lvl="1" indent="-431866">
              <a:lnSpc>
                <a:spcPts val="4520"/>
              </a:lnSpc>
              <a:buFont typeface="Arial"/>
              <a:buChar char="•"/>
            </a:pPr>
            <a:r>
              <a:rPr lang="en-US" sz="4000">
                <a:solidFill>
                  <a:srgbClr val="250542"/>
                </a:solidFill>
                <a:latin typeface="Vesper Libre Regular"/>
              </a:rPr>
              <a:t>Unix like systems have /bin/sh</a:t>
            </a:r>
          </a:p>
          <a:p>
            <a:pPr marL="863732" lvl="1" indent="-431866">
              <a:lnSpc>
                <a:spcPts val="4520"/>
              </a:lnSpc>
              <a:buFont typeface="Arial"/>
              <a:buChar char="•"/>
            </a:pPr>
            <a:r>
              <a:rPr lang="en-US" sz="4000">
                <a:solidFill>
                  <a:srgbClr val="250542"/>
                </a:solidFill>
                <a:latin typeface="Vesper Libre Regular"/>
              </a:rPr>
              <a:t>Invokes the Bourne shell an interactive command interpreter and command-programming language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44007" y="1095375"/>
            <a:ext cx="10846157" cy="1390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47"/>
              </a:lnSpc>
              <a:spcBef>
                <a:spcPct val="0"/>
              </a:spcBef>
            </a:pPr>
            <a:r>
              <a:rPr lang="en-US" sz="9600">
                <a:solidFill>
                  <a:srgbClr val="250542"/>
                </a:solidFill>
                <a:latin typeface="Vesper Libre Regular"/>
              </a:rPr>
              <a:t>Init - services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736212"/>
            <a:ext cx="15919047" cy="6287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0090" lvl="1" indent="-475045">
              <a:lnSpc>
                <a:spcPts val="4972"/>
              </a:lnSpc>
              <a:buFont typeface="Arial"/>
              <a:buChar char="•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Start a service</a:t>
            </a:r>
          </a:p>
          <a:p>
            <a:pPr marL="1900180" lvl="2" indent="-633393">
              <a:lnSpc>
                <a:spcPts val="4972"/>
              </a:lnSpc>
              <a:buFont typeface="Arial"/>
              <a:buChar char="⚬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service [service-name] start</a:t>
            </a:r>
          </a:p>
          <a:p>
            <a:pPr marL="950090" lvl="1" indent="-475045">
              <a:lnSpc>
                <a:spcPts val="4972"/>
              </a:lnSpc>
              <a:buFont typeface="Arial"/>
              <a:buChar char="•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Stop a service</a:t>
            </a:r>
          </a:p>
          <a:p>
            <a:pPr marL="1900180" lvl="2" indent="-633393">
              <a:lnSpc>
                <a:spcPts val="4972"/>
              </a:lnSpc>
              <a:buFont typeface="Arial"/>
              <a:buChar char="⚬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service [service-name] stop</a:t>
            </a:r>
          </a:p>
          <a:p>
            <a:pPr marL="950090" lvl="1" indent="-475045">
              <a:lnSpc>
                <a:spcPts val="4972"/>
              </a:lnSpc>
              <a:buFont typeface="Arial"/>
              <a:buChar char="•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restart a service</a:t>
            </a:r>
          </a:p>
          <a:p>
            <a:pPr marL="1900180" lvl="2" indent="-633393">
              <a:lnSpc>
                <a:spcPts val="4972"/>
              </a:lnSpc>
              <a:buFont typeface="Arial"/>
              <a:buChar char="⚬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service [service-name] restart</a:t>
            </a:r>
          </a:p>
          <a:p>
            <a:pPr marL="950090" lvl="1" indent="-475045">
              <a:lnSpc>
                <a:spcPts val="4972"/>
              </a:lnSpc>
              <a:buFont typeface="Arial"/>
              <a:buChar char="•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reload a service</a:t>
            </a:r>
          </a:p>
          <a:p>
            <a:pPr marL="1900180" lvl="2" indent="-633393">
              <a:lnSpc>
                <a:spcPts val="4972"/>
              </a:lnSpc>
              <a:buFont typeface="Arial"/>
              <a:buChar char="⚬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service [service-name] reload</a:t>
            </a:r>
          </a:p>
          <a:p>
            <a:pPr marL="950090" lvl="1" indent="-475045">
              <a:lnSpc>
                <a:spcPts val="4972"/>
              </a:lnSpc>
              <a:buFont typeface="Arial"/>
              <a:buChar char="•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service status</a:t>
            </a:r>
          </a:p>
          <a:p>
            <a:pPr marL="1900180" lvl="2" indent="-633393">
              <a:lnSpc>
                <a:spcPts val="4972"/>
              </a:lnSpc>
              <a:buFont typeface="Arial"/>
              <a:buChar char="⚬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service [service-name] status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44007" y="1095375"/>
            <a:ext cx="10846157" cy="1390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47"/>
              </a:lnSpc>
              <a:spcBef>
                <a:spcPct val="0"/>
              </a:spcBef>
            </a:pPr>
            <a:r>
              <a:rPr lang="en-US" sz="9600">
                <a:solidFill>
                  <a:srgbClr val="250542"/>
                </a:solidFill>
                <a:latin typeface="Vesper Libre Regular"/>
              </a:rPr>
              <a:t>Init - services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736212"/>
            <a:ext cx="15919047" cy="6287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0090" lvl="1" indent="-475045">
              <a:lnSpc>
                <a:spcPts val="4972"/>
              </a:lnSpc>
              <a:buFont typeface="Arial"/>
              <a:buChar char="•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Restart service if already running</a:t>
            </a:r>
          </a:p>
          <a:p>
            <a:pPr marL="1900180" lvl="2" indent="-633393">
              <a:lnSpc>
                <a:spcPts val="4972"/>
              </a:lnSpc>
              <a:buFont typeface="Arial"/>
              <a:buChar char="⚬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service [service-name] condrestart</a:t>
            </a:r>
          </a:p>
          <a:p>
            <a:pPr marL="950090" lvl="1" indent="-475045">
              <a:lnSpc>
                <a:spcPts val="4972"/>
              </a:lnSpc>
              <a:buFont typeface="Arial"/>
              <a:buChar char="•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enable service at startup</a:t>
            </a:r>
          </a:p>
          <a:p>
            <a:pPr marL="1900180" lvl="2" indent="-633393">
              <a:lnSpc>
                <a:spcPts val="4972"/>
              </a:lnSpc>
              <a:buFont typeface="Arial"/>
              <a:buChar char="⚬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chkconfig [service-name] on</a:t>
            </a:r>
          </a:p>
          <a:p>
            <a:pPr marL="950090" lvl="1" indent="-475045">
              <a:lnSpc>
                <a:spcPts val="4972"/>
              </a:lnSpc>
              <a:buFont typeface="Arial"/>
              <a:buChar char="•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disable service at startup</a:t>
            </a:r>
          </a:p>
          <a:p>
            <a:pPr marL="1900180" lvl="2" indent="-633393">
              <a:lnSpc>
                <a:spcPts val="4972"/>
              </a:lnSpc>
              <a:buFont typeface="Arial"/>
              <a:buChar char="⚬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chkconfig [service-name] off</a:t>
            </a:r>
          </a:p>
          <a:p>
            <a:pPr marL="950090" lvl="1" indent="-475045">
              <a:lnSpc>
                <a:spcPts val="4972"/>
              </a:lnSpc>
              <a:buFont typeface="Arial"/>
              <a:buChar char="•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check if service is enabled at startup</a:t>
            </a:r>
          </a:p>
          <a:p>
            <a:pPr marL="1900180" lvl="2" indent="-633393">
              <a:lnSpc>
                <a:spcPts val="4972"/>
              </a:lnSpc>
              <a:buFont typeface="Arial"/>
              <a:buChar char="⚬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chkconfig [service-name] </a:t>
            </a:r>
          </a:p>
          <a:p>
            <a:pPr marL="950090" lvl="1" indent="-475045">
              <a:lnSpc>
                <a:spcPts val="4972"/>
              </a:lnSpc>
              <a:buFont typeface="Arial"/>
              <a:buChar char="•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create new service file or modify configuration</a:t>
            </a:r>
          </a:p>
          <a:p>
            <a:pPr marL="1900180" lvl="2" indent="-633393">
              <a:lnSpc>
                <a:spcPts val="4972"/>
              </a:lnSpc>
              <a:buFont typeface="Arial"/>
              <a:buChar char="⚬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chkconfig [service-name] add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44007" y="1105000"/>
            <a:ext cx="14902089" cy="1390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47"/>
              </a:lnSpc>
              <a:spcBef>
                <a:spcPct val="0"/>
              </a:spcBef>
            </a:pPr>
            <a:r>
              <a:rPr lang="en-US" sz="9600">
                <a:solidFill>
                  <a:srgbClr val="250542"/>
                </a:solidFill>
                <a:latin typeface="Vesper Libre Regular"/>
              </a:rPr>
              <a:t>Run-levels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33511" y="4181986"/>
            <a:ext cx="16420978" cy="3192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680" lvl="1" indent="-485840" algn="just">
              <a:lnSpc>
                <a:spcPts val="5085"/>
              </a:lnSpc>
              <a:buFont typeface="Arial"/>
              <a:buChar char="•"/>
            </a:pPr>
            <a:r>
              <a:rPr lang="en-US" sz="4500">
                <a:solidFill>
                  <a:srgbClr val="250542"/>
                </a:solidFill>
                <a:latin typeface="Vesper Libre Regular"/>
              </a:rPr>
              <a:t>State of init</a:t>
            </a:r>
          </a:p>
          <a:p>
            <a:pPr marL="971680" lvl="1" indent="-485840" algn="just">
              <a:lnSpc>
                <a:spcPts val="5085"/>
              </a:lnSpc>
              <a:buFont typeface="Arial"/>
              <a:buChar char="•"/>
            </a:pPr>
            <a:r>
              <a:rPr lang="en-US" sz="4500">
                <a:solidFill>
                  <a:srgbClr val="250542"/>
                </a:solidFill>
                <a:latin typeface="Vesper Libre Regular"/>
              </a:rPr>
              <a:t>group of processes are defined to start at the startup of OS</a:t>
            </a:r>
          </a:p>
          <a:p>
            <a:pPr marL="971680" lvl="1" indent="-485840" algn="just">
              <a:lnSpc>
                <a:spcPts val="5085"/>
              </a:lnSpc>
              <a:buFont typeface="Arial"/>
              <a:buChar char="•"/>
            </a:pPr>
            <a:r>
              <a:rPr lang="en-US" sz="4500">
                <a:solidFill>
                  <a:srgbClr val="250542"/>
                </a:solidFill>
                <a:latin typeface="Vesper Libre Regular"/>
              </a:rPr>
              <a:t>Mode of operation in the computer operating system</a:t>
            </a:r>
          </a:p>
          <a:p>
            <a:pPr marL="971680" lvl="1" indent="-485840" algn="just">
              <a:lnSpc>
                <a:spcPts val="5085"/>
              </a:lnSpc>
              <a:buFont typeface="Arial"/>
              <a:buChar char="•"/>
            </a:pPr>
            <a:r>
              <a:rPr lang="en-US" sz="4500">
                <a:solidFill>
                  <a:srgbClr val="250542"/>
                </a:solidFill>
                <a:latin typeface="Vesper Libre Regular"/>
              </a:rPr>
              <a:t>Each run level has a certain number of services started or stopped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44007" y="1105000"/>
            <a:ext cx="14902089" cy="1390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47"/>
              </a:lnSpc>
              <a:spcBef>
                <a:spcPct val="0"/>
              </a:spcBef>
            </a:pPr>
            <a:r>
              <a:rPr lang="en-US" sz="9600">
                <a:solidFill>
                  <a:srgbClr val="250542"/>
                </a:solidFill>
                <a:latin typeface="Vesper Libre Regular"/>
              </a:rPr>
              <a:t>Run-levels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38322" y="3252697"/>
            <a:ext cx="16420978" cy="5107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680" lvl="1" indent="-485840" algn="just">
              <a:lnSpc>
                <a:spcPts val="5085"/>
              </a:lnSpc>
              <a:buFont typeface="Arial"/>
              <a:buChar char="•"/>
            </a:pPr>
            <a:r>
              <a:rPr lang="en-US" sz="4500">
                <a:solidFill>
                  <a:srgbClr val="250542"/>
                </a:solidFill>
                <a:latin typeface="Vesper Libre Regular"/>
              </a:rPr>
              <a:t>Seven Run levels exist ($ runlevel digit or $ init digit)</a:t>
            </a:r>
          </a:p>
          <a:p>
            <a:pPr marL="1943359" lvl="2" indent="-647786" algn="just">
              <a:lnSpc>
                <a:spcPts val="5085"/>
              </a:lnSpc>
              <a:buFont typeface="Arial"/>
              <a:buChar char="⚬"/>
            </a:pPr>
            <a:r>
              <a:rPr lang="en-US" sz="4500">
                <a:solidFill>
                  <a:srgbClr val="250542"/>
                </a:solidFill>
                <a:latin typeface="Arimo"/>
              </a:rPr>
              <a:t>0: Shuts down the system</a:t>
            </a:r>
          </a:p>
          <a:p>
            <a:pPr marL="1943359" lvl="2" indent="-647786" algn="just">
              <a:lnSpc>
                <a:spcPts val="5085"/>
              </a:lnSpc>
              <a:buFont typeface="Arial"/>
              <a:buChar char="⚬"/>
            </a:pPr>
            <a:r>
              <a:rPr lang="en-US" sz="4500">
                <a:solidFill>
                  <a:srgbClr val="250542"/>
                </a:solidFill>
                <a:latin typeface="Arimo"/>
              </a:rPr>
              <a:t>1: single-user mode</a:t>
            </a:r>
          </a:p>
          <a:p>
            <a:pPr marL="1943359" lvl="2" indent="-647786" algn="just">
              <a:lnSpc>
                <a:spcPts val="5085"/>
              </a:lnSpc>
              <a:buFont typeface="Arial"/>
              <a:buChar char="⚬"/>
            </a:pPr>
            <a:r>
              <a:rPr lang="en-US" sz="4500">
                <a:solidFill>
                  <a:srgbClr val="250542"/>
                </a:solidFill>
                <a:latin typeface="Arimo"/>
              </a:rPr>
              <a:t>2: multi-user mode without networking</a:t>
            </a:r>
          </a:p>
          <a:p>
            <a:pPr marL="1943359" lvl="2" indent="-647786" algn="just">
              <a:lnSpc>
                <a:spcPts val="5085"/>
              </a:lnSpc>
              <a:buFont typeface="Arial"/>
              <a:buChar char="⚬"/>
            </a:pPr>
            <a:r>
              <a:rPr lang="en-US" sz="4500">
                <a:solidFill>
                  <a:srgbClr val="250542"/>
                </a:solidFill>
                <a:latin typeface="Arimo"/>
              </a:rPr>
              <a:t>3: multi-user mode with networking (with CLI)</a:t>
            </a:r>
          </a:p>
          <a:p>
            <a:pPr marL="1943359" lvl="2" indent="-647786" algn="just">
              <a:lnSpc>
                <a:spcPts val="5085"/>
              </a:lnSpc>
              <a:buFont typeface="Arial"/>
              <a:buChar char="⚬"/>
            </a:pPr>
            <a:r>
              <a:rPr lang="en-US" sz="4500">
                <a:solidFill>
                  <a:srgbClr val="250542"/>
                </a:solidFill>
                <a:latin typeface="Arimo"/>
              </a:rPr>
              <a:t>4: user-definable</a:t>
            </a:r>
          </a:p>
          <a:p>
            <a:pPr marL="1943359" lvl="2" indent="-647786" algn="just">
              <a:lnSpc>
                <a:spcPts val="5085"/>
              </a:lnSpc>
              <a:buFont typeface="Arial"/>
              <a:buChar char="⚬"/>
            </a:pPr>
            <a:r>
              <a:rPr lang="en-US" sz="4500">
                <a:solidFill>
                  <a:srgbClr val="250542"/>
                </a:solidFill>
                <a:latin typeface="Arimo"/>
              </a:rPr>
              <a:t>5: multi-user mode with networking (with GUI)</a:t>
            </a:r>
          </a:p>
          <a:p>
            <a:pPr marL="1943359" lvl="2" indent="-647786" algn="just">
              <a:lnSpc>
                <a:spcPts val="5085"/>
              </a:lnSpc>
              <a:buFont typeface="Arial"/>
              <a:buChar char="⚬"/>
            </a:pPr>
            <a:r>
              <a:rPr lang="en-US" sz="4500">
                <a:solidFill>
                  <a:srgbClr val="250542"/>
                </a:solidFill>
                <a:latin typeface="Arimo"/>
              </a:rPr>
              <a:t>6: reboots the system to restart it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44007" y="1105000"/>
            <a:ext cx="14902089" cy="1390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47"/>
              </a:lnSpc>
              <a:spcBef>
                <a:spcPct val="0"/>
              </a:spcBef>
            </a:pPr>
            <a:r>
              <a:rPr lang="en-US" sz="9600">
                <a:solidFill>
                  <a:srgbClr val="250542"/>
                </a:solidFill>
                <a:latin typeface="Vesper Libre Regular"/>
              </a:rPr>
              <a:t>Run-levels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38322" y="3566157"/>
            <a:ext cx="16420978" cy="3192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680" lvl="1" indent="-485840" algn="just">
              <a:lnSpc>
                <a:spcPts val="5085"/>
              </a:lnSpc>
              <a:buFont typeface="Arial"/>
              <a:buChar char="•"/>
            </a:pPr>
            <a:r>
              <a:rPr lang="en-US" sz="4500">
                <a:solidFill>
                  <a:srgbClr val="250542"/>
                </a:solidFill>
                <a:latin typeface="Vesper Libre Regular"/>
              </a:rPr>
              <a:t>By default, Linux based systems boot on runlevel 3 or 5</a:t>
            </a:r>
          </a:p>
          <a:p>
            <a:pPr marL="971680" lvl="1" indent="-485840" algn="just">
              <a:lnSpc>
                <a:spcPts val="5085"/>
              </a:lnSpc>
              <a:buFont typeface="Arial"/>
              <a:buChar char="•"/>
            </a:pPr>
            <a:r>
              <a:rPr lang="en-US" sz="4500">
                <a:solidFill>
                  <a:srgbClr val="250542"/>
                </a:solidFill>
                <a:latin typeface="Vesper Libre Regular"/>
              </a:rPr>
              <a:t>user can modify preset runlevels</a:t>
            </a:r>
          </a:p>
          <a:p>
            <a:pPr marL="971680" lvl="1" indent="-485840" algn="just">
              <a:lnSpc>
                <a:spcPts val="5085"/>
              </a:lnSpc>
              <a:buFont typeface="Arial"/>
              <a:buChar char="•"/>
            </a:pPr>
            <a:r>
              <a:rPr lang="en-US" sz="4500">
                <a:solidFill>
                  <a:srgbClr val="250542"/>
                </a:solidFill>
                <a:latin typeface="Vesper Libre Regular"/>
              </a:rPr>
              <a:t>create new ones according to the requirements</a:t>
            </a:r>
          </a:p>
          <a:p>
            <a:pPr marL="971680" lvl="1" indent="-485840" algn="just">
              <a:lnSpc>
                <a:spcPts val="5085"/>
              </a:lnSpc>
              <a:buFont typeface="Arial"/>
              <a:buChar char="•"/>
            </a:pPr>
            <a:r>
              <a:rPr lang="en-US" sz="4500">
                <a:solidFill>
                  <a:srgbClr val="250542"/>
                </a:solidFill>
                <a:latin typeface="Vesper Libre Regular"/>
              </a:rPr>
              <a:t>Runlevel 2 and 4 are used for user defined runlevels</a:t>
            </a:r>
          </a:p>
          <a:p>
            <a:pPr marL="971680" lvl="1" indent="-485840" algn="just">
              <a:lnSpc>
                <a:spcPts val="5085"/>
              </a:lnSpc>
              <a:buFont typeface="Arial"/>
              <a:buChar char="•"/>
            </a:pPr>
            <a:r>
              <a:rPr lang="en-US" sz="4500">
                <a:solidFill>
                  <a:srgbClr val="250542"/>
                </a:solidFill>
                <a:latin typeface="Vesper Libre Regular"/>
              </a:rPr>
              <a:t>runlevel 0 and 6 aur used for shutdown and reboot the system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48099" y="1104900"/>
            <a:ext cx="14495271" cy="1593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2429"/>
              </a:lnSpc>
              <a:spcBef>
                <a:spcPct val="0"/>
              </a:spcBef>
            </a:pPr>
            <a:r>
              <a:rPr lang="en-US" sz="10999">
                <a:solidFill>
                  <a:srgbClr val="250542"/>
                </a:solidFill>
                <a:latin typeface="Vesper Libre Regular"/>
              </a:rPr>
              <a:t>Systemd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736212"/>
            <a:ext cx="15919047" cy="6916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0090" lvl="1" indent="-475045">
              <a:lnSpc>
                <a:spcPts val="4972"/>
              </a:lnSpc>
              <a:buFont typeface="Arial"/>
              <a:buChar char="•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Systemd is the new init framework</a:t>
            </a:r>
          </a:p>
          <a:p>
            <a:pPr marL="950090" lvl="1" indent="-475045">
              <a:lnSpc>
                <a:spcPts val="4972"/>
              </a:lnSpc>
              <a:buFont typeface="Arial"/>
              <a:buChar char="•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system and service manager for Linux operating systems</a:t>
            </a:r>
          </a:p>
          <a:p>
            <a:pPr marL="950090" lvl="1" indent="-475045">
              <a:lnSpc>
                <a:spcPts val="4972"/>
              </a:lnSpc>
              <a:buFont typeface="Arial"/>
              <a:buChar char="•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new distros are moving to systemd</a:t>
            </a:r>
          </a:p>
          <a:p>
            <a:pPr marL="950090" lvl="1" indent="-475045">
              <a:lnSpc>
                <a:spcPts val="4972"/>
              </a:lnSpc>
              <a:buFont typeface="Arial"/>
              <a:buChar char="•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managing services with systemd</a:t>
            </a:r>
          </a:p>
          <a:p>
            <a:pPr marL="1900180" lvl="2" indent="-633393">
              <a:lnSpc>
                <a:spcPts val="4972"/>
              </a:lnSpc>
              <a:buFont typeface="Arial"/>
              <a:buChar char="⚬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systemctl: control system and services</a:t>
            </a:r>
          </a:p>
          <a:p>
            <a:pPr marL="1900180" lvl="2" indent="-633393">
              <a:lnSpc>
                <a:spcPts val="4972"/>
              </a:lnSpc>
              <a:buFont typeface="Arial"/>
              <a:buChar char="⚬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journalctl: manage journal, systemd's logging system</a:t>
            </a:r>
          </a:p>
          <a:p>
            <a:pPr marL="1900180" lvl="2" indent="-633393">
              <a:lnSpc>
                <a:spcPts val="4972"/>
              </a:lnSpc>
              <a:buFont typeface="Arial"/>
              <a:buChar char="⚬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hostnamectl: control hostname</a:t>
            </a:r>
          </a:p>
          <a:p>
            <a:pPr marL="1900180" lvl="2" indent="-633393">
              <a:lnSpc>
                <a:spcPts val="4972"/>
              </a:lnSpc>
              <a:buFont typeface="Arial"/>
              <a:buChar char="⚬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localectl: configure locale and keyboard layout</a:t>
            </a:r>
          </a:p>
          <a:p>
            <a:pPr marL="1900180" lvl="2" indent="-633393">
              <a:lnSpc>
                <a:spcPts val="4972"/>
              </a:lnSpc>
              <a:buFont typeface="Arial"/>
              <a:buChar char="⚬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timedatectl: set time and date</a:t>
            </a:r>
          </a:p>
          <a:p>
            <a:pPr marL="1900180" lvl="2" indent="-633393">
              <a:lnSpc>
                <a:spcPts val="4972"/>
              </a:lnSpc>
              <a:buFont typeface="Arial"/>
              <a:buChar char="⚬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systemd-cgls: shows cgroup contents</a:t>
            </a:r>
          </a:p>
          <a:p>
            <a:pPr marL="1900180" lvl="2" indent="-633393">
              <a:lnSpc>
                <a:spcPts val="4972"/>
              </a:lnSpc>
              <a:buFont typeface="Arial"/>
              <a:buChar char="⚬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systemadm: front-end for systemctl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48099" y="1104900"/>
            <a:ext cx="14495271" cy="1593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2429"/>
              </a:lnSpc>
              <a:spcBef>
                <a:spcPct val="0"/>
              </a:spcBef>
            </a:pPr>
            <a:r>
              <a:rPr lang="en-US" sz="10999">
                <a:solidFill>
                  <a:srgbClr val="250542"/>
                </a:solidFill>
                <a:latin typeface="Vesper Libre Regular"/>
              </a:rPr>
              <a:t>Systemd - services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736212"/>
            <a:ext cx="15919047" cy="6287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0090" lvl="1" indent="-475045">
              <a:lnSpc>
                <a:spcPts val="4972"/>
              </a:lnSpc>
              <a:buFont typeface="Arial"/>
              <a:buChar char="•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see all services (running or not)</a:t>
            </a:r>
          </a:p>
          <a:p>
            <a:pPr marL="1900180" lvl="2" indent="-633393">
              <a:lnSpc>
                <a:spcPts val="4972"/>
              </a:lnSpc>
              <a:buFont typeface="Arial"/>
              <a:buChar char="⚬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systemctl list-units --type service --all</a:t>
            </a:r>
          </a:p>
          <a:p>
            <a:pPr marL="950090" lvl="1" indent="-475045">
              <a:lnSpc>
                <a:spcPts val="4972"/>
              </a:lnSpc>
              <a:buFont typeface="Arial"/>
              <a:buChar char="•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Start a service</a:t>
            </a:r>
          </a:p>
          <a:p>
            <a:pPr marL="1900180" lvl="2" indent="-633393">
              <a:lnSpc>
                <a:spcPts val="4972"/>
              </a:lnSpc>
              <a:buFont typeface="Arial"/>
              <a:buChar char="⚬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systemctl start [service-name]</a:t>
            </a:r>
          </a:p>
          <a:p>
            <a:pPr marL="950090" lvl="1" indent="-475045">
              <a:lnSpc>
                <a:spcPts val="4972"/>
              </a:lnSpc>
              <a:buFont typeface="Arial"/>
              <a:buChar char="•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Stop a service</a:t>
            </a:r>
          </a:p>
          <a:p>
            <a:pPr marL="1900180" lvl="2" indent="-633393">
              <a:lnSpc>
                <a:spcPts val="4972"/>
              </a:lnSpc>
              <a:buFont typeface="Arial"/>
              <a:buChar char="⚬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systemctl stop [service-name]</a:t>
            </a:r>
          </a:p>
          <a:p>
            <a:pPr marL="950090" lvl="1" indent="-475045">
              <a:lnSpc>
                <a:spcPts val="4972"/>
              </a:lnSpc>
              <a:buFont typeface="Arial"/>
              <a:buChar char="•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restart a service</a:t>
            </a:r>
          </a:p>
          <a:p>
            <a:pPr marL="1900180" lvl="2" indent="-633393">
              <a:lnSpc>
                <a:spcPts val="4972"/>
              </a:lnSpc>
              <a:buFont typeface="Arial"/>
              <a:buChar char="⚬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systemctl restart [service-name]</a:t>
            </a:r>
          </a:p>
          <a:p>
            <a:pPr marL="950090" lvl="1" indent="-475045">
              <a:lnSpc>
                <a:spcPts val="4972"/>
              </a:lnSpc>
              <a:buFont typeface="Arial"/>
              <a:buChar char="•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reload a service</a:t>
            </a:r>
          </a:p>
          <a:p>
            <a:pPr marL="1900180" lvl="2" indent="-633393">
              <a:lnSpc>
                <a:spcPts val="4972"/>
              </a:lnSpc>
              <a:buFont typeface="Arial"/>
              <a:buChar char="⚬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systemctl reload [service-name]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48099" y="1104900"/>
            <a:ext cx="14495271" cy="1593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2429"/>
              </a:lnSpc>
              <a:spcBef>
                <a:spcPct val="0"/>
              </a:spcBef>
            </a:pPr>
            <a:r>
              <a:rPr lang="en-US" sz="10999">
                <a:solidFill>
                  <a:srgbClr val="250542"/>
                </a:solidFill>
                <a:latin typeface="Vesper Libre Regular"/>
              </a:rPr>
              <a:t>Systemd - services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736212"/>
            <a:ext cx="15919047" cy="6287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0090" lvl="1" indent="-475045">
              <a:lnSpc>
                <a:spcPts val="4972"/>
              </a:lnSpc>
              <a:buFont typeface="Arial"/>
              <a:buChar char="•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see service status</a:t>
            </a:r>
          </a:p>
          <a:p>
            <a:pPr marL="1900180" lvl="2" indent="-633393">
              <a:lnSpc>
                <a:spcPts val="4972"/>
              </a:lnSpc>
              <a:buFont typeface="Arial"/>
              <a:buChar char="⚬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systemctl status [service-name]</a:t>
            </a:r>
          </a:p>
          <a:p>
            <a:pPr marL="950090" lvl="1" indent="-475045">
              <a:lnSpc>
                <a:spcPts val="4972"/>
              </a:lnSpc>
              <a:buFont typeface="Arial"/>
              <a:buChar char="•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Restart a service if already running</a:t>
            </a:r>
          </a:p>
          <a:p>
            <a:pPr marL="1900180" lvl="2" indent="-633393">
              <a:lnSpc>
                <a:spcPts val="4972"/>
              </a:lnSpc>
              <a:buFont typeface="Arial"/>
              <a:buChar char="⚬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systemctl condrestart [service-name]</a:t>
            </a:r>
          </a:p>
          <a:p>
            <a:pPr marL="950090" lvl="1" indent="-475045">
              <a:lnSpc>
                <a:spcPts val="4972"/>
              </a:lnSpc>
              <a:buFont typeface="Arial"/>
              <a:buChar char="•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Enable service at startup</a:t>
            </a:r>
          </a:p>
          <a:p>
            <a:pPr marL="1900180" lvl="2" indent="-633393">
              <a:lnSpc>
                <a:spcPts val="4972"/>
              </a:lnSpc>
              <a:buFont typeface="Arial"/>
              <a:buChar char="⚬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systemctl enable [service-name]</a:t>
            </a:r>
          </a:p>
          <a:p>
            <a:pPr marL="950090" lvl="1" indent="-475045">
              <a:lnSpc>
                <a:spcPts val="4972"/>
              </a:lnSpc>
              <a:buFont typeface="Arial"/>
              <a:buChar char="•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Disable service at startup</a:t>
            </a:r>
          </a:p>
          <a:p>
            <a:pPr marL="1900180" lvl="2" indent="-633393">
              <a:lnSpc>
                <a:spcPts val="4972"/>
              </a:lnSpc>
              <a:buFont typeface="Arial"/>
              <a:buChar char="⚬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systemctl disable [service-name]</a:t>
            </a:r>
          </a:p>
          <a:p>
            <a:pPr marL="950090" lvl="1" indent="-475045">
              <a:lnSpc>
                <a:spcPts val="4972"/>
              </a:lnSpc>
              <a:buFont typeface="Arial"/>
              <a:buChar char="•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check if service is enable at start up</a:t>
            </a:r>
          </a:p>
          <a:p>
            <a:pPr marL="1900180" lvl="2" indent="-633393">
              <a:lnSpc>
                <a:spcPts val="4972"/>
              </a:lnSpc>
              <a:buFont typeface="Arial"/>
              <a:buChar char="⚬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systemctl is-enabled [service-name]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48099" y="1104900"/>
            <a:ext cx="14495271" cy="1593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2429"/>
              </a:lnSpc>
              <a:spcBef>
                <a:spcPct val="0"/>
              </a:spcBef>
            </a:pPr>
            <a:r>
              <a:rPr lang="en-US" sz="10999">
                <a:solidFill>
                  <a:srgbClr val="250542"/>
                </a:solidFill>
                <a:latin typeface="Vesper Libre Regular"/>
              </a:rPr>
              <a:t>Systemd - services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315763"/>
            <a:ext cx="15919047" cy="3144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0090" lvl="1" indent="-475045">
              <a:lnSpc>
                <a:spcPts val="4972"/>
              </a:lnSpc>
              <a:buFont typeface="Arial"/>
              <a:buChar char="•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create new serivce file or modify configuration</a:t>
            </a:r>
          </a:p>
          <a:p>
            <a:pPr marL="1900180" lvl="2" indent="-633393">
              <a:lnSpc>
                <a:spcPts val="4972"/>
              </a:lnSpc>
              <a:buFont typeface="Arial"/>
              <a:buChar char="⚬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systemctl daemon-reload</a:t>
            </a:r>
          </a:p>
          <a:p>
            <a:pPr marL="950090" lvl="1" indent="-475045">
              <a:lnSpc>
                <a:spcPts val="4972"/>
              </a:lnSpc>
              <a:buFont typeface="Arial"/>
              <a:buChar char="•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systemctl halt</a:t>
            </a:r>
          </a:p>
          <a:p>
            <a:pPr marL="950090" lvl="1" indent="-475045">
              <a:lnSpc>
                <a:spcPts val="4972"/>
              </a:lnSpc>
              <a:buFont typeface="Arial"/>
              <a:buChar char="•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systemctl poweroff</a:t>
            </a:r>
          </a:p>
          <a:p>
            <a:pPr marL="950090" lvl="1" indent="-475045">
              <a:lnSpc>
                <a:spcPts val="4972"/>
              </a:lnSpc>
              <a:buFont typeface="Arial"/>
              <a:buChar char="•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systemctl reboot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887194" y="5681662"/>
            <a:ext cx="6763940" cy="346813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38215" y="1200157"/>
            <a:ext cx="12471853" cy="1390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47"/>
              </a:lnSpc>
              <a:spcBef>
                <a:spcPct val="0"/>
              </a:spcBef>
            </a:pPr>
            <a:r>
              <a:rPr lang="en-US" sz="9600">
                <a:solidFill>
                  <a:srgbClr val="250542"/>
                </a:solidFill>
                <a:latin typeface="Vesper Libre Regular"/>
              </a:rPr>
              <a:t>What is Bash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57360" y="3169031"/>
            <a:ext cx="16701940" cy="1974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93139" lvl="1" indent="-496570">
              <a:lnSpc>
                <a:spcPts val="5197"/>
              </a:lnSpc>
              <a:buFont typeface="Arial"/>
              <a:buChar char="•"/>
            </a:pPr>
            <a:r>
              <a:rPr lang="en-US" sz="4599">
                <a:solidFill>
                  <a:srgbClr val="250542"/>
                </a:solidFill>
                <a:latin typeface="Vesper Libre Regular"/>
              </a:rPr>
              <a:t>Bourne Again Shell (bash)</a:t>
            </a:r>
          </a:p>
          <a:p>
            <a:pPr marL="993139" lvl="1" indent="-496570">
              <a:lnSpc>
                <a:spcPts val="5197"/>
              </a:lnSpc>
              <a:buFont typeface="Arial"/>
              <a:buChar char="•"/>
            </a:pPr>
            <a:r>
              <a:rPr lang="en-US" sz="4599">
                <a:solidFill>
                  <a:srgbClr val="250542"/>
                </a:solidFill>
                <a:latin typeface="Vesper Libre Regular"/>
              </a:rPr>
              <a:t>Free and enhanced version of the Bourne shell (bsh) distributed with Linux and GNU operating systems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13512" y="4285805"/>
            <a:ext cx="10860977" cy="497249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38215" y="1200157"/>
            <a:ext cx="12471853" cy="1390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47"/>
              </a:lnSpc>
              <a:spcBef>
                <a:spcPct val="0"/>
              </a:spcBef>
            </a:pPr>
            <a:r>
              <a:rPr lang="en-US" sz="9600">
                <a:solidFill>
                  <a:srgbClr val="250542"/>
                </a:solidFill>
                <a:latin typeface="Vesper Libre Regular"/>
              </a:rPr>
              <a:t>Bash Version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38215" y="2736857"/>
            <a:ext cx="16021085" cy="114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732" lvl="1" indent="-431866" algn="just">
              <a:lnSpc>
                <a:spcPts val="4520"/>
              </a:lnSpc>
              <a:buFont typeface="Arial"/>
              <a:buChar char="•"/>
            </a:pPr>
            <a:r>
              <a:rPr lang="en-US" sz="4000">
                <a:solidFill>
                  <a:srgbClr val="250542"/>
                </a:solidFill>
                <a:latin typeface="Vesper Libre Regular"/>
              </a:rPr>
              <a:t>Default shell on Ubuntu is Bash (Bourne Again SHell)</a:t>
            </a:r>
          </a:p>
          <a:p>
            <a:pPr marL="1727464" lvl="2" indent="-575821" algn="just">
              <a:lnSpc>
                <a:spcPts val="4520"/>
              </a:lnSpc>
              <a:buFont typeface="Arial"/>
              <a:buChar char="⚬"/>
            </a:pPr>
            <a:r>
              <a:rPr lang="en-US" sz="4000">
                <a:solidFill>
                  <a:srgbClr val="250542"/>
                </a:solidFill>
                <a:latin typeface="Vesper Libre Regular"/>
              </a:rPr>
              <a:t>$ bash --version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536344" y="4062750"/>
            <a:ext cx="10223303" cy="572505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178173" y="891436"/>
            <a:ext cx="15253698" cy="1177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266"/>
              </a:lnSpc>
              <a:spcBef>
                <a:spcPct val="0"/>
              </a:spcBef>
            </a:pPr>
            <a:r>
              <a:rPr lang="en-US" sz="8200">
                <a:solidFill>
                  <a:srgbClr val="250542"/>
                </a:solidFill>
                <a:latin typeface="Vesper Libre Regular"/>
              </a:rPr>
              <a:t>env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57360" y="2408503"/>
            <a:ext cx="16701940" cy="1974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93139" lvl="1" indent="-496570">
              <a:lnSpc>
                <a:spcPts val="5197"/>
              </a:lnSpc>
              <a:buFont typeface="Arial"/>
              <a:buChar char="•"/>
            </a:pPr>
            <a:r>
              <a:rPr lang="en-US" sz="4599">
                <a:solidFill>
                  <a:srgbClr val="250542"/>
                </a:solidFill>
                <a:latin typeface="Vesper Libre Regular"/>
              </a:rPr>
              <a:t>command to print the list of environment variables or run a utility in an altered environment without having to modify existing environment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394861" y="3911753"/>
            <a:ext cx="7481061" cy="435122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1034670"/>
            <a:ext cx="16230600" cy="1390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47"/>
              </a:lnSpc>
              <a:spcBef>
                <a:spcPct val="0"/>
              </a:spcBef>
            </a:pPr>
            <a:r>
              <a:rPr lang="en-US" sz="9600">
                <a:solidFill>
                  <a:srgbClr val="250542"/>
                </a:solidFill>
                <a:latin typeface="Vesper Libre Regular"/>
              </a:rPr>
              <a:t>User management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168428"/>
            <a:ext cx="6936581" cy="4848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911" lvl="1" indent="-453456" algn="just">
              <a:lnSpc>
                <a:spcPts val="4746"/>
              </a:lnSpc>
              <a:buFont typeface="Arial"/>
              <a:buChar char="•"/>
            </a:pPr>
            <a:r>
              <a:rPr lang="en-US" sz="4200">
                <a:solidFill>
                  <a:srgbClr val="250542"/>
                </a:solidFill>
                <a:latin typeface="Vesper Libre Regular"/>
              </a:rPr>
              <a:t>Creating User Accounts</a:t>
            </a:r>
          </a:p>
          <a:p>
            <a:pPr marL="906911" lvl="1" indent="-453456" algn="just">
              <a:lnSpc>
                <a:spcPts val="4746"/>
              </a:lnSpc>
              <a:buFont typeface="Arial"/>
              <a:buChar char="•"/>
            </a:pPr>
            <a:r>
              <a:rPr lang="en-US" sz="4200">
                <a:solidFill>
                  <a:srgbClr val="250542"/>
                </a:solidFill>
                <a:latin typeface="Vesper Libre Regular"/>
              </a:rPr>
              <a:t>Deleting User Accounts</a:t>
            </a:r>
          </a:p>
          <a:p>
            <a:pPr marL="906911" lvl="1" indent="-453456" algn="just">
              <a:lnSpc>
                <a:spcPts val="4746"/>
              </a:lnSpc>
              <a:buFont typeface="Arial"/>
              <a:buChar char="•"/>
            </a:pPr>
            <a:r>
              <a:rPr lang="en-US" sz="4200">
                <a:solidFill>
                  <a:srgbClr val="250542"/>
                </a:solidFill>
                <a:latin typeface="Vesper Libre Regular"/>
              </a:rPr>
              <a:t>Enabling User Accounts</a:t>
            </a:r>
          </a:p>
          <a:p>
            <a:pPr marL="906911" lvl="1" indent="-453456" algn="just">
              <a:lnSpc>
                <a:spcPts val="4746"/>
              </a:lnSpc>
              <a:buFont typeface="Arial"/>
              <a:buChar char="•"/>
            </a:pPr>
            <a:r>
              <a:rPr lang="en-US" sz="4200">
                <a:solidFill>
                  <a:srgbClr val="250542"/>
                </a:solidFill>
                <a:latin typeface="Vesper Libre Regular"/>
              </a:rPr>
              <a:t>Disabling User Accounts</a:t>
            </a:r>
          </a:p>
          <a:p>
            <a:pPr marL="906911" lvl="1" indent="-453456" algn="just">
              <a:lnSpc>
                <a:spcPts val="4746"/>
              </a:lnSpc>
              <a:buFont typeface="Arial"/>
              <a:buChar char="•"/>
            </a:pPr>
            <a:r>
              <a:rPr lang="en-US" sz="4200">
                <a:solidFill>
                  <a:srgbClr val="250542"/>
                </a:solidFill>
                <a:latin typeface="Vesper Libre Regular"/>
              </a:rPr>
              <a:t>Assigning Groups to Users</a:t>
            </a:r>
          </a:p>
          <a:p>
            <a:pPr marL="906911" lvl="1" indent="-453456" algn="just">
              <a:lnSpc>
                <a:spcPts val="4746"/>
              </a:lnSpc>
              <a:buFont typeface="Arial"/>
              <a:buChar char="•"/>
            </a:pPr>
            <a:r>
              <a:rPr lang="en-US" sz="4200">
                <a:solidFill>
                  <a:srgbClr val="250542"/>
                </a:solidFill>
                <a:latin typeface="Vesper Libre Regular"/>
              </a:rPr>
              <a:t>Assigning Shells to Users</a:t>
            </a:r>
          </a:p>
          <a:p>
            <a:pPr marL="906911" lvl="1" indent="-453456" algn="just">
              <a:lnSpc>
                <a:spcPts val="4746"/>
              </a:lnSpc>
              <a:buFont typeface="Arial"/>
              <a:buChar char="•"/>
            </a:pPr>
            <a:r>
              <a:rPr lang="en-US" sz="4200">
                <a:solidFill>
                  <a:srgbClr val="250542"/>
                </a:solidFill>
                <a:latin typeface="Vesper Libre Regular"/>
              </a:rPr>
              <a:t>Managing Passwords </a:t>
            </a:r>
          </a:p>
          <a:p>
            <a:pPr marL="950090" lvl="1" indent="-475045" algn="just">
              <a:lnSpc>
                <a:spcPts val="4972"/>
              </a:lnSpc>
              <a:buFont typeface="Arial"/>
              <a:buChar char="•"/>
            </a:pPr>
            <a:r>
              <a:rPr lang="en-US" sz="4400">
                <a:solidFill>
                  <a:srgbClr val="250542"/>
                </a:solidFill>
                <a:latin typeface="Vesper Libre Regular"/>
              </a:rPr>
              <a:t>managing passwords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42136" y="2463039"/>
            <a:ext cx="17410817" cy="7518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93269" lvl="1" indent="-496635">
              <a:lnSpc>
                <a:spcPts val="5198"/>
              </a:lnSpc>
              <a:buFont typeface="Arial"/>
              <a:buChar char="•"/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Add New User</a:t>
            </a:r>
          </a:p>
          <a:p>
            <a:pPr marL="1986538" lvl="2" indent="-662179">
              <a:lnSpc>
                <a:spcPts val="5198"/>
              </a:lnSpc>
              <a:buFont typeface="Arial"/>
              <a:buChar char="⚬"/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adduser</a:t>
            </a:r>
          </a:p>
          <a:p>
            <a:pPr marL="2979807" lvl="3" indent="-744952">
              <a:lnSpc>
                <a:spcPts val="5198"/>
              </a:lnSpc>
              <a:buFont typeface="Arial"/>
              <a:buChar char="￭"/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Add user to the system according to CLI options and configuration information in /etc/adduser.conf</a:t>
            </a:r>
          </a:p>
          <a:p>
            <a:pPr marL="2979807" lvl="3" indent="-744952">
              <a:lnSpc>
                <a:spcPts val="5198"/>
              </a:lnSpc>
              <a:buFont typeface="Arial"/>
              <a:buChar char="￭"/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friendlier than useradd</a:t>
            </a:r>
          </a:p>
          <a:p>
            <a:pPr marL="2979807" lvl="3" indent="-744952">
              <a:lnSpc>
                <a:spcPts val="5198"/>
              </a:lnSpc>
              <a:buFont typeface="Arial"/>
              <a:buChar char="￭"/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set home_dir, group, uid, gid, shell for new user</a:t>
            </a:r>
          </a:p>
          <a:p>
            <a:pPr marL="1986538" lvl="2" indent="-662179">
              <a:lnSpc>
                <a:spcPts val="5198"/>
              </a:lnSpc>
              <a:buFont typeface="Arial"/>
              <a:buChar char="⚬"/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useradd</a:t>
            </a:r>
          </a:p>
          <a:p>
            <a:pPr marL="2979807" lvl="3" indent="-744952">
              <a:lnSpc>
                <a:spcPts val="5198"/>
              </a:lnSpc>
              <a:buFont typeface="Arial"/>
              <a:buChar char="￭"/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Low level utility for adding users</a:t>
            </a:r>
          </a:p>
          <a:p>
            <a:pPr>
              <a:lnSpc>
                <a:spcPts val="2260"/>
              </a:lnSpc>
            </a:pPr>
            <a:r>
              <a:rPr lang="en-US" sz="2000">
                <a:solidFill>
                  <a:srgbClr val="250542"/>
                </a:solidFill>
                <a:latin typeface="Vesper Libre Regular"/>
              </a:rPr>
              <a:t>                                            low level means closest to raw data, to the kernel interface etc.</a:t>
            </a:r>
          </a:p>
          <a:p>
            <a:pPr>
              <a:lnSpc>
                <a:spcPts val="5198"/>
              </a:lnSpc>
            </a:pPr>
            <a:endParaRPr lang="en-US" sz="2000">
              <a:solidFill>
                <a:srgbClr val="250542"/>
              </a:solidFill>
              <a:latin typeface="Vesper Libre Regular"/>
            </a:endParaRPr>
          </a:p>
          <a:p>
            <a:pPr>
              <a:lnSpc>
                <a:spcPts val="5198"/>
              </a:lnSpc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Syntax: $ sudo adduser [options] user</a:t>
            </a:r>
          </a:p>
          <a:p>
            <a:pPr>
              <a:lnSpc>
                <a:spcPts val="5198"/>
              </a:lnSpc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             $ sudo useradd [options] user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034670"/>
            <a:ext cx="16230600" cy="1390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47"/>
              </a:lnSpc>
              <a:spcBef>
                <a:spcPct val="0"/>
              </a:spcBef>
            </a:pPr>
            <a:r>
              <a:rPr lang="en-US" sz="9600">
                <a:solidFill>
                  <a:srgbClr val="250542"/>
                </a:solidFill>
                <a:latin typeface="Vesper Libre Regular"/>
              </a:rPr>
              <a:t>User management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5203" y="2701566"/>
            <a:ext cx="17410817" cy="6575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93269" lvl="1" indent="-496635">
              <a:lnSpc>
                <a:spcPts val="5198"/>
              </a:lnSpc>
              <a:buFont typeface="Arial"/>
              <a:buChar char="•"/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Add New Group</a:t>
            </a:r>
          </a:p>
          <a:p>
            <a:pPr marL="1986538" lvl="2" indent="-662179">
              <a:lnSpc>
                <a:spcPts val="5198"/>
              </a:lnSpc>
              <a:buFont typeface="Arial"/>
              <a:buChar char="⚬"/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addgroup</a:t>
            </a:r>
          </a:p>
          <a:p>
            <a:pPr marL="2979807" lvl="3" indent="-744952">
              <a:lnSpc>
                <a:spcPts val="5198"/>
              </a:lnSpc>
              <a:buFont typeface="Arial"/>
              <a:buChar char="￭"/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Add group to the system according to CLI options and configuration information in /etc/adduser.conf</a:t>
            </a:r>
          </a:p>
          <a:p>
            <a:pPr marL="2979807" lvl="3" indent="-744952">
              <a:lnSpc>
                <a:spcPts val="5198"/>
              </a:lnSpc>
              <a:buFont typeface="Arial"/>
              <a:buChar char="￭"/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friendlier than groupadd</a:t>
            </a:r>
          </a:p>
          <a:p>
            <a:pPr marL="1986538" lvl="2" indent="-662179">
              <a:lnSpc>
                <a:spcPts val="5198"/>
              </a:lnSpc>
              <a:buFont typeface="Arial"/>
              <a:buChar char="⚬"/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groupadd</a:t>
            </a:r>
          </a:p>
          <a:p>
            <a:pPr marL="2979807" lvl="3" indent="-744952">
              <a:lnSpc>
                <a:spcPts val="5198"/>
              </a:lnSpc>
              <a:buFont typeface="Arial"/>
              <a:buChar char="￭"/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Low level utility for adding groups</a:t>
            </a:r>
          </a:p>
          <a:p>
            <a:pPr>
              <a:lnSpc>
                <a:spcPts val="5198"/>
              </a:lnSpc>
            </a:pPr>
            <a:endParaRPr lang="en-US" sz="4600">
              <a:solidFill>
                <a:srgbClr val="250542"/>
              </a:solidFill>
              <a:latin typeface="Vesper Libre Regular"/>
            </a:endParaRPr>
          </a:p>
          <a:p>
            <a:pPr>
              <a:lnSpc>
                <a:spcPts val="5198"/>
              </a:lnSpc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Syntax: $ sudo addgroup [options] [--gid ID] group</a:t>
            </a:r>
          </a:p>
          <a:p>
            <a:pPr>
              <a:lnSpc>
                <a:spcPts val="5198"/>
              </a:lnSpc>
            </a:pPr>
            <a:r>
              <a:rPr lang="en-US" sz="4600">
                <a:solidFill>
                  <a:srgbClr val="250542"/>
                </a:solidFill>
                <a:latin typeface="Vesper Libre Regular"/>
              </a:rPr>
              <a:t>             $ sudo groupadd [options] group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034670"/>
            <a:ext cx="16230600" cy="1390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47"/>
              </a:lnSpc>
              <a:spcBef>
                <a:spcPct val="0"/>
              </a:spcBef>
            </a:pPr>
            <a:r>
              <a:rPr lang="en-US" sz="9600">
                <a:solidFill>
                  <a:srgbClr val="250542"/>
                </a:solidFill>
                <a:latin typeface="Vesper Libre Regular"/>
              </a:rPr>
              <a:t>User management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1485</Words>
  <Application>Microsoft Office PowerPoint</Application>
  <PresentationFormat>Custom</PresentationFormat>
  <Paragraphs>267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Calibri</vt:lpstr>
      <vt:lpstr>Arial</vt:lpstr>
      <vt:lpstr>29LT Zarid Text</vt:lpstr>
      <vt:lpstr>Vesper Libre Regular</vt:lpstr>
      <vt:lpstr>Arimo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CSA-lecture 5</dc:title>
  <cp:lastModifiedBy>Qasim Malik</cp:lastModifiedBy>
  <cp:revision>3</cp:revision>
  <dcterms:created xsi:type="dcterms:W3CDTF">2006-08-16T00:00:00Z</dcterms:created>
  <dcterms:modified xsi:type="dcterms:W3CDTF">2022-10-19T10:57:09Z</dcterms:modified>
  <dc:identifier>DAE-VHPJ1p0</dc:identifier>
</cp:coreProperties>
</file>