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65" r:id="rId9"/>
    <p:sldId id="266" r:id="rId10"/>
    <p:sldId id="271" r:id="rId11"/>
    <p:sldId id="273" r:id="rId12"/>
    <p:sldId id="274" r:id="rId13"/>
    <p:sldId id="275" r:id="rId14"/>
    <p:sldId id="276" r:id="rId15"/>
    <p:sldId id="281" r:id="rId16"/>
    <p:sldId id="282" r:id="rId17"/>
    <p:sldId id="283" r:id="rId18"/>
    <p:sldId id="284" r:id="rId19"/>
    <p:sldId id="285" r:id="rId20"/>
    <p:sldId id="286" r:id="rId21"/>
    <p:sldId id="277" r:id="rId22"/>
    <p:sldId id="278" r:id="rId23"/>
    <p:sldId id="279" r:id="rId24"/>
    <p:sldId id="280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112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600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473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018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5960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2478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3821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5175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050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581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024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692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371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36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339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13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610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99FEE-E0CF-49D7-8272-2B8BE68333A4}" type="datetimeFigureOut">
              <a:rPr lang="LID4096" smtClean="0"/>
              <a:t>09/20/2022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FFDD-AD5A-4FA5-B3A3-0288D66700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905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79NZHD1A4I" TargetMode="External"/><Relationship Id="rId7" Type="http://schemas.openxmlformats.org/officeDocument/2006/relationships/hyperlink" Target="https://dzone.com/articles/top-20-git-commands-with-examples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oenixnap.com/kb/how-git-works" TargetMode="External"/><Relationship Id="rId5" Type="http://schemas.openxmlformats.org/officeDocument/2006/relationships/hyperlink" Target="https://git-scm.com/videos" TargetMode="External"/><Relationship Id="rId4" Type="http://schemas.openxmlformats.org/officeDocument/2006/relationships/hyperlink" Target="https://git-scm.com/docs/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72">
            <a:extLst>
              <a:ext uri="{FF2B5EF4-FFF2-40B4-BE49-F238E27FC236}">
                <a16:creationId xmlns:a16="http://schemas.microsoft.com/office/drawing/2014/main" id="{D456F1EE-73AF-4546-89CA-E3DCA3904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F096784-0CDE-4C2A-A72B-C7412D480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5888" y="1499016"/>
            <a:ext cx="5951914" cy="1811130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GB" sz="4800" dirty="0"/>
              <a:t>Version </a:t>
            </a:r>
            <a:r>
              <a:rPr lang="en-GB" sz="4800" dirty="0" err="1"/>
              <a:t>ControL</a:t>
            </a:r>
            <a:r>
              <a:rPr lang="en-GB" sz="4800" dirty="0"/>
              <a:t> Using Git</a:t>
            </a:r>
            <a:endParaRPr lang="LID4096" sz="4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2742576-973C-4C77-945A-33DB0DA03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265" y="4119613"/>
            <a:ext cx="5935535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GB" dirty="0"/>
              <a:t>Instructor:</a:t>
            </a:r>
          </a:p>
          <a:p>
            <a:r>
              <a:rPr lang="en-GB" dirty="0"/>
              <a:t>Zaheer ul Hussain Sani</a:t>
            </a:r>
            <a:endParaRPr lang="LID4096" dirty="0"/>
          </a:p>
        </p:txBody>
      </p:sp>
      <p:sp>
        <p:nvSpPr>
          <p:cNvPr id="1056" name="Rectangle 74">
            <a:extLst>
              <a:ext uri="{FF2B5EF4-FFF2-40B4-BE49-F238E27FC236}">
                <a16:creationId xmlns:a16="http://schemas.microsoft.com/office/drawing/2014/main" id="{AA6FB378-8574-4B11-9DAF-405D0967E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2794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76">
            <a:extLst>
              <a:ext uri="{FF2B5EF4-FFF2-40B4-BE49-F238E27FC236}">
                <a16:creationId xmlns:a16="http://schemas.microsoft.com/office/drawing/2014/main" id="{AC2CF14E-FD57-40E3-ABC2-868CDDF24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11">
            <a:extLst>
              <a:ext uri="{FF2B5EF4-FFF2-40B4-BE49-F238E27FC236}">
                <a16:creationId xmlns:a16="http://schemas.microsoft.com/office/drawing/2014/main" id="{0E625EA3-758E-4D93-8F68-F25B7176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3992668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t Logo">
            <a:extLst>
              <a:ext uri="{FF2B5EF4-FFF2-40B4-BE49-F238E27FC236}">
                <a16:creationId xmlns:a16="http://schemas.microsoft.com/office/drawing/2014/main" id="{A31A4D78-5618-403E-A129-0AE96A420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6643" y="849433"/>
            <a:ext cx="2246057" cy="224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ithub Logo - Free social media icons">
            <a:extLst>
              <a:ext uri="{FF2B5EF4-FFF2-40B4-BE49-F238E27FC236}">
                <a16:creationId xmlns:a16="http://schemas.microsoft.com/office/drawing/2014/main" id="{F62EE36D-16EE-72C8-EBF3-57B3BE8C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287" y="3569564"/>
            <a:ext cx="2246058" cy="224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29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E9C1-DA30-31FF-39C0-6C9B6B0A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cap="none" dirty="0">
                <a:latin typeface="Consolas" panose="020B0609020204030204" pitchFamily="49" charset="0"/>
              </a:rPr>
              <a:t>git log</a:t>
            </a:r>
            <a:endParaRPr lang="en-US" cap="none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AC39-0AA0-8436-A304-525AA0C2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check your commit history by running: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git log</a:t>
            </a:r>
          </a:p>
          <a:p>
            <a:r>
              <a:rPr lang="en-US" dirty="0"/>
              <a:t>The output shows a log of all the commits you have made, who made the commit, the date, and the commit notes. </a:t>
            </a:r>
          </a:p>
          <a:p>
            <a:r>
              <a:rPr lang="en-US" dirty="0"/>
              <a:t>Adding the </a:t>
            </a:r>
            <a:r>
              <a:rPr lang="en-US" sz="2000" dirty="0">
                <a:latin typeface="Consolas" panose="020B0609020204030204" pitchFamily="49" charset="0"/>
              </a:rPr>
              <a:t>--</a:t>
            </a:r>
            <a:r>
              <a:rPr lang="en-US" sz="2000" dirty="0" err="1">
                <a:latin typeface="Consolas" panose="020B0609020204030204" pitchFamily="49" charset="0"/>
              </a:rPr>
              <a:t>oneline</a:t>
            </a:r>
            <a:r>
              <a:rPr lang="en-US" dirty="0"/>
              <a:t> flag shows the commit history condensed in one line. Omitting the flag shows a detailed commit history.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git log --</a:t>
            </a:r>
            <a:r>
              <a:rPr lang="en-US" dirty="0" err="1">
                <a:latin typeface="Consolas" panose="020B0609020204030204" pitchFamily="49" charset="0"/>
              </a:rPr>
              <a:t>oneline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46819-8892-3903-E91D-0DE5D6C5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88" y="4788977"/>
            <a:ext cx="6325492" cy="17528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289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E9C1-DA30-31FF-39C0-6C9B6B0A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cap="none" dirty="0">
                <a:latin typeface="Consolas" panose="020B0609020204030204" pitchFamily="49" charset="0"/>
              </a:rPr>
              <a:t>git revert</a:t>
            </a:r>
            <a:endParaRPr lang="en-US" cap="none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AC39-0AA0-8436-A304-525AA0C2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made mistakes during your project development or want to revert a commit for any reason, </a:t>
            </a:r>
            <a:r>
              <a:rPr lang="en-US" b="1" dirty="0">
                <a:latin typeface="Consolas" panose="020B0609020204030204" pitchFamily="49" charset="0"/>
              </a:rPr>
              <a:t>git revert</a:t>
            </a:r>
            <a:r>
              <a:rPr lang="en-US" dirty="0"/>
              <a:t> allows you to do so.</a:t>
            </a:r>
          </a:p>
          <a:p>
            <a:r>
              <a:rPr lang="en-US" dirty="0"/>
              <a:t>The git revert command reverts a particular commit, i.e., undoes the commit you made to remove the changes from the master branch.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git revert [</a:t>
            </a:r>
            <a:r>
              <a:rPr lang="en-US" dirty="0" err="1">
                <a:latin typeface="Consolas" panose="020B0609020204030204" pitchFamily="49" charset="0"/>
              </a:rPr>
              <a:t>commit_ID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/>
              <a:t>Find commit IDs by running </a:t>
            </a:r>
            <a:r>
              <a:rPr lang="en-US" dirty="0">
                <a:latin typeface="Consolas" panose="020B0609020204030204" pitchFamily="49" charset="0"/>
              </a:rPr>
              <a:t>git log</a:t>
            </a:r>
            <a:r>
              <a:rPr lang="en-US" dirty="0"/>
              <a:t>. The 7-character code is the commit ID.</a:t>
            </a:r>
          </a:p>
        </p:txBody>
      </p:sp>
    </p:spTree>
    <p:extLst>
      <p:ext uri="{BB962C8B-B14F-4D97-AF65-F5344CB8AC3E}">
        <p14:creationId xmlns:p14="http://schemas.microsoft.com/office/powerpoint/2010/main" val="255183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EDB9D8-5E59-C6C1-BA8A-2C972794A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4" y="178230"/>
            <a:ext cx="5877216" cy="1628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93A750-5B72-CDA6-55B5-1DF916DB4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6" y="1925664"/>
            <a:ext cx="5860226" cy="3006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6B10C-E985-BEAE-1CFB-521EA07BD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634" y="4649490"/>
            <a:ext cx="5129380" cy="20767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BEA116-B4E2-D462-F2BA-42562DE7AE6B}"/>
              </a:ext>
            </a:extLst>
          </p:cNvPr>
          <p:cNvSpPr/>
          <p:nvPr/>
        </p:nvSpPr>
        <p:spPr>
          <a:xfrm>
            <a:off x="218783" y="698727"/>
            <a:ext cx="2973867" cy="24667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E8158-1E4A-A480-A4D5-2B575DF613DF}"/>
              </a:ext>
            </a:extLst>
          </p:cNvPr>
          <p:cNvSpPr/>
          <p:nvPr/>
        </p:nvSpPr>
        <p:spPr>
          <a:xfrm>
            <a:off x="4772703" y="1946342"/>
            <a:ext cx="1953562" cy="25441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3EEE5F-9F7A-8F94-AE3D-909AC6D3282D}"/>
              </a:ext>
            </a:extLst>
          </p:cNvPr>
          <p:cNvSpPr/>
          <p:nvPr/>
        </p:nvSpPr>
        <p:spPr>
          <a:xfrm>
            <a:off x="6287705" y="183410"/>
            <a:ext cx="1301858" cy="1301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1</a:t>
            </a:r>
            <a:endParaRPr lang="en-US" sz="4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254CF9-A0ED-6E7D-9781-7984130F2443}"/>
              </a:ext>
            </a:extLst>
          </p:cNvPr>
          <p:cNvSpPr/>
          <p:nvPr/>
        </p:nvSpPr>
        <p:spPr>
          <a:xfrm>
            <a:off x="7125516" y="2630839"/>
            <a:ext cx="1301858" cy="1301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2</a:t>
            </a:r>
            <a:endParaRPr lang="en-US" sz="48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8460153-96A6-64A7-96F9-A911AE078E77}"/>
              </a:ext>
            </a:extLst>
          </p:cNvPr>
          <p:cNvSpPr txBox="1">
            <a:spLocks/>
          </p:cNvSpPr>
          <p:nvPr/>
        </p:nvSpPr>
        <p:spPr>
          <a:xfrm>
            <a:off x="8074616" y="764373"/>
            <a:ext cx="3431583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cap="none">
                <a:latin typeface="Consolas" panose="020B0609020204030204" pitchFamily="49" charset="0"/>
              </a:rPr>
              <a:t>git revert</a:t>
            </a:r>
            <a:endParaRPr lang="en-US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2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E1380-7B55-CC85-8FF1-6E1433BC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6" y="191623"/>
            <a:ext cx="6330574" cy="2908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BA3C0D-2E69-6AA0-1698-2A4AE22D2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94" y="3083805"/>
            <a:ext cx="5363322" cy="35825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5668637-0018-69E5-91AF-2C26A66F2552}"/>
              </a:ext>
            </a:extLst>
          </p:cNvPr>
          <p:cNvSpPr/>
          <p:nvPr/>
        </p:nvSpPr>
        <p:spPr>
          <a:xfrm>
            <a:off x="6784554" y="693551"/>
            <a:ext cx="1301858" cy="1301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3</a:t>
            </a:r>
            <a:endParaRPr lang="en-US" sz="4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76E5F-971B-CDB9-701E-9B91DA93046F}"/>
              </a:ext>
            </a:extLst>
          </p:cNvPr>
          <p:cNvSpPr/>
          <p:nvPr/>
        </p:nvSpPr>
        <p:spPr>
          <a:xfrm>
            <a:off x="4521249" y="4232089"/>
            <a:ext cx="1301858" cy="1301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4</a:t>
            </a:r>
            <a:endParaRPr lang="en-US" sz="4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45DF9DC-54FD-C38D-B7E6-42F85711F376}"/>
              </a:ext>
            </a:extLst>
          </p:cNvPr>
          <p:cNvSpPr txBox="1">
            <a:spLocks/>
          </p:cNvSpPr>
          <p:nvPr/>
        </p:nvSpPr>
        <p:spPr>
          <a:xfrm>
            <a:off x="8477574" y="764373"/>
            <a:ext cx="3028626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cap="none">
                <a:latin typeface="Consolas" panose="020B0609020204030204" pitchFamily="49" charset="0"/>
              </a:rPr>
              <a:t>git revert</a:t>
            </a:r>
            <a:endParaRPr lang="en-US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56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E9C1-DA30-31FF-39C0-6C9B6B0A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cap="none" dirty="0">
                <a:latin typeface="Consolas" panose="020B0609020204030204" pitchFamily="49" charset="0"/>
              </a:rPr>
              <a:t>git reset</a:t>
            </a:r>
            <a:endParaRPr lang="en-US" cap="none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AC39-0AA0-8436-A304-525AA0C2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git reset</a:t>
            </a:r>
            <a:r>
              <a:rPr lang="en-US" dirty="0"/>
              <a:t> command permanently takes you back to a certain point in development. </a:t>
            </a:r>
          </a:p>
          <a:p>
            <a:r>
              <a:rPr lang="en-US" dirty="0"/>
              <a:t>All the files and changes added after that point in time are </a:t>
            </a:r>
            <a:r>
              <a:rPr lang="en-US" dirty="0" err="1"/>
              <a:t>unstaged</a:t>
            </a:r>
            <a:r>
              <a:rPr lang="en-US" dirty="0"/>
              <a:t> if you want to re-add them.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6963E8-1D5B-3C53-3495-00C4542E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919" y="4080590"/>
            <a:ext cx="4194281" cy="2275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DD7286F-3319-9EA3-C870-3BDF46A7325E}"/>
              </a:ext>
            </a:extLst>
          </p:cNvPr>
          <p:cNvGrpSpPr/>
          <p:nvPr/>
        </p:nvGrpSpPr>
        <p:grpSpPr>
          <a:xfrm>
            <a:off x="809885" y="3766217"/>
            <a:ext cx="4894897" cy="2805066"/>
            <a:chOff x="809885" y="3828209"/>
            <a:chExt cx="4894897" cy="2805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1C6D6F-ED89-2DF6-4963-C6466F2B5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885" y="3828209"/>
              <a:ext cx="4894897" cy="28050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E869F2-A700-DBB8-3EEC-F6FAA5E7FC06}"/>
                </a:ext>
              </a:extLst>
            </p:cNvPr>
            <p:cNvSpPr/>
            <p:nvPr/>
          </p:nvSpPr>
          <p:spPr>
            <a:xfrm>
              <a:off x="840881" y="4998258"/>
              <a:ext cx="2973867" cy="22424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586816-CFBD-BA4C-39F8-1B42A848ADD9}"/>
                </a:ext>
              </a:extLst>
            </p:cNvPr>
            <p:cNvSpPr/>
            <p:nvPr/>
          </p:nvSpPr>
          <p:spPr>
            <a:xfrm>
              <a:off x="3861243" y="5559869"/>
              <a:ext cx="1625158" cy="26399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92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C6C6-4308-B6BB-BD15-F9032863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FD54-0DAB-5759-840E-46ADF93B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Branching is a feature in Git that allows developers to work on a copy of the original code to fix bugs or develop new features. </a:t>
            </a:r>
          </a:p>
          <a:p>
            <a:r>
              <a:rPr lang="en-US" dirty="0"/>
              <a:t>By working on a branch, developers don't affect the master branch until they want to implement the changes.</a:t>
            </a:r>
          </a:p>
          <a:p>
            <a:r>
              <a:rPr lang="en-US" dirty="0"/>
              <a:t>The master branch generally represents the stable version of your code, which is released or published. </a:t>
            </a:r>
          </a:p>
          <a:p>
            <a:r>
              <a:rPr lang="en-US" dirty="0"/>
              <a:t>That's why you should avoid adding new features and new code to the master branch if they are unstable.</a:t>
            </a:r>
          </a:p>
          <a:p>
            <a:r>
              <a:rPr lang="en-US" dirty="0"/>
              <a:t>Branching creates an isolated environment to try out the new features, and if you like them, you can merge them into the master branch.</a:t>
            </a:r>
          </a:p>
          <a:p>
            <a:r>
              <a:rPr lang="en-US" dirty="0"/>
              <a:t>If something goes wrong, you can delete the branch, and the master branch remains untouched.</a:t>
            </a:r>
          </a:p>
        </p:txBody>
      </p:sp>
    </p:spTree>
    <p:extLst>
      <p:ext uri="{BB962C8B-B14F-4D97-AF65-F5344CB8AC3E}">
        <p14:creationId xmlns:p14="http://schemas.microsoft.com/office/powerpoint/2010/main" val="25995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C6C6-4308-B6BB-BD15-F9032863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Branching</a:t>
            </a:r>
            <a:endParaRPr lang="en-US" dirty="0"/>
          </a:p>
        </p:txBody>
      </p:sp>
      <p:pic>
        <p:nvPicPr>
          <p:cNvPr id="6" name="Picture 6" descr="A diagram showing how branching in Git works.">
            <a:extLst>
              <a:ext uri="{FF2B5EF4-FFF2-40B4-BE49-F238E27FC236}">
                <a16:creationId xmlns:a16="http://schemas.microsoft.com/office/drawing/2014/main" id="{4D7007F1-2E94-6C89-9EB0-46C1BAA63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334" y="2258879"/>
            <a:ext cx="8045331" cy="3585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5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C6C6-4308-B6BB-BD15-F9032863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FD54-0DAB-5759-840E-46ADF93B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Check the branches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git branch -a</a:t>
            </a:r>
          </a:p>
          <a:p>
            <a:r>
              <a:rPr lang="en-GB" dirty="0"/>
              <a:t>Create new branch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git branch [branch-name]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6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445D3A-56F0-E8CC-D3F1-16E22BF8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9805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74DA52-50C7-1CEF-21CA-262EC11AC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5718"/>
            <a:ext cx="5803117" cy="2437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93CE1-3A79-A37C-867A-ED9D573D6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17" y="2315536"/>
            <a:ext cx="6288524" cy="2320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CD5FB5A-48F5-50A2-81E9-925089DAC72C}"/>
              </a:ext>
            </a:extLst>
          </p:cNvPr>
          <p:cNvSpPr txBox="1">
            <a:spLocks/>
          </p:cNvSpPr>
          <p:nvPr/>
        </p:nvSpPr>
        <p:spPr>
          <a:xfrm>
            <a:off x="7284202" y="764373"/>
            <a:ext cx="4221997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3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1997-8B91-7B3F-2CE6-DBE6F0AC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B1B-0497-C673-95C0-F8C2D699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the master branch. </a:t>
            </a:r>
          </a:p>
          <a:p>
            <a:pPr lvl="1"/>
            <a:r>
              <a:rPr lang="en-US" dirty="0"/>
              <a:t>The git merge command requires you to be on the merge-receiving branch.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git checkout [master-branch-name]</a:t>
            </a:r>
          </a:p>
          <a:p>
            <a:r>
              <a:rPr lang="en-US" dirty="0"/>
              <a:t>After switching to the master branch, use the following syntax to merge your changes: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git merge [branch-name]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E10F-3735-4B3F-A7B4-8E05A2F9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points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C4F1-7398-4B82-A47A-A60714F4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What is </a:t>
            </a:r>
            <a:r>
              <a:rPr lang="en-GB" sz="2800" b="1" dirty="0"/>
              <a:t>Git</a:t>
            </a:r>
            <a:r>
              <a:rPr lang="en-GB" sz="2800" dirty="0"/>
              <a:t>?</a:t>
            </a:r>
          </a:p>
          <a:p>
            <a:r>
              <a:rPr lang="en-GB" sz="2800" dirty="0"/>
              <a:t>Why </a:t>
            </a:r>
            <a:r>
              <a:rPr lang="en-GB" sz="2800" b="1" dirty="0"/>
              <a:t>Git</a:t>
            </a:r>
            <a:r>
              <a:rPr lang="en-GB" sz="2800" dirty="0"/>
              <a:t> is Important?</a:t>
            </a:r>
          </a:p>
          <a:p>
            <a:r>
              <a:rPr lang="en-GB" sz="2800" dirty="0"/>
              <a:t>How </a:t>
            </a:r>
            <a:r>
              <a:rPr lang="en-GB" sz="2800" b="1" dirty="0"/>
              <a:t>Git</a:t>
            </a:r>
            <a:r>
              <a:rPr lang="en-GB" sz="2800" dirty="0"/>
              <a:t> Works?</a:t>
            </a:r>
          </a:p>
          <a:p>
            <a:r>
              <a:rPr lang="en-GB" sz="2800" dirty="0"/>
              <a:t>Basic </a:t>
            </a:r>
            <a:r>
              <a:rPr lang="en-GB" sz="2800" b="1" dirty="0"/>
              <a:t>Git Commands</a:t>
            </a:r>
          </a:p>
          <a:p>
            <a:r>
              <a:rPr lang="en-GB" sz="2800" dirty="0"/>
              <a:t>Installing and Launching </a:t>
            </a:r>
            <a:r>
              <a:rPr lang="en-GB" sz="2800" b="1" dirty="0"/>
              <a:t>Git Bash</a:t>
            </a:r>
          </a:p>
          <a:p>
            <a:r>
              <a:rPr lang="en-GB" sz="2800" dirty="0"/>
              <a:t>Creating and Publishing </a:t>
            </a:r>
            <a:r>
              <a:rPr lang="en-GB" sz="2800" b="1" dirty="0"/>
              <a:t>Git Repository</a:t>
            </a:r>
          </a:p>
          <a:p>
            <a:r>
              <a:rPr lang="en-GB" sz="2800" dirty="0"/>
              <a:t>Use of </a:t>
            </a:r>
            <a:r>
              <a:rPr lang="en-GB" sz="2800" b="1" dirty="0" err="1"/>
              <a:t>Sourcetree</a:t>
            </a:r>
            <a:r>
              <a:rPr lang="en-GB" sz="2800" dirty="0"/>
              <a:t> Software for </a:t>
            </a:r>
            <a:r>
              <a:rPr lang="en-GB" sz="2800" b="1" dirty="0"/>
              <a:t>Git</a:t>
            </a:r>
          </a:p>
          <a:p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47547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D0C9A-33D3-B7CB-843B-D41B513D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287925" cy="48199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70AFA7-C004-C047-E660-830FBE90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89" y="3330576"/>
            <a:ext cx="6799078" cy="2763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C188554-CDCF-1E36-AEB3-3D08092920A1}"/>
              </a:ext>
            </a:extLst>
          </p:cNvPr>
          <p:cNvSpPr txBox="1">
            <a:spLocks/>
          </p:cNvSpPr>
          <p:nvPr/>
        </p:nvSpPr>
        <p:spPr>
          <a:xfrm>
            <a:off x="6881246" y="764373"/>
            <a:ext cx="4624953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75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8449-757D-0362-E117-77031A3C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DFA5-8950-1E36-5A10-8DF9D2DE6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fork is a complete copy of an existing repository that allows you to make changes and experiment without affecting the original project. </a:t>
            </a:r>
          </a:p>
          <a:p>
            <a:r>
              <a:rPr lang="en-US" dirty="0"/>
              <a:t>Forking is a way for someone to propose changes to an existing project, or it can be a starting point for a project of your own if the code is open source.</a:t>
            </a:r>
          </a:p>
          <a:p>
            <a:r>
              <a:rPr lang="en-US" dirty="0"/>
              <a:t>If you want to propose a change or a bug fix for a project, you can fork a repository, make the fix, and make a </a:t>
            </a:r>
            <a:r>
              <a:rPr lang="en-US" dirty="0">
                <a:highlight>
                  <a:srgbClr val="800000"/>
                </a:highlight>
              </a:rPr>
              <a:t>pull request</a:t>
            </a:r>
            <a:r>
              <a:rPr lang="en-US" dirty="0"/>
              <a:t> to the project owner.</a:t>
            </a:r>
          </a:p>
          <a:p>
            <a:endParaRPr lang="en-US" dirty="0"/>
          </a:p>
        </p:txBody>
      </p:sp>
      <p:pic>
        <p:nvPicPr>
          <p:cNvPr id="4098" name="Picture 2" descr="A diagram showing how forking works.">
            <a:extLst>
              <a:ext uri="{FF2B5EF4-FFF2-40B4-BE49-F238E27FC236}">
                <a16:creationId xmlns:a16="http://schemas.microsoft.com/office/drawing/2014/main" id="{50649242-26A3-954C-A259-27EF979F6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497414"/>
            <a:ext cx="6667500" cy="2171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063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w to fork a repository on GitHub.">
            <a:extLst>
              <a:ext uri="{FF2B5EF4-FFF2-40B4-BE49-F238E27FC236}">
                <a16:creationId xmlns:a16="http://schemas.microsoft.com/office/drawing/2014/main" id="{58EB577F-C3B3-086D-370B-B44D45148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999" y="733425"/>
            <a:ext cx="6667500" cy="539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64BF218-7E3E-301E-B440-50E1B80E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1" y="1926746"/>
            <a:ext cx="4118997" cy="3435668"/>
          </a:xfrm>
        </p:spPr>
        <p:txBody>
          <a:bodyPr>
            <a:normAutofit/>
          </a:bodyPr>
          <a:lstStyle/>
          <a:p>
            <a:r>
              <a:rPr lang="en-US" cap="none" dirty="0"/>
              <a:t>Visit the repository page on </a:t>
            </a:r>
            <a:r>
              <a:rPr lang="en-US" cap="none" dirty="0" err="1"/>
              <a:t>github</a:t>
            </a:r>
            <a:r>
              <a:rPr lang="en-US" cap="none" dirty="0"/>
              <a:t> and click the fork option.</a:t>
            </a:r>
          </a:p>
        </p:txBody>
      </p:sp>
    </p:spTree>
    <p:extLst>
      <p:ext uri="{BB962C8B-B14F-4D97-AF65-F5344CB8AC3E}">
        <p14:creationId xmlns:p14="http://schemas.microsoft.com/office/powerpoint/2010/main" val="42689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ork a repository on GitHub.">
            <a:extLst>
              <a:ext uri="{FF2B5EF4-FFF2-40B4-BE49-F238E27FC236}">
                <a16:creationId xmlns:a16="http://schemas.microsoft.com/office/drawing/2014/main" id="{837401B1-DB0A-32EB-A377-355F0EA1A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999" y="714375"/>
            <a:ext cx="6667500" cy="5429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3D25EC4F-5A16-FB05-2A6A-61852DCA4989}"/>
              </a:ext>
            </a:extLst>
          </p:cNvPr>
          <p:cNvSpPr txBox="1">
            <a:spLocks/>
          </p:cNvSpPr>
          <p:nvPr/>
        </p:nvSpPr>
        <p:spPr>
          <a:xfrm>
            <a:off x="468501" y="1926746"/>
            <a:ext cx="4118997" cy="343566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Wait for the forking process to complete. When it finishes, you will have a copy of the repository on your GitHub account.</a:t>
            </a:r>
          </a:p>
        </p:txBody>
      </p:sp>
    </p:spTree>
    <p:extLst>
      <p:ext uri="{BB962C8B-B14F-4D97-AF65-F5344CB8AC3E}">
        <p14:creationId xmlns:p14="http://schemas.microsoft.com/office/powerpoint/2010/main" val="1343554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ind the repository URL on GitHub.">
            <a:extLst>
              <a:ext uri="{FF2B5EF4-FFF2-40B4-BE49-F238E27FC236}">
                <a16:creationId xmlns:a16="http://schemas.microsoft.com/office/drawing/2014/main" id="{4FA4FD36-35BE-76D6-93CC-D771988FB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229688"/>
            <a:ext cx="6667500" cy="5200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31FCA-9469-FF9F-A1AB-B1A1E87C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441342"/>
            <a:ext cx="5292025" cy="4777343"/>
          </a:xfrm>
        </p:spPr>
        <p:txBody>
          <a:bodyPr/>
          <a:lstStyle/>
          <a:p>
            <a:r>
              <a:rPr lang="en-US" dirty="0"/>
              <a:t>The next step is to take the repository URL from the Code section and clone the repository to your local machine.</a:t>
            </a:r>
          </a:p>
          <a:p>
            <a:r>
              <a:rPr lang="en-US" dirty="0"/>
              <a:t>Clone the repository using the following syntax: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git clone [repository URL]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5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2874-FA39-15D5-133B-4E9EC6DD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BEF3-8669-AC4D-F211-7CF4CF62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Download Link</a:t>
            </a:r>
          </a:p>
          <a:p>
            <a:pPr lvl="1"/>
            <a:r>
              <a:rPr lang="en-US" dirty="0">
                <a:hlinkClick r:id="rId2"/>
              </a:rPr>
              <a:t>https://gitforwindows.org/</a:t>
            </a:r>
            <a:endParaRPr lang="en-US" dirty="0"/>
          </a:p>
          <a:p>
            <a:r>
              <a:rPr lang="en-US" dirty="0"/>
              <a:t>Video Tutorial (Git + React Native by Code Synergy)</a:t>
            </a:r>
          </a:p>
          <a:p>
            <a:pPr lvl="1"/>
            <a:r>
              <a:rPr lang="en-US" dirty="0">
                <a:hlinkClick r:id="rId3"/>
              </a:rPr>
              <a:t>https://www.youtube.com/watch?v=R79NZHD1A4I</a:t>
            </a:r>
            <a:endParaRPr lang="en-US" dirty="0"/>
          </a:p>
          <a:p>
            <a:r>
              <a:rPr lang="en-US" dirty="0"/>
              <a:t>Git Docs</a:t>
            </a:r>
          </a:p>
          <a:p>
            <a:pPr lvl="1"/>
            <a:r>
              <a:rPr lang="en-US" dirty="0">
                <a:hlinkClick r:id="rId4"/>
              </a:rPr>
              <a:t>https://git-scm.com/docs/git</a:t>
            </a:r>
            <a:endParaRPr lang="en-US" dirty="0"/>
          </a:p>
          <a:p>
            <a:r>
              <a:rPr lang="en-US" dirty="0"/>
              <a:t>Git Official Videos</a:t>
            </a:r>
          </a:p>
          <a:p>
            <a:pPr lvl="1"/>
            <a:r>
              <a:rPr lang="en-US" dirty="0">
                <a:hlinkClick r:id="rId5"/>
              </a:rPr>
              <a:t>https://git-scm.com/videos</a:t>
            </a:r>
            <a:endParaRPr lang="en-US" dirty="0"/>
          </a:p>
          <a:p>
            <a:r>
              <a:rPr lang="en-US" dirty="0"/>
              <a:t>Advance Git Commands [Forking, Branching, Merging, Rebasing </a:t>
            </a:r>
            <a:r>
              <a:rPr lang="en-US" dirty="0" err="1"/>
              <a:t>etc</a:t>
            </a:r>
            <a:r>
              <a:rPr lang="en-US" dirty="0"/>
              <a:t>]</a:t>
            </a:r>
          </a:p>
          <a:p>
            <a:pPr lvl="1"/>
            <a:r>
              <a:rPr lang="en-US" dirty="0">
                <a:hlinkClick r:id="rId6"/>
              </a:rPr>
              <a:t>https://phoenixnap.com/kb/how-git-works</a:t>
            </a:r>
            <a:endParaRPr lang="en-US" dirty="0"/>
          </a:p>
          <a:p>
            <a:r>
              <a:rPr lang="en-US" dirty="0"/>
              <a:t>20 Git Commands with Examples</a:t>
            </a:r>
          </a:p>
          <a:p>
            <a:pPr lvl="1"/>
            <a:r>
              <a:rPr lang="en-US" dirty="0">
                <a:hlinkClick r:id="rId7"/>
              </a:rPr>
              <a:t>https://dzone.com/articles/top-20-git-commands-with-examples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15EB295-5935-49A0-A7F2-E1FE0562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784073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What is Git?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317176-D8BB-4902-BF15-B56D51A61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409" y="2612868"/>
            <a:ext cx="7079869" cy="182509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Git is a </a:t>
            </a:r>
            <a:r>
              <a:rPr lang="en-US" sz="2800" b="1" dirty="0">
                <a:solidFill>
                  <a:schemeClr val="tx1"/>
                </a:solidFill>
              </a:rPr>
              <a:t>Distributed Version-control System (DVCS)</a:t>
            </a:r>
            <a:r>
              <a:rPr lang="en-US" sz="2800" dirty="0">
                <a:solidFill>
                  <a:schemeClr val="tx1"/>
                </a:solidFill>
              </a:rPr>
              <a:t> for tracking changes in source code during software development</a:t>
            </a:r>
          </a:p>
        </p:txBody>
      </p:sp>
      <p:pic>
        <p:nvPicPr>
          <p:cNvPr id="6" name="Picture 2" descr="Git Logo">
            <a:extLst>
              <a:ext uri="{FF2B5EF4-FFF2-40B4-BE49-F238E27FC236}">
                <a16:creationId xmlns:a16="http://schemas.microsoft.com/office/drawing/2014/main" id="{2CFED843-ED9C-4EDF-9B30-2677C29C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4752" y="1801368"/>
            <a:ext cx="2660904" cy="26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62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EB295-5935-49A0-A7F2-E1FE0562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1" y="764373"/>
            <a:ext cx="7702446" cy="12930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WhY</a:t>
            </a:r>
            <a:r>
              <a:rPr lang="en-US" sz="6000" dirty="0"/>
              <a:t> Git?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317176-D8BB-4902-BF15-B56D51A6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As a Student</a:t>
            </a:r>
          </a:p>
          <a:p>
            <a:pPr algn="l"/>
            <a:r>
              <a:rPr lang="en-US" sz="3600" dirty="0"/>
              <a:t>As a Fresh Graduate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As a Professional Developer</a:t>
            </a:r>
          </a:p>
          <a:p>
            <a:pPr algn="l"/>
            <a:r>
              <a:rPr lang="en-US" sz="3600" dirty="0"/>
              <a:t>As a Team Lead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2" descr="Git Logo">
            <a:extLst>
              <a:ext uri="{FF2B5EF4-FFF2-40B4-BE49-F238E27FC236}">
                <a16:creationId xmlns:a16="http://schemas.microsoft.com/office/drawing/2014/main" id="{2CFED843-ED9C-4EDF-9B30-2677C29C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9795" y="1031625"/>
            <a:ext cx="1025776" cy="102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07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EB295-5935-49A0-A7F2-E1FE0562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1" y="764373"/>
            <a:ext cx="7702446" cy="12930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How Git works?</a:t>
            </a:r>
          </a:p>
        </p:txBody>
      </p:sp>
      <p:pic>
        <p:nvPicPr>
          <p:cNvPr id="6" name="Picture 2" descr="Git Logo">
            <a:extLst>
              <a:ext uri="{FF2B5EF4-FFF2-40B4-BE49-F238E27FC236}">
                <a16:creationId xmlns:a16="http://schemas.microsoft.com/office/drawing/2014/main" id="{2CFED843-ED9C-4EDF-9B30-2677C29C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9795" y="1031625"/>
            <a:ext cx="1025776" cy="102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73D29-885F-4392-9667-22DCF976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9FB9A5-F50E-4259-802E-A2825104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017" y="2194559"/>
            <a:ext cx="6821966" cy="402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53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EB295-5935-49A0-A7F2-E1FE0562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1" y="764373"/>
            <a:ext cx="7672466" cy="12930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How Git works?</a:t>
            </a:r>
          </a:p>
        </p:txBody>
      </p:sp>
      <p:pic>
        <p:nvPicPr>
          <p:cNvPr id="6" name="Picture 2" descr="Git Logo">
            <a:extLst>
              <a:ext uri="{FF2B5EF4-FFF2-40B4-BE49-F238E27FC236}">
                <a16:creationId xmlns:a16="http://schemas.microsoft.com/office/drawing/2014/main" id="{2CFED843-ED9C-4EDF-9B30-2677C29C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35960" y="1031625"/>
            <a:ext cx="1025776" cy="102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C420F4D-E0A7-40E7-95B8-95D227C24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14"/>
          <a:stretch/>
        </p:blipFill>
        <p:spPr bwMode="auto">
          <a:xfrm>
            <a:off x="1982492" y="1863814"/>
            <a:ext cx="8227016" cy="4065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53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EB295-5935-49A0-A7F2-E1FE0562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672466" cy="12930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Git Commands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F89580-76F4-4931-81D3-DC7853859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latin typeface="Consolas" panose="020B0609020204030204" pitchFamily="49" charset="0"/>
              </a:rPr>
              <a:t>git </a:t>
            </a:r>
            <a:r>
              <a:rPr lang="en-GB" sz="2800" dirty="0" err="1">
                <a:latin typeface="Consolas" panose="020B0609020204030204" pitchFamily="49" charset="0"/>
              </a:rPr>
              <a:t>init</a:t>
            </a:r>
            <a:r>
              <a:rPr lang="en-GB" sz="2800" dirty="0"/>
              <a:t>		</a:t>
            </a:r>
            <a:r>
              <a:rPr lang="en-GB" sz="2800" dirty="0">
                <a:solidFill>
                  <a:schemeClr val="tx2">
                    <a:lumMod val="50000"/>
                  </a:schemeClr>
                </a:solidFill>
              </a:rPr>
              <a:t>// Initialize Local Git Repository or Repo</a:t>
            </a:r>
          </a:p>
          <a:p>
            <a:pPr>
              <a:spcAft>
                <a:spcPts val="1200"/>
              </a:spcAft>
            </a:pPr>
            <a:r>
              <a:rPr lang="en-GB" sz="2800" dirty="0">
                <a:latin typeface="Consolas" panose="020B0609020204030204" pitchFamily="49" charset="0"/>
              </a:rPr>
              <a:t>git add </a:t>
            </a:r>
            <a:r>
              <a:rPr lang="en-GB" sz="2800" dirty="0"/>
              <a:t>		</a:t>
            </a:r>
            <a:r>
              <a:rPr lang="en-GB" sz="2800" dirty="0">
                <a:solidFill>
                  <a:schemeClr val="tx2">
                    <a:lumMod val="50000"/>
                  </a:schemeClr>
                </a:solidFill>
              </a:rPr>
              <a:t>// Add File(s)</a:t>
            </a:r>
          </a:p>
          <a:p>
            <a:pPr>
              <a:spcAft>
                <a:spcPts val="1200"/>
              </a:spcAft>
            </a:pPr>
            <a:r>
              <a:rPr lang="en-GB" sz="2800" dirty="0">
                <a:latin typeface="Consolas" panose="020B0609020204030204" pitchFamily="49" charset="0"/>
              </a:rPr>
              <a:t>git status </a:t>
            </a:r>
            <a:r>
              <a:rPr lang="en-GB" sz="2800" dirty="0"/>
              <a:t>	</a:t>
            </a:r>
            <a:r>
              <a:rPr lang="en-GB" sz="2800" dirty="0">
                <a:solidFill>
                  <a:schemeClr val="tx2">
                    <a:lumMod val="50000"/>
                  </a:schemeClr>
                </a:solidFill>
              </a:rPr>
              <a:t>// Check Status of Working Tree</a:t>
            </a:r>
          </a:p>
          <a:p>
            <a:pPr>
              <a:spcAft>
                <a:spcPts val="1200"/>
              </a:spcAft>
            </a:pPr>
            <a:r>
              <a:rPr lang="en-GB" sz="2800" dirty="0">
                <a:latin typeface="Consolas" panose="020B0609020204030204" pitchFamily="49" charset="0"/>
              </a:rPr>
              <a:t>git commit</a:t>
            </a:r>
            <a:r>
              <a:rPr lang="en-GB" sz="2800" dirty="0"/>
              <a:t>	</a:t>
            </a:r>
            <a:r>
              <a:rPr lang="en-GB" sz="2800" dirty="0">
                <a:solidFill>
                  <a:schemeClr val="tx2">
                    <a:lumMod val="50000"/>
                  </a:schemeClr>
                </a:solidFill>
              </a:rPr>
              <a:t>// Commit Changes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800" dirty="0">
                <a:solidFill>
                  <a:schemeClr val="tx2">
                    <a:lumMod val="50000"/>
                  </a:schemeClr>
                </a:solidFill>
              </a:rPr>
              <a:t>------------------------------------------------------------------------------------------</a:t>
            </a:r>
          </a:p>
          <a:p>
            <a:pPr>
              <a:spcAft>
                <a:spcPts val="1200"/>
              </a:spcAft>
            </a:pPr>
            <a:r>
              <a:rPr lang="en-GB" sz="2800" dirty="0">
                <a:latin typeface="Consolas" panose="020B0609020204030204" pitchFamily="49" charset="0"/>
              </a:rPr>
              <a:t>git push</a:t>
            </a:r>
            <a:r>
              <a:rPr lang="en-GB" sz="2800" dirty="0"/>
              <a:t>		</a:t>
            </a:r>
            <a:r>
              <a:rPr lang="en-GB" sz="2800" dirty="0">
                <a:solidFill>
                  <a:schemeClr val="tx2">
                    <a:lumMod val="50000"/>
                  </a:schemeClr>
                </a:solidFill>
              </a:rPr>
              <a:t>// Push To Remote Repository</a:t>
            </a:r>
            <a:endParaRPr lang="LID4096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2" descr="Git Logo">
            <a:extLst>
              <a:ext uri="{FF2B5EF4-FFF2-40B4-BE49-F238E27FC236}">
                <a16:creationId xmlns:a16="http://schemas.microsoft.com/office/drawing/2014/main" id="{2CFED843-ED9C-4EDF-9B30-2677C29C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9795" y="1031625"/>
            <a:ext cx="1025776" cy="102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17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EB295-5935-49A0-A7F2-E1FE0562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672466" cy="12930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Git installation</a:t>
            </a:r>
            <a:endParaRPr lang="en-US" sz="6000" dirty="0"/>
          </a:p>
        </p:txBody>
      </p:sp>
      <p:pic>
        <p:nvPicPr>
          <p:cNvPr id="6" name="Picture 2" descr="Git Logo">
            <a:extLst>
              <a:ext uri="{FF2B5EF4-FFF2-40B4-BE49-F238E27FC236}">
                <a16:creationId xmlns:a16="http://schemas.microsoft.com/office/drawing/2014/main" id="{2CFED843-ED9C-4EDF-9B30-2677C29C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9795" y="1031625"/>
            <a:ext cx="1025776" cy="102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3D6829-E746-4E58-8E83-B24F2504A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GB" dirty="0"/>
              <a:t>Visit </a:t>
            </a:r>
            <a:r>
              <a:rPr lang="en-GB" dirty="0">
                <a:hlinkClick r:id="rId3"/>
              </a:rPr>
              <a:t>https://gitforwindows.org/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17883-FC29-4F41-BA1F-C1219C5FE5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38" r="17500" b="15680"/>
          <a:stretch/>
        </p:blipFill>
        <p:spPr>
          <a:xfrm>
            <a:off x="685800" y="2879926"/>
            <a:ext cx="6378264" cy="3685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86D34-9492-40B4-911A-38D59A0A6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540" y="2879925"/>
            <a:ext cx="4731628" cy="137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0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EB295-5935-49A0-A7F2-E1FE0562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672466" cy="12930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Launch Git bash</a:t>
            </a:r>
          </a:p>
        </p:txBody>
      </p:sp>
      <p:pic>
        <p:nvPicPr>
          <p:cNvPr id="6" name="Picture 2" descr="Git Logo">
            <a:extLst>
              <a:ext uri="{FF2B5EF4-FFF2-40B4-BE49-F238E27FC236}">
                <a16:creationId xmlns:a16="http://schemas.microsoft.com/office/drawing/2014/main" id="{2CFED843-ED9C-4EDF-9B30-2677C29C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9795" y="1031625"/>
            <a:ext cx="1025776" cy="102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5A661D-96F6-4CF0-82F6-1A044DCD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261" y="2744024"/>
            <a:ext cx="3895238" cy="3590476"/>
          </a:xfrm>
          <a:prstGeom prst="rect">
            <a:avLst/>
          </a:prstGeom>
        </p:spPr>
      </p:pic>
      <p:pic>
        <p:nvPicPr>
          <p:cNvPr id="8" name="Picture 7" descr="MINGW64:/c/Users/Zaheer Sani">
            <a:extLst>
              <a:ext uri="{FF2B5EF4-FFF2-40B4-BE49-F238E27FC236}">
                <a16:creationId xmlns:a16="http://schemas.microsoft.com/office/drawing/2014/main" id="{98AA9A40-13F0-4F51-A2AD-EAB3FC3E69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97"/>
          <a:stretch/>
        </p:blipFill>
        <p:spPr>
          <a:xfrm>
            <a:off x="8502787" y="2763468"/>
            <a:ext cx="2839896" cy="3591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941244-67A3-47C7-9099-9ECBB566E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029" y="2744024"/>
            <a:ext cx="3690944" cy="36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842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795</Words>
  <Application>Microsoft Office PowerPoint</Application>
  <PresentationFormat>Widescreen</PresentationFormat>
  <Paragraphs>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Consolas</vt:lpstr>
      <vt:lpstr>Vapor Trail</vt:lpstr>
      <vt:lpstr>Version ControL Using Git</vt:lpstr>
      <vt:lpstr>Discussion points</vt:lpstr>
      <vt:lpstr>What is Git?</vt:lpstr>
      <vt:lpstr>WhY Git?</vt:lpstr>
      <vt:lpstr>How Git works?</vt:lpstr>
      <vt:lpstr>How Git works?</vt:lpstr>
      <vt:lpstr>Git Commands</vt:lpstr>
      <vt:lpstr>Git installation</vt:lpstr>
      <vt:lpstr>Launch Git bash</vt:lpstr>
      <vt:lpstr>git log</vt:lpstr>
      <vt:lpstr>git revert</vt:lpstr>
      <vt:lpstr>PowerPoint Presentation</vt:lpstr>
      <vt:lpstr>PowerPoint Presentation</vt:lpstr>
      <vt:lpstr>git reset</vt:lpstr>
      <vt:lpstr>Branching</vt:lpstr>
      <vt:lpstr>Branching</vt:lpstr>
      <vt:lpstr>Branching</vt:lpstr>
      <vt:lpstr>PowerPoint Presentation</vt:lpstr>
      <vt:lpstr>Branching</vt:lpstr>
      <vt:lpstr>PowerPoint Presentation</vt:lpstr>
      <vt:lpstr>Forking</vt:lpstr>
      <vt:lpstr>Visit the repository page on github and click the fork option.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+ React</dc:title>
  <dc:creator>ZHS ZHS</dc:creator>
  <cp:lastModifiedBy>Zaheer ul Hussain Sani</cp:lastModifiedBy>
  <cp:revision>45</cp:revision>
  <dcterms:created xsi:type="dcterms:W3CDTF">2020-04-20T08:43:50Z</dcterms:created>
  <dcterms:modified xsi:type="dcterms:W3CDTF">2022-09-21T09:38:05Z</dcterms:modified>
</cp:coreProperties>
</file>