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314" r:id="rId2"/>
    <p:sldId id="396" r:id="rId3"/>
    <p:sldId id="399" r:id="rId4"/>
    <p:sldId id="400" r:id="rId5"/>
    <p:sldId id="401" r:id="rId6"/>
    <p:sldId id="402" r:id="rId7"/>
    <p:sldId id="458" r:id="rId8"/>
    <p:sldId id="403" r:id="rId9"/>
    <p:sldId id="404" r:id="rId10"/>
    <p:sldId id="405" r:id="rId11"/>
    <p:sldId id="407" r:id="rId12"/>
    <p:sldId id="409" r:id="rId13"/>
    <p:sldId id="430" r:id="rId14"/>
    <p:sldId id="410" r:id="rId15"/>
    <p:sldId id="412" r:id="rId16"/>
    <p:sldId id="413" r:id="rId17"/>
    <p:sldId id="414" r:id="rId18"/>
    <p:sldId id="415" r:id="rId19"/>
    <p:sldId id="416" r:id="rId20"/>
    <p:sldId id="424" r:id="rId21"/>
    <p:sldId id="417" r:id="rId22"/>
    <p:sldId id="418" r:id="rId23"/>
    <p:sldId id="420" r:id="rId24"/>
    <p:sldId id="419" r:id="rId25"/>
    <p:sldId id="421" r:id="rId26"/>
    <p:sldId id="422" r:id="rId27"/>
    <p:sldId id="423" r:id="rId28"/>
    <p:sldId id="460" r:id="rId29"/>
    <p:sldId id="461" r:id="rId30"/>
    <p:sldId id="462" r:id="rId31"/>
    <p:sldId id="429" r:id="rId32"/>
    <p:sldId id="425" r:id="rId33"/>
    <p:sldId id="459" r:id="rId34"/>
    <p:sldId id="434" r:id="rId35"/>
    <p:sldId id="435" r:id="rId36"/>
    <p:sldId id="436" r:id="rId37"/>
    <p:sldId id="437" r:id="rId38"/>
    <p:sldId id="438" r:id="rId39"/>
    <p:sldId id="439" r:id="rId40"/>
    <p:sldId id="440" r:id="rId41"/>
    <p:sldId id="441" r:id="rId42"/>
    <p:sldId id="442" r:id="rId43"/>
    <p:sldId id="444" r:id="rId44"/>
    <p:sldId id="433" r:id="rId45"/>
    <p:sldId id="445" r:id="rId46"/>
    <p:sldId id="449" r:id="rId47"/>
    <p:sldId id="450" r:id="rId48"/>
    <p:sldId id="452" r:id="rId49"/>
    <p:sldId id="453" r:id="rId50"/>
    <p:sldId id="454" r:id="rId51"/>
    <p:sldId id="456" r:id="rId52"/>
    <p:sldId id="457" r:id="rId53"/>
    <p:sldId id="448" r:id="rId54"/>
    <p:sldId id="446" r:id="rId55"/>
    <p:sldId id="304"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94" autoAdjust="0"/>
    <p:restoredTop sz="94660"/>
  </p:normalViewPr>
  <p:slideViewPr>
    <p:cSldViewPr snapToGrid="0">
      <p:cViewPr varScale="1">
        <p:scale>
          <a:sx n="83" d="100"/>
          <a:sy n="83" d="100"/>
        </p:scale>
        <p:origin x="60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38C529-43AD-492C-BD00-7663F000CDBF}" type="datetimeFigureOut">
              <a:rPr lang="en-US" smtClean="0"/>
              <a:t>19-Oct-22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5CC1E-72FA-4E57-BA7F-FC1221F7791F}" type="slidenum">
              <a:rPr lang="en-US" smtClean="0"/>
              <a:t>‹#›</a:t>
            </a:fld>
            <a:endParaRPr lang="en-US" dirty="0"/>
          </a:p>
        </p:txBody>
      </p:sp>
    </p:spTree>
    <p:extLst>
      <p:ext uri="{BB962C8B-B14F-4D97-AF65-F5344CB8AC3E}">
        <p14:creationId xmlns:p14="http://schemas.microsoft.com/office/powerpoint/2010/main" val="4125550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83ABFB-0481-4CC5-ABF9-2C4CE9D12409}" type="datetime1">
              <a:rPr lang="en-US" smtClean="0"/>
              <a:t>19-Oct-22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925C6B-C1FE-4297-863E-68E85899D6B2}" type="slidenum">
              <a:rPr lang="en-US" smtClean="0"/>
              <a:t>‹#›</a:t>
            </a:fld>
            <a:endParaRPr lang="en-US" dirty="0"/>
          </a:p>
        </p:txBody>
      </p:sp>
    </p:spTree>
    <p:extLst>
      <p:ext uri="{BB962C8B-B14F-4D97-AF65-F5344CB8AC3E}">
        <p14:creationId xmlns:p14="http://schemas.microsoft.com/office/powerpoint/2010/main" val="512215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7A5918-257A-4095-BDEB-73BDDEB4A29E}" type="datetime1">
              <a:rPr lang="en-US" smtClean="0"/>
              <a:t>19-Oct-22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925C6B-C1FE-4297-863E-68E85899D6B2}" type="slidenum">
              <a:rPr lang="en-US" smtClean="0"/>
              <a:t>‹#›</a:t>
            </a:fld>
            <a:endParaRPr lang="en-US" dirty="0"/>
          </a:p>
        </p:txBody>
      </p:sp>
    </p:spTree>
    <p:extLst>
      <p:ext uri="{BB962C8B-B14F-4D97-AF65-F5344CB8AC3E}">
        <p14:creationId xmlns:p14="http://schemas.microsoft.com/office/powerpoint/2010/main" val="2803771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710D01-121F-4BE4-9A0D-9D74E07BA582}" type="datetime1">
              <a:rPr lang="en-US" smtClean="0"/>
              <a:t>19-Oct-22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925C6B-C1FE-4297-863E-68E85899D6B2}" type="slidenum">
              <a:rPr lang="en-US" smtClean="0"/>
              <a:t>‹#›</a:t>
            </a:fld>
            <a:endParaRPr lang="en-US" dirty="0"/>
          </a:p>
        </p:txBody>
      </p:sp>
    </p:spTree>
    <p:extLst>
      <p:ext uri="{BB962C8B-B14F-4D97-AF65-F5344CB8AC3E}">
        <p14:creationId xmlns:p14="http://schemas.microsoft.com/office/powerpoint/2010/main" val="3076786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01DBEC-91FA-447A-8AB9-A8DB16DAAB17}" type="datetime1">
              <a:rPr lang="en-US" smtClean="0"/>
              <a:t>19-Oct-22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925C6B-C1FE-4297-863E-68E85899D6B2}" type="slidenum">
              <a:rPr lang="en-US" smtClean="0"/>
              <a:t>‹#›</a:t>
            </a:fld>
            <a:endParaRPr lang="en-US" dirty="0"/>
          </a:p>
        </p:txBody>
      </p:sp>
    </p:spTree>
    <p:extLst>
      <p:ext uri="{BB962C8B-B14F-4D97-AF65-F5344CB8AC3E}">
        <p14:creationId xmlns:p14="http://schemas.microsoft.com/office/powerpoint/2010/main" val="527744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8C943D-2555-4A57-B8EB-75C7F91B71C6}" type="datetime1">
              <a:rPr lang="en-US" smtClean="0"/>
              <a:t>19-Oct-22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925C6B-C1FE-4297-863E-68E85899D6B2}" type="slidenum">
              <a:rPr lang="en-US" smtClean="0"/>
              <a:t>‹#›</a:t>
            </a:fld>
            <a:endParaRPr lang="en-US" dirty="0"/>
          </a:p>
        </p:txBody>
      </p:sp>
    </p:spTree>
    <p:extLst>
      <p:ext uri="{BB962C8B-B14F-4D97-AF65-F5344CB8AC3E}">
        <p14:creationId xmlns:p14="http://schemas.microsoft.com/office/powerpoint/2010/main" val="2607521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5BB08C4-1FBA-4FE5-8D28-8C27B7466E79}" type="datetime1">
              <a:rPr lang="en-US" smtClean="0"/>
              <a:t>19-Oct-22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925C6B-C1FE-4297-863E-68E85899D6B2}" type="slidenum">
              <a:rPr lang="en-US" smtClean="0"/>
              <a:t>‹#›</a:t>
            </a:fld>
            <a:endParaRPr lang="en-US" dirty="0"/>
          </a:p>
        </p:txBody>
      </p:sp>
    </p:spTree>
    <p:extLst>
      <p:ext uri="{BB962C8B-B14F-4D97-AF65-F5344CB8AC3E}">
        <p14:creationId xmlns:p14="http://schemas.microsoft.com/office/powerpoint/2010/main" val="3207750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CE682A9-2A64-4335-8BB6-EA1B5FE288A5}" type="datetime1">
              <a:rPr lang="en-US" smtClean="0"/>
              <a:t>19-Oct-22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8925C6B-C1FE-4297-863E-68E85899D6B2}" type="slidenum">
              <a:rPr lang="en-US" smtClean="0"/>
              <a:t>‹#›</a:t>
            </a:fld>
            <a:endParaRPr lang="en-US" dirty="0"/>
          </a:p>
        </p:txBody>
      </p:sp>
    </p:spTree>
    <p:extLst>
      <p:ext uri="{BB962C8B-B14F-4D97-AF65-F5344CB8AC3E}">
        <p14:creationId xmlns:p14="http://schemas.microsoft.com/office/powerpoint/2010/main" val="2129466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E8C89B2-6DED-445A-9AF5-74F690F84E78}" type="datetime1">
              <a:rPr lang="en-US" smtClean="0"/>
              <a:t>19-Oct-22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8925C6B-C1FE-4297-863E-68E85899D6B2}" type="slidenum">
              <a:rPr lang="en-US" smtClean="0"/>
              <a:t>‹#›</a:t>
            </a:fld>
            <a:endParaRPr lang="en-US" dirty="0"/>
          </a:p>
        </p:txBody>
      </p:sp>
    </p:spTree>
    <p:extLst>
      <p:ext uri="{BB962C8B-B14F-4D97-AF65-F5344CB8AC3E}">
        <p14:creationId xmlns:p14="http://schemas.microsoft.com/office/powerpoint/2010/main" val="2548225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BE7014-808B-4A34-9722-060A0C8B943A}" type="datetime1">
              <a:rPr lang="en-US" smtClean="0"/>
              <a:t>19-Oct-22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8925C6B-C1FE-4297-863E-68E85899D6B2}" type="slidenum">
              <a:rPr lang="en-US" smtClean="0"/>
              <a:t>‹#›</a:t>
            </a:fld>
            <a:endParaRPr lang="en-US" dirty="0"/>
          </a:p>
        </p:txBody>
      </p:sp>
    </p:spTree>
    <p:extLst>
      <p:ext uri="{BB962C8B-B14F-4D97-AF65-F5344CB8AC3E}">
        <p14:creationId xmlns:p14="http://schemas.microsoft.com/office/powerpoint/2010/main" val="4276681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158D58-A862-414E-9423-46150B41CA14}" type="datetime1">
              <a:rPr lang="en-US" smtClean="0"/>
              <a:t>19-Oct-22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925C6B-C1FE-4297-863E-68E85899D6B2}" type="slidenum">
              <a:rPr lang="en-US" smtClean="0"/>
              <a:t>‹#›</a:t>
            </a:fld>
            <a:endParaRPr lang="en-US" dirty="0"/>
          </a:p>
        </p:txBody>
      </p:sp>
    </p:spTree>
    <p:extLst>
      <p:ext uri="{BB962C8B-B14F-4D97-AF65-F5344CB8AC3E}">
        <p14:creationId xmlns:p14="http://schemas.microsoft.com/office/powerpoint/2010/main" val="2781109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8776D00-FA0D-4D29-83D4-DD5A6DDF16E7}" type="datetime1">
              <a:rPr lang="en-US" smtClean="0"/>
              <a:t>19-Oct-22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925C6B-C1FE-4297-863E-68E85899D6B2}" type="slidenum">
              <a:rPr lang="en-US" smtClean="0"/>
              <a:t>‹#›</a:t>
            </a:fld>
            <a:endParaRPr lang="en-US" dirty="0"/>
          </a:p>
        </p:txBody>
      </p:sp>
    </p:spTree>
    <p:extLst>
      <p:ext uri="{BB962C8B-B14F-4D97-AF65-F5344CB8AC3E}">
        <p14:creationId xmlns:p14="http://schemas.microsoft.com/office/powerpoint/2010/main" val="1517779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3012F9-413F-48FB-8539-50B5C9E7D155}" type="datetime1">
              <a:rPr lang="en-US" smtClean="0"/>
              <a:t>19-Oct-22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925C6B-C1FE-4297-863E-68E85899D6B2}" type="slidenum">
              <a:rPr lang="en-US" smtClean="0"/>
              <a:t>‹#›</a:t>
            </a:fld>
            <a:endParaRPr lang="en-US" dirty="0"/>
          </a:p>
        </p:txBody>
      </p:sp>
    </p:spTree>
    <p:extLst>
      <p:ext uri="{BB962C8B-B14F-4D97-AF65-F5344CB8AC3E}">
        <p14:creationId xmlns:p14="http://schemas.microsoft.com/office/powerpoint/2010/main" val="969021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oracle.com/java/technologies/javase/jdk17-archive-downloads.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et.jenkins.io/war-stable/2.332.3/jenkins.war" TargetMode="External"/><Relationship Id="rId2" Type="http://schemas.openxmlformats.org/officeDocument/2006/relationships/hyperlink" Target="https://www.jenkins.io/download/"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sharifturi/JavaSampleWebApp.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sharifturi/SampleWebApp.gi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ant.apache.org/bindownload.cgi"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github.com/sharifturi/SampleWebApp.git"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20388" y="2913651"/>
            <a:ext cx="9144000" cy="962706"/>
          </a:xfrm>
        </p:spPr>
        <p:txBody>
          <a:bodyPr>
            <a:normAutofit fontScale="90000"/>
          </a:bodyPr>
          <a:lstStyle/>
          <a:p>
            <a:r>
              <a:rPr lang="en-US" b="1" dirty="0"/>
              <a:t>Jenkins: A CI/CD Tool for DevOps</a:t>
            </a:r>
          </a:p>
        </p:txBody>
      </p:sp>
      <p:sp>
        <p:nvSpPr>
          <p:cNvPr id="3" name="Subtitle 2"/>
          <p:cNvSpPr>
            <a:spLocks noGrp="1"/>
          </p:cNvSpPr>
          <p:nvPr>
            <p:ph type="subTitle" idx="1"/>
          </p:nvPr>
        </p:nvSpPr>
        <p:spPr>
          <a:xfrm>
            <a:off x="1876697" y="3876357"/>
            <a:ext cx="9144000" cy="1655762"/>
          </a:xfrm>
        </p:spPr>
        <p:txBody>
          <a:bodyPr/>
          <a:lstStyle/>
          <a:p>
            <a:r>
              <a:rPr lang="en-US" i="1" dirty="0"/>
              <a:t> </a:t>
            </a:r>
          </a:p>
        </p:txBody>
      </p:sp>
      <p:sp>
        <p:nvSpPr>
          <p:cNvPr id="4" name="Slide Number Placeholder 3"/>
          <p:cNvSpPr>
            <a:spLocks noGrp="1"/>
          </p:cNvSpPr>
          <p:nvPr>
            <p:ph type="sldNum" sz="quarter" idx="12"/>
          </p:nvPr>
        </p:nvSpPr>
        <p:spPr>
          <a:xfrm>
            <a:off x="8987971" y="6153150"/>
            <a:ext cx="2743200" cy="365125"/>
          </a:xfrm>
        </p:spPr>
        <p:txBody>
          <a:bodyPr/>
          <a:lstStyle/>
          <a:p>
            <a:fld id="{18925C6B-C1FE-4297-863E-68E85899D6B2}" type="slidenum">
              <a:rPr lang="en-US" sz="1600" smtClean="0"/>
              <a:t>1</a:t>
            </a:fld>
            <a:endParaRPr lang="en-US" sz="1600" dirty="0"/>
          </a:p>
        </p:txBody>
      </p:sp>
    </p:spTree>
    <p:extLst>
      <p:ext uri="{BB962C8B-B14F-4D97-AF65-F5344CB8AC3E}">
        <p14:creationId xmlns:p14="http://schemas.microsoft.com/office/powerpoint/2010/main" val="2434583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5" y="195308"/>
            <a:ext cx="11025050" cy="1112745"/>
          </a:xfrm>
        </p:spPr>
        <p:txBody>
          <a:bodyPr>
            <a:noAutofit/>
          </a:bodyPr>
          <a:lstStyle/>
          <a:p>
            <a:r>
              <a:rPr lang="en-US" sz="4000" b="1" i="1" dirty="0"/>
              <a:t>Jenkins Release Types</a:t>
            </a:r>
          </a:p>
        </p:txBody>
      </p:sp>
      <p:sp>
        <p:nvSpPr>
          <p:cNvPr id="3" name="Content Placeholder 2"/>
          <p:cNvSpPr>
            <a:spLocks noGrp="1"/>
          </p:cNvSpPr>
          <p:nvPr>
            <p:ph idx="1"/>
          </p:nvPr>
        </p:nvSpPr>
        <p:spPr>
          <a:xfrm>
            <a:off x="574766" y="1425619"/>
            <a:ext cx="11025049" cy="5210311"/>
          </a:xfrm>
        </p:spPr>
        <p:txBody>
          <a:bodyPr>
            <a:noAutofit/>
          </a:bodyPr>
          <a:lstStyle/>
          <a:p>
            <a:pPr>
              <a:lnSpc>
                <a:spcPct val="150000"/>
              </a:lnSpc>
            </a:pPr>
            <a:r>
              <a:rPr lang="en-US" b="1" dirty="0"/>
              <a:t>Long term support release (LTS):</a:t>
            </a:r>
            <a:r>
              <a:rPr lang="en-US" dirty="0"/>
              <a:t> Long-term support releases (LTS) are available every 12 weeks. They are stable and are widely used and tested. Basically, this release is intended for end users.</a:t>
            </a:r>
          </a:p>
          <a:p>
            <a:pPr>
              <a:lnSpc>
                <a:spcPct val="150000"/>
              </a:lnSpc>
            </a:pPr>
            <a:r>
              <a:rPr lang="en-US" b="1" dirty="0"/>
              <a:t>Weekly release:</a:t>
            </a:r>
            <a:r>
              <a:rPr lang="en-US" dirty="0"/>
              <a:t> This release is available in every week by fixing bugs in its earlier version. These releases are intended towards plugin developers.</a:t>
            </a:r>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10</a:t>
            </a:fld>
            <a:endParaRPr lang="en-US" dirty="0"/>
          </a:p>
        </p:txBody>
      </p:sp>
    </p:spTree>
    <p:extLst>
      <p:ext uri="{BB962C8B-B14F-4D97-AF65-F5344CB8AC3E}">
        <p14:creationId xmlns:p14="http://schemas.microsoft.com/office/powerpoint/2010/main" val="1051502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5" y="195308"/>
            <a:ext cx="11025050" cy="1112745"/>
          </a:xfrm>
        </p:spPr>
        <p:txBody>
          <a:bodyPr>
            <a:noAutofit/>
          </a:bodyPr>
          <a:lstStyle/>
          <a:p>
            <a:r>
              <a:rPr lang="en-US" sz="4000" b="1" i="1" dirty="0"/>
              <a:t>Java Setup for Jenkins</a:t>
            </a:r>
          </a:p>
        </p:txBody>
      </p:sp>
      <p:sp>
        <p:nvSpPr>
          <p:cNvPr id="3" name="Content Placeholder 2"/>
          <p:cNvSpPr>
            <a:spLocks noGrp="1"/>
          </p:cNvSpPr>
          <p:nvPr>
            <p:ph idx="1"/>
          </p:nvPr>
        </p:nvSpPr>
        <p:spPr>
          <a:xfrm>
            <a:off x="574765" y="1244506"/>
            <a:ext cx="11025049" cy="5210311"/>
          </a:xfrm>
        </p:spPr>
        <p:txBody>
          <a:bodyPr>
            <a:noAutofit/>
          </a:bodyPr>
          <a:lstStyle/>
          <a:p>
            <a:pPr marL="514350" indent="-514350">
              <a:lnSpc>
                <a:spcPct val="150000"/>
              </a:lnSpc>
              <a:buFont typeface="+mj-lt"/>
              <a:buAutoNum type="arabicPeriod"/>
            </a:pPr>
            <a:r>
              <a:rPr lang="en-US" sz="1800" b="1" dirty="0"/>
              <a:t>Java Setup</a:t>
            </a:r>
          </a:p>
          <a:p>
            <a:pPr lvl="1">
              <a:lnSpc>
                <a:spcPct val="150000"/>
              </a:lnSpc>
            </a:pPr>
            <a:r>
              <a:rPr lang="en-US" sz="2000" dirty="0"/>
              <a:t>Install Java JDK</a:t>
            </a:r>
          </a:p>
          <a:p>
            <a:pPr lvl="2">
              <a:lnSpc>
                <a:spcPct val="150000"/>
              </a:lnSpc>
            </a:pPr>
            <a:r>
              <a:rPr lang="en-US" sz="1400" dirty="0">
                <a:hlinkClick r:id="rId2"/>
              </a:rPr>
              <a:t>https://www.oracle.com/java/technologies/javase/jdk17-archive-downloads.html</a:t>
            </a:r>
            <a:endParaRPr lang="en-US" sz="1400" dirty="0"/>
          </a:p>
          <a:p>
            <a:pPr lvl="1">
              <a:lnSpc>
                <a:spcPct val="150000"/>
              </a:lnSpc>
            </a:pPr>
            <a:r>
              <a:rPr lang="en-US" sz="2000" dirty="0"/>
              <a:t>Configure the environment variables</a:t>
            </a:r>
          </a:p>
          <a:p>
            <a:pPr lvl="2">
              <a:lnSpc>
                <a:spcPct val="150000"/>
              </a:lnSpc>
            </a:pPr>
            <a:r>
              <a:rPr lang="en-US" sz="1600" dirty="0"/>
              <a:t>User Variable</a:t>
            </a:r>
          </a:p>
          <a:p>
            <a:pPr lvl="2">
              <a:lnSpc>
                <a:spcPct val="150000"/>
              </a:lnSpc>
            </a:pPr>
            <a:r>
              <a:rPr lang="en-US" sz="1600" dirty="0"/>
              <a:t>System Variables (bin)</a:t>
            </a:r>
          </a:p>
          <a:p>
            <a:pPr lvl="1">
              <a:lnSpc>
                <a:spcPct val="150000"/>
              </a:lnSpc>
            </a:pPr>
            <a:r>
              <a:rPr lang="en-US" sz="2000" dirty="0"/>
              <a:t>Once the java has been installed properly on your system and Java environment variable has been set, then you can verify it by using the following commands:</a:t>
            </a:r>
          </a:p>
          <a:p>
            <a:pPr lvl="2">
              <a:lnSpc>
                <a:spcPct val="150000"/>
              </a:lnSpc>
            </a:pPr>
            <a:r>
              <a:rPr lang="en-US" sz="1800" dirty="0"/>
              <a:t>C:\ echo %JAVA_HOME%  </a:t>
            </a:r>
          </a:p>
          <a:p>
            <a:pPr lvl="2">
              <a:lnSpc>
                <a:spcPct val="150000"/>
              </a:lnSpc>
            </a:pPr>
            <a:r>
              <a:rPr lang="en-US" sz="1800" dirty="0"/>
              <a:t>C:\ javac -version</a:t>
            </a:r>
          </a:p>
          <a:p>
            <a:pPr lvl="2">
              <a:lnSpc>
                <a:spcPct val="150000"/>
              </a:lnSpc>
            </a:pPr>
            <a:r>
              <a:rPr lang="en-US" sz="1800" dirty="0"/>
              <a:t>C:\ java -version</a:t>
            </a:r>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11</a:t>
            </a:fld>
            <a:endParaRPr lang="en-US" dirty="0"/>
          </a:p>
        </p:txBody>
      </p:sp>
    </p:spTree>
    <p:extLst>
      <p:ext uri="{BB962C8B-B14F-4D97-AF65-F5344CB8AC3E}">
        <p14:creationId xmlns:p14="http://schemas.microsoft.com/office/powerpoint/2010/main" val="711407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5" y="195308"/>
            <a:ext cx="11025050" cy="1112745"/>
          </a:xfrm>
        </p:spPr>
        <p:txBody>
          <a:bodyPr>
            <a:noAutofit/>
          </a:bodyPr>
          <a:lstStyle/>
          <a:p>
            <a:r>
              <a:rPr lang="en-US" sz="4000" b="1" i="1" dirty="0"/>
              <a:t>Jenkins Setup</a:t>
            </a:r>
          </a:p>
        </p:txBody>
      </p:sp>
      <p:sp>
        <p:nvSpPr>
          <p:cNvPr id="3" name="Content Placeholder 2"/>
          <p:cNvSpPr>
            <a:spLocks noGrp="1"/>
          </p:cNvSpPr>
          <p:nvPr>
            <p:ph idx="1"/>
          </p:nvPr>
        </p:nvSpPr>
        <p:spPr>
          <a:xfrm>
            <a:off x="574765" y="1244506"/>
            <a:ext cx="11025049" cy="5210311"/>
          </a:xfrm>
        </p:spPr>
        <p:txBody>
          <a:bodyPr>
            <a:noAutofit/>
          </a:bodyPr>
          <a:lstStyle/>
          <a:p>
            <a:pPr>
              <a:lnSpc>
                <a:spcPct val="150000"/>
              </a:lnSpc>
            </a:pPr>
            <a:r>
              <a:rPr lang="en-US" dirty="0"/>
              <a:t>Download Jenkins </a:t>
            </a:r>
            <a:r>
              <a:rPr lang="en-US" dirty="0">
                <a:solidFill>
                  <a:srgbClr val="FF0000"/>
                </a:solidFill>
              </a:rPr>
              <a:t>Installer</a:t>
            </a:r>
          </a:p>
          <a:p>
            <a:pPr lvl="1">
              <a:lnSpc>
                <a:spcPct val="150000"/>
              </a:lnSpc>
            </a:pPr>
            <a:r>
              <a:rPr lang="en-US" dirty="0">
                <a:hlinkClick r:id="rId2"/>
              </a:rPr>
              <a:t>https://www.jenkins.io/download/</a:t>
            </a:r>
            <a:r>
              <a:rPr lang="en-US" dirty="0"/>
              <a:t> </a:t>
            </a:r>
          </a:p>
          <a:p>
            <a:pPr lvl="1">
              <a:lnSpc>
                <a:spcPct val="150000"/>
              </a:lnSpc>
            </a:pPr>
            <a:r>
              <a:rPr lang="en-US" dirty="0">
                <a:hlinkClick r:id="rId3"/>
              </a:rPr>
              <a:t>https://get.jenkins.io/war-stable/2.332.3/jenkins.war</a:t>
            </a:r>
            <a:r>
              <a:rPr lang="en-US" dirty="0"/>
              <a:t> </a:t>
            </a:r>
          </a:p>
          <a:p>
            <a:pPr lvl="1">
              <a:lnSpc>
                <a:spcPct val="150000"/>
              </a:lnSpc>
            </a:pPr>
            <a:r>
              <a:rPr lang="en-US" dirty="0"/>
              <a:t>Run the setup to install </a:t>
            </a:r>
            <a:r>
              <a:rPr lang="en-US" dirty="0">
                <a:solidFill>
                  <a:srgbClr val="FF0000"/>
                </a:solidFill>
              </a:rPr>
              <a:t>Jenkins. Associate a port number to it while installation. Default port number is 8080</a:t>
            </a:r>
            <a:endParaRPr lang="en-US" dirty="0"/>
          </a:p>
          <a:p>
            <a:pPr lvl="1">
              <a:lnSpc>
                <a:spcPct val="150000"/>
              </a:lnSpc>
            </a:pPr>
            <a:r>
              <a:rPr lang="en-US" dirty="0"/>
              <a:t>Now, open the browser and go the link</a:t>
            </a:r>
          </a:p>
          <a:p>
            <a:pPr lvl="2">
              <a:lnSpc>
                <a:spcPct val="150000"/>
              </a:lnSpc>
            </a:pPr>
            <a:r>
              <a:rPr lang="en-US" dirty="0">
                <a:solidFill>
                  <a:srgbClr val="FF0000"/>
                </a:solidFill>
              </a:rPr>
              <a:t>http://localhost:8080</a:t>
            </a:r>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12</a:t>
            </a:fld>
            <a:endParaRPr lang="en-US" dirty="0"/>
          </a:p>
        </p:txBody>
      </p:sp>
    </p:spTree>
    <p:extLst>
      <p:ext uri="{BB962C8B-B14F-4D97-AF65-F5344CB8AC3E}">
        <p14:creationId xmlns:p14="http://schemas.microsoft.com/office/powerpoint/2010/main" val="4089409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5" y="195308"/>
            <a:ext cx="11025050" cy="1112745"/>
          </a:xfrm>
        </p:spPr>
        <p:txBody>
          <a:bodyPr>
            <a:noAutofit/>
          </a:bodyPr>
          <a:lstStyle/>
          <a:p>
            <a:r>
              <a:rPr lang="en-US" sz="4000" b="1" i="1" dirty="0"/>
              <a:t>Setup plugins and create jobs in Jenkins</a:t>
            </a:r>
          </a:p>
        </p:txBody>
      </p:sp>
      <p:sp>
        <p:nvSpPr>
          <p:cNvPr id="3" name="Content Placeholder 2"/>
          <p:cNvSpPr>
            <a:spLocks noGrp="1"/>
          </p:cNvSpPr>
          <p:nvPr>
            <p:ph idx="1"/>
          </p:nvPr>
        </p:nvSpPr>
        <p:spPr>
          <a:xfrm>
            <a:off x="574765" y="1244506"/>
            <a:ext cx="11025049" cy="5210311"/>
          </a:xfrm>
        </p:spPr>
        <p:txBody>
          <a:bodyPr>
            <a:noAutofit/>
          </a:bodyPr>
          <a:lstStyle/>
          <a:p>
            <a:pPr marL="342900" indent="-342900">
              <a:lnSpc>
                <a:spcPct val="150000"/>
              </a:lnSpc>
            </a:pPr>
            <a:r>
              <a:rPr lang="en-US" dirty="0"/>
              <a:t>Create jobs in Jenkins</a:t>
            </a:r>
          </a:p>
          <a:p>
            <a:pPr marL="514350" indent="-514350">
              <a:lnSpc>
                <a:spcPct val="150000"/>
              </a:lnSpc>
              <a:buFont typeface="+mj-lt"/>
              <a:buAutoNum type="arabicPeriod"/>
            </a:pPr>
            <a:r>
              <a:rPr lang="en-US" b="1" i="1" dirty="0">
                <a:solidFill>
                  <a:srgbClr val="FF0000"/>
                </a:solidFill>
              </a:rPr>
              <a:t>GitHub -  </a:t>
            </a:r>
            <a:r>
              <a:rPr lang="en-US" dirty="0"/>
              <a:t>Code, Plug-in (</a:t>
            </a:r>
            <a:r>
              <a:rPr lang="en-US" b="1" i="1" dirty="0">
                <a:solidFill>
                  <a:srgbClr val="FF0000"/>
                </a:solidFill>
              </a:rPr>
              <a:t>Git and Github Plugin</a:t>
            </a:r>
            <a:r>
              <a:rPr lang="en-US" dirty="0"/>
              <a:t>), </a:t>
            </a:r>
            <a:r>
              <a:rPr lang="en-US" b="1" i="1" dirty="0">
                <a:solidFill>
                  <a:srgbClr val="FF0000"/>
                </a:solidFill>
              </a:rPr>
              <a:t>Poll SCM</a:t>
            </a:r>
          </a:p>
          <a:p>
            <a:pPr marL="514350" indent="-514350">
              <a:lnSpc>
                <a:spcPct val="150000"/>
              </a:lnSpc>
              <a:buFont typeface="+mj-lt"/>
              <a:buAutoNum type="arabicPeriod"/>
            </a:pPr>
            <a:r>
              <a:rPr lang="en-US" b="1" i="1" dirty="0">
                <a:solidFill>
                  <a:srgbClr val="FF0000"/>
                </a:solidFill>
              </a:rPr>
              <a:t>Junit -  </a:t>
            </a:r>
            <a:r>
              <a:rPr lang="en-US" dirty="0"/>
              <a:t>Test, Plug-in (</a:t>
            </a:r>
            <a:r>
              <a:rPr lang="en-US" b="1" i="1" dirty="0">
                <a:solidFill>
                  <a:srgbClr val="FF0000"/>
                </a:solidFill>
              </a:rPr>
              <a:t>Junit</a:t>
            </a:r>
            <a:r>
              <a:rPr lang="en-US" dirty="0"/>
              <a:t>)</a:t>
            </a:r>
          </a:p>
          <a:p>
            <a:pPr marL="514350" indent="-514350">
              <a:lnSpc>
                <a:spcPct val="150000"/>
              </a:lnSpc>
              <a:buFont typeface="+mj-lt"/>
              <a:buAutoNum type="arabicPeriod"/>
            </a:pPr>
            <a:r>
              <a:rPr lang="en-US" b="1" i="1" dirty="0">
                <a:solidFill>
                  <a:srgbClr val="FF0000"/>
                </a:solidFill>
              </a:rPr>
              <a:t>Deploy – </a:t>
            </a:r>
            <a:r>
              <a:rPr lang="en-US" dirty="0"/>
              <a:t>Deploy </a:t>
            </a:r>
          </a:p>
          <a:p>
            <a:pPr marL="0" indent="0">
              <a:lnSpc>
                <a:spcPct val="150000"/>
              </a:lnSpc>
              <a:buNone/>
            </a:pPr>
            <a:endParaRPr lang="en-US" dirty="0"/>
          </a:p>
          <a:p>
            <a:pPr>
              <a:lnSpc>
                <a:spcPct val="150000"/>
              </a:lnSpc>
            </a:pPr>
            <a:endParaRPr lang="en-US" dirty="0"/>
          </a:p>
          <a:p>
            <a:pPr>
              <a:lnSpc>
                <a:spcPct val="150000"/>
              </a:lnSpc>
            </a:pPr>
            <a:endParaRPr lang="en-US" dirty="0">
              <a:solidFill>
                <a:srgbClr val="FF0000"/>
              </a:solidFill>
            </a:endParaRPr>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13</a:t>
            </a:fld>
            <a:endParaRPr lang="en-US" dirty="0"/>
          </a:p>
        </p:txBody>
      </p:sp>
    </p:spTree>
    <p:extLst>
      <p:ext uri="{BB962C8B-B14F-4D97-AF65-F5344CB8AC3E}">
        <p14:creationId xmlns:p14="http://schemas.microsoft.com/office/powerpoint/2010/main" val="4055739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5" y="195308"/>
            <a:ext cx="11025050" cy="1112745"/>
          </a:xfrm>
        </p:spPr>
        <p:txBody>
          <a:bodyPr>
            <a:noAutofit/>
          </a:bodyPr>
          <a:lstStyle/>
          <a:p>
            <a:r>
              <a:rPr lang="en-US" sz="4000" b="1" i="1" dirty="0"/>
              <a:t>Setup plugins and create jobs in Jenkins (Cont.)</a:t>
            </a:r>
          </a:p>
        </p:txBody>
      </p:sp>
      <p:sp>
        <p:nvSpPr>
          <p:cNvPr id="3" name="Content Placeholder 2"/>
          <p:cNvSpPr>
            <a:spLocks noGrp="1"/>
          </p:cNvSpPr>
          <p:nvPr>
            <p:ph idx="1"/>
          </p:nvPr>
        </p:nvSpPr>
        <p:spPr>
          <a:xfrm>
            <a:off x="574765" y="1244506"/>
            <a:ext cx="11025049" cy="5210311"/>
          </a:xfrm>
        </p:spPr>
        <p:txBody>
          <a:bodyPr>
            <a:noAutofit/>
          </a:bodyPr>
          <a:lstStyle/>
          <a:p>
            <a:pPr>
              <a:lnSpc>
                <a:spcPct val="150000"/>
              </a:lnSpc>
            </a:pPr>
            <a:r>
              <a:rPr lang="en-US" dirty="0"/>
              <a:t>In the Home screen of the Jenkins (Jenkins Dashboard) click on the </a:t>
            </a:r>
            <a:r>
              <a:rPr lang="en-US" b="1" dirty="0">
                <a:solidFill>
                  <a:srgbClr val="FF0000"/>
                </a:solidFill>
              </a:rPr>
              <a:t>Manage Jenkins</a:t>
            </a:r>
            <a:r>
              <a:rPr lang="en-US" dirty="0"/>
              <a:t> option on the left hand side of the screen.</a:t>
            </a:r>
          </a:p>
          <a:p>
            <a:pPr>
              <a:lnSpc>
                <a:spcPct val="150000"/>
              </a:lnSpc>
            </a:pPr>
            <a:endParaRPr lang="en-US" dirty="0"/>
          </a:p>
          <a:p>
            <a:pPr>
              <a:lnSpc>
                <a:spcPct val="150000"/>
              </a:lnSpc>
            </a:pPr>
            <a:endParaRPr lang="en-US" dirty="0">
              <a:solidFill>
                <a:srgbClr val="FF0000"/>
              </a:solidFill>
            </a:endParaRPr>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14</a:t>
            </a:fld>
            <a:endParaRPr lang="en-US" dirty="0"/>
          </a:p>
        </p:txBody>
      </p:sp>
    </p:spTree>
    <p:extLst>
      <p:ext uri="{BB962C8B-B14F-4D97-AF65-F5344CB8AC3E}">
        <p14:creationId xmlns:p14="http://schemas.microsoft.com/office/powerpoint/2010/main" val="2420774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5" y="195308"/>
            <a:ext cx="11025050" cy="1112745"/>
          </a:xfrm>
        </p:spPr>
        <p:txBody>
          <a:bodyPr>
            <a:noAutofit/>
          </a:bodyPr>
          <a:lstStyle/>
          <a:p>
            <a:r>
              <a:rPr lang="en-US" sz="4000" b="1" i="1" dirty="0"/>
              <a:t>Setup plugins and Create jobs in Jenkins (Cont.)</a:t>
            </a:r>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b="5298"/>
          <a:stretch/>
        </p:blipFill>
        <p:spPr>
          <a:xfrm>
            <a:off x="574765" y="1308053"/>
            <a:ext cx="10535187" cy="5246655"/>
          </a:xfrm>
        </p:spPr>
      </p:pic>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15</a:t>
            </a:fld>
            <a:endParaRPr lang="en-US" dirty="0"/>
          </a:p>
        </p:txBody>
      </p:sp>
    </p:spTree>
    <p:extLst>
      <p:ext uri="{BB962C8B-B14F-4D97-AF65-F5344CB8AC3E}">
        <p14:creationId xmlns:p14="http://schemas.microsoft.com/office/powerpoint/2010/main" val="2378279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5" y="195308"/>
            <a:ext cx="11025050" cy="1112745"/>
          </a:xfrm>
        </p:spPr>
        <p:txBody>
          <a:bodyPr>
            <a:noAutofit/>
          </a:bodyPr>
          <a:lstStyle/>
          <a:p>
            <a:r>
              <a:rPr lang="en-US" sz="4000" b="1" i="1" dirty="0"/>
              <a:t>Setup plugins and Create jobs in Jenkins (Cont.)</a:t>
            </a:r>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16</a:t>
            </a:fld>
            <a:endParaRPr lang="en-US" dirty="0"/>
          </a:p>
        </p:txBody>
      </p:sp>
      <p:sp>
        <p:nvSpPr>
          <p:cNvPr id="3" name="Content Placeholder 2"/>
          <p:cNvSpPr>
            <a:spLocks noGrp="1"/>
          </p:cNvSpPr>
          <p:nvPr>
            <p:ph idx="1"/>
          </p:nvPr>
        </p:nvSpPr>
        <p:spPr>
          <a:xfrm>
            <a:off x="574765" y="1201783"/>
            <a:ext cx="11025050" cy="5355772"/>
          </a:xfrm>
        </p:spPr>
        <p:txBody>
          <a:bodyPr/>
          <a:lstStyle/>
          <a:p>
            <a:r>
              <a:rPr lang="en-US" sz="2000" dirty="0"/>
              <a:t>Now, click on the </a:t>
            </a:r>
            <a:r>
              <a:rPr lang="en-US" sz="2000" b="1" dirty="0"/>
              <a:t>Manage Plugins</a:t>
            </a:r>
            <a:r>
              <a:rPr lang="en-US" sz="2000" dirty="0"/>
              <a:t> option.</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605" y="1616802"/>
            <a:ext cx="9734006" cy="5161051"/>
          </a:xfrm>
          <a:prstGeom prst="rect">
            <a:avLst/>
          </a:prstGeom>
        </p:spPr>
      </p:pic>
    </p:spTree>
    <p:extLst>
      <p:ext uri="{BB962C8B-B14F-4D97-AF65-F5344CB8AC3E}">
        <p14:creationId xmlns:p14="http://schemas.microsoft.com/office/powerpoint/2010/main" val="2894808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5" y="195308"/>
            <a:ext cx="11025050" cy="1112745"/>
          </a:xfrm>
        </p:spPr>
        <p:txBody>
          <a:bodyPr>
            <a:noAutofit/>
          </a:bodyPr>
          <a:lstStyle/>
          <a:p>
            <a:r>
              <a:rPr lang="en-US" sz="4000" b="1" i="1" dirty="0"/>
              <a:t>Setup plugins and Create jobs in Jenkins (Cont.)</a:t>
            </a:r>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17</a:t>
            </a:fld>
            <a:endParaRPr lang="en-US" dirty="0"/>
          </a:p>
        </p:txBody>
      </p:sp>
      <p:sp>
        <p:nvSpPr>
          <p:cNvPr id="3" name="Content Placeholder 2"/>
          <p:cNvSpPr>
            <a:spLocks noGrp="1"/>
          </p:cNvSpPr>
          <p:nvPr>
            <p:ph idx="1"/>
          </p:nvPr>
        </p:nvSpPr>
        <p:spPr>
          <a:xfrm>
            <a:off x="574765" y="1201783"/>
            <a:ext cx="11025050" cy="5355772"/>
          </a:xfrm>
        </p:spPr>
        <p:txBody>
          <a:bodyPr>
            <a:normAutofit/>
          </a:bodyPr>
          <a:lstStyle/>
          <a:p>
            <a:r>
              <a:rPr lang="en-US" sz="2400" dirty="0"/>
              <a:t>In the next page, click on the "Available tab“</a:t>
            </a:r>
          </a:p>
          <a:p>
            <a:endParaRPr lang="en-US" sz="2400"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247" b="15577"/>
          <a:stretch/>
        </p:blipFill>
        <p:spPr>
          <a:xfrm>
            <a:off x="704584" y="1711234"/>
            <a:ext cx="10895231" cy="4843474"/>
          </a:xfrm>
          <a:prstGeom prst="rect">
            <a:avLst/>
          </a:prstGeom>
        </p:spPr>
      </p:pic>
    </p:spTree>
    <p:extLst>
      <p:ext uri="{BB962C8B-B14F-4D97-AF65-F5344CB8AC3E}">
        <p14:creationId xmlns:p14="http://schemas.microsoft.com/office/powerpoint/2010/main" val="3987464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5" y="195308"/>
            <a:ext cx="11025050" cy="1112745"/>
          </a:xfrm>
        </p:spPr>
        <p:txBody>
          <a:bodyPr>
            <a:noAutofit/>
          </a:bodyPr>
          <a:lstStyle/>
          <a:p>
            <a:r>
              <a:rPr lang="en-US" sz="4000" b="1" i="1" dirty="0"/>
              <a:t>Setup plugins and Create jobs in Jenkins (Cont.)</a:t>
            </a:r>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18</a:t>
            </a:fld>
            <a:endParaRPr lang="en-US" dirty="0"/>
          </a:p>
        </p:txBody>
      </p:sp>
      <p:sp>
        <p:nvSpPr>
          <p:cNvPr id="3" name="Content Placeholder 2"/>
          <p:cNvSpPr>
            <a:spLocks noGrp="1"/>
          </p:cNvSpPr>
          <p:nvPr>
            <p:ph idx="1"/>
          </p:nvPr>
        </p:nvSpPr>
        <p:spPr>
          <a:xfrm>
            <a:off x="574765" y="1201783"/>
            <a:ext cx="11025050" cy="5355772"/>
          </a:xfrm>
        </p:spPr>
        <p:txBody>
          <a:bodyPr>
            <a:normAutofit fontScale="85000" lnSpcReduction="20000"/>
          </a:bodyPr>
          <a:lstStyle/>
          <a:p>
            <a:pPr>
              <a:lnSpc>
                <a:spcPct val="150000"/>
              </a:lnSpc>
            </a:pPr>
            <a:r>
              <a:rPr lang="en-US" dirty="0"/>
              <a:t>The "Available" tab gives a list of plugins which are available for downloading. In the Filter tab type, type the </a:t>
            </a:r>
            <a:r>
              <a:rPr lang="en-US" b="1" i="1" dirty="0">
                <a:solidFill>
                  <a:srgbClr val="FF0000"/>
                </a:solidFill>
              </a:rPr>
              <a:t>"Git Plugin".</a:t>
            </a:r>
          </a:p>
          <a:p>
            <a:pPr>
              <a:lnSpc>
                <a:spcPct val="150000"/>
              </a:lnSpc>
            </a:pPr>
            <a:r>
              <a:rPr lang="en-US" dirty="0"/>
              <a:t>Select the </a:t>
            </a:r>
            <a:r>
              <a:rPr lang="en-US" b="1" i="1" dirty="0">
                <a:solidFill>
                  <a:srgbClr val="FF0000"/>
                </a:solidFill>
              </a:rPr>
              <a:t>GitHub</a:t>
            </a:r>
            <a:r>
              <a:rPr lang="en-US" dirty="0"/>
              <a:t> and </a:t>
            </a:r>
            <a:r>
              <a:rPr lang="en-US" b="1" i="1" dirty="0">
                <a:solidFill>
                  <a:srgbClr val="FF0000"/>
                </a:solidFill>
              </a:rPr>
              <a:t>Git</a:t>
            </a:r>
            <a:r>
              <a:rPr lang="en-US" dirty="0"/>
              <a:t> Plugin.</a:t>
            </a:r>
          </a:p>
          <a:p>
            <a:pPr>
              <a:lnSpc>
                <a:spcPct val="150000"/>
              </a:lnSpc>
            </a:pPr>
            <a:r>
              <a:rPr lang="en-US" dirty="0"/>
              <a:t>Click on the "</a:t>
            </a:r>
            <a:r>
              <a:rPr lang="en-US" b="1" dirty="0"/>
              <a:t>install without restart</a:t>
            </a:r>
            <a:r>
              <a:rPr lang="en-US" dirty="0"/>
              <a:t>". The plugin will take some time to finish downloading depending on your internet connection, and will be installed automatically.</a:t>
            </a:r>
          </a:p>
          <a:p>
            <a:pPr>
              <a:lnSpc>
                <a:spcPct val="150000"/>
              </a:lnSpc>
            </a:pPr>
            <a:r>
              <a:rPr lang="en-US" dirty="0"/>
              <a:t>You can also click on "</a:t>
            </a:r>
            <a:r>
              <a:rPr lang="en-US" b="1" dirty="0"/>
              <a:t>Download now and install after restart</a:t>
            </a:r>
            <a:r>
              <a:rPr lang="en-US" dirty="0"/>
              <a:t>" button in which the git plugin is installed after restart.</a:t>
            </a:r>
          </a:p>
          <a:p>
            <a:pPr>
              <a:lnSpc>
                <a:spcPct val="150000"/>
              </a:lnSpc>
            </a:pPr>
            <a:r>
              <a:rPr lang="en-US" dirty="0"/>
              <a:t>If you already have the Git plugin installed then go to "Installed" tab and in filter option type Git plugin.</a:t>
            </a:r>
            <a:endParaRPr lang="en-US" sz="2400" dirty="0"/>
          </a:p>
        </p:txBody>
      </p:sp>
    </p:spTree>
    <p:extLst>
      <p:ext uri="{BB962C8B-B14F-4D97-AF65-F5344CB8AC3E}">
        <p14:creationId xmlns:p14="http://schemas.microsoft.com/office/powerpoint/2010/main" val="2784495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5" y="195308"/>
            <a:ext cx="11025050" cy="1112745"/>
          </a:xfrm>
        </p:spPr>
        <p:txBody>
          <a:bodyPr>
            <a:noAutofit/>
          </a:bodyPr>
          <a:lstStyle/>
          <a:p>
            <a:r>
              <a:rPr lang="en-US" sz="4000" b="1" i="1" dirty="0"/>
              <a:t>Integrating Jenkins with GitHub</a:t>
            </a:r>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19</a:t>
            </a:fld>
            <a:endParaRPr lang="en-US" dirty="0"/>
          </a:p>
        </p:txBody>
      </p:sp>
      <p:sp>
        <p:nvSpPr>
          <p:cNvPr id="3" name="Content Placeholder 2"/>
          <p:cNvSpPr>
            <a:spLocks noGrp="1"/>
          </p:cNvSpPr>
          <p:nvPr>
            <p:ph idx="1"/>
          </p:nvPr>
        </p:nvSpPr>
        <p:spPr>
          <a:xfrm>
            <a:off x="574765" y="1201783"/>
            <a:ext cx="11025050" cy="5355772"/>
          </a:xfrm>
        </p:spPr>
        <p:txBody>
          <a:bodyPr>
            <a:normAutofit/>
          </a:bodyPr>
          <a:lstStyle/>
          <a:p>
            <a:pPr>
              <a:lnSpc>
                <a:spcPct val="150000"/>
              </a:lnSpc>
            </a:pPr>
            <a:r>
              <a:rPr lang="en-US" sz="2600" dirty="0"/>
              <a:t>If you don't have Git installed in your system. To install the Git in your system, download the appropriate Git setup according to your operating system. I am installing for windows. Once the download is completed, install the Git.</a:t>
            </a:r>
          </a:p>
          <a:p>
            <a:pPr>
              <a:lnSpc>
                <a:spcPct val="150000"/>
              </a:lnSpc>
            </a:pPr>
            <a:r>
              <a:rPr lang="en-US" sz="2600" dirty="0"/>
              <a:t>Create directory in </a:t>
            </a:r>
            <a:r>
              <a:rPr lang="en-US" sz="2600" b="1" i="1" dirty="0">
                <a:solidFill>
                  <a:srgbClr val="FF0000"/>
                </a:solidFill>
              </a:rPr>
              <a:t>C:/&gt; “gitworkspace”</a:t>
            </a:r>
          </a:p>
          <a:p>
            <a:pPr>
              <a:lnSpc>
                <a:spcPct val="150000"/>
              </a:lnSpc>
            </a:pPr>
            <a:r>
              <a:rPr lang="en-US" sz="2600" dirty="0"/>
              <a:t>Clone desired code repository from github.</a:t>
            </a:r>
          </a:p>
          <a:p>
            <a:pPr>
              <a:lnSpc>
                <a:spcPct val="150000"/>
              </a:lnSpc>
            </a:pPr>
            <a:r>
              <a:rPr lang="en-US" sz="2600" dirty="0">
                <a:hlinkClick r:id="rId2"/>
              </a:rPr>
              <a:t>https://github.com/xxxxx/xxxx.git</a:t>
            </a:r>
            <a:r>
              <a:rPr lang="en-US" sz="2600" dirty="0"/>
              <a:t> </a:t>
            </a:r>
          </a:p>
          <a:p>
            <a:pPr>
              <a:lnSpc>
                <a:spcPct val="150000"/>
              </a:lnSpc>
            </a:pPr>
            <a:endParaRPr lang="en-US" sz="2600" dirty="0"/>
          </a:p>
        </p:txBody>
      </p:sp>
    </p:spTree>
    <p:extLst>
      <p:ext uri="{BB962C8B-B14F-4D97-AF65-F5344CB8AC3E}">
        <p14:creationId xmlns:p14="http://schemas.microsoft.com/office/powerpoint/2010/main" val="3598383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5" y="195308"/>
            <a:ext cx="11025050" cy="1112745"/>
          </a:xfrm>
        </p:spPr>
        <p:txBody>
          <a:bodyPr>
            <a:noAutofit/>
          </a:bodyPr>
          <a:lstStyle/>
          <a:p>
            <a:r>
              <a:rPr lang="en-US" sz="4000" b="1" i="1" dirty="0"/>
              <a:t>Contents</a:t>
            </a:r>
          </a:p>
        </p:txBody>
      </p:sp>
      <p:sp>
        <p:nvSpPr>
          <p:cNvPr id="3" name="Content Placeholder 2"/>
          <p:cNvSpPr>
            <a:spLocks noGrp="1"/>
          </p:cNvSpPr>
          <p:nvPr>
            <p:ph idx="1"/>
          </p:nvPr>
        </p:nvSpPr>
        <p:spPr>
          <a:xfrm>
            <a:off x="574766" y="1425620"/>
            <a:ext cx="11025049" cy="5103282"/>
          </a:xfrm>
        </p:spPr>
        <p:txBody>
          <a:bodyPr>
            <a:normAutofit lnSpcReduction="10000"/>
          </a:bodyPr>
          <a:lstStyle/>
          <a:p>
            <a:pPr marL="342900" indent="-342900">
              <a:lnSpc>
                <a:spcPct val="150000"/>
              </a:lnSpc>
            </a:pPr>
            <a:r>
              <a:rPr lang="en-US" sz="2400" dirty="0"/>
              <a:t>Continuous Integration using DevOps Tools</a:t>
            </a:r>
          </a:p>
          <a:p>
            <a:pPr marL="342900" indent="-342900">
              <a:lnSpc>
                <a:spcPct val="150000"/>
              </a:lnSpc>
            </a:pPr>
            <a:r>
              <a:rPr lang="en-US" sz="2400" b="1" i="1" dirty="0">
                <a:solidFill>
                  <a:srgbClr val="FF0000"/>
                </a:solidFill>
              </a:rPr>
              <a:t>Jenkins</a:t>
            </a:r>
          </a:p>
          <a:p>
            <a:pPr marL="342900" indent="-342900">
              <a:lnSpc>
                <a:spcPct val="150000"/>
              </a:lnSpc>
            </a:pPr>
            <a:r>
              <a:rPr lang="en-US" sz="2400" dirty="0"/>
              <a:t>Jenkins Installation</a:t>
            </a:r>
            <a:endParaRPr lang="en-US" sz="2400" b="1" i="1" dirty="0">
              <a:solidFill>
                <a:srgbClr val="FF0000"/>
              </a:solidFill>
            </a:endParaRPr>
          </a:p>
          <a:p>
            <a:pPr marL="342900" indent="-342900">
              <a:lnSpc>
                <a:spcPct val="150000"/>
              </a:lnSpc>
            </a:pPr>
            <a:r>
              <a:rPr lang="en-US" sz="2400" dirty="0"/>
              <a:t>Setup plugins and Create jobs in Jenkins</a:t>
            </a:r>
          </a:p>
          <a:p>
            <a:pPr marL="342900" indent="-342900">
              <a:lnSpc>
                <a:spcPct val="150000"/>
              </a:lnSpc>
            </a:pPr>
            <a:r>
              <a:rPr lang="en-US" sz="2400" dirty="0"/>
              <a:t>Integrating Jenkins with </a:t>
            </a:r>
            <a:r>
              <a:rPr lang="en-US" sz="2400" b="1" i="1" dirty="0">
                <a:solidFill>
                  <a:srgbClr val="FF0000"/>
                </a:solidFill>
              </a:rPr>
              <a:t>GitHub, Junit</a:t>
            </a:r>
          </a:p>
          <a:p>
            <a:pPr marL="342900" indent="-342900">
              <a:lnSpc>
                <a:spcPct val="150000"/>
              </a:lnSpc>
            </a:pPr>
            <a:r>
              <a:rPr lang="en-US" sz="2400" dirty="0"/>
              <a:t>Create</a:t>
            </a:r>
            <a:r>
              <a:rPr lang="en-US" sz="2400" b="1" i="1" dirty="0">
                <a:solidFill>
                  <a:srgbClr val="FF0000"/>
                </a:solidFill>
              </a:rPr>
              <a:t> Deploy job </a:t>
            </a:r>
          </a:p>
          <a:p>
            <a:pPr marL="342900" indent="-342900">
              <a:lnSpc>
                <a:spcPct val="150000"/>
              </a:lnSpc>
            </a:pPr>
            <a:r>
              <a:rPr lang="en-US" sz="2400" dirty="0"/>
              <a:t>Create</a:t>
            </a:r>
            <a:r>
              <a:rPr lang="en-US" sz="2400" b="1" i="1" dirty="0">
                <a:solidFill>
                  <a:srgbClr val="FF0000"/>
                </a:solidFill>
              </a:rPr>
              <a:t> Complete Pipeline</a:t>
            </a:r>
          </a:p>
          <a:p>
            <a:pPr marL="342900" indent="-342900">
              <a:lnSpc>
                <a:spcPct val="150000"/>
              </a:lnSpc>
            </a:pPr>
            <a:r>
              <a:rPr lang="en-US" sz="2400" dirty="0"/>
              <a:t>CI / CD Build Pipeline </a:t>
            </a:r>
          </a:p>
          <a:p>
            <a:pPr marL="342900" indent="-342900">
              <a:lnSpc>
                <a:spcPct val="150000"/>
              </a:lnSpc>
            </a:pPr>
            <a:endParaRPr lang="en-US" sz="2400" b="1" i="1" dirty="0"/>
          </a:p>
          <a:p>
            <a:pPr>
              <a:lnSpc>
                <a:spcPct val="150000"/>
              </a:lnSpc>
            </a:pPr>
            <a:endParaRPr lang="en-US" sz="2600" dirty="0"/>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2</a:t>
            </a:fld>
            <a:endParaRPr lang="en-US" dirty="0"/>
          </a:p>
        </p:txBody>
      </p:sp>
    </p:spTree>
    <p:extLst>
      <p:ext uri="{BB962C8B-B14F-4D97-AF65-F5344CB8AC3E}">
        <p14:creationId xmlns:p14="http://schemas.microsoft.com/office/powerpoint/2010/main" val="3540372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5" y="195308"/>
            <a:ext cx="11025050" cy="1112745"/>
          </a:xfrm>
        </p:spPr>
        <p:txBody>
          <a:bodyPr>
            <a:noAutofit/>
          </a:bodyPr>
          <a:lstStyle/>
          <a:p>
            <a:r>
              <a:rPr lang="en-US" sz="4000" b="1" i="1" dirty="0"/>
              <a:t>Integrating Jenkins with GitHub (Cont.)</a:t>
            </a:r>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20</a:t>
            </a:fld>
            <a:endParaRPr lang="en-US" dirty="0"/>
          </a:p>
        </p:txBody>
      </p:sp>
      <p:sp>
        <p:nvSpPr>
          <p:cNvPr id="3" name="Content Placeholder 2"/>
          <p:cNvSpPr>
            <a:spLocks noGrp="1"/>
          </p:cNvSpPr>
          <p:nvPr>
            <p:ph idx="1"/>
          </p:nvPr>
        </p:nvSpPr>
        <p:spPr>
          <a:xfrm>
            <a:off x="574765" y="1201783"/>
            <a:ext cx="11025050" cy="5355772"/>
          </a:xfrm>
        </p:spPr>
        <p:txBody>
          <a:bodyPr>
            <a:normAutofit/>
          </a:bodyPr>
          <a:lstStyle/>
          <a:p>
            <a:pPr>
              <a:lnSpc>
                <a:spcPct val="150000"/>
              </a:lnSpc>
            </a:pPr>
            <a:r>
              <a:rPr lang="en-US" sz="2600" b="1" i="1" dirty="0">
                <a:solidFill>
                  <a:srgbClr val="FF0000"/>
                </a:solidFill>
              </a:rPr>
              <a:t>Now Create GitHub Job</a:t>
            </a:r>
          </a:p>
          <a:p>
            <a:pPr>
              <a:lnSpc>
                <a:spcPct val="150000"/>
              </a:lnSpc>
            </a:pPr>
            <a:r>
              <a:rPr lang="en-US" sz="2600" dirty="0"/>
              <a:t>Let's see the process of integrating GitHub into Jenkins in a windows system.</a:t>
            </a:r>
          </a:p>
          <a:p>
            <a:pPr lvl="1">
              <a:lnSpc>
                <a:spcPct val="150000"/>
              </a:lnSpc>
            </a:pPr>
            <a:r>
              <a:rPr lang="en-US" dirty="0"/>
              <a:t>First create a new job in Jenkins, open the Jenkins Dashboard and click on "create new jobs".</a:t>
            </a:r>
          </a:p>
          <a:p>
            <a:pPr lvl="1">
              <a:lnSpc>
                <a:spcPct val="150000"/>
              </a:lnSpc>
            </a:pPr>
            <a:r>
              <a:rPr lang="en-US" dirty="0"/>
              <a:t>Click on </a:t>
            </a:r>
            <a:r>
              <a:rPr lang="en-US" sz="2600" b="1" i="1" dirty="0">
                <a:solidFill>
                  <a:srgbClr val="FF0000"/>
                </a:solidFill>
              </a:rPr>
              <a:t>“New Item”</a:t>
            </a:r>
          </a:p>
        </p:txBody>
      </p:sp>
    </p:spTree>
    <p:extLst>
      <p:ext uri="{BB962C8B-B14F-4D97-AF65-F5344CB8AC3E}">
        <p14:creationId xmlns:p14="http://schemas.microsoft.com/office/powerpoint/2010/main" val="997822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5" y="2057"/>
            <a:ext cx="11025050" cy="829832"/>
          </a:xfrm>
        </p:spPr>
        <p:txBody>
          <a:bodyPr>
            <a:noAutofit/>
          </a:bodyPr>
          <a:lstStyle/>
          <a:p>
            <a:r>
              <a:rPr lang="en-US" sz="4000" b="1" i="1" dirty="0"/>
              <a:t>Integrating Jenkins with GitHub (Cont.)</a:t>
            </a:r>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21</a:t>
            </a:fld>
            <a:endParaRPr lang="en-US" dirty="0"/>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b="13421"/>
          <a:stretch/>
        </p:blipFill>
        <p:spPr>
          <a:xfrm>
            <a:off x="796800" y="1071154"/>
            <a:ext cx="10580980" cy="5300992"/>
          </a:xfrm>
          <a:ln>
            <a:solidFill>
              <a:schemeClr val="accent1">
                <a:lumMod val="20000"/>
                <a:lumOff val="80000"/>
              </a:schemeClr>
            </a:solidFill>
          </a:ln>
        </p:spPr>
      </p:pic>
    </p:spTree>
    <p:extLst>
      <p:ext uri="{BB962C8B-B14F-4D97-AF65-F5344CB8AC3E}">
        <p14:creationId xmlns:p14="http://schemas.microsoft.com/office/powerpoint/2010/main" val="1876972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6" y="171874"/>
            <a:ext cx="11025050" cy="829832"/>
          </a:xfrm>
        </p:spPr>
        <p:txBody>
          <a:bodyPr>
            <a:noAutofit/>
          </a:bodyPr>
          <a:lstStyle/>
          <a:p>
            <a:r>
              <a:rPr lang="en-US" sz="4000" b="1" i="1" dirty="0"/>
              <a:t>Integrating Jenkins with GitHub (Cont.)</a:t>
            </a:r>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22</a:t>
            </a:fld>
            <a:endParaRPr lang="en-US" dirty="0"/>
          </a:p>
        </p:txBody>
      </p:sp>
      <p:sp>
        <p:nvSpPr>
          <p:cNvPr id="3" name="Content Placeholder 2"/>
          <p:cNvSpPr>
            <a:spLocks noGrp="1"/>
          </p:cNvSpPr>
          <p:nvPr>
            <p:ph idx="1"/>
          </p:nvPr>
        </p:nvSpPr>
        <p:spPr>
          <a:xfrm>
            <a:off x="694507" y="1146356"/>
            <a:ext cx="10696303" cy="5225790"/>
          </a:xfrm>
        </p:spPr>
        <p:txBody>
          <a:bodyPr/>
          <a:lstStyle/>
          <a:p>
            <a:pPr>
              <a:lnSpc>
                <a:spcPct val="150000"/>
              </a:lnSpc>
            </a:pPr>
            <a:r>
              <a:rPr lang="en-US" dirty="0"/>
              <a:t>Now enter the item name and select the job type. For example, item name is ”</a:t>
            </a:r>
            <a:r>
              <a:rPr lang="en-US" b="1" dirty="0">
                <a:solidFill>
                  <a:srgbClr val="FF0000"/>
                </a:solidFill>
              </a:rPr>
              <a:t>githubpull</a:t>
            </a:r>
            <a:r>
              <a:rPr lang="en-US" dirty="0"/>
              <a:t>” and job type is "</a:t>
            </a:r>
            <a:r>
              <a:rPr lang="en-US" b="1" dirty="0">
                <a:solidFill>
                  <a:srgbClr val="FF0000"/>
                </a:solidFill>
              </a:rPr>
              <a:t>Freestyle project</a:t>
            </a:r>
            <a:r>
              <a:rPr lang="en-US" dirty="0"/>
              <a:t>".</a:t>
            </a:r>
          </a:p>
          <a:p>
            <a:pPr>
              <a:lnSpc>
                <a:spcPct val="150000"/>
              </a:lnSpc>
            </a:pPr>
            <a:r>
              <a:rPr lang="en-US" dirty="0"/>
              <a:t>Click on </a:t>
            </a:r>
            <a:r>
              <a:rPr lang="en-US" b="1" dirty="0">
                <a:solidFill>
                  <a:srgbClr val="FF0000"/>
                </a:solidFill>
              </a:rPr>
              <a:t>OK</a:t>
            </a:r>
            <a:r>
              <a:rPr lang="en-US" dirty="0"/>
              <a:t>.</a:t>
            </a:r>
          </a:p>
          <a:p>
            <a:pPr>
              <a:lnSpc>
                <a:spcPct val="150000"/>
              </a:lnSpc>
            </a:pPr>
            <a:r>
              <a:rPr lang="en-US" dirty="0"/>
              <a:t>Once you click OK, the page will be redirected to its project configuration. Enter the project information.</a:t>
            </a:r>
          </a:p>
        </p:txBody>
      </p:sp>
    </p:spTree>
    <p:extLst>
      <p:ext uri="{BB962C8B-B14F-4D97-AF65-F5344CB8AC3E}">
        <p14:creationId xmlns:p14="http://schemas.microsoft.com/office/powerpoint/2010/main" val="1603406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6" y="171874"/>
            <a:ext cx="11025050" cy="829832"/>
          </a:xfrm>
        </p:spPr>
        <p:txBody>
          <a:bodyPr>
            <a:noAutofit/>
          </a:bodyPr>
          <a:lstStyle/>
          <a:p>
            <a:r>
              <a:rPr lang="en-US" sz="4000" b="1" i="1" dirty="0"/>
              <a:t>Integrating Jenkins with GitHub (Cont.)</a:t>
            </a:r>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23</a:t>
            </a:fld>
            <a:endParaRPr lang="en-US" dirty="0"/>
          </a:p>
        </p:txBody>
      </p:sp>
      <p:sp>
        <p:nvSpPr>
          <p:cNvPr id="3" name="Content Placeholder 2"/>
          <p:cNvSpPr>
            <a:spLocks noGrp="1"/>
          </p:cNvSpPr>
          <p:nvPr>
            <p:ph idx="1"/>
          </p:nvPr>
        </p:nvSpPr>
        <p:spPr>
          <a:xfrm>
            <a:off x="694507" y="1146356"/>
            <a:ext cx="10696303" cy="5225790"/>
          </a:xfrm>
        </p:spPr>
        <p:txBody>
          <a:bodyPr>
            <a:normAutofit/>
          </a:bodyPr>
          <a:lstStyle/>
          <a:p>
            <a:pPr>
              <a:lnSpc>
                <a:spcPct val="150000"/>
              </a:lnSpc>
            </a:pPr>
            <a:r>
              <a:rPr lang="en-US" dirty="0"/>
              <a:t>Now, under the "Source Code Management" you will see the Git option, if your </a:t>
            </a:r>
            <a:r>
              <a:rPr lang="en-US" b="1" dirty="0"/>
              <a:t>Git</a:t>
            </a:r>
            <a:r>
              <a:rPr lang="en-US" dirty="0"/>
              <a:t> plugin has been installed in Jenkins:</a:t>
            </a:r>
          </a:p>
          <a:p>
            <a:pPr>
              <a:lnSpc>
                <a:spcPct val="150000"/>
              </a:lnSpc>
            </a:pPr>
            <a:r>
              <a:rPr lang="en-US" dirty="0"/>
              <a:t>Enter the Git repository URL on the "Repository URL" option to pull the code from GitHub.</a:t>
            </a:r>
          </a:p>
          <a:p>
            <a:pPr lvl="1">
              <a:lnSpc>
                <a:spcPct val="150000"/>
              </a:lnSpc>
            </a:pPr>
            <a:r>
              <a:rPr lang="en-US" dirty="0">
                <a:hlinkClick r:id="rId2"/>
              </a:rPr>
              <a:t>https://github.com/xxxxxx/xxxxx.git</a:t>
            </a:r>
            <a:r>
              <a:rPr lang="en-US" dirty="0"/>
              <a:t> </a:t>
            </a:r>
          </a:p>
          <a:p>
            <a:pPr lvl="1">
              <a:lnSpc>
                <a:spcPct val="150000"/>
              </a:lnSpc>
            </a:pPr>
            <a:r>
              <a:rPr lang="en-US" dirty="0"/>
              <a:t>Now Click on </a:t>
            </a:r>
            <a:r>
              <a:rPr lang="en-US" b="1" i="1" dirty="0">
                <a:solidFill>
                  <a:srgbClr val="FF0000"/>
                </a:solidFill>
              </a:rPr>
              <a:t>Apply</a:t>
            </a:r>
            <a:r>
              <a:rPr lang="en-US" dirty="0"/>
              <a:t> and </a:t>
            </a:r>
            <a:r>
              <a:rPr lang="en-US" b="1" i="1" dirty="0">
                <a:solidFill>
                  <a:srgbClr val="FF0000"/>
                </a:solidFill>
              </a:rPr>
              <a:t>Save</a:t>
            </a:r>
            <a:r>
              <a:rPr lang="en-US" dirty="0"/>
              <a:t> job</a:t>
            </a:r>
          </a:p>
        </p:txBody>
      </p:sp>
    </p:spTree>
    <p:extLst>
      <p:ext uri="{BB962C8B-B14F-4D97-AF65-F5344CB8AC3E}">
        <p14:creationId xmlns:p14="http://schemas.microsoft.com/office/powerpoint/2010/main" val="1685748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6" y="171874"/>
            <a:ext cx="11025050" cy="829832"/>
          </a:xfrm>
        </p:spPr>
        <p:txBody>
          <a:bodyPr>
            <a:noAutofit/>
          </a:bodyPr>
          <a:lstStyle/>
          <a:p>
            <a:r>
              <a:rPr lang="en-US" sz="4000" b="1" i="1" dirty="0"/>
              <a:t>Integrating Jenkins with GitHub (Cont.)</a:t>
            </a:r>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24</a:t>
            </a:fld>
            <a:endParaRPr lang="en-US" dirty="0"/>
          </a:p>
        </p:txBody>
      </p:sp>
      <p:pic>
        <p:nvPicPr>
          <p:cNvPr id="5" name="Content Placeholder 4"/>
          <p:cNvPicPr>
            <a:picLocks noGrp="1" noChangeAspect="1"/>
          </p:cNvPicPr>
          <p:nvPr>
            <p:ph idx="1"/>
          </p:nvPr>
        </p:nvPicPr>
        <p:blipFill>
          <a:blip r:embed="rId2"/>
          <a:stretch>
            <a:fillRect/>
          </a:stretch>
        </p:blipFill>
        <p:spPr>
          <a:xfrm>
            <a:off x="796835" y="1067021"/>
            <a:ext cx="10110652" cy="5684466"/>
          </a:xfrm>
          <a:prstGeom prst="rect">
            <a:avLst/>
          </a:prstGeom>
          <a:ln>
            <a:solidFill>
              <a:schemeClr val="accent1">
                <a:lumMod val="20000"/>
                <a:lumOff val="80000"/>
              </a:schemeClr>
            </a:solidFill>
          </a:ln>
        </p:spPr>
      </p:pic>
    </p:spTree>
    <p:extLst>
      <p:ext uri="{BB962C8B-B14F-4D97-AF65-F5344CB8AC3E}">
        <p14:creationId xmlns:p14="http://schemas.microsoft.com/office/powerpoint/2010/main" val="472065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6" y="171874"/>
            <a:ext cx="11025050" cy="829832"/>
          </a:xfrm>
        </p:spPr>
        <p:txBody>
          <a:bodyPr>
            <a:noAutofit/>
          </a:bodyPr>
          <a:lstStyle/>
          <a:p>
            <a:r>
              <a:rPr lang="en-US" sz="4000" b="1" i="1" dirty="0"/>
              <a:t>Integrating Jenkins with GitHub (Cont.)</a:t>
            </a:r>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25</a:t>
            </a:fld>
            <a:endParaRPr lang="en-US" dirty="0"/>
          </a:p>
        </p:txBody>
      </p:sp>
      <p:pic>
        <p:nvPicPr>
          <p:cNvPr id="5" name="Content Placeholder 4"/>
          <p:cNvPicPr>
            <a:picLocks noGrp="1" noChangeAspect="1"/>
          </p:cNvPicPr>
          <p:nvPr>
            <p:ph idx="1"/>
          </p:nvPr>
        </p:nvPicPr>
        <p:blipFill>
          <a:blip r:embed="rId2"/>
          <a:stretch>
            <a:fillRect/>
          </a:stretch>
        </p:blipFill>
        <p:spPr>
          <a:xfrm>
            <a:off x="849086" y="1001706"/>
            <a:ext cx="10280468" cy="5779941"/>
          </a:xfrm>
          <a:prstGeom prst="rect">
            <a:avLst/>
          </a:prstGeom>
        </p:spPr>
      </p:pic>
    </p:spTree>
    <p:extLst>
      <p:ext uri="{BB962C8B-B14F-4D97-AF65-F5344CB8AC3E}">
        <p14:creationId xmlns:p14="http://schemas.microsoft.com/office/powerpoint/2010/main" val="12362000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5" y="195308"/>
            <a:ext cx="11025050" cy="1112745"/>
          </a:xfrm>
        </p:spPr>
        <p:txBody>
          <a:bodyPr>
            <a:noAutofit/>
          </a:bodyPr>
          <a:lstStyle/>
          <a:p>
            <a:r>
              <a:rPr lang="en-US" sz="4000" b="1" i="1" dirty="0"/>
              <a:t>Build Tool Ant</a:t>
            </a:r>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26</a:t>
            </a:fld>
            <a:endParaRPr lang="en-US" dirty="0"/>
          </a:p>
        </p:txBody>
      </p:sp>
      <p:sp>
        <p:nvSpPr>
          <p:cNvPr id="3" name="Content Placeholder 2"/>
          <p:cNvSpPr>
            <a:spLocks noGrp="1"/>
          </p:cNvSpPr>
          <p:nvPr>
            <p:ph idx="1"/>
          </p:nvPr>
        </p:nvSpPr>
        <p:spPr>
          <a:xfrm>
            <a:off x="574765" y="1381499"/>
            <a:ext cx="11025050" cy="5355772"/>
          </a:xfrm>
        </p:spPr>
        <p:txBody>
          <a:bodyPr>
            <a:normAutofit/>
          </a:bodyPr>
          <a:lstStyle/>
          <a:p>
            <a:pPr>
              <a:lnSpc>
                <a:spcPct val="150000"/>
              </a:lnSpc>
            </a:pPr>
            <a:r>
              <a:rPr lang="en-US" b="1" dirty="0">
                <a:solidFill>
                  <a:srgbClr val="FF0000"/>
                </a:solidFill>
              </a:rPr>
              <a:t>Apache Ant - </a:t>
            </a:r>
            <a:r>
              <a:rPr lang="en-US" dirty="0"/>
              <a:t>(</a:t>
            </a:r>
            <a:r>
              <a:rPr lang="en-US" b="1" dirty="0">
                <a:solidFill>
                  <a:srgbClr val="FF0000"/>
                </a:solidFill>
              </a:rPr>
              <a:t>A</a:t>
            </a:r>
            <a:r>
              <a:rPr lang="en-US" dirty="0"/>
              <a:t>nother </a:t>
            </a:r>
            <a:r>
              <a:rPr lang="en-US" b="1" dirty="0">
                <a:solidFill>
                  <a:srgbClr val="FF0000"/>
                </a:solidFill>
              </a:rPr>
              <a:t>N</a:t>
            </a:r>
            <a:r>
              <a:rPr lang="en-US" dirty="0"/>
              <a:t>eat </a:t>
            </a:r>
            <a:r>
              <a:rPr lang="en-US" b="1" dirty="0">
                <a:solidFill>
                  <a:srgbClr val="FF0000"/>
                </a:solidFill>
              </a:rPr>
              <a:t>T</a:t>
            </a:r>
            <a:r>
              <a:rPr lang="en-US" dirty="0"/>
              <a:t>ool) is an open source project started by </a:t>
            </a:r>
            <a:r>
              <a:rPr lang="en-US" b="1" dirty="0">
                <a:solidFill>
                  <a:srgbClr val="FF0000"/>
                </a:solidFill>
              </a:rPr>
              <a:t>Apache</a:t>
            </a:r>
            <a:r>
              <a:rPr lang="en-US" dirty="0"/>
              <a:t> Software Foundation and initially released on 19 July 2000.</a:t>
            </a:r>
          </a:p>
          <a:p>
            <a:pPr>
              <a:lnSpc>
                <a:spcPct val="150000"/>
              </a:lnSpc>
            </a:pPr>
            <a:r>
              <a:rPr lang="en-US" dirty="0"/>
              <a:t>Ant is a </a:t>
            </a:r>
            <a:r>
              <a:rPr lang="en-US" b="1" dirty="0">
                <a:solidFill>
                  <a:srgbClr val="FF0000"/>
                </a:solidFill>
              </a:rPr>
              <a:t>Java</a:t>
            </a:r>
            <a:r>
              <a:rPr lang="en-US" dirty="0"/>
              <a:t> library and a software tool used for automate software build processes such as compile, run, test and assemble </a:t>
            </a:r>
            <a:r>
              <a:rPr lang="en-US" b="1" dirty="0">
                <a:solidFill>
                  <a:srgbClr val="FF0000"/>
                </a:solidFill>
              </a:rPr>
              <a:t>Java</a:t>
            </a:r>
            <a:r>
              <a:rPr lang="en-US" dirty="0"/>
              <a:t> application.</a:t>
            </a:r>
          </a:p>
          <a:p>
            <a:pPr>
              <a:lnSpc>
                <a:spcPct val="150000"/>
              </a:lnSpc>
            </a:pPr>
            <a:r>
              <a:rPr lang="en-US" dirty="0"/>
              <a:t>It is a better alternate of </a:t>
            </a:r>
            <a:r>
              <a:rPr lang="en-US" b="1" dirty="0"/>
              <a:t>Make</a:t>
            </a:r>
            <a:r>
              <a:rPr lang="en-US" dirty="0"/>
              <a:t> build tool of Unix. Ant is written in Java and require </a:t>
            </a:r>
            <a:r>
              <a:rPr lang="en-US" b="1" dirty="0">
                <a:solidFill>
                  <a:srgbClr val="FF0000"/>
                </a:solidFill>
              </a:rPr>
              <a:t>JVM</a:t>
            </a:r>
            <a:r>
              <a:rPr lang="en-US" dirty="0"/>
              <a:t> to build the </a:t>
            </a:r>
            <a:r>
              <a:rPr lang="en-US" b="1" dirty="0">
                <a:solidFill>
                  <a:srgbClr val="FF0000"/>
                </a:solidFill>
              </a:rPr>
              <a:t>Java</a:t>
            </a:r>
            <a:r>
              <a:rPr lang="en-US" dirty="0"/>
              <a:t> </a:t>
            </a:r>
            <a:r>
              <a:rPr lang="en-US" b="1" dirty="0">
                <a:solidFill>
                  <a:srgbClr val="FF0000"/>
                </a:solidFill>
              </a:rPr>
              <a:t>projects</a:t>
            </a:r>
            <a:r>
              <a:rPr lang="en-US" dirty="0"/>
              <a:t>.</a:t>
            </a:r>
          </a:p>
        </p:txBody>
      </p:sp>
    </p:spTree>
    <p:extLst>
      <p:ext uri="{BB962C8B-B14F-4D97-AF65-F5344CB8AC3E}">
        <p14:creationId xmlns:p14="http://schemas.microsoft.com/office/powerpoint/2010/main" val="16545842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5" y="195308"/>
            <a:ext cx="11025050" cy="1112745"/>
          </a:xfrm>
        </p:spPr>
        <p:txBody>
          <a:bodyPr>
            <a:noAutofit/>
          </a:bodyPr>
          <a:lstStyle/>
          <a:p>
            <a:r>
              <a:rPr lang="en-US" sz="4000" b="1" i="1" dirty="0"/>
              <a:t>Integrating Jenkins with </a:t>
            </a:r>
            <a:r>
              <a:rPr lang="en-US" sz="4000" b="1" i="1" dirty="0">
                <a:solidFill>
                  <a:srgbClr val="FF0000"/>
                </a:solidFill>
              </a:rPr>
              <a:t>Ant</a:t>
            </a:r>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27</a:t>
            </a:fld>
            <a:endParaRPr lang="en-US" dirty="0"/>
          </a:p>
        </p:txBody>
      </p:sp>
      <p:sp>
        <p:nvSpPr>
          <p:cNvPr id="3" name="Content Placeholder 2"/>
          <p:cNvSpPr>
            <a:spLocks noGrp="1"/>
          </p:cNvSpPr>
          <p:nvPr>
            <p:ph idx="1"/>
          </p:nvPr>
        </p:nvSpPr>
        <p:spPr>
          <a:xfrm>
            <a:off x="574765" y="1381499"/>
            <a:ext cx="11025050" cy="5355772"/>
          </a:xfrm>
        </p:spPr>
        <p:txBody>
          <a:bodyPr>
            <a:normAutofit/>
          </a:bodyPr>
          <a:lstStyle/>
          <a:p>
            <a:pPr>
              <a:lnSpc>
                <a:spcPct val="150000"/>
              </a:lnSpc>
            </a:pPr>
            <a:r>
              <a:rPr lang="en-US" b="1" dirty="0">
                <a:solidFill>
                  <a:srgbClr val="FF0000"/>
                </a:solidFill>
              </a:rPr>
              <a:t>Apache Ant - </a:t>
            </a:r>
            <a:r>
              <a:rPr lang="en-US" dirty="0"/>
              <a:t>(</a:t>
            </a:r>
            <a:r>
              <a:rPr lang="en-US" b="1" dirty="0">
                <a:solidFill>
                  <a:srgbClr val="FF0000"/>
                </a:solidFill>
              </a:rPr>
              <a:t>A</a:t>
            </a:r>
            <a:r>
              <a:rPr lang="en-US" dirty="0"/>
              <a:t>nother </a:t>
            </a:r>
            <a:r>
              <a:rPr lang="en-US" b="1" dirty="0">
                <a:solidFill>
                  <a:srgbClr val="FF0000"/>
                </a:solidFill>
              </a:rPr>
              <a:t>N</a:t>
            </a:r>
            <a:r>
              <a:rPr lang="en-US" dirty="0"/>
              <a:t>eat </a:t>
            </a:r>
            <a:r>
              <a:rPr lang="en-US" b="1" dirty="0">
                <a:solidFill>
                  <a:srgbClr val="FF0000"/>
                </a:solidFill>
              </a:rPr>
              <a:t>T</a:t>
            </a:r>
            <a:r>
              <a:rPr lang="en-US" dirty="0"/>
              <a:t>ool) is an open source project started</a:t>
            </a:r>
          </a:p>
          <a:p>
            <a:pPr>
              <a:lnSpc>
                <a:spcPct val="150000"/>
              </a:lnSpc>
            </a:pPr>
            <a:r>
              <a:rPr lang="en-US" dirty="0"/>
              <a:t>Download archive: apache-ant-1.9.16-bin.zip</a:t>
            </a:r>
          </a:p>
          <a:p>
            <a:pPr lvl="1">
              <a:lnSpc>
                <a:spcPct val="150000"/>
              </a:lnSpc>
            </a:pPr>
            <a:r>
              <a:rPr lang="en-US" dirty="0">
                <a:hlinkClick r:id="rId2"/>
              </a:rPr>
              <a:t>https://ant.apache.org/bindownload.cgi</a:t>
            </a:r>
            <a:r>
              <a:rPr lang="en-US" dirty="0"/>
              <a:t> </a:t>
            </a:r>
          </a:p>
          <a:p>
            <a:pPr>
              <a:lnSpc>
                <a:spcPct val="150000"/>
              </a:lnSpc>
            </a:pPr>
            <a:r>
              <a:rPr lang="en-US" dirty="0"/>
              <a:t>Create apache-ant-1.9.16 directory in </a:t>
            </a:r>
            <a:r>
              <a:rPr lang="en-US" b="1" i="1" dirty="0">
                <a:solidFill>
                  <a:srgbClr val="FF0000"/>
                </a:solidFill>
              </a:rPr>
              <a:t>C:/apache-ant-1.9.16 </a:t>
            </a:r>
            <a:r>
              <a:rPr lang="en-US" dirty="0"/>
              <a:t> copy downloaded ant .zip file and extract it.</a:t>
            </a:r>
          </a:p>
          <a:p>
            <a:pPr>
              <a:lnSpc>
                <a:spcPct val="150000"/>
              </a:lnSpc>
            </a:pPr>
            <a:r>
              <a:rPr lang="en-US" dirty="0"/>
              <a:t>Set environment variables </a:t>
            </a:r>
            <a:r>
              <a:rPr lang="en-US" dirty="0">
                <a:solidFill>
                  <a:srgbClr val="FF0000"/>
                </a:solidFill>
              </a:rPr>
              <a:t>System Variables </a:t>
            </a:r>
            <a:r>
              <a:rPr lang="en-US" dirty="0"/>
              <a:t>path of </a:t>
            </a:r>
            <a:r>
              <a:rPr lang="en-US" dirty="0">
                <a:solidFill>
                  <a:srgbClr val="FF0000"/>
                </a:solidFill>
              </a:rPr>
              <a:t>(C:\apache-ant-1.9.16\bin)</a:t>
            </a:r>
          </a:p>
          <a:p>
            <a:pPr>
              <a:lnSpc>
                <a:spcPct val="150000"/>
              </a:lnSpc>
            </a:pPr>
            <a:endParaRPr lang="en-US" dirty="0"/>
          </a:p>
        </p:txBody>
      </p:sp>
    </p:spTree>
    <p:extLst>
      <p:ext uri="{BB962C8B-B14F-4D97-AF65-F5344CB8AC3E}">
        <p14:creationId xmlns:p14="http://schemas.microsoft.com/office/powerpoint/2010/main" val="1749326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5" y="117566"/>
            <a:ext cx="11025050" cy="1190487"/>
          </a:xfrm>
        </p:spPr>
        <p:txBody>
          <a:bodyPr>
            <a:noAutofit/>
          </a:bodyPr>
          <a:lstStyle/>
          <a:p>
            <a:r>
              <a:rPr lang="en-US" sz="3600" b="1" i="1" dirty="0"/>
              <a:t>Create Build Job </a:t>
            </a:r>
            <a:r>
              <a:rPr lang="en-US" sz="3600" b="1" i="1" dirty="0" err="1">
                <a:solidFill>
                  <a:srgbClr val="FF0000"/>
                </a:solidFill>
              </a:rPr>
              <a:t>buildandcodereview</a:t>
            </a:r>
            <a:r>
              <a:rPr lang="en-US" sz="3600" b="1" i="1" dirty="0">
                <a:solidFill>
                  <a:srgbClr val="FF0000"/>
                </a:solidFill>
              </a:rPr>
              <a:t> </a:t>
            </a:r>
            <a:r>
              <a:rPr lang="en-US" sz="3600" b="1" i="1" dirty="0"/>
              <a:t>Using Ant Tool (Cont.)</a:t>
            </a:r>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28</a:t>
            </a:fld>
            <a:endParaRPr lang="en-US" dirty="0"/>
          </a:p>
        </p:txBody>
      </p:sp>
      <p:sp>
        <p:nvSpPr>
          <p:cNvPr id="3" name="Content Placeholder 2"/>
          <p:cNvSpPr>
            <a:spLocks noGrp="1"/>
          </p:cNvSpPr>
          <p:nvPr>
            <p:ph idx="1"/>
          </p:nvPr>
        </p:nvSpPr>
        <p:spPr>
          <a:xfrm>
            <a:off x="574765" y="1201783"/>
            <a:ext cx="11025050" cy="5355772"/>
          </a:xfrm>
        </p:spPr>
        <p:txBody>
          <a:bodyPr/>
          <a:lstStyle/>
          <a:p>
            <a:r>
              <a:rPr lang="en-US" sz="2000" dirty="0"/>
              <a:t>Now, click on the </a:t>
            </a:r>
            <a:r>
              <a:rPr lang="en-US" sz="2000" b="1" dirty="0"/>
              <a:t>Manage Plugins</a:t>
            </a:r>
            <a:r>
              <a:rPr lang="en-US" sz="2000" dirty="0"/>
              <a:t> option.</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605" y="1616802"/>
            <a:ext cx="9734006" cy="5161051"/>
          </a:xfrm>
          <a:prstGeom prst="rect">
            <a:avLst/>
          </a:prstGeom>
        </p:spPr>
      </p:pic>
    </p:spTree>
    <p:extLst>
      <p:ext uri="{BB962C8B-B14F-4D97-AF65-F5344CB8AC3E}">
        <p14:creationId xmlns:p14="http://schemas.microsoft.com/office/powerpoint/2010/main" val="25393025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823" y="195308"/>
            <a:ext cx="11220992" cy="1112745"/>
          </a:xfrm>
        </p:spPr>
        <p:txBody>
          <a:bodyPr>
            <a:noAutofit/>
          </a:bodyPr>
          <a:lstStyle/>
          <a:p>
            <a:r>
              <a:rPr lang="en-US" sz="3600" b="1" i="1" dirty="0"/>
              <a:t>Create Build Job </a:t>
            </a:r>
            <a:r>
              <a:rPr lang="en-US" sz="3600" b="1" i="1" dirty="0" err="1">
                <a:solidFill>
                  <a:srgbClr val="FF0000"/>
                </a:solidFill>
              </a:rPr>
              <a:t>buildandcodereview</a:t>
            </a:r>
            <a:r>
              <a:rPr lang="en-US" sz="3600" b="1" i="1" dirty="0">
                <a:solidFill>
                  <a:srgbClr val="FF0000"/>
                </a:solidFill>
              </a:rPr>
              <a:t> </a:t>
            </a:r>
            <a:r>
              <a:rPr lang="en-US" sz="3600" b="1" i="1" dirty="0"/>
              <a:t>Using Ant Tool (Cont.)</a:t>
            </a:r>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29</a:t>
            </a:fld>
            <a:endParaRPr lang="en-US" dirty="0"/>
          </a:p>
        </p:txBody>
      </p:sp>
      <p:sp>
        <p:nvSpPr>
          <p:cNvPr id="3" name="Content Placeholder 2"/>
          <p:cNvSpPr>
            <a:spLocks noGrp="1"/>
          </p:cNvSpPr>
          <p:nvPr>
            <p:ph idx="1"/>
          </p:nvPr>
        </p:nvSpPr>
        <p:spPr>
          <a:xfrm>
            <a:off x="574765" y="1201783"/>
            <a:ext cx="11025050" cy="5355772"/>
          </a:xfrm>
        </p:spPr>
        <p:txBody>
          <a:bodyPr>
            <a:normAutofit/>
          </a:bodyPr>
          <a:lstStyle/>
          <a:p>
            <a:pPr>
              <a:lnSpc>
                <a:spcPct val="150000"/>
              </a:lnSpc>
            </a:pPr>
            <a:r>
              <a:rPr lang="en-US" sz="2400" dirty="0"/>
              <a:t>In the next page, click on the "Available tab“ search </a:t>
            </a:r>
            <a:r>
              <a:rPr lang="en-US" sz="2400" b="1" i="1" dirty="0">
                <a:solidFill>
                  <a:srgbClr val="FF0000"/>
                </a:solidFill>
              </a:rPr>
              <a:t>“Ant”</a:t>
            </a:r>
            <a:r>
              <a:rPr lang="en-US" sz="2400" dirty="0"/>
              <a:t> and </a:t>
            </a:r>
            <a:r>
              <a:rPr lang="en-US" sz="2400" b="1" i="1" dirty="0">
                <a:solidFill>
                  <a:srgbClr val="FF0000"/>
                </a:solidFill>
              </a:rPr>
              <a:t>”Warning Next Generation”</a:t>
            </a:r>
          </a:p>
          <a:p>
            <a:endParaRPr lang="en-US" sz="2400"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247" b="26474"/>
          <a:stretch/>
        </p:blipFill>
        <p:spPr>
          <a:xfrm>
            <a:off x="704584" y="2628480"/>
            <a:ext cx="10895231" cy="4216457"/>
          </a:xfrm>
          <a:prstGeom prst="rect">
            <a:avLst/>
          </a:prstGeom>
        </p:spPr>
      </p:pic>
    </p:spTree>
    <p:extLst>
      <p:ext uri="{BB962C8B-B14F-4D97-AF65-F5344CB8AC3E}">
        <p14:creationId xmlns:p14="http://schemas.microsoft.com/office/powerpoint/2010/main" val="3654146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5" y="195308"/>
            <a:ext cx="11025050" cy="1112745"/>
          </a:xfrm>
        </p:spPr>
        <p:txBody>
          <a:bodyPr>
            <a:noAutofit/>
          </a:bodyPr>
          <a:lstStyle/>
          <a:p>
            <a:pPr fontAlgn="base"/>
            <a:r>
              <a:rPr lang="en-US" sz="4000" b="1" i="1" dirty="0"/>
              <a:t>Continuous Integration</a:t>
            </a:r>
          </a:p>
        </p:txBody>
      </p:sp>
      <p:sp>
        <p:nvSpPr>
          <p:cNvPr id="3" name="Content Placeholder 2"/>
          <p:cNvSpPr>
            <a:spLocks noGrp="1"/>
          </p:cNvSpPr>
          <p:nvPr>
            <p:ph idx="1"/>
          </p:nvPr>
        </p:nvSpPr>
        <p:spPr>
          <a:xfrm>
            <a:off x="574766" y="1425620"/>
            <a:ext cx="11025049" cy="5103282"/>
          </a:xfrm>
        </p:spPr>
        <p:txBody>
          <a:bodyPr>
            <a:normAutofit/>
          </a:bodyPr>
          <a:lstStyle/>
          <a:p>
            <a:pPr>
              <a:lnSpc>
                <a:spcPct val="150000"/>
              </a:lnSpc>
            </a:pPr>
            <a:r>
              <a:rPr lang="en-US" sz="2600" dirty="0"/>
              <a:t>Continuous integration (CI) is the practice of automating the integration of code changes from multiple contributors into a single software project. It’s a primary DevOps best practice, allowing developers to frequently merge code changes into a central repository where builds and tests then run. Automated tools are used to assert the new code’s correctness before integration.</a:t>
            </a:r>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3</a:t>
            </a:fld>
            <a:endParaRPr lang="en-US" dirty="0"/>
          </a:p>
        </p:txBody>
      </p:sp>
    </p:spTree>
    <p:extLst>
      <p:ext uri="{BB962C8B-B14F-4D97-AF65-F5344CB8AC3E}">
        <p14:creationId xmlns:p14="http://schemas.microsoft.com/office/powerpoint/2010/main" val="3762893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5" y="195308"/>
            <a:ext cx="11025050" cy="1112745"/>
          </a:xfrm>
        </p:spPr>
        <p:txBody>
          <a:bodyPr>
            <a:noAutofit/>
          </a:bodyPr>
          <a:lstStyle/>
          <a:p>
            <a:r>
              <a:rPr lang="en-US" sz="4000" b="1" i="1" dirty="0"/>
              <a:t>Create Build Job </a:t>
            </a:r>
            <a:r>
              <a:rPr lang="en-US" sz="4000" b="1" i="1" dirty="0" err="1">
                <a:solidFill>
                  <a:srgbClr val="FF0000"/>
                </a:solidFill>
              </a:rPr>
              <a:t>buildandcodereview</a:t>
            </a:r>
            <a:r>
              <a:rPr lang="en-US" sz="4000" b="1" i="1" dirty="0">
                <a:solidFill>
                  <a:srgbClr val="FF0000"/>
                </a:solidFill>
              </a:rPr>
              <a:t> </a:t>
            </a:r>
            <a:r>
              <a:rPr lang="en-US" sz="4000" b="1" i="1" dirty="0"/>
              <a:t>Using Ant Tool</a:t>
            </a:r>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b="5298"/>
          <a:stretch/>
        </p:blipFill>
        <p:spPr>
          <a:xfrm>
            <a:off x="574765" y="1308053"/>
            <a:ext cx="10535187" cy="5246655"/>
          </a:xfrm>
        </p:spPr>
      </p:pic>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30</a:t>
            </a:fld>
            <a:endParaRPr lang="en-US" dirty="0"/>
          </a:p>
        </p:txBody>
      </p:sp>
    </p:spTree>
    <p:extLst>
      <p:ext uri="{BB962C8B-B14F-4D97-AF65-F5344CB8AC3E}">
        <p14:creationId xmlns:p14="http://schemas.microsoft.com/office/powerpoint/2010/main" val="2174390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5" y="195308"/>
            <a:ext cx="11025050" cy="1112745"/>
          </a:xfrm>
        </p:spPr>
        <p:txBody>
          <a:bodyPr>
            <a:noAutofit/>
          </a:bodyPr>
          <a:lstStyle/>
          <a:p>
            <a:r>
              <a:rPr lang="en-US" sz="4000" b="1" i="1" dirty="0"/>
              <a:t>Install </a:t>
            </a:r>
            <a:r>
              <a:rPr lang="en-US" sz="4000" b="1" i="1" dirty="0">
                <a:solidFill>
                  <a:srgbClr val="FF0000"/>
                </a:solidFill>
              </a:rPr>
              <a:t>“Ant”</a:t>
            </a:r>
            <a:r>
              <a:rPr lang="en-US" sz="4000" dirty="0"/>
              <a:t> and </a:t>
            </a:r>
            <a:r>
              <a:rPr lang="en-US" sz="4000" b="1" i="1" dirty="0">
                <a:solidFill>
                  <a:srgbClr val="FF0000"/>
                </a:solidFill>
              </a:rPr>
              <a:t>”Warning Next Generation”</a:t>
            </a:r>
            <a:r>
              <a:rPr lang="en-US" sz="4000" b="1" i="1" dirty="0"/>
              <a:t> Plugins</a:t>
            </a:r>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b="5298"/>
          <a:stretch/>
        </p:blipFill>
        <p:spPr>
          <a:xfrm>
            <a:off x="574765" y="1308053"/>
            <a:ext cx="10535187" cy="5246655"/>
          </a:xfrm>
        </p:spPr>
      </p:pic>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31</a:t>
            </a:fld>
            <a:endParaRPr lang="en-US" dirty="0"/>
          </a:p>
        </p:txBody>
      </p:sp>
    </p:spTree>
    <p:extLst>
      <p:ext uri="{BB962C8B-B14F-4D97-AF65-F5344CB8AC3E}">
        <p14:creationId xmlns:p14="http://schemas.microsoft.com/office/powerpoint/2010/main" val="19270559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6" y="171874"/>
            <a:ext cx="11025050" cy="829832"/>
          </a:xfrm>
        </p:spPr>
        <p:txBody>
          <a:bodyPr>
            <a:noAutofit/>
          </a:bodyPr>
          <a:lstStyle/>
          <a:p>
            <a:r>
              <a:rPr lang="en-US" sz="4000" b="1" i="1" dirty="0"/>
              <a:t>Create Build Job Ant Tool (Cont.)</a:t>
            </a:r>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32</a:t>
            </a:fld>
            <a:endParaRPr lang="en-US" dirty="0"/>
          </a:p>
        </p:txBody>
      </p:sp>
      <p:sp>
        <p:nvSpPr>
          <p:cNvPr id="3" name="Content Placeholder 2"/>
          <p:cNvSpPr>
            <a:spLocks noGrp="1"/>
          </p:cNvSpPr>
          <p:nvPr>
            <p:ph idx="1"/>
          </p:nvPr>
        </p:nvSpPr>
        <p:spPr>
          <a:xfrm>
            <a:off x="694507" y="1146356"/>
            <a:ext cx="10696303" cy="5225790"/>
          </a:xfrm>
        </p:spPr>
        <p:txBody>
          <a:bodyPr>
            <a:normAutofit fontScale="85000" lnSpcReduction="10000"/>
          </a:bodyPr>
          <a:lstStyle/>
          <a:p>
            <a:pPr>
              <a:lnSpc>
                <a:spcPct val="150000"/>
              </a:lnSpc>
            </a:pPr>
            <a:r>
              <a:rPr lang="en-US" dirty="0"/>
              <a:t>The "Available" tab gives a list of plugins which are available for downloading. In the Filter tab type, type the "</a:t>
            </a:r>
            <a:r>
              <a:rPr lang="en-US" b="1" i="1" dirty="0">
                <a:solidFill>
                  <a:srgbClr val="FF0000"/>
                </a:solidFill>
              </a:rPr>
              <a:t> Ant </a:t>
            </a:r>
            <a:r>
              <a:rPr lang="en-US" dirty="0"/>
              <a:t> and </a:t>
            </a:r>
            <a:r>
              <a:rPr lang="en-US" b="1" i="1" dirty="0">
                <a:solidFill>
                  <a:srgbClr val="FF0000"/>
                </a:solidFill>
              </a:rPr>
              <a:t>Warning Next Generation </a:t>
            </a:r>
            <a:r>
              <a:rPr lang="en-US" dirty="0"/>
              <a:t>Plugin".</a:t>
            </a:r>
          </a:p>
          <a:p>
            <a:pPr>
              <a:lnSpc>
                <a:spcPct val="150000"/>
              </a:lnSpc>
            </a:pPr>
            <a:r>
              <a:rPr lang="en-US" dirty="0"/>
              <a:t>Select the </a:t>
            </a:r>
            <a:r>
              <a:rPr lang="en-US" b="1" i="1" dirty="0">
                <a:solidFill>
                  <a:srgbClr val="FF0000"/>
                </a:solidFill>
              </a:rPr>
              <a:t>“Ant”</a:t>
            </a:r>
            <a:r>
              <a:rPr lang="en-US" dirty="0"/>
              <a:t>  and </a:t>
            </a:r>
            <a:r>
              <a:rPr lang="en-US" b="1" i="1" dirty="0">
                <a:solidFill>
                  <a:srgbClr val="FF0000"/>
                </a:solidFill>
              </a:rPr>
              <a:t>”Warning Next Generation”</a:t>
            </a:r>
            <a:r>
              <a:rPr lang="en-US" dirty="0"/>
              <a:t>  Plugin one by one.</a:t>
            </a:r>
          </a:p>
          <a:p>
            <a:pPr>
              <a:lnSpc>
                <a:spcPct val="150000"/>
              </a:lnSpc>
            </a:pPr>
            <a:r>
              <a:rPr lang="en-US" dirty="0"/>
              <a:t>Click on the "</a:t>
            </a:r>
            <a:r>
              <a:rPr lang="en-US" b="1" dirty="0"/>
              <a:t>install without restart</a:t>
            </a:r>
            <a:r>
              <a:rPr lang="en-US" dirty="0"/>
              <a:t>". The plugin will take some time to finish downloading depending on your internet connection, and will be installed automatically.</a:t>
            </a:r>
          </a:p>
          <a:p>
            <a:pPr>
              <a:lnSpc>
                <a:spcPct val="150000"/>
              </a:lnSpc>
            </a:pPr>
            <a:r>
              <a:rPr lang="en-US" dirty="0"/>
              <a:t>You can also click on "</a:t>
            </a:r>
            <a:r>
              <a:rPr lang="en-US" b="1" dirty="0"/>
              <a:t>Download now and install after restart</a:t>
            </a:r>
            <a:r>
              <a:rPr lang="en-US" dirty="0"/>
              <a:t>" button in which the </a:t>
            </a:r>
            <a:r>
              <a:rPr lang="en-US" b="1" i="1" dirty="0">
                <a:solidFill>
                  <a:srgbClr val="FF0000"/>
                </a:solidFill>
              </a:rPr>
              <a:t>“Ant”</a:t>
            </a:r>
            <a:r>
              <a:rPr lang="en-US" dirty="0"/>
              <a:t>  and </a:t>
            </a:r>
            <a:r>
              <a:rPr lang="en-US" b="1" i="1" dirty="0">
                <a:solidFill>
                  <a:srgbClr val="FF0000"/>
                </a:solidFill>
              </a:rPr>
              <a:t>”Warning Next Generation”</a:t>
            </a:r>
            <a:r>
              <a:rPr lang="en-US" dirty="0"/>
              <a:t> plugin is installed after</a:t>
            </a:r>
          </a:p>
          <a:p>
            <a:pPr>
              <a:lnSpc>
                <a:spcPct val="150000"/>
              </a:lnSpc>
            </a:pPr>
            <a:r>
              <a:rPr lang="en-US" dirty="0"/>
              <a:t>Now restart Tomcat and Jenkins.</a:t>
            </a:r>
            <a:endParaRPr lang="en-US" sz="2400" dirty="0"/>
          </a:p>
        </p:txBody>
      </p:sp>
    </p:spTree>
    <p:extLst>
      <p:ext uri="{BB962C8B-B14F-4D97-AF65-F5344CB8AC3E}">
        <p14:creationId xmlns:p14="http://schemas.microsoft.com/office/powerpoint/2010/main" val="28800013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6" y="171874"/>
            <a:ext cx="11025050" cy="829832"/>
          </a:xfrm>
        </p:spPr>
        <p:txBody>
          <a:bodyPr>
            <a:noAutofit/>
          </a:bodyPr>
          <a:lstStyle/>
          <a:p>
            <a:r>
              <a:rPr lang="en-US" sz="4000" b="1" i="1" dirty="0"/>
              <a:t>Create </a:t>
            </a:r>
            <a:r>
              <a:rPr lang="en-US" sz="4000" b="1" i="1" dirty="0">
                <a:solidFill>
                  <a:srgbClr val="FF0000"/>
                </a:solidFill>
              </a:rPr>
              <a:t>unittest</a:t>
            </a:r>
            <a:r>
              <a:rPr lang="en-US" sz="4000" b="1" i="1" dirty="0"/>
              <a:t> Job</a:t>
            </a:r>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33</a:t>
            </a:fld>
            <a:endParaRPr lang="en-US" dirty="0"/>
          </a:p>
        </p:txBody>
      </p:sp>
      <p:sp>
        <p:nvSpPr>
          <p:cNvPr id="3" name="Content Placeholder 2"/>
          <p:cNvSpPr>
            <a:spLocks noGrp="1"/>
          </p:cNvSpPr>
          <p:nvPr>
            <p:ph idx="1"/>
          </p:nvPr>
        </p:nvSpPr>
        <p:spPr>
          <a:xfrm>
            <a:off x="694507" y="1146356"/>
            <a:ext cx="10696303" cy="5225790"/>
          </a:xfrm>
        </p:spPr>
        <p:txBody>
          <a:bodyPr>
            <a:normAutofit/>
          </a:bodyPr>
          <a:lstStyle/>
          <a:p>
            <a:pPr>
              <a:lnSpc>
                <a:spcPct val="150000"/>
              </a:lnSpc>
            </a:pPr>
            <a:r>
              <a:rPr lang="en-US" dirty="0"/>
              <a:t>After Testing required plugins installation </a:t>
            </a:r>
          </a:p>
          <a:p>
            <a:pPr>
              <a:lnSpc>
                <a:spcPct val="150000"/>
              </a:lnSpc>
            </a:pPr>
            <a:r>
              <a:rPr lang="en-US" dirty="0"/>
              <a:t>Create </a:t>
            </a:r>
            <a:r>
              <a:rPr lang="en-US" b="1" i="1" dirty="0">
                <a:solidFill>
                  <a:srgbClr val="FF0000"/>
                </a:solidFill>
              </a:rPr>
              <a:t>Unittest</a:t>
            </a:r>
            <a:r>
              <a:rPr lang="en-US" dirty="0"/>
              <a:t> job</a:t>
            </a:r>
          </a:p>
          <a:p>
            <a:pPr>
              <a:lnSpc>
                <a:spcPct val="150000"/>
              </a:lnSpc>
            </a:pPr>
            <a:endParaRPr lang="en-US" dirty="0"/>
          </a:p>
        </p:txBody>
      </p:sp>
    </p:spTree>
    <p:extLst>
      <p:ext uri="{BB962C8B-B14F-4D97-AF65-F5344CB8AC3E}">
        <p14:creationId xmlns:p14="http://schemas.microsoft.com/office/powerpoint/2010/main" val="744680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5" y="195308"/>
            <a:ext cx="11025050" cy="1112745"/>
          </a:xfrm>
        </p:spPr>
        <p:txBody>
          <a:bodyPr>
            <a:noAutofit/>
          </a:bodyPr>
          <a:lstStyle/>
          <a:p>
            <a:r>
              <a:rPr lang="en-US" sz="4000" b="1" i="1" dirty="0"/>
              <a:t>Unite-Test Tool </a:t>
            </a:r>
            <a:r>
              <a:rPr lang="en-US" sz="4000" b="1" i="1" dirty="0">
                <a:solidFill>
                  <a:srgbClr val="FF0000"/>
                </a:solidFill>
              </a:rPr>
              <a:t>(Junit)</a:t>
            </a:r>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34</a:t>
            </a:fld>
            <a:endParaRPr lang="en-US" dirty="0"/>
          </a:p>
        </p:txBody>
      </p:sp>
      <p:sp>
        <p:nvSpPr>
          <p:cNvPr id="3" name="Content Placeholder 2"/>
          <p:cNvSpPr>
            <a:spLocks noGrp="1"/>
          </p:cNvSpPr>
          <p:nvPr>
            <p:ph idx="1"/>
          </p:nvPr>
        </p:nvSpPr>
        <p:spPr>
          <a:xfrm>
            <a:off x="574765" y="1381499"/>
            <a:ext cx="11025050" cy="5355772"/>
          </a:xfrm>
        </p:spPr>
        <p:txBody>
          <a:bodyPr>
            <a:normAutofit/>
          </a:bodyPr>
          <a:lstStyle/>
          <a:p>
            <a:pPr>
              <a:lnSpc>
                <a:spcPct val="150000"/>
              </a:lnSpc>
            </a:pPr>
            <a:r>
              <a:rPr lang="en-US" b="1" i="1" dirty="0">
                <a:solidFill>
                  <a:srgbClr val="FF0000"/>
                </a:solidFill>
              </a:rPr>
              <a:t>JUnit</a:t>
            </a:r>
            <a:r>
              <a:rPr lang="en-US" dirty="0"/>
              <a:t> is a unit testing </a:t>
            </a:r>
            <a:r>
              <a:rPr lang="en-US" b="1" i="1" dirty="0">
                <a:solidFill>
                  <a:srgbClr val="FF0000"/>
                </a:solidFill>
              </a:rPr>
              <a:t>framework</a:t>
            </a:r>
            <a:r>
              <a:rPr lang="en-US" dirty="0"/>
              <a:t> for Java programming language.</a:t>
            </a:r>
          </a:p>
          <a:p>
            <a:pPr>
              <a:lnSpc>
                <a:spcPct val="150000"/>
              </a:lnSpc>
            </a:pPr>
            <a:r>
              <a:rPr lang="en-US" dirty="0"/>
              <a:t>It plays a crucial role test-driven development, and is a family of unit testing frameworks collectively known as </a:t>
            </a:r>
            <a:r>
              <a:rPr lang="en-US" dirty="0" err="1"/>
              <a:t>xUnit</a:t>
            </a:r>
            <a:r>
              <a:rPr lang="en-US" dirty="0"/>
              <a:t>.</a:t>
            </a:r>
          </a:p>
          <a:p>
            <a:pPr>
              <a:lnSpc>
                <a:spcPct val="150000"/>
              </a:lnSpc>
            </a:pPr>
            <a:r>
              <a:rPr lang="en-US" dirty="0"/>
              <a:t>JUnit promotes the idea of "first testing then coding", which emphasizes on setting up the test data for a piece of code that can be tested first and then implemented.</a:t>
            </a:r>
          </a:p>
          <a:p>
            <a:pPr>
              <a:lnSpc>
                <a:spcPct val="150000"/>
              </a:lnSpc>
            </a:pPr>
            <a:endParaRPr lang="en-US" dirty="0"/>
          </a:p>
        </p:txBody>
      </p:sp>
    </p:spTree>
    <p:extLst>
      <p:ext uri="{BB962C8B-B14F-4D97-AF65-F5344CB8AC3E}">
        <p14:creationId xmlns:p14="http://schemas.microsoft.com/office/powerpoint/2010/main" val="12584038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5" y="195308"/>
            <a:ext cx="11025050" cy="1112745"/>
          </a:xfrm>
        </p:spPr>
        <p:txBody>
          <a:bodyPr>
            <a:noAutofit/>
          </a:bodyPr>
          <a:lstStyle/>
          <a:p>
            <a:r>
              <a:rPr lang="en-US" sz="4000" b="1" i="1" dirty="0"/>
              <a:t>Install </a:t>
            </a:r>
            <a:r>
              <a:rPr lang="en-US" sz="4000" b="1" i="1" dirty="0">
                <a:solidFill>
                  <a:srgbClr val="FF0000"/>
                </a:solidFill>
              </a:rPr>
              <a:t>“Junit”</a:t>
            </a:r>
            <a:r>
              <a:rPr lang="en-US" sz="4000" dirty="0"/>
              <a:t> </a:t>
            </a:r>
            <a:r>
              <a:rPr lang="en-US" sz="4000" b="1" i="1" dirty="0"/>
              <a:t>Plugin</a:t>
            </a:r>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b="5298"/>
          <a:stretch/>
        </p:blipFill>
        <p:spPr>
          <a:xfrm>
            <a:off x="574765" y="1308053"/>
            <a:ext cx="10535187" cy="5246655"/>
          </a:xfrm>
        </p:spPr>
      </p:pic>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35</a:t>
            </a:fld>
            <a:endParaRPr lang="en-US" dirty="0"/>
          </a:p>
        </p:txBody>
      </p:sp>
    </p:spTree>
    <p:extLst>
      <p:ext uri="{BB962C8B-B14F-4D97-AF65-F5344CB8AC3E}">
        <p14:creationId xmlns:p14="http://schemas.microsoft.com/office/powerpoint/2010/main" val="24710147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5" y="117566"/>
            <a:ext cx="11025050" cy="1190487"/>
          </a:xfrm>
        </p:spPr>
        <p:txBody>
          <a:bodyPr>
            <a:noAutofit/>
          </a:bodyPr>
          <a:lstStyle/>
          <a:p>
            <a:r>
              <a:rPr lang="en-US" sz="3600" b="1" i="1" dirty="0"/>
              <a:t>Install </a:t>
            </a:r>
            <a:r>
              <a:rPr lang="en-US" sz="3600" b="1" i="1" dirty="0">
                <a:solidFill>
                  <a:srgbClr val="FF0000"/>
                </a:solidFill>
              </a:rPr>
              <a:t>“Junit”</a:t>
            </a:r>
            <a:r>
              <a:rPr lang="en-US" sz="3600" dirty="0"/>
              <a:t> </a:t>
            </a:r>
            <a:r>
              <a:rPr lang="en-US" sz="3600" b="1" i="1" dirty="0"/>
              <a:t>Plugin (Cont.)</a:t>
            </a:r>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36</a:t>
            </a:fld>
            <a:endParaRPr lang="en-US" dirty="0"/>
          </a:p>
        </p:txBody>
      </p:sp>
      <p:sp>
        <p:nvSpPr>
          <p:cNvPr id="3" name="Content Placeholder 2"/>
          <p:cNvSpPr>
            <a:spLocks noGrp="1"/>
          </p:cNvSpPr>
          <p:nvPr>
            <p:ph idx="1"/>
          </p:nvPr>
        </p:nvSpPr>
        <p:spPr>
          <a:xfrm>
            <a:off x="574765" y="1201783"/>
            <a:ext cx="11025050" cy="5355772"/>
          </a:xfrm>
        </p:spPr>
        <p:txBody>
          <a:bodyPr/>
          <a:lstStyle/>
          <a:p>
            <a:r>
              <a:rPr lang="en-US" sz="2000" dirty="0"/>
              <a:t>Now, click on the </a:t>
            </a:r>
            <a:r>
              <a:rPr lang="en-US" sz="2000" b="1" dirty="0"/>
              <a:t>Manage Plugins</a:t>
            </a:r>
            <a:r>
              <a:rPr lang="en-US" sz="2000" dirty="0"/>
              <a:t> option.</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605" y="1616802"/>
            <a:ext cx="9734006" cy="5161051"/>
          </a:xfrm>
          <a:prstGeom prst="rect">
            <a:avLst/>
          </a:prstGeom>
        </p:spPr>
      </p:pic>
    </p:spTree>
    <p:extLst>
      <p:ext uri="{BB962C8B-B14F-4D97-AF65-F5344CB8AC3E}">
        <p14:creationId xmlns:p14="http://schemas.microsoft.com/office/powerpoint/2010/main" val="22161933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823" y="195308"/>
            <a:ext cx="11220992" cy="1112745"/>
          </a:xfrm>
        </p:spPr>
        <p:txBody>
          <a:bodyPr>
            <a:noAutofit/>
          </a:bodyPr>
          <a:lstStyle/>
          <a:p>
            <a:r>
              <a:rPr lang="en-US" sz="3600" b="1" i="1" dirty="0"/>
              <a:t>Install </a:t>
            </a:r>
            <a:r>
              <a:rPr lang="en-US" sz="3600" b="1" i="1" dirty="0">
                <a:solidFill>
                  <a:srgbClr val="FF0000"/>
                </a:solidFill>
              </a:rPr>
              <a:t>“Junit”</a:t>
            </a:r>
            <a:r>
              <a:rPr lang="en-US" sz="3600" dirty="0"/>
              <a:t> </a:t>
            </a:r>
            <a:r>
              <a:rPr lang="en-US" sz="3600" b="1" i="1" dirty="0"/>
              <a:t>Plugin (Cont.)</a:t>
            </a:r>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37</a:t>
            </a:fld>
            <a:endParaRPr lang="en-US" dirty="0"/>
          </a:p>
        </p:txBody>
      </p:sp>
      <p:sp>
        <p:nvSpPr>
          <p:cNvPr id="3" name="Content Placeholder 2"/>
          <p:cNvSpPr>
            <a:spLocks noGrp="1"/>
          </p:cNvSpPr>
          <p:nvPr>
            <p:ph idx="1"/>
          </p:nvPr>
        </p:nvSpPr>
        <p:spPr>
          <a:xfrm>
            <a:off x="574765" y="1201783"/>
            <a:ext cx="11025050" cy="5355772"/>
          </a:xfrm>
        </p:spPr>
        <p:txBody>
          <a:bodyPr>
            <a:normAutofit/>
          </a:bodyPr>
          <a:lstStyle/>
          <a:p>
            <a:pPr>
              <a:lnSpc>
                <a:spcPct val="150000"/>
              </a:lnSpc>
            </a:pPr>
            <a:r>
              <a:rPr lang="en-US" sz="2400" dirty="0"/>
              <a:t>Search </a:t>
            </a:r>
            <a:r>
              <a:rPr lang="en-US" sz="2400" b="1" i="1" dirty="0">
                <a:solidFill>
                  <a:srgbClr val="FF0000"/>
                </a:solidFill>
              </a:rPr>
              <a:t>Junit Real-time Reporter</a:t>
            </a:r>
            <a:r>
              <a:rPr lang="en-US" sz="2400" dirty="0"/>
              <a:t> Plugin </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247" b="26474"/>
          <a:stretch/>
        </p:blipFill>
        <p:spPr>
          <a:xfrm>
            <a:off x="234052" y="2206862"/>
            <a:ext cx="11706476" cy="4530409"/>
          </a:xfrm>
          <a:prstGeom prst="rect">
            <a:avLst/>
          </a:prstGeom>
        </p:spPr>
      </p:pic>
    </p:spTree>
    <p:extLst>
      <p:ext uri="{BB962C8B-B14F-4D97-AF65-F5344CB8AC3E}">
        <p14:creationId xmlns:p14="http://schemas.microsoft.com/office/powerpoint/2010/main" val="16940803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5" y="195308"/>
            <a:ext cx="11025050" cy="1112745"/>
          </a:xfrm>
        </p:spPr>
        <p:txBody>
          <a:bodyPr>
            <a:noAutofit/>
          </a:bodyPr>
          <a:lstStyle/>
          <a:p>
            <a:r>
              <a:rPr lang="en-US" sz="4000" b="1" i="1" dirty="0"/>
              <a:t>Create Job </a:t>
            </a:r>
            <a:r>
              <a:rPr lang="en-US" sz="4000" b="1" i="1" dirty="0">
                <a:solidFill>
                  <a:srgbClr val="FF0000"/>
                </a:solidFill>
              </a:rPr>
              <a:t>unittest </a:t>
            </a:r>
            <a:r>
              <a:rPr lang="en-US" sz="4000" b="1" i="1" dirty="0"/>
              <a:t>Using </a:t>
            </a:r>
            <a:r>
              <a:rPr lang="en-US" sz="4000" b="1" i="1" dirty="0">
                <a:solidFill>
                  <a:srgbClr val="FF0000"/>
                </a:solidFill>
              </a:rPr>
              <a:t>JUnit</a:t>
            </a:r>
            <a:r>
              <a:rPr lang="en-US" sz="4000" b="1" i="1" dirty="0"/>
              <a:t> Tool</a:t>
            </a:r>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38</a:t>
            </a:fld>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rotWithShape="1">
          <a:blip r:embed="rId2"/>
          <a:srcRect t="4553" r="772"/>
          <a:stretch/>
        </p:blipFill>
        <p:spPr>
          <a:xfrm>
            <a:off x="838200" y="1189676"/>
            <a:ext cx="10515600" cy="5623235"/>
          </a:xfrm>
          <a:prstGeom prst="rect">
            <a:avLst/>
          </a:prstGeom>
        </p:spPr>
      </p:pic>
    </p:spTree>
    <p:extLst>
      <p:ext uri="{BB962C8B-B14F-4D97-AF65-F5344CB8AC3E}">
        <p14:creationId xmlns:p14="http://schemas.microsoft.com/office/powerpoint/2010/main" val="10466052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6" y="171874"/>
            <a:ext cx="11025050" cy="829832"/>
          </a:xfrm>
        </p:spPr>
        <p:txBody>
          <a:bodyPr>
            <a:noAutofit/>
          </a:bodyPr>
          <a:lstStyle/>
          <a:p>
            <a:r>
              <a:rPr lang="en-US" sz="4000" b="1" i="1" dirty="0"/>
              <a:t>Configure </a:t>
            </a:r>
            <a:r>
              <a:rPr lang="en-US" sz="4000" b="1" i="1" dirty="0">
                <a:solidFill>
                  <a:srgbClr val="FF0000"/>
                </a:solidFill>
              </a:rPr>
              <a:t>unittest</a:t>
            </a:r>
            <a:endParaRPr lang="en-US" sz="4000" b="1" i="1" dirty="0"/>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39</a:t>
            </a:fld>
            <a:endParaRPr lang="en-US" dirty="0"/>
          </a:p>
        </p:txBody>
      </p:sp>
      <p:pic>
        <p:nvPicPr>
          <p:cNvPr id="5" name="Content Placeholder 4"/>
          <p:cNvPicPr>
            <a:picLocks noGrp="1" noChangeAspect="1"/>
          </p:cNvPicPr>
          <p:nvPr>
            <p:ph idx="1"/>
          </p:nvPr>
        </p:nvPicPr>
        <p:blipFill rotWithShape="1">
          <a:blip r:embed="rId2"/>
          <a:srcRect t="9035"/>
          <a:stretch/>
        </p:blipFill>
        <p:spPr>
          <a:xfrm>
            <a:off x="796835" y="1201265"/>
            <a:ext cx="10110652" cy="5369352"/>
          </a:xfrm>
          <a:prstGeom prst="rect">
            <a:avLst/>
          </a:prstGeom>
          <a:ln>
            <a:solidFill>
              <a:schemeClr val="accent1">
                <a:lumMod val="20000"/>
                <a:lumOff val="80000"/>
              </a:schemeClr>
            </a:solidFill>
          </a:ln>
        </p:spPr>
      </p:pic>
    </p:spTree>
    <p:extLst>
      <p:ext uri="{BB962C8B-B14F-4D97-AF65-F5344CB8AC3E}">
        <p14:creationId xmlns:p14="http://schemas.microsoft.com/office/powerpoint/2010/main" val="3561427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5" y="195308"/>
            <a:ext cx="11025050" cy="1112745"/>
          </a:xfrm>
        </p:spPr>
        <p:txBody>
          <a:bodyPr>
            <a:noAutofit/>
          </a:bodyPr>
          <a:lstStyle/>
          <a:p>
            <a:r>
              <a:rPr lang="en-US" sz="4000" b="1" i="1" dirty="0"/>
              <a:t>How does Continuous Integration Work?</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861" y="2326956"/>
            <a:ext cx="11156858" cy="3459890"/>
          </a:xfrm>
          <a:ln>
            <a:solidFill>
              <a:schemeClr val="accent1">
                <a:lumMod val="40000"/>
                <a:lumOff val="60000"/>
              </a:schemeClr>
            </a:solidFill>
          </a:ln>
        </p:spPr>
      </p:pic>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4</a:t>
            </a:fld>
            <a:endParaRPr lang="en-US" dirty="0"/>
          </a:p>
        </p:txBody>
      </p:sp>
      <p:sp>
        <p:nvSpPr>
          <p:cNvPr id="3" name="Rectangle 2"/>
          <p:cNvSpPr/>
          <p:nvPr/>
        </p:nvSpPr>
        <p:spPr>
          <a:xfrm>
            <a:off x="6557554" y="5172893"/>
            <a:ext cx="927463" cy="2090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Testing</a:t>
            </a:r>
          </a:p>
        </p:txBody>
      </p:sp>
    </p:spTree>
    <p:extLst>
      <p:ext uri="{BB962C8B-B14F-4D97-AF65-F5344CB8AC3E}">
        <p14:creationId xmlns:p14="http://schemas.microsoft.com/office/powerpoint/2010/main" val="12168862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6" y="171874"/>
            <a:ext cx="11025050" cy="829832"/>
          </a:xfrm>
        </p:spPr>
        <p:txBody>
          <a:bodyPr>
            <a:noAutofit/>
          </a:bodyPr>
          <a:lstStyle/>
          <a:p>
            <a:r>
              <a:rPr lang="en-US" sz="4000" b="1" i="1" dirty="0"/>
              <a:t>Configure </a:t>
            </a:r>
            <a:r>
              <a:rPr lang="en-US" sz="4000" b="1" i="1" dirty="0">
                <a:solidFill>
                  <a:srgbClr val="FF0000"/>
                </a:solidFill>
              </a:rPr>
              <a:t>unittest </a:t>
            </a:r>
            <a:r>
              <a:rPr lang="en-US" sz="4000" b="1" i="1" dirty="0"/>
              <a:t>(Cont.)</a:t>
            </a:r>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40</a:t>
            </a:fld>
            <a:endParaRPr lang="en-US" dirty="0"/>
          </a:p>
        </p:txBody>
      </p:sp>
      <p:pic>
        <p:nvPicPr>
          <p:cNvPr id="5" name="Content Placeholder 4"/>
          <p:cNvPicPr>
            <a:picLocks noGrp="1" noChangeAspect="1"/>
          </p:cNvPicPr>
          <p:nvPr>
            <p:ph idx="1"/>
          </p:nvPr>
        </p:nvPicPr>
        <p:blipFill rotWithShape="1">
          <a:blip r:embed="rId2"/>
          <a:srcRect t="8659"/>
          <a:stretch/>
        </p:blipFill>
        <p:spPr>
          <a:xfrm>
            <a:off x="849086" y="1371599"/>
            <a:ext cx="10280468" cy="5279418"/>
          </a:xfrm>
          <a:prstGeom prst="rect">
            <a:avLst/>
          </a:prstGeom>
        </p:spPr>
      </p:pic>
    </p:spTree>
    <p:extLst>
      <p:ext uri="{BB962C8B-B14F-4D97-AF65-F5344CB8AC3E}">
        <p14:creationId xmlns:p14="http://schemas.microsoft.com/office/powerpoint/2010/main" val="30168916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6" y="171874"/>
            <a:ext cx="11025050" cy="829832"/>
          </a:xfrm>
        </p:spPr>
        <p:txBody>
          <a:bodyPr>
            <a:noAutofit/>
          </a:bodyPr>
          <a:lstStyle/>
          <a:p>
            <a:r>
              <a:rPr lang="en-US" sz="4000" b="1" i="1" dirty="0"/>
              <a:t>Configure unittest</a:t>
            </a:r>
            <a:r>
              <a:rPr lang="en-US" sz="4000" b="1" i="1" dirty="0">
                <a:solidFill>
                  <a:srgbClr val="FF0000"/>
                </a:solidFill>
              </a:rPr>
              <a:t> Post-Build-Action</a:t>
            </a:r>
            <a:endParaRPr lang="en-US" sz="4000" b="1" i="1" dirty="0"/>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41</a:t>
            </a:fld>
            <a:endParaRPr lang="en-US" dirty="0"/>
          </a:p>
        </p:txBody>
      </p:sp>
      <p:sp>
        <p:nvSpPr>
          <p:cNvPr id="3" name="Content Placeholder 2"/>
          <p:cNvSpPr>
            <a:spLocks noGrp="1"/>
          </p:cNvSpPr>
          <p:nvPr>
            <p:ph idx="1"/>
          </p:nvPr>
        </p:nvSpPr>
        <p:spPr>
          <a:xfrm>
            <a:off x="720635" y="1053958"/>
            <a:ext cx="10515600" cy="4351338"/>
          </a:xfrm>
        </p:spPr>
        <p:txBody>
          <a:bodyPr/>
          <a:lstStyle/>
          <a:p>
            <a:r>
              <a:rPr lang="en-US" b="1" i="1" dirty="0">
                <a:solidFill>
                  <a:srgbClr val="FF0000"/>
                </a:solidFill>
              </a:rPr>
              <a:t>Select and Set </a:t>
            </a:r>
            <a:r>
              <a:rPr lang="en-US" b="1" dirty="0"/>
              <a:t>Publish JUnit test result report</a:t>
            </a:r>
            <a:endParaRPr lang="en-US" dirty="0"/>
          </a:p>
        </p:txBody>
      </p:sp>
      <p:pic>
        <p:nvPicPr>
          <p:cNvPr id="7" name="Picture 6"/>
          <p:cNvPicPr>
            <a:picLocks noChangeAspect="1"/>
          </p:cNvPicPr>
          <p:nvPr/>
        </p:nvPicPr>
        <p:blipFill rotWithShape="1">
          <a:blip r:embed="rId2"/>
          <a:srcRect l="-366" t="4553" r="-1"/>
          <a:stretch/>
        </p:blipFill>
        <p:spPr>
          <a:xfrm>
            <a:off x="966651" y="1568313"/>
            <a:ext cx="9838644" cy="5260399"/>
          </a:xfrm>
          <a:prstGeom prst="rect">
            <a:avLst/>
          </a:prstGeom>
          <a:ln>
            <a:solidFill>
              <a:schemeClr val="accent1"/>
            </a:solidFill>
          </a:ln>
        </p:spPr>
      </p:pic>
    </p:spTree>
    <p:extLst>
      <p:ext uri="{BB962C8B-B14F-4D97-AF65-F5344CB8AC3E}">
        <p14:creationId xmlns:p14="http://schemas.microsoft.com/office/powerpoint/2010/main" val="40352454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5" y="195308"/>
            <a:ext cx="11025050" cy="1112745"/>
          </a:xfrm>
        </p:spPr>
        <p:txBody>
          <a:bodyPr>
            <a:noAutofit/>
          </a:bodyPr>
          <a:lstStyle/>
          <a:p>
            <a:r>
              <a:rPr lang="en-US" sz="4000" b="1" i="1" dirty="0"/>
              <a:t>Create Deploy job and Install Required Plugins</a:t>
            </a:r>
            <a:endParaRPr lang="en-US" sz="4000" b="1" i="1" dirty="0">
              <a:solidFill>
                <a:srgbClr val="FF0000"/>
              </a:solidFill>
            </a:endParaRPr>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42</a:t>
            </a:fld>
            <a:endParaRPr lang="en-US" dirty="0"/>
          </a:p>
        </p:txBody>
      </p:sp>
      <p:sp>
        <p:nvSpPr>
          <p:cNvPr id="3" name="Content Placeholder 2"/>
          <p:cNvSpPr>
            <a:spLocks noGrp="1"/>
          </p:cNvSpPr>
          <p:nvPr>
            <p:ph idx="1"/>
          </p:nvPr>
        </p:nvSpPr>
        <p:spPr>
          <a:xfrm>
            <a:off x="574765" y="1381499"/>
            <a:ext cx="11025050" cy="5355772"/>
          </a:xfrm>
        </p:spPr>
        <p:txBody>
          <a:bodyPr>
            <a:normAutofit/>
          </a:bodyPr>
          <a:lstStyle/>
          <a:p>
            <a:pPr>
              <a:lnSpc>
                <a:spcPct val="150000"/>
              </a:lnSpc>
            </a:pPr>
            <a:r>
              <a:rPr lang="en-US" dirty="0"/>
              <a:t>Deploy code to production</a:t>
            </a:r>
          </a:p>
          <a:p>
            <a:pPr lvl="1">
              <a:lnSpc>
                <a:spcPct val="150000"/>
              </a:lnSpc>
            </a:pPr>
            <a:r>
              <a:rPr lang="en-US" dirty="0"/>
              <a:t>Install </a:t>
            </a:r>
            <a:r>
              <a:rPr lang="en-US" b="1" i="1" dirty="0">
                <a:solidFill>
                  <a:srgbClr val="FF0000"/>
                </a:solidFill>
              </a:rPr>
              <a:t>Deploy to Container </a:t>
            </a:r>
            <a:r>
              <a:rPr lang="en-US" dirty="0"/>
              <a:t>plugin</a:t>
            </a:r>
          </a:p>
          <a:p>
            <a:pPr lvl="1">
              <a:lnSpc>
                <a:spcPct val="150000"/>
              </a:lnSpc>
            </a:pPr>
            <a:r>
              <a:rPr lang="en-US" dirty="0"/>
              <a:t>Create new Job </a:t>
            </a:r>
            <a:r>
              <a:rPr lang="en-US" b="1" i="1" dirty="0">
                <a:solidFill>
                  <a:srgbClr val="FF0000"/>
                </a:solidFill>
              </a:rPr>
              <a:t>Deploy</a:t>
            </a:r>
            <a:endParaRPr lang="en-US" dirty="0"/>
          </a:p>
        </p:txBody>
      </p:sp>
    </p:spTree>
    <p:extLst>
      <p:ext uri="{BB962C8B-B14F-4D97-AF65-F5344CB8AC3E}">
        <p14:creationId xmlns:p14="http://schemas.microsoft.com/office/powerpoint/2010/main" val="426030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5" y="195308"/>
            <a:ext cx="11025050" cy="1112745"/>
          </a:xfrm>
        </p:spPr>
        <p:txBody>
          <a:bodyPr>
            <a:noAutofit/>
          </a:bodyPr>
          <a:lstStyle/>
          <a:p>
            <a:r>
              <a:rPr lang="en-US" sz="4000" b="1" i="1" dirty="0"/>
              <a:t>Configure Deploy Job</a:t>
            </a:r>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43</a:t>
            </a:fld>
            <a:endParaRPr lang="en-US" dirty="0"/>
          </a:p>
        </p:txBody>
      </p:sp>
      <p:sp>
        <p:nvSpPr>
          <p:cNvPr id="3" name="Content Placeholder 2"/>
          <p:cNvSpPr>
            <a:spLocks noGrp="1"/>
          </p:cNvSpPr>
          <p:nvPr>
            <p:ph idx="1"/>
          </p:nvPr>
        </p:nvSpPr>
        <p:spPr>
          <a:xfrm>
            <a:off x="574765" y="1381499"/>
            <a:ext cx="11025050" cy="5355772"/>
          </a:xfrm>
        </p:spPr>
        <p:txBody>
          <a:bodyPr>
            <a:normAutofit lnSpcReduction="10000"/>
          </a:bodyPr>
          <a:lstStyle/>
          <a:p>
            <a:pPr>
              <a:lnSpc>
                <a:spcPct val="150000"/>
              </a:lnSpc>
            </a:pPr>
            <a:r>
              <a:rPr lang="en-US" dirty="0"/>
              <a:t>Set </a:t>
            </a:r>
            <a:r>
              <a:rPr lang="en-US" b="1" i="1" dirty="0">
                <a:solidFill>
                  <a:srgbClr val="FF0000"/>
                </a:solidFill>
              </a:rPr>
              <a:t>Advance</a:t>
            </a:r>
            <a:r>
              <a:rPr lang="en-US" dirty="0"/>
              <a:t> and </a:t>
            </a:r>
            <a:r>
              <a:rPr lang="en-US" b="1" i="1" dirty="0">
                <a:solidFill>
                  <a:srgbClr val="FF0000"/>
                </a:solidFill>
              </a:rPr>
              <a:t>git</a:t>
            </a:r>
            <a:r>
              <a:rPr lang="en-US" dirty="0"/>
              <a:t> Description    </a:t>
            </a:r>
          </a:p>
          <a:p>
            <a:pPr lvl="1">
              <a:lnSpc>
                <a:spcPct val="150000"/>
              </a:lnSpc>
            </a:pPr>
            <a:r>
              <a:rPr lang="en-US" dirty="0"/>
              <a:t>${JENKINS_HOME}/workspace/SampleWebApp</a:t>
            </a:r>
          </a:p>
          <a:p>
            <a:pPr lvl="1">
              <a:lnSpc>
                <a:spcPct val="150000"/>
              </a:lnSpc>
            </a:pPr>
            <a:r>
              <a:rPr lang="en-US" dirty="0">
                <a:hlinkClick r:id="rId2"/>
              </a:rPr>
              <a:t>https://github.com/sharifturi/SampleWebApp.git</a:t>
            </a:r>
            <a:endParaRPr lang="en-US" dirty="0"/>
          </a:p>
          <a:p>
            <a:pPr>
              <a:lnSpc>
                <a:spcPct val="150000"/>
              </a:lnSpc>
            </a:pPr>
            <a:r>
              <a:rPr lang="en-US" dirty="0"/>
              <a:t>In Build to </a:t>
            </a:r>
            <a:r>
              <a:rPr lang="en-US" b="1" i="1" dirty="0">
                <a:solidFill>
                  <a:srgbClr val="FF0000"/>
                </a:solidFill>
              </a:rPr>
              <a:t>Invoke</a:t>
            </a:r>
            <a:r>
              <a:rPr lang="en-US" dirty="0">
                <a:solidFill>
                  <a:srgbClr val="FF0000"/>
                </a:solidFill>
              </a:rPr>
              <a:t> </a:t>
            </a:r>
            <a:r>
              <a:rPr lang="en-US" b="1" i="1" dirty="0">
                <a:solidFill>
                  <a:srgbClr val="FF0000"/>
                </a:solidFill>
              </a:rPr>
              <a:t>Ant </a:t>
            </a:r>
            <a:r>
              <a:rPr lang="en-US" dirty="0"/>
              <a:t>set</a:t>
            </a:r>
            <a:r>
              <a:rPr lang="en-US" b="1" i="1" dirty="0">
                <a:solidFill>
                  <a:srgbClr val="FF0000"/>
                </a:solidFill>
              </a:rPr>
              <a:t> war</a:t>
            </a:r>
          </a:p>
          <a:p>
            <a:pPr>
              <a:lnSpc>
                <a:spcPct val="150000"/>
              </a:lnSpc>
            </a:pPr>
            <a:r>
              <a:rPr lang="en-US" dirty="0"/>
              <a:t>Post Build Action</a:t>
            </a:r>
          </a:p>
          <a:p>
            <a:pPr lvl="1">
              <a:lnSpc>
                <a:spcPct val="150000"/>
              </a:lnSpc>
            </a:pPr>
            <a:r>
              <a:rPr lang="en-US" dirty="0"/>
              <a:t>select </a:t>
            </a:r>
            <a:r>
              <a:rPr lang="en-US" b="1" i="1" dirty="0">
                <a:solidFill>
                  <a:srgbClr val="FF0000"/>
                </a:solidFill>
              </a:rPr>
              <a:t>Deploy</a:t>
            </a:r>
            <a:r>
              <a:rPr lang="en-US" dirty="0"/>
              <a:t> </a:t>
            </a:r>
            <a:r>
              <a:rPr lang="en-US" b="1" i="1" dirty="0">
                <a:solidFill>
                  <a:srgbClr val="FF0000"/>
                </a:solidFill>
              </a:rPr>
              <a:t>war/ear to a container</a:t>
            </a:r>
          </a:p>
          <a:p>
            <a:pPr lvl="1">
              <a:lnSpc>
                <a:spcPct val="150000"/>
              </a:lnSpc>
            </a:pPr>
            <a:r>
              <a:rPr lang="en-US" sz="2800" dirty="0"/>
              <a:t>Type</a:t>
            </a:r>
            <a:r>
              <a:rPr lang="en-US" b="1" i="1" dirty="0">
                <a:solidFill>
                  <a:srgbClr val="FF0000"/>
                </a:solidFill>
              </a:rPr>
              <a:t> **/**war </a:t>
            </a:r>
            <a:r>
              <a:rPr lang="en-US" sz="2800" dirty="0"/>
              <a:t>and</a:t>
            </a:r>
            <a:r>
              <a:rPr lang="en-US" b="1" i="1" dirty="0">
                <a:solidFill>
                  <a:srgbClr val="FF0000"/>
                </a:solidFill>
              </a:rPr>
              <a:t>  </a:t>
            </a:r>
            <a:r>
              <a:rPr lang="en-US" b="1" i="1" dirty="0" err="1">
                <a:solidFill>
                  <a:srgbClr val="FF0000"/>
                </a:solidFill>
              </a:rPr>
              <a:t>samplewebapp</a:t>
            </a:r>
            <a:endParaRPr lang="en-US" b="1" i="1" dirty="0">
              <a:solidFill>
                <a:srgbClr val="FF0000"/>
              </a:solidFill>
            </a:endParaRPr>
          </a:p>
          <a:p>
            <a:pPr lvl="1">
              <a:lnSpc>
                <a:spcPct val="150000"/>
              </a:lnSpc>
            </a:pPr>
            <a:r>
              <a:rPr lang="en-US" sz="2900" dirty="0"/>
              <a:t>In container </a:t>
            </a:r>
            <a:r>
              <a:rPr lang="en-US" b="1" i="1" dirty="0">
                <a:solidFill>
                  <a:srgbClr val="FF0000"/>
                </a:solidFill>
              </a:rPr>
              <a:t>( select tomcat version) </a:t>
            </a:r>
            <a:r>
              <a:rPr lang="en-US" sz="2900" dirty="0"/>
              <a:t>set </a:t>
            </a:r>
            <a:r>
              <a:rPr lang="en-US" b="1" i="1" dirty="0">
                <a:solidFill>
                  <a:srgbClr val="FF0000"/>
                </a:solidFill>
              </a:rPr>
              <a:t>Credentials </a:t>
            </a:r>
          </a:p>
          <a:p>
            <a:pPr lvl="1">
              <a:lnSpc>
                <a:spcPct val="150000"/>
              </a:lnSpc>
            </a:pPr>
            <a:endParaRPr lang="en-US" dirty="0"/>
          </a:p>
        </p:txBody>
      </p:sp>
    </p:spTree>
    <p:extLst>
      <p:ext uri="{BB962C8B-B14F-4D97-AF65-F5344CB8AC3E}">
        <p14:creationId xmlns:p14="http://schemas.microsoft.com/office/powerpoint/2010/main" val="8193271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5" y="195308"/>
            <a:ext cx="11025050" cy="1112745"/>
          </a:xfrm>
        </p:spPr>
        <p:txBody>
          <a:bodyPr>
            <a:noAutofit/>
          </a:bodyPr>
          <a:lstStyle/>
          <a:p>
            <a:r>
              <a:rPr lang="en-US" sz="4000" b="1" i="1" dirty="0"/>
              <a:t>CI / CD Build Pipeline </a:t>
            </a:r>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44</a:t>
            </a:fld>
            <a:endParaRPr lang="en-US" dirty="0"/>
          </a:p>
        </p:txBody>
      </p:sp>
      <p:sp>
        <p:nvSpPr>
          <p:cNvPr id="3" name="Content Placeholder 2"/>
          <p:cNvSpPr>
            <a:spLocks noGrp="1"/>
          </p:cNvSpPr>
          <p:nvPr>
            <p:ph idx="1"/>
          </p:nvPr>
        </p:nvSpPr>
        <p:spPr>
          <a:xfrm>
            <a:off x="574765" y="1308053"/>
            <a:ext cx="11025050" cy="5223376"/>
          </a:xfrm>
        </p:spPr>
        <p:txBody>
          <a:bodyPr/>
          <a:lstStyle/>
          <a:p>
            <a:pPr>
              <a:lnSpc>
                <a:spcPct val="150000"/>
              </a:lnSpc>
            </a:pPr>
            <a:r>
              <a:rPr lang="en-US" sz="2400" dirty="0"/>
              <a:t>In a Jenkins Pipeline, every job has some sort of dependency on at least one or more jobs or events.</a:t>
            </a:r>
          </a:p>
          <a:p>
            <a:pPr>
              <a:lnSpc>
                <a:spcPct val="150000"/>
              </a:lnSpc>
            </a:pPr>
            <a:r>
              <a:rPr lang="en-US" sz="2400" dirty="0"/>
              <a:t>A Jenkins Pipeline is a collection of jobs or events that brings the software from version control into the hands of the end users by using automation tools. It is used to incorporate continuous delivery in our software development workflow.</a:t>
            </a:r>
          </a:p>
          <a:p>
            <a:pPr>
              <a:lnSpc>
                <a:spcPct val="150000"/>
              </a:lnSpc>
            </a:pPr>
            <a:endParaRPr lang="en-US" dirty="0"/>
          </a:p>
          <a:p>
            <a:pPr>
              <a:lnSpc>
                <a:spcPct val="150000"/>
              </a:lnSpc>
            </a:pPr>
            <a:endParaRPr lang="en-US" dirty="0"/>
          </a:p>
        </p:txBody>
      </p:sp>
      <p:sp>
        <p:nvSpPr>
          <p:cNvPr id="7" name="Chevron 6"/>
          <p:cNvSpPr/>
          <p:nvPr/>
        </p:nvSpPr>
        <p:spPr>
          <a:xfrm>
            <a:off x="1258121" y="5388174"/>
            <a:ext cx="2847703" cy="873748"/>
          </a:xfrm>
          <a:prstGeom prst="chevr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a:t>Code</a:t>
            </a:r>
          </a:p>
        </p:txBody>
      </p:sp>
      <p:sp>
        <p:nvSpPr>
          <p:cNvPr id="9" name="Chevron 8"/>
          <p:cNvSpPr/>
          <p:nvPr/>
        </p:nvSpPr>
        <p:spPr>
          <a:xfrm>
            <a:off x="3759232" y="5388174"/>
            <a:ext cx="2847703" cy="873748"/>
          </a:xfrm>
          <a:prstGeom prst="chevron">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solidFill>
                  <a:schemeClr val="tx1"/>
                </a:solidFill>
              </a:rPr>
              <a:t>Build</a:t>
            </a:r>
          </a:p>
        </p:txBody>
      </p:sp>
      <p:sp>
        <p:nvSpPr>
          <p:cNvPr id="10" name="Chevron 9"/>
          <p:cNvSpPr/>
          <p:nvPr/>
        </p:nvSpPr>
        <p:spPr>
          <a:xfrm>
            <a:off x="6255671" y="5379843"/>
            <a:ext cx="2847703" cy="873748"/>
          </a:xfrm>
          <a:prstGeom prst="chevron">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solidFill>
                  <a:schemeClr val="tx1"/>
                </a:solidFill>
              </a:rPr>
              <a:t>Test</a:t>
            </a:r>
          </a:p>
        </p:txBody>
      </p:sp>
      <p:sp>
        <p:nvSpPr>
          <p:cNvPr id="11" name="Chevron 10"/>
          <p:cNvSpPr/>
          <p:nvPr/>
        </p:nvSpPr>
        <p:spPr>
          <a:xfrm>
            <a:off x="8752110" y="5376846"/>
            <a:ext cx="2847703" cy="897964"/>
          </a:xfrm>
          <a:prstGeom prst="chevron">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solidFill>
                  <a:schemeClr val="tx1"/>
                </a:solidFill>
              </a:rPr>
              <a:t>Deploy on Sever / Container  </a:t>
            </a:r>
          </a:p>
        </p:txBody>
      </p:sp>
      <p:sp>
        <p:nvSpPr>
          <p:cNvPr id="17" name="Curved Down Arrow 16"/>
          <p:cNvSpPr/>
          <p:nvPr/>
        </p:nvSpPr>
        <p:spPr>
          <a:xfrm>
            <a:off x="1841862" y="4628869"/>
            <a:ext cx="3261359" cy="73152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urved Down Arrow 17"/>
          <p:cNvSpPr/>
          <p:nvPr/>
        </p:nvSpPr>
        <p:spPr>
          <a:xfrm>
            <a:off x="7889965" y="4606702"/>
            <a:ext cx="2744367" cy="73152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Oval 19"/>
          <p:cNvSpPr/>
          <p:nvPr/>
        </p:nvSpPr>
        <p:spPr>
          <a:xfrm>
            <a:off x="9734005" y="6261922"/>
            <a:ext cx="432986" cy="417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1" name="Oval 20"/>
          <p:cNvSpPr/>
          <p:nvPr/>
        </p:nvSpPr>
        <p:spPr>
          <a:xfrm>
            <a:off x="7285643" y="6261922"/>
            <a:ext cx="432986" cy="417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2" name="Oval 21"/>
          <p:cNvSpPr/>
          <p:nvPr/>
        </p:nvSpPr>
        <p:spPr>
          <a:xfrm>
            <a:off x="2230910" y="6249034"/>
            <a:ext cx="432986" cy="4172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3" name="Oval 22"/>
          <p:cNvSpPr/>
          <p:nvPr/>
        </p:nvSpPr>
        <p:spPr>
          <a:xfrm>
            <a:off x="4781004" y="6274810"/>
            <a:ext cx="361406" cy="3914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4" name="Curved Down Arrow 23"/>
          <p:cNvSpPr/>
          <p:nvPr/>
        </p:nvSpPr>
        <p:spPr>
          <a:xfrm>
            <a:off x="5047786" y="4615806"/>
            <a:ext cx="2842180" cy="74075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47773990"/>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par>
                                <p:cTn id="12" presetID="53" presetClass="entr" presetSubtype="16"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p:cTn id="14" dur="500" fill="hold"/>
                                        <p:tgtEl>
                                          <p:spTgt spid="17"/>
                                        </p:tgtEl>
                                        <p:attrNameLst>
                                          <p:attrName>ppt_w</p:attrName>
                                        </p:attrNameLst>
                                      </p:cBhvr>
                                      <p:tavLst>
                                        <p:tav tm="0">
                                          <p:val>
                                            <p:fltVal val="0"/>
                                          </p:val>
                                        </p:tav>
                                        <p:tav tm="100000">
                                          <p:val>
                                            <p:strVal val="#ppt_w"/>
                                          </p:val>
                                        </p:tav>
                                      </p:tavLst>
                                    </p:anim>
                                    <p:anim calcmode="lin" valueType="num">
                                      <p:cBhvr>
                                        <p:cTn id="15" dur="500" fill="hold"/>
                                        <p:tgtEl>
                                          <p:spTgt spid="17"/>
                                        </p:tgtEl>
                                        <p:attrNameLst>
                                          <p:attrName>ppt_h</p:attrName>
                                        </p:attrNameLst>
                                      </p:cBhvr>
                                      <p:tavLst>
                                        <p:tav tm="0">
                                          <p:val>
                                            <p:fltVal val="0"/>
                                          </p:val>
                                        </p:tav>
                                        <p:tav tm="100000">
                                          <p:val>
                                            <p:strVal val="#ppt_h"/>
                                          </p:val>
                                        </p:tav>
                                      </p:tavLst>
                                    </p:anim>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1000" fill="hold"/>
                                        <p:tgtEl>
                                          <p:spTgt spid="9"/>
                                        </p:tgtEl>
                                        <p:attrNameLst>
                                          <p:attrName>ppt_w</p:attrName>
                                        </p:attrNameLst>
                                      </p:cBhvr>
                                      <p:tavLst>
                                        <p:tav tm="0">
                                          <p:val>
                                            <p:fltVal val="0"/>
                                          </p:val>
                                        </p:tav>
                                        <p:tav tm="100000">
                                          <p:val>
                                            <p:strVal val="#ppt_w"/>
                                          </p:val>
                                        </p:tav>
                                      </p:tavLst>
                                    </p:anim>
                                    <p:anim calcmode="lin" valueType="num">
                                      <p:cBhvr>
                                        <p:cTn id="22" dur="1000" fill="hold"/>
                                        <p:tgtEl>
                                          <p:spTgt spid="9"/>
                                        </p:tgtEl>
                                        <p:attrNameLst>
                                          <p:attrName>ppt_h</p:attrName>
                                        </p:attrNameLst>
                                      </p:cBhvr>
                                      <p:tavLst>
                                        <p:tav tm="0">
                                          <p:val>
                                            <p:fltVal val="0"/>
                                          </p:val>
                                        </p:tav>
                                        <p:tav tm="100000">
                                          <p:val>
                                            <p:strVal val="#ppt_h"/>
                                          </p:val>
                                        </p:tav>
                                      </p:tavLst>
                                    </p:anim>
                                    <p:anim calcmode="lin" valueType="num">
                                      <p:cBhvr>
                                        <p:cTn id="23" dur="1000" fill="hold"/>
                                        <p:tgtEl>
                                          <p:spTgt spid="9"/>
                                        </p:tgtEl>
                                        <p:attrNameLst>
                                          <p:attrName>style.rotation</p:attrName>
                                        </p:attrNameLst>
                                      </p:cBhvr>
                                      <p:tavLst>
                                        <p:tav tm="0">
                                          <p:val>
                                            <p:fltVal val="90"/>
                                          </p:val>
                                        </p:tav>
                                        <p:tav tm="100000">
                                          <p:val>
                                            <p:fltVal val="0"/>
                                          </p:val>
                                        </p:tav>
                                      </p:tavLst>
                                    </p:anim>
                                    <p:animEffect transition="in" filter="fade">
                                      <p:cBhvr>
                                        <p:cTn id="24" dur="1000"/>
                                        <p:tgtEl>
                                          <p:spTgt spid="9"/>
                                        </p:tgtEl>
                                      </p:cBhvr>
                                    </p:animEffect>
                                  </p:childTnLst>
                                </p:cTn>
                              </p:par>
                              <p:par>
                                <p:cTn id="25" presetID="2" presetClass="entr" presetSubtype="4"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1+#ppt_h/2"/>
                                          </p:val>
                                        </p:tav>
                                        <p:tav tm="100000">
                                          <p:val>
                                            <p:strVal val="#ppt_y"/>
                                          </p:val>
                                        </p:tav>
                                      </p:tavLst>
                                    </p:anim>
                                  </p:childTnLst>
                                </p:cTn>
                              </p:par>
                              <p:par>
                                <p:cTn id="29" presetID="53" presetClass="entr" presetSubtype="16"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p:cTn id="31" dur="500" fill="hold"/>
                                        <p:tgtEl>
                                          <p:spTgt spid="24"/>
                                        </p:tgtEl>
                                        <p:attrNameLst>
                                          <p:attrName>ppt_w</p:attrName>
                                        </p:attrNameLst>
                                      </p:cBhvr>
                                      <p:tavLst>
                                        <p:tav tm="0">
                                          <p:val>
                                            <p:fltVal val="0"/>
                                          </p:val>
                                        </p:tav>
                                        <p:tav tm="100000">
                                          <p:val>
                                            <p:strVal val="#ppt_w"/>
                                          </p:val>
                                        </p:tav>
                                      </p:tavLst>
                                    </p:anim>
                                    <p:anim calcmode="lin" valueType="num">
                                      <p:cBhvr>
                                        <p:cTn id="32" dur="500" fill="hold"/>
                                        <p:tgtEl>
                                          <p:spTgt spid="24"/>
                                        </p:tgtEl>
                                        <p:attrNameLst>
                                          <p:attrName>ppt_h</p:attrName>
                                        </p:attrNameLst>
                                      </p:cBhvr>
                                      <p:tavLst>
                                        <p:tav tm="0">
                                          <p:val>
                                            <p:fltVal val="0"/>
                                          </p:val>
                                        </p:tav>
                                        <p:tav tm="100000">
                                          <p:val>
                                            <p:strVal val="#ppt_h"/>
                                          </p:val>
                                        </p:tav>
                                      </p:tavLst>
                                    </p:anim>
                                    <p:animEffect transition="in" filter="fade">
                                      <p:cBhvr>
                                        <p:cTn id="33" dur="500"/>
                                        <p:tgtEl>
                                          <p:spTgt spid="24"/>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animEffect transition="in" filter="fade">
                                      <p:cBhvr>
                                        <p:cTn id="40" dur="500"/>
                                        <p:tgtEl>
                                          <p:spTgt spid="10"/>
                                        </p:tgtEl>
                                      </p:cBhvr>
                                    </p:animEffect>
                                  </p:childTnLst>
                                </p:cTn>
                              </p:par>
                              <p:par>
                                <p:cTn id="41" presetID="2" presetClass="entr" presetSubtype="4"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ppt_x"/>
                                          </p:val>
                                        </p:tav>
                                        <p:tav tm="100000">
                                          <p:val>
                                            <p:strVal val="#ppt_x"/>
                                          </p:val>
                                        </p:tav>
                                      </p:tavLst>
                                    </p:anim>
                                    <p:anim calcmode="lin" valueType="num">
                                      <p:cBhvr additive="base">
                                        <p:cTn id="44" dur="500" fill="hold"/>
                                        <p:tgtEl>
                                          <p:spTgt spid="21"/>
                                        </p:tgtEl>
                                        <p:attrNameLst>
                                          <p:attrName>ppt_y</p:attrName>
                                        </p:attrNameLst>
                                      </p:cBhvr>
                                      <p:tavLst>
                                        <p:tav tm="0">
                                          <p:val>
                                            <p:strVal val="1+#ppt_h/2"/>
                                          </p:val>
                                        </p:tav>
                                        <p:tav tm="100000">
                                          <p:val>
                                            <p:strVal val="#ppt_y"/>
                                          </p:val>
                                        </p:tav>
                                      </p:tavLst>
                                    </p:anim>
                                  </p:childTnLst>
                                </p:cTn>
                              </p:par>
                              <p:par>
                                <p:cTn id="45" presetID="53" presetClass="entr" presetSubtype="16"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anim calcmode="lin" valueType="num">
                                      <p:cBhvr>
                                        <p:cTn id="55" dur="1000" fill="hold"/>
                                        <p:tgtEl>
                                          <p:spTgt spid="11"/>
                                        </p:tgtEl>
                                        <p:attrNameLst>
                                          <p:attrName>ppt_x</p:attrName>
                                        </p:attrNameLst>
                                      </p:cBhvr>
                                      <p:tavLst>
                                        <p:tav tm="0">
                                          <p:val>
                                            <p:strVal val="#ppt_x"/>
                                          </p:val>
                                        </p:tav>
                                        <p:tav tm="100000">
                                          <p:val>
                                            <p:strVal val="#ppt_x"/>
                                          </p:val>
                                        </p:tav>
                                      </p:tavLst>
                                    </p:anim>
                                    <p:anim calcmode="lin" valueType="num">
                                      <p:cBhvr>
                                        <p:cTn id="56" dur="1000" fill="hold"/>
                                        <p:tgtEl>
                                          <p:spTgt spid="11"/>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1000"/>
                                        <p:tgtEl>
                                          <p:spTgt spid="20"/>
                                        </p:tgtEl>
                                      </p:cBhvr>
                                    </p:animEffect>
                                    <p:anim calcmode="lin" valueType="num">
                                      <p:cBhvr>
                                        <p:cTn id="60" dur="1000" fill="hold"/>
                                        <p:tgtEl>
                                          <p:spTgt spid="20"/>
                                        </p:tgtEl>
                                        <p:attrNameLst>
                                          <p:attrName>ppt_x</p:attrName>
                                        </p:attrNameLst>
                                      </p:cBhvr>
                                      <p:tavLst>
                                        <p:tav tm="0">
                                          <p:val>
                                            <p:strVal val="#ppt_x"/>
                                          </p:val>
                                        </p:tav>
                                        <p:tav tm="100000">
                                          <p:val>
                                            <p:strVal val="#ppt_x"/>
                                          </p:val>
                                        </p:tav>
                                      </p:tavLst>
                                    </p:anim>
                                    <p:anim calcmode="lin" valueType="num">
                                      <p:cBhvr>
                                        <p:cTn id="6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7" grpId="0" animBg="1"/>
      <p:bldP spid="18" grpId="0" animBg="1"/>
      <p:bldP spid="20" grpId="0" animBg="1"/>
      <p:bldP spid="21" grpId="0" animBg="1"/>
      <p:bldP spid="22" grpId="0" animBg="1"/>
      <p:bldP spid="23" grpId="0" animBg="1"/>
      <p:bldP spid="2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5" y="195308"/>
            <a:ext cx="11025050" cy="1112745"/>
          </a:xfrm>
        </p:spPr>
        <p:txBody>
          <a:bodyPr>
            <a:noAutofit/>
          </a:bodyPr>
          <a:lstStyle/>
          <a:p>
            <a:r>
              <a:rPr lang="en-US" sz="3600" b="1" i="1" dirty="0"/>
              <a:t>Create </a:t>
            </a:r>
            <a:r>
              <a:rPr lang="en-US" sz="4000" b="1" i="1" dirty="0">
                <a:solidFill>
                  <a:srgbClr val="FF0000"/>
                </a:solidFill>
              </a:rPr>
              <a:t>complete pipeline</a:t>
            </a:r>
            <a:r>
              <a:rPr lang="en-US" sz="3600" b="1" i="1" dirty="0"/>
              <a:t> </a:t>
            </a:r>
            <a:endParaRPr lang="en-US" sz="4000" b="1" i="1" dirty="0"/>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45</a:t>
            </a:fld>
            <a:endParaRPr lang="en-US" dirty="0"/>
          </a:p>
        </p:txBody>
      </p:sp>
      <p:sp>
        <p:nvSpPr>
          <p:cNvPr id="12" name="Content Placeholder 11"/>
          <p:cNvSpPr>
            <a:spLocks noGrp="1"/>
          </p:cNvSpPr>
          <p:nvPr>
            <p:ph idx="1"/>
          </p:nvPr>
        </p:nvSpPr>
        <p:spPr>
          <a:xfrm>
            <a:off x="668382" y="1317940"/>
            <a:ext cx="10787743" cy="5054206"/>
          </a:xfrm>
        </p:spPr>
        <p:txBody>
          <a:bodyPr>
            <a:normAutofit fontScale="92500" lnSpcReduction="20000"/>
          </a:bodyPr>
          <a:lstStyle/>
          <a:p>
            <a:pPr marL="514350" indent="-514350">
              <a:lnSpc>
                <a:spcPct val="150000"/>
              </a:lnSpc>
              <a:buFont typeface="+mj-lt"/>
              <a:buAutoNum type="arabicPeriod"/>
            </a:pPr>
            <a:r>
              <a:rPr lang="en-US" dirty="0"/>
              <a:t>Install </a:t>
            </a:r>
            <a:r>
              <a:rPr lang="en-US" b="1" i="1" dirty="0">
                <a:solidFill>
                  <a:srgbClr val="FF0000"/>
                </a:solidFill>
              </a:rPr>
              <a:t>Build Pipeline Plugin</a:t>
            </a:r>
          </a:p>
          <a:p>
            <a:pPr marL="514350" indent="-514350">
              <a:lnSpc>
                <a:spcPct val="150000"/>
              </a:lnSpc>
              <a:buFont typeface="+mj-lt"/>
              <a:buAutoNum type="arabicPeriod"/>
            </a:pPr>
            <a:r>
              <a:rPr lang="en-US" dirty="0"/>
              <a:t>After it, to Configure all jobs</a:t>
            </a:r>
          </a:p>
          <a:p>
            <a:pPr marL="514350" indent="-514350">
              <a:lnSpc>
                <a:spcPct val="150000"/>
              </a:lnSpc>
              <a:buFont typeface="+mj-lt"/>
              <a:buAutoNum type="arabicPeriod"/>
            </a:pPr>
            <a:r>
              <a:rPr lang="en-US" dirty="0"/>
              <a:t>In Post-build Actions</a:t>
            </a:r>
          </a:p>
          <a:p>
            <a:r>
              <a:rPr lang="en-US" b="1" u="sng" dirty="0"/>
              <a:t>githubpull</a:t>
            </a:r>
            <a:endParaRPr lang="en-US" dirty="0"/>
          </a:p>
          <a:p>
            <a:pPr marL="971550" lvl="1" indent="-514350">
              <a:lnSpc>
                <a:spcPct val="150000"/>
              </a:lnSpc>
              <a:buFont typeface="+mj-lt"/>
              <a:buAutoNum type="arabicPeriod"/>
            </a:pPr>
            <a:r>
              <a:rPr lang="en-US" dirty="0"/>
              <a:t>Set </a:t>
            </a:r>
            <a:r>
              <a:rPr lang="en-US" b="1" i="1" dirty="0">
                <a:solidFill>
                  <a:srgbClr val="FF0000"/>
                </a:solidFill>
              </a:rPr>
              <a:t>build other projects</a:t>
            </a:r>
          </a:p>
          <a:p>
            <a:pPr marL="971550" lvl="1" indent="-514350">
              <a:lnSpc>
                <a:spcPct val="150000"/>
              </a:lnSpc>
              <a:buFont typeface="+mj-lt"/>
              <a:buAutoNum type="arabicPeriod"/>
            </a:pPr>
            <a:r>
              <a:rPr lang="en-US" dirty="0"/>
              <a:t>Check on </a:t>
            </a:r>
            <a:r>
              <a:rPr lang="en-US" b="1" i="1" dirty="0">
                <a:solidFill>
                  <a:srgbClr val="FF0000"/>
                </a:solidFill>
              </a:rPr>
              <a:t>Poll SCM: </a:t>
            </a:r>
            <a:r>
              <a:rPr lang="en-US" dirty="0"/>
              <a:t>if any changes or update the code the start auto.</a:t>
            </a:r>
          </a:p>
          <a:p>
            <a:pPr marL="971550" lvl="1" indent="-514350">
              <a:lnSpc>
                <a:spcPct val="150000"/>
              </a:lnSpc>
              <a:buFont typeface="+mj-lt"/>
              <a:buAutoNum type="arabicPeriod"/>
            </a:pPr>
            <a:r>
              <a:rPr lang="en-US" dirty="0"/>
              <a:t>Set 5 (</a:t>
            </a:r>
            <a:r>
              <a:rPr lang="en-US" b="1" i="1" dirty="0">
                <a:solidFill>
                  <a:srgbClr val="FF0000"/>
                </a:solidFill>
              </a:rPr>
              <a:t>*****</a:t>
            </a:r>
            <a:r>
              <a:rPr lang="en-US" dirty="0"/>
              <a:t>) to run pipeline after each one mints</a:t>
            </a:r>
          </a:p>
          <a:p>
            <a:pPr marL="971550" lvl="1" indent="-514350">
              <a:lnSpc>
                <a:spcPct val="150000"/>
              </a:lnSpc>
              <a:buFont typeface="+mj-lt"/>
              <a:buAutoNum type="arabicPeriod"/>
            </a:pPr>
            <a:r>
              <a:rPr lang="en-US" dirty="0"/>
              <a:t>Set</a:t>
            </a:r>
            <a:r>
              <a:rPr lang="en-US" b="1" i="1" dirty="0">
                <a:solidFill>
                  <a:srgbClr val="FF0000"/>
                </a:solidFill>
              </a:rPr>
              <a:t> trigger schedule </a:t>
            </a:r>
          </a:p>
          <a:p>
            <a:pPr marL="971550" lvl="1" indent="-514350">
              <a:lnSpc>
                <a:spcPct val="150000"/>
              </a:lnSpc>
              <a:buFont typeface="+mj-lt"/>
              <a:buAutoNum type="arabicPeriod"/>
            </a:pPr>
            <a:r>
              <a:rPr lang="en-US" dirty="0"/>
              <a:t>Set</a:t>
            </a:r>
            <a:r>
              <a:rPr lang="en-US" b="1" i="1" dirty="0">
                <a:solidFill>
                  <a:srgbClr val="FF0000"/>
                </a:solidFill>
              </a:rPr>
              <a:t> </a:t>
            </a:r>
            <a:r>
              <a:rPr lang="en-US" b="1" i="1" dirty="0" err="1">
                <a:solidFill>
                  <a:srgbClr val="FF0000"/>
                </a:solidFill>
              </a:rPr>
              <a:t>buildandcodereview</a:t>
            </a:r>
            <a:r>
              <a:rPr lang="en-US" b="1" i="1" dirty="0">
                <a:solidFill>
                  <a:srgbClr val="FF0000"/>
                </a:solidFill>
              </a:rPr>
              <a:t> </a:t>
            </a:r>
            <a:r>
              <a:rPr lang="en-US" dirty="0"/>
              <a:t>to start automatic </a:t>
            </a:r>
          </a:p>
        </p:txBody>
      </p:sp>
    </p:spTree>
    <p:extLst>
      <p:ext uri="{BB962C8B-B14F-4D97-AF65-F5344CB8AC3E}">
        <p14:creationId xmlns:p14="http://schemas.microsoft.com/office/powerpoint/2010/main" val="1803651347"/>
      </p:ext>
    </p:extLst>
  </p:cSld>
  <p:clrMapOvr>
    <a:masterClrMapping/>
  </p:clrMapOvr>
  <p:transition spd="slow">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5" y="195308"/>
            <a:ext cx="11025050" cy="1112745"/>
          </a:xfrm>
        </p:spPr>
        <p:txBody>
          <a:bodyPr>
            <a:noAutofit/>
          </a:bodyPr>
          <a:lstStyle/>
          <a:p>
            <a:r>
              <a:rPr lang="en-US" sz="3600" b="1" i="1" dirty="0"/>
              <a:t>Create </a:t>
            </a:r>
            <a:r>
              <a:rPr lang="en-US" sz="4000" b="1" i="1" dirty="0">
                <a:solidFill>
                  <a:srgbClr val="FF0000"/>
                </a:solidFill>
              </a:rPr>
              <a:t>complete pipeline</a:t>
            </a:r>
            <a:r>
              <a:rPr lang="en-US" sz="3600" b="1" i="1" dirty="0"/>
              <a:t> (Cont.)</a:t>
            </a:r>
            <a:endParaRPr lang="en-US" sz="4000" b="1" i="1" dirty="0"/>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46</a:t>
            </a:fld>
            <a:endParaRPr lang="en-US" dirty="0"/>
          </a:p>
        </p:txBody>
      </p:sp>
      <p:sp>
        <p:nvSpPr>
          <p:cNvPr id="12" name="Content Placeholder 11"/>
          <p:cNvSpPr>
            <a:spLocks noGrp="1"/>
          </p:cNvSpPr>
          <p:nvPr>
            <p:ph idx="1"/>
          </p:nvPr>
        </p:nvSpPr>
        <p:spPr>
          <a:xfrm>
            <a:off x="668382" y="1317940"/>
            <a:ext cx="10787743" cy="5054206"/>
          </a:xfrm>
        </p:spPr>
        <p:txBody>
          <a:bodyPr>
            <a:normAutofit/>
          </a:bodyPr>
          <a:lstStyle/>
          <a:p>
            <a:r>
              <a:rPr lang="en-US" b="1" u="sng" dirty="0" err="1"/>
              <a:t>Buildandcodereview</a:t>
            </a:r>
            <a:endParaRPr lang="en-US" b="1" u="sng" dirty="0"/>
          </a:p>
          <a:p>
            <a:pPr marL="971550" lvl="1" indent="-514350">
              <a:lnSpc>
                <a:spcPct val="150000"/>
              </a:lnSpc>
              <a:buFont typeface="+mj-lt"/>
              <a:buAutoNum type="arabicPeriod"/>
            </a:pPr>
            <a:r>
              <a:rPr lang="en-US" dirty="0"/>
              <a:t>Set </a:t>
            </a:r>
            <a:r>
              <a:rPr lang="en-US" b="1" i="1" dirty="0">
                <a:solidFill>
                  <a:srgbClr val="FF0000"/>
                </a:solidFill>
              </a:rPr>
              <a:t>build other projects</a:t>
            </a:r>
          </a:p>
          <a:p>
            <a:pPr marL="971550" lvl="1" indent="-514350">
              <a:lnSpc>
                <a:spcPct val="150000"/>
              </a:lnSpc>
              <a:buFont typeface="+mj-lt"/>
              <a:buAutoNum type="arabicPeriod"/>
            </a:pPr>
            <a:r>
              <a:rPr lang="en-US" dirty="0"/>
              <a:t>Set</a:t>
            </a:r>
            <a:r>
              <a:rPr lang="en-US" b="1" i="1" dirty="0">
                <a:solidFill>
                  <a:srgbClr val="FF0000"/>
                </a:solidFill>
              </a:rPr>
              <a:t> unittest </a:t>
            </a:r>
            <a:r>
              <a:rPr lang="en-US" dirty="0"/>
              <a:t>to start automatic </a:t>
            </a:r>
          </a:p>
          <a:p>
            <a:r>
              <a:rPr lang="en-US" b="1" u="sng" dirty="0"/>
              <a:t>Unittest:</a:t>
            </a:r>
          </a:p>
          <a:p>
            <a:pPr marL="971550" lvl="1" indent="-514350">
              <a:lnSpc>
                <a:spcPct val="150000"/>
              </a:lnSpc>
              <a:buFont typeface="+mj-lt"/>
              <a:buAutoNum type="arabicPeriod"/>
            </a:pPr>
            <a:r>
              <a:rPr lang="en-US" dirty="0"/>
              <a:t>Set </a:t>
            </a:r>
            <a:r>
              <a:rPr lang="en-US" b="1" i="1" dirty="0">
                <a:solidFill>
                  <a:srgbClr val="FF0000"/>
                </a:solidFill>
              </a:rPr>
              <a:t>build other projects</a:t>
            </a:r>
          </a:p>
          <a:p>
            <a:pPr marL="971550" lvl="1" indent="-514350">
              <a:lnSpc>
                <a:spcPct val="150000"/>
              </a:lnSpc>
              <a:buFont typeface="+mj-lt"/>
              <a:buAutoNum type="arabicPeriod"/>
            </a:pPr>
            <a:r>
              <a:rPr lang="en-US" dirty="0"/>
              <a:t>Set </a:t>
            </a:r>
            <a:r>
              <a:rPr lang="en-US" b="1" i="1" dirty="0">
                <a:solidFill>
                  <a:srgbClr val="FF0000"/>
                </a:solidFill>
              </a:rPr>
              <a:t>deploy</a:t>
            </a:r>
            <a:r>
              <a:rPr lang="en-US" dirty="0"/>
              <a:t> to start automatic </a:t>
            </a:r>
          </a:p>
          <a:p>
            <a:pPr marL="0" indent="0">
              <a:buNone/>
            </a:pPr>
            <a:br>
              <a:rPr lang="en-US" dirty="0"/>
            </a:br>
            <a:endParaRPr lang="en-US" b="1" u="sng" dirty="0"/>
          </a:p>
          <a:p>
            <a:endParaRPr lang="en-US" dirty="0"/>
          </a:p>
        </p:txBody>
      </p:sp>
    </p:spTree>
    <p:extLst>
      <p:ext uri="{BB962C8B-B14F-4D97-AF65-F5344CB8AC3E}">
        <p14:creationId xmlns:p14="http://schemas.microsoft.com/office/powerpoint/2010/main" val="2405940315"/>
      </p:ext>
    </p:extLst>
  </p:cSld>
  <p:clrMapOvr>
    <a:masterClrMapping/>
  </p:clrMapOvr>
  <p:transition spd="slow">
    <p:fade thruBlk="1"/>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5" y="195308"/>
            <a:ext cx="11025050" cy="1112745"/>
          </a:xfrm>
        </p:spPr>
        <p:txBody>
          <a:bodyPr>
            <a:noAutofit/>
          </a:bodyPr>
          <a:lstStyle/>
          <a:p>
            <a:r>
              <a:rPr lang="en-US" sz="3600" b="1" i="1" dirty="0"/>
              <a:t>Create </a:t>
            </a:r>
            <a:r>
              <a:rPr lang="en-US" sz="4000" b="1" i="1" dirty="0">
                <a:solidFill>
                  <a:srgbClr val="FF0000"/>
                </a:solidFill>
              </a:rPr>
              <a:t>complete pipeline</a:t>
            </a:r>
            <a:r>
              <a:rPr lang="en-US" sz="3600" b="1" i="1" dirty="0"/>
              <a:t> (Cont.)</a:t>
            </a:r>
            <a:endParaRPr lang="en-US" sz="4000" b="1" i="1" dirty="0"/>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47</a:t>
            </a:fld>
            <a:endParaRPr lang="en-US" dirty="0"/>
          </a:p>
        </p:txBody>
      </p:sp>
      <p:sp>
        <p:nvSpPr>
          <p:cNvPr id="12" name="Content Placeholder 11"/>
          <p:cNvSpPr>
            <a:spLocks noGrp="1"/>
          </p:cNvSpPr>
          <p:nvPr>
            <p:ph idx="1"/>
          </p:nvPr>
        </p:nvSpPr>
        <p:spPr>
          <a:xfrm>
            <a:off x="668382" y="1317940"/>
            <a:ext cx="10787743" cy="5054206"/>
          </a:xfrm>
        </p:spPr>
        <p:txBody>
          <a:bodyPr>
            <a:normAutofit/>
          </a:bodyPr>
          <a:lstStyle/>
          <a:p>
            <a:pPr>
              <a:lnSpc>
                <a:spcPct val="150000"/>
              </a:lnSpc>
            </a:pPr>
            <a:r>
              <a:rPr lang="en-US" dirty="0"/>
              <a:t>After configuration of all jobs create </a:t>
            </a:r>
            <a:r>
              <a:rPr lang="en-US" b="1" i="1" dirty="0">
                <a:solidFill>
                  <a:srgbClr val="FF0000"/>
                </a:solidFill>
              </a:rPr>
              <a:t>New view.</a:t>
            </a:r>
          </a:p>
          <a:p>
            <a:pPr>
              <a:lnSpc>
                <a:spcPct val="150000"/>
              </a:lnSpc>
            </a:pPr>
            <a:r>
              <a:rPr lang="en-US" b="1" i="1" dirty="0">
                <a:solidFill>
                  <a:srgbClr val="FF0000"/>
                </a:solidFill>
              </a:rPr>
              <a:t>Click on (+) sign</a:t>
            </a:r>
          </a:p>
          <a:p>
            <a:pPr>
              <a:lnSpc>
                <a:spcPct val="150000"/>
              </a:lnSpc>
            </a:pPr>
            <a:r>
              <a:rPr lang="en-US" dirty="0"/>
              <a:t>Type name of view </a:t>
            </a:r>
            <a:r>
              <a:rPr lang="en-US" b="1" i="1" dirty="0">
                <a:solidFill>
                  <a:srgbClr val="FF0000"/>
                </a:solidFill>
              </a:rPr>
              <a:t>complete pipeline</a:t>
            </a:r>
          </a:p>
          <a:p>
            <a:pPr>
              <a:lnSpc>
                <a:spcPct val="150000"/>
              </a:lnSpc>
            </a:pPr>
            <a:r>
              <a:rPr lang="en-US" dirty="0"/>
              <a:t>Select</a:t>
            </a:r>
            <a:r>
              <a:rPr lang="en-US" b="1" i="1" dirty="0">
                <a:solidFill>
                  <a:srgbClr val="FF0000"/>
                </a:solidFill>
              </a:rPr>
              <a:t> Build Pipeline View</a:t>
            </a:r>
          </a:p>
          <a:p>
            <a:pPr>
              <a:lnSpc>
                <a:spcPct val="150000"/>
              </a:lnSpc>
            </a:pPr>
            <a:r>
              <a:rPr lang="en-US" dirty="0"/>
              <a:t>Click</a:t>
            </a:r>
            <a:r>
              <a:rPr lang="en-US" b="1" i="1" dirty="0">
                <a:solidFill>
                  <a:srgbClr val="FF0000"/>
                </a:solidFill>
              </a:rPr>
              <a:t> </a:t>
            </a:r>
            <a:r>
              <a:rPr lang="en-US" dirty="0"/>
              <a:t>on</a:t>
            </a:r>
            <a:r>
              <a:rPr lang="en-US" b="1" i="1" dirty="0">
                <a:solidFill>
                  <a:srgbClr val="FF0000"/>
                </a:solidFill>
              </a:rPr>
              <a:t> Create </a:t>
            </a:r>
          </a:p>
        </p:txBody>
      </p:sp>
    </p:spTree>
    <p:extLst>
      <p:ext uri="{BB962C8B-B14F-4D97-AF65-F5344CB8AC3E}">
        <p14:creationId xmlns:p14="http://schemas.microsoft.com/office/powerpoint/2010/main" val="1188479703"/>
      </p:ext>
    </p:extLst>
  </p:cSld>
  <p:clrMapOvr>
    <a:masterClrMapping/>
  </p:clrMapOvr>
  <p:transition spd="slow">
    <p:fade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5" y="195308"/>
            <a:ext cx="11025050" cy="1112745"/>
          </a:xfrm>
        </p:spPr>
        <p:txBody>
          <a:bodyPr>
            <a:noAutofit/>
          </a:bodyPr>
          <a:lstStyle/>
          <a:p>
            <a:r>
              <a:rPr lang="en-US" sz="3600" b="1" i="1" dirty="0"/>
              <a:t>Create </a:t>
            </a:r>
            <a:r>
              <a:rPr lang="en-US" sz="3600" b="1" i="1" dirty="0">
                <a:solidFill>
                  <a:srgbClr val="FF0000"/>
                </a:solidFill>
              </a:rPr>
              <a:t>New view</a:t>
            </a:r>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48</a:t>
            </a:fld>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8091" y="1481993"/>
            <a:ext cx="9562012" cy="5376007"/>
          </a:xfrm>
          <a:ln>
            <a:solidFill>
              <a:schemeClr val="accent1"/>
            </a:solidFill>
          </a:ln>
        </p:spPr>
      </p:pic>
    </p:spTree>
    <p:extLst>
      <p:ext uri="{BB962C8B-B14F-4D97-AF65-F5344CB8AC3E}">
        <p14:creationId xmlns:p14="http://schemas.microsoft.com/office/powerpoint/2010/main" val="226398266"/>
      </p:ext>
    </p:extLst>
  </p:cSld>
  <p:clrMapOvr>
    <a:masterClrMapping/>
  </p:clrMapOvr>
  <p:transition spd="slow">
    <p:fade thruBlk="1"/>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5" y="195308"/>
            <a:ext cx="11025050" cy="1112745"/>
          </a:xfrm>
        </p:spPr>
        <p:txBody>
          <a:bodyPr>
            <a:noAutofit/>
          </a:bodyPr>
          <a:lstStyle/>
          <a:p>
            <a:r>
              <a:rPr lang="en-US" sz="3600" b="1" i="1" dirty="0"/>
              <a:t>Create </a:t>
            </a:r>
            <a:r>
              <a:rPr lang="en-US" sz="3600" b="1" i="1" dirty="0">
                <a:solidFill>
                  <a:srgbClr val="FF0000"/>
                </a:solidFill>
              </a:rPr>
              <a:t>New view </a:t>
            </a:r>
            <a:r>
              <a:rPr lang="en-US" sz="3600" b="1" i="1" dirty="0"/>
              <a:t>(Cont.)</a:t>
            </a:r>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49</a:t>
            </a:fld>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2409" y="1390641"/>
            <a:ext cx="9509761" cy="5346630"/>
          </a:xfrm>
          <a:ln>
            <a:solidFill>
              <a:schemeClr val="accent1"/>
            </a:solidFill>
          </a:ln>
        </p:spPr>
      </p:pic>
    </p:spTree>
    <p:extLst>
      <p:ext uri="{BB962C8B-B14F-4D97-AF65-F5344CB8AC3E}">
        <p14:creationId xmlns:p14="http://schemas.microsoft.com/office/powerpoint/2010/main" val="4251928870"/>
      </p:ext>
    </p:extLst>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5" y="195308"/>
            <a:ext cx="11025050" cy="1112745"/>
          </a:xfrm>
        </p:spPr>
        <p:txBody>
          <a:bodyPr>
            <a:noAutofit/>
          </a:bodyPr>
          <a:lstStyle/>
          <a:p>
            <a:r>
              <a:rPr lang="en-US" sz="4000" b="1" i="1" dirty="0"/>
              <a:t>s</a:t>
            </a:r>
          </a:p>
        </p:txBody>
      </p:sp>
      <p:sp>
        <p:nvSpPr>
          <p:cNvPr id="3" name="Content Placeholder 2"/>
          <p:cNvSpPr>
            <a:spLocks noGrp="1"/>
          </p:cNvSpPr>
          <p:nvPr>
            <p:ph idx="1"/>
          </p:nvPr>
        </p:nvSpPr>
        <p:spPr>
          <a:xfrm>
            <a:off x="574766" y="1633989"/>
            <a:ext cx="11025049" cy="5103282"/>
          </a:xfrm>
        </p:spPr>
        <p:txBody>
          <a:bodyPr>
            <a:noAutofit/>
          </a:bodyPr>
          <a:lstStyle/>
          <a:p>
            <a:pPr>
              <a:lnSpc>
                <a:spcPct val="150000"/>
              </a:lnSpc>
            </a:pPr>
            <a:r>
              <a:rPr lang="en-US" sz="2400" b="1" i="1" dirty="0">
                <a:solidFill>
                  <a:srgbClr val="FF0000"/>
                </a:solidFill>
              </a:rPr>
              <a:t>Jenkins</a:t>
            </a:r>
            <a:r>
              <a:rPr lang="en-US" sz="2400" b="1" i="1" dirty="0"/>
              <a:t> </a:t>
            </a:r>
            <a:r>
              <a:rPr lang="en-US" sz="2400" dirty="0"/>
              <a:t>- is an open source automation tool written in Java programming language that allows continuous integration.</a:t>
            </a:r>
          </a:p>
          <a:p>
            <a:pPr>
              <a:lnSpc>
                <a:spcPct val="150000"/>
              </a:lnSpc>
            </a:pPr>
            <a:r>
              <a:rPr lang="en-US" sz="2400" dirty="0"/>
              <a:t>It provides hundreds of plugins to support building, deploying and automating any project.</a:t>
            </a:r>
          </a:p>
          <a:p>
            <a:pPr>
              <a:lnSpc>
                <a:spcPct val="150000"/>
              </a:lnSpc>
            </a:pPr>
            <a:r>
              <a:rPr lang="en-US" sz="2400" dirty="0"/>
              <a:t>It is to automate all sorts of tasks related to building, testing, and delivering or deploying software.</a:t>
            </a:r>
          </a:p>
          <a:p>
            <a:pPr>
              <a:lnSpc>
                <a:spcPct val="150000"/>
              </a:lnSpc>
            </a:pPr>
            <a:r>
              <a:rPr lang="en-US" sz="2400" dirty="0"/>
              <a:t>Jenkins can be installed through native system packages, Docker, or even run standalone by any machine with a Java Runtime Environment (JRE) installed.</a:t>
            </a:r>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5</a:t>
            </a:fld>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16876" b="18492"/>
          <a:stretch/>
        </p:blipFill>
        <p:spPr>
          <a:xfrm>
            <a:off x="574765" y="195308"/>
            <a:ext cx="4049499" cy="1126375"/>
          </a:xfrm>
          <a:prstGeom prst="rect">
            <a:avLst/>
          </a:prstGeom>
        </p:spPr>
      </p:pic>
    </p:spTree>
    <p:extLst>
      <p:ext uri="{BB962C8B-B14F-4D97-AF65-F5344CB8AC3E}">
        <p14:creationId xmlns:p14="http://schemas.microsoft.com/office/powerpoint/2010/main" val="21383346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5" y="195308"/>
            <a:ext cx="11025050" cy="1112745"/>
          </a:xfrm>
        </p:spPr>
        <p:txBody>
          <a:bodyPr>
            <a:noAutofit/>
          </a:bodyPr>
          <a:lstStyle/>
          <a:p>
            <a:r>
              <a:rPr lang="en-US" b="1" dirty="0"/>
              <a:t>Build Pipeline Configuration  </a:t>
            </a:r>
            <a:endParaRPr lang="en-US" sz="3600" b="1" i="1" dirty="0"/>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50</a:t>
            </a:fld>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606" y="2155901"/>
            <a:ext cx="8363367" cy="4702099"/>
          </a:xfrm>
        </p:spPr>
      </p:pic>
      <p:sp>
        <p:nvSpPr>
          <p:cNvPr id="7" name="Title 1"/>
          <p:cNvSpPr txBox="1">
            <a:spLocks/>
          </p:cNvSpPr>
          <p:nvPr/>
        </p:nvSpPr>
        <p:spPr>
          <a:xfrm>
            <a:off x="574765" y="1308053"/>
            <a:ext cx="11025050" cy="47525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mn-lt"/>
                <a:ea typeface="+mn-ea"/>
                <a:cs typeface="+mn-cs"/>
              </a:rPr>
              <a:t>Click on Configure as mentioned in screenshot  </a:t>
            </a:r>
          </a:p>
        </p:txBody>
      </p:sp>
    </p:spTree>
    <p:extLst>
      <p:ext uri="{BB962C8B-B14F-4D97-AF65-F5344CB8AC3E}">
        <p14:creationId xmlns:p14="http://schemas.microsoft.com/office/powerpoint/2010/main" val="3012266573"/>
      </p:ext>
    </p:extLst>
  </p:cSld>
  <p:clrMapOvr>
    <a:masterClrMapping/>
  </p:clrMapOvr>
  <p:transition spd="slow">
    <p:fade thruBlk="1"/>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5" y="195308"/>
            <a:ext cx="11025050" cy="1112745"/>
          </a:xfrm>
        </p:spPr>
        <p:txBody>
          <a:bodyPr>
            <a:noAutofit/>
          </a:bodyPr>
          <a:lstStyle/>
          <a:p>
            <a:r>
              <a:rPr lang="en-US" sz="3600" b="1" i="1" dirty="0"/>
              <a:t>Config Upstream / downstream </a:t>
            </a:r>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51</a:t>
            </a:fld>
            <a:endParaRPr lang="en-US" dirty="0"/>
          </a:p>
        </p:txBody>
      </p:sp>
      <p:sp>
        <p:nvSpPr>
          <p:cNvPr id="7" name="Content Placeholder 6"/>
          <p:cNvSpPr>
            <a:spLocks noGrp="1"/>
          </p:cNvSpPr>
          <p:nvPr>
            <p:ph idx="1"/>
          </p:nvPr>
        </p:nvSpPr>
        <p:spPr>
          <a:xfrm>
            <a:off x="705394" y="1436914"/>
            <a:ext cx="10648406" cy="4740049"/>
          </a:xfrm>
        </p:spPr>
        <p:txBody>
          <a:bodyPr/>
          <a:lstStyle/>
          <a:p>
            <a:r>
              <a:rPr lang="en-US" dirty="0"/>
              <a:t>Select </a:t>
            </a:r>
            <a:r>
              <a:rPr lang="en-US" b="1" i="1" dirty="0">
                <a:solidFill>
                  <a:srgbClr val="FF0000"/>
                </a:solidFill>
              </a:rPr>
              <a:t>githubpull</a:t>
            </a:r>
            <a:r>
              <a:rPr lang="en-US" dirty="0"/>
              <a:t> in Upstream / downstream config.</a:t>
            </a:r>
          </a:p>
          <a:p>
            <a:r>
              <a:rPr lang="en-US" dirty="0"/>
              <a:t>Click </a:t>
            </a:r>
            <a:r>
              <a:rPr lang="en-US" b="1" i="1" dirty="0">
                <a:solidFill>
                  <a:srgbClr val="FF0000"/>
                </a:solidFill>
              </a:rPr>
              <a:t>Ok</a:t>
            </a:r>
          </a:p>
        </p:txBody>
      </p:sp>
    </p:spTree>
    <p:extLst>
      <p:ext uri="{BB962C8B-B14F-4D97-AF65-F5344CB8AC3E}">
        <p14:creationId xmlns:p14="http://schemas.microsoft.com/office/powerpoint/2010/main" val="1828463430"/>
      </p:ext>
    </p:extLst>
  </p:cSld>
  <p:clrMapOvr>
    <a:masterClrMapping/>
  </p:clrMapOvr>
  <p:transition spd="slow">
    <p:fade thruBlk="1"/>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5" y="195308"/>
            <a:ext cx="11025050" cy="1112745"/>
          </a:xfrm>
        </p:spPr>
        <p:txBody>
          <a:bodyPr>
            <a:noAutofit/>
          </a:bodyPr>
          <a:lstStyle/>
          <a:p>
            <a:r>
              <a:rPr lang="en-US" sz="3600" b="1" i="1" dirty="0"/>
              <a:t>Create </a:t>
            </a:r>
            <a:r>
              <a:rPr lang="en-US" sz="3600" b="1" i="1" dirty="0">
                <a:solidFill>
                  <a:srgbClr val="FF0000"/>
                </a:solidFill>
              </a:rPr>
              <a:t>New view </a:t>
            </a:r>
            <a:r>
              <a:rPr lang="en-US" sz="3600" b="1" i="1" dirty="0"/>
              <a:t>(Cont.)</a:t>
            </a:r>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52</a:t>
            </a:fld>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t="4165" b="5006"/>
          <a:stretch/>
        </p:blipFill>
        <p:spPr>
          <a:xfrm>
            <a:off x="574765" y="1214848"/>
            <a:ext cx="11025050" cy="5630092"/>
          </a:xfrm>
        </p:spPr>
      </p:pic>
    </p:spTree>
    <p:extLst>
      <p:ext uri="{BB962C8B-B14F-4D97-AF65-F5344CB8AC3E}">
        <p14:creationId xmlns:p14="http://schemas.microsoft.com/office/powerpoint/2010/main" val="814417485"/>
      </p:ext>
    </p:extLst>
  </p:cSld>
  <p:clrMapOvr>
    <a:masterClrMapping/>
  </p:clrMapOvr>
  <p:transition spd="slow">
    <p:fade thruBlk="1"/>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5" y="195308"/>
            <a:ext cx="11025050" cy="1112745"/>
          </a:xfrm>
        </p:spPr>
        <p:txBody>
          <a:bodyPr>
            <a:noAutofit/>
          </a:bodyPr>
          <a:lstStyle/>
          <a:p>
            <a:r>
              <a:rPr lang="en-US" sz="4000" b="1" i="1" dirty="0"/>
              <a:t>CI / CD Build Pipeline (Cont.)</a:t>
            </a:r>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53</a:t>
            </a:fld>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0012" y="1216501"/>
            <a:ext cx="10034228" cy="5641499"/>
          </a:xfrm>
        </p:spPr>
      </p:pic>
    </p:spTree>
    <p:extLst>
      <p:ext uri="{BB962C8B-B14F-4D97-AF65-F5344CB8AC3E}">
        <p14:creationId xmlns:p14="http://schemas.microsoft.com/office/powerpoint/2010/main" val="942618042"/>
      </p:ext>
    </p:extLst>
  </p:cSld>
  <p:clrMapOvr>
    <a:masterClrMapping/>
  </p:clrMapOvr>
  <p:transition spd="slow">
    <p:fade thruBlk="1"/>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5" y="195308"/>
            <a:ext cx="11025050" cy="1112745"/>
          </a:xfrm>
        </p:spPr>
        <p:txBody>
          <a:bodyPr>
            <a:noAutofit/>
          </a:bodyPr>
          <a:lstStyle/>
          <a:p>
            <a:r>
              <a:rPr lang="en-US" sz="4000" b="1" i="1" dirty="0"/>
              <a:t>CI / CD Build Pipeline (Cont.)</a:t>
            </a:r>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54</a:t>
            </a:fld>
            <a:endParaRPr lang="en-US"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0789" y="1737361"/>
            <a:ext cx="9107804" cy="5120639"/>
          </a:xfrm>
        </p:spPr>
      </p:pic>
      <p:sp>
        <p:nvSpPr>
          <p:cNvPr id="9" name="Content Placeholder 5"/>
          <p:cNvSpPr txBox="1">
            <a:spLocks/>
          </p:cNvSpPr>
          <p:nvPr/>
        </p:nvSpPr>
        <p:spPr>
          <a:xfrm>
            <a:off x="574765" y="1190488"/>
            <a:ext cx="10779035" cy="5468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Finally our application deployed on Tomcat Server.</a:t>
            </a:r>
            <a:endParaRPr lang="en-US" dirty="0"/>
          </a:p>
        </p:txBody>
      </p:sp>
    </p:spTree>
    <p:extLst>
      <p:ext uri="{BB962C8B-B14F-4D97-AF65-F5344CB8AC3E}">
        <p14:creationId xmlns:p14="http://schemas.microsoft.com/office/powerpoint/2010/main" val="299084098"/>
      </p:ext>
    </p:extLst>
  </p:cSld>
  <p:clrMapOvr>
    <a:masterClrMapping/>
  </p:clrMapOvr>
  <p:transition spd="slow">
    <p:fade thruBlk="1"/>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87194"/>
            <a:ext cx="10515600" cy="1325563"/>
          </a:xfrm>
        </p:spPr>
        <p:txBody>
          <a:bodyPr>
            <a:normAutofit/>
          </a:bodyPr>
          <a:lstStyle/>
          <a:p>
            <a:pPr algn="ctr"/>
            <a:r>
              <a:rPr lang="en-US" sz="8000" b="1" i="1" dirty="0"/>
              <a:t>Thanks</a:t>
            </a:r>
            <a:endParaRPr lang="en-US" sz="3600" b="1" i="1" dirty="0"/>
          </a:p>
        </p:txBody>
      </p:sp>
      <p:sp>
        <p:nvSpPr>
          <p:cNvPr id="3" name="Content Placeholder 2"/>
          <p:cNvSpPr>
            <a:spLocks noGrp="1"/>
          </p:cNvSpPr>
          <p:nvPr>
            <p:ph idx="1"/>
          </p:nvPr>
        </p:nvSpPr>
        <p:spPr>
          <a:xfrm>
            <a:off x="838200" y="2005012"/>
            <a:ext cx="10515600" cy="4351338"/>
          </a:xfrm>
        </p:spPr>
        <p:txBody>
          <a:bodyPr>
            <a:noAutofit/>
          </a:bodyPr>
          <a:lstStyle/>
          <a:p>
            <a:pPr marL="0" indent="0" algn="ctr">
              <a:buNone/>
            </a:pPr>
            <a:r>
              <a:rPr lang="en-US" sz="23900" dirty="0"/>
              <a:t>…?</a:t>
            </a:r>
          </a:p>
        </p:txBody>
      </p:sp>
      <p:sp>
        <p:nvSpPr>
          <p:cNvPr id="4" name="Slide Number Placeholder 3"/>
          <p:cNvSpPr>
            <a:spLocks noGrp="1"/>
          </p:cNvSpPr>
          <p:nvPr>
            <p:ph type="sldNum" sz="quarter" idx="12"/>
          </p:nvPr>
        </p:nvSpPr>
        <p:spPr/>
        <p:txBody>
          <a:bodyPr/>
          <a:lstStyle/>
          <a:p>
            <a:fld id="{18925C6B-C1FE-4297-863E-68E85899D6B2}" type="slidenum">
              <a:rPr lang="en-US" smtClean="0"/>
              <a:t>55</a:t>
            </a:fld>
            <a:endParaRPr lang="en-US" dirty="0"/>
          </a:p>
        </p:txBody>
      </p:sp>
    </p:spTree>
    <p:extLst>
      <p:ext uri="{BB962C8B-B14F-4D97-AF65-F5344CB8AC3E}">
        <p14:creationId xmlns:p14="http://schemas.microsoft.com/office/powerpoint/2010/main" val="1702088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5" y="195308"/>
            <a:ext cx="11025050" cy="1112745"/>
          </a:xfrm>
        </p:spPr>
        <p:txBody>
          <a:bodyPr>
            <a:noAutofit/>
          </a:bodyPr>
          <a:lstStyle/>
          <a:p>
            <a:r>
              <a:rPr lang="en-US" sz="4000" b="1" i="1" dirty="0"/>
              <a:t>Jenkins Advantages</a:t>
            </a:r>
          </a:p>
        </p:txBody>
      </p:sp>
      <p:sp>
        <p:nvSpPr>
          <p:cNvPr id="3" name="Content Placeholder 2"/>
          <p:cNvSpPr>
            <a:spLocks noGrp="1"/>
          </p:cNvSpPr>
          <p:nvPr>
            <p:ph idx="1"/>
          </p:nvPr>
        </p:nvSpPr>
        <p:spPr>
          <a:xfrm>
            <a:off x="574766" y="1425619"/>
            <a:ext cx="11025049" cy="5210311"/>
          </a:xfrm>
        </p:spPr>
        <p:txBody>
          <a:bodyPr>
            <a:noAutofit/>
          </a:bodyPr>
          <a:lstStyle/>
          <a:p>
            <a:pPr>
              <a:lnSpc>
                <a:spcPct val="170000"/>
              </a:lnSpc>
            </a:pPr>
            <a:r>
              <a:rPr lang="en-US" sz="2600" dirty="0"/>
              <a:t>It is an open source tool.</a:t>
            </a:r>
          </a:p>
          <a:p>
            <a:pPr>
              <a:lnSpc>
                <a:spcPct val="170000"/>
              </a:lnSpc>
            </a:pPr>
            <a:r>
              <a:rPr lang="en-US" sz="2600" dirty="0"/>
              <a:t>It is free of cost.</a:t>
            </a:r>
          </a:p>
          <a:p>
            <a:pPr>
              <a:lnSpc>
                <a:spcPct val="170000"/>
              </a:lnSpc>
            </a:pPr>
            <a:r>
              <a:rPr lang="en-US" sz="2600" dirty="0"/>
              <a:t>It does not require additional installations or components. Means it is easy to install.</a:t>
            </a:r>
          </a:p>
          <a:p>
            <a:pPr>
              <a:lnSpc>
                <a:spcPct val="170000"/>
              </a:lnSpc>
            </a:pPr>
            <a:r>
              <a:rPr lang="en-US" sz="2600" dirty="0"/>
              <a:t>Easily configurable.</a:t>
            </a:r>
          </a:p>
          <a:p>
            <a:pPr>
              <a:lnSpc>
                <a:spcPct val="170000"/>
              </a:lnSpc>
            </a:pPr>
            <a:r>
              <a:rPr lang="en-US" sz="2600" dirty="0"/>
              <a:t>It supports 1000 or more plugins to ease your work. If a plugin does not exist, you can write the script for it and share with community.</a:t>
            </a:r>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6</a:t>
            </a:fld>
            <a:endParaRPr lang="en-US" dirty="0"/>
          </a:p>
        </p:txBody>
      </p:sp>
    </p:spTree>
    <p:extLst>
      <p:ext uri="{BB962C8B-B14F-4D97-AF65-F5344CB8AC3E}">
        <p14:creationId xmlns:p14="http://schemas.microsoft.com/office/powerpoint/2010/main" val="32586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5" y="195308"/>
            <a:ext cx="11025050" cy="1112745"/>
          </a:xfrm>
        </p:spPr>
        <p:txBody>
          <a:bodyPr>
            <a:noAutofit/>
          </a:bodyPr>
          <a:lstStyle/>
          <a:p>
            <a:r>
              <a:rPr lang="en-US" sz="4000" b="1" i="1" dirty="0"/>
              <a:t>Jenkins Advantages (Cont.)</a:t>
            </a:r>
          </a:p>
        </p:txBody>
      </p:sp>
      <p:sp>
        <p:nvSpPr>
          <p:cNvPr id="3" name="Content Placeholder 2"/>
          <p:cNvSpPr>
            <a:spLocks noGrp="1"/>
          </p:cNvSpPr>
          <p:nvPr>
            <p:ph idx="1"/>
          </p:nvPr>
        </p:nvSpPr>
        <p:spPr>
          <a:xfrm>
            <a:off x="574766" y="1425619"/>
            <a:ext cx="11025049" cy="5210311"/>
          </a:xfrm>
        </p:spPr>
        <p:txBody>
          <a:bodyPr>
            <a:noAutofit/>
          </a:bodyPr>
          <a:lstStyle/>
          <a:p>
            <a:pPr>
              <a:lnSpc>
                <a:spcPct val="170000"/>
              </a:lnSpc>
            </a:pPr>
            <a:r>
              <a:rPr lang="en-US" sz="2600" dirty="0"/>
              <a:t>It is built in java and hence it is portable.</a:t>
            </a:r>
          </a:p>
          <a:p>
            <a:pPr>
              <a:lnSpc>
                <a:spcPct val="170000"/>
              </a:lnSpc>
            </a:pPr>
            <a:r>
              <a:rPr lang="en-US" sz="2600" dirty="0"/>
              <a:t>It is platform independent. It is available for all platforms and different operating systems. Like OS X, Windows or Linux.</a:t>
            </a:r>
          </a:p>
          <a:p>
            <a:pPr>
              <a:lnSpc>
                <a:spcPct val="170000"/>
              </a:lnSpc>
            </a:pPr>
            <a:r>
              <a:rPr lang="en-US" sz="2600" dirty="0"/>
              <a:t>Easy support, since it open source and widely used.</a:t>
            </a:r>
          </a:p>
          <a:p>
            <a:pPr>
              <a:lnSpc>
                <a:spcPct val="170000"/>
              </a:lnSpc>
            </a:pPr>
            <a:r>
              <a:rPr lang="en-US" sz="2600" dirty="0"/>
              <a:t>Jenkins also supports cloud based architecture so that we can deploy Jenkins in cloud based platforms.</a:t>
            </a:r>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7</a:t>
            </a:fld>
            <a:endParaRPr lang="en-US" dirty="0"/>
          </a:p>
        </p:txBody>
      </p:sp>
    </p:spTree>
    <p:extLst>
      <p:ext uri="{BB962C8B-B14F-4D97-AF65-F5344CB8AC3E}">
        <p14:creationId xmlns:p14="http://schemas.microsoft.com/office/powerpoint/2010/main" val="3966599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5" y="195308"/>
            <a:ext cx="11025050" cy="1112745"/>
          </a:xfrm>
        </p:spPr>
        <p:txBody>
          <a:bodyPr>
            <a:noAutofit/>
          </a:bodyPr>
          <a:lstStyle/>
          <a:p>
            <a:r>
              <a:rPr lang="en-US" sz="4000" b="1" i="1" dirty="0"/>
              <a:t>Jenkins Disadvantages</a:t>
            </a:r>
          </a:p>
        </p:txBody>
      </p:sp>
      <p:sp>
        <p:nvSpPr>
          <p:cNvPr id="3" name="Content Placeholder 2"/>
          <p:cNvSpPr>
            <a:spLocks noGrp="1"/>
          </p:cNvSpPr>
          <p:nvPr>
            <p:ph idx="1"/>
          </p:nvPr>
        </p:nvSpPr>
        <p:spPr>
          <a:xfrm>
            <a:off x="574766" y="1425619"/>
            <a:ext cx="11025049" cy="5210311"/>
          </a:xfrm>
        </p:spPr>
        <p:txBody>
          <a:bodyPr>
            <a:noAutofit/>
          </a:bodyPr>
          <a:lstStyle/>
          <a:p>
            <a:pPr>
              <a:lnSpc>
                <a:spcPct val="150000"/>
              </a:lnSpc>
            </a:pPr>
            <a:r>
              <a:rPr lang="en-US" dirty="0"/>
              <a:t>Its interface is out dated and not user friendly compared to current user interface trends.</a:t>
            </a:r>
          </a:p>
          <a:p>
            <a:pPr>
              <a:lnSpc>
                <a:spcPct val="150000"/>
              </a:lnSpc>
            </a:pPr>
            <a:r>
              <a:rPr lang="en-US" dirty="0"/>
              <a:t>Not easy to maintain it because it runs on a server and requires some skills as server administrator to monitor its activity.</a:t>
            </a:r>
          </a:p>
          <a:p>
            <a:pPr>
              <a:lnSpc>
                <a:spcPct val="150000"/>
              </a:lnSpc>
            </a:pPr>
            <a:r>
              <a:rPr lang="en-US" dirty="0"/>
              <a:t>CI regularly breaks due to some small setting changes. CI will be paused and therefore requires some developer's team attention.</a:t>
            </a:r>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8</a:t>
            </a:fld>
            <a:endParaRPr lang="en-US" dirty="0"/>
          </a:p>
        </p:txBody>
      </p:sp>
    </p:spTree>
    <p:extLst>
      <p:ext uri="{BB962C8B-B14F-4D97-AF65-F5344CB8AC3E}">
        <p14:creationId xmlns:p14="http://schemas.microsoft.com/office/powerpoint/2010/main" val="2516684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5" y="195308"/>
            <a:ext cx="11025050" cy="1112745"/>
          </a:xfrm>
        </p:spPr>
        <p:txBody>
          <a:bodyPr>
            <a:noAutofit/>
          </a:bodyPr>
          <a:lstStyle/>
          <a:p>
            <a:r>
              <a:rPr lang="en-US" sz="4000" b="1" i="1" dirty="0"/>
              <a:t>Installing Jenkins on Windows</a:t>
            </a:r>
          </a:p>
        </p:txBody>
      </p:sp>
      <p:sp>
        <p:nvSpPr>
          <p:cNvPr id="3" name="Content Placeholder 2"/>
          <p:cNvSpPr>
            <a:spLocks noGrp="1"/>
          </p:cNvSpPr>
          <p:nvPr>
            <p:ph idx="1"/>
          </p:nvPr>
        </p:nvSpPr>
        <p:spPr>
          <a:xfrm>
            <a:off x="574766" y="1425619"/>
            <a:ext cx="11025049" cy="5210311"/>
          </a:xfrm>
        </p:spPr>
        <p:txBody>
          <a:bodyPr>
            <a:noAutofit/>
          </a:bodyPr>
          <a:lstStyle/>
          <a:p>
            <a:r>
              <a:rPr lang="en-US" dirty="0"/>
              <a:t>Hardware Requirements</a:t>
            </a:r>
          </a:p>
          <a:p>
            <a:pPr marL="0" indent="0">
              <a:buNone/>
            </a:pPr>
            <a:endParaRPr lang="en-US" dirty="0"/>
          </a:p>
          <a:p>
            <a:pPr marL="0" indent="0">
              <a:buNone/>
            </a:pPr>
            <a:endParaRPr lang="en-US" dirty="0"/>
          </a:p>
          <a:p>
            <a:pPr marL="0" indent="0">
              <a:buNone/>
            </a:pPr>
            <a:endParaRPr lang="en-US" dirty="0"/>
          </a:p>
          <a:p>
            <a:r>
              <a:rPr lang="en-US" dirty="0"/>
              <a:t>Software Requirements</a:t>
            </a:r>
          </a:p>
          <a:p>
            <a:br>
              <a:rPr lang="en-US" dirty="0"/>
            </a:br>
            <a:br>
              <a:rPr lang="en-US" dirty="0"/>
            </a:br>
            <a:endParaRPr lang="en-US" dirty="0"/>
          </a:p>
        </p:txBody>
      </p:sp>
      <p:sp>
        <p:nvSpPr>
          <p:cNvPr id="4" name="Slide Number Placeholder 3"/>
          <p:cNvSpPr>
            <a:spLocks noGrp="1"/>
          </p:cNvSpPr>
          <p:nvPr>
            <p:ph type="sldNum" sz="quarter" idx="12"/>
          </p:nvPr>
        </p:nvSpPr>
        <p:spPr>
          <a:xfrm>
            <a:off x="8856616" y="6372146"/>
            <a:ext cx="2743200" cy="365125"/>
          </a:xfrm>
        </p:spPr>
        <p:txBody>
          <a:bodyPr/>
          <a:lstStyle/>
          <a:p>
            <a:fld id="{18925C6B-C1FE-4297-863E-68E85899D6B2}" type="slidenum">
              <a:rPr lang="en-US" smtClean="0"/>
              <a:t>9</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83951499"/>
              </p:ext>
            </p:extLst>
          </p:nvPr>
        </p:nvGraphicFramePr>
        <p:xfrm>
          <a:off x="888273" y="2024483"/>
          <a:ext cx="10711542" cy="916807"/>
        </p:xfrm>
        <a:graphic>
          <a:graphicData uri="http://schemas.openxmlformats.org/drawingml/2006/table">
            <a:tbl>
              <a:tblPr/>
              <a:tblGrid>
                <a:gridCol w="2624308">
                  <a:extLst>
                    <a:ext uri="{9D8B030D-6E8A-4147-A177-3AD203B41FA5}">
                      <a16:colId xmlns:a16="http://schemas.microsoft.com/office/drawing/2014/main" val="2826638919"/>
                    </a:ext>
                  </a:extLst>
                </a:gridCol>
                <a:gridCol w="8087234">
                  <a:extLst>
                    <a:ext uri="{9D8B030D-6E8A-4147-A177-3AD203B41FA5}">
                      <a16:colId xmlns:a16="http://schemas.microsoft.com/office/drawing/2014/main" val="2484192785"/>
                    </a:ext>
                  </a:extLst>
                </a:gridCol>
              </a:tblGrid>
              <a:tr h="344053">
                <a:tc>
                  <a:txBody>
                    <a:bodyPr/>
                    <a:lstStyle/>
                    <a:p>
                      <a:pPr algn="just" fontAlgn="t"/>
                      <a:r>
                        <a:rPr lang="en-US" dirty="0">
                          <a:solidFill>
                            <a:srgbClr val="333333"/>
                          </a:solidFill>
                          <a:effectLst/>
                          <a:latin typeface="inter-regular"/>
                        </a:rPr>
                        <a:t>Memory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2 GB RAM (Recommended)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628079765"/>
                  </a:ext>
                </a:extLst>
              </a:tr>
              <a:tr h="490087">
                <a:tc>
                  <a:txBody>
                    <a:bodyPr/>
                    <a:lstStyle/>
                    <a:p>
                      <a:pPr algn="just" fontAlgn="t"/>
                      <a:r>
                        <a:rPr lang="en-US" dirty="0">
                          <a:solidFill>
                            <a:srgbClr val="333333"/>
                          </a:solidFill>
                          <a:effectLst/>
                          <a:latin typeface="inter-regular"/>
                        </a:rPr>
                        <a:t>Disk Space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We need at least 1 GB of space in our hard drive for Jenkins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6937068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054011771"/>
              </p:ext>
            </p:extLst>
          </p:nvPr>
        </p:nvGraphicFramePr>
        <p:xfrm>
          <a:off x="888273" y="4050367"/>
          <a:ext cx="10711542" cy="2103120"/>
        </p:xfrm>
        <a:graphic>
          <a:graphicData uri="http://schemas.openxmlformats.org/drawingml/2006/table">
            <a:tbl>
              <a:tblPr/>
              <a:tblGrid>
                <a:gridCol w="2078361">
                  <a:extLst>
                    <a:ext uri="{9D8B030D-6E8A-4147-A177-3AD203B41FA5}">
                      <a16:colId xmlns:a16="http://schemas.microsoft.com/office/drawing/2014/main" val="642196988"/>
                    </a:ext>
                  </a:extLst>
                </a:gridCol>
                <a:gridCol w="8633181">
                  <a:extLst>
                    <a:ext uri="{9D8B030D-6E8A-4147-A177-3AD203B41FA5}">
                      <a16:colId xmlns:a16="http://schemas.microsoft.com/office/drawing/2014/main" val="2416168937"/>
                    </a:ext>
                  </a:extLst>
                </a:gridCol>
              </a:tblGrid>
              <a:tr h="0">
                <a:tc>
                  <a:txBody>
                    <a:bodyPr/>
                    <a:lstStyle/>
                    <a:p>
                      <a:pPr algn="just" fontAlgn="t">
                        <a:lnSpc>
                          <a:spcPct val="150000"/>
                        </a:lnSpc>
                      </a:pPr>
                      <a:r>
                        <a:rPr lang="en-US" dirty="0">
                          <a:solidFill>
                            <a:srgbClr val="333333"/>
                          </a:solidFill>
                          <a:effectLst/>
                          <a:latin typeface="inter-regular"/>
                        </a:rPr>
                        <a:t>JDK</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lnSpc>
                          <a:spcPct val="150000"/>
                        </a:lnSpc>
                      </a:pPr>
                      <a:r>
                        <a:rPr lang="en-US" dirty="0">
                          <a:solidFill>
                            <a:srgbClr val="333333"/>
                          </a:solidFill>
                          <a:effectLst/>
                          <a:latin typeface="inter-regular"/>
                        </a:rPr>
                        <a:t>We need either Java Development (JDK) or Java Runtime Environment (JRE)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172652372"/>
                  </a:ext>
                </a:extLst>
              </a:tr>
              <a:tr h="0">
                <a:tc>
                  <a:txBody>
                    <a:bodyPr/>
                    <a:lstStyle/>
                    <a:p>
                      <a:pPr algn="just" fontAlgn="t">
                        <a:lnSpc>
                          <a:spcPct val="150000"/>
                        </a:lnSpc>
                      </a:pPr>
                      <a:r>
                        <a:rPr lang="en-US" dirty="0">
                          <a:solidFill>
                            <a:srgbClr val="333333"/>
                          </a:solidFill>
                          <a:effectLst/>
                          <a:latin typeface="inter-regular"/>
                        </a:rPr>
                        <a:t>Operating System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lnSpc>
                          <a:spcPct val="150000"/>
                        </a:lnSpc>
                      </a:pPr>
                      <a:r>
                        <a:rPr lang="en-US" dirty="0">
                          <a:solidFill>
                            <a:srgbClr val="333333"/>
                          </a:solidFill>
                          <a:effectLst/>
                          <a:latin typeface="inter-regular"/>
                        </a:rPr>
                        <a:t>Jenkins can be installed on Windows, Mac OS X</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64284243"/>
                  </a:ext>
                </a:extLst>
              </a:tr>
              <a:tr h="0">
                <a:tc>
                  <a:txBody>
                    <a:bodyPr/>
                    <a:lstStyle/>
                    <a:p>
                      <a:pPr algn="just" fontAlgn="t">
                        <a:lnSpc>
                          <a:spcPct val="150000"/>
                        </a:lnSpc>
                      </a:pPr>
                      <a:r>
                        <a:rPr lang="en-US" dirty="0">
                          <a:solidFill>
                            <a:srgbClr val="333333"/>
                          </a:solidFill>
                          <a:effectLst/>
                          <a:latin typeface="inter-regular"/>
                        </a:rPr>
                        <a:t>Java Container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lnSpc>
                          <a:spcPct val="150000"/>
                        </a:lnSpc>
                      </a:pPr>
                      <a:r>
                        <a:rPr lang="en-US" dirty="0">
                          <a:solidFill>
                            <a:srgbClr val="333333"/>
                          </a:solidFill>
                          <a:effectLst/>
                          <a:latin typeface="inter-regular"/>
                        </a:rPr>
                        <a:t>The WAR (Web Application Resource) file can be run in any container that supports Servlet 2.4/JSP 2.0 or later. (For example Tomcat 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484439899"/>
                  </a:ext>
                </a:extLst>
              </a:tr>
            </a:tbl>
          </a:graphicData>
        </a:graphic>
      </p:graphicFrame>
    </p:spTree>
    <p:extLst>
      <p:ext uri="{BB962C8B-B14F-4D97-AF65-F5344CB8AC3E}">
        <p14:creationId xmlns:p14="http://schemas.microsoft.com/office/powerpoint/2010/main" val="850556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11986</TotalTime>
  <Words>2094</Words>
  <Application>Microsoft Office PowerPoint</Application>
  <PresentationFormat>Widescreen</PresentationFormat>
  <Paragraphs>269</Paragraphs>
  <Slides>55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inter-regular</vt:lpstr>
      <vt:lpstr>Arial</vt:lpstr>
      <vt:lpstr>Calibri</vt:lpstr>
      <vt:lpstr>Calibri Light</vt:lpstr>
      <vt:lpstr>Office Theme</vt:lpstr>
      <vt:lpstr>Jenkins: A CI/CD Tool for DevOps</vt:lpstr>
      <vt:lpstr>Contents</vt:lpstr>
      <vt:lpstr>Continuous Integration</vt:lpstr>
      <vt:lpstr>How does Continuous Integration Work?</vt:lpstr>
      <vt:lpstr>s</vt:lpstr>
      <vt:lpstr>Jenkins Advantages</vt:lpstr>
      <vt:lpstr>Jenkins Advantages (Cont.)</vt:lpstr>
      <vt:lpstr>Jenkins Disadvantages</vt:lpstr>
      <vt:lpstr>Installing Jenkins on Windows</vt:lpstr>
      <vt:lpstr>Jenkins Release Types</vt:lpstr>
      <vt:lpstr>Java Setup for Jenkins</vt:lpstr>
      <vt:lpstr>Jenkins Setup</vt:lpstr>
      <vt:lpstr>Setup plugins and create jobs in Jenkins</vt:lpstr>
      <vt:lpstr>Setup plugins and create jobs in Jenkins (Cont.)</vt:lpstr>
      <vt:lpstr>Setup plugins and Create jobs in Jenkins (Cont.)</vt:lpstr>
      <vt:lpstr>Setup plugins and Create jobs in Jenkins (Cont.)</vt:lpstr>
      <vt:lpstr>Setup plugins and Create jobs in Jenkins (Cont.)</vt:lpstr>
      <vt:lpstr>Setup plugins and Create jobs in Jenkins (Cont.)</vt:lpstr>
      <vt:lpstr>Integrating Jenkins with GitHub</vt:lpstr>
      <vt:lpstr>Integrating Jenkins with GitHub (Cont.)</vt:lpstr>
      <vt:lpstr>Integrating Jenkins with GitHub (Cont.)</vt:lpstr>
      <vt:lpstr>Integrating Jenkins with GitHub (Cont.)</vt:lpstr>
      <vt:lpstr>Integrating Jenkins with GitHub (Cont.)</vt:lpstr>
      <vt:lpstr>Integrating Jenkins with GitHub (Cont.)</vt:lpstr>
      <vt:lpstr>Integrating Jenkins with GitHub (Cont.)</vt:lpstr>
      <vt:lpstr>Build Tool Ant</vt:lpstr>
      <vt:lpstr>Integrating Jenkins with Ant</vt:lpstr>
      <vt:lpstr>Create Build Job buildandcodereview Using Ant Tool (Cont.)</vt:lpstr>
      <vt:lpstr>Create Build Job buildandcodereview Using Ant Tool (Cont.)</vt:lpstr>
      <vt:lpstr>Create Build Job buildandcodereview Using Ant Tool</vt:lpstr>
      <vt:lpstr>Install “Ant” and ”Warning Next Generation” Plugins</vt:lpstr>
      <vt:lpstr>Create Build Job Ant Tool (Cont.)</vt:lpstr>
      <vt:lpstr>Create unittest Job</vt:lpstr>
      <vt:lpstr>Unite-Test Tool (Junit)</vt:lpstr>
      <vt:lpstr>Install “Junit” Plugin</vt:lpstr>
      <vt:lpstr>Install “Junit” Plugin (Cont.)</vt:lpstr>
      <vt:lpstr>Install “Junit” Plugin (Cont.)</vt:lpstr>
      <vt:lpstr>Create Job unittest Using JUnit Tool</vt:lpstr>
      <vt:lpstr>Configure unittest</vt:lpstr>
      <vt:lpstr>Configure unittest (Cont.)</vt:lpstr>
      <vt:lpstr>Configure unittest Post-Build-Action</vt:lpstr>
      <vt:lpstr>Create Deploy job and Install Required Plugins</vt:lpstr>
      <vt:lpstr>Configure Deploy Job</vt:lpstr>
      <vt:lpstr>CI / CD Build Pipeline </vt:lpstr>
      <vt:lpstr>Create complete pipeline </vt:lpstr>
      <vt:lpstr>Create complete pipeline (Cont.)</vt:lpstr>
      <vt:lpstr>Create complete pipeline (Cont.)</vt:lpstr>
      <vt:lpstr>Create New view</vt:lpstr>
      <vt:lpstr>Create New view (Cont.)</vt:lpstr>
      <vt:lpstr>Build Pipeline Configuration  </vt:lpstr>
      <vt:lpstr>Config Upstream / downstream </vt:lpstr>
      <vt:lpstr>Create New view (Cont.)</vt:lpstr>
      <vt:lpstr>CI / CD Build Pipeline (Cont.)</vt:lpstr>
      <vt:lpstr>CI / CD Build Pipeline (Cont.)</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Muhammad Hanif</dc:creator>
  <cp:lastModifiedBy>Qasim Malik</cp:lastModifiedBy>
  <cp:revision>1778</cp:revision>
  <dcterms:created xsi:type="dcterms:W3CDTF">2017-02-21T04:58:17Z</dcterms:created>
  <dcterms:modified xsi:type="dcterms:W3CDTF">2022-10-19T11:26:14Z</dcterms:modified>
</cp:coreProperties>
</file>