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sldIdLst>
    <p:sldId id="435" r:id="rId3"/>
    <p:sldId id="403" r:id="rId5"/>
    <p:sldId id="404" r:id="rId6"/>
    <p:sldId id="436" r:id="rId7"/>
    <p:sldId id="409" r:id="rId8"/>
    <p:sldId id="408" r:id="rId9"/>
    <p:sldId id="410" r:id="rId10"/>
    <p:sldId id="413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3" r:id="rId19"/>
    <p:sldId id="424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</p:sldIdLst>
  <p:sldSz cx="16256000" cy="9144000"/>
  <p:notesSz cx="9144000" cy="6858000"/>
  <p:defaultTextStyle>
    <a:defPPr>
      <a:defRPr lang="en-US"/>
    </a:defPPr>
    <a:lvl1pPr marL="0" algn="l" defTabSz="1045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605" algn="l" defTabSz="1045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5210" algn="l" defTabSz="1045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180" algn="l" defTabSz="1045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785" algn="l" defTabSz="1045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390" algn="l" defTabSz="1045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95" algn="l" defTabSz="1045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600" algn="l" defTabSz="1045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80205" algn="l" defTabSz="10452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VAA Scope" id="{EED29D93-A3B0-49D6-A621-B8452B9F3AFE}">
          <p14:sldIdLst>
            <p14:sldId id="435"/>
            <p14:sldId id="403"/>
            <p14:sldId id="404"/>
            <p14:sldId id="436"/>
            <p14:sldId id="409"/>
            <p14:sldId id="408"/>
            <p14:sldId id="410"/>
            <p14:sldId id="413"/>
            <p14:sldId id="415"/>
            <p14:sldId id="416"/>
            <p14:sldId id="417"/>
            <p14:sldId id="418"/>
            <p14:sldId id="419"/>
            <p14:sldId id="420"/>
            <p14:sldId id="421"/>
            <p14:sldId id="423"/>
            <p14:sldId id="424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>
      <p:cViewPr varScale="1">
        <p:scale>
          <a:sx n="52" d="100"/>
          <a:sy n="52" d="100"/>
        </p:scale>
        <p:origin x="726" y="6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39E4-CCC7-4672-8707-FBC4A6D7AD82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2DC6-21AB-4064-A58C-B8733D3B6AB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52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605" algn="l" defTabSz="10452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5210" algn="l" defTabSz="10452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180" algn="l" defTabSz="10452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785" algn="l" defTabSz="10452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390" algn="l" defTabSz="10452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95" algn="l" defTabSz="10452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600" algn="l" defTabSz="10452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80205" algn="l" defTabSz="104521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CIIT - Software Engineering-CSC291-Spring-2015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311" y="228599"/>
            <a:ext cx="13554955" cy="1445817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310" y="2091566"/>
            <a:ext cx="13554956" cy="6186767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5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80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54666" y="8537506"/>
            <a:ext cx="1625600" cy="50800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8EF9831-35B4-4843-9AA9-F06FC1EDDB89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15" y="114365"/>
            <a:ext cx="1619250" cy="1609725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0"/>
            <a:ext cx="1625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9147110"/>
            <a:ext cx="1625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6256000" y="0"/>
            <a:ext cx="0" cy="914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0"/>
            <a:ext cx="0" cy="914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1688365" y="0"/>
            <a:ext cx="0" cy="1838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1838325"/>
            <a:ext cx="1688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1688365" y="1804207"/>
            <a:ext cx="14567634" cy="28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2"/>
            <a:ext cx="14630400" cy="6034618"/>
          </a:xfrm>
          <a:prstGeom prst="rect">
            <a:avLst/>
          </a:prstGeom>
        </p:spPr>
        <p:txBody>
          <a:bodyPr vert="eaVert" lIns="104498" tIns="52249" rIns="104498" bIns="52249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187"/>
            <a:ext cx="3657600" cy="7802034"/>
          </a:xfrm>
          <a:prstGeom prst="rect">
            <a:avLst/>
          </a:prstGeom>
        </p:spPr>
        <p:txBody>
          <a:bodyPr vert="eaVert" lIns="104498" tIns="52249" rIns="104498" bIns="52249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187"/>
            <a:ext cx="10701867" cy="7802034"/>
          </a:xfrm>
          <a:prstGeom prst="rect">
            <a:avLst/>
          </a:prstGeom>
        </p:spPr>
        <p:txBody>
          <a:bodyPr vert="eaVert" lIns="104498" tIns="52249" rIns="104498" bIns="52249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2"/>
            <a:ext cx="14630400" cy="6034618"/>
          </a:xfrm>
          <a:prstGeom prst="rect">
            <a:avLst/>
          </a:prstGeom>
        </p:spPr>
        <p:txBody>
          <a:bodyPr lIns="104498" tIns="52249" rIns="104498" bIns="52249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8800" y="8534402"/>
            <a:ext cx="677333" cy="486834"/>
          </a:xfrm>
        </p:spPr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3" y="5875868"/>
            <a:ext cx="13817600" cy="1816100"/>
          </a:xfrm>
          <a:prstGeom prst="rect">
            <a:avLst/>
          </a:prstGeom>
        </p:spPr>
        <p:txBody>
          <a:bodyPr lIns="104498" tIns="52249" rIns="104498" bIns="52249"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3" y="3875623"/>
            <a:ext cx="13817600" cy="2000249"/>
          </a:xfrm>
          <a:prstGeom prst="rect">
            <a:avLst/>
          </a:prstGeom>
        </p:spPr>
        <p:txBody>
          <a:bodyPr lIns="104498" tIns="52249" rIns="104498" bIns="52249"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26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5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71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123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34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802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8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8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2046818"/>
            <a:ext cx="7182557" cy="853016"/>
          </a:xfrm>
          <a:prstGeom prst="rect">
            <a:avLst/>
          </a:prstGeom>
        </p:spPr>
        <p:txBody>
          <a:bodyPr lIns="104498" tIns="52249" rIns="104498" bIns="52249" anchor="b"/>
          <a:lstStyle>
            <a:lvl1pPr marL="0" indent="0">
              <a:buNone/>
              <a:defRPr sz="2700" b="1"/>
            </a:lvl1pPr>
            <a:lvl2pPr marL="522605" indent="0">
              <a:buNone/>
              <a:defRPr sz="2300" b="1"/>
            </a:lvl2pPr>
            <a:lvl3pPr marL="1045210" indent="0">
              <a:buNone/>
              <a:defRPr sz="2100" b="1"/>
            </a:lvl3pPr>
            <a:lvl4pPr marL="1567180" indent="0">
              <a:buNone/>
              <a:defRPr sz="1800" b="1"/>
            </a:lvl4pPr>
            <a:lvl5pPr marL="2089785" indent="0">
              <a:buNone/>
              <a:defRPr sz="1800" b="1"/>
            </a:lvl5pPr>
            <a:lvl6pPr marL="2612390" indent="0">
              <a:buNone/>
              <a:defRPr sz="1800" b="1"/>
            </a:lvl6pPr>
            <a:lvl7pPr marL="3134995" indent="0">
              <a:buNone/>
              <a:defRPr sz="1800" b="1"/>
            </a:lvl7pPr>
            <a:lvl8pPr marL="3657600" indent="0">
              <a:buNone/>
              <a:defRPr sz="1800" b="1"/>
            </a:lvl8pPr>
            <a:lvl9pPr marL="41802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2" y="2899834"/>
            <a:ext cx="7182557" cy="5268384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6"/>
          </a:xfrm>
          <a:prstGeom prst="rect">
            <a:avLst/>
          </a:prstGeom>
        </p:spPr>
        <p:txBody>
          <a:bodyPr lIns="104498" tIns="52249" rIns="104498" bIns="52249" anchor="b"/>
          <a:lstStyle>
            <a:lvl1pPr marL="0" indent="0">
              <a:buNone/>
              <a:defRPr sz="2700" b="1"/>
            </a:lvl1pPr>
            <a:lvl2pPr marL="522605" indent="0">
              <a:buNone/>
              <a:defRPr sz="2300" b="1"/>
            </a:lvl2pPr>
            <a:lvl3pPr marL="1045210" indent="0">
              <a:buNone/>
              <a:defRPr sz="2100" b="1"/>
            </a:lvl3pPr>
            <a:lvl4pPr marL="1567180" indent="0">
              <a:buNone/>
              <a:defRPr sz="1800" b="1"/>
            </a:lvl4pPr>
            <a:lvl5pPr marL="2089785" indent="0">
              <a:buNone/>
              <a:defRPr sz="1800" b="1"/>
            </a:lvl5pPr>
            <a:lvl6pPr marL="2612390" indent="0">
              <a:buNone/>
              <a:defRPr sz="1800" b="1"/>
            </a:lvl6pPr>
            <a:lvl7pPr marL="3134995" indent="0">
              <a:buNone/>
              <a:defRPr sz="1800" b="1"/>
            </a:lvl7pPr>
            <a:lvl8pPr marL="3657600" indent="0">
              <a:buNone/>
              <a:defRPr sz="1800" b="1"/>
            </a:lvl8pPr>
            <a:lvl9pPr marL="41802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5" y="2899834"/>
            <a:ext cx="7185378" cy="5268384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  <a:prstGeom prst="rect">
            <a:avLst/>
          </a:prstGeom>
        </p:spPr>
        <p:txBody>
          <a:bodyPr lIns="104498" tIns="52249" rIns="104498" bIns="52249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364066"/>
            <a:ext cx="5348113" cy="1549400"/>
          </a:xfrm>
          <a:prstGeom prst="rect">
            <a:avLst/>
          </a:prstGeom>
        </p:spPr>
        <p:txBody>
          <a:bodyPr lIns="104498" tIns="52249" rIns="104498" bIns="52249"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9" y="364072"/>
            <a:ext cx="9087557" cy="7804151"/>
          </a:xfrm>
          <a:prstGeom prst="rect">
            <a:avLst/>
          </a:prstGeom>
        </p:spPr>
        <p:txBody>
          <a:bodyPr lIns="104498" tIns="52249" rIns="104498" bIns="52249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1913472"/>
            <a:ext cx="5348113" cy="6254751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>
              <a:buNone/>
              <a:defRPr sz="1600"/>
            </a:lvl1pPr>
            <a:lvl2pPr marL="522605" indent="0">
              <a:buNone/>
              <a:defRPr sz="1400"/>
            </a:lvl2pPr>
            <a:lvl3pPr marL="1045210" indent="0">
              <a:buNone/>
              <a:defRPr sz="1100"/>
            </a:lvl3pPr>
            <a:lvl4pPr marL="1567180" indent="0">
              <a:buNone/>
              <a:defRPr sz="1000"/>
            </a:lvl4pPr>
            <a:lvl5pPr marL="2089785" indent="0">
              <a:buNone/>
              <a:defRPr sz="1000"/>
            </a:lvl5pPr>
            <a:lvl6pPr marL="2612390" indent="0">
              <a:buNone/>
              <a:defRPr sz="1000"/>
            </a:lvl6pPr>
            <a:lvl7pPr marL="3134995" indent="0">
              <a:buNone/>
              <a:defRPr sz="1000"/>
            </a:lvl7pPr>
            <a:lvl8pPr marL="3657600" indent="0">
              <a:buNone/>
              <a:defRPr sz="1000"/>
            </a:lvl8pPr>
            <a:lvl9pPr marL="41802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1" y="6400804"/>
            <a:ext cx="9753600" cy="755651"/>
          </a:xfrm>
          <a:prstGeom prst="rect">
            <a:avLst/>
          </a:prstGeom>
        </p:spPr>
        <p:txBody>
          <a:bodyPr lIns="104498" tIns="52249" rIns="104498" bIns="52249"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1" y="817034"/>
            <a:ext cx="9753600" cy="5486400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>
              <a:buNone/>
              <a:defRPr sz="3700"/>
            </a:lvl1pPr>
            <a:lvl2pPr marL="522605" indent="0">
              <a:buNone/>
              <a:defRPr sz="3200"/>
            </a:lvl2pPr>
            <a:lvl3pPr marL="1045210" indent="0">
              <a:buNone/>
              <a:defRPr sz="2700"/>
            </a:lvl3pPr>
            <a:lvl4pPr marL="1567180" indent="0">
              <a:buNone/>
              <a:defRPr sz="2300"/>
            </a:lvl4pPr>
            <a:lvl5pPr marL="2089785" indent="0">
              <a:buNone/>
              <a:defRPr sz="2300"/>
            </a:lvl5pPr>
            <a:lvl6pPr marL="2612390" indent="0">
              <a:buNone/>
              <a:defRPr sz="2300"/>
            </a:lvl6pPr>
            <a:lvl7pPr marL="3134995" indent="0">
              <a:buNone/>
              <a:defRPr sz="2300"/>
            </a:lvl7pPr>
            <a:lvl8pPr marL="3657600" indent="0">
              <a:buNone/>
              <a:defRPr sz="2300"/>
            </a:lvl8pPr>
            <a:lvl9pPr marL="4180205" indent="0">
              <a:buNone/>
              <a:defRPr sz="2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1" y="7156455"/>
            <a:ext cx="9753600" cy="107314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>
              <a:buNone/>
              <a:defRPr sz="1600"/>
            </a:lvl1pPr>
            <a:lvl2pPr marL="522605" indent="0">
              <a:buNone/>
              <a:defRPr sz="1400"/>
            </a:lvl2pPr>
            <a:lvl3pPr marL="1045210" indent="0">
              <a:buNone/>
              <a:defRPr sz="1100"/>
            </a:lvl3pPr>
            <a:lvl4pPr marL="1567180" indent="0">
              <a:buNone/>
              <a:defRPr sz="1000"/>
            </a:lvl4pPr>
            <a:lvl5pPr marL="2089785" indent="0">
              <a:buNone/>
              <a:defRPr sz="1000"/>
            </a:lvl5pPr>
            <a:lvl6pPr marL="2612390" indent="0">
              <a:buNone/>
              <a:defRPr sz="1000"/>
            </a:lvl6pPr>
            <a:lvl7pPr marL="3134995" indent="0">
              <a:buNone/>
              <a:defRPr sz="1000"/>
            </a:lvl7pPr>
            <a:lvl8pPr marL="3657600" indent="0">
              <a:buNone/>
              <a:defRPr sz="1000"/>
            </a:lvl8pPr>
            <a:lvl9pPr marL="41802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8475136"/>
            <a:ext cx="3793067" cy="486834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134" y="8475136"/>
            <a:ext cx="5147733" cy="486834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0133" y="8475136"/>
            <a:ext cx="3793067" cy="486834"/>
          </a:xfrm>
          <a:prstGeom prst="rect">
            <a:avLst/>
          </a:prstGeom>
        </p:spPr>
        <p:txBody>
          <a:bodyPr vert="horz" lIns="104498" tIns="52249" rIns="104498" bIns="5224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9831-35B4-4843-9AA9-F06FC1EDDB8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1" name="Picture 3" descr="C:\Users\SAJID\Desktop\tw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2881" y="0"/>
            <a:ext cx="16258943" cy="9144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4521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795" indent="-391795" algn="l" defTabSz="10452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8995" indent="-326390" algn="l" defTabSz="10452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indent="-260985" algn="l" defTabSz="10452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260985" algn="l" defTabSz="10452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405" indent="-260985" algn="l" defTabSz="1045210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375" indent="-260985" algn="l" defTabSz="10452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5980" indent="-260985" algn="l" defTabSz="10452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585" indent="-260985" algn="l" defTabSz="10452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90" indent="-260985" algn="l" defTabSz="10452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2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605" algn="l" defTabSz="10452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5210" algn="l" defTabSz="10452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180" algn="l" defTabSz="10452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785" algn="l" defTabSz="10452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390" algn="l" defTabSz="10452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95" algn="l" defTabSz="10452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algn="l" defTabSz="10452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205" algn="l" defTabSz="10452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turnitin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356406" y="-192614"/>
            <a:ext cx="467342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52400" tIns="76200" rIns="152400" bIns="76200" numCol="1" anchor="t" anchorCtr="0" compatLnSpc="1"/>
          <a:lstStyle/>
          <a:p>
            <a:endParaRPr lang="en-US" sz="3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98" y="2667000"/>
            <a:ext cx="10515203" cy="5475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  <a:br>
              <a:rPr lang="en-US" sz="7500" b="1" dirty="0"/>
            </a:b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Advantages/Benefits of Proposed System</a:t>
            </a: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mention at least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5-7 advantages and benefits 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your proposed project in bullets/numbering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391795" lvl="0" indent="-391795" algn="just" defTabSz="104521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Write down the scope of your project  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logical flow with consistency.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91795" algn="just" defTabSz="104521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Briefly define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functionalities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proposed project</a:t>
            </a:r>
            <a:r>
              <a:rPr lang="en-US" dirty="0"/>
              <a:t>.  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lvl="0" indent="-391795" algn="just" defTabSz="104521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terms 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Software Design, Development and Engineering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5-8 Slides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Usually atleast 5-6 Modules for 2 student’s projects and 8-9 modules for 3 student’s project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down the modules of the proposed project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slide and then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the modules in next slides.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writing the modules Don’t forget to mention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special/new features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module.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Module-1 Name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Module-2 Name 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Module-3 Name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Module-3 Name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5: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Module-5 Name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6: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Module-6 Name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Module-1: Module Name 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 1 Slide/Per Module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Briefly give the details of module, along with its major features.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in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flow with user aspect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Limitations/Constraints</a:t>
            </a:r>
            <a:br>
              <a:rPr lang="en-US" b="1" dirty="0"/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limitations and constraints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proposed project</a:t>
            </a:r>
            <a:r>
              <a:rPr lang="en-US" dirty="0"/>
              <a:t>. 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Methodology</a:t>
            </a:r>
            <a:br>
              <a:rPr lang="en-US" b="1" u="sng" dirty="0"/>
            </a:br>
            <a:br>
              <a:rPr lang="en-US" b="1" dirty="0"/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Methodology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mention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Methodology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will follow for project implementation and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valid reasons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you selected this?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mention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will follow for project implementation and give valid reasons why you selected this?.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br>
              <a:rPr lang="en-US" b="1" u="sng" dirty="0"/>
            </a:br>
            <a:br>
              <a:rPr lang="en-US" b="1" dirty="0"/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Note: 1 - 2 Slides </a:t>
            </a:r>
            <a:endParaRPr lang="en-US" b="1" dirty="0">
              <a:solidFill>
                <a:srgbClr val="FF0000"/>
              </a:solidFill>
            </a:endParaRPr>
          </a:p>
          <a:p>
            <a:pPr marL="321310" lvl="1" indent="-321310" algn="just"/>
            <a:r>
              <a:rPr lang="en-US" dirty="0"/>
              <a:t>   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all the hardware/software tools and technologies with version number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will be used in implementation of the project. Write about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APIs, language(s), SDK(s)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 which you will use for implementation. </a:t>
            </a:r>
            <a:r>
              <a:rPr lang="en-GB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should have </a:t>
            </a:r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reasons </a:t>
            </a:r>
            <a:r>
              <a:rPr lang="en-GB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choosing these tool and technologies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4267" y="4786968"/>
          <a:ext cx="14867466" cy="3750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5453"/>
                <a:gridCol w="3716880"/>
                <a:gridCol w="2514600"/>
                <a:gridCol w="4690533"/>
              </a:tblGrid>
              <a:tr h="340958">
                <a:tc rowSpan="11">
                  <a:txBody>
                    <a:bodyPr/>
                    <a:lstStyle/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Rationale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Visual Studio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 Photoshop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CSC 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Work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Word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 Point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Pencil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Mockups Creation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7112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Rationale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Language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  <a:tr h="340958">
                <a:tc vMerge="1">
                  <a:tcPr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Development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Stakeholders and Roles</a:t>
            </a:r>
            <a:br>
              <a:rPr lang="en-US" b="1" dirty="0"/>
            </a:br>
            <a:br>
              <a:rPr lang="en-US" b="1" u="sng" dirty="0"/>
            </a:br>
            <a:br>
              <a:rPr lang="en-US" b="1" dirty="0"/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Note: 1 Slide only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stakeholders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their roles.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5600" y="3564698"/>
          <a:ext cx="15324666" cy="477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4733"/>
                <a:gridCol w="12219933"/>
              </a:tblGrid>
              <a:tr h="1456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" algn="l"/>
                        </a:tabLs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Sponsor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0" indent="-1143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743200" algn="ctr"/>
                          <a:tab pos="5486400" algn="r"/>
                          <a:tab pos="57150" algn="l"/>
                          <a:tab pos="1771650" algn="r"/>
                        </a:tabLst>
                      </a:pP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 Mention your project sponsor.</a:t>
                      </a:r>
                      <a:endParaRPr 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5885" marR="0" indent="-1143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743200" algn="ctr"/>
                          <a:tab pos="5486400" algn="r"/>
                          <a:tab pos="57150" algn="l"/>
                          <a:tab pos="1771650" algn="r"/>
                        </a:tabLst>
                      </a:pP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Default option will be: COMSATS, Institute of Information Technology Islamabad</a:t>
                      </a:r>
                      <a:endParaRPr 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600"/>
                        </a:spcAft>
                        <a:tabLst>
                          <a:tab pos="57150" algn="l"/>
                          <a:tab pos="1771650" algn="r"/>
                        </a:tabLst>
                      </a:pP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600"/>
                        </a:spcAft>
                        <a:tabLst>
                          <a:tab pos="57150" algn="l"/>
                          <a:tab pos="1771650" algn="r"/>
                        </a:tabLs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0" indent="-1143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7150" algn="l"/>
                          <a:tab pos="1771650" algn="r"/>
                        </a:tabLst>
                      </a:pP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Mention your stake holders with their roles and responsibilities.</a:t>
                      </a:r>
                      <a:endParaRPr 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57150" algn="l"/>
                          <a:tab pos="1771650" algn="r"/>
                        </a:tabLst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Year Project Committee: 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of project</a:t>
                      </a:r>
                      <a:endParaRPr 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104521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57150" algn="l"/>
                          <a:tab pos="1771650" algn="r"/>
                        </a:tabLst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Supervisor Name: </a:t>
                      </a: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Mr./Miss …</a:t>
                      </a:r>
                      <a:endParaRPr 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1045210" rtl="0" eaLnBrk="1" fontAlgn="auto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>
                          <a:tab pos="57150" algn="l"/>
                          <a:tab pos="1771650" algn="r"/>
                        </a:tabLst>
                        <a:defRPr/>
                      </a:pPr>
                      <a:r>
                        <a:rPr lang="en-US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option will be</a:t>
                      </a:r>
                      <a:endParaRPr lang="en-US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Students names</a:t>
                      </a:r>
                      <a:endParaRPr 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  <a:tabLst>
                          <a:tab pos="57150" algn="l"/>
                          <a:tab pos="1771650" algn="r"/>
                        </a:tabLst>
                      </a:pPr>
                      <a:endParaRPr lang="en-US" sz="2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Individual Tasks/Work Division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Note: 1 Slide only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division and task break down of each student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roles.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9"/>
          <p:cNvGraphicFramePr/>
          <p:nvPr/>
        </p:nvGraphicFramePr>
        <p:xfrm>
          <a:off x="700079" y="3810000"/>
          <a:ext cx="14855841" cy="4375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4265"/>
                <a:gridCol w="4872176"/>
                <a:gridCol w="6629400"/>
              </a:tblGrid>
              <a:tr h="11633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 Name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 Registration Number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Responsibility/ Modules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 anchor="ctr"/>
                </a:tc>
              </a:tr>
              <a:tr h="846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1Name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1 Registration Number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Describe the work division of each student along with modules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E.g.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743200" algn="ctr"/>
                          <a:tab pos="5486400" algn="r"/>
                          <a:tab pos="457200" algn="l"/>
                          <a:tab pos="2743200" algn="ctr"/>
                          <a:tab pos="5486400" algn="r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(Module1-Module3) Augmented reality and Databases tasks.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2 Name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2 Registration Number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3 Name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 3 Registration Number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 Approach</a:t>
            </a:r>
            <a:br>
              <a:rPr lang="en-US" b="1" dirty="0"/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Note: 1 Slide only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requirement gathering approaches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proposed project e.g. Interview, Questionnaire, Discussion along with references and reasoning etc.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Title, reflecting scope and objectives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0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584200" y="2567766"/>
            <a:ext cx="8199957" cy="4823634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1 Name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1 Registration Number.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2 Name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2 Registration Number.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47200" y="2567766"/>
            <a:ext cx="6080760" cy="4260502"/>
          </a:xfrm>
          <a:prstGeom prst="rect">
            <a:avLst/>
          </a:prstGeom>
        </p:spPr>
        <p:txBody>
          <a:bodyPr wrap="square" lIns="104498" tIns="52249" rIns="104498" bIns="52249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 Date</a:t>
            </a: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(Day-Month-Year)</a:t>
            </a:r>
            <a:endParaRPr lang="en-US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6972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1 - 2 Slides 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mention the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that you will learn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implementing the proposed project.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  injection, Closures, Algorithm, AI techniques, Image Processing techniques etc.  Example to write concepts are mentioned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Concept-1: Concept Name E.g. Augmented Reality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(Briefly give the overview of concept with respect to your project)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br>
              <a:rPr lang="en-US" b="1" dirty="0"/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6972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the 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Chart and provide estimated start and end dates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all proposed modules/tasks for each team member. Also identify the dependencies (which tasks cannot be started/completed, until the dependent task is completed). 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 can be created using MS Project.</a:t>
            </a:r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4498751"/>
            <a:ext cx="14554200" cy="37308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Mockups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6972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6-8 Slides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Insert  mockups of major modules that you have mentioned in scope slide.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include common mockups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Login, Signup, Forgot Password, Contact Us, About Us etc.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domain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the project cover multiple domains e.g. Web and Smartphone Application then include at-least three mockups from each domain of your project.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the mockups in proper flow and give valid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 to mockups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Mockup-1: Main Home Page of Application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6972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Conclude your project presentation.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6972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the books, research papers, web links etc.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references in this slide.</a:t>
            </a:r>
            <a:endParaRPr lang="en-GB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standard referencing style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374880" cy="1143000"/>
          </a:xfrm>
        </p:spPr>
        <p:txBody>
          <a:bodyPr/>
          <a:lstStyle/>
          <a:p>
            <a:pPr lvl="0"/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Plaragism Report</a:t>
            </a: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697200" cy="61005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the Plaragism report of your project scope document from library staff of turnitin tool (</a:t>
            </a:r>
            <a:r>
              <a:rPr lang="en-US" sz="3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http://turnitin.com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586" y="381000"/>
            <a:ext cx="12374880" cy="1143000"/>
          </a:xfrm>
        </p:spPr>
        <p:txBody>
          <a:bodyPr/>
          <a:lstStyle/>
          <a:p>
            <a:pPr lvl="0"/>
            <a:r>
              <a:rPr lang="en-US" sz="4800" b="1" dirty="0"/>
              <a:t>Questions and Answers</a:t>
            </a: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question-graphic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1976" y="2438400"/>
            <a:ext cx="10820400" cy="56453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FF0000"/>
                </a:solidFill>
              </a:rPr>
              <a:t>Note: 1 Slide only</a:t>
            </a:r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project type, write the appropriate Category / Categories of your project. 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Application/Information System 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Application/Web Application based Information System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and Artificial Intelligence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Modeling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Smartphone Application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 Game   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  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 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 Reality   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 indent="-387985" algn="l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Other (specify category) ______________________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500" b="1" u="sng" dirty="0"/>
            </a:br>
            <a:endParaRPr lang="en-US" sz="3200" b="1" u="sng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4-6 line sentences as summary of your project. Briefly describe the project is trying to achieve. It should be comprehensive, and concise. 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Based Project</a:t>
            </a:r>
            <a:b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500" b="1" u="sng" dirty="0"/>
            </a:br>
            <a:endParaRPr lang="en-US" sz="3200" b="1" u="sng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Yes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if  reading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is a major component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your project otherwise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NO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Incase you have mentioned Yes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mention at least 5 papers details that you will thoroughly read and understand for your project implementation.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Slide only</a:t>
            </a:r>
            <a:endParaRPr lang="en-US" sz="2800" b="1" dirty="0">
              <a:solidFill>
                <a:srgbClr val="FF0000"/>
              </a:solidFill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specify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your project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the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goals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selecting the project.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the local, international and professional impact. 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1- Slide</a:t>
            </a:r>
            <a:endParaRPr lang="en-US" sz="2800" b="1" dirty="0">
              <a:solidFill>
                <a:srgbClr val="FF0000"/>
              </a:solidFill>
            </a:endParaRPr>
          </a:p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discuss the following items: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8995" lvl="2" indent="-391795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problems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your software solve?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8995" lvl="2" indent="-391795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are developing this system?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8995" lvl="2" indent="-391795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similar system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exist?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yes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how will the re-implementation help your learning?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8995" lvl="2" indent="-391795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skills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you expect to learn from this project?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088136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</a:t>
            </a: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1 -  Slide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how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project/system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solve the problems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mentioned in the problem statement.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320" y="304800"/>
            <a:ext cx="12755880" cy="1143000"/>
          </a:xfrm>
        </p:spPr>
        <p:txBody>
          <a:bodyPr/>
          <a:lstStyle/>
          <a:p>
            <a:r>
              <a:rPr lang="en-US" sz="4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System Analysis/Literature Review</a:t>
            </a:r>
            <a:br>
              <a:rPr lang="en-US" b="1" dirty="0"/>
            </a:br>
            <a:br>
              <a:rPr lang="en-US" sz="7500" b="1" dirty="0"/>
            </a:br>
            <a:endParaRPr lang="en-US" sz="3200" b="1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355600" y="2129081"/>
            <a:ext cx="15544800" cy="6710119"/>
          </a:xfrm>
          <a:prstGeom prst="rect">
            <a:avLst/>
          </a:prstGeom>
        </p:spPr>
        <p:txBody>
          <a:bodyPr lIns="104498" tIns="52249" rIns="104498" bIns="52249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795" indent="-391795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Note: 1 - 2 Slides 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your proposed project type, discuss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three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systems related to your proposed project. 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Research based projects may provide literature review instead of related system analysis.)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9831-35B4-4843-9AA9-F06FC1EDDB89}" type="slidenum">
              <a:rPr lang="en-US">
                <a:solidFill>
                  <a:prstClr val="white"/>
                </a:solidFill>
                <a:latin typeface="Calibri" panose="020F0502020204030204"/>
              </a:rPr>
            </a:fld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1302" y="4343400"/>
          <a:ext cx="15539098" cy="3309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7698"/>
                <a:gridCol w="5770259"/>
                <a:gridCol w="5431141"/>
              </a:tblGrid>
              <a:tr h="601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33500" algn="l"/>
                        </a:tabLs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Name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Project Solution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305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name of related application(s).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Weaknesses may include limited features, low quality functionality and processes.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way the proposed project mitigates the weaknesses. </a:t>
                      </a:r>
                      <a:endParaRPr 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6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System/Application 1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6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System/Application 2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161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System/Application 3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7822</Words>
  <Application>WPS Presentation</Application>
  <PresentationFormat>Custom</PresentationFormat>
  <Paragraphs>500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Symbol</vt:lpstr>
      <vt:lpstr>2_Office Theme</vt:lpstr>
      <vt:lpstr>Department Of Computer Science  </vt:lpstr>
      <vt:lpstr>Project Title (Valid Title, reflecting scope and objectives)   </vt:lpstr>
      <vt:lpstr>Project Category  </vt:lpstr>
      <vt:lpstr>Abstract  </vt:lpstr>
      <vt:lpstr>Research Based Project  </vt:lpstr>
      <vt:lpstr>Introduction  </vt:lpstr>
      <vt:lpstr>Problem Statement  </vt:lpstr>
      <vt:lpstr>Problem Solution  </vt:lpstr>
      <vt:lpstr>Related System Analysis/Literature Review  </vt:lpstr>
      <vt:lpstr>Advantages/Benefits of Proposed System  </vt:lpstr>
      <vt:lpstr>Scope  </vt:lpstr>
      <vt:lpstr>Modules  </vt:lpstr>
      <vt:lpstr>Module-1: Module Name   </vt:lpstr>
      <vt:lpstr>System Limitations/Constraints   </vt:lpstr>
      <vt:lpstr>Software Process Methodology    </vt:lpstr>
      <vt:lpstr>Tools and Technologies    </vt:lpstr>
      <vt:lpstr>Project Stakeholders and Roles     </vt:lpstr>
      <vt:lpstr>Team Members Individual Tasks/Work Division     </vt:lpstr>
      <vt:lpstr>Data Gathering Approach      </vt:lpstr>
      <vt:lpstr>Concepts      </vt:lpstr>
      <vt:lpstr>Gantt Chart       </vt:lpstr>
      <vt:lpstr>Mockups     </vt:lpstr>
      <vt:lpstr>Conclusion    </vt:lpstr>
      <vt:lpstr>References</vt:lpstr>
      <vt:lpstr>Plaragism Report</vt:lpstr>
      <vt:lpstr>Questions and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TRA</dc:creator>
  <cp:lastModifiedBy>Adeel</cp:lastModifiedBy>
  <cp:revision>957</cp:revision>
  <dcterms:created xsi:type="dcterms:W3CDTF">2006-08-16T00:00:00Z</dcterms:created>
  <dcterms:modified xsi:type="dcterms:W3CDTF">2022-11-02T18:51:53Z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852B0B4BDAF948E98C939FE8014DA371</vt:lpwstr>
  </property>
  <property fmtid="{D5CDD505-2E9C-101B-9397-08002B2CF9AE}" pid="3" name="KSOProductBuildVer">
    <vt:lpwstr>1033-11.2.0.11380</vt:lpwstr>
  </property>
</Properties>
</file>