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3"/>
  </p:notesMasterIdLst>
  <p:sldIdLst>
    <p:sldId id="435" r:id="rId2"/>
    <p:sldId id="403" r:id="rId3"/>
    <p:sldId id="404" r:id="rId4"/>
    <p:sldId id="436" r:id="rId5"/>
    <p:sldId id="408" r:id="rId6"/>
    <p:sldId id="410" r:id="rId7"/>
    <p:sldId id="413" r:id="rId8"/>
    <p:sldId id="450" r:id="rId9"/>
    <p:sldId id="415" r:id="rId10"/>
    <p:sldId id="416" r:id="rId11"/>
    <p:sldId id="417" r:id="rId12"/>
    <p:sldId id="451" r:id="rId13"/>
    <p:sldId id="418" r:id="rId14"/>
    <p:sldId id="419" r:id="rId15"/>
    <p:sldId id="443" r:id="rId16"/>
    <p:sldId id="444" r:id="rId17"/>
    <p:sldId id="445" r:id="rId18"/>
    <p:sldId id="446" r:id="rId19"/>
    <p:sldId id="447" r:id="rId20"/>
    <p:sldId id="452" r:id="rId21"/>
    <p:sldId id="448" r:id="rId22"/>
    <p:sldId id="449" r:id="rId23"/>
    <p:sldId id="420" r:id="rId24"/>
    <p:sldId id="421" r:id="rId25"/>
    <p:sldId id="423" r:id="rId26"/>
    <p:sldId id="424" r:id="rId27"/>
    <p:sldId id="426" r:id="rId28"/>
    <p:sldId id="427" r:id="rId29"/>
    <p:sldId id="428" r:id="rId30"/>
    <p:sldId id="453" r:id="rId31"/>
    <p:sldId id="429" r:id="rId32"/>
    <p:sldId id="430" r:id="rId33"/>
    <p:sldId id="454" r:id="rId34"/>
    <p:sldId id="455" r:id="rId35"/>
    <p:sldId id="437" r:id="rId36"/>
    <p:sldId id="438" r:id="rId37"/>
    <p:sldId id="440" r:id="rId38"/>
    <p:sldId id="431" r:id="rId39"/>
    <p:sldId id="432" r:id="rId40"/>
    <p:sldId id="433" r:id="rId41"/>
    <p:sldId id="434" r:id="rId42"/>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403"/>
            <p14:sldId id="404"/>
            <p14:sldId id="436"/>
            <p14:sldId id="408"/>
            <p14:sldId id="410"/>
            <p14:sldId id="413"/>
            <p14:sldId id="450"/>
            <p14:sldId id="415"/>
            <p14:sldId id="416"/>
            <p14:sldId id="417"/>
            <p14:sldId id="451"/>
            <p14:sldId id="418"/>
            <p14:sldId id="419"/>
            <p14:sldId id="443"/>
            <p14:sldId id="444"/>
            <p14:sldId id="445"/>
            <p14:sldId id="446"/>
            <p14:sldId id="447"/>
            <p14:sldId id="452"/>
            <p14:sldId id="448"/>
            <p14:sldId id="449"/>
            <p14:sldId id="420"/>
            <p14:sldId id="421"/>
            <p14:sldId id="423"/>
            <p14:sldId id="424"/>
            <p14:sldId id="426"/>
            <p14:sldId id="427"/>
            <p14:sldId id="428"/>
            <p14:sldId id="453"/>
            <p14:sldId id="429"/>
            <p14:sldId id="430"/>
            <p14:sldId id="454"/>
            <p14:sldId id="455"/>
            <p14:sldId id="437"/>
            <p14:sldId id="438"/>
            <p14:sldId id="440"/>
            <p14:sldId id="431"/>
            <p14:sldId id="432"/>
            <p14:sldId id="433"/>
            <p14:sldId id="43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p:cViewPr varScale="1">
        <p:scale>
          <a:sx n="54" d="100"/>
          <a:sy n="54" d="100"/>
        </p:scale>
        <p:origin x="696" y="108"/>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11/6/2022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speech2face.github.io/" TargetMode="External"/><Relationship Id="rId2" Type="http://schemas.openxmlformats.org/officeDocument/2006/relationships/hyperlink" Target="https://www.github.com/topics/sound-classification" TargetMode="External"/><Relationship Id="rId1" Type="http://schemas.openxmlformats.org/officeDocument/2006/relationships/slideLayout" Target="../slideLayouts/slideLayout1.xml"/><Relationship Id="rId4" Type="http://schemas.openxmlformats.org/officeDocument/2006/relationships/hyperlink" Target="https://www.geeksforgeeks.org/facenet-using-facial-recognition-system/%23:~:text=FaceNet%20is%20the%20name%20of,for%20Face%20Recognition%20and%20Clust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
        <p:nvSpPr>
          <p:cNvPr id="2" name="Slide Number Placeholder 1">
            <a:extLst>
              <a:ext uri="{FF2B5EF4-FFF2-40B4-BE49-F238E27FC236}">
                <a16:creationId xmlns:a16="http://schemas.microsoft.com/office/drawing/2014/main" id="{5F64F9F5-843F-408D-B10F-6874D1B5C8A1}"/>
              </a:ext>
            </a:extLst>
          </p:cNvPr>
          <p:cNvSpPr>
            <a:spLocks noGrp="1"/>
          </p:cNvSpPr>
          <p:nvPr>
            <p:ph type="sldNum" sz="quarter" idx="12"/>
          </p:nvPr>
        </p:nvSpPr>
        <p:spPr/>
        <p:txBody>
          <a:bodyPr/>
          <a:lstStyle/>
          <a:p>
            <a:fld id="{A8EF9831-35B4-4843-9AA9-F06FC1EDDB89}" type="slidenum">
              <a:rPr lang="en-US" smtClean="0">
                <a:solidFill>
                  <a:prstClr val="white"/>
                </a:solidFill>
              </a:rPr>
              <a:pPr/>
              <a:t>1</a:t>
            </a:fld>
            <a:endParaRPr lang="en-US" dirty="0">
              <a:solidFill>
                <a:prstClr val="white"/>
              </a:solidFill>
            </a:endParaRPr>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Following are the advantages of our application: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Privacy of person is there because the resemblance is apparently not 100% right.</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helps investigation teams to get an idea how the criminals look like by using their voice.</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We evaluate and numerically  quantify how and in what matter reconstruction from audio resemblance the true face of speaker.</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a:t>
            </a:fld>
            <a:endParaRPr lang="en-US" dirty="0">
              <a:solidFill>
                <a:prstClr val="white"/>
              </a:solidFill>
              <a:latin typeface="Calibri"/>
            </a:endParaRPr>
          </a:p>
        </p:txBody>
      </p:sp>
    </p:spTree>
    <p:extLst>
      <p:ext uri="{BB962C8B-B14F-4D97-AF65-F5344CB8AC3E}">
        <p14:creationId xmlns:p14="http://schemas.microsoft.com/office/powerpoint/2010/main" val="248649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will be designed to provide coordination among the tenants and proprietors. </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Profile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users will have to register and then sign into the system to use it. His record will be saved against his ID.</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Chat bot: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an intelligent chatbot that will help the user to get started with the application and will guide about usage.</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Post-Voice record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can record voice, add previously existing voice , update it and delete it. It will be analyzed by the ML model.</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to Vector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voice is the extracted and converted to the vector model with the help of machine learning and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Model to Vector-Image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generated vector model is taken as input for this module and It is converted to image form using the power of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Help and Support: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User’s queries will be resolved through an AI bot and If it is unable to resolve query then user will have option to live chat with the support team. </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11</a:t>
            </a:fld>
            <a:endParaRPr lang="en-US" dirty="0">
              <a:solidFill>
                <a:prstClr val="white"/>
              </a:solidFill>
              <a:latin typeface="Calibri"/>
            </a:endParaRPr>
          </a:p>
        </p:txBody>
      </p:sp>
    </p:spTree>
    <p:extLst>
      <p:ext uri="{BB962C8B-B14F-4D97-AF65-F5344CB8AC3E}">
        <p14:creationId xmlns:p14="http://schemas.microsoft.com/office/powerpoint/2010/main" val="366995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Review</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Module:</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As the project is R &amp; D based therefore it is not 100% possible for the system to detect the correct insights. Therefore, the system will prompt the user to give his feedback and it will improve itself according to the reviews given by users.</a:t>
            </a: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rgbClr val="000000"/>
                </a:solidFill>
                <a:effectLst/>
                <a:latin typeface="Times New Roman" panose="02020603050405020304" pitchFamily="18" charset="0"/>
                <a:ea typeface="Times New Roman" panose="02020603050405020304" pitchFamily="18" charset="0"/>
              </a:rPr>
              <a:t>Insights Module:</a:t>
            </a:r>
            <a:r>
              <a:rPr lang="en-US" sz="2400" dirty="0">
                <a:solidFill>
                  <a:srgbClr val="000000"/>
                </a:solidFill>
                <a:effectLst/>
                <a:latin typeface="Times New Roman" panose="02020603050405020304" pitchFamily="18" charset="0"/>
                <a:ea typeface="Times New Roman" panose="02020603050405020304" pitchFamily="18" charset="0"/>
              </a:rPr>
              <a:t> It Opens a page to the insights that are obtained by the voice notes including predicted age, race, nose type, facial features details, etc.</a:t>
            </a:r>
            <a:endParaRPr lang="en-US" sz="2400" dirty="0">
              <a:effectLst/>
              <a:latin typeface="Times New Roman" panose="02020603050405020304" pitchFamily="18" charset="0"/>
              <a:ea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spTree>
    <p:extLst>
      <p:ext uri="{BB962C8B-B14F-4D97-AF65-F5344CB8AC3E}">
        <p14:creationId xmlns:p14="http://schemas.microsoft.com/office/powerpoint/2010/main" val="398839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The modules of the project are listed below:</a:t>
            </a: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1:</a:t>
            </a:r>
            <a:r>
              <a:rPr lang="fr-FR"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endParaRPr lang="fr-FR" sz="24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2:</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Place Voice Record</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3:</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Sound to Face Vector Model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a:t>
            </a:r>
            <a:r>
              <a:rPr lang="fr-FR" sz="2800" dirty="0">
                <a:solidFill>
                  <a:schemeClr val="tx1"/>
                </a:solidFill>
                <a:latin typeface="Times New Roman" panose="02020603050405020304" pitchFamily="18" charset="0"/>
                <a:cs typeface="Times New Roman" panose="02020603050405020304" pitchFamily="18" charset="0"/>
              </a:rPr>
              <a:t> </a:t>
            </a:r>
            <a:r>
              <a:rPr lang="fr-FR" sz="2800" b="1" dirty="0">
                <a:solidFill>
                  <a:schemeClr val="tx1"/>
                </a:solidFill>
                <a:latin typeface="Times New Roman" panose="02020603050405020304" pitchFamily="18" charset="0"/>
                <a:cs typeface="Times New Roman" panose="02020603050405020304" pitchFamily="18" charset="0"/>
              </a:rPr>
              <a:t>4:</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Face-Vector to Face-Image Model</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5:</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Image View Customization</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6:</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Features Enhancer.</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7:</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Insight Panel</a:t>
            </a:r>
            <a:endParaRPr lang="en-US" sz="20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Module 8:</a:t>
            </a:r>
            <a:r>
              <a:rPr lang="en-US" sz="20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Feedback panel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9:</a:t>
            </a:r>
            <a:r>
              <a:rPr lang="en-US" sz="2400" dirty="0">
                <a:solidFill>
                  <a:schemeClr val="tx1"/>
                </a:solidFill>
                <a:latin typeface="Times New Roman" panose="02020603050405020304" pitchFamily="18" charset="0"/>
                <a:cs typeface="Times New Roman" panose="02020603050405020304" pitchFamily="18" charset="0"/>
              </a:rPr>
              <a:t> Help and Support</a:t>
            </a:r>
          </a:p>
          <a:p>
            <a:pPr lvl="1" algn="just"/>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13</a:t>
            </a:fld>
            <a:endParaRPr lang="en-US" dirty="0">
              <a:solidFill>
                <a:prstClr val="white"/>
              </a:solidFill>
              <a:latin typeface="Calibri"/>
            </a:endParaRPr>
          </a:p>
        </p:txBody>
      </p:sp>
    </p:spTree>
    <p:extLst>
      <p:ext uri="{BB962C8B-B14F-4D97-AF65-F5344CB8AC3E}">
        <p14:creationId xmlns:p14="http://schemas.microsoft.com/office/powerpoint/2010/main" val="1720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fr-FR" sz="4800" b="1" u="sng" dirty="0">
                <a:solidFill>
                  <a:schemeClr val="tx1"/>
                </a:solidFill>
                <a:latin typeface="Times New Roman" panose="02020603050405020304" pitchFamily="18" charset="0"/>
                <a:cs typeface="Times New Roman" panose="02020603050405020304" pitchFamily="18" charset="0"/>
              </a:rPr>
              <a:t>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Sign Up							</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Log In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in as Guest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Phone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profile Information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Profile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MF-8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Logout</a:t>
            </a:r>
          </a:p>
          <a:p>
            <a:pPr marL="457200"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14</a:t>
            </a:fld>
            <a:endParaRPr lang="en-US" dirty="0">
              <a:solidFill>
                <a:prstClr val="white"/>
              </a:solidFill>
              <a:latin typeface="Calibri"/>
            </a:endParaRPr>
          </a:p>
        </p:txBody>
      </p:sp>
    </p:spTree>
    <p:extLst>
      <p:ext uri="{BB962C8B-B14F-4D97-AF65-F5344CB8AC3E}">
        <p14:creationId xmlns:p14="http://schemas.microsoft.com/office/powerpoint/2010/main" val="282996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Module-2: </a:t>
            </a:r>
            <a:r>
              <a:rPr lang="fr-FR" sz="4800" b="1" u="sng" dirty="0">
                <a:latin typeface="Times New Roman" panose="02020603050405020304" pitchFamily="18" charset="0"/>
                <a:cs typeface="Times New Roman" panose="02020603050405020304" pitchFamily="18" charset="0"/>
              </a:rPr>
              <a:t>Place Voice Record</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Record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video to fetch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Update video</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video	</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15</a:t>
            </a:fld>
            <a:endParaRPr lang="en-US" dirty="0">
              <a:solidFill>
                <a:prstClr val="white"/>
              </a:solidFill>
              <a:latin typeface="Calibri"/>
            </a:endParaRPr>
          </a:p>
        </p:txBody>
      </p:sp>
    </p:spTree>
    <p:extLst>
      <p:ext uri="{BB962C8B-B14F-4D97-AF65-F5344CB8AC3E}">
        <p14:creationId xmlns:p14="http://schemas.microsoft.com/office/powerpoint/2010/main" val="90098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Module-3: </a:t>
            </a:r>
            <a:r>
              <a:rPr lang="fr-FR" sz="4800" b="1" u="sng" dirty="0">
                <a:latin typeface="Times New Roman" panose="02020603050405020304" pitchFamily="18" charset="0"/>
                <a:cs typeface="Times New Roman" panose="02020603050405020304" pitchFamily="18" charset="0"/>
              </a:rPr>
              <a:t>Sound to Face </a:t>
            </a:r>
            <a:r>
              <a:rPr lang="fr-FR" sz="4800" b="1" u="sng" dirty="0" err="1">
                <a:latin typeface="Times New Roman" panose="02020603050405020304" pitchFamily="18" charset="0"/>
                <a:cs typeface="Times New Roman" panose="02020603050405020304" pitchFamily="18" charset="0"/>
              </a:rPr>
              <a:t>Vector</a:t>
            </a:r>
            <a:r>
              <a:rPr lang="fr-FR" sz="4800" b="1" u="sng" dirty="0">
                <a:latin typeface="Times New Roman" panose="02020603050405020304" pitchFamily="18" charset="0"/>
                <a:cs typeface="Times New Roman" panose="02020603050405020304" pitchFamily="18" charset="0"/>
              </a:rPr>
              <a:t> Model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Sound to vector modeling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vector Model</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16</a:t>
            </a:fld>
            <a:endParaRPr lang="en-US" dirty="0">
              <a:solidFill>
                <a:prstClr val="white"/>
              </a:solidFill>
              <a:latin typeface="Calibri"/>
            </a:endParaRPr>
          </a:p>
        </p:txBody>
      </p:sp>
    </p:spTree>
    <p:extLst>
      <p:ext uri="{BB962C8B-B14F-4D97-AF65-F5344CB8AC3E}">
        <p14:creationId xmlns:p14="http://schemas.microsoft.com/office/powerpoint/2010/main" val="42885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Module-4:Face-Vector to face-Image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Vector to image model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image model.</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17</a:t>
            </a:fld>
            <a:endParaRPr lang="en-US" dirty="0">
              <a:solidFill>
                <a:prstClr val="white"/>
              </a:solidFill>
              <a:latin typeface="Calibri"/>
            </a:endParaRPr>
          </a:p>
        </p:txBody>
      </p:sp>
    </p:spTree>
    <p:extLst>
      <p:ext uri="{BB962C8B-B14F-4D97-AF65-F5344CB8AC3E}">
        <p14:creationId xmlns:p14="http://schemas.microsoft.com/office/powerpoint/2010/main" val="185778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Module-5:Image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Brightness Control</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Saturation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Skin Color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Filters</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18</a:t>
            </a:fld>
            <a:endParaRPr lang="en-US" dirty="0">
              <a:solidFill>
                <a:prstClr val="white"/>
              </a:solidFill>
              <a:latin typeface="Calibri"/>
            </a:endParaRPr>
          </a:p>
        </p:txBody>
      </p:sp>
    </p:spTree>
    <p:extLst>
      <p:ext uri="{BB962C8B-B14F-4D97-AF65-F5344CB8AC3E}">
        <p14:creationId xmlns:p14="http://schemas.microsoft.com/office/powerpoint/2010/main" val="396173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Module-6: </a:t>
            </a:r>
            <a:r>
              <a:rPr lang="fr-FR" sz="4800" b="1" u="sng" dirty="0" err="1">
                <a:latin typeface="Times New Roman" panose="02020603050405020304" pitchFamily="18" charset="0"/>
                <a:cs typeface="Times New Roman" panose="02020603050405020304" pitchFamily="18" charset="0"/>
              </a:rPr>
              <a:t>Features</a:t>
            </a:r>
            <a:r>
              <a:rPr lang="fr-FR" sz="4800" b="1" u="sng" dirty="0">
                <a:latin typeface="Times New Roman" panose="02020603050405020304" pitchFamily="18" charset="0"/>
                <a:cs typeface="Times New Roman" panose="02020603050405020304" pitchFamily="18" charset="0"/>
              </a:rPr>
              <a:t> </a:t>
            </a:r>
            <a:r>
              <a:rPr lang="fr-FR" sz="4800" b="1" u="sng" dirty="0" err="1">
                <a:latin typeface="Times New Roman" panose="02020603050405020304" pitchFamily="18" charset="0"/>
                <a:cs typeface="Times New Roman" panose="02020603050405020304" pitchFamily="18" charset="0"/>
              </a:rPr>
              <a:t>Enhancer</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Face Shape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Nose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Eyebrow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Beard Maker</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Eye Enhancement</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19</a:t>
            </a:fld>
            <a:endParaRPr lang="en-US" dirty="0">
              <a:solidFill>
                <a:prstClr val="white"/>
              </a:solidFill>
              <a:latin typeface="Calibri"/>
            </a:endParaRPr>
          </a:p>
        </p:txBody>
      </p:sp>
    </p:spTree>
    <p:extLst>
      <p:ext uri="{BB962C8B-B14F-4D97-AF65-F5344CB8AC3E}">
        <p14:creationId xmlns:p14="http://schemas.microsoft.com/office/powerpoint/2010/main" val="287036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Project Title</a:t>
            </a:r>
            <a:br>
              <a:rPr lang="en-US" sz="3400"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Renters/Proprietors Coordination Application</a:t>
            </a:r>
            <a:br>
              <a:rPr lang="en-US" sz="7500" b="1" dirty="0"/>
            </a:br>
            <a:endParaRPr lang="en-US" sz="3200" b="1" dirty="0"/>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Shahzaneer</a:t>
            </a:r>
            <a:r>
              <a:rPr lang="en-US" sz="3000" b="1" dirty="0">
                <a:solidFill>
                  <a:prstClr val="black"/>
                </a:solidFill>
                <a:latin typeface="Times New Roman" panose="02020603050405020304" pitchFamily="18" charset="0"/>
                <a:cs typeface="Times New Roman" panose="02020603050405020304" pitchFamily="18" charset="0"/>
              </a:rPr>
              <a:t> Ahmad</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CIIT/SP21-BCS-087/ISB</a:t>
            </a: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Shayan</a:t>
            </a:r>
            <a:r>
              <a:rPr lang="en-US" sz="3000" b="1" dirty="0">
                <a:solidFill>
                  <a:prstClr val="black"/>
                </a:solidFill>
                <a:latin typeface="Times New Roman" panose="02020603050405020304" pitchFamily="18" charset="0"/>
                <a:cs typeface="Times New Roman" panose="02020603050405020304" pitchFamily="18" charset="0"/>
              </a:rPr>
              <a:t> </a:t>
            </a:r>
            <a:r>
              <a:rPr lang="en-US" sz="3000" b="1" dirty="0" err="1">
                <a:solidFill>
                  <a:prstClr val="black"/>
                </a:solidFill>
                <a:latin typeface="Times New Roman" panose="02020603050405020304" pitchFamily="18" charset="0"/>
                <a:cs typeface="Times New Roman" panose="02020603050405020304" pitchFamily="18" charset="0"/>
              </a:rPr>
              <a:t>Zameer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CIIT/SP21-BCS-088/ISB</a:t>
            </a: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426050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GB" sz="3000" dirty="0">
                <a:solidFill>
                  <a:prstClr val="black"/>
                </a:solidFill>
                <a:latin typeface="Times New Roman" panose="02020603050405020304" pitchFamily="18" charset="0"/>
                <a:cs typeface="Times New Roman" panose="02020603050405020304" pitchFamily="18" charset="0"/>
              </a:rPr>
              <a:t>Mr. </a:t>
            </a:r>
            <a:r>
              <a:rPr lang="en-GB" sz="3000" dirty="0" err="1">
                <a:solidFill>
                  <a:prstClr val="black"/>
                </a:solidFill>
                <a:latin typeface="Times New Roman" panose="02020603050405020304" pitchFamily="18" charset="0"/>
                <a:cs typeface="Times New Roman" panose="02020603050405020304" pitchFamily="18" charset="0"/>
              </a:rPr>
              <a:t>Tehseen</a:t>
            </a:r>
            <a:r>
              <a:rPr lang="en-GB" sz="3000" dirty="0">
                <a:solidFill>
                  <a:prstClr val="black"/>
                </a:solidFill>
                <a:latin typeface="Times New Roman" panose="02020603050405020304" pitchFamily="18" charset="0"/>
                <a:cs typeface="Times New Roman" panose="02020603050405020304" pitchFamily="18" charset="0"/>
              </a:rPr>
              <a:t> Riaz Abbasi</a:t>
            </a: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a:t>
            </a:r>
          </a:p>
          <a:p>
            <a:r>
              <a:rPr lang="en-US" sz="3000" dirty="0">
                <a:solidFill>
                  <a:prstClr val="black"/>
                </a:solidFill>
                <a:latin typeface="Times New Roman" panose="02020603050405020304" pitchFamily="18" charset="0"/>
                <a:cs typeface="Times New Roman" panose="02020603050405020304" pitchFamily="18" charset="0"/>
              </a:rPr>
              <a:t>(6</a:t>
            </a:r>
            <a:r>
              <a:rPr lang="en-US" sz="3000" baseline="30000" dirty="0">
                <a:solidFill>
                  <a:prstClr val="black"/>
                </a:solidFill>
                <a:latin typeface="Times New Roman" panose="02020603050405020304" pitchFamily="18" charset="0"/>
                <a:cs typeface="Times New Roman" panose="02020603050405020304" pitchFamily="18" charset="0"/>
              </a:rPr>
              <a:t>th</a:t>
            </a:r>
            <a:r>
              <a:rPr lang="en-US" sz="3000" dirty="0">
                <a:solidFill>
                  <a:prstClr val="black"/>
                </a:solidFill>
                <a:latin typeface="Times New Roman" panose="02020603050405020304" pitchFamily="18" charset="0"/>
                <a:cs typeface="Times New Roman" panose="02020603050405020304" pitchFamily="18" charset="0"/>
              </a:rPr>
              <a:t> November 2022)</a:t>
            </a: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a:t>
            </a:fld>
            <a:endParaRPr lang="en-US" dirty="0">
              <a:solidFill>
                <a:prstClr val="white"/>
              </a:solidFill>
              <a:latin typeface="Calibri"/>
            </a:endParaRP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Module-7: </a:t>
            </a:r>
            <a:r>
              <a:rPr lang="fr-FR" sz="4800" b="1" u="sng" dirty="0">
                <a:latin typeface="Times New Roman" panose="02020603050405020304" pitchFamily="18" charset="0"/>
                <a:cs typeface="Times New Roman" panose="02020603050405020304" pitchFamily="18" charset="0"/>
              </a:rPr>
              <a:t>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View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Download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Share on Socials</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01242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Module-8: </a:t>
            </a:r>
            <a:r>
              <a:rPr lang="fr-FR" sz="4800" b="1" u="sng" dirty="0">
                <a:latin typeface="Times New Roman" panose="02020603050405020304" pitchFamily="18" charset="0"/>
                <a:cs typeface="Times New Roman" panose="02020603050405020304" pitchFamily="18" charset="0"/>
              </a:rPr>
              <a:t>Feedback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Rate Result.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Feedback in terms of words</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System lagging checks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378089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Module-9: </a:t>
            </a:r>
            <a:r>
              <a:rPr lang="fr-FR" sz="4800" b="1" u="sng" dirty="0">
                <a:solidFill>
                  <a:schemeClr val="tx1"/>
                </a:solidFill>
                <a:latin typeface="Times New Roman" panose="02020603050405020304" pitchFamily="18" charset="0"/>
                <a:cs typeface="Times New Roman" panose="02020603050405020304" pitchFamily="18" charset="0"/>
              </a:rPr>
              <a:t>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Chat With Bot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Contact Support Team</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Change Bot’s Language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View Bot Query History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spTree>
    <p:extLst>
      <p:ext uri="{BB962C8B-B14F-4D97-AF65-F5344CB8AC3E}">
        <p14:creationId xmlns:p14="http://schemas.microsoft.com/office/powerpoint/2010/main" val="7628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Following are the limitations of our proposed system:</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cannot predict the image 100% correct.</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is unable to guess some voices if it consists of type on which the data is not trained.</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 be accessed over the internet.</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23</a:t>
            </a:fld>
            <a:endParaRPr lang="en-US" dirty="0">
              <a:solidFill>
                <a:prstClr val="white"/>
              </a:solidFill>
              <a:latin typeface="Calibri"/>
            </a:endParaRPr>
          </a:p>
        </p:txBody>
      </p:sp>
    </p:spTree>
    <p:extLst>
      <p:ext uri="{BB962C8B-B14F-4D97-AF65-F5344CB8AC3E}">
        <p14:creationId xmlns:p14="http://schemas.microsoft.com/office/powerpoint/2010/main" val="1220778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software process methodology that we will use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Iterative Process Model</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Our application has finite number of functionalities and most of the requirements are surely not known.</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is not very common and is research and development based.</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Therefore, the most suitable process model we could select is iterative process model</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design methodology we will be using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 Oriented Approach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because it increases the reusability of the code, and it would be easier for the team members to work together without any confusion.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Therefore, we are using Dart for  Flutter, HTML, CSS languages which follows object-oriented approach.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Also, it is easier to describe the code using UML diagrams. So, OOP is the best approach which fits our framework.</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24</a:t>
            </a:fld>
            <a:endParaRPr lang="en-US" dirty="0">
              <a:solidFill>
                <a:prstClr val="white"/>
              </a:solidFill>
              <a:latin typeface="Calibri"/>
            </a:endParaRPr>
          </a:p>
        </p:txBody>
      </p:sp>
    </p:spTree>
    <p:extLst>
      <p:ext uri="{BB962C8B-B14F-4D97-AF65-F5344CB8AC3E}">
        <p14:creationId xmlns:p14="http://schemas.microsoft.com/office/powerpoint/2010/main" val="18600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63870" y="1851234"/>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tools and technologies that will be used in the project are provided in the table below</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25</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2368730703"/>
              </p:ext>
            </p:extLst>
          </p:nvPr>
        </p:nvGraphicFramePr>
        <p:xfrm>
          <a:off x="2108200" y="2546144"/>
          <a:ext cx="11815114" cy="6315632"/>
        </p:xfrm>
        <a:graphic>
          <a:graphicData uri="http://schemas.openxmlformats.org/drawingml/2006/table">
            <a:tbl>
              <a:tblPr firstRow="1" firstCol="1" bandRow="1">
                <a:tableStyleId>{5C22544A-7EE6-4342-B048-85BDC9FD1C3A}</a:tableStyleId>
              </a:tblPr>
              <a:tblGrid>
                <a:gridCol w="3135436">
                  <a:extLst>
                    <a:ext uri="{9D8B030D-6E8A-4147-A177-3AD203B41FA5}">
                      <a16:colId xmlns:a16="http://schemas.microsoft.com/office/drawing/2014/main" val="579069001"/>
                    </a:ext>
                  </a:extLst>
                </a:gridCol>
                <a:gridCol w="2953791">
                  <a:extLst>
                    <a:ext uri="{9D8B030D-6E8A-4147-A177-3AD203B41FA5}">
                      <a16:colId xmlns:a16="http://schemas.microsoft.com/office/drawing/2014/main" val="2664624509"/>
                    </a:ext>
                  </a:extLst>
                </a:gridCol>
                <a:gridCol w="1998340">
                  <a:extLst>
                    <a:ext uri="{9D8B030D-6E8A-4147-A177-3AD203B41FA5}">
                      <a16:colId xmlns:a16="http://schemas.microsoft.com/office/drawing/2014/main" val="5040896"/>
                    </a:ext>
                  </a:extLst>
                </a:gridCol>
                <a:gridCol w="3727547">
                  <a:extLst>
                    <a:ext uri="{9D8B030D-6E8A-4147-A177-3AD203B41FA5}">
                      <a16:colId xmlns:a16="http://schemas.microsoft.com/office/drawing/2014/main" val="209962327"/>
                    </a:ext>
                  </a:extLst>
                </a:gridCol>
              </a:tblGrid>
              <a:tr h="442123">
                <a:tc rowSpan="17">
                  <a:txBody>
                    <a:bodyPr/>
                    <a:lstStyle/>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Tools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And</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Technologies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txBody>
                  <a:tcPr marL="59747" marR="59747" marT="0" marB="0"/>
                </a:tc>
                <a:tc>
                  <a:txBody>
                    <a:bodyPr/>
                    <a:lstStyle/>
                    <a:p>
                      <a:pPr marL="6985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Tools</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extLst>
                  <a:ext uri="{0D108BD9-81ED-4DB2-BD59-A6C34878D82A}">
                    <a16:rowId xmlns:a16="http://schemas.microsoft.com/office/drawing/2014/main" val="3175827125"/>
                  </a:ext>
                </a:extLst>
              </a:tr>
              <a:tr h="630786">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155210113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Git</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2020.3.4</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482008659"/>
                  </a:ext>
                </a:extLst>
              </a:tr>
              <a:tr h="315394">
                <a:tc vMerge="1">
                  <a:txBody>
                    <a:bodyPr/>
                    <a:lstStyle/>
                    <a:p>
                      <a:endParaRPr lang="x-none"/>
                    </a:p>
                  </a:txBody>
                  <a:tcPr/>
                </a:tc>
                <a:tc>
                  <a:txBody>
                    <a:bodyPr/>
                    <a:lstStyle/>
                    <a:p>
                      <a:pPr marL="68580" marR="0">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8763737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Word</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Documentation</a:t>
                      </a:r>
                    </a:p>
                  </a:txBody>
                  <a:tcPr marL="68580" marR="68580" marT="0" marB="0" anchor="ctr"/>
                </a:tc>
                <a:extLst>
                  <a:ext uri="{0D108BD9-81ED-4DB2-BD59-A6C34878D82A}">
                    <a16:rowId xmlns:a16="http://schemas.microsoft.com/office/drawing/2014/main" val="2209286313"/>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Power Point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Deployment</a:t>
                      </a:r>
                    </a:p>
                  </a:txBody>
                  <a:tcPr marL="68580" marR="68580" marT="0" marB="0" anchor="ctr"/>
                </a:tc>
                <a:extLst>
                  <a:ext uri="{0D108BD9-81ED-4DB2-BD59-A6C34878D82A}">
                    <a16:rowId xmlns:a16="http://schemas.microsoft.com/office/drawing/2014/main" val="1593885165"/>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Netlify</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41082360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Flutter</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3.3</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SDK</a:t>
                      </a:r>
                    </a:p>
                  </a:txBody>
                  <a:tcPr marL="68580" marR="68580" marT="0" marB="0" anchor="ctr"/>
                </a:tc>
                <a:extLst>
                  <a:ext uri="{0D108BD9-81ED-4DB2-BD59-A6C34878D82A}">
                    <a16:rowId xmlns:a16="http://schemas.microsoft.com/office/drawing/2014/main" val="372875004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Figma</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2022 </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26114474"/>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2041856779"/>
                  </a:ext>
                </a:extLst>
              </a:tr>
              <a:tr h="442123">
                <a:tc vMerge="1">
                  <a:txBody>
                    <a:bodyPr/>
                    <a:lstStyle/>
                    <a:p>
                      <a:endParaRPr lang="x-none"/>
                    </a:p>
                  </a:txBody>
                  <a:tcPr/>
                </a:tc>
                <a:tc>
                  <a:txBody>
                    <a:bodyPr/>
                    <a:lstStyle/>
                    <a:p>
                      <a:pPr marL="7112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Technology</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extLst>
                  <a:ext uri="{0D108BD9-81ED-4DB2-BD59-A6C34878D82A}">
                    <a16:rowId xmlns:a16="http://schemas.microsoft.com/office/drawing/2014/main" val="265653343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Dart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3.55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Client -side Scripting</a:t>
                      </a:r>
                    </a:p>
                  </a:txBody>
                  <a:tcPr marL="68580" marR="68580" marT="0" marB="0" anchor="ctr"/>
                </a:tc>
                <a:extLst>
                  <a:ext uri="{0D108BD9-81ED-4DB2-BD59-A6C34878D82A}">
                    <a16:rowId xmlns:a16="http://schemas.microsoft.com/office/drawing/2014/main" val="178956581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Firebase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Ready Made Backend</a:t>
                      </a:r>
                    </a:p>
                  </a:txBody>
                  <a:tcPr marL="68580" marR="68580" marT="0" marB="0" anchor="ctr"/>
                </a:tc>
                <a:extLst>
                  <a:ext uri="{0D108BD9-81ED-4DB2-BD59-A6C34878D82A}">
                    <a16:rowId xmlns:a16="http://schemas.microsoft.com/office/drawing/2014/main" val="1839046421"/>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Html</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Structuring</a:t>
                      </a:r>
                    </a:p>
                  </a:txBody>
                  <a:tcPr marL="68580" marR="68580" marT="0" marB="0" anchor="ctr"/>
                </a:tc>
                <a:extLst>
                  <a:ext uri="{0D108BD9-81ED-4DB2-BD59-A6C34878D82A}">
                    <a16:rowId xmlns:a16="http://schemas.microsoft.com/office/drawing/2014/main" val="3912940646"/>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CSS</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3.0</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Design</a:t>
                      </a:r>
                    </a:p>
                  </a:txBody>
                  <a:tcPr marL="68580" marR="68580" marT="0" marB="0" anchor="ctr"/>
                </a:tc>
                <a:extLst>
                  <a:ext uri="{0D108BD9-81ED-4DB2-BD59-A6C34878D82A}">
                    <a16:rowId xmlns:a16="http://schemas.microsoft.com/office/drawing/2014/main" val="522418905"/>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JavaScript</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ECMA Script</a:t>
                      </a:r>
                    </a:p>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2017</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Event Based Programming language</a:t>
                      </a:r>
                    </a:p>
                  </a:txBody>
                  <a:tcPr marL="68580" marR="68580" marT="0" marB="0" anchor="ctr"/>
                </a:tc>
                <a:extLst>
                  <a:ext uri="{0D108BD9-81ED-4DB2-BD59-A6C34878D82A}">
                    <a16:rowId xmlns:a16="http://schemas.microsoft.com/office/drawing/2014/main" val="408775873"/>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Python</a:t>
                      </a:r>
                    </a:p>
                  </a:txBody>
                  <a:tcPr marL="68580" marR="68580" marT="0" marB="0" anchor="ctr"/>
                </a:tc>
                <a:tc>
                  <a:txBody>
                    <a:bodyPr/>
                    <a:lstStyle/>
                    <a:p>
                      <a:pPr marL="68580" marR="0" algn="ctr">
                        <a:spcBef>
                          <a:spcPts val="0"/>
                        </a:spcBef>
                        <a:spcAft>
                          <a:spcPts val="0"/>
                        </a:spcAft>
                      </a:pPr>
                      <a:r>
                        <a:rPr lang="en-US" sz="2100">
                          <a:solidFill>
                            <a:srgbClr val="202124"/>
                          </a:solidFill>
                          <a:effectLst/>
                          <a:latin typeface="Times New Roman" panose="02020603050405020304" pitchFamily="18" charset="0"/>
                          <a:ea typeface="Times New Roman" panose="02020603050405020304" pitchFamily="18" charset="0"/>
                        </a:rPr>
                        <a:t>3.8</a:t>
                      </a:r>
                      <a:endParaRPr lang="en-US" sz="21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ML/DL programming language</a:t>
                      </a:r>
                    </a:p>
                  </a:txBody>
                  <a:tcPr marL="68580" marR="68580" marT="0" marB="0" anchor="ctr"/>
                </a:tc>
                <a:extLst>
                  <a:ext uri="{0D108BD9-81ED-4DB2-BD59-A6C34878D82A}">
                    <a16:rowId xmlns:a16="http://schemas.microsoft.com/office/drawing/2014/main" val="857513042"/>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br>
              <a:rPr lang="en-US" b="1" dirty="0"/>
            </a:b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Stakeholders of the project are: </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26</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0A15DA7B-1693-4A2F-883D-D11F641BC40D}"/>
              </a:ext>
            </a:extLst>
          </p:cNvPr>
          <p:cNvGraphicFramePr>
            <a:graphicFrameLocks noGrp="1"/>
          </p:cNvGraphicFramePr>
          <p:nvPr>
            <p:extLst>
              <p:ext uri="{D42A27DB-BD31-4B8C-83A1-F6EECF244321}">
                <p14:modId xmlns:p14="http://schemas.microsoft.com/office/powerpoint/2010/main" val="649066979"/>
              </p:ext>
            </p:extLst>
          </p:nvPr>
        </p:nvGraphicFramePr>
        <p:xfrm>
          <a:off x="579967" y="3693122"/>
          <a:ext cx="15096066" cy="2972435"/>
        </p:xfrm>
        <a:graphic>
          <a:graphicData uri="http://schemas.openxmlformats.org/drawingml/2006/table">
            <a:tbl>
              <a:tblPr>
                <a:tableStyleId>{5C22544A-7EE6-4342-B048-85BDC9FD1C3A}</a:tableStyleId>
              </a:tblPr>
              <a:tblGrid>
                <a:gridCol w="3058419">
                  <a:extLst>
                    <a:ext uri="{9D8B030D-6E8A-4147-A177-3AD203B41FA5}">
                      <a16:colId xmlns:a16="http://schemas.microsoft.com/office/drawing/2014/main" val="3733745568"/>
                    </a:ext>
                  </a:extLst>
                </a:gridCol>
                <a:gridCol w="12037647">
                  <a:extLst>
                    <a:ext uri="{9D8B030D-6E8A-4147-A177-3AD203B41FA5}">
                      <a16:colId xmlns:a16="http://schemas.microsoft.com/office/drawing/2014/main" val="4004078300"/>
                    </a:ext>
                  </a:extLst>
                </a:gridCol>
              </a:tblGrid>
              <a:tr h="1028818">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Project Sponsor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95885" indent="-114300">
                        <a:spcBef>
                          <a:spcPts val="600"/>
                        </a:spcBef>
                        <a:spcAft>
                          <a:spcPts val="600"/>
                        </a:spcAft>
                        <a:tabLst>
                          <a:tab pos="2971800" algn="ctr"/>
                          <a:tab pos="5943600" algn="r"/>
                          <a:tab pos="57150" algn="l"/>
                          <a:tab pos="1771650" algn="r"/>
                          <a:tab pos="2971800" algn="ctr"/>
                          <a:tab pos="5943600" algn="r"/>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RaviCom</a:t>
                      </a:r>
                      <a:r>
                        <a:rPr lang="en-US" sz="2400" dirty="0">
                          <a:effectLst/>
                          <a:latin typeface="Times New Roman" panose="02020603050405020304" pitchFamily="18" charset="0"/>
                          <a:ea typeface="Times New Roman" panose="02020603050405020304" pitchFamily="18" charset="0"/>
                        </a:rPr>
                        <a:t> Solution Private Limited</a:t>
                      </a: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71782"/>
                  </a:ext>
                </a:extLst>
              </a:tr>
              <a:tr h="1943617">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Stakeholder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Shahzaneer</a:t>
                      </a:r>
                      <a:r>
                        <a:rPr lang="en-US" sz="2400"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Shayan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Zameer</a:t>
                      </a:r>
                      <a:endParaRPr lang="en-US"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Project Supervisor Name: Mr. </a:t>
                      </a:r>
                      <a:r>
                        <a:rPr lang="en-US" sz="2400" dirty="0" err="1">
                          <a:effectLst/>
                          <a:latin typeface="Times New Roman" panose="02020603050405020304" pitchFamily="18" charset="0"/>
                          <a:ea typeface="Times New Roman" panose="02020603050405020304" pitchFamily="18" charset="0"/>
                        </a:rPr>
                        <a:t>Tehseen</a:t>
                      </a:r>
                      <a:r>
                        <a:rPr lang="en-US" sz="2400" dirty="0">
                          <a:effectLst/>
                          <a:latin typeface="Times New Roman" panose="02020603050405020304" pitchFamily="18" charset="0"/>
                          <a:ea typeface="Times New Roman" panose="02020603050405020304" pitchFamily="18" charset="0"/>
                        </a:rPr>
                        <a:t> Riaz Abbasi.</a:t>
                      </a:r>
                      <a:endParaRPr lang="x-none" sz="2400" dirty="0">
                        <a:effectLst/>
                        <a:latin typeface="Times New Roman" panose="02020603050405020304" pitchFamily="18" charset="0"/>
                        <a:ea typeface="Times New Roman" panose="02020603050405020304" pitchFamily="18" charset="0"/>
                      </a:endParaRPr>
                    </a:p>
                    <a:p>
                      <a:pPr marL="0" lvl="0" indent="0">
                        <a:spcBef>
                          <a:spcPts val="600"/>
                        </a:spcBef>
                        <a:spcAft>
                          <a:spcPts val="0"/>
                        </a:spcAft>
                        <a:buFont typeface="Symbol" panose="05050102010706020507" pitchFamily="18" charset="2"/>
                        <a:buNone/>
                        <a:tabLst>
                          <a:tab pos="57150" algn="l"/>
                          <a:tab pos="1771650" algn="r"/>
                        </a:tabLst>
                      </a:pP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068585"/>
                  </a:ext>
                </a:extLst>
              </a:tr>
            </a:tbl>
          </a:graphicData>
        </a:graphic>
      </p:graphicFrame>
    </p:spTree>
    <p:extLst>
      <p:ext uri="{BB962C8B-B14F-4D97-AF65-F5344CB8AC3E}">
        <p14:creationId xmlns:p14="http://schemas.microsoft.com/office/powerpoint/2010/main" val="989691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Task Distribution is as follows:</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27</a:t>
            </a:fld>
            <a:endParaRPr lang="en-US" dirty="0">
              <a:solidFill>
                <a:prstClr val="white"/>
              </a:solidFill>
              <a:latin typeface="Calibri"/>
            </a:endParaRPr>
          </a:p>
        </p:txBody>
      </p:sp>
      <p:graphicFrame>
        <p:nvGraphicFramePr>
          <p:cNvPr id="7" name="Content Placeholder 9">
            <a:extLst>
              <a:ext uri="{FF2B5EF4-FFF2-40B4-BE49-F238E27FC236}">
                <a16:creationId xmlns:a16="http://schemas.microsoft.com/office/drawing/2014/main" id="{26171C74-E58D-4661-8825-723374D4FC39}"/>
              </a:ext>
            </a:extLst>
          </p:cNvPr>
          <p:cNvGraphicFramePr>
            <a:graphicFrameLocks/>
          </p:cNvGraphicFramePr>
          <p:nvPr>
            <p:extLst>
              <p:ext uri="{D42A27DB-BD31-4B8C-83A1-F6EECF244321}">
                <p14:modId xmlns:p14="http://schemas.microsoft.com/office/powerpoint/2010/main" val="1708988043"/>
              </p:ext>
            </p:extLst>
          </p:nvPr>
        </p:nvGraphicFramePr>
        <p:xfrm>
          <a:off x="700079" y="3545520"/>
          <a:ext cx="14855841" cy="5029200"/>
        </p:xfrm>
        <a:graphic>
          <a:graphicData uri="http://schemas.openxmlformats.org/drawingml/2006/table">
            <a:tbl>
              <a:tblPr firstRow="1" firstCol="1" bandRow="1">
                <a:tableStyleId>{5C22544A-7EE6-4342-B048-85BDC9FD1C3A}</a:tableStyleId>
              </a:tblPr>
              <a:tblGrid>
                <a:gridCol w="3354265">
                  <a:extLst>
                    <a:ext uri="{9D8B030D-6E8A-4147-A177-3AD203B41FA5}">
                      <a16:colId xmlns:a16="http://schemas.microsoft.com/office/drawing/2014/main" val="20000"/>
                    </a:ext>
                  </a:extLst>
                </a:gridCol>
                <a:gridCol w="4872176">
                  <a:extLst>
                    <a:ext uri="{9D8B030D-6E8A-4147-A177-3AD203B41FA5}">
                      <a16:colId xmlns:a16="http://schemas.microsoft.com/office/drawing/2014/main" val="20001"/>
                    </a:ext>
                  </a:extLst>
                </a:gridCol>
                <a:gridCol w="6629400">
                  <a:extLst>
                    <a:ext uri="{9D8B030D-6E8A-4147-A177-3AD203B41FA5}">
                      <a16:colId xmlns:a16="http://schemas.microsoft.com/office/drawing/2014/main" val="20002"/>
                    </a:ext>
                  </a:extLst>
                </a:gridCol>
              </a:tblGrid>
              <a:tr h="1529067">
                <a:tc>
                  <a:txBody>
                    <a:bodyPr/>
                    <a:lstStyle/>
                    <a:p>
                      <a:pPr algn="ctr">
                        <a:lnSpc>
                          <a:spcPct val="150000"/>
                        </a:lnSpc>
                      </a:pPr>
                      <a:r>
                        <a:rPr lang="en-US" sz="2800" b="1" dirty="0">
                          <a:effectLst/>
                          <a:latin typeface="Times New Roman" panose="02020603050405020304" pitchFamily="18" charset="0"/>
                          <a:ea typeface="Times New Roman" panose="02020603050405020304" pitchFamily="18" charset="0"/>
                        </a:rPr>
                        <a:t>Student Name</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Student Registration Number</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Responsibility/ Modules</a:t>
                      </a:r>
                      <a:endParaRPr lang="x-non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6009">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Shahzaneer</a:t>
                      </a:r>
                      <a:r>
                        <a:rPr lang="en-US" sz="2400" b="1"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SP21-BCS-087</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 (Module1-Module3-Module6-Module7)</a:t>
                      </a:r>
                      <a:endParaRPr lang="x-none" sz="2000" dirty="0">
                        <a:effectLst/>
                        <a:latin typeface="Times New Roman" panose="02020603050405020304" pitchFamily="18" charset="0"/>
                        <a:ea typeface="Times New Roman" panose="02020603050405020304" pitchFamily="18" charset="0"/>
                      </a:endParaRPr>
                    </a:p>
                    <a:p>
                      <a:pPr lvl="1">
                        <a:lnSpc>
                          <a:spcPct val="100000"/>
                        </a:lnSpc>
                        <a:spcBef>
                          <a:spcPts val="600"/>
                        </a:spcBef>
                        <a:spcAft>
                          <a:spcPts val="600"/>
                        </a:spcAft>
                        <a:tabLst>
                          <a:tab pos="2971800" algn="ctr"/>
                          <a:tab pos="5943600" algn="r"/>
                          <a:tab pos="57150" algn="l"/>
                          <a:tab pos="1771650" algn="r"/>
                          <a:tab pos="2971800" algn="ctr"/>
                          <a:tab pos="5943600" algn="r"/>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Mobile App, Documentation, Backend, ML,DL</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254124">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Shayan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Zameer</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SP21-BCS-088</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Idrees Ghazi (Module2-Module4-Module5-Module8)</a:t>
                      </a:r>
                      <a:endParaRPr lang="x-none" sz="2000" dirty="0">
                        <a:effectLst/>
                        <a:latin typeface="Times New Roman" panose="02020603050405020304" pitchFamily="18" charset="0"/>
                        <a:ea typeface="Times New Roman" panose="02020603050405020304" pitchFamily="18" charset="0"/>
                      </a:endParaRPr>
                    </a:p>
                    <a:p>
                      <a:pPr lvl="1" algn="l">
                        <a:lnSpc>
                          <a:spcPct val="100000"/>
                        </a:lnSpc>
                        <a:spcBef>
                          <a:spcPts val="600"/>
                        </a:spcBef>
                        <a:spcAft>
                          <a:spcPts val="600"/>
                        </a:spcAft>
                        <a:tabLst>
                          <a:tab pos="2971800" algn="ctr"/>
                          <a:tab pos="5943600" algn="r"/>
                          <a:tab pos="57150" algn="l"/>
                          <a:tab pos="1771650" algn="r"/>
                          <a:tab pos="2971800" algn="ctr"/>
                          <a:tab pos="5943600" algn="r"/>
                        </a:tabLst>
                      </a:pPr>
                      <a:r>
                        <a:rPr lang="fr-FR" sz="2000" dirty="0">
                          <a:latin typeface="Times New Roman" panose="02020603050405020304" pitchFamily="18" charset="0"/>
                          <a:cs typeface="Times New Roman" panose="02020603050405020304" pitchFamily="18" charset="0"/>
                        </a:rPr>
                        <a:t>Web A, Documentation, </a:t>
                      </a:r>
                      <a:r>
                        <a:rPr lang="fr-FR" sz="2000" dirty="0" err="1">
                          <a:latin typeface="Times New Roman" panose="02020603050405020304" pitchFamily="18" charset="0"/>
                          <a:cs typeface="Times New Roman" panose="02020603050405020304" pitchFamily="18" charset="0"/>
                        </a:rPr>
                        <a:t>Artificial</a:t>
                      </a:r>
                      <a:r>
                        <a:rPr lang="fr-FR" sz="2000" dirty="0">
                          <a:latin typeface="Times New Roman" panose="02020603050405020304" pitchFamily="18" charset="0"/>
                          <a:cs typeface="Times New Roman" panose="02020603050405020304" pitchFamily="18" charset="0"/>
                        </a:rPr>
                        <a:t> Intelligence, Design </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679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gathering approaches adopted for the proposed system include surveys and interviews of general users, intelligence agencies and security forces.</a:t>
            </a:r>
          </a:p>
          <a:p>
            <a:pPr algn="just"/>
            <a:r>
              <a:rPr lang="en-US" sz="2400" dirty="0">
                <a:solidFill>
                  <a:schemeClr val="tx1"/>
                </a:solidFill>
                <a:latin typeface="Times New Roman" panose="02020603050405020304" pitchFamily="18" charset="0"/>
                <a:cs typeface="Times New Roman" panose="02020603050405020304" pitchFamily="18" charset="0"/>
              </a:rPr>
              <a:t> </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set which was trained to obtained from open source Kaggle platform which consist of voice implementation insight of different peoples of world with their corresponding facial features.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28</a:t>
            </a:fld>
            <a:endParaRPr lang="en-US" dirty="0">
              <a:solidFill>
                <a:prstClr val="white"/>
              </a:solidFill>
              <a:latin typeface="Calibri"/>
            </a:endParaRPr>
          </a:p>
        </p:txBody>
      </p:sp>
    </p:spTree>
    <p:extLst>
      <p:ext uri="{BB962C8B-B14F-4D97-AF65-F5344CB8AC3E}">
        <p14:creationId xmlns:p14="http://schemas.microsoft.com/office/powerpoint/2010/main" val="279543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concepts that we would be learning are: </a:t>
            </a: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Concept-1: UI/UX Designing Via Figma</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Firstly, we will develop the UI of the system using Figma.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HTML,CSS and, JS for Web development:</a:t>
            </a:r>
          </a:p>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For web end, we are going to use HTML for web Structuring, CSS for design and Java Script for coding.</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l"/>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Concept-3: Flutter for Mobile App Development</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Mobile –end  we are using flutter SDK. We will be learning to change the UI in Flutter Code using dart. </a:t>
            </a: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Concept-4: Fire Base For User Authentication And Data Storage</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this project, we will also implement backend using firebase for authentication and data storage using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firestore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database and firebase Auth package.</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29</a:t>
            </a:fld>
            <a:endParaRPr lang="en-US" dirty="0">
              <a:solidFill>
                <a:prstClr val="white"/>
              </a:solidFill>
              <a:latin typeface="Calibri"/>
            </a:endParaRPr>
          </a:p>
        </p:txBody>
      </p:sp>
    </p:spTree>
    <p:extLst>
      <p:ext uri="{BB962C8B-B14F-4D97-AF65-F5344CB8AC3E}">
        <p14:creationId xmlns:p14="http://schemas.microsoft.com/office/powerpoint/2010/main" val="324872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Project Categories are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 Application/Web Application based Information System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p>
          <a:p>
            <a:pPr algn="l"/>
            <a:endParaRPr lang="en-US" sz="2400"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Concept-5: Data Analysis using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Pandas and Matplotlib</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initial data analysis  of data set  we will use the power of python packages for statistical computations and visualization of data.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Machine Learning and Deep Learning using Tensor Flow and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Keras</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The data set will be trained by machine learning techniques using python libraries for data modeling.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30</a:t>
            </a:fld>
            <a:endParaRPr lang="en-US" dirty="0">
              <a:solidFill>
                <a:prstClr val="white"/>
              </a:solidFill>
              <a:latin typeface="Calibri"/>
            </a:endParaRPr>
          </a:p>
        </p:txBody>
      </p:sp>
    </p:spTree>
    <p:extLst>
      <p:ext uri="{BB962C8B-B14F-4D97-AF65-F5344CB8AC3E}">
        <p14:creationId xmlns:p14="http://schemas.microsoft.com/office/powerpoint/2010/main" val="108307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424935" y="1903586"/>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The Gantt Chart of the project is provided below:</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31</a:t>
            </a:fld>
            <a:endParaRPr lang="en-US" dirty="0">
              <a:solidFill>
                <a:prstClr val="white"/>
              </a:solidFill>
              <a:latin typeface="Calibri"/>
            </a:endParaRPr>
          </a:p>
        </p:txBody>
      </p:sp>
      <p:pic>
        <p:nvPicPr>
          <p:cNvPr id="7" name="Picture 6" descr="Chart">
            <a:extLst>
              <a:ext uri="{FF2B5EF4-FFF2-40B4-BE49-F238E27FC236}">
                <a16:creationId xmlns:a16="http://schemas.microsoft.com/office/drawing/2014/main" id="{E4B1E8FF-BD8B-6C88-2A0F-9DDDAFC9F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3035822"/>
            <a:ext cx="13267266" cy="542406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32</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1: Splash Screen Mockup</a:t>
            </a:r>
            <a:endParaRPr lang="x-none" sz="3200" b="1" dirty="0"/>
          </a:p>
        </p:txBody>
      </p:sp>
      <p:pic>
        <p:nvPicPr>
          <p:cNvPr id="7" name="Picture 6" descr="Icon&#10;&#10;Description automatically generated">
            <a:extLst>
              <a:ext uri="{FF2B5EF4-FFF2-40B4-BE49-F238E27FC236}">
                <a16:creationId xmlns:a16="http://schemas.microsoft.com/office/drawing/2014/main" id="{FC302B7A-3109-DAA5-44B7-8C8AA730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2913818"/>
            <a:ext cx="4226384" cy="5621159"/>
          </a:xfrm>
          <a:prstGeom prst="rect">
            <a:avLst/>
          </a:prstGeom>
        </p:spPr>
      </p:pic>
    </p:spTree>
    <p:extLst>
      <p:ext uri="{BB962C8B-B14F-4D97-AF65-F5344CB8AC3E}">
        <p14:creationId xmlns:p14="http://schemas.microsoft.com/office/powerpoint/2010/main" val="4032270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33</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 Sign Up Screen Mockup</a:t>
            </a:r>
            <a:endParaRPr lang="x-none" sz="3200" b="1" dirty="0"/>
          </a:p>
        </p:txBody>
      </p:sp>
      <p:pic>
        <p:nvPicPr>
          <p:cNvPr id="6" name="Picture 5" descr="Graphical user interface&#10;&#10;Description automatically generated">
            <a:extLst>
              <a:ext uri="{FF2B5EF4-FFF2-40B4-BE49-F238E27FC236}">
                <a16:creationId xmlns:a16="http://schemas.microsoft.com/office/drawing/2014/main" id="{BCAF4D9D-E1B2-792B-84A6-68F81A66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2663456"/>
            <a:ext cx="4226384" cy="5562600"/>
          </a:xfrm>
          <a:prstGeom prst="rect">
            <a:avLst/>
          </a:prstGeom>
        </p:spPr>
      </p:pic>
    </p:spTree>
    <p:extLst>
      <p:ext uri="{BB962C8B-B14F-4D97-AF65-F5344CB8AC3E}">
        <p14:creationId xmlns:p14="http://schemas.microsoft.com/office/powerpoint/2010/main" val="126013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34</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3: Sign in Mockup</a:t>
            </a:r>
            <a:endParaRPr lang="x-none" sz="3200" b="1"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AF799F5-ECF6-3C29-5C60-D071CEBC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819400"/>
            <a:ext cx="4226384" cy="5041756"/>
          </a:xfrm>
          <a:prstGeom prst="rect">
            <a:avLst/>
          </a:prstGeom>
        </p:spPr>
      </p:pic>
    </p:spTree>
    <p:extLst>
      <p:ext uri="{BB962C8B-B14F-4D97-AF65-F5344CB8AC3E}">
        <p14:creationId xmlns:p14="http://schemas.microsoft.com/office/powerpoint/2010/main" val="2474659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35</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4: Home  Screen Mockup</a:t>
            </a:r>
            <a:endParaRPr lang="x-none" sz="3200" b="1" dirty="0"/>
          </a:p>
        </p:txBody>
      </p:sp>
      <p:pic>
        <p:nvPicPr>
          <p:cNvPr id="12" name="Picture 11" descr="A screenshot of a phone&#10;&#10;Description automatically generated with medium confidence">
            <a:extLst>
              <a:ext uri="{FF2B5EF4-FFF2-40B4-BE49-F238E27FC236}">
                <a16:creationId xmlns:a16="http://schemas.microsoft.com/office/drawing/2014/main" id="{B939E529-255E-6B2C-121E-C171FB7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633" y="2760022"/>
            <a:ext cx="4226384" cy="5795719"/>
          </a:xfrm>
          <a:prstGeom prst="rect">
            <a:avLst/>
          </a:prstGeom>
        </p:spPr>
      </p:pic>
      <p:pic>
        <p:nvPicPr>
          <p:cNvPr id="6" name="Picture 5">
            <a:extLst>
              <a:ext uri="{FF2B5EF4-FFF2-40B4-BE49-F238E27FC236}">
                <a16:creationId xmlns:a16="http://schemas.microsoft.com/office/drawing/2014/main" id="{ADD1678C-EAE3-5C06-FD3B-AD370F895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983" y="2971228"/>
            <a:ext cx="4984378" cy="5244925"/>
          </a:xfrm>
          <a:prstGeom prst="rect">
            <a:avLst/>
          </a:prstGeom>
        </p:spPr>
      </p:pic>
    </p:spTree>
    <p:extLst>
      <p:ext uri="{BB962C8B-B14F-4D97-AF65-F5344CB8AC3E}">
        <p14:creationId xmlns:p14="http://schemas.microsoft.com/office/powerpoint/2010/main" val="2553462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36</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5: Add Voice Mockup</a:t>
            </a:r>
            <a:endParaRPr lang="x-none" sz="3200" b="1" dirty="0"/>
          </a:p>
        </p:txBody>
      </p:sp>
      <p:pic>
        <p:nvPicPr>
          <p:cNvPr id="6" name="Picture 5" descr="Graphical user interface, application&#10;&#10;Description automatically generated">
            <a:extLst>
              <a:ext uri="{FF2B5EF4-FFF2-40B4-BE49-F238E27FC236}">
                <a16:creationId xmlns:a16="http://schemas.microsoft.com/office/drawing/2014/main" id="{B66C6378-ABB4-E7DD-836E-E40047EF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600" y="2625294"/>
            <a:ext cx="4953374" cy="5739065"/>
          </a:xfrm>
          <a:prstGeom prst="rect">
            <a:avLst/>
          </a:prstGeom>
        </p:spPr>
      </p:pic>
    </p:spTree>
    <p:extLst>
      <p:ext uri="{BB962C8B-B14F-4D97-AF65-F5344CB8AC3E}">
        <p14:creationId xmlns:p14="http://schemas.microsoft.com/office/powerpoint/2010/main" val="3228319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2129080"/>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Mobile Application Mockups are:</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37</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6: </a:t>
            </a:r>
            <a:r>
              <a:rPr lang="en-US" sz="3200" b="1" dirty="0" err="1"/>
              <a:t>ChatBox</a:t>
            </a:r>
            <a:r>
              <a:rPr lang="en-US" sz="3200" b="1" dirty="0"/>
              <a:t> Mockup</a:t>
            </a:r>
            <a:endParaRPr lang="x-none" sz="3200" b="1"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E4500F0-0C51-0FD2-49E3-9824BAD0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0" y="2281479"/>
            <a:ext cx="4617447" cy="6217639"/>
          </a:xfrm>
          <a:prstGeom prst="rect">
            <a:avLst/>
          </a:prstGeom>
        </p:spPr>
      </p:pic>
    </p:spTree>
    <p:extLst>
      <p:ext uri="{BB962C8B-B14F-4D97-AF65-F5344CB8AC3E}">
        <p14:creationId xmlns:p14="http://schemas.microsoft.com/office/powerpoint/2010/main" val="2637386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Peech2face ultimate objective is to help users to authenticate their logins and signups.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It helps to retrieve images based on voices firstly in vector form and by converting into image.</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It also helps agencies to identify the culprits on basis of their voice.</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project will serve as a solid foundation of getting acuities via speech and It will give an amazing experience of authentication for users. </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38</a:t>
            </a:fld>
            <a:endParaRPr lang="en-US" dirty="0">
              <a:solidFill>
                <a:prstClr val="white"/>
              </a:solidFill>
              <a:latin typeface="Calibri"/>
            </a:endParaRPr>
          </a:p>
        </p:txBody>
      </p:sp>
    </p:spTree>
    <p:extLst>
      <p:ext uri="{BB962C8B-B14F-4D97-AF65-F5344CB8AC3E}">
        <p14:creationId xmlns:p14="http://schemas.microsoft.com/office/powerpoint/2010/main" val="2730425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895600"/>
            <a:ext cx="156972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275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Related Systems: </a:t>
            </a:r>
          </a:p>
          <a:p>
            <a:pPr algn="l">
              <a:lnSpc>
                <a:spcPts val="2750"/>
              </a:lnSpc>
            </a:pPr>
            <a:r>
              <a:rPr lang="en-US" sz="2400" b="1"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https://www.github.com/topics/sound-classification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hlinkClick r:id="rId3"/>
              </a:rPr>
              <a:t>https://speech2face.github.io/</a:t>
            </a:r>
            <a:endPar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Google </a:t>
            </a:r>
            <a:r>
              <a:rPr lang="en-US" sz="2400" b="1"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Facenet</a:t>
            </a:r>
            <a:endPar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1"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dirty="0" err="1">
                <a:solidFill>
                  <a:srgbClr val="000000"/>
                </a:solidFill>
                <a:latin typeface="Times New Roman" panose="02020603050405020304" pitchFamily="18" charset="0"/>
                <a:cs typeface="Times New Roman" panose="02020603050405020304" pitchFamily="18" charset="0"/>
              </a:rPr>
              <a:t>Youtube</a:t>
            </a:r>
            <a:r>
              <a:rPr lang="en-US" sz="2400" b="1" dirty="0">
                <a:solidFill>
                  <a:srgbClr val="000000"/>
                </a:solidFill>
                <a:latin typeface="Times New Roman" panose="02020603050405020304" pitchFamily="18" charset="0"/>
                <a:cs typeface="Times New Roman" panose="02020603050405020304" pitchFamily="18" charset="0"/>
              </a:rPr>
              <a:t> Resources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rPr>
              <a:t>https://www.youtube.com/watch?v=aKYlSIs3UDY&amp;t=334s</a:t>
            </a:r>
            <a:endParaRPr lang="en-US" sz="1400" b="1" kern="1400" dirty="0">
              <a:effectLst/>
              <a:latin typeface="Times" panose="02020603050405020304" pitchFamily="18" charset="0"/>
              <a:ea typeface="Times New Roman" panose="02020603050405020304" pitchFamily="18" charset="0"/>
              <a:cs typeface="Times New Roman" panose="02020603050405020304" pitchFamily="18" charset="0"/>
            </a:endParaRPr>
          </a:p>
          <a:p>
            <a:pPr marL="1143000" marR="0" lvl="2" indent="-228600">
              <a:lnSpc>
                <a:spcPts val="1200"/>
              </a:lnSpc>
              <a:spcBef>
                <a:spcPts val="1200"/>
              </a:spcBef>
              <a:spcAft>
                <a:spcPts val="1200"/>
              </a:spcAft>
              <a:buFont typeface="+mj-lt"/>
              <a:buAutoNum type="arabicPeriod"/>
            </a:pPr>
            <a:endParaRPr lang="en-US" sz="1200" b="1"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39</a:t>
            </a:fld>
            <a:endParaRPr lang="en-US" dirty="0">
              <a:solidFill>
                <a:prstClr val="white"/>
              </a:solidFill>
              <a:latin typeface="Calibri"/>
            </a:endParaRPr>
          </a:p>
        </p:txBody>
      </p:sp>
    </p:spTree>
    <p:extLst>
      <p:ext uri="{BB962C8B-B14F-4D97-AF65-F5344CB8AC3E}">
        <p14:creationId xmlns:p14="http://schemas.microsoft.com/office/powerpoint/2010/main" val="47771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508000" y="3657600"/>
            <a:ext cx="15392400" cy="39669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Speech2face is a project that is mainly built to recognize the face general structure and gender with audio waves.</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user can also enhance the images with image optimization and features enhancer of the system.</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Currently no Software is available which contains all these features in a single system.</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is nearly impossible to predict the appearance of same person with his/her voice. But artificial Intelligence has made it.</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automate the attendance system and reinvigorate the authentication system.</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prove an asset to the security and agencies by recognizing criminals.</a:t>
            </a: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can also be used as a general-purpose software for recognizing the individuals in old audios and images.</a:t>
            </a:r>
          </a:p>
          <a:p>
            <a:pPr algn="just"/>
            <a:endParaRPr lang="en-US" sz="2400" dirty="0">
              <a:solidFill>
                <a:prstClr val="black"/>
              </a:solidFill>
              <a:latin typeface="Times New Roman" panose="02020603050405020304" pitchFamily="18" charset="0"/>
              <a:cs typeface="Times New Roman" panose="02020603050405020304" pitchFamily="18" charset="0"/>
            </a:endParaRPr>
          </a:p>
          <a:p>
            <a:pPr algn="just"/>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40</a:t>
            </a:fld>
            <a:endParaRPr lang="en-US" dirty="0">
              <a:solidFill>
                <a:prstClr val="white"/>
              </a:solidFill>
              <a:latin typeface="Calibri"/>
            </a:endParaRPr>
          </a:p>
        </p:txBody>
      </p:sp>
    </p:spTree>
    <p:extLst>
      <p:ext uri="{BB962C8B-B14F-4D97-AF65-F5344CB8AC3E}">
        <p14:creationId xmlns:p14="http://schemas.microsoft.com/office/powerpoint/2010/main" val="1342640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41</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Recognizing the facial features of person based on their audio notes by a human being who don’t actually know the person make no sense in real life.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no way to do so But Artificial Intelligence has made it possible to do so.</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Machine learning and deep learning  can be trained on  data of all type of people with some mathematical perspectives of voice that uses clustering algorithms and categorize the people in different domains.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image will not be 100% real but it gives a lot of  insights of data which can help us to identify the person.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356793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are many loop holes in the user authentication used in security systems including banks, critical profile accounts and many more places where authenticity of user should be the first priority.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Every other person who has the credentials of the account of that specific user can log into the account specified merely for the former.</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case of criminals Scenes, It is observed that the faces are not recognized hence the criminals are not captured by the security forces.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Mostly the voice can be seen but the faces are under veil thus cannot be seen directly.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218273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Many Application users and Agencies have requested system that are helpful, efficient and reliable in user authentication.</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will provide an acceptable solution to these concerns.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Security agencies face many problem sometimes because image of criminals are not revealed by the camera. Speech2face will help in this regard.</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old audio and video notes can be used to find the insights about the person’s basic information.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360616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Vision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users who want to authenticate their systems and find a visual  representations of voices depending upon different factors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is an  application that will help in authenticating users and finding real time insights about voices unlike the data analyzed model which are not in practical usage form.</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will user our application and will be able to transform the audios into images  and gain generic information about the person whose voice is under observation.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229349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related system analysis and literature review of other applications related to our project are given below:</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612C4913-8DE6-4E75-ABB9-A4D5974C729C}"/>
              </a:ext>
            </a:extLst>
          </p:cNvPr>
          <p:cNvGraphicFramePr>
            <a:graphicFrameLocks noGrp="1"/>
          </p:cNvGraphicFramePr>
          <p:nvPr>
            <p:extLst>
              <p:ext uri="{D42A27DB-BD31-4B8C-83A1-F6EECF244321}">
                <p14:modId xmlns:p14="http://schemas.microsoft.com/office/powerpoint/2010/main" val="1703487936"/>
              </p:ext>
            </p:extLst>
          </p:nvPr>
        </p:nvGraphicFramePr>
        <p:xfrm>
          <a:off x="355600" y="2971800"/>
          <a:ext cx="15539098" cy="4648199"/>
        </p:xfrm>
        <a:graphic>
          <a:graphicData uri="http://schemas.openxmlformats.org/drawingml/2006/table">
            <a:tbl>
              <a:tblPr firstRow="1" firstCol="1" bandRow="1">
                <a:tableStyleId>{5C22544A-7EE6-4342-B048-85BDC9FD1C3A}</a:tableStyleId>
              </a:tblPr>
              <a:tblGrid>
                <a:gridCol w="4337698">
                  <a:extLst>
                    <a:ext uri="{9D8B030D-6E8A-4147-A177-3AD203B41FA5}">
                      <a16:colId xmlns:a16="http://schemas.microsoft.com/office/drawing/2014/main" val="1538060531"/>
                    </a:ext>
                  </a:extLst>
                </a:gridCol>
                <a:gridCol w="5770259">
                  <a:extLst>
                    <a:ext uri="{9D8B030D-6E8A-4147-A177-3AD203B41FA5}">
                      <a16:colId xmlns:a16="http://schemas.microsoft.com/office/drawing/2014/main" val="3375604830"/>
                    </a:ext>
                  </a:extLst>
                </a:gridCol>
                <a:gridCol w="5431141">
                  <a:extLst>
                    <a:ext uri="{9D8B030D-6E8A-4147-A177-3AD203B41FA5}">
                      <a16:colId xmlns:a16="http://schemas.microsoft.com/office/drawing/2014/main" val="545521344"/>
                    </a:ext>
                  </a:extLst>
                </a:gridCol>
              </a:tblGrid>
              <a:tr h="723437">
                <a:tc>
                  <a:txBody>
                    <a:bodyPr/>
                    <a:lstStyle/>
                    <a:p>
                      <a:pPr marL="0" marR="0" algn="ctr">
                        <a:lnSpc>
                          <a:spcPct val="150000"/>
                        </a:lnSpc>
                        <a:spcBef>
                          <a:spcPts val="0"/>
                        </a:spcBef>
                        <a:spcAft>
                          <a:spcPts val="0"/>
                        </a:spcAft>
                        <a:tabLst>
                          <a:tab pos="1333500" algn="l"/>
                        </a:tabLst>
                      </a:pPr>
                      <a:r>
                        <a:rPr lang="en-US" sz="2800" dirty="0">
                          <a:solidFill>
                            <a:schemeClr val="bg1"/>
                          </a:solidFill>
                          <a:effectLst/>
                          <a:latin typeface="Times New Roman" panose="02020603050405020304" pitchFamily="18" charset="0"/>
                          <a:cs typeface="Times New Roman" panose="02020603050405020304" pitchFamily="18" charset="0"/>
                        </a:rPr>
                        <a:t>Application Name</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Weakness </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Proposed Project Solution</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70642146"/>
                  </a:ext>
                </a:extLst>
              </a:tr>
              <a:tr h="1476854">
                <a:tc>
                  <a:txBody>
                    <a:bodyPr/>
                    <a:lstStyle/>
                    <a:p>
                      <a:pPr marL="342900" lvl="0" indent="-342900" algn="l">
                        <a:lnSpc>
                          <a:spcPct val="115000"/>
                        </a:lnSpc>
                        <a:buFont typeface="Symbol" panose="05050102010706020507" pitchFamily="18" charset="2"/>
                        <a:buChar char=""/>
                      </a:pPr>
                      <a:r>
                        <a:rPr lang="en-US" sz="2800" dirty="0">
                          <a:solidFill>
                            <a:schemeClr val="bg1"/>
                          </a:solidFill>
                          <a:effectLst/>
                          <a:latin typeface="Times New Roman" panose="02020603050405020304" pitchFamily="18" charset="0"/>
                          <a:ea typeface="Times New Roman" panose="02020603050405020304" pitchFamily="18" charset="0"/>
                        </a:rPr>
                        <a:t>Sound Classification</a:t>
                      </a:r>
                      <a:endParaRPr lang="x-none" sz="2800" dirty="0">
                        <a:solidFill>
                          <a:schemeClr val="bg1"/>
                        </a:solidFill>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too many sounds so there is a possibility that system can’t get sound and displays result according to need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deals with sound and converts int facial images. The risk is low as compared to related project.</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63685464"/>
                  </a:ext>
                </a:extLst>
              </a:tr>
              <a:tr h="14768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Face net</a:t>
                      </a:r>
                      <a:endParaRPr lang="x-none" sz="2800" dirty="0">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number of areas that are still left to be explored and how different ages and race play a role in face recognition.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lvl="0" indent="0" algn="l">
                        <a:lnSpc>
                          <a:spcPct val="115000"/>
                        </a:lnSpc>
                        <a:buFont typeface="Symbol" panose="05050102010706020507" pitchFamily="18" charset="2"/>
                        <a:buNone/>
                      </a:pP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76369748"/>
                  </a:ext>
                </a:extLst>
              </a:tr>
              <a:tr h="9710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Speech2face</a:t>
                      </a: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No Mobile application, only available as a website</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will be available on web as well as mobile application.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95465328"/>
                  </a:ext>
                </a:extLst>
              </a:tr>
            </a:tbl>
          </a:graphicData>
        </a:graphic>
      </p:graphicFrame>
    </p:spTree>
    <p:extLst>
      <p:ext uri="{BB962C8B-B14F-4D97-AF65-F5344CB8AC3E}">
        <p14:creationId xmlns:p14="http://schemas.microsoft.com/office/powerpoint/2010/main" val="254048327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TotalTime>
  <Words>2419</Words>
  <Application>Microsoft Office PowerPoint</Application>
  <PresentationFormat>Custom</PresentationFormat>
  <Paragraphs>414</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Symbol</vt:lpstr>
      <vt:lpstr>Times</vt:lpstr>
      <vt:lpstr>Times New Roman</vt:lpstr>
      <vt:lpstr>Wingdings</vt:lpstr>
      <vt:lpstr>2_Office Theme</vt:lpstr>
      <vt:lpstr>Department Of Computer Science  </vt:lpstr>
      <vt:lpstr>Project Title Renters/Proprietors Coordination Application </vt:lpstr>
      <vt:lpstr>Project Category  </vt:lpstr>
      <vt:lpstr>Abstract  </vt:lpstr>
      <vt:lpstr>Introduction  </vt:lpstr>
      <vt:lpstr>Problem Statement  </vt:lpstr>
      <vt:lpstr>Problem Solution  </vt:lpstr>
      <vt:lpstr>Vision Statement  </vt:lpstr>
      <vt:lpstr>Related System Analysis/Literature Review  </vt:lpstr>
      <vt:lpstr>Advantages/Benefits of Proposed System  </vt:lpstr>
      <vt:lpstr>Scope  </vt:lpstr>
      <vt:lpstr>Scope  </vt:lpstr>
      <vt:lpstr>Modules  </vt:lpstr>
      <vt:lpstr>Module-1: Profile Management  </vt:lpstr>
      <vt:lpstr>Module-2: Place Voice Record  </vt:lpstr>
      <vt:lpstr>Module-3: Sound to Face Vector Model  </vt:lpstr>
      <vt:lpstr>Module-4:Face-Vector to face-Image Model   </vt:lpstr>
      <vt:lpstr>Module-5:Image View Customization  </vt:lpstr>
      <vt:lpstr>Module-6: Features Enhancer  </vt:lpstr>
      <vt:lpstr>Module-7: Insight Panel  </vt:lpstr>
      <vt:lpstr>Module-8: Feedback Panel  </vt:lpstr>
      <vt:lpstr>Module-9: Help and Support  </vt:lpstr>
      <vt:lpstr>System Limitations/Constraints   </vt:lpstr>
      <vt:lpstr>Software Process Methodology    </vt:lpstr>
      <vt:lpstr>Tools and Technologies    </vt:lpstr>
      <vt:lpstr>Project Stakeholders and Roles     </vt:lpstr>
      <vt:lpstr>Team Members Individual Tasks/Work Division     </vt:lpstr>
      <vt:lpstr>Data Gathering Approach      </vt:lpstr>
      <vt:lpstr>Concepts      </vt:lpstr>
      <vt:lpstr>Concepts      </vt:lpstr>
      <vt:lpstr>Gantt Chart       </vt:lpstr>
      <vt:lpstr>Mockups     </vt:lpstr>
      <vt:lpstr>Mockups     </vt:lpstr>
      <vt:lpstr>Mockups     </vt:lpstr>
      <vt:lpstr>Mockups     </vt:lpstr>
      <vt:lpstr>Mockups     </vt:lpstr>
      <vt:lpstr>Mockups     </vt:lpstr>
      <vt:lpstr>Conclusion    </vt:lpstr>
      <vt:lpstr>References</vt:lpstr>
      <vt:lpstr>Plaragism Report</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SHAHZANEER AHMED</cp:lastModifiedBy>
  <cp:revision>1336</cp:revision>
  <dcterms:created xsi:type="dcterms:W3CDTF">2006-08-16T00:00:00Z</dcterms:created>
  <dcterms:modified xsi:type="dcterms:W3CDTF">2022-11-06T13:05:04Z</dcterms:modified>
</cp:coreProperties>
</file>