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43"/>
  </p:notesMasterIdLst>
  <p:sldIdLst>
    <p:sldId id="435" r:id="rId2"/>
    <p:sldId id="403" r:id="rId3"/>
    <p:sldId id="404" r:id="rId4"/>
    <p:sldId id="436" r:id="rId5"/>
    <p:sldId id="408" r:id="rId6"/>
    <p:sldId id="410" r:id="rId7"/>
    <p:sldId id="413" r:id="rId8"/>
    <p:sldId id="450" r:id="rId9"/>
    <p:sldId id="415" r:id="rId10"/>
    <p:sldId id="416" r:id="rId11"/>
    <p:sldId id="417" r:id="rId12"/>
    <p:sldId id="451" r:id="rId13"/>
    <p:sldId id="418" r:id="rId14"/>
    <p:sldId id="419" r:id="rId15"/>
    <p:sldId id="443" r:id="rId16"/>
    <p:sldId id="444" r:id="rId17"/>
    <p:sldId id="445" r:id="rId18"/>
    <p:sldId id="446" r:id="rId19"/>
    <p:sldId id="447" r:id="rId20"/>
    <p:sldId id="452" r:id="rId21"/>
    <p:sldId id="448" r:id="rId22"/>
    <p:sldId id="449" r:id="rId23"/>
    <p:sldId id="420" r:id="rId24"/>
    <p:sldId id="421" r:id="rId25"/>
    <p:sldId id="423" r:id="rId26"/>
    <p:sldId id="424" r:id="rId27"/>
    <p:sldId id="426" r:id="rId28"/>
    <p:sldId id="427" r:id="rId29"/>
    <p:sldId id="428" r:id="rId30"/>
    <p:sldId id="453" r:id="rId31"/>
    <p:sldId id="429" r:id="rId32"/>
    <p:sldId id="430" r:id="rId33"/>
    <p:sldId id="454" r:id="rId34"/>
    <p:sldId id="455" r:id="rId35"/>
    <p:sldId id="437" r:id="rId36"/>
    <p:sldId id="438" r:id="rId37"/>
    <p:sldId id="440" r:id="rId38"/>
    <p:sldId id="431" r:id="rId39"/>
    <p:sldId id="432" r:id="rId40"/>
    <p:sldId id="433" r:id="rId41"/>
    <p:sldId id="434" r:id="rId42"/>
  </p:sldIdLst>
  <p:sldSz cx="16256000" cy="9144000"/>
  <p:notesSz cx="9144000" cy="6858000"/>
  <p:defaultTextStyle>
    <a:defPPr>
      <a:defRPr lang="en-US"/>
    </a:defPPr>
    <a:lvl1pPr marL="0" algn="l" defTabSz="1044976" rtl="0" eaLnBrk="1" latinLnBrk="0" hangingPunct="1">
      <a:defRPr sz="2100" kern="1200">
        <a:solidFill>
          <a:schemeClr val="tx1"/>
        </a:solidFill>
        <a:latin typeface="+mn-lt"/>
        <a:ea typeface="+mn-ea"/>
        <a:cs typeface="+mn-cs"/>
      </a:defRPr>
    </a:lvl1pPr>
    <a:lvl2pPr marL="522488" algn="l" defTabSz="1044976" rtl="0" eaLnBrk="1" latinLnBrk="0" hangingPunct="1">
      <a:defRPr sz="2100" kern="1200">
        <a:solidFill>
          <a:schemeClr val="tx1"/>
        </a:solidFill>
        <a:latin typeface="+mn-lt"/>
        <a:ea typeface="+mn-ea"/>
        <a:cs typeface="+mn-cs"/>
      </a:defRPr>
    </a:lvl2pPr>
    <a:lvl3pPr marL="1044976" algn="l" defTabSz="1044976" rtl="0" eaLnBrk="1" latinLnBrk="0" hangingPunct="1">
      <a:defRPr sz="2100" kern="1200">
        <a:solidFill>
          <a:schemeClr val="tx1"/>
        </a:solidFill>
        <a:latin typeface="+mn-lt"/>
        <a:ea typeface="+mn-ea"/>
        <a:cs typeface="+mn-cs"/>
      </a:defRPr>
    </a:lvl3pPr>
    <a:lvl4pPr marL="1567464" algn="l" defTabSz="1044976" rtl="0" eaLnBrk="1" latinLnBrk="0" hangingPunct="1">
      <a:defRPr sz="2100" kern="1200">
        <a:solidFill>
          <a:schemeClr val="tx1"/>
        </a:solidFill>
        <a:latin typeface="+mn-lt"/>
        <a:ea typeface="+mn-ea"/>
        <a:cs typeface="+mn-cs"/>
      </a:defRPr>
    </a:lvl4pPr>
    <a:lvl5pPr marL="2089953" algn="l" defTabSz="1044976" rtl="0" eaLnBrk="1" latinLnBrk="0" hangingPunct="1">
      <a:defRPr sz="2100" kern="1200">
        <a:solidFill>
          <a:schemeClr val="tx1"/>
        </a:solidFill>
        <a:latin typeface="+mn-lt"/>
        <a:ea typeface="+mn-ea"/>
        <a:cs typeface="+mn-cs"/>
      </a:defRPr>
    </a:lvl5pPr>
    <a:lvl6pPr marL="2612441" algn="l" defTabSz="1044976" rtl="0" eaLnBrk="1" latinLnBrk="0" hangingPunct="1">
      <a:defRPr sz="2100" kern="1200">
        <a:solidFill>
          <a:schemeClr val="tx1"/>
        </a:solidFill>
        <a:latin typeface="+mn-lt"/>
        <a:ea typeface="+mn-ea"/>
        <a:cs typeface="+mn-cs"/>
      </a:defRPr>
    </a:lvl6pPr>
    <a:lvl7pPr marL="3134929" algn="l" defTabSz="1044976" rtl="0" eaLnBrk="1" latinLnBrk="0" hangingPunct="1">
      <a:defRPr sz="2100" kern="1200">
        <a:solidFill>
          <a:schemeClr val="tx1"/>
        </a:solidFill>
        <a:latin typeface="+mn-lt"/>
        <a:ea typeface="+mn-ea"/>
        <a:cs typeface="+mn-cs"/>
      </a:defRPr>
    </a:lvl7pPr>
    <a:lvl8pPr marL="3657417" algn="l" defTabSz="1044976" rtl="0" eaLnBrk="1" latinLnBrk="0" hangingPunct="1">
      <a:defRPr sz="2100" kern="1200">
        <a:solidFill>
          <a:schemeClr val="tx1"/>
        </a:solidFill>
        <a:latin typeface="+mn-lt"/>
        <a:ea typeface="+mn-ea"/>
        <a:cs typeface="+mn-cs"/>
      </a:defRPr>
    </a:lvl8pPr>
    <a:lvl9pPr marL="4179905" algn="l" defTabSz="1044976" rtl="0" eaLnBrk="1" latinLnBrk="0" hangingPunct="1">
      <a:defRPr sz="2100" kern="1200">
        <a:solidFill>
          <a:schemeClr val="tx1"/>
        </a:solidFill>
        <a:latin typeface="+mn-lt"/>
        <a:ea typeface="+mn-ea"/>
        <a:cs typeface="+mn-cs"/>
      </a:defRPr>
    </a:lvl9pPr>
  </p:defaultTextStyle>
  <p:extLst>
    <p:ext uri="{521415D9-36F7-43E2-AB2F-B90AF26B5E84}">
      <p14:sectionLst xmlns:p14="http://schemas.microsoft.com/office/powerpoint/2010/main">
        <p14:section name="WIVAA Scope" id="{EED29D93-A3B0-49D6-A621-B8452B9F3AFE}">
          <p14:sldIdLst>
            <p14:sldId id="435"/>
            <p14:sldId id="403"/>
            <p14:sldId id="404"/>
            <p14:sldId id="436"/>
            <p14:sldId id="408"/>
            <p14:sldId id="410"/>
            <p14:sldId id="413"/>
            <p14:sldId id="450"/>
            <p14:sldId id="415"/>
            <p14:sldId id="416"/>
            <p14:sldId id="417"/>
            <p14:sldId id="451"/>
            <p14:sldId id="418"/>
            <p14:sldId id="419"/>
            <p14:sldId id="443"/>
            <p14:sldId id="444"/>
            <p14:sldId id="445"/>
            <p14:sldId id="446"/>
            <p14:sldId id="447"/>
            <p14:sldId id="452"/>
            <p14:sldId id="448"/>
            <p14:sldId id="449"/>
            <p14:sldId id="420"/>
            <p14:sldId id="421"/>
            <p14:sldId id="423"/>
            <p14:sldId id="424"/>
            <p14:sldId id="426"/>
            <p14:sldId id="427"/>
            <p14:sldId id="428"/>
            <p14:sldId id="453"/>
            <p14:sldId id="429"/>
            <p14:sldId id="430"/>
            <p14:sldId id="454"/>
            <p14:sldId id="455"/>
            <p14:sldId id="437"/>
            <p14:sldId id="438"/>
            <p14:sldId id="440"/>
            <p14:sldId id="431"/>
            <p14:sldId id="432"/>
            <p14:sldId id="433"/>
            <p14:sldId id="434"/>
          </p14:sldIdLst>
        </p14:section>
      </p14:sectionLst>
    </p:ext>
    <p:ext uri="{EFAFB233-063F-42B5-8137-9DF3F51BA10A}">
      <p15:sldGuideLst xmlns:p15="http://schemas.microsoft.com/office/powerpoint/2012/main">
        <p15:guide id="1" orient="horz" pos="2880" userDrawn="1">
          <p15:clr>
            <a:srgbClr val="A4A3A4"/>
          </p15:clr>
        </p15:guide>
        <p15:guide id="2" pos="5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434" autoAdjust="0"/>
  </p:normalViewPr>
  <p:slideViewPr>
    <p:cSldViewPr>
      <p:cViewPr varScale="1">
        <p:scale>
          <a:sx n="54" d="100"/>
          <a:sy n="54" d="100"/>
        </p:scale>
        <p:origin x="696" y="90"/>
      </p:cViewPr>
      <p:guideLst>
        <p:guide orient="horz" pos="2880"/>
        <p:guide pos="512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37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99D239E4-CCC7-4672-8707-FBC4A6D7AD82}" type="datetimeFigureOut">
              <a:rPr lang="en-US" smtClean="0"/>
              <a:pPr/>
              <a:t>11/6/2022</a:t>
            </a:fld>
            <a:endParaRPr lang="en-US" dirty="0"/>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83FE2DC6-21AB-4064-A58C-B8733D3B6ABD}" type="slidenum">
              <a:rPr lang="en-US" smtClean="0"/>
              <a:pPr/>
              <a:t>‹#›</a:t>
            </a:fld>
            <a:endParaRPr lang="en-US" dirty="0"/>
          </a:p>
        </p:txBody>
      </p:sp>
    </p:spTree>
    <p:extLst>
      <p:ext uri="{BB962C8B-B14F-4D97-AF65-F5344CB8AC3E}">
        <p14:creationId xmlns:p14="http://schemas.microsoft.com/office/powerpoint/2010/main" val="2067309741"/>
      </p:ext>
    </p:extLst>
  </p:cSld>
  <p:clrMap bg1="lt1" tx1="dk1" bg2="lt2" tx2="dk2" accent1="accent1" accent2="accent2" accent3="accent3" accent4="accent4" accent5="accent5" accent6="accent6" hlink="hlink" folHlink="folHlink"/>
  <p:notesStyle>
    <a:lvl1pPr marL="0" algn="l" defTabSz="1044976" rtl="0" eaLnBrk="1" latinLnBrk="0" hangingPunct="1">
      <a:defRPr sz="1400" kern="1200">
        <a:solidFill>
          <a:schemeClr val="tx1"/>
        </a:solidFill>
        <a:latin typeface="+mn-lt"/>
        <a:ea typeface="+mn-ea"/>
        <a:cs typeface="+mn-cs"/>
      </a:defRPr>
    </a:lvl1pPr>
    <a:lvl2pPr marL="522488" algn="l" defTabSz="1044976" rtl="0" eaLnBrk="1" latinLnBrk="0" hangingPunct="1">
      <a:defRPr sz="1400" kern="1200">
        <a:solidFill>
          <a:schemeClr val="tx1"/>
        </a:solidFill>
        <a:latin typeface="+mn-lt"/>
        <a:ea typeface="+mn-ea"/>
        <a:cs typeface="+mn-cs"/>
      </a:defRPr>
    </a:lvl2pPr>
    <a:lvl3pPr marL="1044976" algn="l" defTabSz="1044976" rtl="0" eaLnBrk="1" latinLnBrk="0" hangingPunct="1">
      <a:defRPr sz="1400" kern="1200">
        <a:solidFill>
          <a:schemeClr val="tx1"/>
        </a:solidFill>
        <a:latin typeface="+mn-lt"/>
        <a:ea typeface="+mn-ea"/>
        <a:cs typeface="+mn-cs"/>
      </a:defRPr>
    </a:lvl3pPr>
    <a:lvl4pPr marL="1567464" algn="l" defTabSz="1044976" rtl="0" eaLnBrk="1" latinLnBrk="0" hangingPunct="1">
      <a:defRPr sz="1400" kern="1200">
        <a:solidFill>
          <a:schemeClr val="tx1"/>
        </a:solidFill>
        <a:latin typeface="+mn-lt"/>
        <a:ea typeface="+mn-ea"/>
        <a:cs typeface="+mn-cs"/>
      </a:defRPr>
    </a:lvl4pPr>
    <a:lvl5pPr marL="2089953" algn="l" defTabSz="1044976" rtl="0" eaLnBrk="1" latinLnBrk="0" hangingPunct="1">
      <a:defRPr sz="1400" kern="1200">
        <a:solidFill>
          <a:schemeClr val="tx1"/>
        </a:solidFill>
        <a:latin typeface="+mn-lt"/>
        <a:ea typeface="+mn-ea"/>
        <a:cs typeface="+mn-cs"/>
      </a:defRPr>
    </a:lvl5pPr>
    <a:lvl6pPr marL="2612441" algn="l" defTabSz="1044976" rtl="0" eaLnBrk="1" latinLnBrk="0" hangingPunct="1">
      <a:defRPr sz="1400" kern="1200">
        <a:solidFill>
          <a:schemeClr val="tx1"/>
        </a:solidFill>
        <a:latin typeface="+mn-lt"/>
        <a:ea typeface="+mn-ea"/>
        <a:cs typeface="+mn-cs"/>
      </a:defRPr>
    </a:lvl6pPr>
    <a:lvl7pPr marL="3134929" algn="l" defTabSz="1044976" rtl="0" eaLnBrk="1" latinLnBrk="0" hangingPunct="1">
      <a:defRPr sz="1400" kern="1200">
        <a:solidFill>
          <a:schemeClr val="tx1"/>
        </a:solidFill>
        <a:latin typeface="+mn-lt"/>
        <a:ea typeface="+mn-ea"/>
        <a:cs typeface="+mn-cs"/>
      </a:defRPr>
    </a:lvl7pPr>
    <a:lvl8pPr marL="3657417" algn="l" defTabSz="1044976" rtl="0" eaLnBrk="1" latinLnBrk="0" hangingPunct="1">
      <a:defRPr sz="1400" kern="1200">
        <a:solidFill>
          <a:schemeClr val="tx1"/>
        </a:solidFill>
        <a:latin typeface="+mn-lt"/>
        <a:ea typeface="+mn-ea"/>
        <a:cs typeface="+mn-cs"/>
      </a:defRPr>
    </a:lvl8pPr>
    <a:lvl9pPr marL="4179905" algn="l" defTabSz="10449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dirty="0"/>
              <a:t>CIIT - Software Engineering-CSC291-Spring-2015</a:t>
            </a:r>
          </a:p>
        </p:txBody>
      </p:sp>
      <p:sp>
        <p:nvSpPr>
          <p:cNvPr id="5" name="Slide Number Placeholder 4"/>
          <p:cNvSpPr>
            <a:spLocks noGrp="1"/>
          </p:cNvSpPr>
          <p:nvPr>
            <p:ph type="sldNum" sz="quarter" idx="11"/>
          </p:nvPr>
        </p:nvSpPr>
        <p:spPr/>
        <p:txBody>
          <a:bodyPr/>
          <a:lstStyle/>
          <a:p>
            <a:fld id="{CFE964C9-6C37-4060-8613-7D2859285AE0}" type="slidenum">
              <a:rPr lang="en-US" smtClean="0"/>
              <a:t>1</a:t>
            </a:fld>
            <a:endParaRPr lang="en-US" dirty="0"/>
          </a:p>
        </p:txBody>
      </p:sp>
    </p:spTree>
    <p:extLst>
      <p:ext uri="{BB962C8B-B14F-4D97-AF65-F5344CB8AC3E}">
        <p14:creationId xmlns:p14="http://schemas.microsoft.com/office/powerpoint/2010/main" val="13560472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25311" y="228599"/>
            <a:ext cx="13554955" cy="1445817"/>
          </a:xfrm>
          <a:prstGeom prst="rect">
            <a:avLst/>
          </a:prstGeom>
        </p:spPr>
        <p:txBody>
          <a:bodyPr lIns="104498" tIns="52249" rIns="104498" bIns="52249"/>
          <a:lstStyle/>
          <a:p>
            <a:r>
              <a:rPr lang="en-US" dirty="0"/>
              <a:t>Click to edit Master title style</a:t>
            </a:r>
          </a:p>
        </p:txBody>
      </p:sp>
      <p:sp>
        <p:nvSpPr>
          <p:cNvPr id="3" name="Subtitle 2"/>
          <p:cNvSpPr>
            <a:spLocks noGrp="1"/>
          </p:cNvSpPr>
          <p:nvPr>
            <p:ph type="subTitle" idx="1"/>
          </p:nvPr>
        </p:nvSpPr>
        <p:spPr>
          <a:xfrm>
            <a:off x="2125310" y="2091566"/>
            <a:ext cx="13554956" cy="6186767"/>
          </a:xfrm>
          <a:prstGeom prst="rect">
            <a:avLst/>
          </a:prstGeom>
        </p:spPr>
        <p:txBody>
          <a:bodyPr lIns="104498" tIns="52249" rIns="104498" bIns="52249"/>
          <a:lstStyle>
            <a:lvl1pPr marL="0" indent="0" algn="ctr">
              <a:buNone/>
              <a:defRPr>
                <a:solidFill>
                  <a:schemeClr val="tx1">
                    <a:tint val="75000"/>
                  </a:schemeClr>
                </a:solidFill>
              </a:defRPr>
            </a:lvl1pPr>
            <a:lvl2pPr marL="522488" indent="0" algn="ctr">
              <a:buNone/>
              <a:defRPr>
                <a:solidFill>
                  <a:schemeClr val="tx1">
                    <a:tint val="75000"/>
                  </a:schemeClr>
                </a:solidFill>
              </a:defRPr>
            </a:lvl2pPr>
            <a:lvl3pPr marL="1044976" indent="0" algn="ctr">
              <a:buNone/>
              <a:defRPr>
                <a:solidFill>
                  <a:schemeClr val="tx1">
                    <a:tint val="75000"/>
                  </a:schemeClr>
                </a:solidFill>
              </a:defRPr>
            </a:lvl3pPr>
            <a:lvl4pPr marL="1567464" indent="0" algn="ctr">
              <a:buNone/>
              <a:defRPr>
                <a:solidFill>
                  <a:schemeClr val="tx1">
                    <a:tint val="75000"/>
                  </a:schemeClr>
                </a:solidFill>
              </a:defRPr>
            </a:lvl4pPr>
            <a:lvl5pPr marL="2089953" indent="0" algn="ctr">
              <a:buNone/>
              <a:defRPr>
                <a:solidFill>
                  <a:schemeClr val="tx1">
                    <a:tint val="75000"/>
                  </a:schemeClr>
                </a:solidFill>
              </a:defRPr>
            </a:lvl5pPr>
            <a:lvl6pPr marL="2612441" indent="0" algn="ctr">
              <a:buNone/>
              <a:defRPr>
                <a:solidFill>
                  <a:schemeClr val="tx1">
                    <a:tint val="75000"/>
                  </a:schemeClr>
                </a:solidFill>
              </a:defRPr>
            </a:lvl6pPr>
            <a:lvl7pPr marL="3134929" indent="0" algn="ctr">
              <a:buNone/>
              <a:defRPr>
                <a:solidFill>
                  <a:schemeClr val="tx1">
                    <a:tint val="75000"/>
                  </a:schemeClr>
                </a:solidFill>
              </a:defRPr>
            </a:lvl7pPr>
            <a:lvl8pPr marL="3657417" indent="0" algn="ctr">
              <a:buNone/>
              <a:defRPr>
                <a:solidFill>
                  <a:schemeClr val="tx1">
                    <a:tint val="75000"/>
                  </a:schemeClr>
                </a:solidFill>
              </a:defRPr>
            </a:lvl8pPr>
            <a:lvl9pPr marL="4179905"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a:xfrm>
            <a:off x="14054666" y="8537506"/>
            <a:ext cx="1625600" cy="508001"/>
          </a:xfrm>
        </p:spPr>
        <p:txBody>
          <a:bodyPr/>
          <a:lstStyle>
            <a:lvl1pPr algn="ctr">
              <a:defRPr>
                <a:solidFill>
                  <a:schemeClr val="bg1"/>
                </a:solidFill>
              </a:defRPr>
            </a:lvl1pPr>
          </a:lstStyle>
          <a:p>
            <a:fld id="{A8EF9831-35B4-4843-9AA9-F06FC1EDDB89}" type="slidenum">
              <a:rPr lang="en-US" smtClean="0">
                <a:solidFill>
                  <a:prstClr val="white"/>
                </a:solidFill>
              </a:rPr>
              <a:pPr/>
              <a:t>‹#›</a:t>
            </a:fld>
            <a:endParaRPr lang="en-US" dirty="0">
              <a:solidFill>
                <a:prstClr val="white"/>
              </a:solidFill>
            </a:endParaRPr>
          </a:p>
        </p:txBody>
      </p:sp>
      <p:pic>
        <p:nvPicPr>
          <p:cNvPr id="4" name="Picture 3">
            <a:extLst>
              <a:ext uri="{FF2B5EF4-FFF2-40B4-BE49-F238E27FC236}">
                <a16:creationId xmlns:a16="http://schemas.microsoft.com/office/drawing/2014/main" id="{985802B2-D205-4C59-A53A-94D44D9F6201}"/>
              </a:ext>
            </a:extLst>
          </p:cNvPr>
          <p:cNvPicPr>
            <a:picLocks noChangeAspect="1"/>
          </p:cNvPicPr>
          <p:nvPr userDrawn="1"/>
        </p:nvPicPr>
        <p:blipFill>
          <a:blip r:embed="rId2"/>
          <a:stretch>
            <a:fillRect/>
          </a:stretch>
        </p:blipFill>
        <p:spPr>
          <a:xfrm>
            <a:off x="69115" y="114365"/>
            <a:ext cx="1619250" cy="1609725"/>
          </a:xfrm>
          <a:prstGeom prst="rect">
            <a:avLst/>
          </a:prstGeom>
        </p:spPr>
      </p:pic>
      <p:cxnSp>
        <p:nvCxnSpPr>
          <p:cNvPr id="8" name="Straight Connector 7">
            <a:extLst>
              <a:ext uri="{FF2B5EF4-FFF2-40B4-BE49-F238E27FC236}">
                <a16:creationId xmlns:a16="http://schemas.microsoft.com/office/drawing/2014/main" id="{D18DCC76-4A5C-410D-8F99-390492C49697}"/>
              </a:ext>
            </a:extLst>
          </p:cNvPr>
          <p:cNvCxnSpPr>
            <a:cxnSpLocks/>
          </p:cNvCxnSpPr>
          <p:nvPr userDrawn="1"/>
        </p:nvCxnSpPr>
        <p:spPr>
          <a:xfrm>
            <a:off x="0" y="0"/>
            <a:ext cx="16256000" cy="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a:extLst>
              <a:ext uri="{FF2B5EF4-FFF2-40B4-BE49-F238E27FC236}">
                <a16:creationId xmlns:a16="http://schemas.microsoft.com/office/drawing/2014/main" id="{F0077554-CDA4-4A01-9DD7-9247631E43B2}"/>
              </a:ext>
            </a:extLst>
          </p:cNvPr>
          <p:cNvCxnSpPr>
            <a:cxnSpLocks/>
          </p:cNvCxnSpPr>
          <p:nvPr userDrawn="1"/>
        </p:nvCxnSpPr>
        <p:spPr>
          <a:xfrm>
            <a:off x="0" y="9147110"/>
            <a:ext cx="16256000" cy="0"/>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D711B159-BDB6-4F6D-A471-970E8DC9BED1}"/>
              </a:ext>
            </a:extLst>
          </p:cNvPr>
          <p:cNvCxnSpPr>
            <a:cxnSpLocks/>
          </p:cNvCxnSpPr>
          <p:nvPr userDrawn="1"/>
        </p:nvCxnSpPr>
        <p:spPr>
          <a:xfrm>
            <a:off x="16256000" y="0"/>
            <a:ext cx="0" cy="9144000"/>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a:extLst>
              <a:ext uri="{FF2B5EF4-FFF2-40B4-BE49-F238E27FC236}">
                <a16:creationId xmlns:a16="http://schemas.microsoft.com/office/drawing/2014/main" id="{3BBD1287-1E5F-46A1-8AA2-4E0261ABF3DF}"/>
              </a:ext>
            </a:extLst>
          </p:cNvPr>
          <p:cNvCxnSpPr>
            <a:cxnSpLocks/>
          </p:cNvCxnSpPr>
          <p:nvPr userDrawn="1"/>
        </p:nvCxnSpPr>
        <p:spPr>
          <a:xfrm>
            <a:off x="0" y="0"/>
            <a:ext cx="0" cy="9144000"/>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15951F13-7ECD-4677-9D28-DC34C02C05B7}"/>
              </a:ext>
            </a:extLst>
          </p:cNvPr>
          <p:cNvCxnSpPr>
            <a:cxnSpLocks/>
          </p:cNvCxnSpPr>
          <p:nvPr userDrawn="1"/>
        </p:nvCxnSpPr>
        <p:spPr>
          <a:xfrm>
            <a:off x="1688365" y="0"/>
            <a:ext cx="0" cy="1838325"/>
          </a:xfrm>
          <a:prstGeom prst="line">
            <a:avLst/>
          </a:prstGeom>
        </p:spPr>
        <p:style>
          <a:lnRef idx="3">
            <a:schemeClr val="dk1"/>
          </a:lnRef>
          <a:fillRef idx="0">
            <a:schemeClr val="dk1"/>
          </a:fillRef>
          <a:effectRef idx="2">
            <a:schemeClr val="dk1"/>
          </a:effectRef>
          <a:fontRef idx="minor">
            <a:schemeClr val="tx1"/>
          </a:fontRef>
        </p:style>
      </p:cxnSp>
      <p:cxnSp>
        <p:nvCxnSpPr>
          <p:cNvPr id="22" name="Straight Connector 21">
            <a:extLst>
              <a:ext uri="{FF2B5EF4-FFF2-40B4-BE49-F238E27FC236}">
                <a16:creationId xmlns:a16="http://schemas.microsoft.com/office/drawing/2014/main" id="{96B2984D-8156-4C81-94CC-D90016959117}"/>
              </a:ext>
            </a:extLst>
          </p:cNvPr>
          <p:cNvCxnSpPr>
            <a:cxnSpLocks/>
          </p:cNvCxnSpPr>
          <p:nvPr userDrawn="1"/>
        </p:nvCxnSpPr>
        <p:spPr>
          <a:xfrm>
            <a:off x="0" y="1838325"/>
            <a:ext cx="1688365" cy="0"/>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a:extLst>
              <a:ext uri="{FF2B5EF4-FFF2-40B4-BE49-F238E27FC236}">
                <a16:creationId xmlns:a16="http://schemas.microsoft.com/office/drawing/2014/main" id="{0968ECA8-4DE4-466C-8C74-711E0A968805}"/>
              </a:ext>
            </a:extLst>
          </p:cNvPr>
          <p:cNvCxnSpPr>
            <a:cxnSpLocks/>
          </p:cNvCxnSpPr>
          <p:nvPr userDrawn="1"/>
        </p:nvCxnSpPr>
        <p:spPr>
          <a:xfrm flipV="1">
            <a:off x="1688365" y="1804207"/>
            <a:ext cx="14567634" cy="28186"/>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10352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184"/>
            <a:ext cx="14630400" cy="1524000"/>
          </a:xfrm>
          <a:prstGeom prst="rect">
            <a:avLst/>
          </a:prstGeom>
        </p:spPr>
        <p:txBody>
          <a:bodyPr lIns="104498" tIns="52249" rIns="104498" bIns="52249"/>
          <a:lstStyle/>
          <a:p>
            <a:r>
              <a:rPr lang="en-US"/>
              <a:t>Click to edit Master title style</a:t>
            </a:r>
          </a:p>
        </p:txBody>
      </p:sp>
      <p:sp>
        <p:nvSpPr>
          <p:cNvPr id="3" name="Vertical Text Placeholder 2"/>
          <p:cNvSpPr>
            <a:spLocks noGrp="1"/>
          </p:cNvSpPr>
          <p:nvPr>
            <p:ph type="body" orient="vert" idx="1"/>
          </p:nvPr>
        </p:nvSpPr>
        <p:spPr>
          <a:xfrm>
            <a:off x="812800" y="2133602"/>
            <a:ext cx="14630400" cy="6034618"/>
          </a:xfrm>
          <a:prstGeom prst="rect">
            <a:avLst/>
          </a:prstGeom>
        </p:spPr>
        <p:txBody>
          <a:bodyPr vert="eaVert" lIns="104498" tIns="52249" rIns="104498" bIns="52249"/>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56885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366187"/>
            <a:ext cx="3657600" cy="7802034"/>
          </a:xfrm>
          <a:prstGeom prst="rect">
            <a:avLst/>
          </a:prstGeom>
        </p:spPr>
        <p:txBody>
          <a:bodyPr vert="eaVert" lIns="104498" tIns="52249" rIns="104498" bIns="52249"/>
          <a:lstStyle/>
          <a:p>
            <a:r>
              <a:rPr lang="en-US"/>
              <a:t>Click to edit Master title style</a:t>
            </a:r>
          </a:p>
        </p:txBody>
      </p:sp>
      <p:sp>
        <p:nvSpPr>
          <p:cNvPr id="3" name="Vertical Text Placeholder 2"/>
          <p:cNvSpPr>
            <a:spLocks noGrp="1"/>
          </p:cNvSpPr>
          <p:nvPr>
            <p:ph type="body" orient="vert" idx="1"/>
          </p:nvPr>
        </p:nvSpPr>
        <p:spPr>
          <a:xfrm>
            <a:off x="812800" y="366187"/>
            <a:ext cx="10701867" cy="7802034"/>
          </a:xfrm>
          <a:prstGeom prst="rect">
            <a:avLst/>
          </a:prstGeom>
        </p:spPr>
        <p:txBody>
          <a:bodyPr vert="eaVert" lIns="104498" tIns="52249" rIns="104498" bIns="52249"/>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599465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184"/>
            <a:ext cx="14630400" cy="1524000"/>
          </a:xfrm>
          <a:prstGeom prst="rect">
            <a:avLst/>
          </a:prstGeom>
        </p:spPr>
        <p:txBody>
          <a:bodyPr lIns="104498" tIns="52249" rIns="104498" bIns="52249"/>
          <a:lstStyle/>
          <a:p>
            <a:r>
              <a:rPr lang="en-US"/>
              <a:t>Click to edit Master title style</a:t>
            </a:r>
          </a:p>
        </p:txBody>
      </p:sp>
      <p:sp>
        <p:nvSpPr>
          <p:cNvPr id="3" name="Content Placeholder 2"/>
          <p:cNvSpPr>
            <a:spLocks noGrp="1"/>
          </p:cNvSpPr>
          <p:nvPr>
            <p:ph idx="1"/>
          </p:nvPr>
        </p:nvSpPr>
        <p:spPr>
          <a:xfrm>
            <a:off x="812800" y="2133602"/>
            <a:ext cx="14630400" cy="6034618"/>
          </a:xfrm>
          <a:prstGeom prst="rect">
            <a:avLst/>
          </a:prstGeom>
        </p:spPr>
        <p:txBody>
          <a:bodyPr lIns="104498" tIns="52249" rIns="104498" bIns="52249"/>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6908800" y="8534402"/>
            <a:ext cx="677333" cy="486834"/>
          </a:xfrm>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868999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113" y="5875868"/>
            <a:ext cx="13817600" cy="1816100"/>
          </a:xfrm>
          <a:prstGeom prst="rect">
            <a:avLst/>
          </a:prstGeom>
        </p:spPr>
        <p:txBody>
          <a:bodyPr lIns="104498" tIns="52249" rIns="104498" bIns="52249" anchor="t"/>
          <a:lstStyle>
            <a:lvl1pPr algn="l">
              <a:defRPr sz="4600" b="1" cap="all"/>
            </a:lvl1pPr>
          </a:lstStyle>
          <a:p>
            <a:r>
              <a:rPr lang="en-US"/>
              <a:t>Click to edit Master title style</a:t>
            </a:r>
          </a:p>
        </p:txBody>
      </p:sp>
      <p:sp>
        <p:nvSpPr>
          <p:cNvPr id="3" name="Text Placeholder 2"/>
          <p:cNvSpPr>
            <a:spLocks noGrp="1"/>
          </p:cNvSpPr>
          <p:nvPr>
            <p:ph type="body" idx="1"/>
          </p:nvPr>
        </p:nvSpPr>
        <p:spPr>
          <a:xfrm>
            <a:off x="1284113" y="3875623"/>
            <a:ext cx="13817600" cy="2000249"/>
          </a:xfrm>
          <a:prstGeom prst="rect">
            <a:avLst/>
          </a:prstGeom>
        </p:spPr>
        <p:txBody>
          <a:bodyPr lIns="104498" tIns="52249" rIns="104498" bIns="52249" anchor="b"/>
          <a:lstStyle>
            <a:lvl1pPr marL="0" indent="0">
              <a:buNone/>
              <a:defRPr sz="2300">
                <a:solidFill>
                  <a:schemeClr val="tx1">
                    <a:tint val="75000"/>
                  </a:schemeClr>
                </a:solidFill>
              </a:defRPr>
            </a:lvl1pPr>
            <a:lvl2pPr marL="522488" indent="0">
              <a:buNone/>
              <a:defRPr sz="2100">
                <a:solidFill>
                  <a:schemeClr val="tx1">
                    <a:tint val="75000"/>
                  </a:schemeClr>
                </a:solidFill>
              </a:defRPr>
            </a:lvl2pPr>
            <a:lvl3pPr marL="1044976" indent="0">
              <a:buNone/>
              <a:defRPr sz="1800">
                <a:solidFill>
                  <a:schemeClr val="tx1">
                    <a:tint val="75000"/>
                  </a:schemeClr>
                </a:solidFill>
              </a:defRPr>
            </a:lvl3pPr>
            <a:lvl4pPr marL="1567464" indent="0">
              <a:buNone/>
              <a:defRPr sz="1600">
                <a:solidFill>
                  <a:schemeClr val="tx1">
                    <a:tint val="75000"/>
                  </a:schemeClr>
                </a:solidFill>
              </a:defRPr>
            </a:lvl4pPr>
            <a:lvl5pPr marL="2089953" indent="0">
              <a:buNone/>
              <a:defRPr sz="1600">
                <a:solidFill>
                  <a:schemeClr val="tx1">
                    <a:tint val="75000"/>
                  </a:schemeClr>
                </a:solidFill>
              </a:defRPr>
            </a:lvl5pPr>
            <a:lvl6pPr marL="2612441" indent="0">
              <a:buNone/>
              <a:defRPr sz="1600">
                <a:solidFill>
                  <a:schemeClr val="tx1">
                    <a:tint val="75000"/>
                  </a:schemeClr>
                </a:solidFill>
              </a:defRPr>
            </a:lvl6pPr>
            <a:lvl7pPr marL="3134929" indent="0">
              <a:buNone/>
              <a:defRPr sz="1600">
                <a:solidFill>
                  <a:schemeClr val="tx1">
                    <a:tint val="75000"/>
                  </a:schemeClr>
                </a:solidFill>
              </a:defRPr>
            </a:lvl7pPr>
            <a:lvl8pPr marL="3657417" indent="0">
              <a:buNone/>
              <a:defRPr sz="1600">
                <a:solidFill>
                  <a:schemeClr val="tx1">
                    <a:tint val="75000"/>
                  </a:schemeClr>
                </a:solidFill>
              </a:defRPr>
            </a:lvl8pPr>
            <a:lvl9pPr marL="4179905"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51559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184"/>
            <a:ext cx="14630400" cy="1524000"/>
          </a:xfrm>
          <a:prstGeom prst="rect">
            <a:avLst/>
          </a:prstGeom>
        </p:spPr>
        <p:txBody>
          <a:bodyPr lIns="104498" tIns="52249" rIns="104498" bIns="52249"/>
          <a:lstStyle/>
          <a:p>
            <a:r>
              <a:rPr lang="en-US"/>
              <a:t>Click to edit Master title style</a:t>
            </a:r>
          </a:p>
        </p:txBody>
      </p:sp>
      <p:sp>
        <p:nvSpPr>
          <p:cNvPr id="3" name="Content Placeholder 2"/>
          <p:cNvSpPr>
            <a:spLocks noGrp="1"/>
          </p:cNvSpPr>
          <p:nvPr>
            <p:ph sz="half" idx="1"/>
          </p:nvPr>
        </p:nvSpPr>
        <p:spPr>
          <a:xfrm>
            <a:off x="812800" y="2133602"/>
            <a:ext cx="7179733" cy="6034618"/>
          </a:xfrm>
          <a:prstGeom prst="rect">
            <a:avLst/>
          </a:prstGeom>
        </p:spPr>
        <p:txBody>
          <a:bodyPr lIns="104498" tIns="52249" rIns="104498" bIns="52249"/>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63467" y="2133602"/>
            <a:ext cx="7179733" cy="6034618"/>
          </a:xfrm>
          <a:prstGeom prst="rect">
            <a:avLst/>
          </a:prstGeom>
        </p:spPr>
        <p:txBody>
          <a:bodyPr lIns="104498" tIns="52249" rIns="104498" bIns="52249"/>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45490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184"/>
            <a:ext cx="14630400" cy="1524000"/>
          </a:xfrm>
          <a:prstGeom prst="rect">
            <a:avLst/>
          </a:prstGeom>
        </p:spPr>
        <p:txBody>
          <a:bodyPr lIns="104498" tIns="52249" rIns="104498" bIns="52249"/>
          <a:lstStyle>
            <a:lvl1pPr>
              <a:defRPr/>
            </a:lvl1pPr>
          </a:lstStyle>
          <a:p>
            <a:r>
              <a:rPr lang="en-US"/>
              <a:t>Click to edit Master title style</a:t>
            </a:r>
          </a:p>
        </p:txBody>
      </p:sp>
      <p:sp>
        <p:nvSpPr>
          <p:cNvPr id="3" name="Text Placeholder 2"/>
          <p:cNvSpPr>
            <a:spLocks noGrp="1"/>
          </p:cNvSpPr>
          <p:nvPr>
            <p:ph type="body" idx="1"/>
          </p:nvPr>
        </p:nvSpPr>
        <p:spPr>
          <a:xfrm>
            <a:off x="812802" y="2046818"/>
            <a:ext cx="7182557" cy="853016"/>
          </a:xfrm>
          <a:prstGeom prst="rect">
            <a:avLst/>
          </a:prstGeom>
        </p:spPr>
        <p:txBody>
          <a:bodyPr lIns="104498" tIns="52249" rIns="104498" bIns="52249" anchor="b"/>
          <a:lstStyle>
            <a:lvl1pPr marL="0" indent="0">
              <a:buNone/>
              <a:defRPr sz="2700" b="1"/>
            </a:lvl1pPr>
            <a:lvl2pPr marL="522488" indent="0">
              <a:buNone/>
              <a:defRPr sz="2300" b="1"/>
            </a:lvl2pPr>
            <a:lvl3pPr marL="1044976" indent="0">
              <a:buNone/>
              <a:defRPr sz="2100" b="1"/>
            </a:lvl3pPr>
            <a:lvl4pPr marL="1567464" indent="0">
              <a:buNone/>
              <a:defRPr sz="1800" b="1"/>
            </a:lvl4pPr>
            <a:lvl5pPr marL="2089953" indent="0">
              <a:buNone/>
              <a:defRPr sz="1800" b="1"/>
            </a:lvl5pPr>
            <a:lvl6pPr marL="2612441" indent="0">
              <a:buNone/>
              <a:defRPr sz="1800" b="1"/>
            </a:lvl6pPr>
            <a:lvl7pPr marL="3134929" indent="0">
              <a:buNone/>
              <a:defRPr sz="1800" b="1"/>
            </a:lvl7pPr>
            <a:lvl8pPr marL="3657417" indent="0">
              <a:buNone/>
              <a:defRPr sz="1800" b="1"/>
            </a:lvl8pPr>
            <a:lvl9pPr marL="4179905" indent="0">
              <a:buNone/>
              <a:defRPr sz="1800" b="1"/>
            </a:lvl9pPr>
          </a:lstStyle>
          <a:p>
            <a:pPr lvl="0"/>
            <a:r>
              <a:rPr lang="en-US"/>
              <a:t>Click to edit Master text styles</a:t>
            </a:r>
          </a:p>
        </p:txBody>
      </p:sp>
      <p:sp>
        <p:nvSpPr>
          <p:cNvPr id="4" name="Content Placeholder 3"/>
          <p:cNvSpPr>
            <a:spLocks noGrp="1"/>
          </p:cNvSpPr>
          <p:nvPr>
            <p:ph sz="half" idx="2"/>
          </p:nvPr>
        </p:nvSpPr>
        <p:spPr>
          <a:xfrm>
            <a:off x="812802" y="2899834"/>
            <a:ext cx="7182557" cy="5268384"/>
          </a:xfrm>
          <a:prstGeom prst="rect">
            <a:avLst/>
          </a:prstGeom>
        </p:spPr>
        <p:txBody>
          <a:bodyPr lIns="104498" tIns="52249" rIns="104498" bIns="52249"/>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257825" y="2046818"/>
            <a:ext cx="7185378" cy="853016"/>
          </a:xfrm>
          <a:prstGeom prst="rect">
            <a:avLst/>
          </a:prstGeom>
        </p:spPr>
        <p:txBody>
          <a:bodyPr lIns="104498" tIns="52249" rIns="104498" bIns="52249" anchor="b"/>
          <a:lstStyle>
            <a:lvl1pPr marL="0" indent="0">
              <a:buNone/>
              <a:defRPr sz="2700" b="1"/>
            </a:lvl1pPr>
            <a:lvl2pPr marL="522488" indent="0">
              <a:buNone/>
              <a:defRPr sz="2300" b="1"/>
            </a:lvl2pPr>
            <a:lvl3pPr marL="1044976" indent="0">
              <a:buNone/>
              <a:defRPr sz="2100" b="1"/>
            </a:lvl3pPr>
            <a:lvl4pPr marL="1567464" indent="0">
              <a:buNone/>
              <a:defRPr sz="1800" b="1"/>
            </a:lvl4pPr>
            <a:lvl5pPr marL="2089953" indent="0">
              <a:buNone/>
              <a:defRPr sz="1800" b="1"/>
            </a:lvl5pPr>
            <a:lvl6pPr marL="2612441" indent="0">
              <a:buNone/>
              <a:defRPr sz="1800" b="1"/>
            </a:lvl6pPr>
            <a:lvl7pPr marL="3134929" indent="0">
              <a:buNone/>
              <a:defRPr sz="1800" b="1"/>
            </a:lvl7pPr>
            <a:lvl8pPr marL="3657417" indent="0">
              <a:buNone/>
              <a:defRPr sz="1800" b="1"/>
            </a:lvl8pPr>
            <a:lvl9pPr marL="4179905" indent="0">
              <a:buNone/>
              <a:defRPr sz="1800" b="1"/>
            </a:lvl9pPr>
          </a:lstStyle>
          <a:p>
            <a:pPr lvl="0"/>
            <a:r>
              <a:rPr lang="en-US"/>
              <a:t>Click to edit Master text styles</a:t>
            </a:r>
          </a:p>
        </p:txBody>
      </p:sp>
      <p:sp>
        <p:nvSpPr>
          <p:cNvPr id="6" name="Content Placeholder 5"/>
          <p:cNvSpPr>
            <a:spLocks noGrp="1"/>
          </p:cNvSpPr>
          <p:nvPr>
            <p:ph sz="quarter" idx="4"/>
          </p:nvPr>
        </p:nvSpPr>
        <p:spPr>
          <a:xfrm>
            <a:off x="8257825" y="2899834"/>
            <a:ext cx="7185378" cy="5268384"/>
          </a:xfrm>
          <a:prstGeom prst="rect">
            <a:avLst/>
          </a:prstGeom>
        </p:spPr>
        <p:txBody>
          <a:bodyPr lIns="104498" tIns="52249" rIns="104498" bIns="52249"/>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03086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366184"/>
            <a:ext cx="14630400" cy="1524000"/>
          </a:xfrm>
          <a:prstGeom prst="rect">
            <a:avLst/>
          </a:prstGeom>
        </p:spPr>
        <p:txBody>
          <a:bodyPr lIns="104498" tIns="52249" rIns="104498" bIns="52249"/>
          <a:lstStyle/>
          <a:p>
            <a:r>
              <a:rPr lang="en-US"/>
              <a:t>Click to edit Master title style</a:t>
            </a:r>
          </a:p>
        </p:txBody>
      </p:sp>
      <p:sp>
        <p:nvSpPr>
          <p:cNvPr id="3" name="Date Placeholder 2"/>
          <p:cNvSpPr>
            <a:spLocks noGrp="1"/>
          </p:cNvSpPr>
          <p:nvPr>
            <p:ph type="dt" sz="half" idx="10"/>
          </p:nvPr>
        </p:nvSpPr>
        <p:spPr/>
        <p:txBody>
          <a:bodyPr/>
          <a:lstStyle/>
          <a:p>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87320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25589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3" y="364066"/>
            <a:ext cx="5348113" cy="1549400"/>
          </a:xfrm>
          <a:prstGeom prst="rect">
            <a:avLst/>
          </a:prstGeom>
        </p:spPr>
        <p:txBody>
          <a:bodyPr lIns="104498" tIns="52249" rIns="104498" bIns="52249" anchor="b"/>
          <a:lstStyle>
            <a:lvl1pPr algn="l">
              <a:defRPr sz="2300" b="1"/>
            </a:lvl1pPr>
          </a:lstStyle>
          <a:p>
            <a:r>
              <a:rPr lang="en-US"/>
              <a:t>Click to edit Master title style</a:t>
            </a:r>
          </a:p>
        </p:txBody>
      </p:sp>
      <p:sp>
        <p:nvSpPr>
          <p:cNvPr id="3" name="Content Placeholder 2"/>
          <p:cNvSpPr>
            <a:spLocks noGrp="1"/>
          </p:cNvSpPr>
          <p:nvPr>
            <p:ph idx="1"/>
          </p:nvPr>
        </p:nvSpPr>
        <p:spPr>
          <a:xfrm>
            <a:off x="6355649" y="364072"/>
            <a:ext cx="9087557" cy="7804151"/>
          </a:xfrm>
          <a:prstGeom prst="rect">
            <a:avLst/>
          </a:prstGeom>
        </p:spPr>
        <p:txBody>
          <a:bodyPr lIns="104498" tIns="52249" rIns="104498" bIns="52249"/>
          <a:lstStyle>
            <a:lvl1pPr>
              <a:defRPr sz="37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12803" y="1913472"/>
            <a:ext cx="5348113" cy="6254751"/>
          </a:xfrm>
          <a:prstGeom prst="rect">
            <a:avLst/>
          </a:prstGeom>
        </p:spPr>
        <p:txBody>
          <a:bodyPr lIns="104498" tIns="52249" rIns="104498" bIns="52249"/>
          <a:lstStyle>
            <a:lvl1pPr marL="0" indent="0">
              <a:buNone/>
              <a:defRPr sz="1600"/>
            </a:lvl1pPr>
            <a:lvl2pPr marL="522488" indent="0">
              <a:buNone/>
              <a:defRPr sz="1400"/>
            </a:lvl2pPr>
            <a:lvl3pPr marL="1044976" indent="0">
              <a:buNone/>
              <a:defRPr sz="1100"/>
            </a:lvl3pPr>
            <a:lvl4pPr marL="1567464" indent="0">
              <a:buNone/>
              <a:defRPr sz="1000"/>
            </a:lvl4pPr>
            <a:lvl5pPr marL="2089953" indent="0">
              <a:buNone/>
              <a:defRPr sz="1000"/>
            </a:lvl5pPr>
            <a:lvl6pPr marL="2612441" indent="0">
              <a:buNone/>
              <a:defRPr sz="1000"/>
            </a:lvl6pPr>
            <a:lvl7pPr marL="3134929" indent="0">
              <a:buNone/>
              <a:defRPr sz="1000"/>
            </a:lvl7pPr>
            <a:lvl8pPr marL="3657417" indent="0">
              <a:buNone/>
              <a:defRPr sz="1000"/>
            </a:lvl8pPr>
            <a:lvl9pPr marL="4179905"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83716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291" y="6400804"/>
            <a:ext cx="9753600" cy="755651"/>
          </a:xfrm>
          <a:prstGeom prst="rect">
            <a:avLst/>
          </a:prstGeom>
        </p:spPr>
        <p:txBody>
          <a:bodyPr lIns="104498" tIns="52249" rIns="104498" bIns="52249" anchor="b"/>
          <a:lstStyle>
            <a:lvl1pPr algn="l">
              <a:defRPr sz="2300" b="1"/>
            </a:lvl1pPr>
          </a:lstStyle>
          <a:p>
            <a:r>
              <a:rPr lang="en-US"/>
              <a:t>Click to edit Master title style</a:t>
            </a:r>
          </a:p>
        </p:txBody>
      </p:sp>
      <p:sp>
        <p:nvSpPr>
          <p:cNvPr id="3" name="Picture Placeholder 2"/>
          <p:cNvSpPr>
            <a:spLocks noGrp="1"/>
          </p:cNvSpPr>
          <p:nvPr>
            <p:ph type="pic" idx="1"/>
          </p:nvPr>
        </p:nvSpPr>
        <p:spPr>
          <a:xfrm>
            <a:off x="3186291" y="817034"/>
            <a:ext cx="9753600" cy="5486400"/>
          </a:xfrm>
          <a:prstGeom prst="rect">
            <a:avLst/>
          </a:prstGeom>
        </p:spPr>
        <p:txBody>
          <a:bodyPr lIns="104498" tIns="52249" rIns="104498" bIns="52249"/>
          <a:lstStyle>
            <a:lvl1pPr marL="0" indent="0">
              <a:buNone/>
              <a:defRPr sz="3700"/>
            </a:lvl1pPr>
            <a:lvl2pPr marL="522488" indent="0">
              <a:buNone/>
              <a:defRPr sz="3200"/>
            </a:lvl2pPr>
            <a:lvl3pPr marL="1044976" indent="0">
              <a:buNone/>
              <a:defRPr sz="2700"/>
            </a:lvl3pPr>
            <a:lvl4pPr marL="1567464" indent="0">
              <a:buNone/>
              <a:defRPr sz="2300"/>
            </a:lvl4pPr>
            <a:lvl5pPr marL="2089953" indent="0">
              <a:buNone/>
              <a:defRPr sz="2300"/>
            </a:lvl5pPr>
            <a:lvl6pPr marL="2612441" indent="0">
              <a:buNone/>
              <a:defRPr sz="2300"/>
            </a:lvl6pPr>
            <a:lvl7pPr marL="3134929" indent="0">
              <a:buNone/>
              <a:defRPr sz="2300"/>
            </a:lvl7pPr>
            <a:lvl8pPr marL="3657417" indent="0">
              <a:buNone/>
              <a:defRPr sz="2300"/>
            </a:lvl8pPr>
            <a:lvl9pPr marL="4179905" indent="0">
              <a:buNone/>
              <a:defRPr sz="2300"/>
            </a:lvl9pPr>
          </a:lstStyle>
          <a:p>
            <a:endParaRPr lang="en-US" dirty="0"/>
          </a:p>
        </p:txBody>
      </p:sp>
      <p:sp>
        <p:nvSpPr>
          <p:cNvPr id="4" name="Text Placeholder 3"/>
          <p:cNvSpPr>
            <a:spLocks noGrp="1"/>
          </p:cNvSpPr>
          <p:nvPr>
            <p:ph type="body" sz="half" idx="2"/>
          </p:nvPr>
        </p:nvSpPr>
        <p:spPr>
          <a:xfrm>
            <a:off x="3186291" y="7156455"/>
            <a:ext cx="9753600" cy="1073149"/>
          </a:xfrm>
          <a:prstGeom prst="rect">
            <a:avLst/>
          </a:prstGeom>
        </p:spPr>
        <p:txBody>
          <a:bodyPr lIns="104498" tIns="52249" rIns="104498" bIns="52249"/>
          <a:lstStyle>
            <a:lvl1pPr marL="0" indent="0">
              <a:buNone/>
              <a:defRPr sz="1600"/>
            </a:lvl1pPr>
            <a:lvl2pPr marL="522488" indent="0">
              <a:buNone/>
              <a:defRPr sz="1400"/>
            </a:lvl2pPr>
            <a:lvl3pPr marL="1044976" indent="0">
              <a:buNone/>
              <a:defRPr sz="1100"/>
            </a:lvl3pPr>
            <a:lvl4pPr marL="1567464" indent="0">
              <a:buNone/>
              <a:defRPr sz="1000"/>
            </a:lvl4pPr>
            <a:lvl5pPr marL="2089953" indent="0">
              <a:buNone/>
              <a:defRPr sz="1000"/>
            </a:lvl5pPr>
            <a:lvl6pPr marL="2612441" indent="0">
              <a:buNone/>
              <a:defRPr sz="1000"/>
            </a:lvl6pPr>
            <a:lvl7pPr marL="3134929" indent="0">
              <a:buNone/>
              <a:defRPr sz="1000"/>
            </a:lvl7pPr>
            <a:lvl8pPr marL="3657417" indent="0">
              <a:buNone/>
              <a:defRPr sz="1000"/>
            </a:lvl8pPr>
            <a:lvl9pPr marL="4179905"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92569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12800" y="8475136"/>
            <a:ext cx="3793067" cy="486834"/>
          </a:xfrm>
          <a:prstGeom prst="rect">
            <a:avLst/>
          </a:prstGeom>
        </p:spPr>
        <p:txBody>
          <a:bodyPr vert="horz" lIns="104498" tIns="52249" rIns="104498" bIns="52249" rtlCol="0" anchor="ctr"/>
          <a:lstStyle>
            <a:lvl1pPr algn="l">
              <a:defRPr sz="14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5554134" y="8475136"/>
            <a:ext cx="5147733" cy="486834"/>
          </a:xfrm>
          <a:prstGeom prst="rect">
            <a:avLst/>
          </a:prstGeom>
        </p:spPr>
        <p:txBody>
          <a:bodyPr vert="horz" lIns="104498" tIns="52249" rIns="104498" bIns="52249" rtlCol="0" anchor="ctr"/>
          <a:lstStyle>
            <a:lvl1pPr algn="ctr">
              <a:defRPr sz="14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11650133" y="8475136"/>
            <a:ext cx="3793067" cy="486834"/>
          </a:xfrm>
          <a:prstGeom prst="rect">
            <a:avLst/>
          </a:prstGeom>
        </p:spPr>
        <p:txBody>
          <a:bodyPr vert="horz" lIns="104498" tIns="52249" rIns="104498" bIns="52249" rtlCol="0" anchor="ctr"/>
          <a:lstStyle>
            <a:lvl1pPr algn="r">
              <a:defRPr sz="1400">
                <a:solidFill>
                  <a:schemeClr val="tx1">
                    <a:tint val="75000"/>
                  </a:schemeClr>
                </a:solidFill>
              </a:defRPr>
            </a:lvl1p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pic>
        <p:nvPicPr>
          <p:cNvPr id="2051" name="Picture 3" descr="C:\Users\SAJID\Desktop\two.jpg"/>
          <p:cNvPicPr>
            <a:picLocks noChangeAspect="1" noChangeArrowheads="1"/>
          </p:cNvPicPr>
          <p:nvPr userDrawn="1"/>
        </p:nvPicPr>
        <p:blipFill>
          <a:blip r:embed="rId14" cstate="print"/>
          <a:srcRect/>
          <a:stretch>
            <a:fillRect/>
          </a:stretch>
        </p:blipFill>
        <p:spPr bwMode="auto">
          <a:xfrm>
            <a:off x="-2881" y="0"/>
            <a:ext cx="16258943" cy="9144000"/>
          </a:xfrm>
          <a:prstGeom prst="rect">
            <a:avLst/>
          </a:prstGeom>
          <a:noFill/>
        </p:spPr>
      </p:pic>
    </p:spTree>
    <p:extLst>
      <p:ext uri="{BB962C8B-B14F-4D97-AF65-F5344CB8AC3E}">
        <p14:creationId xmlns:p14="http://schemas.microsoft.com/office/powerpoint/2010/main" val="15458809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1044976" rtl="0" eaLnBrk="1" latinLnBrk="0" hangingPunct="1">
        <a:spcBef>
          <a:spcPct val="0"/>
        </a:spcBef>
        <a:buNone/>
        <a:defRPr sz="5000" kern="1200">
          <a:solidFill>
            <a:schemeClr val="tx1"/>
          </a:solidFill>
          <a:latin typeface="+mj-lt"/>
          <a:ea typeface="+mj-ea"/>
          <a:cs typeface="+mj-cs"/>
        </a:defRPr>
      </a:lvl1pPr>
    </p:titleStyle>
    <p:bodyStyle>
      <a:lvl1pPr marL="391866" indent="-391866" algn="l" defTabSz="1044976" rtl="0" eaLnBrk="1" latinLnBrk="0" hangingPunct="1">
        <a:spcBef>
          <a:spcPct val="20000"/>
        </a:spcBef>
        <a:buFont typeface="Arial" pitchFamily="34" charset="0"/>
        <a:buChar char="•"/>
        <a:defRPr sz="3700" kern="1200">
          <a:solidFill>
            <a:schemeClr val="tx1"/>
          </a:solidFill>
          <a:latin typeface="+mn-lt"/>
          <a:ea typeface="+mn-ea"/>
          <a:cs typeface="+mn-cs"/>
        </a:defRPr>
      </a:lvl1pPr>
      <a:lvl2pPr marL="849043" indent="-326555" algn="l" defTabSz="1044976"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306220" indent="-261244" algn="l" defTabSz="1044976"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28709"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51197"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73685"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96173"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18661"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41149"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n-US"/>
      </a:defPPr>
      <a:lvl1pPr marL="0" algn="l" defTabSz="1044976" rtl="0" eaLnBrk="1" latinLnBrk="0" hangingPunct="1">
        <a:defRPr sz="2100" kern="1200">
          <a:solidFill>
            <a:schemeClr val="tx1"/>
          </a:solidFill>
          <a:latin typeface="+mn-lt"/>
          <a:ea typeface="+mn-ea"/>
          <a:cs typeface="+mn-cs"/>
        </a:defRPr>
      </a:lvl1pPr>
      <a:lvl2pPr marL="522488" algn="l" defTabSz="1044976" rtl="0" eaLnBrk="1" latinLnBrk="0" hangingPunct="1">
        <a:defRPr sz="2100" kern="1200">
          <a:solidFill>
            <a:schemeClr val="tx1"/>
          </a:solidFill>
          <a:latin typeface="+mn-lt"/>
          <a:ea typeface="+mn-ea"/>
          <a:cs typeface="+mn-cs"/>
        </a:defRPr>
      </a:lvl2pPr>
      <a:lvl3pPr marL="1044976" algn="l" defTabSz="1044976" rtl="0" eaLnBrk="1" latinLnBrk="0" hangingPunct="1">
        <a:defRPr sz="2100" kern="1200">
          <a:solidFill>
            <a:schemeClr val="tx1"/>
          </a:solidFill>
          <a:latin typeface="+mn-lt"/>
          <a:ea typeface="+mn-ea"/>
          <a:cs typeface="+mn-cs"/>
        </a:defRPr>
      </a:lvl3pPr>
      <a:lvl4pPr marL="1567464" algn="l" defTabSz="1044976" rtl="0" eaLnBrk="1" latinLnBrk="0" hangingPunct="1">
        <a:defRPr sz="2100" kern="1200">
          <a:solidFill>
            <a:schemeClr val="tx1"/>
          </a:solidFill>
          <a:latin typeface="+mn-lt"/>
          <a:ea typeface="+mn-ea"/>
          <a:cs typeface="+mn-cs"/>
        </a:defRPr>
      </a:lvl4pPr>
      <a:lvl5pPr marL="2089953" algn="l" defTabSz="1044976" rtl="0" eaLnBrk="1" latinLnBrk="0" hangingPunct="1">
        <a:defRPr sz="2100" kern="1200">
          <a:solidFill>
            <a:schemeClr val="tx1"/>
          </a:solidFill>
          <a:latin typeface="+mn-lt"/>
          <a:ea typeface="+mn-ea"/>
          <a:cs typeface="+mn-cs"/>
        </a:defRPr>
      </a:lvl5pPr>
      <a:lvl6pPr marL="2612441" algn="l" defTabSz="1044976" rtl="0" eaLnBrk="1" latinLnBrk="0" hangingPunct="1">
        <a:defRPr sz="2100" kern="1200">
          <a:solidFill>
            <a:schemeClr val="tx1"/>
          </a:solidFill>
          <a:latin typeface="+mn-lt"/>
          <a:ea typeface="+mn-ea"/>
          <a:cs typeface="+mn-cs"/>
        </a:defRPr>
      </a:lvl6pPr>
      <a:lvl7pPr marL="3134929" algn="l" defTabSz="1044976" rtl="0" eaLnBrk="1" latinLnBrk="0" hangingPunct="1">
        <a:defRPr sz="2100" kern="1200">
          <a:solidFill>
            <a:schemeClr val="tx1"/>
          </a:solidFill>
          <a:latin typeface="+mn-lt"/>
          <a:ea typeface="+mn-ea"/>
          <a:cs typeface="+mn-cs"/>
        </a:defRPr>
      </a:lvl7pPr>
      <a:lvl8pPr marL="3657417" algn="l" defTabSz="1044976" rtl="0" eaLnBrk="1" latinLnBrk="0" hangingPunct="1">
        <a:defRPr sz="2100" kern="1200">
          <a:solidFill>
            <a:schemeClr val="tx1"/>
          </a:solidFill>
          <a:latin typeface="+mn-lt"/>
          <a:ea typeface="+mn-ea"/>
          <a:cs typeface="+mn-cs"/>
        </a:defRPr>
      </a:lvl8pPr>
      <a:lvl9pPr marL="4179905" algn="l" defTabSz="10449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hyperlink" Target="https://speech2face.github.io/" TargetMode="External"/><Relationship Id="rId2" Type="http://schemas.openxmlformats.org/officeDocument/2006/relationships/hyperlink" Target="https://www.github.com/topics/sound-classification" TargetMode="External"/><Relationship Id="rId1" Type="http://schemas.openxmlformats.org/officeDocument/2006/relationships/slideLayout" Target="../slideLayouts/slideLayout1.xml"/><Relationship Id="rId4" Type="http://schemas.openxmlformats.org/officeDocument/2006/relationships/hyperlink" Target="https://www.geeksforgeeks.org/facenet-using-facial-recognition-system/%23:~:text=FaceNet%20is%20the%20name%20of,for%20Face%20Recognition%20and%20Cluster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AutoShape 2" descr="Image result for bismillah arabic images"/>
          <p:cNvSpPr>
            <a:spLocks noChangeAspect="1" noChangeArrowheads="1"/>
          </p:cNvSpPr>
          <p:nvPr/>
        </p:nvSpPr>
        <p:spPr bwMode="auto">
          <a:xfrm>
            <a:off x="1356406" y="-192614"/>
            <a:ext cx="467342"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52400" tIns="76200" rIns="152400" bIns="76200" numCol="1" anchor="t" anchorCtr="0" compatLnSpc="1">
            <a:prstTxWarp prst="textNoShape">
              <a:avLst/>
            </a:prstTxWarp>
          </a:bodyPr>
          <a:lstStyle/>
          <a:p>
            <a:endParaRPr lang="en-US" sz="35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0398" y="2667000"/>
            <a:ext cx="10515203" cy="5475817"/>
          </a:xfrm>
          <a:prstGeom prst="rect">
            <a:avLst/>
          </a:prstGeom>
        </p:spPr>
      </p:pic>
      <p:sp>
        <p:nvSpPr>
          <p:cNvPr id="6" name="Title 1">
            <a:extLst>
              <a:ext uri="{FF2B5EF4-FFF2-40B4-BE49-F238E27FC236}">
                <a16:creationId xmlns:a16="http://schemas.microsoft.com/office/drawing/2014/main" id="{1FD4AFF9-25A2-4447-8E8E-C39D94D4DB7B}"/>
              </a:ext>
            </a:extLst>
          </p:cNvPr>
          <p:cNvSpPr>
            <a:spLocks noGrp="1"/>
          </p:cNvSpPr>
          <p:nvPr>
            <p:ph type="ctrTitle"/>
          </p:nvPr>
        </p:nvSpPr>
        <p:spPr>
          <a:xfrm>
            <a:off x="2687320" y="304800"/>
            <a:ext cx="10881360" cy="1143000"/>
          </a:xfrm>
        </p:spPr>
        <p:txBody>
          <a:bodyPr/>
          <a:lstStyle/>
          <a:p>
            <a:r>
              <a:rPr lang="en-US" sz="4000" b="1" u="sng" dirty="0">
                <a:latin typeface="Times New Roman" panose="02020603050405020304" pitchFamily="18" charset="0"/>
                <a:cs typeface="Times New Roman" panose="02020603050405020304" pitchFamily="18" charset="0"/>
              </a:rPr>
              <a:t>Department Of Computer Science </a:t>
            </a:r>
            <a:br>
              <a:rPr lang="en-US" sz="7500" b="1" dirty="0"/>
            </a:br>
            <a:endParaRPr lang="en-US" sz="3200" b="1" dirty="0"/>
          </a:p>
        </p:txBody>
      </p:sp>
      <p:sp>
        <p:nvSpPr>
          <p:cNvPr id="2" name="Slide Number Placeholder 1">
            <a:extLst>
              <a:ext uri="{FF2B5EF4-FFF2-40B4-BE49-F238E27FC236}">
                <a16:creationId xmlns:a16="http://schemas.microsoft.com/office/drawing/2014/main" id="{5F64F9F5-843F-408D-B10F-6874D1B5C8A1}"/>
              </a:ext>
            </a:extLst>
          </p:cNvPr>
          <p:cNvSpPr>
            <a:spLocks noGrp="1"/>
          </p:cNvSpPr>
          <p:nvPr>
            <p:ph type="sldNum" sz="quarter" idx="12"/>
          </p:nvPr>
        </p:nvSpPr>
        <p:spPr/>
        <p:txBody>
          <a:bodyPr/>
          <a:lstStyle/>
          <a:p>
            <a:fld id="{A8EF9831-35B4-4843-9AA9-F06FC1EDDB89}" type="slidenum">
              <a:rPr lang="en-US" smtClean="0">
                <a:solidFill>
                  <a:prstClr val="white"/>
                </a:solidFill>
              </a:rPr>
              <a:pPr/>
              <a:t>1</a:t>
            </a:fld>
            <a:endParaRPr lang="en-US" dirty="0">
              <a:solidFill>
                <a:prstClr val="white"/>
              </a:solidFill>
            </a:endParaRPr>
          </a:p>
        </p:txBody>
      </p:sp>
    </p:spTree>
    <p:extLst>
      <p:ext uri="{BB962C8B-B14F-4D97-AF65-F5344CB8AC3E}">
        <p14:creationId xmlns:p14="http://schemas.microsoft.com/office/powerpoint/2010/main" val="3787493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Advantages/Benefits of Proposed System</a:t>
            </a:r>
            <a:br>
              <a:rPr lang="en-US" b="1" dirty="0"/>
            </a:br>
            <a:br>
              <a:rPr lang="en-US" sz="7500" b="1" dirty="0"/>
            </a:br>
            <a:endParaRPr lang="en-US" sz="3200" b="1" dirty="0"/>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Following are the advantages of our application:</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914400" lvl="1" indent="-457200" algn="just">
              <a:buFont typeface="Wingdings" panose="05000000000000000000" pitchFamily="2" charset="2"/>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Privacy of person is there because the resemblance is apparently not 100% right.</a:t>
            </a:r>
          </a:p>
          <a:p>
            <a:pPr lvl="1"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914400" lvl="1" indent="-457200" algn="just">
              <a:buFont typeface="Wingdings" panose="05000000000000000000" pitchFamily="2" charset="2"/>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application helps investigation teams to get an idea how the criminals look like by using their voice.</a:t>
            </a:r>
          </a:p>
          <a:p>
            <a:pPr lvl="1"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914400" lvl="1" indent="-457200" algn="just">
              <a:buFont typeface="Wingdings" panose="05000000000000000000" pitchFamily="2" charset="2"/>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We evaluate and numerically  quantify how and in what matter reconstruction from audio resemblance the true face of speaker.</a:t>
            </a: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10</a:t>
            </a:fld>
            <a:endParaRPr lang="en-US" dirty="0">
              <a:solidFill>
                <a:prstClr val="white"/>
              </a:solidFill>
              <a:latin typeface="Calibri"/>
            </a:endParaRPr>
          </a:p>
        </p:txBody>
      </p:sp>
    </p:spTree>
    <p:extLst>
      <p:ext uri="{BB962C8B-B14F-4D97-AF65-F5344CB8AC3E}">
        <p14:creationId xmlns:p14="http://schemas.microsoft.com/office/powerpoint/2010/main" val="2486492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Scope</a:t>
            </a:r>
            <a:br>
              <a:rPr lang="en-US" b="1" dirty="0"/>
            </a:br>
            <a:br>
              <a:rPr lang="en-US" sz="7500" b="1" dirty="0"/>
            </a:br>
            <a:endParaRPr lang="en-US" sz="3200" b="1" dirty="0"/>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11</a:t>
            </a:fld>
            <a:endParaRPr lang="en-US" dirty="0">
              <a:solidFill>
                <a:prstClr val="white"/>
              </a:solidFill>
              <a:latin typeface="Calibri"/>
            </a:endParaRPr>
          </a:p>
        </p:txBody>
      </p:sp>
      <p:sp>
        <p:nvSpPr>
          <p:cNvPr id="7" name="TextBox 6">
            <a:extLst>
              <a:ext uri="{FF2B5EF4-FFF2-40B4-BE49-F238E27FC236}">
                <a16:creationId xmlns:a16="http://schemas.microsoft.com/office/drawing/2014/main" id="{E552E2C3-8961-6652-CED6-002F7EC0F46A}"/>
              </a:ext>
            </a:extLst>
          </p:cNvPr>
          <p:cNvSpPr txBox="1"/>
          <p:nvPr/>
        </p:nvSpPr>
        <p:spPr>
          <a:xfrm>
            <a:off x="1384300" y="2743200"/>
            <a:ext cx="13487400" cy="4185761"/>
          </a:xfrm>
          <a:prstGeom prst="rect">
            <a:avLst/>
          </a:prstGeom>
          <a:noFill/>
        </p:spPr>
        <p:txBody>
          <a:bodyPr wrap="square" rtlCol="0">
            <a:spAutoFit/>
          </a:bodyPr>
          <a:lstStyle/>
          <a:p>
            <a:pPr algn="just">
              <a:spcBef>
                <a:spcPts val="1200"/>
              </a:spcBef>
              <a:spcAft>
                <a:spcPts val="1200"/>
              </a:spcAft>
            </a:pPr>
            <a:r>
              <a:rPr lang="en-US" sz="2400" b="1" dirty="0">
                <a:solidFill>
                  <a:srgbClr val="000000"/>
                </a:solidFill>
                <a:effectLst/>
                <a:latin typeface="Times New Roman" panose="02020603050405020304" pitchFamily="18" charset="0"/>
                <a:ea typeface="Times New Roman" panose="02020603050405020304" pitchFamily="18" charset="0"/>
              </a:rPr>
              <a:t>Speech2Face</a:t>
            </a:r>
            <a:r>
              <a:rPr lang="en-US" sz="2400" dirty="0">
                <a:solidFill>
                  <a:srgbClr val="000000"/>
                </a:solidFill>
                <a:effectLst/>
                <a:latin typeface="Times New Roman" panose="02020603050405020304" pitchFamily="18" charset="0"/>
                <a:ea typeface="Times New Roman" panose="02020603050405020304" pitchFamily="18" charset="0"/>
              </a:rPr>
              <a:t> </a:t>
            </a:r>
            <a:r>
              <a:rPr lang="en-PK" sz="2400" dirty="0">
                <a:solidFill>
                  <a:srgbClr val="000000"/>
                </a:solidFill>
                <a:effectLst/>
                <a:latin typeface="Times New Roman" panose="02020603050405020304" pitchFamily="18" charset="0"/>
                <a:ea typeface="Times New Roman" panose="02020603050405020304" pitchFamily="18" charset="0"/>
              </a:rPr>
              <a:t>will be a Research and development-based Product with the main functionality to convert the voice into vector form and the vector form to image form and thus assisting in providing insights about the details of the person whose voice is under observation. It will be developed using different technologies and Deep Learning and machine learning techniques will be used.</a:t>
            </a:r>
            <a:r>
              <a:rPr lang="en-US" sz="2400" dirty="0">
                <a:solidFill>
                  <a:srgbClr val="000000"/>
                </a:solidFill>
                <a:effectLst/>
                <a:latin typeface="Times New Roman" panose="02020603050405020304" pitchFamily="18" charset="0"/>
                <a:ea typeface="Times New Roman" panose="02020603050405020304" pitchFamily="18" charset="0"/>
              </a:rPr>
              <a:t> The Image generated can be modified in accordance with the users’ perspective</a:t>
            </a:r>
            <a:endParaRPr lang="en-PK" sz="2400" dirty="0">
              <a:effectLst/>
              <a:latin typeface="Times New Roman" panose="02020603050405020304" pitchFamily="18" charset="0"/>
              <a:ea typeface="Times New Roman" panose="02020603050405020304" pitchFamily="18" charset="0"/>
            </a:endParaRPr>
          </a:p>
          <a:p>
            <a:pPr algn="just">
              <a:spcBef>
                <a:spcPts val="1200"/>
              </a:spcBef>
              <a:spcAft>
                <a:spcPts val="1200"/>
              </a:spcAft>
            </a:pPr>
            <a:r>
              <a:rPr lang="en-US" sz="2400" b="1" dirty="0">
                <a:solidFill>
                  <a:srgbClr val="000000"/>
                </a:solidFill>
                <a:effectLst/>
                <a:latin typeface="Times New Roman" panose="02020603050405020304" pitchFamily="18" charset="0"/>
                <a:ea typeface="Times New Roman" panose="02020603050405020304" pitchFamily="18" charset="0"/>
              </a:rPr>
              <a:t>General user</a:t>
            </a:r>
            <a:r>
              <a:rPr lang="en-US" sz="2400" dirty="0">
                <a:solidFill>
                  <a:srgbClr val="000000"/>
                </a:solidFill>
                <a:effectLst/>
                <a:latin typeface="Times New Roman" panose="02020603050405020304" pitchFamily="18" charset="0"/>
                <a:ea typeface="Times New Roman" panose="02020603050405020304" pitchFamily="18" charset="0"/>
              </a:rPr>
              <a:t>: They can retrieve their images from their voice notes.</a:t>
            </a:r>
            <a:endParaRPr lang="en-PK" sz="2400" dirty="0">
              <a:effectLst/>
              <a:latin typeface="Times New Roman" panose="02020603050405020304" pitchFamily="18" charset="0"/>
              <a:ea typeface="Times New Roman" panose="02020603050405020304" pitchFamily="18" charset="0"/>
            </a:endParaRPr>
          </a:p>
          <a:p>
            <a:pPr algn="just">
              <a:spcBef>
                <a:spcPts val="1200"/>
              </a:spcBef>
              <a:spcAft>
                <a:spcPts val="1200"/>
              </a:spcAft>
            </a:pPr>
            <a:r>
              <a:rPr lang="en-US" sz="2400" b="1" dirty="0">
                <a:solidFill>
                  <a:srgbClr val="000000"/>
                </a:solidFill>
                <a:effectLst/>
                <a:latin typeface="Times New Roman" panose="02020603050405020304" pitchFamily="18" charset="0"/>
                <a:ea typeface="Times New Roman" panose="02020603050405020304" pitchFamily="18" charset="0"/>
              </a:rPr>
              <a:t>Security Agencies</a:t>
            </a:r>
            <a:r>
              <a:rPr lang="en-US" sz="2400" dirty="0">
                <a:solidFill>
                  <a:srgbClr val="000000"/>
                </a:solidFill>
                <a:effectLst/>
                <a:latin typeface="Times New Roman" panose="02020603050405020304" pitchFamily="18" charset="0"/>
                <a:ea typeface="Times New Roman" panose="02020603050405020304" pitchFamily="18" charset="0"/>
              </a:rPr>
              <a:t>: It Can help them identify the criminals and speed up the process of resolving complex cases.</a:t>
            </a:r>
            <a:endParaRPr lang="en-PK" sz="2400" dirty="0">
              <a:effectLst/>
              <a:latin typeface="Times New Roman" panose="02020603050405020304" pitchFamily="18" charset="0"/>
              <a:ea typeface="Times New Roman" panose="02020603050405020304" pitchFamily="18" charset="0"/>
            </a:endParaRPr>
          </a:p>
          <a:p>
            <a:endParaRPr lang="en-PK" sz="2400" dirty="0"/>
          </a:p>
        </p:txBody>
      </p:sp>
    </p:spTree>
    <p:extLst>
      <p:ext uri="{BB962C8B-B14F-4D97-AF65-F5344CB8AC3E}">
        <p14:creationId xmlns:p14="http://schemas.microsoft.com/office/powerpoint/2010/main" val="3669952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Scope</a:t>
            </a:r>
            <a:br>
              <a:rPr lang="en-US" b="1" dirty="0"/>
            </a:br>
            <a:br>
              <a:rPr lang="en-US" sz="7500" b="1" dirty="0"/>
            </a:br>
            <a:endParaRPr lang="en-US" sz="3200" b="1" dirty="0"/>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91866" indent="-391866" algn="just">
              <a:buFont typeface="Arial"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endParaRPr lang="en-US" sz="6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12</a:t>
            </a:fld>
            <a:endParaRPr lang="en-US" dirty="0">
              <a:solidFill>
                <a:prstClr val="white"/>
              </a:solidFill>
              <a:latin typeface="Calibri"/>
            </a:endParaRPr>
          </a:p>
        </p:txBody>
      </p:sp>
      <p:pic>
        <p:nvPicPr>
          <p:cNvPr id="4" name="Picture 3">
            <a:extLst>
              <a:ext uri="{FF2B5EF4-FFF2-40B4-BE49-F238E27FC236}">
                <a16:creationId xmlns:a16="http://schemas.microsoft.com/office/drawing/2014/main" id="{79207094-7D2F-3386-7DC1-27745C9B75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7791" y="3617875"/>
            <a:ext cx="10381848" cy="3732530"/>
          </a:xfrm>
          <a:prstGeom prst="rect">
            <a:avLst/>
          </a:prstGeom>
        </p:spPr>
      </p:pic>
      <p:sp>
        <p:nvSpPr>
          <p:cNvPr id="6" name="TextBox 5">
            <a:extLst>
              <a:ext uri="{FF2B5EF4-FFF2-40B4-BE49-F238E27FC236}">
                <a16:creationId xmlns:a16="http://schemas.microsoft.com/office/drawing/2014/main" id="{04B3F486-1B0C-4E9A-6F23-D5C55FEDF7FA}"/>
              </a:ext>
            </a:extLst>
          </p:cNvPr>
          <p:cNvSpPr txBox="1"/>
          <p:nvPr/>
        </p:nvSpPr>
        <p:spPr>
          <a:xfrm>
            <a:off x="4241800" y="2362200"/>
            <a:ext cx="6096000" cy="415498"/>
          </a:xfrm>
          <a:prstGeom prst="rect">
            <a:avLst/>
          </a:prstGeom>
          <a:noFill/>
        </p:spPr>
        <p:txBody>
          <a:bodyPr wrap="square" rtlCol="0">
            <a:spAutoFit/>
          </a:bodyPr>
          <a:lstStyle/>
          <a:p>
            <a:r>
              <a:rPr lang="en-US" dirty="0"/>
              <a:t>Context Diagram for Speech2face</a:t>
            </a:r>
            <a:endParaRPr lang="en-PK" dirty="0"/>
          </a:p>
        </p:txBody>
      </p:sp>
    </p:spTree>
    <p:extLst>
      <p:ext uri="{BB962C8B-B14F-4D97-AF65-F5344CB8AC3E}">
        <p14:creationId xmlns:p14="http://schemas.microsoft.com/office/powerpoint/2010/main" val="3988390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Modules</a:t>
            </a:r>
            <a:br>
              <a:rPr lang="en-US" sz="4500" b="1" u="sng" dirty="0">
                <a:latin typeface="Times New Roman" panose="02020603050405020304" pitchFamily="18" charset="0"/>
                <a:cs typeface="Times New Roman" panose="02020603050405020304" pitchFamily="18" charset="0"/>
              </a:rPr>
            </a:br>
            <a:br>
              <a:rPr lang="en-US" sz="7500" b="1" dirty="0"/>
            </a:br>
            <a:endParaRPr lang="en-US" sz="3200" b="1" dirty="0"/>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400" dirty="0">
                <a:solidFill>
                  <a:schemeClr val="tx1"/>
                </a:solidFill>
                <a:latin typeface="Times New Roman" panose="02020603050405020304" pitchFamily="18" charset="0"/>
                <a:cs typeface="Times New Roman" panose="02020603050405020304" pitchFamily="18" charset="0"/>
              </a:rPr>
              <a:t>The modules of the project are listed below:</a:t>
            </a:r>
          </a:p>
          <a:p>
            <a:pPr marL="457200" indent="-457200" algn="just">
              <a:buFont typeface="Arial" panose="020B0604020202020204" pitchFamily="34" charset="0"/>
              <a:buChar char="•"/>
            </a:pPr>
            <a:r>
              <a:rPr lang="fr-FR" sz="2800" b="1" dirty="0">
                <a:solidFill>
                  <a:schemeClr val="tx1"/>
                </a:solidFill>
                <a:latin typeface="Times New Roman" panose="02020603050405020304" pitchFamily="18" charset="0"/>
                <a:cs typeface="Times New Roman" panose="02020603050405020304" pitchFamily="18" charset="0"/>
              </a:rPr>
              <a:t>Module 1:</a:t>
            </a:r>
            <a:r>
              <a:rPr lang="fr-FR" sz="2400" dirty="0">
                <a:solidFill>
                  <a:schemeClr val="tx1"/>
                </a:solidFill>
                <a:latin typeface="Times New Roman" panose="02020603050405020304" pitchFamily="18" charset="0"/>
                <a:cs typeface="Times New Roman" panose="02020603050405020304" pitchFamily="18" charset="0"/>
              </a:rPr>
              <a:t>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Profile Management</a:t>
            </a:r>
            <a:endParaRPr lang="fr-FR" sz="24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b="1" dirty="0">
                <a:solidFill>
                  <a:schemeClr val="tx1"/>
                </a:solidFill>
                <a:latin typeface="Times New Roman" panose="02020603050405020304" pitchFamily="18" charset="0"/>
                <a:cs typeface="Times New Roman" panose="02020603050405020304" pitchFamily="18" charset="0"/>
              </a:rPr>
              <a:t>Module 2:</a:t>
            </a:r>
            <a:r>
              <a:rPr lang="en-US" sz="2800" dirty="0">
                <a:solidFill>
                  <a:schemeClr val="tx1"/>
                </a:solidFill>
                <a:latin typeface="Times New Roman" panose="02020603050405020304" pitchFamily="18" charset="0"/>
                <a:cs typeface="Times New Roman" panose="02020603050405020304" pitchFamily="18" charset="0"/>
              </a:rPr>
              <a:t> </a:t>
            </a:r>
            <a:r>
              <a:rPr lang="en-US" sz="2400" dirty="0">
                <a:solidFill>
                  <a:srgbClr val="000000"/>
                </a:solidFill>
                <a:effectLst/>
                <a:latin typeface="Times New Roman" panose="02020603050405020304" pitchFamily="18" charset="0"/>
                <a:ea typeface="Times New Roman" panose="02020603050405020304" pitchFamily="18" charset="0"/>
              </a:rPr>
              <a:t>Place Voice Record</a:t>
            </a:r>
            <a:r>
              <a:rPr lang="en-US" sz="2000" dirty="0">
                <a:solidFill>
                  <a:srgbClr val="000000"/>
                </a:solidFill>
                <a:effectLst/>
                <a:latin typeface="Times New Roman" panose="02020603050405020304" pitchFamily="18" charset="0"/>
                <a:ea typeface="Times New Roman" panose="02020603050405020304" pitchFamily="18" charset="0"/>
              </a:rPr>
              <a:t> </a:t>
            </a:r>
            <a:endParaRPr lang="en-US" sz="28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b="1" dirty="0">
                <a:solidFill>
                  <a:schemeClr val="tx1"/>
                </a:solidFill>
                <a:latin typeface="Times New Roman" panose="02020603050405020304" pitchFamily="18" charset="0"/>
                <a:cs typeface="Times New Roman" panose="02020603050405020304" pitchFamily="18" charset="0"/>
              </a:rPr>
              <a:t>Module 3:</a:t>
            </a:r>
            <a:r>
              <a:rPr lang="en-US" sz="2800" dirty="0">
                <a:solidFill>
                  <a:schemeClr val="tx1"/>
                </a:solidFill>
                <a:latin typeface="Times New Roman" panose="02020603050405020304" pitchFamily="18" charset="0"/>
                <a:cs typeface="Times New Roman" panose="02020603050405020304" pitchFamily="18" charset="0"/>
              </a:rPr>
              <a:t> </a:t>
            </a:r>
            <a:r>
              <a:rPr lang="en-US" sz="2400" dirty="0">
                <a:solidFill>
                  <a:srgbClr val="000000"/>
                </a:solidFill>
                <a:effectLst/>
                <a:latin typeface="Times New Roman" panose="02020603050405020304" pitchFamily="18" charset="0"/>
                <a:ea typeface="Times New Roman" panose="02020603050405020304" pitchFamily="18" charset="0"/>
              </a:rPr>
              <a:t>Sound to Face Vector Model</a:t>
            </a:r>
            <a:endParaRPr lang="en-US" sz="28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fr-FR" sz="2800" b="1" dirty="0">
                <a:solidFill>
                  <a:schemeClr val="tx1"/>
                </a:solidFill>
                <a:latin typeface="Times New Roman" panose="02020603050405020304" pitchFamily="18" charset="0"/>
                <a:cs typeface="Times New Roman" panose="02020603050405020304" pitchFamily="18" charset="0"/>
              </a:rPr>
              <a:t>Module</a:t>
            </a:r>
            <a:r>
              <a:rPr lang="fr-FR" sz="2800" dirty="0">
                <a:solidFill>
                  <a:schemeClr val="tx1"/>
                </a:solidFill>
                <a:latin typeface="Times New Roman" panose="02020603050405020304" pitchFamily="18" charset="0"/>
                <a:cs typeface="Times New Roman" panose="02020603050405020304" pitchFamily="18" charset="0"/>
              </a:rPr>
              <a:t> </a:t>
            </a:r>
            <a:r>
              <a:rPr lang="fr-FR" sz="2800" b="1" dirty="0">
                <a:solidFill>
                  <a:schemeClr val="tx1"/>
                </a:solidFill>
                <a:latin typeface="Times New Roman" panose="02020603050405020304" pitchFamily="18" charset="0"/>
                <a:cs typeface="Times New Roman" panose="02020603050405020304" pitchFamily="18" charset="0"/>
              </a:rPr>
              <a:t>4:</a:t>
            </a:r>
            <a:r>
              <a:rPr lang="fr-FR" sz="2800" dirty="0">
                <a:solidFill>
                  <a:schemeClr val="tx1"/>
                </a:solidFill>
                <a:latin typeface="Times New Roman" panose="02020603050405020304" pitchFamily="18" charset="0"/>
                <a:cs typeface="Times New Roman" panose="02020603050405020304" pitchFamily="18" charset="0"/>
              </a:rPr>
              <a:t> </a:t>
            </a:r>
            <a:r>
              <a:rPr lang="en-US" sz="2400" dirty="0">
                <a:solidFill>
                  <a:srgbClr val="000000"/>
                </a:solidFill>
                <a:effectLst/>
                <a:latin typeface="Times New Roman" panose="02020603050405020304" pitchFamily="18" charset="0"/>
                <a:ea typeface="Times New Roman" panose="02020603050405020304" pitchFamily="18" charset="0"/>
              </a:rPr>
              <a:t>Face-Vector to Face-Image Model</a:t>
            </a:r>
            <a:endParaRPr lang="fr-FR" sz="28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fr-FR" sz="2800" b="1" dirty="0">
                <a:solidFill>
                  <a:schemeClr val="tx1"/>
                </a:solidFill>
                <a:latin typeface="Times New Roman" panose="02020603050405020304" pitchFamily="18" charset="0"/>
                <a:cs typeface="Times New Roman" panose="02020603050405020304" pitchFamily="18" charset="0"/>
              </a:rPr>
              <a:t>Module 5:</a:t>
            </a:r>
            <a:r>
              <a:rPr lang="fr-FR" sz="2800" dirty="0">
                <a:solidFill>
                  <a:schemeClr val="tx1"/>
                </a:solidFill>
                <a:latin typeface="Times New Roman" panose="02020603050405020304" pitchFamily="18" charset="0"/>
                <a:cs typeface="Times New Roman" panose="02020603050405020304" pitchFamily="18" charset="0"/>
              </a:rPr>
              <a:t> </a:t>
            </a:r>
            <a:r>
              <a:rPr lang="en-US" sz="2400" dirty="0">
                <a:solidFill>
                  <a:srgbClr val="000000"/>
                </a:solidFill>
                <a:effectLst/>
                <a:latin typeface="Times New Roman" panose="02020603050405020304" pitchFamily="18" charset="0"/>
                <a:ea typeface="Times New Roman" panose="02020603050405020304" pitchFamily="18" charset="0"/>
              </a:rPr>
              <a:t>Image View Customization</a:t>
            </a:r>
            <a:endParaRPr lang="fr-FR" sz="28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b="1" dirty="0">
                <a:solidFill>
                  <a:schemeClr val="tx1"/>
                </a:solidFill>
                <a:latin typeface="Times New Roman" panose="02020603050405020304" pitchFamily="18" charset="0"/>
                <a:cs typeface="Times New Roman" panose="02020603050405020304" pitchFamily="18" charset="0"/>
              </a:rPr>
              <a:t>Module 6:</a:t>
            </a:r>
            <a:r>
              <a:rPr lang="en-US" sz="2800" dirty="0">
                <a:solidFill>
                  <a:schemeClr val="tx1"/>
                </a:solidFill>
                <a:latin typeface="Times New Roman" panose="02020603050405020304" pitchFamily="18" charset="0"/>
                <a:cs typeface="Times New Roman" panose="02020603050405020304" pitchFamily="18" charset="0"/>
              </a:rPr>
              <a:t> </a:t>
            </a:r>
            <a:r>
              <a:rPr lang="en-US" sz="2400" dirty="0">
                <a:solidFill>
                  <a:srgbClr val="000000"/>
                </a:solidFill>
                <a:effectLst/>
                <a:latin typeface="Times New Roman" panose="02020603050405020304" pitchFamily="18" charset="0"/>
                <a:ea typeface="Times New Roman" panose="02020603050405020304" pitchFamily="18" charset="0"/>
              </a:rPr>
              <a:t>Features Enhancer.</a:t>
            </a:r>
            <a:endParaRPr lang="en-US" sz="28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b="1" dirty="0">
                <a:solidFill>
                  <a:schemeClr val="tx1"/>
                </a:solidFill>
                <a:latin typeface="Times New Roman" panose="02020603050405020304" pitchFamily="18" charset="0"/>
                <a:cs typeface="Times New Roman" panose="02020603050405020304" pitchFamily="18" charset="0"/>
              </a:rPr>
              <a:t>Module 7:</a:t>
            </a:r>
            <a:r>
              <a:rPr lang="en-US" sz="2800" dirty="0">
                <a:solidFill>
                  <a:schemeClr val="tx1"/>
                </a:solidFill>
                <a:latin typeface="Times New Roman" panose="02020603050405020304" pitchFamily="18" charset="0"/>
                <a:cs typeface="Times New Roman" panose="02020603050405020304" pitchFamily="18" charset="0"/>
              </a:rPr>
              <a:t> </a:t>
            </a:r>
            <a:r>
              <a:rPr lang="en-US" sz="2400" dirty="0">
                <a:solidFill>
                  <a:srgbClr val="000000"/>
                </a:solidFill>
                <a:effectLst/>
                <a:latin typeface="Times New Roman" panose="02020603050405020304" pitchFamily="18" charset="0"/>
                <a:ea typeface="Times New Roman" panose="02020603050405020304" pitchFamily="18" charset="0"/>
              </a:rPr>
              <a:t>Insight Panel</a:t>
            </a:r>
            <a:endParaRPr lang="en-US" sz="2000" dirty="0">
              <a:solidFill>
                <a:srgbClr val="000000"/>
              </a:solidFill>
              <a:effectLst/>
              <a:latin typeface="Times New Roman" panose="02020603050405020304" pitchFamily="18" charset="0"/>
              <a:ea typeface="Times New Roman" panose="02020603050405020304" pitchFamily="18" charset="0"/>
            </a:endParaRPr>
          </a:p>
          <a:p>
            <a:pPr marL="457200" indent="-457200" algn="just">
              <a:buFont typeface="Arial" panose="020B0604020202020204" pitchFamily="34" charset="0"/>
              <a:buChar char="•"/>
            </a:pPr>
            <a:r>
              <a:rPr lang="en-US" sz="2800" b="1" dirty="0">
                <a:solidFill>
                  <a:srgbClr val="000000"/>
                </a:solidFill>
                <a:latin typeface="Times New Roman" panose="02020603050405020304" pitchFamily="18" charset="0"/>
                <a:cs typeface="Times New Roman" panose="02020603050405020304" pitchFamily="18" charset="0"/>
              </a:rPr>
              <a:t>Module 8:</a:t>
            </a:r>
            <a:r>
              <a:rPr lang="en-US" sz="2000" dirty="0">
                <a:solidFill>
                  <a:srgbClr val="000000"/>
                </a:solidFill>
                <a:latin typeface="Times New Roman" panose="02020603050405020304" pitchFamily="18" charset="0"/>
                <a:cs typeface="Times New Roman" panose="02020603050405020304" pitchFamily="18" charset="0"/>
              </a:rPr>
              <a:t> </a:t>
            </a:r>
            <a:r>
              <a:rPr lang="en-US" sz="2400" dirty="0">
                <a:solidFill>
                  <a:srgbClr val="000000"/>
                </a:solidFill>
                <a:latin typeface="Times New Roman" panose="02020603050405020304" pitchFamily="18" charset="0"/>
                <a:cs typeface="Times New Roman" panose="02020603050405020304" pitchFamily="18" charset="0"/>
              </a:rPr>
              <a:t>Feedback panel</a:t>
            </a:r>
            <a:endParaRPr lang="en-US" sz="28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b="1" dirty="0">
                <a:solidFill>
                  <a:schemeClr val="tx1"/>
                </a:solidFill>
                <a:latin typeface="Times New Roman" panose="02020603050405020304" pitchFamily="18" charset="0"/>
                <a:cs typeface="Times New Roman" panose="02020603050405020304" pitchFamily="18" charset="0"/>
              </a:rPr>
              <a:t>Module 9:</a:t>
            </a:r>
            <a:r>
              <a:rPr lang="en-US" sz="2400" dirty="0">
                <a:solidFill>
                  <a:schemeClr val="tx1"/>
                </a:solidFill>
                <a:latin typeface="Times New Roman" panose="02020603050405020304" pitchFamily="18" charset="0"/>
                <a:cs typeface="Times New Roman" panose="02020603050405020304" pitchFamily="18" charset="0"/>
              </a:rPr>
              <a:t> Help and Support</a:t>
            </a:r>
          </a:p>
          <a:p>
            <a:pPr lvl="1" algn="just"/>
            <a:endParaRPr lang="en-US" sz="2400" dirty="0">
              <a:solidFill>
                <a:schemeClr val="tx1"/>
              </a:solidFill>
              <a:latin typeface="Times New Roman" panose="02020603050405020304" pitchFamily="18" charset="0"/>
              <a:cs typeface="Times New Roman" panose="02020603050405020304" pitchFamily="18" charset="0"/>
            </a:endParaRPr>
          </a:p>
          <a:p>
            <a:pPr marL="914400" lvl="1" indent="-457200" algn="just">
              <a:buFont typeface="Arial" panose="020B0604020202020204" pitchFamily="34" charset="0"/>
              <a:buChar char="•"/>
            </a:pPr>
            <a:endParaRPr lang="en-US" sz="24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13</a:t>
            </a:fld>
            <a:endParaRPr lang="en-US" dirty="0">
              <a:solidFill>
                <a:prstClr val="white"/>
              </a:solidFill>
              <a:latin typeface="Calibri"/>
            </a:endParaRPr>
          </a:p>
        </p:txBody>
      </p:sp>
    </p:spTree>
    <p:extLst>
      <p:ext uri="{BB962C8B-B14F-4D97-AF65-F5344CB8AC3E}">
        <p14:creationId xmlns:p14="http://schemas.microsoft.com/office/powerpoint/2010/main" val="172089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Module-1: </a:t>
            </a:r>
            <a:r>
              <a:rPr lang="fr-FR" sz="4800" b="1" u="sng" dirty="0">
                <a:solidFill>
                  <a:schemeClr val="tx1"/>
                </a:solidFill>
                <a:latin typeface="Times New Roman" panose="02020603050405020304" pitchFamily="18" charset="0"/>
                <a:cs typeface="Times New Roman" panose="02020603050405020304" pitchFamily="18" charset="0"/>
              </a:rPr>
              <a:t>Profile Management</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The main functions of this modules are:</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MF-1</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Sign Up							</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MF-2</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Log In</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MF-3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Sign in as Guest</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MF-4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Sign Via Phone</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MF-5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Sign Via Voice</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MF-6</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Update profile Information</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MF-7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Delete Profile</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MF-8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Logout</a:t>
            </a:r>
          </a:p>
          <a:p>
            <a:pPr marL="457200" indent="-457200" algn="just">
              <a:buFont typeface="Arial" panose="020B0604020202020204" pitchFamily="34" charset="0"/>
              <a:buChar char="•"/>
            </a:pPr>
            <a:endParaRPr lang="en-US" sz="24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14</a:t>
            </a:fld>
            <a:endParaRPr lang="en-US" dirty="0">
              <a:solidFill>
                <a:prstClr val="white"/>
              </a:solidFill>
              <a:latin typeface="Calibri"/>
            </a:endParaRPr>
          </a:p>
        </p:txBody>
      </p:sp>
    </p:spTree>
    <p:extLst>
      <p:ext uri="{BB962C8B-B14F-4D97-AF65-F5344CB8AC3E}">
        <p14:creationId xmlns:p14="http://schemas.microsoft.com/office/powerpoint/2010/main" val="2829961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Module-2: </a:t>
            </a:r>
            <a:r>
              <a:rPr lang="fr-FR" sz="4800" b="1" u="sng" dirty="0">
                <a:latin typeface="Times New Roman" panose="02020603050405020304" pitchFamily="18" charset="0"/>
                <a:cs typeface="Times New Roman" panose="02020603050405020304" pitchFamily="18" charset="0"/>
              </a:rPr>
              <a:t>Place Voice Record</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The main functions of this modules are:</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MF-1</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Record voice</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MF-2</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Upload existing voice</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MF-3</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Upload existing video to fetch voice</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MF-4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Update video</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MF-5</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Update voice</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MF-6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Delete Voice</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MF-7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Delete video	</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15</a:t>
            </a:fld>
            <a:endParaRPr lang="en-US" dirty="0">
              <a:solidFill>
                <a:prstClr val="white"/>
              </a:solidFill>
              <a:latin typeface="Calibri"/>
            </a:endParaRPr>
          </a:p>
        </p:txBody>
      </p:sp>
    </p:spTree>
    <p:extLst>
      <p:ext uri="{BB962C8B-B14F-4D97-AF65-F5344CB8AC3E}">
        <p14:creationId xmlns:p14="http://schemas.microsoft.com/office/powerpoint/2010/main" val="900985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Module-3: </a:t>
            </a:r>
            <a:r>
              <a:rPr lang="fr-FR" sz="4800" b="1" u="sng" dirty="0">
                <a:latin typeface="Times New Roman" panose="02020603050405020304" pitchFamily="18" charset="0"/>
                <a:cs typeface="Times New Roman" panose="02020603050405020304" pitchFamily="18" charset="0"/>
              </a:rPr>
              <a:t>Sound to Face </a:t>
            </a:r>
            <a:r>
              <a:rPr lang="fr-FR" sz="4800" b="1" u="sng" dirty="0" err="1">
                <a:latin typeface="Times New Roman" panose="02020603050405020304" pitchFamily="18" charset="0"/>
                <a:cs typeface="Times New Roman" panose="02020603050405020304" pitchFamily="18" charset="0"/>
              </a:rPr>
              <a:t>Vector</a:t>
            </a:r>
            <a:r>
              <a:rPr lang="fr-FR" sz="4800" b="1" u="sng" dirty="0">
                <a:latin typeface="Times New Roman" panose="02020603050405020304" pitchFamily="18" charset="0"/>
                <a:cs typeface="Times New Roman" panose="02020603050405020304" pitchFamily="18" charset="0"/>
              </a:rPr>
              <a:t> Model</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The main functions of this modules are:</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MF-1</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Sound to vector modeling via Deep Learning</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MF-2</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Generate vector Model</a:t>
            </a:r>
          </a:p>
          <a:p>
            <a:pPr marL="457200" indent="-457200" algn="just">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16</a:t>
            </a:fld>
            <a:endParaRPr lang="en-US" dirty="0">
              <a:solidFill>
                <a:prstClr val="white"/>
              </a:solidFill>
              <a:latin typeface="Calibri"/>
            </a:endParaRPr>
          </a:p>
        </p:txBody>
      </p:sp>
    </p:spTree>
    <p:extLst>
      <p:ext uri="{BB962C8B-B14F-4D97-AF65-F5344CB8AC3E}">
        <p14:creationId xmlns:p14="http://schemas.microsoft.com/office/powerpoint/2010/main" val="428857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Module-4:Face-Vector to face-Image Model </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The main functions of this modules are:</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MF-1</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Vector to image model via deep learning.</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MF-2</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Generate image model.</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17</a:t>
            </a:fld>
            <a:endParaRPr lang="en-US" dirty="0">
              <a:solidFill>
                <a:prstClr val="white"/>
              </a:solidFill>
              <a:latin typeface="Calibri"/>
            </a:endParaRPr>
          </a:p>
        </p:txBody>
      </p:sp>
    </p:spTree>
    <p:extLst>
      <p:ext uri="{BB962C8B-B14F-4D97-AF65-F5344CB8AC3E}">
        <p14:creationId xmlns:p14="http://schemas.microsoft.com/office/powerpoint/2010/main" val="1857781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Module-5:Image View Customization</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The main functions of this modules are:</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MF-1</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Brightness Control</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MF-2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Saturation Management</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MF-3</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Skin Color Management</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MF-4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Filters</a:t>
            </a: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18</a:t>
            </a:fld>
            <a:endParaRPr lang="en-US" dirty="0">
              <a:solidFill>
                <a:prstClr val="white"/>
              </a:solidFill>
              <a:latin typeface="Calibri"/>
            </a:endParaRPr>
          </a:p>
        </p:txBody>
      </p:sp>
    </p:spTree>
    <p:extLst>
      <p:ext uri="{BB962C8B-B14F-4D97-AF65-F5344CB8AC3E}">
        <p14:creationId xmlns:p14="http://schemas.microsoft.com/office/powerpoint/2010/main" val="39617319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Module-6: </a:t>
            </a:r>
            <a:r>
              <a:rPr lang="fr-FR" sz="4800" b="1" u="sng" dirty="0" err="1">
                <a:latin typeface="Times New Roman" panose="02020603050405020304" pitchFamily="18" charset="0"/>
                <a:cs typeface="Times New Roman" panose="02020603050405020304" pitchFamily="18" charset="0"/>
              </a:rPr>
              <a:t>Features</a:t>
            </a:r>
            <a:r>
              <a:rPr lang="fr-FR" sz="4800" b="1" u="sng" dirty="0">
                <a:latin typeface="Times New Roman" panose="02020603050405020304" pitchFamily="18" charset="0"/>
                <a:cs typeface="Times New Roman" panose="02020603050405020304" pitchFamily="18" charset="0"/>
              </a:rPr>
              <a:t> </a:t>
            </a:r>
            <a:r>
              <a:rPr lang="fr-FR" sz="4800" b="1" u="sng" dirty="0" err="1">
                <a:latin typeface="Times New Roman" panose="02020603050405020304" pitchFamily="18" charset="0"/>
                <a:cs typeface="Times New Roman" panose="02020603050405020304" pitchFamily="18" charset="0"/>
              </a:rPr>
              <a:t>Enhancer</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main functions of this modules are:</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MF-1</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Face Shape Enhancement</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MF-2</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Nose Enhancement</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MF-3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Eyebrow Enhancement</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MF-4</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Beard Maker</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MF-5</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Eye Enhancement</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19</a:t>
            </a:fld>
            <a:endParaRPr lang="en-US" dirty="0">
              <a:solidFill>
                <a:prstClr val="white"/>
              </a:solidFill>
              <a:latin typeface="Calibri"/>
            </a:endParaRPr>
          </a:p>
        </p:txBody>
      </p:sp>
    </p:spTree>
    <p:extLst>
      <p:ext uri="{BB962C8B-B14F-4D97-AF65-F5344CB8AC3E}">
        <p14:creationId xmlns:p14="http://schemas.microsoft.com/office/powerpoint/2010/main" val="2870363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0881360" cy="1143000"/>
          </a:xfrm>
        </p:spPr>
        <p:txBody>
          <a:bodyPr/>
          <a:lstStyle/>
          <a:p>
            <a:r>
              <a:rPr lang="en-US" sz="4000" b="1" u="sng" dirty="0">
                <a:latin typeface="Times New Roman" panose="02020603050405020304" pitchFamily="18" charset="0"/>
                <a:cs typeface="Times New Roman" panose="02020603050405020304" pitchFamily="18" charset="0"/>
              </a:rPr>
              <a:t>Project Title</a:t>
            </a:r>
            <a:br>
              <a:rPr lang="en-US" sz="3400" b="1" dirty="0">
                <a:latin typeface="Times New Roman" panose="02020603050405020304" pitchFamily="18" charset="0"/>
                <a:cs typeface="Times New Roman" panose="02020603050405020304" pitchFamily="18" charset="0"/>
              </a:rPr>
            </a:br>
            <a:r>
              <a:rPr lang="en-US" sz="3400" b="1" dirty="0">
                <a:latin typeface="Times New Roman" panose="02020603050405020304" pitchFamily="18" charset="0"/>
                <a:cs typeface="Times New Roman" panose="02020603050405020304" pitchFamily="18" charset="0"/>
              </a:rPr>
              <a:t>Speech2Face</a:t>
            </a:r>
            <a:br>
              <a:rPr lang="en-US" sz="7500" b="1" dirty="0"/>
            </a:br>
            <a:endParaRPr lang="en-US" sz="3200" b="1" dirty="0"/>
          </a:p>
        </p:txBody>
      </p:sp>
      <p:sp>
        <p:nvSpPr>
          <p:cNvPr id="3" name="Content Placeholder 2"/>
          <p:cNvSpPr txBox="1">
            <a:spLocks/>
          </p:cNvSpPr>
          <p:nvPr/>
        </p:nvSpPr>
        <p:spPr>
          <a:xfrm>
            <a:off x="584200" y="2567766"/>
            <a:ext cx="8199957" cy="4823634"/>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l">
              <a:buFont typeface="Arial" panose="020B0604020202020204" pitchFamily="34" charset="0"/>
              <a:buChar char="•"/>
            </a:pPr>
            <a:r>
              <a:rPr lang="en-US" sz="3000" b="1">
                <a:solidFill>
                  <a:prstClr val="black"/>
                </a:solidFill>
                <a:latin typeface="Times New Roman" panose="02020603050405020304" pitchFamily="18" charset="0"/>
                <a:cs typeface="Times New Roman" panose="02020603050405020304" pitchFamily="18" charset="0"/>
              </a:rPr>
              <a:t>Shahzaneer Ahmed</a:t>
            </a:r>
            <a:endParaRPr lang="en-US" sz="3000" b="1" dirty="0">
              <a:solidFill>
                <a:prstClr val="black"/>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3000" dirty="0">
                <a:solidFill>
                  <a:prstClr val="black"/>
                </a:solidFill>
                <a:latin typeface="Times New Roman" panose="02020603050405020304" pitchFamily="18" charset="0"/>
                <a:cs typeface="Times New Roman" panose="02020603050405020304" pitchFamily="18" charset="0"/>
              </a:rPr>
              <a:t>CIIT/SP21-BCS-087/ISB</a:t>
            </a:r>
            <a:endParaRPr lang="en-US" sz="1200" dirty="0">
              <a:solidFill>
                <a:prstClr val="black"/>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sz="1200" dirty="0">
              <a:solidFill>
                <a:prstClr val="black"/>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sz="1200" dirty="0">
              <a:solidFill>
                <a:prstClr val="black"/>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3000" b="1" dirty="0" err="1">
                <a:solidFill>
                  <a:prstClr val="black"/>
                </a:solidFill>
                <a:latin typeface="Times New Roman" panose="02020603050405020304" pitchFamily="18" charset="0"/>
                <a:cs typeface="Times New Roman" panose="02020603050405020304" pitchFamily="18" charset="0"/>
              </a:rPr>
              <a:t>Shayan</a:t>
            </a:r>
            <a:r>
              <a:rPr lang="en-US" sz="3000" b="1" dirty="0">
                <a:solidFill>
                  <a:prstClr val="black"/>
                </a:solidFill>
                <a:latin typeface="Times New Roman" panose="02020603050405020304" pitchFamily="18" charset="0"/>
                <a:cs typeface="Times New Roman" panose="02020603050405020304" pitchFamily="18" charset="0"/>
              </a:rPr>
              <a:t> </a:t>
            </a:r>
            <a:r>
              <a:rPr lang="en-US" sz="3000" b="1" dirty="0" err="1">
                <a:solidFill>
                  <a:prstClr val="black"/>
                </a:solidFill>
                <a:latin typeface="Times New Roman" panose="02020603050405020304" pitchFamily="18" charset="0"/>
                <a:cs typeface="Times New Roman" panose="02020603050405020304" pitchFamily="18" charset="0"/>
              </a:rPr>
              <a:t>Zameer</a:t>
            </a:r>
            <a:endParaRPr lang="en-US" sz="3000" b="1" dirty="0">
              <a:solidFill>
                <a:prstClr val="black"/>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3000" dirty="0">
                <a:solidFill>
                  <a:prstClr val="black"/>
                </a:solidFill>
                <a:latin typeface="Times New Roman" panose="02020603050405020304" pitchFamily="18" charset="0"/>
                <a:cs typeface="Times New Roman" panose="02020603050405020304" pitchFamily="18" charset="0"/>
              </a:rPr>
              <a:t>CIIT/SP21-BCS-088/ISB</a:t>
            </a:r>
            <a:endParaRPr lang="en-US" sz="1200" dirty="0">
              <a:solidFill>
                <a:prstClr val="black"/>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dirty="0">
              <a:solidFill>
                <a:prstClr val="black"/>
              </a:solidFill>
              <a:latin typeface="Times New Roman" panose="02020603050405020304" pitchFamily="18" charset="0"/>
              <a:cs typeface="Times New Roman" panose="02020603050405020304" pitchFamily="18" charset="0"/>
            </a:endParaRPr>
          </a:p>
          <a:p>
            <a:pPr algn="l"/>
            <a:endParaRPr lang="en-US" dirty="0">
              <a:solidFill>
                <a:prstClr val="black"/>
              </a:solidFill>
              <a:latin typeface="Calibri"/>
            </a:endParaRPr>
          </a:p>
        </p:txBody>
      </p:sp>
      <p:sp>
        <p:nvSpPr>
          <p:cNvPr id="4" name="Rectangle 3"/>
          <p:cNvSpPr/>
          <p:nvPr/>
        </p:nvSpPr>
        <p:spPr>
          <a:xfrm>
            <a:off x="9347200" y="2567766"/>
            <a:ext cx="6080760" cy="4260502"/>
          </a:xfrm>
          <a:prstGeom prst="rect">
            <a:avLst/>
          </a:prstGeom>
        </p:spPr>
        <p:txBody>
          <a:bodyPr wrap="square" lIns="104498" tIns="52249" rIns="104498" bIns="52249">
            <a:spAutoFit/>
          </a:bodyPr>
          <a:lstStyle/>
          <a:p>
            <a:r>
              <a:rPr lang="en-US" sz="3000" b="1" dirty="0">
                <a:solidFill>
                  <a:prstClr val="black"/>
                </a:solidFill>
                <a:latin typeface="Times New Roman" panose="02020603050405020304" pitchFamily="18" charset="0"/>
                <a:cs typeface="Times New Roman" panose="02020603050405020304" pitchFamily="18" charset="0"/>
              </a:rPr>
              <a:t>Supervisor: </a:t>
            </a:r>
          </a:p>
          <a:p>
            <a:r>
              <a:rPr lang="en-GB" sz="3000" dirty="0">
                <a:solidFill>
                  <a:prstClr val="black"/>
                </a:solidFill>
                <a:latin typeface="Times New Roman" panose="02020603050405020304" pitchFamily="18" charset="0"/>
                <a:cs typeface="Times New Roman" panose="02020603050405020304" pitchFamily="18" charset="0"/>
              </a:rPr>
              <a:t>Mr. </a:t>
            </a:r>
            <a:r>
              <a:rPr lang="en-GB" sz="3000" dirty="0" err="1">
                <a:solidFill>
                  <a:prstClr val="black"/>
                </a:solidFill>
                <a:latin typeface="Times New Roman" panose="02020603050405020304" pitchFamily="18" charset="0"/>
                <a:cs typeface="Times New Roman" panose="02020603050405020304" pitchFamily="18" charset="0"/>
              </a:rPr>
              <a:t>Tehseen</a:t>
            </a:r>
            <a:r>
              <a:rPr lang="en-GB" sz="3000" dirty="0">
                <a:solidFill>
                  <a:prstClr val="black"/>
                </a:solidFill>
                <a:latin typeface="Times New Roman" panose="02020603050405020304" pitchFamily="18" charset="0"/>
                <a:cs typeface="Times New Roman" panose="02020603050405020304" pitchFamily="18" charset="0"/>
              </a:rPr>
              <a:t> Riaz Abbasi</a:t>
            </a:r>
          </a:p>
          <a:p>
            <a:endParaRPr lang="en-US" sz="3000" b="1" dirty="0">
              <a:solidFill>
                <a:prstClr val="black"/>
              </a:solidFill>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Department Of Computer Science</a:t>
            </a:r>
          </a:p>
          <a:p>
            <a:endParaRPr lang="en-US" sz="3000" dirty="0">
              <a:latin typeface="Times New Roman" panose="02020603050405020304" pitchFamily="18" charset="0"/>
              <a:cs typeface="Times New Roman" panose="02020603050405020304" pitchFamily="18" charset="0"/>
            </a:endParaRPr>
          </a:p>
          <a:p>
            <a:endParaRPr lang="en-US" sz="3000" dirty="0">
              <a:latin typeface="Times New Roman" panose="02020603050405020304" pitchFamily="18" charset="0"/>
              <a:cs typeface="Times New Roman" panose="02020603050405020304" pitchFamily="18" charset="0"/>
            </a:endParaRPr>
          </a:p>
          <a:p>
            <a:r>
              <a:rPr lang="en-US" sz="3000" b="1" dirty="0">
                <a:solidFill>
                  <a:prstClr val="black"/>
                </a:solidFill>
                <a:latin typeface="Times New Roman" panose="02020603050405020304" pitchFamily="18" charset="0"/>
                <a:cs typeface="Times New Roman" panose="02020603050405020304" pitchFamily="18" charset="0"/>
              </a:rPr>
              <a:t>Submission Date</a:t>
            </a:r>
            <a:r>
              <a:rPr lang="en-US" sz="3000" dirty="0">
                <a:solidFill>
                  <a:prstClr val="black"/>
                </a:solidFill>
                <a:latin typeface="Times New Roman" panose="02020603050405020304" pitchFamily="18" charset="0"/>
                <a:cs typeface="Times New Roman" panose="02020603050405020304" pitchFamily="18" charset="0"/>
              </a:rPr>
              <a:t>: </a:t>
            </a:r>
          </a:p>
          <a:p>
            <a:r>
              <a:rPr lang="en-US" sz="3000" dirty="0">
                <a:solidFill>
                  <a:prstClr val="black"/>
                </a:solidFill>
                <a:latin typeface="Times New Roman" panose="02020603050405020304" pitchFamily="18" charset="0"/>
                <a:cs typeface="Times New Roman" panose="02020603050405020304" pitchFamily="18" charset="0"/>
              </a:rPr>
              <a:t>(6</a:t>
            </a:r>
            <a:r>
              <a:rPr lang="en-US" sz="3000" baseline="30000" dirty="0">
                <a:solidFill>
                  <a:prstClr val="black"/>
                </a:solidFill>
                <a:latin typeface="Times New Roman" panose="02020603050405020304" pitchFamily="18" charset="0"/>
                <a:cs typeface="Times New Roman" panose="02020603050405020304" pitchFamily="18" charset="0"/>
              </a:rPr>
              <a:t>th</a:t>
            </a:r>
            <a:r>
              <a:rPr lang="en-US" sz="3000" dirty="0">
                <a:solidFill>
                  <a:prstClr val="black"/>
                </a:solidFill>
                <a:latin typeface="Times New Roman" panose="02020603050405020304" pitchFamily="18" charset="0"/>
                <a:cs typeface="Times New Roman" panose="02020603050405020304" pitchFamily="18" charset="0"/>
              </a:rPr>
              <a:t> November 2022)</a:t>
            </a:r>
          </a:p>
          <a:p>
            <a:r>
              <a:rPr lang="en-US" sz="3000" dirty="0">
                <a:latin typeface="Times New Roman" panose="02020603050405020304" pitchFamily="18" charset="0"/>
                <a:cs typeface="Times New Roman" panose="02020603050405020304" pitchFamily="18" charset="0"/>
              </a:rPr>
              <a:t> </a:t>
            </a: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2</a:t>
            </a:fld>
            <a:endParaRPr lang="en-US" dirty="0">
              <a:solidFill>
                <a:prstClr val="white"/>
              </a:solidFill>
              <a:latin typeface="Calibri"/>
            </a:endParaRPr>
          </a:p>
        </p:txBody>
      </p:sp>
    </p:spTree>
    <p:extLst>
      <p:ext uri="{BB962C8B-B14F-4D97-AF65-F5344CB8AC3E}">
        <p14:creationId xmlns:p14="http://schemas.microsoft.com/office/powerpoint/2010/main" val="35726226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Module-7: </a:t>
            </a:r>
            <a:r>
              <a:rPr lang="fr-FR" sz="4800" b="1" u="sng" dirty="0">
                <a:latin typeface="Times New Roman" panose="02020603050405020304" pitchFamily="18" charset="0"/>
                <a:cs typeface="Times New Roman" panose="02020603050405020304" pitchFamily="18" charset="0"/>
              </a:rPr>
              <a:t>Insight Panel</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main functions of this modules are:</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MF-1</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View Report</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MF-2</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Download Report</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MF-3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Share on Socials</a:t>
            </a:r>
          </a:p>
          <a:p>
            <a:pPr marL="457200" indent="-457200" algn="just">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20</a:t>
            </a:fld>
            <a:endParaRPr lang="en-US" dirty="0">
              <a:solidFill>
                <a:prstClr val="white"/>
              </a:solidFill>
              <a:latin typeface="Calibri"/>
            </a:endParaRPr>
          </a:p>
        </p:txBody>
      </p:sp>
    </p:spTree>
    <p:extLst>
      <p:ext uri="{BB962C8B-B14F-4D97-AF65-F5344CB8AC3E}">
        <p14:creationId xmlns:p14="http://schemas.microsoft.com/office/powerpoint/2010/main" val="30124261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Module-8: </a:t>
            </a:r>
            <a:r>
              <a:rPr lang="fr-FR" sz="4800" b="1" u="sng" dirty="0">
                <a:latin typeface="Times New Roman" panose="02020603050405020304" pitchFamily="18" charset="0"/>
                <a:cs typeface="Times New Roman" panose="02020603050405020304" pitchFamily="18" charset="0"/>
              </a:rPr>
              <a:t>Feedback Panel</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main functions of this modules are:</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MF-1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Rate Result.</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MF-2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Feedback in terms of words</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MF-3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System lagging checks</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21</a:t>
            </a:fld>
            <a:endParaRPr lang="en-US" dirty="0">
              <a:solidFill>
                <a:prstClr val="white"/>
              </a:solidFill>
              <a:latin typeface="Calibri"/>
            </a:endParaRPr>
          </a:p>
        </p:txBody>
      </p:sp>
    </p:spTree>
    <p:extLst>
      <p:ext uri="{BB962C8B-B14F-4D97-AF65-F5344CB8AC3E}">
        <p14:creationId xmlns:p14="http://schemas.microsoft.com/office/powerpoint/2010/main" val="3780899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Module-9: </a:t>
            </a:r>
            <a:r>
              <a:rPr lang="fr-FR" sz="4800" b="1" u="sng" dirty="0">
                <a:solidFill>
                  <a:schemeClr val="tx1"/>
                </a:solidFill>
                <a:latin typeface="Times New Roman" panose="02020603050405020304" pitchFamily="18" charset="0"/>
                <a:cs typeface="Times New Roman" panose="02020603050405020304" pitchFamily="18" charset="0"/>
              </a:rPr>
              <a:t>Help and Support</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main functions of this modules are:</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MF-1</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Chat With Bot</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MF-2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Contact Support Team</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MF-3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Change Bot’s Language</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MF-4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View Bot Query History</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22</a:t>
            </a:fld>
            <a:endParaRPr lang="en-US" dirty="0">
              <a:solidFill>
                <a:prstClr val="white"/>
              </a:solidFill>
              <a:latin typeface="Calibri"/>
            </a:endParaRPr>
          </a:p>
        </p:txBody>
      </p:sp>
    </p:spTree>
    <p:extLst>
      <p:ext uri="{BB962C8B-B14F-4D97-AF65-F5344CB8AC3E}">
        <p14:creationId xmlns:p14="http://schemas.microsoft.com/office/powerpoint/2010/main" val="762829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System Limitations/Constraints</a:t>
            </a:r>
            <a:br>
              <a:rPr lang="en-US" b="1" dirty="0"/>
            </a:br>
            <a:br>
              <a:rPr lang="en-US" b="1" dirty="0"/>
            </a:br>
            <a:br>
              <a:rPr lang="en-US" sz="7500" b="1" dirty="0"/>
            </a:br>
            <a:endParaRPr lang="en-US" sz="3200" b="1" dirty="0"/>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400" dirty="0">
              <a:solidFill>
                <a:schemeClr val="tx1"/>
              </a:solidFill>
              <a:latin typeface="Times New Roman" panose="02020603050405020304" pitchFamily="18" charset="0"/>
              <a:cs typeface="Times New Roman" panose="02020603050405020304" pitchFamily="18" charset="0"/>
            </a:endParaRPr>
          </a:p>
          <a:p>
            <a:pPr algn="just"/>
            <a:r>
              <a:rPr lang="en-US" sz="2400" dirty="0">
                <a:solidFill>
                  <a:schemeClr val="tx1"/>
                </a:solidFill>
                <a:latin typeface="Times New Roman" panose="02020603050405020304" pitchFamily="18" charset="0"/>
                <a:cs typeface="Times New Roman" panose="02020603050405020304" pitchFamily="18" charset="0"/>
              </a:rPr>
              <a:t>Following are the limitations of our proposed system:</a:t>
            </a:r>
          </a:p>
          <a:p>
            <a:pPr algn="just"/>
            <a:endParaRPr lang="en-US" sz="2400" dirty="0">
              <a:solidFill>
                <a:schemeClr val="tx1"/>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r>
              <a:rPr lang="en-US" sz="2400" dirty="0">
                <a:solidFill>
                  <a:schemeClr val="tx1"/>
                </a:solidFill>
                <a:latin typeface="Times New Roman" panose="02020603050405020304" pitchFamily="18" charset="0"/>
                <a:cs typeface="Times New Roman" panose="02020603050405020304" pitchFamily="18" charset="0"/>
              </a:rPr>
              <a:t>The System cannot predict the image 100% correct.</a:t>
            </a:r>
          </a:p>
          <a:p>
            <a:pPr marL="391866" indent="-391866" algn="just">
              <a:buFont typeface="Arial" pitchFamily="34" charset="0"/>
              <a:buChar char="•"/>
            </a:pPr>
            <a:r>
              <a:rPr lang="en-US" sz="2400" dirty="0">
                <a:solidFill>
                  <a:schemeClr val="tx1"/>
                </a:solidFill>
                <a:latin typeface="Times New Roman" panose="02020603050405020304" pitchFamily="18" charset="0"/>
                <a:cs typeface="Times New Roman" panose="02020603050405020304" pitchFamily="18" charset="0"/>
              </a:rPr>
              <a:t>The System is unable to guess some voices if it consists of type on which the data is not trained.</a:t>
            </a:r>
          </a:p>
          <a:p>
            <a:pPr marL="391866" indent="-391866" algn="just">
              <a:buFont typeface="Arial" pitchFamily="34" charset="0"/>
              <a:buChar char="•"/>
            </a:pPr>
            <a:r>
              <a:rPr lang="en-US" sz="2400" dirty="0">
                <a:solidFill>
                  <a:schemeClr val="tx1"/>
                </a:solidFill>
                <a:latin typeface="Times New Roman" panose="02020603050405020304" pitchFamily="18" charset="0"/>
                <a:cs typeface="Times New Roman" panose="02020603050405020304" pitchFamily="18" charset="0"/>
              </a:rPr>
              <a:t>The System can be accessed over the internet.</a:t>
            </a:r>
          </a:p>
          <a:p>
            <a:pPr marL="457200" indent="-457200" algn="just">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23</a:t>
            </a:fld>
            <a:endParaRPr lang="en-US" dirty="0">
              <a:solidFill>
                <a:prstClr val="white"/>
              </a:solidFill>
              <a:latin typeface="Calibri"/>
            </a:endParaRPr>
          </a:p>
        </p:txBody>
      </p:sp>
    </p:spTree>
    <p:extLst>
      <p:ext uri="{BB962C8B-B14F-4D97-AF65-F5344CB8AC3E}">
        <p14:creationId xmlns:p14="http://schemas.microsoft.com/office/powerpoint/2010/main" val="12207780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Software Process Methodology</a:t>
            </a:r>
            <a:br>
              <a:rPr lang="en-US" b="1" u="sng" dirty="0"/>
            </a:br>
            <a:br>
              <a:rPr lang="en-US" b="1" dirty="0"/>
            </a:br>
            <a:br>
              <a:rPr lang="en-US" b="1" dirty="0"/>
            </a:br>
            <a:br>
              <a:rPr lang="en-US" sz="7500" b="1" dirty="0"/>
            </a:br>
            <a:endParaRPr lang="en-US" sz="3200" b="1" dirty="0"/>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91866" indent="-391866" algn="just">
              <a:buFont typeface="Arial" pitchFamily="34" charset="0"/>
              <a:buChar char="•"/>
            </a:pPr>
            <a:endParaRPr lang="en-US" sz="24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Process Methodology</a:t>
            </a:r>
          </a:p>
          <a:p>
            <a:pPr marL="800100" lvl="1" indent="-3429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software process methodology that we will use is </a:t>
            </a: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Iterative Process Model</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a:t>
            </a:r>
          </a:p>
          <a:p>
            <a:pPr marL="800100" lvl="1" indent="-3429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Our application has finite number of functionalities and most of the requirements are surely not known.</a:t>
            </a:r>
          </a:p>
          <a:p>
            <a:pPr marL="800100" lvl="1" indent="-3429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project is not very common and is research and development based.</a:t>
            </a:r>
          </a:p>
          <a:p>
            <a:pPr marL="800100" lvl="1" indent="-3429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Therefore, the most suitable process model we could select is iterative process model</a:t>
            </a:r>
          </a:p>
          <a:p>
            <a:pPr lvl="1"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Design Methodology</a:t>
            </a:r>
          </a:p>
          <a:p>
            <a:pPr marL="800100" lvl="1" indent="-3429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design methodology we will be using is </a:t>
            </a: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Object Oriented Approach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because it increases the reusability of the code, and it would be easier for the team members to work together without any confusion. </a:t>
            </a:r>
          </a:p>
          <a:p>
            <a:pPr marL="800100" lvl="1" indent="-3429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Therefore, we are using Dart for  Flutter, HTML, CSS languages which follows object-oriented approach. </a:t>
            </a:r>
          </a:p>
          <a:p>
            <a:pPr marL="800100" lvl="1" indent="-3429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Also, it is easier to describe the code using UML diagrams. So, OOP is the best approach which fits our framework.</a:t>
            </a:r>
          </a:p>
          <a:p>
            <a:pPr marL="457200" indent="-457200" algn="just">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24</a:t>
            </a:fld>
            <a:endParaRPr lang="en-US" dirty="0">
              <a:solidFill>
                <a:prstClr val="white"/>
              </a:solidFill>
              <a:latin typeface="Calibri"/>
            </a:endParaRPr>
          </a:p>
        </p:txBody>
      </p:sp>
    </p:spTree>
    <p:extLst>
      <p:ext uri="{BB962C8B-B14F-4D97-AF65-F5344CB8AC3E}">
        <p14:creationId xmlns:p14="http://schemas.microsoft.com/office/powerpoint/2010/main" val="1860092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Tools and Technologies</a:t>
            </a:r>
            <a:br>
              <a:rPr lang="en-US" b="1" u="sng" dirty="0"/>
            </a:br>
            <a:br>
              <a:rPr lang="en-US" b="1" dirty="0"/>
            </a:br>
            <a:br>
              <a:rPr lang="en-US" b="1" dirty="0"/>
            </a:br>
            <a:br>
              <a:rPr lang="en-US" sz="7500" b="1" dirty="0"/>
            </a:br>
            <a:endParaRPr lang="en-US" sz="3200" b="1" dirty="0"/>
          </a:p>
        </p:txBody>
      </p:sp>
      <p:sp>
        <p:nvSpPr>
          <p:cNvPr id="3" name="Content Placeholder 2"/>
          <p:cNvSpPr txBox="1">
            <a:spLocks/>
          </p:cNvSpPr>
          <p:nvPr/>
        </p:nvSpPr>
        <p:spPr>
          <a:xfrm>
            <a:off x="363870" y="1851234"/>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The tools and technologies that will be used in the project are provided in the table below</a:t>
            </a:r>
          </a:p>
          <a:p>
            <a:pPr marL="457200" indent="-457200" algn="just">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25</a:t>
            </a:fld>
            <a:endParaRPr lang="en-US" dirty="0">
              <a:solidFill>
                <a:prstClr val="white"/>
              </a:solidFill>
              <a:latin typeface="Calibri"/>
            </a:endParaRPr>
          </a:p>
        </p:txBody>
      </p:sp>
      <p:graphicFrame>
        <p:nvGraphicFramePr>
          <p:cNvPr id="4" name="Table 3">
            <a:extLst>
              <a:ext uri="{FF2B5EF4-FFF2-40B4-BE49-F238E27FC236}">
                <a16:creationId xmlns:a16="http://schemas.microsoft.com/office/drawing/2014/main" id="{34A7DAEC-257E-480B-9AFC-5EA1D6FDB30C}"/>
              </a:ext>
            </a:extLst>
          </p:cNvPr>
          <p:cNvGraphicFramePr>
            <a:graphicFrameLocks noGrp="1"/>
          </p:cNvGraphicFramePr>
          <p:nvPr>
            <p:extLst>
              <p:ext uri="{D42A27DB-BD31-4B8C-83A1-F6EECF244321}">
                <p14:modId xmlns:p14="http://schemas.microsoft.com/office/powerpoint/2010/main" val="2368730703"/>
              </p:ext>
            </p:extLst>
          </p:nvPr>
        </p:nvGraphicFramePr>
        <p:xfrm>
          <a:off x="2108200" y="2546144"/>
          <a:ext cx="11815114" cy="6315632"/>
        </p:xfrm>
        <a:graphic>
          <a:graphicData uri="http://schemas.openxmlformats.org/drawingml/2006/table">
            <a:tbl>
              <a:tblPr firstRow="1" firstCol="1" bandRow="1">
                <a:tableStyleId>{5C22544A-7EE6-4342-B048-85BDC9FD1C3A}</a:tableStyleId>
              </a:tblPr>
              <a:tblGrid>
                <a:gridCol w="3135436">
                  <a:extLst>
                    <a:ext uri="{9D8B030D-6E8A-4147-A177-3AD203B41FA5}">
                      <a16:colId xmlns:a16="http://schemas.microsoft.com/office/drawing/2014/main" val="579069001"/>
                    </a:ext>
                  </a:extLst>
                </a:gridCol>
                <a:gridCol w="2953791">
                  <a:extLst>
                    <a:ext uri="{9D8B030D-6E8A-4147-A177-3AD203B41FA5}">
                      <a16:colId xmlns:a16="http://schemas.microsoft.com/office/drawing/2014/main" val="2664624509"/>
                    </a:ext>
                  </a:extLst>
                </a:gridCol>
                <a:gridCol w="1998340">
                  <a:extLst>
                    <a:ext uri="{9D8B030D-6E8A-4147-A177-3AD203B41FA5}">
                      <a16:colId xmlns:a16="http://schemas.microsoft.com/office/drawing/2014/main" val="5040896"/>
                    </a:ext>
                  </a:extLst>
                </a:gridCol>
                <a:gridCol w="3727547">
                  <a:extLst>
                    <a:ext uri="{9D8B030D-6E8A-4147-A177-3AD203B41FA5}">
                      <a16:colId xmlns:a16="http://schemas.microsoft.com/office/drawing/2014/main" val="209962327"/>
                    </a:ext>
                  </a:extLst>
                </a:gridCol>
              </a:tblGrid>
              <a:tr h="442123">
                <a:tc rowSpan="17">
                  <a:txBody>
                    <a:bodyPr/>
                    <a:lstStyle/>
                    <a:p>
                      <a:pPr marL="69850" algn="just">
                        <a:lnSpc>
                          <a:spcPct val="107000"/>
                        </a:lnSpc>
                      </a:pPr>
                      <a:r>
                        <a:rPr lang="en-US" sz="2400" b="1" dirty="0">
                          <a:effectLst/>
                          <a:latin typeface="Times New Roman" panose="02020603050405020304" pitchFamily="18" charset="0"/>
                          <a:ea typeface="Times New Roman" panose="02020603050405020304" pitchFamily="18" charset="0"/>
                        </a:rPr>
                        <a:t> </a:t>
                      </a:r>
                      <a:endParaRPr lang="x-none" sz="2400" dirty="0">
                        <a:effectLst/>
                        <a:latin typeface="Times New Roman" panose="02020603050405020304" pitchFamily="18" charset="0"/>
                        <a:ea typeface="Times New Roman" panose="02020603050405020304" pitchFamily="18" charset="0"/>
                      </a:endParaRPr>
                    </a:p>
                    <a:p>
                      <a:pPr marL="69850" algn="ctr">
                        <a:lnSpc>
                          <a:spcPct val="107000"/>
                        </a:lnSpc>
                      </a:pPr>
                      <a:r>
                        <a:rPr lang="en-US" sz="2400" b="1" dirty="0">
                          <a:effectLst/>
                          <a:latin typeface="Times New Roman" panose="02020603050405020304" pitchFamily="18" charset="0"/>
                          <a:ea typeface="Times New Roman" panose="02020603050405020304" pitchFamily="18" charset="0"/>
                        </a:rPr>
                        <a:t> </a:t>
                      </a:r>
                      <a:endParaRPr lang="x-none" sz="2400" dirty="0">
                        <a:effectLst/>
                        <a:latin typeface="Times New Roman" panose="02020603050405020304" pitchFamily="18" charset="0"/>
                        <a:ea typeface="Times New Roman" panose="02020603050405020304" pitchFamily="18" charset="0"/>
                      </a:endParaRPr>
                    </a:p>
                    <a:p>
                      <a:pPr marL="69850" algn="ctr">
                        <a:lnSpc>
                          <a:spcPct val="107000"/>
                        </a:lnSpc>
                      </a:pPr>
                      <a:r>
                        <a:rPr lang="en-US" sz="2400" b="1" dirty="0">
                          <a:effectLst/>
                          <a:latin typeface="Times New Roman" panose="02020603050405020304" pitchFamily="18" charset="0"/>
                          <a:ea typeface="Times New Roman" panose="02020603050405020304" pitchFamily="18" charset="0"/>
                        </a:rPr>
                        <a:t> </a:t>
                      </a:r>
                      <a:endParaRPr lang="x-none" sz="2400" dirty="0">
                        <a:effectLst/>
                        <a:latin typeface="Times New Roman" panose="02020603050405020304" pitchFamily="18" charset="0"/>
                        <a:ea typeface="Times New Roman" panose="02020603050405020304" pitchFamily="18" charset="0"/>
                      </a:endParaRPr>
                    </a:p>
                    <a:p>
                      <a:pPr marL="69850" algn="ctr">
                        <a:lnSpc>
                          <a:spcPct val="107000"/>
                        </a:lnSpc>
                      </a:pPr>
                      <a:endParaRPr lang="en-US" sz="2800" b="1" dirty="0">
                        <a:solidFill>
                          <a:srgbClr val="000000"/>
                        </a:solidFill>
                        <a:effectLst/>
                        <a:latin typeface="Times New Roman" panose="02020603050405020304" pitchFamily="18" charset="0"/>
                        <a:ea typeface="Times New Roman" panose="02020603050405020304" pitchFamily="18" charset="0"/>
                      </a:endParaRPr>
                    </a:p>
                    <a:p>
                      <a:pPr marL="69850" algn="ctr">
                        <a:lnSpc>
                          <a:spcPct val="107000"/>
                        </a:lnSpc>
                      </a:pPr>
                      <a:endParaRPr lang="en-US" sz="2800" b="1" dirty="0">
                        <a:solidFill>
                          <a:srgbClr val="000000"/>
                        </a:solidFill>
                        <a:effectLst/>
                        <a:latin typeface="Times New Roman" panose="02020603050405020304" pitchFamily="18" charset="0"/>
                        <a:ea typeface="Times New Roman" panose="02020603050405020304" pitchFamily="18" charset="0"/>
                      </a:endParaRPr>
                    </a:p>
                    <a:p>
                      <a:pPr marL="69850" algn="ctr">
                        <a:lnSpc>
                          <a:spcPct val="107000"/>
                        </a:lnSpc>
                      </a:pPr>
                      <a:r>
                        <a:rPr lang="en-US" sz="2800" b="1" dirty="0">
                          <a:solidFill>
                            <a:schemeClr val="bg1"/>
                          </a:solidFill>
                          <a:effectLst/>
                          <a:latin typeface="Times New Roman" panose="02020603050405020304" pitchFamily="18" charset="0"/>
                          <a:ea typeface="Times New Roman" panose="02020603050405020304" pitchFamily="18" charset="0"/>
                        </a:rPr>
                        <a:t>Tools</a:t>
                      </a:r>
                      <a:endParaRPr lang="x-none" sz="2800" dirty="0">
                        <a:solidFill>
                          <a:schemeClr val="bg1"/>
                        </a:solidFill>
                        <a:effectLst/>
                        <a:latin typeface="Times New Roman" panose="02020603050405020304" pitchFamily="18" charset="0"/>
                        <a:ea typeface="Times New Roman" panose="02020603050405020304" pitchFamily="18" charset="0"/>
                      </a:endParaRPr>
                    </a:p>
                    <a:p>
                      <a:pPr marL="69850" algn="ctr">
                        <a:lnSpc>
                          <a:spcPct val="107000"/>
                        </a:lnSpc>
                      </a:pPr>
                      <a:r>
                        <a:rPr lang="en-US" sz="2800" b="1" dirty="0">
                          <a:solidFill>
                            <a:schemeClr val="bg1"/>
                          </a:solidFill>
                          <a:effectLst/>
                          <a:latin typeface="Times New Roman" panose="02020603050405020304" pitchFamily="18" charset="0"/>
                          <a:ea typeface="Times New Roman" panose="02020603050405020304" pitchFamily="18" charset="0"/>
                        </a:rPr>
                        <a:t>And</a:t>
                      </a:r>
                      <a:endParaRPr lang="x-none" sz="2800" dirty="0">
                        <a:solidFill>
                          <a:schemeClr val="bg1"/>
                        </a:solidFill>
                        <a:effectLst/>
                        <a:latin typeface="Times New Roman" panose="02020603050405020304" pitchFamily="18" charset="0"/>
                        <a:ea typeface="Times New Roman" panose="02020603050405020304" pitchFamily="18" charset="0"/>
                      </a:endParaRPr>
                    </a:p>
                    <a:p>
                      <a:pPr marL="69850" algn="ctr">
                        <a:lnSpc>
                          <a:spcPct val="107000"/>
                        </a:lnSpc>
                      </a:pPr>
                      <a:r>
                        <a:rPr lang="en-US" sz="2800" b="1" dirty="0">
                          <a:solidFill>
                            <a:schemeClr val="bg1"/>
                          </a:solidFill>
                          <a:effectLst/>
                          <a:latin typeface="Times New Roman" panose="02020603050405020304" pitchFamily="18" charset="0"/>
                          <a:ea typeface="Times New Roman" panose="02020603050405020304" pitchFamily="18" charset="0"/>
                        </a:rPr>
                        <a:t>Technologies</a:t>
                      </a:r>
                      <a:endParaRPr lang="x-none" sz="2800" dirty="0">
                        <a:solidFill>
                          <a:schemeClr val="bg1"/>
                        </a:solidFill>
                        <a:effectLst/>
                        <a:latin typeface="Times New Roman" panose="02020603050405020304" pitchFamily="18" charset="0"/>
                        <a:ea typeface="Times New Roman" panose="02020603050405020304" pitchFamily="18" charset="0"/>
                      </a:endParaRPr>
                    </a:p>
                    <a:p>
                      <a:pPr marL="69850" algn="just">
                        <a:lnSpc>
                          <a:spcPct val="107000"/>
                        </a:lnSpc>
                      </a:pPr>
                      <a:r>
                        <a:rPr lang="en-US" sz="2400" b="1" dirty="0">
                          <a:effectLst/>
                          <a:latin typeface="Times New Roman" panose="02020603050405020304" pitchFamily="18" charset="0"/>
                          <a:ea typeface="Times New Roman" panose="02020603050405020304" pitchFamily="18" charset="0"/>
                        </a:rPr>
                        <a:t> </a:t>
                      </a:r>
                      <a:endParaRPr lang="x-none" sz="2400" dirty="0">
                        <a:effectLst/>
                        <a:latin typeface="Times New Roman" panose="02020603050405020304" pitchFamily="18" charset="0"/>
                        <a:ea typeface="Times New Roman" panose="02020603050405020304" pitchFamily="18" charset="0"/>
                      </a:endParaRPr>
                    </a:p>
                  </a:txBody>
                  <a:tcPr marL="59747" marR="59747" marT="0" marB="0"/>
                </a:tc>
                <a:tc>
                  <a:txBody>
                    <a:bodyPr/>
                    <a:lstStyle/>
                    <a:p>
                      <a:pPr marL="69850" algn="ctr">
                        <a:lnSpc>
                          <a:spcPct val="150000"/>
                        </a:lnSpc>
                      </a:pPr>
                      <a:r>
                        <a:rPr lang="en-US" sz="2100" b="1" dirty="0">
                          <a:solidFill>
                            <a:schemeClr val="bg1"/>
                          </a:solidFill>
                          <a:effectLst/>
                          <a:latin typeface="Times New Roman" panose="02020603050405020304" pitchFamily="18" charset="0"/>
                          <a:ea typeface="Times New Roman" panose="02020603050405020304" pitchFamily="18" charset="0"/>
                        </a:rPr>
                        <a:t>Tools</a:t>
                      </a:r>
                      <a:endParaRPr lang="x-none" sz="2100" dirty="0">
                        <a:solidFill>
                          <a:schemeClr val="bg1"/>
                        </a:solidFill>
                        <a:effectLst/>
                        <a:latin typeface="Times New Roman" panose="02020603050405020304" pitchFamily="18" charset="0"/>
                        <a:ea typeface="Times New Roman" panose="02020603050405020304" pitchFamily="18" charset="0"/>
                      </a:endParaRPr>
                    </a:p>
                  </a:txBody>
                  <a:tcPr marL="59747" marR="59747" marT="0" marB="0"/>
                </a:tc>
                <a:tc>
                  <a:txBody>
                    <a:bodyPr/>
                    <a:lstStyle/>
                    <a:p>
                      <a:pPr algn="ctr">
                        <a:lnSpc>
                          <a:spcPct val="150000"/>
                        </a:lnSpc>
                        <a:spcAft>
                          <a:spcPts val="800"/>
                        </a:spcAft>
                      </a:pPr>
                      <a:r>
                        <a:rPr lang="en-US" sz="2100" b="1" dirty="0">
                          <a:solidFill>
                            <a:schemeClr val="bg1"/>
                          </a:solidFill>
                          <a:effectLst/>
                          <a:latin typeface="Times New Roman" panose="02020603050405020304" pitchFamily="18" charset="0"/>
                          <a:ea typeface="Times New Roman" panose="02020603050405020304" pitchFamily="18" charset="0"/>
                        </a:rPr>
                        <a:t>Version</a:t>
                      </a:r>
                      <a:endParaRPr lang="x-none" sz="2100" dirty="0">
                        <a:solidFill>
                          <a:schemeClr val="bg1"/>
                        </a:solidFill>
                        <a:effectLst/>
                        <a:latin typeface="Times New Roman" panose="02020603050405020304" pitchFamily="18" charset="0"/>
                        <a:ea typeface="Times New Roman" panose="02020603050405020304" pitchFamily="18" charset="0"/>
                      </a:endParaRPr>
                    </a:p>
                  </a:txBody>
                  <a:tcPr marL="59747" marR="59747" marT="0" marB="0"/>
                </a:tc>
                <a:tc>
                  <a:txBody>
                    <a:bodyPr/>
                    <a:lstStyle/>
                    <a:p>
                      <a:pPr algn="ctr">
                        <a:lnSpc>
                          <a:spcPct val="150000"/>
                        </a:lnSpc>
                        <a:spcAft>
                          <a:spcPts val="800"/>
                        </a:spcAft>
                      </a:pPr>
                      <a:r>
                        <a:rPr lang="en-US" sz="2100" b="1" dirty="0">
                          <a:solidFill>
                            <a:schemeClr val="bg1"/>
                          </a:solidFill>
                          <a:effectLst/>
                          <a:latin typeface="Times New Roman" panose="02020603050405020304" pitchFamily="18" charset="0"/>
                          <a:ea typeface="Times New Roman" panose="02020603050405020304" pitchFamily="18" charset="0"/>
                        </a:rPr>
                        <a:t>Rationale</a:t>
                      </a:r>
                      <a:endParaRPr lang="x-none" sz="2100" dirty="0">
                        <a:solidFill>
                          <a:schemeClr val="bg1"/>
                        </a:solidFill>
                        <a:effectLst/>
                        <a:latin typeface="Times New Roman" panose="02020603050405020304" pitchFamily="18" charset="0"/>
                        <a:ea typeface="Times New Roman" panose="02020603050405020304" pitchFamily="18" charset="0"/>
                      </a:endParaRPr>
                    </a:p>
                  </a:txBody>
                  <a:tcPr marL="59747" marR="59747" marT="0" marB="0"/>
                </a:tc>
                <a:extLst>
                  <a:ext uri="{0D108BD9-81ED-4DB2-BD59-A6C34878D82A}">
                    <a16:rowId xmlns:a16="http://schemas.microsoft.com/office/drawing/2014/main" val="3175827125"/>
                  </a:ext>
                </a:extLst>
              </a:tr>
              <a:tr h="630786">
                <a:tc vMerge="1">
                  <a:txBody>
                    <a:bodyPr/>
                    <a:lstStyle/>
                    <a:p>
                      <a:endParaRPr lang="x-none"/>
                    </a:p>
                  </a:txBody>
                  <a:tcPr/>
                </a:tc>
                <a:tc>
                  <a:txBody>
                    <a:bodyPr/>
                    <a:lstStyle/>
                    <a:p>
                      <a:pPr marL="68580" marR="0">
                        <a:spcBef>
                          <a:spcPts val="0"/>
                        </a:spcBef>
                        <a:spcAft>
                          <a:spcPts val="0"/>
                        </a:spcAft>
                      </a:pPr>
                      <a:r>
                        <a:rPr lang="en-US" sz="2100" dirty="0">
                          <a:effectLst/>
                          <a:latin typeface="Times New Roman" panose="02020603050405020304" pitchFamily="18" charset="0"/>
                          <a:ea typeface="Times New Roman" panose="02020603050405020304" pitchFamily="18" charset="0"/>
                        </a:rPr>
                        <a:t>MS Visual Studio Code</a:t>
                      </a:r>
                    </a:p>
                  </a:txBody>
                  <a:tcPr marL="68580" marR="68580" marT="0" marB="0" anchor="ctr"/>
                </a:tc>
                <a:tc>
                  <a:txBody>
                    <a:bodyPr/>
                    <a:lstStyle/>
                    <a:p>
                      <a:pPr marL="68580" marR="0" algn="ctr">
                        <a:spcBef>
                          <a:spcPts val="0"/>
                        </a:spcBef>
                        <a:spcAft>
                          <a:spcPts val="0"/>
                        </a:spcAft>
                      </a:pPr>
                      <a:r>
                        <a:rPr lang="en-US" sz="2100" dirty="0">
                          <a:effectLst/>
                          <a:latin typeface="Times New Roman" panose="02020603050405020304" pitchFamily="18" charset="0"/>
                          <a:ea typeface="Times New Roman" panose="02020603050405020304" pitchFamily="18" charset="0"/>
                        </a:rPr>
                        <a:t>2022</a:t>
                      </a:r>
                    </a:p>
                  </a:txBody>
                  <a:tcPr marL="68580" marR="68580" marT="0" marB="0" anchor="ctr"/>
                </a:tc>
                <a:tc>
                  <a:txBody>
                    <a:bodyPr/>
                    <a:lstStyle/>
                    <a:p>
                      <a:pPr marL="68580" marR="0" algn="ctr">
                        <a:spcBef>
                          <a:spcPts val="0"/>
                        </a:spcBef>
                        <a:spcAft>
                          <a:spcPts val="0"/>
                        </a:spcAft>
                      </a:pPr>
                      <a:r>
                        <a:rPr lang="en-US" sz="2100">
                          <a:effectLst/>
                          <a:latin typeface="Times New Roman" panose="02020603050405020304" pitchFamily="18" charset="0"/>
                          <a:ea typeface="Times New Roman" panose="02020603050405020304" pitchFamily="18" charset="0"/>
                        </a:rPr>
                        <a:t>IDE</a:t>
                      </a:r>
                    </a:p>
                  </a:txBody>
                  <a:tcPr marL="68580" marR="68580" marT="0" marB="0" anchor="ctr"/>
                </a:tc>
                <a:extLst>
                  <a:ext uri="{0D108BD9-81ED-4DB2-BD59-A6C34878D82A}">
                    <a16:rowId xmlns:a16="http://schemas.microsoft.com/office/drawing/2014/main" val="1552101132"/>
                  </a:ext>
                </a:extLst>
              </a:tr>
              <a:tr h="315394">
                <a:tc vMerge="1">
                  <a:txBody>
                    <a:bodyPr/>
                    <a:lstStyle/>
                    <a:p>
                      <a:endParaRPr lang="x-none"/>
                    </a:p>
                  </a:txBody>
                  <a:tcPr/>
                </a:tc>
                <a:tc>
                  <a:txBody>
                    <a:bodyPr/>
                    <a:lstStyle/>
                    <a:p>
                      <a:pPr marL="68580" marR="0">
                        <a:spcBef>
                          <a:spcPts val="0"/>
                        </a:spcBef>
                        <a:spcAft>
                          <a:spcPts val="0"/>
                        </a:spcAft>
                      </a:pPr>
                      <a:r>
                        <a:rPr lang="en-US" sz="2100" dirty="0">
                          <a:effectLst/>
                          <a:latin typeface="Times New Roman" panose="02020603050405020304" pitchFamily="18" charset="0"/>
                          <a:ea typeface="Times New Roman" panose="02020603050405020304" pitchFamily="18" charset="0"/>
                        </a:rPr>
                        <a:t>Git</a:t>
                      </a:r>
                    </a:p>
                  </a:txBody>
                  <a:tcPr marL="68580" marR="68580" marT="0" marB="0" anchor="ctr"/>
                </a:tc>
                <a:tc>
                  <a:txBody>
                    <a:bodyPr/>
                    <a:lstStyle/>
                    <a:p>
                      <a:pPr marL="68580" marR="0" algn="ctr">
                        <a:spcBef>
                          <a:spcPts val="0"/>
                        </a:spcBef>
                        <a:spcAft>
                          <a:spcPts val="0"/>
                        </a:spcAft>
                      </a:pPr>
                      <a:r>
                        <a:rPr lang="en-US" sz="2100">
                          <a:effectLst/>
                          <a:latin typeface="Times New Roman" panose="02020603050405020304" pitchFamily="18" charset="0"/>
                          <a:ea typeface="Times New Roman" panose="02020603050405020304" pitchFamily="18" charset="0"/>
                        </a:rPr>
                        <a:t>2020.3.4</a:t>
                      </a:r>
                    </a:p>
                  </a:txBody>
                  <a:tcPr marL="68580" marR="68580" marT="0" marB="0" anchor="ctr"/>
                </a:tc>
                <a:tc>
                  <a:txBody>
                    <a:bodyPr/>
                    <a:lstStyle/>
                    <a:p>
                      <a:pPr marL="68580" marR="0" algn="ctr">
                        <a:spcBef>
                          <a:spcPts val="0"/>
                        </a:spcBef>
                        <a:spcAft>
                          <a:spcPts val="0"/>
                        </a:spcAft>
                      </a:pPr>
                      <a:r>
                        <a:rPr lang="en-US" sz="2100">
                          <a:effectLst/>
                          <a:latin typeface="Times New Roman" panose="02020603050405020304" pitchFamily="18" charset="0"/>
                          <a:ea typeface="Times New Roman" panose="02020603050405020304" pitchFamily="18" charset="0"/>
                        </a:rPr>
                        <a:t>IDE</a:t>
                      </a:r>
                    </a:p>
                  </a:txBody>
                  <a:tcPr marL="68580" marR="68580" marT="0" marB="0" anchor="ctr"/>
                </a:tc>
                <a:extLst>
                  <a:ext uri="{0D108BD9-81ED-4DB2-BD59-A6C34878D82A}">
                    <a16:rowId xmlns:a16="http://schemas.microsoft.com/office/drawing/2014/main" val="482008659"/>
                  </a:ext>
                </a:extLst>
              </a:tr>
              <a:tr h="315394">
                <a:tc vMerge="1">
                  <a:txBody>
                    <a:bodyPr/>
                    <a:lstStyle/>
                    <a:p>
                      <a:endParaRPr lang="x-none"/>
                    </a:p>
                  </a:txBody>
                  <a:tcPr/>
                </a:tc>
                <a:tc>
                  <a:txBody>
                    <a:bodyPr/>
                    <a:lstStyle/>
                    <a:p>
                      <a:pPr marL="68580" marR="0">
                        <a:spcBef>
                          <a:spcPts val="0"/>
                        </a:spcBef>
                        <a:spcAft>
                          <a:spcPts val="0"/>
                        </a:spcAft>
                      </a:pPr>
                      <a:endParaRPr lang="en-US" sz="21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68580" marR="0" algn="ctr">
                        <a:spcBef>
                          <a:spcPts val="0"/>
                        </a:spcBef>
                        <a:spcAft>
                          <a:spcPts val="0"/>
                        </a:spcAft>
                      </a:pPr>
                      <a:endParaRPr lang="en-US" sz="21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68580" marR="0" algn="ctr">
                        <a:spcBef>
                          <a:spcPts val="0"/>
                        </a:spcBef>
                        <a:spcAft>
                          <a:spcPts val="0"/>
                        </a:spcAft>
                      </a:pPr>
                      <a:endParaRPr lang="en-US" sz="21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987637370"/>
                  </a:ext>
                </a:extLst>
              </a:tr>
              <a:tr h="315394">
                <a:tc vMerge="1">
                  <a:txBody>
                    <a:bodyPr/>
                    <a:lstStyle/>
                    <a:p>
                      <a:endParaRPr lang="x-none"/>
                    </a:p>
                  </a:txBody>
                  <a:tcPr/>
                </a:tc>
                <a:tc>
                  <a:txBody>
                    <a:bodyPr/>
                    <a:lstStyle/>
                    <a:p>
                      <a:pPr marL="68580" marR="0">
                        <a:spcBef>
                          <a:spcPts val="0"/>
                        </a:spcBef>
                        <a:spcAft>
                          <a:spcPts val="0"/>
                        </a:spcAft>
                      </a:pPr>
                      <a:r>
                        <a:rPr lang="en-US" sz="2100" dirty="0">
                          <a:effectLst/>
                          <a:latin typeface="Times New Roman" panose="02020603050405020304" pitchFamily="18" charset="0"/>
                          <a:ea typeface="Times New Roman" panose="02020603050405020304" pitchFamily="18" charset="0"/>
                        </a:rPr>
                        <a:t>MS Word</a:t>
                      </a:r>
                    </a:p>
                  </a:txBody>
                  <a:tcPr marL="68580" marR="68580" marT="0" marB="0" anchor="ctr"/>
                </a:tc>
                <a:tc>
                  <a:txBody>
                    <a:bodyPr/>
                    <a:lstStyle/>
                    <a:p>
                      <a:pPr marL="68580" marR="0" algn="ctr">
                        <a:spcBef>
                          <a:spcPts val="0"/>
                        </a:spcBef>
                        <a:spcAft>
                          <a:spcPts val="0"/>
                        </a:spcAft>
                      </a:pPr>
                      <a:r>
                        <a:rPr lang="en-US" sz="2100" dirty="0">
                          <a:effectLst/>
                          <a:latin typeface="Times New Roman" panose="02020603050405020304" pitchFamily="18" charset="0"/>
                          <a:ea typeface="Times New Roman" panose="02020603050405020304" pitchFamily="18" charset="0"/>
                        </a:rPr>
                        <a:t>2021</a:t>
                      </a:r>
                    </a:p>
                  </a:txBody>
                  <a:tcPr marL="68580" marR="68580" marT="0" marB="0" anchor="ctr"/>
                </a:tc>
                <a:tc>
                  <a:txBody>
                    <a:bodyPr/>
                    <a:lstStyle/>
                    <a:p>
                      <a:pPr marL="68580" marR="0" algn="ctr">
                        <a:spcBef>
                          <a:spcPts val="0"/>
                        </a:spcBef>
                        <a:spcAft>
                          <a:spcPts val="0"/>
                        </a:spcAft>
                      </a:pPr>
                      <a:r>
                        <a:rPr lang="en-US" sz="2100" dirty="0">
                          <a:effectLst/>
                          <a:latin typeface="Times New Roman" panose="02020603050405020304" pitchFamily="18" charset="0"/>
                          <a:ea typeface="Times New Roman" panose="02020603050405020304" pitchFamily="18" charset="0"/>
                        </a:rPr>
                        <a:t>Documentation</a:t>
                      </a:r>
                    </a:p>
                  </a:txBody>
                  <a:tcPr marL="68580" marR="68580" marT="0" marB="0" anchor="ctr"/>
                </a:tc>
                <a:extLst>
                  <a:ext uri="{0D108BD9-81ED-4DB2-BD59-A6C34878D82A}">
                    <a16:rowId xmlns:a16="http://schemas.microsoft.com/office/drawing/2014/main" val="2209286313"/>
                  </a:ext>
                </a:extLst>
              </a:tr>
              <a:tr h="315394">
                <a:tc vMerge="1">
                  <a:txBody>
                    <a:bodyPr/>
                    <a:lstStyle/>
                    <a:p>
                      <a:endParaRPr lang="x-none"/>
                    </a:p>
                  </a:txBody>
                  <a:tcPr/>
                </a:tc>
                <a:tc>
                  <a:txBody>
                    <a:bodyPr/>
                    <a:lstStyle/>
                    <a:p>
                      <a:pPr marL="68580" marR="0">
                        <a:spcBef>
                          <a:spcPts val="0"/>
                        </a:spcBef>
                        <a:spcAft>
                          <a:spcPts val="0"/>
                        </a:spcAft>
                      </a:pPr>
                      <a:r>
                        <a:rPr lang="en-US" sz="2100" dirty="0">
                          <a:effectLst/>
                          <a:latin typeface="Times New Roman" panose="02020603050405020304" pitchFamily="18" charset="0"/>
                          <a:ea typeface="Times New Roman" panose="02020603050405020304" pitchFamily="18" charset="0"/>
                        </a:rPr>
                        <a:t>MS Power Point</a:t>
                      </a:r>
                    </a:p>
                  </a:txBody>
                  <a:tcPr marL="68580" marR="68580" marT="0" marB="0" anchor="ctr"/>
                </a:tc>
                <a:tc>
                  <a:txBody>
                    <a:bodyPr/>
                    <a:lstStyle/>
                    <a:p>
                      <a:pPr marL="68580" marR="0" algn="ctr">
                        <a:spcBef>
                          <a:spcPts val="0"/>
                        </a:spcBef>
                        <a:spcAft>
                          <a:spcPts val="0"/>
                        </a:spcAft>
                      </a:pPr>
                      <a:r>
                        <a:rPr lang="en-US" sz="2100" dirty="0">
                          <a:effectLst/>
                          <a:latin typeface="Times New Roman" panose="02020603050405020304" pitchFamily="18" charset="0"/>
                          <a:ea typeface="Times New Roman" panose="02020603050405020304" pitchFamily="18" charset="0"/>
                        </a:rPr>
                        <a:t>2021</a:t>
                      </a:r>
                    </a:p>
                  </a:txBody>
                  <a:tcPr marL="68580" marR="68580" marT="0" marB="0" anchor="ctr"/>
                </a:tc>
                <a:tc>
                  <a:txBody>
                    <a:bodyPr/>
                    <a:lstStyle/>
                    <a:p>
                      <a:pPr marL="68580" marR="0" algn="ctr">
                        <a:spcBef>
                          <a:spcPts val="0"/>
                        </a:spcBef>
                        <a:spcAft>
                          <a:spcPts val="0"/>
                        </a:spcAft>
                      </a:pPr>
                      <a:r>
                        <a:rPr lang="en-US" sz="2100" dirty="0">
                          <a:effectLst/>
                          <a:latin typeface="Times New Roman" panose="02020603050405020304" pitchFamily="18" charset="0"/>
                          <a:ea typeface="Times New Roman" panose="02020603050405020304" pitchFamily="18" charset="0"/>
                        </a:rPr>
                        <a:t>Deployment</a:t>
                      </a:r>
                    </a:p>
                  </a:txBody>
                  <a:tcPr marL="68580" marR="68580" marT="0" marB="0" anchor="ctr"/>
                </a:tc>
                <a:extLst>
                  <a:ext uri="{0D108BD9-81ED-4DB2-BD59-A6C34878D82A}">
                    <a16:rowId xmlns:a16="http://schemas.microsoft.com/office/drawing/2014/main" val="1593885165"/>
                  </a:ext>
                </a:extLst>
              </a:tr>
              <a:tr h="315394">
                <a:tc vMerge="1">
                  <a:txBody>
                    <a:bodyPr/>
                    <a:lstStyle/>
                    <a:p>
                      <a:endParaRPr lang="x-none"/>
                    </a:p>
                  </a:txBody>
                  <a:tcPr/>
                </a:tc>
                <a:tc>
                  <a:txBody>
                    <a:bodyPr/>
                    <a:lstStyle/>
                    <a:p>
                      <a:pPr marL="68580" marR="0">
                        <a:spcBef>
                          <a:spcPts val="0"/>
                        </a:spcBef>
                        <a:spcAft>
                          <a:spcPts val="0"/>
                        </a:spcAft>
                      </a:pPr>
                      <a:r>
                        <a:rPr lang="en-US" sz="2100" dirty="0">
                          <a:effectLst/>
                          <a:latin typeface="Times New Roman" panose="02020603050405020304" pitchFamily="18" charset="0"/>
                          <a:ea typeface="Times New Roman" panose="02020603050405020304" pitchFamily="18" charset="0"/>
                        </a:rPr>
                        <a:t>Netlify</a:t>
                      </a:r>
                    </a:p>
                  </a:txBody>
                  <a:tcPr marL="68580" marR="68580" marT="0" marB="0" anchor="ctr"/>
                </a:tc>
                <a:tc>
                  <a:txBody>
                    <a:bodyPr/>
                    <a:lstStyle/>
                    <a:p>
                      <a:pPr marL="68580" marR="0" algn="ctr">
                        <a:spcBef>
                          <a:spcPts val="0"/>
                        </a:spcBef>
                        <a:spcAft>
                          <a:spcPts val="0"/>
                        </a:spcAft>
                      </a:pPr>
                      <a:r>
                        <a:rPr lang="en-US" sz="2100">
                          <a:effectLst/>
                          <a:latin typeface="Times New Roman" panose="02020603050405020304" pitchFamily="18" charset="0"/>
                          <a:ea typeface="Times New Roman" panose="02020603050405020304" pitchFamily="18" charset="0"/>
                        </a:rPr>
                        <a:t>2022</a:t>
                      </a:r>
                    </a:p>
                  </a:txBody>
                  <a:tcPr marL="68580" marR="68580" marT="0" marB="0" anchor="ctr"/>
                </a:tc>
                <a:tc>
                  <a:txBody>
                    <a:bodyPr/>
                    <a:lstStyle/>
                    <a:p>
                      <a:pPr marL="68580" marR="0" algn="ctr">
                        <a:spcBef>
                          <a:spcPts val="0"/>
                        </a:spcBef>
                        <a:spcAft>
                          <a:spcPts val="0"/>
                        </a:spcAft>
                      </a:pPr>
                      <a:r>
                        <a:rPr lang="en-US" sz="2100" dirty="0">
                          <a:effectLst/>
                          <a:latin typeface="Times New Roman" panose="02020603050405020304" pitchFamily="18" charset="0"/>
                          <a:ea typeface="Times New Roman" panose="02020603050405020304" pitchFamily="18" charset="0"/>
                        </a:rPr>
                        <a:t>Mockups Creation</a:t>
                      </a:r>
                    </a:p>
                  </a:txBody>
                  <a:tcPr marL="68580" marR="68580" marT="0" marB="0" anchor="ctr"/>
                </a:tc>
                <a:extLst>
                  <a:ext uri="{0D108BD9-81ED-4DB2-BD59-A6C34878D82A}">
                    <a16:rowId xmlns:a16="http://schemas.microsoft.com/office/drawing/2014/main" val="1410823600"/>
                  </a:ext>
                </a:extLst>
              </a:tr>
              <a:tr h="315394">
                <a:tc vMerge="1">
                  <a:txBody>
                    <a:bodyPr/>
                    <a:lstStyle/>
                    <a:p>
                      <a:endParaRPr lang="x-none"/>
                    </a:p>
                  </a:txBody>
                  <a:tcPr/>
                </a:tc>
                <a:tc>
                  <a:txBody>
                    <a:bodyPr/>
                    <a:lstStyle/>
                    <a:p>
                      <a:pPr marL="68580" marR="0">
                        <a:spcBef>
                          <a:spcPts val="0"/>
                        </a:spcBef>
                        <a:spcAft>
                          <a:spcPts val="0"/>
                        </a:spcAft>
                      </a:pPr>
                      <a:r>
                        <a:rPr lang="en-US" sz="2100" dirty="0">
                          <a:effectLst/>
                          <a:latin typeface="Times New Roman" panose="02020603050405020304" pitchFamily="18" charset="0"/>
                          <a:ea typeface="Times New Roman" panose="02020603050405020304" pitchFamily="18" charset="0"/>
                        </a:rPr>
                        <a:t>Flutter</a:t>
                      </a:r>
                    </a:p>
                  </a:txBody>
                  <a:tcPr marL="68580" marR="68580" marT="0" marB="0" anchor="ctr"/>
                </a:tc>
                <a:tc>
                  <a:txBody>
                    <a:bodyPr/>
                    <a:lstStyle/>
                    <a:p>
                      <a:pPr marL="68580" marR="0" algn="ctr">
                        <a:spcBef>
                          <a:spcPts val="0"/>
                        </a:spcBef>
                        <a:spcAft>
                          <a:spcPts val="0"/>
                        </a:spcAft>
                      </a:pPr>
                      <a:r>
                        <a:rPr lang="en-US" sz="2100" dirty="0">
                          <a:effectLst/>
                          <a:latin typeface="Times New Roman" panose="02020603050405020304" pitchFamily="18" charset="0"/>
                          <a:ea typeface="Times New Roman" panose="02020603050405020304" pitchFamily="18" charset="0"/>
                        </a:rPr>
                        <a:t>3.3</a:t>
                      </a:r>
                    </a:p>
                  </a:txBody>
                  <a:tcPr marL="68580" marR="68580" marT="0" marB="0" anchor="ctr"/>
                </a:tc>
                <a:tc>
                  <a:txBody>
                    <a:bodyPr/>
                    <a:lstStyle/>
                    <a:p>
                      <a:pPr marL="68580" marR="0" algn="ctr">
                        <a:spcBef>
                          <a:spcPts val="0"/>
                        </a:spcBef>
                        <a:spcAft>
                          <a:spcPts val="0"/>
                        </a:spcAft>
                      </a:pPr>
                      <a:r>
                        <a:rPr lang="en-US" sz="2100">
                          <a:effectLst/>
                          <a:latin typeface="Times New Roman" panose="02020603050405020304" pitchFamily="18" charset="0"/>
                          <a:ea typeface="Times New Roman" panose="02020603050405020304" pitchFamily="18" charset="0"/>
                        </a:rPr>
                        <a:t>SDK</a:t>
                      </a:r>
                    </a:p>
                  </a:txBody>
                  <a:tcPr marL="68580" marR="68580" marT="0" marB="0" anchor="ctr"/>
                </a:tc>
                <a:extLst>
                  <a:ext uri="{0D108BD9-81ED-4DB2-BD59-A6C34878D82A}">
                    <a16:rowId xmlns:a16="http://schemas.microsoft.com/office/drawing/2014/main" val="3728750042"/>
                  </a:ext>
                </a:extLst>
              </a:tr>
              <a:tr h="315394">
                <a:tc vMerge="1">
                  <a:txBody>
                    <a:bodyPr/>
                    <a:lstStyle/>
                    <a:p>
                      <a:endParaRPr lang="x-none"/>
                    </a:p>
                  </a:txBody>
                  <a:tcPr/>
                </a:tc>
                <a:tc>
                  <a:txBody>
                    <a:bodyPr/>
                    <a:lstStyle/>
                    <a:p>
                      <a:pPr marL="68580" marR="0">
                        <a:spcBef>
                          <a:spcPts val="0"/>
                        </a:spcBef>
                        <a:spcAft>
                          <a:spcPts val="0"/>
                        </a:spcAft>
                      </a:pPr>
                      <a:r>
                        <a:rPr lang="en-US" sz="2100" dirty="0">
                          <a:effectLst/>
                          <a:latin typeface="Times New Roman" panose="02020603050405020304" pitchFamily="18" charset="0"/>
                          <a:ea typeface="Times New Roman" panose="02020603050405020304" pitchFamily="18" charset="0"/>
                        </a:rPr>
                        <a:t>Figma</a:t>
                      </a:r>
                    </a:p>
                  </a:txBody>
                  <a:tcPr marL="68580" marR="68580" marT="0" marB="0" anchor="ctr"/>
                </a:tc>
                <a:tc>
                  <a:txBody>
                    <a:bodyPr/>
                    <a:lstStyle/>
                    <a:p>
                      <a:pPr marL="68580" marR="0" algn="ctr">
                        <a:spcBef>
                          <a:spcPts val="0"/>
                        </a:spcBef>
                        <a:spcAft>
                          <a:spcPts val="0"/>
                        </a:spcAft>
                      </a:pPr>
                      <a:r>
                        <a:rPr lang="en-US" sz="2100" dirty="0">
                          <a:effectLst/>
                          <a:latin typeface="Times New Roman" panose="02020603050405020304" pitchFamily="18" charset="0"/>
                          <a:ea typeface="Times New Roman" panose="02020603050405020304" pitchFamily="18" charset="0"/>
                        </a:rPr>
                        <a:t>2022 </a:t>
                      </a:r>
                    </a:p>
                  </a:txBody>
                  <a:tcPr marL="68580" marR="68580" marT="0" marB="0" anchor="ctr"/>
                </a:tc>
                <a:tc>
                  <a:txBody>
                    <a:bodyPr/>
                    <a:lstStyle/>
                    <a:p>
                      <a:pPr marL="68580" marR="0" algn="ctr">
                        <a:spcBef>
                          <a:spcPts val="0"/>
                        </a:spcBef>
                        <a:spcAft>
                          <a:spcPts val="0"/>
                        </a:spcAft>
                      </a:pPr>
                      <a:r>
                        <a:rPr lang="en-US" sz="2100" dirty="0">
                          <a:effectLst/>
                          <a:latin typeface="Times New Roman" panose="02020603050405020304" pitchFamily="18" charset="0"/>
                          <a:ea typeface="Times New Roman" panose="02020603050405020304" pitchFamily="18" charset="0"/>
                        </a:rPr>
                        <a:t>Mockups Creation</a:t>
                      </a:r>
                    </a:p>
                  </a:txBody>
                  <a:tcPr marL="68580" marR="68580" marT="0" marB="0" anchor="ctr"/>
                </a:tc>
                <a:extLst>
                  <a:ext uri="{0D108BD9-81ED-4DB2-BD59-A6C34878D82A}">
                    <a16:rowId xmlns:a16="http://schemas.microsoft.com/office/drawing/2014/main" val="126114474"/>
                  </a:ext>
                </a:extLst>
              </a:tr>
              <a:tr h="315394">
                <a:tc vMerge="1">
                  <a:txBody>
                    <a:bodyPr/>
                    <a:lstStyle/>
                    <a:p>
                      <a:endParaRPr lang="x-none"/>
                    </a:p>
                  </a:txBody>
                  <a:tcPr/>
                </a:tc>
                <a:tc>
                  <a:txBody>
                    <a:bodyPr/>
                    <a:lstStyle/>
                    <a:p>
                      <a:pPr marL="68580" marR="0">
                        <a:spcBef>
                          <a:spcPts val="0"/>
                        </a:spcBef>
                        <a:spcAft>
                          <a:spcPts val="0"/>
                        </a:spcAft>
                      </a:pPr>
                      <a:r>
                        <a:rPr lang="en-US" sz="2100" dirty="0">
                          <a:effectLst/>
                          <a:latin typeface="Times New Roman" panose="02020603050405020304" pitchFamily="18" charset="0"/>
                          <a:ea typeface="Times New Roman" panose="02020603050405020304" pitchFamily="18" charset="0"/>
                        </a:rPr>
                        <a:t>MS Visual Studio Code</a:t>
                      </a:r>
                    </a:p>
                  </a:txBody>
                  <a:tcPr marL="68580" marR="68580" marT="0" marB="0" anchor="ctr"/>
                </a:tc>
                <a:tc>
                  <a:txBody>
                    <a:bodyPr/>
                    <a:lstStyle/>
                    <a:p>
                      <a:pPr marL="68580" marR="0" algn="ctr">
                        <a:spcBef>
                          <a:spcPts val="0"/>
                        </a:spcBef>
                        <a:spcAft>
                          <a:spcPts val="0"/>
                        </a:spcAft>
                      </a:pPr>
                      <a:r>
                        <a:rPr lang="en-US" sz="2100" dirty="0">
                          <a:effectLst/>
                          <a:latin typeface="Times New Roman" panose="02020603050405020304" pitchFamily="18" charset="0"/>
                          <a:ea typeface="Times New Roman" panose="02020603050405020304" pitchFamily="18" charset="0"/>
                        </a:rPr>
                        <a:t>2022</a:t>
                      </a:r>
                    </a:p>
                  </a:txBody>
                  <a:tcPr marL="68580" marR="68580" marT="0" marB="0" anchor="ctr"/>
                </a:tc>
                <a:tc>
                  <a:txBody>
                    <a:bodyPr/>
                    <a:lstStyle/>
                    <a:p>
                      <a:pPr marL="68580" marR="0" algn="ctr">
                        <a:spcBef>
                          <a:spcPts val="0"/>
                        </a:spcBef>
                        <a:spcAft>
                          <a:spcPts val="0"/>
                        </a:spcAft>
                      </a:pPr>
                      <a:r>
                        <a:rPr lang="en-US" sz="2100" dirty="0">
                          <a:effectLst/>
                          <a:latin typeface="Times New Roman" panose="02020603050405020304" pitchFamily="18" charset="0"/>
                          <a:ea typeface="Times New Roman" panose="02020603050405020304" pitchFamily="18" charset="0"/>
                        </a:rPr>
                        <a:t>IDE</a:t>
                      </a:r>
                    </a:p>
                  </a:txBody>
                  <a:tcPr marL="68580" marR="68580" marT="0" marB="0" anchor="ctr"/>
                </a:tc>
                <a:extLst>
                  <a:ext uri="{0D108BD9-81ED-4DB2-BD59-A6C34878D82A}">
                    <a16:rowId xmlns:a16="http://schemas.microsoft.com/office/drawing/2014/main" val="2041856779"/>
                  </a:ext>
                </a:extLst>
              </a:tr>
              <a:tr h="442123">
                <a:tc vMerge="1">
                  <a:txBody>
                    <a:bodyPr/>
                    <a:lstStyle/>
                    <a:p>
                      <a:endParaRPr lang="x-none"/>
                    </a:p>
                  </a:txBody>
                  <a:tcPr/>
                </a:tc>
                <a:tc>
                  <a:txBody>
                    <a:bodyPr/>
                    <a:lstStyle/>
                    <a:p>
                      <a:pPr marL="71120" algn="ctr">
                        <a:lnSpc>
                          <a:spcPct val="150000"/>
                        </a:lnSpc>
                      </a:pPr>
                      <a:r>
                        <a:rPr lang="en-US" sz="2100" b="1" dirty="0">
                          <a:solidFill>
                            <a:schemeClr val="bg1"/>
                          </a:solidFill>
                          <a:effectLst/>
                          <a:latin typeface="Times New Roman" panose="02020603050405020304" pitchFamily="18" charset="0"/>
                          <a:ea typeface="Times New Roman" panose="02020603050405020304" pitchFamily="18" charset="0"/>
                        </a:rPr>
                        <a:t>Technology</a:t>
                      </a:r>
                      <a:endParaRPr lang="x-none" sz="2100" dirty="0">
                        <a:solidFill>
                          <a:schemeClr val="bg1"/>
                        </a:solidFill>
                        <a:effectLst/>
                        <a:latin typeface="Times New Roman" panose="02020603050405020304" pitchFamily="18" charset="0"/>
                        <a:ea typeface="Times New Roman" panose="02020603050405020304" pitchFamily="18" charset="0"/>
                      </a:endParaRPr>
                    </a:p>
                  </a:txBody>
                  <a:tcPr marL="59747" marR="59747" marT="0" marB="0">
                    <a:solidFill>
                      <a:schemeClr val="tx2">
                        <a:lumMod val="60000"/>
                        <a:lumOff val="40000"/>
                      </a:schemeClr>
                    </a:solidFill>
                  </a:tcPr>
                </a:tc>
                <a:tc>
                  <a:txBody>
                    <a:bodyPr/>
                    <a:lstStyle/>
                    <a:p>
                      <a:pPr algn="ctr">
                        <a:lnSpc>
                          <a:spcPct val="150000"/>
                        </a:lnSpc>
                        <a:spcAft>
                          <a:spcPts val="800"/>
                        </a:spcAft>
                      </a:pPr>
                      <a:r>
                        <a:rPr lang="en-US" sz="2100" b="1" dirty="0">
                          <a:solidFill>
                            <a:schemeClr val="bg1"/>
                          </a:solidFill>
                          <a:effectLst/>
                          <a:latin typeface="Times New Roman" panose="02020603050405020304" pitchFamily="18" charset="0"/>
                          <a:ea typeface="Times New Roman" panose="02020603050405020304" pitchFamily="18" charset="0"/>
                        </a:rPr>
                        <a:t>Version</a:t>
                      </a:r>
                      <a:endParaRPr lang="x-none" sz="2100" dirty="0">
                        <a:solidFill>
                          <a:schemeClr val="bg1"/>
                        </a:solidFill>
                        <a:effectLst/>
                        <a:latin typeface="Times New Roman" panose="02020603050405020304" pitchFamily="18" charset="0"/>
                        <a:ea typeface="Times New Roman" panose="02020603050405020304" pitchFamily="18" charset="0"/>
                      </a:endParaRPr>
                    </a:p>
                  </a:txBody>
                  <a:tcPr marL="59747" marR="59747" marT="0" marB="0">
                    <a:solidFill>
                      <a:schemeClr val="tx2">
                        <a:lumMod val="60000"/>
                        <a:lumOff val="40000"/>
                      </a:schemeClr>
                    </a:solidFill>
                  </a:tcPr>
                </a:tc>
                <a:tc>
                  <a:txBody>
                    <a:bodyPr/>
                    <a:lstStyle/>
                    <a:p>
                      <a:pPr algn="ctr">
                        <a:lnSpc>
                          <a:spcPct val="150000"/>
                        </a:lnSpc>
                        <a:spcAft>
                          <a:spcPts val="800"/>
                        </a:spcAft>
                      </a:pPr>
                      <a:r>
                        <a:rPr lang="en-US" sz="2100" b="1" dirty="0">
                          <a:solidFill>
                            <a:schemeClr val="bg1"/>
                          </a:solidFill>
                          <a:effectLst/>
                          <a:latin typeface="Times New Roman" panose="02020603050405020304" pitchFamily="18" charset="0"/>
                          <a:ea typeface="Times New Roman" panose="02020603050405020304" pitchFamily="18" charset="0"/>
                        </a:rPr>
                        <a:t>Rationale</a:t>
                      </a:r>
                      <a:endParaRPr lang="x-none" sz="2100" dirty="0">
                        <a:solidFill>
                          <a:schemeClr val="bg1"/>
                        </a:solidFill>
                        <a:effectLst/>
                        <a:latin typeface="Times New Roman" panose="02020603050405020304" pitchFamily="18" charset="0"/>
                        <a:ea typeface="Times New Roman" panose="02020603050405020304" pitchFamily="18" charset="0"/>
                      </a:endParaRPr>
                    </a:p>
                  </a:txBody>
                  <a:tcPr marL="59747" marR="59747" marT="0" marB="0">
                    <a:solidFill>
                      <a:schemeClr val="tx2">
                        <a:lumMod val="60000"/>
                        <a:lumOff val="40000"/>
                      </a:schemeClr>
                    </a:solidFill>
                  </a:tcPr>
                </a:tc>
                <a:extLst>
                  <a:ext uri="{0D108BD9-81ED-4DB2-BD59-A6C34878D82A}">
                    <a16:rowId xmlns:a16="http://schemas.microsoft.com/office/drawing/2014/main" val="2656533433"/>
                  </a:ext>
                </a:extLst>
              </a:tr>
              <a:tr h="315394">
                <a:tc vMerge="1">
                  <a:txBody>
                    <a:bodyPr/>
                    <a:lstStyle/>
                    <a:p>
                      <a:endParaRPr lang="x-none"/>
                    </a:p>
                  </a:txBody>
                  <a:tcPr/>
                </a:tc>
                <a:tc>
                  <a:txBody>
                    <a:bodyPr/>
                    <a:lstStyle/>
                    <a:p>
                      <a:pPr marL="68580" marR="0">
                        <a:spcBef>
                          <a:spcPts val="0"/>
                        </a:spcBef>
                        <a:spcAft>
                          <a:spcPts val="0"/>
                        </a:spcAft>
                      </a:pPr>
                      <a:r>
                        <a:rPr lang="en-US" sz="2100">
                          <a:effectLst/>
                          <a:latin typeface="Times New Roman" panose="02020603050405020304" pitchFamily="18" charset="0"/>
                          <a:ea typeface="Times New Roman" panose="02020603050405020304" pitchFamily="18" charset="0"/>
                        </a:rPr>
                        <a:t>Dart</a:t>
                      </a:r>
                    </a:p>
                  </a:txBody>
                  <a:tcPr marL="68580" marR="68580" marT="0" marB="0" anchor="ctr"/>
                </a:tc>
                <a:tc>
                  <a:txBody>
                    <a:bodyPr/>
                    <a:lstStyle/>
                    <a:p>
                      <a:pPr marL="68580" marR="0" algn="ctr">
                        <a:spcBef>
                          <a:spcPts val="0"/>
                        </a:spcBef>
                        <a:spcAft>
                          <a:spcPts val="0"/>
                        </a:spcAft>
                      </a:pPr>
                      <a:r>
                        <a:rPr lang="en-US" sz="2100" dirty="0">
                          <a:effectLst/>
                          <a:latin typeface="Times New Roman" panose="02020603050405020304" pitchFamily="18" charset="0"/>
                          <a:ea typeface="Times New Roman" panose="02020603050405020304" pitchFamily="18" charset="0"/>
                        </a:rPr>
                        <a:t>3.55</a:t>
                      </a:r>
                    </a:p>
                  </a:txBody>
                  <a:tcPr marL="68580" marR="68580" marT="0" marB="0" anchor="ctr"/>
                </a:tc>
                <a:tc>
                  <a:txBody>
                    <a:bodyPr/>
                    <a:lstStyle/>
                    <a:p>
                      <a:pPr marL="68580" marR="0" algn="ctr">
                        <a:spcBef>
                          <a:spcPts val="0"/>
                        </a:spcBef>
                        <a:spcAft>
                          <a:spcPts val="0"/>
                        </a:spcAft>
                      </a:pPr>
                      <a:r>
                        <a:rPr lang="en-US" sz="2100" dirty="0">
                          <a:effectLst/>
                          <a:latin typeface="Times New Roman" panose="02020603050405020304" pitchFamily="18" charset="0"/>
                          <a:ea typeface="Times New Roman" panose="02020603050405020304" pitchFamily="18" charset="0"/>
                        </a:rPr>
                        <a:t>Client -side Scripting</a:t>
                      </a:r>
                    </a:p>
                  </a:txBody>
                  <a:tcPr marL="68580" marR="68580" marT="0" marB="0" anchor="ctr"/>
                </a:tc>
                <a:extLst>
                  <a:ext uri="{0D108BD9-81ED-4DB2-BD59-A6C34878D82A}">
                    <a16:rowId xmlns:a16="http://schemas.microsoft.com/office/drawing/2014/main" val="1789565813"/>
                  </a:ext>
                </a:extLst>
              </a:tr>
              <a:tr h="315394">
                <a:tc vMerge="1">
                  <a:txBody>
                    <a:bodyPr/>
                    <a:lstStyle/>
                    <a:p>
                      <a:endParaRPr lang="x-none"/>
                    </a:p>
                  </a:txBody>
                  <a:tcPr/>
                </a:tc>
                <a:tc>
                  <a:txBody>
                    <a:bodyPr/>
                    <a:lstStyle/>
                    <a:p>
                      <a:pPr marL="68580" marR="0">
                        <a:spcBef>
                          <a:spcPts val="0"/>
                        </a:spcBef>
                        <a:spcAft>
                          <a:spcPts val="0"/>
                        </a:spcAft>
                      </a:pPr>
                      <a:r>
                        <a:rPr lang="en-US" sz="2100">
                          <a:effectLst/>
                          <a:latin typeface="Times New Roman" panose="02020603050405020304" pitchFamily="18" charset="0"/>
                          <a:ea typeface="Times New Roman" panose="02020603050405020304" pitchFamily="18" charset="0"/>
                        </a:rPr>
                        <a:t>Firebase</a:t>
                      </a:r>
                    </a:p>
                  </a:txBody>
                  <a:tcPr marL="68580" marR="68580" marT="0" marB="0" anchor="ctr"/>
                </a:tc>
                <a:tc>
                  <a:txBody>
                    <a:bodyPr/>
                    <a:lstStyle/>
                    <a:p>
                      <a:pPr marL="68580" marR="0" algn="ctr">
                        <a:spcBef>
                          <a:spcPts val="0"/>
                        </a:spcBef>
                        <a:spcAft>
                          <a:spcPts val="0"/>
                        </a:spcAft>
                      </a:pPr>
                      <a:r>
                        <a:rPr lang="en-US" sz="2100" dirty="0">
                          <a:effectLst/>
                          <a:latin typeface="Times New Roman" panose="02020603050405020304" pitchFamily="18" charset="0"/>
                          <a:ea typeface="Times New Roman" panose="02020603050405020304" pitchFamily="18" charset="0"/>
                        </a:rPr>
                        <a:t>5</a:t>
                      </a:r>
                    </a:p>
                  </a:txBody>
                  <a:tcPr marL="68580" marR="68580" marT="0" marB="0" anchor="ctr"/>
                </a:tc>
                <a:tc>
                  <a:txBody>
                    <a:bodyPr/>
                    <a:lstStyle/>
                    <a:p>
                      <a:pPr marL="68580" marR="0" algn="ctr">
                        <a:spcBef>
                          <a:spcPts val="0"/>
                        </a:spcBef>
                        <a:spcAft>
                          <a:spcPts val="0"/>
                        </a:spcAft>
                      </a:pPr>
                      <a:r>
                        <a:rPr lang="en-US" sz="2100" dirty="0">
                          <a:effectLst/>
                          <a:latin typeface="Times New Roman" panose="02020603050405020304" pitchFamily="18" charset="0"/>
                          <a:ea typeface="Times New Roman" panose="02020603050405020304" pitchFamily="18" charset="0"/>
                        </a:rPr>
                        <a:t>Ready Made Backend</a:t>
                      </a:r>
                    </a:p>
                  </a:txBody>
                  <a:tcPr marL="68580" marR="68580" marT="0" marB="0" anchor="ctr"/>
                </a:tc>
                <a:extLst>
                  <a:ext uri="{0D108BD9-81ED-4DB2-BD59-A6C34878D82A}">
                    <a16:rowId xmlns:a16="http://schemas.microsoft.com/office/drawing/2014/main" val="1839046421"/>
                  </a:ext>
                </a:extLst>
              </a:tr>
              <a:tr h="315394">
                <a:tc vMerge="1">
                  <a:txBody>
                    <a:bodyPr/>
                    <a:lstStyle/>
                    <a:p>
                      <a:endParaRPr lang="x-none"/>
                    </a:p>
                  </a:txBody>
                  <a:tcPr/>
                </a:tc>
                <a:tc>
                  <a:txBody>
                    <a:bodyPr/>
                    <a:lstStyle/>
                    <a:p>
                      <a:pPr marL="68580" marR="0">
                        <a:spcBef>
                          <a:spcPts val="0"/>
                        </a:spcBef>
                        <a:spcAft>
                          <a:spcPts val="0"/>
                        </a:spcAft>
                      </a:pPr>
                      <a:r>
                        <a:rPr lang="en-US" sz="2100">
                          <a:effectLst/>
                          <a:latin typeface="Times New Roman" panose="02020603050405020304" pitchFamily="18" charset="0"/>
                          <a:ea typeface="Times New Roman" panose="02020603050405020304" pitchFamily="18" charset="0"/>
                        </a:rPr>
                        <a:t>Html</a:t>
                      </a:r>
                    </a:p>
                  </a:txBody>
                  <a:tcPr marL="68580" marR="68580" marT="0" marB="0" anchor="ctr"/>
                </a:tc>
                <a:tc>
                  <a:txBody>
                    <a:bodyPr/>
                    <a:lstStyle/>
                    <a:p>
                      <a:pPr marL="68580" marR="0" algn="ctr">
                        <a:spcBef>
                          <a:spcPts val="0"/>
                        </a:spcBef>
                        <a:spcAft>
                          <a:spcPts val="0"/>
                        </a:spcAft>
                      </a:pPr>
                      <a:r>
                        <a:rPr lang="en-US" sz="2100" dirty="0">
                          <a:effectLst/>
                          <a:latin typeface="Times New Roman" panose="02020603050405020304" pitchFamily="18" charset="0"/>
                          <a:ea typeface="Times New Roman" panose="02020603050405020304" pitchFamily="18" charset="0"/>
                        </a:rPr>
                        <a:t>5</a:t>
                      </a:r>
                    </a:p>
                  </a:txBody>
                  <a:tcPr marL="68580" marR="68580" marT="0" marB="0" anchor="ctr"/>
                </a:tc>
                <a:tc>
                  <a:txBody>
                    <a:bodyPr/>
                    <a:lstStyle/>
                    <a:p>
                      <a:pPr marL="68580" marR="0" algn="ctr">
                        <a:spcBef>
                          <a:spcPts val="0"/>
                        </a:spcBef>
                        <a:spcAft>
                          <a:spcPts val="0"/>
                        </a:spcAft>
                      </a:pPr>
                      <a:r>
                        <a:rPr lang="en-US" sz="2100" dirty="0">
                          <a:effectLst/>
                          <a:latin typeface="Times New Roman" panose="02020603050405020304" pitchFamily="18" charset="0"/>
                          <a:ea typeface="Times New Roman" panose="02020603050405020304" pitchFamily="18" charset="0"/>
                        </a:rPr>
                        <a:t>Web Structuring</a:t>
                      </a:r>
                    </a:p>
                  </a:txBody>
                  <a:tcPr marL="68580" marR="68580" marT="0" marB="0" anchor="ctr"/>
                </a:tc>
                <a:extLst>
                  <a:ext uri="{0D108BD9-81ED-4DB2-BD59-A6C34878D82A}">
                    <a16:rowId xmlns:a16="http://schemas.microsoft.com/office/drawing/2014/main" val="3912940646"/>
                  </a:ext>
                </a:extLst>
              </a:tr>
              <a:tr h="315394">
                <a:tc vMerge="1">
                  <a:txBody>
                    <a:bodyPr/>
                    <a:lstStyle/>
                    <a:p>
                      <a:pPr marL="69850" algn="just">
                        <a:lnSpc>
                          <a:spcPct val="107000"/>
                        </a:lnSpc>
                      </a:pPr>
                      <a:endParaRPr lang="x-none" sz="2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68580" marR="0">
                        <a:spcBef>
                          <a:spcPts val="0"/>
                        </a:spcBef>
                        <a:spcAft>
                          <a:spcPts val="0"/>
                        </a:spcAft>
                      </a:pPr>
                      <a:r>
                        <a:rPr lang="en-US" sz="2100">
                          <a:effectLst/>
                          <a:latin typeface="Times New Roman" panose="02020603050405020304" pitchFamily="18" charset="0"/>
                          <a:ea typeface="Times New Roman" panose="02020603050405020304" pitchFamily="18" charset="0"/>
                        </a:rPr>
                        <a:t>CSS</a:t>
                      </a:r>
                    </a:p>
                  </a:txBody>
                  <a:tcPr marL="68580" marR="68580" marT="0" marB="0" anchor="ctr"/>
                </a:tc>
                <a:tc>
                  <a:txBody>
                    <a:bodyPr/>
                    <a:lstStyle/>
                    <a:p>
                      <a:pPr marL="68580" marR="0" algn="ctr">
                        <a:spcBef>
                          <a:spcPts val="0"/>
                        </a:spcBef>
                        <a:spcAft>
                          <a:spcPts val="0"/>
                        </a:spcAft>
                      </a:pPr>
                      <a:r>
                        <a:rPr lang="en-US" sz="2100" dirty="0">
                          <a:solidFill>
                            <a:srgbClr val="202124"/>
                          </a:solidFill>
                          <a:effectLst/>
                          <a:latin typeface="Times New Roman" panose="02020603050405020304" pitchFamily="18" charset="0"/>
                          <a:ea typeface="Times New Roman" panose="02020603050405020304" pitchFamily="18" charset="0"/>
                        </a:rPr>
                        <a:t>3.0</a:t>
                      </a:r>
                      <a:endParaRPr lang="en-US" sz="21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68580" marR="0" algn="ctr">
                        <a:spcBef>
                          <a:spcPts val="0"/>
                        </a:spcBef>
                        <a:spcAft>
                          <a:spcPts val="0"/>
                        </a:spcAft>
                      </a:pPr>
                      <a:r>
                        <a:rPr lang="en-US" sz="2100" dirty="0">
                          <a:effectLst/>
                          <a:latin typeface="Times New Roman" panose="02020603050405020304" pitchFamily="18" charset="0"/>
                          <a:ea typeface="Times New Roman" panose="02020603050405020304" pitchFamily="18" charset="0"/>
                        </a:rPr>
                        <a:t>Web Design</a:t>
                      </a:r>
                    </a:p>
                  </a:txBody>
                  <a:tcPr marL="68580" marR="68580" marT="0" marB="0" anchor="ctr"/>
                </a:tc>
                <a:extLst>
                  <a:ext uri="{0D108BD9-81ED-4DB2-BD59-A6C34878D82A}">
                    <a16:rowId xmlns:a16="http://schemas.microsoft.com/office/drawing/2014/main" val="522418905"/>
                  </a:ext>
                </a:extLst>
              </a:tr>
              <a:tr h="315394">
                <a:tc vMerge="1">
                  <a:txBody>
                    <a:bodyPr/>
                    <a:lstStyle/>
                    <a:p>
                      <a:pPr marL="69850" algn="just">
                        <a:lnSpc>
                          <a:spcPct val="107000"/>
                        </a:lnSpc>
                      </a:pPr>
                      <a:endParaRPr lang="x-none" sz="2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68580" marR="0">
                        <a:spcBef>
                          <a:spcPts val="0"/>
                        </a:spcBef>
                        <a:spcAft>
                          <a:spcPts val="0"/>
                        </a:spcAft>
                      </a:pPr>
                      <a:r>
                        <a:rPr lang="en-US" sz="2100">
                          <a:effectLst/>
                          <a:latin typeface="Times New Roman" panose="02020603050405020304" pitchFamily="18" charset="0"/>
                          <a:ea typeface="Times New Roman" panose="02020603050405020304" pitchFamily="18" charset="0"/>
                        </a:rPr>
                        <a:t>JavaScript</a:t>
                      </a:r>
                    </a:p>
                  </a:txBody>
                  <a:tcPr marL="68580" marR="68580" marT="0" marB="0" anchor="ctr"/>
                </a:tc>
                <a:tc>
                  <a:txBody>
                    <a:bodyPr/>
                    <a:lstStyle/>
                    <a:p>
                      <a:pPr marL="68580" marR="0" algn="ctr">
                        <a:spcBef>
                          <a:spcPts val="0"/>
                        </a:spcBef>
                        <a:spcAft>
                          <a:spcPts val="0"/>
                        </a:spcAft>
                      </a:pPr>
                      <a:r>
                        <a:rPr lang="en-US" sz="2100" dirty="0">
                          <a:solidFill>
                            <a:srgbClr val="202124"/>
                          </a:solidFill>
                          <a:effectLst/>
                          <a:latin typeface="Times New Roman" panose="02020603050405020304" pitchFamily="18" charset="0"/>
                          <a:ea typeface="Times New Roman" panose="02020603050405020304" pitchFamily="18" charset="0"/>
                        </a:rPr>
                        <a:t>ECMA Script</a:t>
                      </a:r>
                    </a:p>
                    <a:p>
                      <a:pPr marL="68580" marR="0" algn="ctr">
                        <a:spcBef>
                          <a:spcPts val="0"/>
                        </a:spcBef>
                        <a:spcAft>
                          <a:spcPts val="0"/>
                        </a:spcAft>
                      </a:pPr>
                      <a:r>
                        <a:rPr lang="en-US" sz="2100" dirty="0">
                          <a:solidFill>
                            <a:srgbClr val="202124"/>
                          </a:solidFill>
                          <a:effectLst/>
                          <a:latin typeface="Times New Roman" panose="02020603050405020304" pitchFamily="18" charset="0"/>
                          <a:ea typeface="Times New Roman" panose="02020603050405020304" pitchFamily="18" charset="0"/>
                        </a:rPr>
                        <a:t>2017</a:t>
                      </a:r>
                      <a:endParaRPr lang="en-US" sz="21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68580" marR="0" algn="ctr">
                        <a:spcBef>
                          <a:spcPts val="0"/>
                        </a:spcBef>
                        <a:spcAft>
                          <a:spcPts val="0"/>
                        </a:spcAft>
                      </a:pPr>
                      <a:r>
                        <a:rPr lang="en-US" sz="2100" dirty="0">
                          <a:effectLst/>
                          <a:latin typeface="Times New Roman" panose="02020603050405020304" pitchFamily="18" charset="0"/>
                          <a:ea typeface="Times New Roman" panose="02020603050405020304" pitchFamily="18" charset="0"/>
                        </a:rPr>
                        <a:t>Event Based Programming language</a:t>
                      </a:r>
                    </a:p>
                  </a:txBody>
                  <a:tcPr marL="68580" marR="68580" marT="0" marB="0" anchor="ctr"/>
                </a:tc>
                <a:extLst>
                  <a:ext uri="{0D108BD9-81ED-4DB2-BD59-A6C34878D82A}">
                    <a16:rowId xmlns:a16="http://schemas.microsoft.com/office/drawing/2014/main" val="408775873"/>
                  </a:ext>
                </a:extLst>
              </a:tr>
              <a:tr h="315394">
                <a:tc vMerge="1">
                  <a:txBody>
                    <a:bodyPr/>
                    <a:lstStyle/>
                    <a:p>
                      <a:pPr marL="69850" algn="just">
                        <a:lnSpc>
                          <a:spcPct val="107000"/>
                        </a:lnSpc>
                      </a:pPr>
                      <a:endParaRPr lang="x-none" sz="2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68580" marR="0">
                        <a:spcBef>
                          <a:spcPts val="0"/>
                        </a:spcBef>
                        <a:spcAft>
                          <a:spcPts val="0"/>
                        </a:spcAft>
                      </a:pPr>
                      <a:r>
                        <a:rPr lang="en-US" sz="2100">
                          <a:effectLst/>
                          <a:latin typeface="Times New Roman" panose="02020603050405020304" pitchFamily="18" charset="0"/>
                          <a:ea typeface="Times New Roman" panose="02020603050405020304" pitchFamily="18" charset="0"/>
                        </a:rPr>
                        <a:t>Python</a:t>
                      </a:r>
                    </a:p>
                  </a:txBody>
                  <a:tcPr marL="68580" marR="68580" marT="0" marB="0" anchor="ctr"/>
                </a:tc>
                <a:tc>
                  <a:txBody>
                    <a:bodyPr/>
                    <a:lstStyle/>
                    <a:p>
                      <a:pPr marL="68580" marR="0" algn="ctr">
                        <a:spcBef>
                          <a:spcPts val="0"/>
                        </a:spcBef>
                        <a:spcAft>
                          <a:spcPts val="0"/>
                        </a:spcAft>
                      </a:pPr>
                      <a:r>
                        <a:rPr lang="en-US" sz="2100">
                          <a:solidFill>
                            <a:srgbClr val="202124"/>
                          </a:solidFill>
                          <a:effectLst/>
                          <a:latin typeface="Times New Roman" panose="02020603050405020304" pitchFamily="18" charset="0"/>
                          <a:ea typeface="Times New Roman" panose="02020603050405020304" pitchFamily="18" charset="0"/>
                        </a:rPr>
                        <a:t>3.8</a:t>
                      </a:r>
                      <a:endParaRPr lang="en-US" sz="21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68580" marR="0" algn="ctr">
                        <a:spcBef>
                          <a:spcPts val="0"/>
                        </a:spcBef>
                        <a:spcAft>
                          <a:spcPts val="0"/>
                        </a:spcAft>
                      </a:pPr>
                      <a:r>
                        <a:rPr lang="en-US" sz="2100" dirty="0">
                          <a:effectLst/>
                          <a:latin typeface="Times New Roman" panose="02020603050405020304" pitchFamily="18" charset="0"/>
                          <a:ea typeface="Times New Roman" panose="02020603050405020304" pitchFamily="18" charset="0"/>
                        </a:rPr>
                        <a:t>ML/DL programming language</a:t>
                      </a:r>
                    </a:p>
                  </a:txBody>
                  <a:tcPr marL="68580" marR="68580" marT="0" marB="0" anchor="ctr"/>
                </a:tc>
                <a:extLst>
                  <a:ext uri="{0D108BD9-81ED-4DB2-BD59-A6C34878D82A}">
                    <a16:rowId xmlns:a16="http://schemas.microsoft.com/office/drawing/2014/main" val="857513042"/>
                  </a:ext>
                </a:extLst>
              </a:tr>
            </a:tbl>
          </a:graphicData>
        </a:graphic>
      </p:graphicFrame>
    </p:spTree>
    <p:extLst>
      <p:ext uri="{BB962C8B-B14F-4D97-AF65-F5344CB8AC3E}">
        <p14:creationId xmlns:p14="http://schemas.microsoft.com/office/powerpoint/2010/main" val="8949147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Project Stakeholders and Roles</a:t>
            </a:r>
            <a:br>
              <a:rPr lang="en-US" b="1" dirty="0"/>
            </a:br>
            <a:br>
              <a:rPr lang="en-US" b="1" u="sng" dirty="0"/>
            </a:br>
            <a:br>
              <a:rPr lang="en-US" b="1" dirty="0"/>
            </a:br>
            <a:br>
              <a:rPr lang="en-US" b="1" dirty="0"/>
            </a:br>
            <a:br>
              <a:rPr lang="en-US" sz="7500" b="1" dirty="0"/>
            </a:br>
            <a:endParaRPr lang="en-US" sz="3200" b="1" dirty="0"/>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l"/>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Stakeholders of the project are: </a:t>
            </a:r>
          </a:p>
          <a:p>
            <a:pPr marL="457200" indent="-457200" algn="l">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26</a:t>
            </a:fld>
            <a:endParaRPr lang="en-US" dirty="0">
              <a:solidFill>
                <a:prstClr val="white"/>
              </a:solidFill>
              <a:latin typeface="Calibri"/>
            </a:endParaRPr>
          </a:p>
        </p:txBody>
      </p:sp>
      <p:graphicFrame>
        <p:nvGraphicFramePr>
          <p:cNvPr id="6" name="Table 5">
            <a:extLst>
              <a:ext uri="{FF2B5EF4-FFF2-40B4-BE49-F238E27FC236}">
                <a16:creationId xmlns:a16="http://schemas.microsoft.com/office/drawing/2014/main" id="{0A15DA7B-1693-4A2F-883D-D11F641BC40D}"/>
              </a:ext>
            </a:extLst>
          </p:cNvPr>
          <p:cNvGraphicFramePr>
            <a:graphicFrameLocks noGrp="1"/>
          </p:cNvGraphicFramePr>
          <p:nvPr>
            <p:extLst>
              <p:ext uri="{D42A27DB-BD31-4B8C-83A1-F6EECF244321}">
                <p14:modId xmlns:p14="http://schemas.microsoft.com/office/powerpoint/2010/main" val="649066979"/>
              </p:ext>
            </p:extLst>
          </p:nvPr>
        </p:nvGraphicFramePr>
        <p:xfrm>
          <a:off x="579967" y="3693122"/>
          <a:ext cx="15096066" cy="2972435"/>
        </p:xfrm>
        <a:graphic>
          <a:graphicData uri="http://schemas.openxmlformats.org/drawingml/2006/table">
            <a:tbl>
              <a:tblPr>
                <a:tableStyleId>{5C22544A-7EE6-4342-B048-85BDC9FD1C3A}</a:tableStyleId>
              </a:tblPr>
              <a:tblGrid>
                <a:gridCol w="3058419">
                  <a:extLst>
                    <a:ext uri="{9D8B030D-6E8A-4147-A177-3AD203B41FA5}">
                      <a16:colId xmlns:a16="http://schemas.microsoft.com/office/drawing/2014/main" val="3733745568"/>
                    </a:ext>
                  </a:extLst>
                </a:gridCol>
                <a:gridCol w="12037647">
                  <a:extLst>
                    <a:ext uri="{9D8B030D-6E8A-4147-A177-3AD203B41FA5}">
                      <a16:colId xmlns:a16="http://schemas.microsoft.com/office/drawing/2014/main" val="4004078300"/>
                    </a:ext>
                  </a:extLst>
                </a:gridCol>
              </a:tblGrid>
              <a:tr h="1028818">
                <a:tc>
                  <a:txBody>
                    <a:bodyPr/>
                    <a:lstStyle/>
                    <a:p>
                      <a:pPr marL="69850" algn="ctr">
                        <a:lnSpc>
                          <a:spcPct val="107000"/>
                        </a:lnSpc>
                      </a:pPr>
                      <a:r>
                        <a:rPr lang="en-US" sz="3000" b="1" dirty="0">
                          <a:solidFill>
                            <a:schemeClr val="bg1"/>
                          </a:solidFill>
                          <a:effectLst/>
                          <a:latin typeface="Times New Roman" panose="02020603050405020304" pitchFamily="18" charset="0"/>
                          <a:ea typeface="Times New Roman" panose="02020603050405020304" pitchFamily="18" charset="0"/>
                        </a:rPr>
                        <a:t>Project Sponsor</a:t>
                      </a:r>
                      <a:endParaRPr lang="x-none" sz="30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marL="95885" indent="-114300">
                        <a:spcBef>
                          <a:spcPts val="600"/>
                        </a:spcBef>
                        <a:spcAft>
                          <a:spcPts val="600"/>
                        </a:spcAft>
                        <a:tabLst>
                          <a:tab pos="2971800" algn="ctr"/>
                          <a:tab pos="5943600" algn="r"/>
                          <a:tab pos="57150" algn="l"/>
                          <a:tab pos="1771650" algn="r"/>
                          <a:tab pos="2971800" algn="ctr"/>
                          <a:tab pos="5943600" algn="r"/>
                        </a:tabLst>
                      </a:pP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RaviCom</a:t>
                      </a:r>
                      <a:r>
                        <a:rPr lang="en-US" sz="2400" dirty="0">
                          <a:effectLst/>
                          <a:latin typeface="Times New Roman" panose="02020603050405020304" pitchFamily="18" charset="0"/>
                          <a:ea typeface="Times New Roman" panose="02020603050405020304" pitchFamily="18" charset="0"/>
                        </a:rPr>
                        <a:t> Solution Private Limited</a:t>
                      </a:r>
                      <a:endParaRPr lang="x-none" sz="24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7471782"/>
                  </a:ext>
                </a:extLst>
              </a:tr>
              <a:tr h="1943617">
                <a:tc>
                  <a:txBody>
                    <a:bodyPr/>
                    <a:lstStyle/>
                    <a:p>
                      <a:pPr marL="69850" algn="ctr">
                        <a:lnSpc>
                          <a:spcPct val="107000"/>
                        </a:lnSpc>
                      </a:pPr>
                      <a:r>
                        <a:rPr lang="en-US" sz="3000" b="1" dirty="0">
                          <a:solidFill>
                            <a:schemeClr val="bg1"/>
                          </a:solidFill>
                          <a:effectLst/>
                          <a:latin typeface="Times New Roman" panose="02020603050405020304" pitchFamily="18" charset="0"/>
                          <a:ea typeface="Times New Roman" panose="02020603050405020304" pitchFamily="18" charset="0"/>
                        </a:rPr>
                        <a:t>Stakeholder</a:t>
                      </a:r>
                      <a:endParaRPr lang="x-none" sz="30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marL="342900" lvl="0" indent="-342900">
                        <a:buFont typeface="Symbol" panose="05050102010706020507" pitchFamily="18" charset="2"/>
                        <a:buChar char=""/>
                      </a:pPr>
                      <a:r>
                        <a:rPr lang="en-US" sz="2400" dirty="0" err="1">
                          <a:effectLst/>
                          <a:latin typeface="Times New Roman" panose="02020603050405020304" pitchFamily="18" charset="0"/>
                          <a:ea typeface="Times New Roman" panose="02020603050405020304" pitchFamily="18" charset="0"/>
                        </a:rPr>
                        <a:t>Shahzaneer</a:t>
                      </a:r>
                      <a:r>
                        <a:rPr lang="en-US" sz="2400" dirty="0">
                          <a:effectLst/>
                          <a:latin typeface="Times New Roman" panose="02020603050405020304" pitchFamily="18" charset="0"/>
                          <a:ea typeface="Times New Roman" panose="02020603050405020304" pitchFamily="18" charset="0"/>
                        </a:rPr>
                        <a:t> Ahmed.</a:t>
                      </a:r>
                      <a:endParaRPr lang="x-none" sz="24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US" sz="2400" dirty="0" err="1">
                          <a:effectLst/>
                          <a:latin typeface="Times New Roman" panose="02020603050405020304" pitchFamily="18" charset="0"/>
                          <a:ea typeface="Times New Roman" panose="02020603050405020304" pitchFamily="18" charset="0"/>
                        </a:rPr>
                        <a:t>Shayan</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Zameer</a:t>
                      </a:r>
                      <a:endParaRPr lang="en-US" sz="24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rPr>
                        <a:t>Project Supervisor Name: Mr. </a:t>
                      </a:r>
                      <a:r>
                        <a:rPr lang="en-US" sz="2400" dirty="0" err="1">
                          <a:effectLst/>
                          <a:latin typeface="Times New Roman" panose="02020603050405020304" pitchFamily="18" charset="0"/>
                          <a:ea typeface="Times New Roman" panose="02020603050405020304" pitchFamily="18" charset="0"/>
                        </a:rPr>
                        <a:t>Tehseen</a:t>
                      </a:r>
                      <a:r>
                        <a:rPr lang="en-US" sz="2400" dirty="0">
                          <a:effectLst/>
                          <a:latin typeface="Times New Roman" panose="02020603050405020304" pitchFamily="18" charset="0"/>
                          <a:ea typeface="Times New Roman" panose="02020603050405020304" pitchFamily="18" charset="0"/>
                        </a:rPr>
                        <a:t> Riaz Abbasi.</a:t>
                      </a:r>
                      <a:endParaRPr lang="x-none" sz="2400" dirty="0">
                        <a:effectLst/>
                        <a:latin typeface="Times New Roman" panose="02020603050405020304" pitchFamily="18" charset="0"/>
                        <a:ea typeface="Times New Roman" panose="02020603050405020304" pitchFamily="18" charset="0"/>
                      </a:endParaRPr>
                    </a:p>
                    <a:p>
                      <a:pPr marL="0" lvl="0" indent="0">
                        <a:spcBef>
                          <a:spcPts val="600"/>
                        </a:spcBef>
                        <a:spcAft>
                          <a:spcPts val="0"/>
                        </a:spcAft>
                        <a:buFont typeface="Symbol" panose="05050102010706020507" pitchFamily="18" charset="2"/>
                        <a:buNone/>
                        <a:tabLst>
                          <a:tab pos="57150" algn="l"/>
                          <a:tab pos="1771650" algn="r"/>
                        </a:tabLst>
                      </a:pPr>
                      <a:endParaRPr lang="x-none" sz="24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6068585"/>
                  </a:ext>
                </a:extLst>
              </a:tr>
            </a:tbl>
          </a:graphicData>
        </a:graphic>
      </p:graphicFrame>
    </p:spTree>
    <p:extLst>
      <p:ext uri="{BB962C8B-B14F-4D97-AF65-F5344CB8AC3E}">
        <p14:creationId xmlns:p14="http://schemas.microsoft.com/office/powerpoint/2010/main" val="9896913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Team Members Individual Tasks/Work Division</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b="1" dirty="0"/>
            </a:br>
            <a:br>
              <a:rPr lang="en-US" sz="7500" b="1" dirty="0"/>
            </a:br>
            <a:endParaRPr lang="en-US" sz="3200" b="1" dirty="0"/>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l">
              <a:buFont typeface="Arial" panose="020B0604020202020204" pitchFamily="34" charset="0"/>
              <a:buChar char="•"/>
            </a:pP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The Task Distribution is as follows:</a:t>
            </a: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27</a:t>
            </a:fld>
            <a:endParaRPr lang="en-US" dirty="0">
              <a:solidFill>
                <a:prstClr val="white"/>
              </a:solidFill>
              <a:latin typeface="Calibri"/>
            </a:endParaRPr>
          </a:p>
        </p:txBody>
      </p:sp>
      <p:graphicFrame>
        <p:nvGraphicFramePr>
          <p:cNvPr id="7" name="Content Placeholder 9">
            <a:extLst>
              <a:ext uri="{FF2B5EF4-FFF2-40B4-BE49-F238E27FC236}">
                <a16:creationId xmlns:a16="http://schemas.microsoft.com/office/drawing/2014/main" id="{26171C74-E58D-4661-8825-723374D4FC39}"/>
              </a:ext>
            </a:extLst>
          </p:cNvPr>
          <p:cNvGraphicFramePr>
            <a:graphicFrameLocks/>
          </p:cNvGraphicFramePr>
          <p:nvPr>
            <p:extLst>
              <p:ext uri="{D42A27DB-BD31-4B8C-83A1-F6EECF244321}">
                <p14:modId xmlns:p14="http://schemas.microsoft.com/office/powerpoint/2010/main" val="1708988043"/>
              </p:ext>
            </p:extLst>
          </p:nvPr>
        </p:nvGraphicFramePr>
        <p:xfrm>
          <a:off x="700079" y="3545520"/>
          <a:ext cx="14855841" cy="5029200"/>
        </p:xfrm>
        <a:graphic>
          <a:graphicData uri="http://schemas.openxmlformats.org/drawingml/2006/table">
            <a:tbl>
              <a:tblPr firstRow="1" firstCol="1" bandRow="1">
                <a:tableStyleId>{5C22544A-7EE6-4342-B048-85BDC9FD1C3A}</a:tableStyleId>
              </a:tblPr>
              <a:tblGrid>
                <a:gridCol w="3354265">
                  <a:extLst>
                    <a:ext uri="{9D8B030D-6E8A-4147-A177-3AD203B41FA5}">
                      <a16:colId xmlns:a16="http://schemas.microsoft.com/office/drawing/2014/main" val="20000"/>
                    </a:ext>
                  </a:extLst>
                </a:gridCol>
                <a:gridCol w="4872176">
                  <a:extLst>
                    <a:ext uri="{9D8B030D-6E8A-4147-A177-3AD203B41FA5}">
                      <a16:colId xmlns:a16="http://schemas.microsoft.com/office/drawing/2014/main" val="20001"/>
                    </a:ext>
                  </a:extLst>
                </a:gridCol>
                <a:gridCol w="6629400">
                  <a:extLst>
                    <a:ext uri="{9D8B030D-6E8A-4147-A177-3AD203B41FA5}">
                      <a16:colId xmlns:a16="http://schemas.microsoft.com/office/drawing/2014/main" val="20002"/>
                    </a:ext>
                  </a:extLst>
                </a:gridCol>
              </a:tblGrid>
              <a:tr h="1529067">
                <a:tc>
                  <a:txBody>
                    <a:bodyPr/>
                    <a:lstStyle/>
                    <a:p>
                      <a:pPr algn="ctr">
                        <a:lnSpc>
                          <a:spcPct val="150000"/>
                        </a:lnSpc>
                      </a:pPr>
                      <a:r>
                        <a:rPr lang="en-US" sz="2800" b="1" dirty="0">
                          <a:effectLst/>
                          <a:latin typeface="Times New Roman" panose="02020603050405020304" pitchFamily="18" charset="0"/>
                          <a:ea typeface="Times New Roman" panose="02020603050405020304" pitchFamily="18" charset="0"/>
                        </a:rPr>
                        <a:t>Student Name</a:t>
                      </a:r>
                      <a:endParaRPr lang="x-none" sz="2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pPr>
                      <a:r>
                        <a:rPr lang="en-US" sz="2800" b="1" dirty="0">
                          <a:solidFill>
                            <a:srgbClr val="000000"/>
                          </a:solidFill>
                          <a:effectLst/>
                          <a:latin typeface="Times New Roman" panose="02020603050405020304" pitchFamily="18" charset="0"/>
                          <a:ea typeface="Times New Roman" panose="02020603050405020304" pitchFamily="18" charset="0"/>
                        </a:rPr>
                        <a:t>Student Registration Number</a:t>
                      </a:r>
                      <a:endParaRPr lang="x-none" sz="2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pPr>
                      <a:r>
                        <a:rPr lang="en-US" sz="2800" b="1" dirty="0">
                          <a:solidFill>
                            <a:srgbClr val="000000"/>
                          </a:solidFill>
                          <a:effectLst/>
                          <a:latin typeface="Times New Roman" panose="02020603050405020304" pitchFamily="18" charset="0"/>
                          <a:ea typeface="Times New Roman" panose="02020603050405020304" pitchFamily="18" charset="0"/>
                        </a:rPr>
                        <a:t>Responsibility/ Modules</a:t>
                      </a:r>
                      <a:endParaRPr lang="x-none" sz="2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246009">
                <a:tc>
                  <a:txBody>
                    <a:bodyPr/>
                    <a:lstStyle/>
                    <a:p>
                      <a:pPr marL="342900" lvl="0" indent="-342900">
                        <a:lnSpc>
                          <a:spcPts val="1200"/>
                        </a:lnSpc>
                        <a:spcBef>
                          <a:spcPts val="600"/>
                        </a:spcBef>
                        <a:spcAft>
                          <a:spcPts val="600"/>
                        </a:spcAft>
                        <a:buFont typeface="Symbol" panose="05050102010706020507" pitchFamily="18" charset="2"/>
                        <a:buChar char=""/>
                        <a:tabLst>
                          <a:tab pos="2971800" algn="ctr"/>
                          <a:tab pos="5943600" algn="r"/>
                          <a:tab pos="57150" algn="l"/>
                          <a:tab pos="1771650" algn="r"/>
                          <a:tab pos="2971800" algn="ctr"/>
                          <a:tab pos="5943600" algn="r"/>
                        </a:tabLst>
                      </a:pPr>
                      <a:r>
                        <a:rPr lang="en-US" sz="2400" b="1" dirty="0" err="1">
                          <a:effectLst/>
                          <a:latin typeface="Times New Roman" panose="02020603050405020304" pitchFamily="18" charset="0"/>
                          <a:ea typeface="Times New Roman" panose="02020603050405020304" pitchFamily="18" charset="0"/>
                        </a:rPr>
                        <a:t>Shahzaneer</a:t>
                      </a:r>
                      <a:r>
                        <a:rPr lang="en-US" sz="2400" b="1" dirty="0">
                          <a:effectLst/>
                          <a:latin typeface="Times New Roman" panose="02020603050405020304" pitchFamily="18" charset="0"/>
                          <a:ea typeface="Times New Roman" panose="02020603050405020304" pitchFamily="18" charset="0"/>
                        </a:rPr>
                        <a:t> Ahmed</a:t>
                      </a:r>
                      <a:endParaRPr lang="x-none" sz="2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342900" lvl="0" indent="-342900">
                        <a:lnSpc>
                          <a:spcPts val="1200"/>
                        </a:lnSpc>
                        <a:spcBef>
                          <a:spcPts val="600"/>
                        </a:spcBef>
                        <a:spcAft>
                          <a:spcPts val="600"/>
                        </a:spcAft>
                        <a:buFont typeface="Symbol" panose="05050102010706020507" pitchFamily="18" charset="2"/>
                        <a:buChar char=""/>
                        <a:tabLst>
                          <a:tab pos="2971800" algn="ctr"/>
                          <a:tab pos="5943600" algn="r"/>
                          <a:tab pos="57150" algn="l"/>
                          <a:tab pos="1771650" algn="r"/>
                          <a:tab pos="2971800" algn="ctr"/>
                          <a:tab pos="5943600" algn="r"/>
                        </a:tabLst>
                      </a:pPr>
                      <a:r>
                        <a:rPr lang="en-US" sz="2400" b="1" dirty="0">
                          <a:effectLst/>
                          <a:latin typeface="Times New Roman" panose="02020603050405020304" pitchFamily="18" charset="0"/>
                          <a:ea typeface="Times New Roman" panose="02020603050405020304" pitchFamily="18" charset="0"/>
                        </a:rPr>
                        <a:t>SP21-BCS-087</a:t>
                      </a:r>
                      <a:endParaRPr lang="x-none" sz="2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342900" lvl="0" indent="-342900">
                        <a:lnSpc>
                          <a:spcPts val="1200"/>
                        </a:lnSpc>
                        <a:spcBef>
                          <a:spcPts val="600"/>
                        </a:spcBef>
                        <a:spcAft>
                          <a:spcPts val="600"/>
                        </a:spcAft>
                        <a:buFont typeface="Symbol" panose="05050102010706020507" pitchFamily="18" charset="2"/>
                        <a:buChar char=""/>
                        <a:tabLst>
                          <a:tab pos="2971800" algn="ctr"/>
                          <a:tab pos="5943600" algn="r"/>
                          <a:tab pos="57150" algn="l"/>
                          <a:tab pos="1771650" algn="r"/>
                          <a:tab pos="2971800" algn="ctr"/>
                          <a:tab pos="5943600" algn="r"/>
                        </a:tabLst>
                      </a:pPr>
                      <a:r>
                        <a:rPr lang="en-US" sz="2000" b="1" dirty="0">
                          <a:effectLst/>
                          <a:latin typeface="Times New Roman" panose="02020603050405020304" pitchFamily="18" charset="0"/>
                          <a:ea typeface="Times New Roman" panose="02020603050405020304" pitchFamily="18" charset="0"/>
                        </a:rPr>
                        <a:t> (Module1-Module3-Module6-Module7)</a:t>
                      </a:r>
                      <a:endParaRPr lang="x-none" sz="2000" dirty="0">
                        <a:effectLst/>
                        <a:latin typeface="Times New Roman" panose="02020603050405020304" pitchFamily="18" charset="0"/>
                        <a:ea typeface="Times New Roman" panose="02020603050405020304" pitchFamily="18" charset="0"/>
                      </a:endParaRPr>
                    </a:p>
                    <a:p>
                      <a:pPr lvl="1">
                        <a:lnSpc>
                          <a:spcPct val="100000"/>
                        </a:lnSpc>
                        <a:spcBef>
                          <a:spcPts val="600"/>
                        </a:spcBef>
                        <a:spcAft>
                          <a:spcPts val="600"/>
                        </a:spcAft>
                        <a:tabLst>
                          <a:tab pos="2971800" algn="ctr"/>
                          <a:tab pos="5943600" algn="r"/>
                          <a:tab pos="57150" algn="l"/>
                          <a:tab pos="1771650" algn="r"/>
                          <a:tab pos="2971800" algn="ctr"/>
                          <a:tab pos="5943600" algn="r"/>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Mobile App, Documentation, Backend, ML,DL</a:t>
                      </a:r>
                      <a:endParaRPr lang="x-none"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1254124">
                <a:tc>
                  <a:txBody>
                    <a:bodyPr/>
                    <a:lstStyle/>
                    <a:p>
                      <a:pPr marL="342900" lvl="0" indent="-342900">
                        <a:lnSpc>
                          <a:spcPts val="1200"/>
                        </a:lnSpc>
                        <a:spcBef>
                          <a:spcPts val="600"/>
                        </a:spcBef>
                        <a:spcAft>
                          <a:spcPts val="600"/>
                        </a:spcAft>
                        <a:buFont typeface="Symbol" panose="05050102010706020507" pitchFamily="18" charset="2"/>
                        <a:buChar char=""/>
                        <a:tabLst>
                          <a:tab pos="2971800" algn="ctr"/>
                          <a:tab pos="5943600" algn="r"/>
                          <a:tab pos="57150" algn="l"/>
                          <a:tab pos="1771650" algn="r"/>
                          <a:tab pos="2971800" algn="ctr"/>
                          <a:tab pos="5943600" algn="r"/>
                        </a:tabLst>
                      </a:pPr>
                      <a:r>
                        <a:rPr lang="en-US" sz="2400" b="1" dirty="0" err="1">
                          <a:effectLst/>
                          <a:latin typeface="Times New Roman" panose="02020603050405020304" pitchFamily="18" charset="0"/>
                          <a:ea typeface="Times New Roman" panose="02020603050405020304" pitchFamily="18" charset="0"/>
                        </a:rPr>
                        <a:t>Shayan</a:t>
                      </a:r>
                      <a:r>
                        <a:rPr lang="en-US" sz="2400" b="1" dirty="0">
                          <a:effectLst/>
                          <a:latin typeface="Times New Roman" panose="02020603050405020304" pitchFamily="18" charset="0"/>
                          <a:ea typeface="Times New Roman" panose="02020603050405020304" pitchFamily="18" charset="0"/>
                        </a:rPr>
                        <a:t> </a:t>
                      </a:r>
                      <a:r>
                        <a:rPr lang="en-US" sz="2400" b="1" dirty="0" err="1">
                          <a:effectLst/>
                          <a:latin typeface="Times New Roman" panose="02020603050405020304" pitchFamily="18" charset="0"/>
                          <a:ea typeface="Times New Roman" panose="02020603050405020304" pitchFamily="18" charset="0"/>
                        </a:rPr>
                        <a:t>Zameer</a:t>
                      </a:r>
                      <a:endParaRPr lang="x-none" sz="2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342900" lvl="0" indent="-342900">
                        <a:lnSpc>
                          <a:spcPts val="1200"/>
                        </a:lnSpc>
                        <a:spcBef>
                          <a:spcPts val="600"/>
                        </a:spcBef>
                        <a:spcAft>
                          <a:spcPts val="600"/>
                        </a:spcAft>
                        <a:buFont typeface="Symbol" panose="05050102010706020507" pitchFamily="18" charset="2"/>
                        <a:buChar char=""/>
                        <a:tabLst>
                          <a:tab pos="2971800" algn="ctr"/>
                          <a:tab pos="5943600" algn="r"/>
                          <a:tab pos="57150" algn="l"/>
                          <a:tab pos="1771650" algn="r"/>
                          <a:tab pos="2971800" algn="ctr"/>
                          <a:tab pos="5943600" algn="r"/>
                        </a:tabLst>
                      </a:pPr>
                      <a:r>
                        <a:rPr lang="en-US" sz="2400" b="1" dirty="0">
                          <a:effectLst/>
                          <a:latin typeface="Times New Roman" panose="02020603050405020304" pitchFamily="18" charset="0"/>
                          <a:ea typeface="Times New Roman" panose="02020603050405020304" pitchFamily="18" charset="0"/>
                        </a:rPr>
                        <a:t>SP21-BCS-088</a:t>
                      </a:r>
                      <a:endParaRPr lang="x-none" sz="2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342900" lvl="0" indent="-342900">
                        <a:lnSpc>
                          <a:spcPts val="1200"/>
                        </a:lnSpc>
                        <a:spcBef>
                          <a:spcPts val="600"/>
                        </a:spcBef>
                        <a:spcAft>
                          <a:spcPts val="600"/>
                        </a:spcAft>
                        <a:buFont typeface="Symbol" panose="05050102010706020507" pitchFamily="18" charset="2"/>
                        <a:buChar char=""/>
                        <a:tabLst>
                          <a:tab pos="2971800" algn="ctr"/>
                          <a:tab pos="5943600" algn="r"/>
                          <a:tab pos="57150" algn="l"/>
                          <a:tab pos="1771650" algn="r"/>
                          <a:tab pos="2971800" algn="ctr"/>
                          <a:tab pos="5943600" algn="r"/>
                        </a:tabLst>
                      </a:pPr>
                      <a:r>
                        <a:rPr lang="en-US" sz="2000" b="1" dirty="0">
                          <a:effectLst/>
                          <a:latin typeface="Times New Roman" panose="02020603050405020304" pitchFamily="18" charset="0"/>
                          <a:ea typeface="Times New Roman" panose="02020603050405020304" pitchFamily="18" charset="0"/>
                        </a:rPr>
                        <a:t>Idrees Ghazi (Module2-Module4-Module5-Module8)</a:t>
                      </a:r>
                      <a:endParaRPr lang="x-none" sz="2000" dirty="0">
                        <a:effectLst/>
                        <a:latin typeface="Times New Roman" panose="02020603050405020304" pitchFamily="18" charset="0"/>
                        <a:ea typeface="Times New Roman" panose="02020603050405020304" pitchFamily="18" charset="0"/>
                      </a:endParaRPr>
                    </a:p>
                    <a:p>
                      <a:pPr lvl="1" algn="l">
                        <a:lnSpc>
                          <a:spcPct val="100000"/>
                        </a:lnSpc>
                        <a:spcBef>
                          <a:spcPts val="600"/>
                        </a:spcBef>
                        <a:spcAft>
                          <a:spcPts val="600"/>
                        </a:spcAft>
                        <a:tabLst>
                          <a:tab pos="2971800" algn="ctr"/>
                          <a:tab pos="5943600" algn="r"/>
                          <a:tab pos="57150" algn="l"/>
                          <a:tab pos="1771650" algn="r"/>
                          <a:tab pos="2971800" algn="ctr"/>
                          <a:tab pos="5943600" algn="r"/>
                        </a:tabLst>
                      </a:pPr>
                      <a:r>
                        <a:rPr lang="fr-FR" sz="2000" dirty="0">
                          <a:latin typeface="Times New Roman" panose="02020603050405020304" pitchFamily="18" charset="0"/>
                          <a:cs typeface="Times New Roman" panose="02020603050405020304" pitchFamily="18" charset="0"/>
                        </a:rPr>
                        <a:t>Web A, Documentation, </a:t>
                      </a:r>
                      <a:r>
                        <a:rPr lang="fr-FR" sz="2000" dirty="0" err="1">
                          <a:latin typeface="Times New Roman" panose="02020603050405020304" pitchFamily="18" charset="0"/>
                          <a:cs typeface="Times New Roman" panose="02020603050405020304" pitchFamily="18" charset="0"/>
                        </a:rPr>
                        <a:t>Artificial</a:t>
                      </a:r>
                      <a:r>
                        <a:rPr lang="fr-FR" sz="2000" dirty="0">
                          <a:latin typeface="Times New Roman" panose="02020603050405020304" pitchFamily="18" charset="0"/>
                          <a:cs typeface="Times New Roman" panose="02020603050405020304" pitchFamily="18" charset="0"/>
                        </a:rPr>
                        <a:t> Intelligence, Design </a:t>
                      </a:r>
                      <a:endParaRPr lang="x-none"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9367906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Data Gathering Approach</a:t>
            </a:r>
            <a:br>
              <a:rPr lang="en-US" b="1" dirty="0"/>
            </a:b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b="1" dirty="0"/>
            </a:br>
            <a:br>
              <a:rPr lang="en-US" sz="7500" b="1" dirty="0"/>
            </a:br>
            <a:endParaRPr lang="en-US" sz="3200" b="1" dirty="0"/>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91866" indent="-391866" algn="just">
              <a:buFont typeface="Arial" pitchFamily="34" charset="0"/>
              <a:buChar char="•"/>
            </a:pPr>
            <a:endParaRPr lang="en-US" sz="2400" dirty="0">
              <a:solidFill>
                <a:schemeClr val="tx1"/>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endParaRPr lang="en-US" sz="2400" dirty="0">
              <a:solidFill>
                <a:schemeClr val="tx1"/>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endParaRPr lang="en-US" sz="2400" dirty="0">
              <a:solidFill>
                <a:schemeClr val="tx1"/>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r>
              <a:rPr lang="en-US" sz="2400" dirty="0">
                <a:solidFill>
                  <a:schemeClr val="tx1"/>
                </a:solidFill>
                <a:latin typeface="Times New Roman" panose="02020603050405020304" pitchFamily="18" charset="0"/>
                <a:cs typeface="Times New Roman" panose="02020603050405020304" pitchFamily="18" charset="0"/>
              </a:rPr>
              <a:t>The data gathering approaches adopted for the proposed system include surveys and interviews of general users, intelligence agencies and security forces.</a:t>
            </a:r>
          </a:p>
          <a:p>
            <a:pPr algn="just"/>
            <a:r>
              <a:rPr lang="en-US" sz="2400" dirty="0">
                <a:solidFill>
                  <a:schemeClr val="tx1"/>
                </a:solidFill>
                <a:latin typeface="Times New Roman" panose="02020603050405020304" pitchFamily="18" charset="0"/>
                <a:cs typeface="Times New Roman" panose="02020603050405020304" pitchFamily="18" charset="0"/>
              </a:rPr>
              <a:t> </a:t>
            </a:r>
          </a:p>
          <a:p>
            <a:pPr marL="391866" indent="-391866" algn="just">
              <a:buFont typeface="Arial" pitchFamily="34" charset="0"/>
              <a:buChar char="•"/>
            </a:pPr>
            <a:r>
              <a:rPr lang="en-US" sz="2400" dirty="0">
                <a:solidFill>
                  <a:schemeClr val="tx1"/>
                </a:solidFill>
                <a:latin typeface="Times New Roman" panose="02020603050405020304" pitchFamily="18" charset="0"/>
                <a:cs typeface="Times New Roman" panose="02020603050405020304" pitchFamily="18" charset="0"/>
              </a:rPr>
              <a:t>The Data set which was trained to obtained from open source Kaggle platform which consist of voice implementation insight of different peoples of world with their corresponding facial features.</a:t>
            </a:r>
          </a:p>
          <a:p>
            <a:pPr algn="just"/>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28</a:t>
            </a:fld>
            <a:endParaRPr lang="en-US" dirty="0">
              <a:solidFill>
                <a:prstClr val="white"/>
              </a:solidFill>
              <a:latin typeface="Calibri"/>
            </a:endParaRPr>
          </a:p>
        </p:txBody>
      </p:sp>
    </p:spTree>
    <p:extLst>
      <p:ext uri="{BB962C8B-B14F-4D97-AF65-F5344CB8AC3E}">
        <p14:creationId xmlns:p14="http://schemas.microsoft.com/office/powerpoint/2010/main" val="27954348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Concepts</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b="1" dirty="0"/>
            </a:br>
            <a:br>
              <a:rPr lang="en-US" sz="7500" b="1" dirty="0"/>
            </a:br>
            <a:endParaRPr lang="en-US" sz="3200" b="1" dirty="0"/>
          </a:p>
        </p:txBody>
      </p:sp>
      <p:sp>
        <p:nvSpPr>
          <p:cNvPr id="3" name="Content Placeholder 2"/>
          <p:cNvSpPr txBox="1">
            <a:spLocks/>
          </p:cNvSpPr>
          <p:nvPr/>
        </p:nvSpPr>
        <p:spPr>
          <a:xfrm>
            <a:off x="355600" y="2129081"/>
            <a:ext cx="156972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concepts that we would be learning are: </a:t>
            </a:r>
          </a:p>
          <a:p>
            <a:pPr algn="l"/>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Concept-1: UI/UX Designing Via Figma</a:t>
            </a:r>
          </a:p>
          <a:p>
            <a:pPr lvl="1" algn="l"/>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Firstly, we will develop the UI of the system using Figma.</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Concept-2: HTML,CSS and, JS for Web development:</a:t>
            </a:r>
          </a:p>
          <a:p>
            <a:pPr algn="l"/>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For web end, we are going to use HTML for web Structuring, CSS for design and Java Script for coding.</a:t>
            </a:r>
            <a:endParaRPr lang="en-US" sz="2800" b="1" dirty="0">
              <a:solidFill>
                <a:schemeClr val="tx1">
                  <a:lumMod val="95000"/>
                  <a:lumOff val="5000"/>
                </a:schemeClr>
              </a:solidFill>
              <a:latin typeface="Times New Roman" panose="02020603050405020304" pitchFamily="18" charset="0"/>
              <a:cs typeface="Times New Roman" panose="02020603050405020304" pitchFamily="18" charset="0"/>
            </a:endParaRPr>
          </a:p>
          <a:p>
            <a:pPr lvl="1" algn="l"/>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Concept-3: Flutter for Mobile App Development</a:t>
            </a:r>
          </a:p>
          <a:p>
            <a:pPr lvl="1" algn="l"/>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For Mobile –end  we are using flutter SDK. We will be learning to change the UI in Flutter Code using dart. </a:t>
            </a:r>
          </a:p>
          <a:p>
            <a:pPr marL="457200" indent="-457200" algn="l">
              <a:buFont typeface="Arial" panose="020B0604020202020204" pitchFamily="34" charset="0"/>
              <a:buChar char="•"/>
            </a:pP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Concept-4: Fire Base For User Authentication And Data Storage</a:t>
            </a:r>
          </a:p>
          <a:p>
            <a:pPr lvl="1" algn="l"/>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In this project, we will also implement backend using firebase for authentication and data storage using </a:t>
            </a:r>
            <a:r>
              <a:rPr lang="en-US" sz="2400" dirty="0" err="1">
                <a:solidFill>
                  <a:schemeClr val="tx1">
                    <a:lumMod val="95000"/>
                    <a:lumOff val="5000"/>
                  </a:schemeClr>
                </a:solidFill>
                <a:latin typeface="Times New Roman" panose="02020603050405020304" pitchFamily="18" charset="0"/>
                <a:cs typeface="Times New Roman" panose="02020603050405020304" pitchFamily="18" charset="0"/>
              </a:rPr>
              <a:t>firestore</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database and firebase Auth package.</a:t>
            </a:r>
          </a:p>
          <a:p>
            <a:pPr marL="457200" indent="-457200" algn="l">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29</a:t>
            </a:fld>
            <a:endParaRPr lang="en-US" dirty="0">
              <a:solidFill>
                <a:prstClr val="white"/>
              </a:solidFill>
              <a:latin typeface="Calibri"/>
            </a:endParaRPr>
          </a:p>
        </p:txBody>
      </p:sp>
    </p:spTree>
    <p:extLst>
      <p:ext uri="{BB962C8B-B14F-4D97-AF65-F5344CB8AC3E}">
        <p14:creationId xmlns:p14="http://schemas.microsoft.com/office/powerpoint/2010/main" val="3248725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0881360" cy="1143000"/>
          </a:xfrm>
        </p:spPr>
        <p:txBody>
          <a:bodyPr/>
          <a:lstStyle/>
          <a:p>
            <a:r>
              <a:rPr lang="en-US" sz="4500" b="1" u="sng" dirty="0">
                <a:latin typeface="Times New Roman" panose="02020603050405020304" pitchFamily="18" charset="0"/>
                <a:cs typeface="Times New Roman" panose="02020603050405020304" pitchFamily="18" charset="0"/>
              </a:rPr>
              <a:t>Project Category</a:t>
            </a:r>
            <a:br>
              <a:rPr lang="en-US" sz="4500" b="1" u="sng" dirty="0">
                <a:latin typeface="Times New Roman" panose="02020603050405020304" pitchFamily="18" charset="0"/>
                <a:cs typeface="Times New Roman" panose="02020603050405020304" pitchFamily="18" charset="0"/>
              </a:rPr>
            </a:br>
            <a:br>
              <a:rPr lang="en-US" sz="7500" b="1" dirty="0"/>
            </a:br>
            <a:endParaRPr lang="en-US" sz="3200" b="1" dirty="0"/>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4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l"/>
            <a:endParaRPr lang="en-US" sz="24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l"/>
            <a:endParaRPr lang="en-US" sz="24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l"/>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Project Categories are </a:t>
            </a:r>
          </a:p>
          <a:p>
            <a:pPr marL="522488" indent="-388238" algn="l"/>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B-</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Web Application/Web Application based Information System </a:t>
            </a:r>
            <a:endParaRPr lang="en-US" sz="24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522488" indent="-388238" algn="l"/>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C-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Problem Solving and Artificial Intelligence </a:t>
            </a:r>
            <a:endParaRPr lang="en-US" sz="24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522488" indent="-388238" algn="l"/>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E-</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Smartphone Application </a:t>
            </a: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  </a:t>
            </a:r>
          </a:p>
          <a:p>
            <a:pPr marL="522488" indent="-388238" algn="l"/>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H-</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Image Processing</a:t>
            </a:r>
          </a:p>
          <a:p>
            <a:pPr algn="l"/>
            <a:endParaRPr lang="en-US" sz="2400" dirty="0">
              <a:solidFill>
                <a:prstClr val="black"/>
              </a:solidFill>
              <a:latin typeface="Calibri"/>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3</a:t>
            </a:fld>
            <a:endParaRPr lang="en-US" dirty="0">
              <a:solidFill>
                <a:prstClr val="white"/>
              </a:solidFill>
              <a:latin typeface="Calibri"/>
            </a:endParaRPr>
          </a:p>
        </p:txBody>
      </p:sp>
    </p:spTree>
    <p:extLst>
      <p:ext uri="{BB962C8B-B14F-4D97-AF65-F5344CB8AC3E}">
        <p14:creationId xmlns:p14="http://schemas.microsoft.com/office/powerpoint/2010/main" val="23417045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Concepts</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b="1" dirty="0"/>
            </a:br>
            <a:br>
              <a:rPr lang="en-US" sz="7500" b="1" dirty="0"/>
            </a:br>
            <a:endParaRPr lang="en-US" sz="3200" b="1" dirty="0"/>
          </a:p>
        </p:txBody>
      </p:sp>
      <p:sp>
        <p:nvSpPr>
          <p:cNvPr id="3" name="Content Placeholder 2"/>
          <p:cNvSpPr txBox="1">
            <a:spLocks/>
          </p:cNvSpPr>
          <p:nvPr/>
        </p:nvSpPr>
        <p:spPr>
          <a:xfrm>
            <a:off x="355600" y="2129081"/>
            <a:ext cx="156972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l"/>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Concept-5: Data Analysis using </a:t>
            </a:r>
            <a:r>
              <a:rPr lang="en-US" sz="2800" b="1" dirty="0" err="1">
                <a:solidFill>
                  <a:schemeClr val="tx1">
                    <a:lumMod val="95000"/>
                    <a:lumOff val="5000"/>
                  </a:schemeClr>
                </a:solidFill>
                <a:latin typeface="Times New Roman" panose="02020603050405020304" pitchFamily="18" charset="0"/>
                <a:cs typeface="Times New Roman" panose="02020603050405020304" pitchFamily="18" charset="0"/>
              </a:rPr>
              <a:t>Numpy</a:t>
            </a: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 Pandas and Matplotlib</a:t>
            </a:r>
          </a:p>
          <a:p>
            <a:pPr lvl="1" algn="l"/>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For initial data analysis  of data set  we will use the power of python packages for statistical computations and visualization of data.</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Concept-2: Machine Learning and Deep Learning using Tensor Flow and </a:t>
            </a:r>
            <a:r>
              <a:rPr lang="en-US" sz="2800" b="1" dirty="0" err="1">
                <a:solidFill>
                  <a:schemeClr val="tx1">
                    <a:lumMod val="95000"/>
                    <a:lumOff val="5000"/>
                  </a:schemeClr>
                </a:solidFill>
                <a:latin typeface="Times New Roman" panose="02020603050405020304" pitchFamily="18" charset="0"/>
                <a:cs typeface="Times New Roman" panose="02020603050405020304" pitchFamily="18" charset="0"/>
              </a:rPr>
              <a:t>Keras</a:t>
            </a: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a:t>
            </a:r>
          </a:p>
          <a:p>
            <a:pPr algn="l"/>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     The data set will be trained by machine learning techniques using python libraries for data modeling.</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30</a:t>
            </a:fld>
            <a:endParaRPr lang="en-US" dirty="0">
              <a:solidFill>
                <a:prstClr val="white"/>
              </a:solidFill>
              <a:latin typeface="Calibri"/>
            </a:endParaRPr>
          </a:p>
        </p:txBody>
      </p:sp>
    </p:spTree>
    <p:extLst>
      <p:ext uri="{BB962C8B-B14F-4D97-AF65-F5344CB8AC3E}">
        <p14:creationId xmlns:p14="http://schemas.microsoft.com/office/powerpoint/2010/main" val="10830789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Gantt Chart</a:t>
            </a:r>
            <a:br>
              <a:rPr lang="en-US" b="1" dirty="0"/>
            </a:b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b="1" dirty="0"/>
            </a:br>
            <a:br>
              <a:rPr lang="en-US" sz="7500" b="1" dirty="0"/>
            </a:br>
            <a:endParaRPr lang="en-US" sz="3200" b="1" dirty="0"/>
          </a:p>
        </p:txBody>
      </p:sp>
      <p:sp>
        <p:nvSpPr>
          <p:cNvPr id="3" name="Content Placeholder 2"/>
          <p:cNvSpPr txBox="1">
            <a:spLocks/>
          </p:cNvSpPr>
          <p:nvPr/>
        </p:nvSpPr>
        <p:spPr>
          <a:xfrm>
            <a:off x="424935" y="1903586"/>
            <a:ext cx="156972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91866" indent="-391866" algn="just">
              <a:buFont typeface="Arial" pitchFamily="34" charset="0"/>
              <a:buChar char="•"/>
            </a:pPr>
            <a:endParaRPr lang="en-US" sz="26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r>
              <a:rPr lang="en-US" sz="2600" b="1" dirty="0">
                <a:solidFill>
                  <a:schemeClr val="tx1">
                    <a:lumMod val="95000"/>
                    <a:lumOff val="5000"/>
                  </a:schemeClr>
                </a:solidFill>
                <a:latin typeface="Times New Roman" panose="02020603050405020304" pitchFamily="18" charset="0"/>
                <a:cs typeface="Times New Roman" panose="02020603050405020304" pitchFamily="18" charset="0"/>
              </a:rPr>
              <a:t>The Gantt Chart of the project is provided below:</a:t>
            </a:r>
          </a:p>
          <a:p>
            <a:pPr algn="just"/>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31</a:t>
            </a:fld>
            <a:endParaRPr lang="en-US" dirty="0">
              <a:solidFill>
                <a:prstClr val="white"/>
              </a:solidFill>
              <a:latin typeface="Calibri"/>
            </a:endParaRPr>
          </a:p>
        </p:txBody>
      </p:sp>
      <p:pic>
        <p:nvPicPr>
          <p:cNvPr id="7" name="Picture 6" descr="Chart">
            <a:extLst>
              <a:ext uri="{FF2B5EF4-FFF2-40B4-BE49-F238E27FC236}">
                <a16:creationId xmlns:a16="http://schemas.microsoft.com/office/drawing/2014/main" id="{E4B1E8FF-BD8B-6C88-2A0F-9DDDAFC9F7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2400" y="3035822"/>
            <a:ext cx="13267266" cy="5424069"/>
          </a:xfrm>
          <a:prstGeom prst="rect">
            <a:avLst/>
          </a:prstGeom>
        </p:spPr>
      </p:pic>
    </p:spTree>
    <p:extLst>
      <p:ext uri="{BB962C8B-B14F-4D97-AF65-F5344CB8AC3E}">
        <p14:creationId xmlns:p14="http://schemas.microsoft.com/office/powerpoint/2010/main" val="4987335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Mockups</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b="1" dirty="0"/>
            </a:br>
            <a:br>
              <a:rPr lang="en-US" sz="7500" b="1" dirty="0"/>
            </a:br>
            <a:endParaRPr lang="en-US" sz="3200" b="1" dirty="0"/>
          </a:p>
        </p:txBody>
      </p:sp>
      <p:sp>
        <p:nvSpPr>
          <p:cNvPr id="3" name="Content Placeholder 2"/>
          <p:cNvSpPr txBox="1">
            <a:spLocks/>
          </p:cNvSpPr>
          <p:nvPr/>
        </p:nvSpPr>
        <p:spPr>
          <a:xfrm>
            <a:off x="355600" y="2129081"/>
            <a:ext cx="156972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Mobile Application Mockups are: </a:t>
            </a: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32</a:t>
            </a:fld>
            <a:endParaRPr lang="en-US" dirty="0">
              <a:solidFill>
                <a:prstClr val="white"/>
              </a:solidFill>
              <a:latin typeface="Calibri"/>
            </a:endParaRPr>
          </a:p>
        </p:txBody>
      </p:sp>
      <p:sp>
        <p:nvSpPr>
          <p:cNvPr id="9" name="TextBox 8">
            <a:extLst>
              <a:ext uri="{FF2B5EF4-FFF2-40B4-BE49-F238E27FC236}">
                <a16:creationId xmlns:a16="http://schemas.microsoft.com/office/drawing/2014/main" id="{D471FE16-9431-4744-80AA-DC38F0DA29DB}"/>
              </a:ext>
            </a:extLst>
          </p:cNvPr>
          <p:cNvSpPr txBox="1"/>
          <p:nvPr/>
        </p:nvSpPr>
        <p:spPr>
          <a:xfrm>
            <a:off x="5461000" y="8499118"/>
            <a:ext cx="6409266" cy="584775"/>
          </a:xfrm>
          <a:prstGeom prst="rect">
            <a:avLst/>
          </a:prstGeom>
          <a:noFill/>
        </p:spPr>
        <p:txBody>
          <a:bodyPr wrap="square" rtlCol="0">
            <a:spAutoFit/>
          </a:bodyPr>
          <a:lstStyle/>
          <a:p>
            <a:r>
              <a:rPr lang="en-US" sz="3200" b="1" dirty="0"/>
              <a:t>Figure 1: Splash Screen Mockup</a:t>
            </a:r>
            <a:endParaRPr lang="x-none" sz="3200" b="1" dirty="0"/>
          </a:p>
        </p:txBody>
      </p:sp>
      <p:pic>
        <p:nvPicPr>
          <p:cNvPr id="7" name="Picture 6" descr="Icon&#10;&#10;Description automatically generated">
            <a:extLst>
              <a:ext uri="{FF2B5EF4-FFF2-40B4-BE49-F238E27FC236}">
                <a16:creationId xmlns:a16="http://schemas.microsoft.com/office/drawing/2014/main" id="{FC302B7A-3109-DAA5-44B7-8C8AA730A6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200" y="2913818"/>
            <a:ext cx="4226384" cy="5621159"/>
          </a:xfrm>
          <a:prstGeom prst="rect">
            <a:avLst/>
          </a:prstGeom>
        </p:spPr>
      </p:pic>
    </p:spTree>
    <p:extLst>
      <p:ext uri="{BB962C8B-B14F-4D97-AF65-F5344CB8AC3E}">
        <p14:creationId xmlns:p14="http://schemas.microsoft.com/office/powerpoint/2010/main" val="40322705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Mockups</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b="1" dirty="0"/>
            </a:br>
            <a:br>
              <a:rPr lang="en-US" sz="7500" b="1" dirty="0"/>
            </a:br>
            <a:endParaRPr lang="en-US" sz="3200" b="1" dirty="0"/>
          </a:p>
        </p:txBody>
      </p:sp>
      <p:sp>
        <p:nvSpPr>
          <p:cNvPr id="3" name="Content Placeholder 2"/>
          <p:cNvSpPr txBox="1">
            <a:spLocks/>
          </p:cNvSpPr>
          <p:nvPr/>
        </p:nvSpPr>
        <p:spPr>
          <a:xfrm>
            <a:off x="355600" y="2129081"/>
            <a:ext cx="156972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Mobile Application Mockups are: </a:t>
            </a: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33</a:t>
            </a:fld>
            <a:endParaRPr lang="en-US" dirty="0">
              <a:solidFill>
                <a:prstClr val="white"/>
              </a:solidFill>
              <a:latin typeface="Calibri"/>
            </a:endParaRPr>
          </a:p>
        </p:txBody>
      </p:sp>
      <p:sp>
        <p:nvSpPr>
          <p:cNvPr id="9" name="TextBox 8">
            <a:extLst>
              <a:ext uri="{FF2B5EF4-FFF2-40B4-BE49-F238E27FC236}">
                <a16:creationId xmlns:a16="http://schemas.microsoft.com/office/drawing/2014/main" id="{D471FE16-9431-4744-80AA-DC38F0DA29DB}"/>
              </a:ext>
            </a:extLst>
          </p:cNvPr>
          <p:cNvSpPr txBox="1"/>
          <p:nvPr/>
        </p:nvSpPr>
        <p:spPr>
          <a:xfrm>
            <a:off x="5461000" y="8499118"/>
            <a:ext cx="6409266" cy="584775"/>
          </a:xfrm>
          <a:prstGeom prst="rect">
            <a:avLst/>
          </a:prstGeom>
          <a:noFill/>
        </p:spPr>
        <p:txBody>
          <a:bodyPr wrap="square" rtlCol="0">
            <a:spAutoFit/>
          </a:bodyPr>
          <a:lstStyle/>
          <a:p>
            <a:r>
              <a:rPr lang="en-US" sz="3200" b="1" dirty="0"/>
              <a:t>Figure 2: Sign Up Screen Mockup</a:t>
            </a:r>
            <a:endParaRPr lang="x-none" sz="3200" b="1" dirty="0"/>
          </a:p>
        </p:txBody>
      </p:sp>
      <p:pic>
        <p:nvPicPr>
          <p:cNvPr id="6" name="Picture 5" descr="Graphical user interface&#10;&#10;Description automatically generated">
            <a:extLst>
              <a:ext uri="{FF2B5EF4-FFF2-40B4-BE49-F238E27FC236}">
                <a16:creationId xmlns:a16="http://schemas.microsoft.com/office/drawing/2014/main" id="{BCAF4D9D-E1B2-792B-84A6-68F81A6640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1400" y="2663456"/>
            <a:ext cx="4226384" cy="5562600"/>
          </a:xfrm>
          <a:prstGeom prst="rect">
            <a:avLst/>
          </a:prstGeom>
        </p:spPr>
      </p:pic>
    </p:spTree>
    <p:extLst>
      <p:ext uri="{BB962C8B-B14F-4D97-AF65-F5344CB8AC3E}">
        <p14:creationId xmlns:p14="http://schemas.microsoft.com/office/powerpoint/2010/main" val="12601398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Mockups</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b="1" dirty="0"/>
            </a:br>
            <a:br>
              <a:rPr lang="en-US" sz="7500" b="1" dirty="0"/>
            </a:br>
            <a:endParaRPr lang="en-US" sz="3200" b="1" dirty="0"/>
          </a:p>
        </p:txBody>
      </p:sp>
      <p:sp>
        <p:nvSpPr>
          <p:cNvPr id="3" name="Content Placeholder 2"/>
          <p:cNvSpPr txBox="1">
            <a:spLocks/>
          </p:cNvSpPr>
          <p:nvPr/>
        </p:nvSpPr>
        <p:spPr>
          <a:xfrm>
            <a:off x="355600" y="2129081"/>
            <a:ext cx="156972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Mobile Application Mockups are: </a:t>
            </a: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34</a:t>
            </a:fld>
            <a:endParaRPr lang="en-US" dirty="0">
              <a:solidFill>
                <a:prstClr val="white"/>
              </a:solidFill>
              <a:latin typeface="Calibri"/>
            </a:endParaRPr>
          </a:p>
        </p:txBody>
      </p:sp>
      <p:sp>
        <p:nvSpPr>
          <p:cNvPr id="9" name="TextBox 8">
            <a:extLst>
              <a:ext uri="{FF2B5EF4-FFF2-40B4-BE49-F238E27FC236}">
                <a16:creationId xmlns:a16="http://schemas.microsoft.com/office/drawing/2014/main" id="{D471FE16-9431-4744-80AA-DC38F0DA29DB}"/>
              </a:ext>
            </a:extLst>
          </p:cNvPr>
          <p:cNvSpPr txBox="1"/>
          <p:nvPr/>
        </p:nvSpPr>
        <p:spPr>
          <a:xfrm>
            <a:off x="5461000" y="8499118"/>
            <a:ext cx="6409266" cy="584775"/>
          </a:xfrm>
          <a:prstGeom prst="rect">
            <a:avLst/>
          </a:prstGeom>
          <a:noFill/>
        </p:spPr>
        <p:txBody>
          <a:bodyPr wrap="square" rtlCol="0">
            <a:spAutoFit/>
          </a:bodyPr>
          <a:lstStyle/>
          <a:p>
            <a:r>
              <a:rPr lang="en-US" sz="3200" b="1" dirty="0"/>
              <a:t>Figure 3: Sign in Mockup</a:t>
            </a:r>
            <a:endParaRPr lang="x-none" sz="3200" b="1" dirty="0"/>
          </a:p>
        </p:txBody>
      </p:sp>
      <p:pic>
        <p:nvPicPr>
          <p:cNvPr id="6" name="Picture 5" descr="Graphical user interface, text, application, chat or text message&#10;&#10;Description automatically generated">
            <a:extLst>
              <a:ext uri="{FF2B5EF4-FFF2-40B4-BE49-F238E27FC236}">
                <a16:creationId xmlns:a16="http://schemas.microsoft.com/office/drawing/2014/main" id="{5AF799F5-ECF6-3C29-5C60-D071CEBC77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8000" y="2819400"/>
            <a:ext cx="4226384" cy="5041756"/>
          </a:xfrm>
          <a:prstGeom prst="rect">
            <a:avLst/>
          </a:prstGeom>
        </p:spPr>
      </p:pic>
    </p:spTree>
    <p:extLst>
      <p:ext uri="{BB962C8B-B14F-4D97-AF65-F5344CB8AC3E}">
        <p14:creationId xmlns:p14="http://schemas.microsoft.com/office/powerpoint/2010/main" val="24746599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Mockups</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b="1" dirty="0"/>
            </a:br>
            <a:br>
              <a:rPr lang="en-US" sz="7500" b="1" dirty="0"/>
            </a:br>
            <a:endParaRPr lang="en-US" sz="3200" b="1" dirty="0"/>
          </a:p>
        </p:txBody>
      </p:sp>
      <p:sp>
        <p:nvSpPr>
          <p:cNvPr id="3" name="Content Placeholder 2"/>
          <p:cNvSpPr txBox="1">
            <a:spLocks/>
          </p:cNvSpPr>
          <p:nvPr/>
        </p:nvSpPr>
        <p:spPr>
          <a:xfrm>
            <a:off x="355600" y="2129081"/>
            <a:ext cx="156972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Mobile Application Mockups are: </a:t>
            </a: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35</a:t>
            </a:fld>
            <a:endParaRPr lang="en-US" dirty="0">
              <a:solidFill>
                <a:prstClr val="white"/>
              </a:solidFill>
              <a:latin typeface="Calibri"/>
            </a:endParaRPr>
          </a:p>
        </p:txBody>
      </p:sp>
      <p:sp>
        <p:nvSpPr>
          <p:cNvPr id="9" name="TextBox 8">
            <a:extLst>
              <a:ext uri="{FF2B5EF4-FFF2-40B4-BE49-F238E27FC236}">
                <a16:creationId xmlns:a16="http://schemas.microsoft.com/office/drawing/2014/main" id="{D471FE16-9431-4744-80AA-DC38F0DA29DB}"/>
              </a:ext>
            </a:extLst>
          </p:cNvPr>
          <p:cNvSpPr txBox="1"/>
          <p:nvPr/>
        </p:nvSpPr>
        <p:spPr>
          <a:xfrm>
            <a:off x="5461000" y="8499118"/>
            <a:ext cx="6409266" cy="584775"/>
          </a:xfrm>
          <a:prstGeom prst="rect">
            <a:avLst/>
          </a:prstGeom>
          <a:noFill/>
        </p:spPr>
        <p:txBody>
          <a:bodyPr wrap="square" rtlCol="0">
            <a:spAutoFit/>
          </a:bodyPr>
          <a:lstStyle/>
          <a:p>
            <a:r>
              <a:rPr lang="en-US" sz="3200" b="1" dirty="0"/>
              <a:t>Figure 4: Home  Screen Mockup</a:t>
            </a:r>
            <a:endParaRPr lang="x-none" sz="3200" b="1" dirty="0"/>
          </a:p>
        </p:txBody>
      </p:sp>
      <p:pic>
        <p:nvPicPr>
          <p:cNvPr id="12" name="Picture 11" descr="A screenshot of a phone&#10;&#10;Description automatically generated with medium confidence">
            <a:extLst>
              <a:ext uri="{FF2B5EF4-FFF2-40B4-BE49-F238E27FC236}">
                <a16:creationId xmlns:a16="http://schemas.microsoft.com/office/drawing/2014/main" id="{B939E529-255E-6B2C-121E-C171FB7C58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5633" y="2760022"/>
            <a:ext cx="4226384" cy="5795719"/>
          </a:xfrm>
          <a:prstGeom prst="rect">
            <a:avLst/>
          </a:prstGeom>
        </p:spPr>
      </p:pic>
      <p:pic>
        <p:nvPicPr>
          <p:cNvPr id="6" name="Picture 5">
            <a:extLst>
              <a:ext uri="{FF2B5EF4-FFF2-40B4-BE49-F238E27FC236}">
                <a16:creationId xmlns:a16="http://schemas.microsoft.com/office/drawing/2014/main" id="{ADD1678C-EAE3-5C06-FD3B-AD370F895F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3983" y="2971228"/>
            <a:ext cx="4984378" cy="5244925"/>
          </a:xfrm>
          <a:prstGeom prst="rect">
            <a:avLst/>
          </a:prstGeom>
        </p:spPr>
      </p:pic>
    </p:spTree>
    <p:extLst>
      <p:ext uri="{BB962C8B-B14F-4D97-AF65-F5344CB8AC3E}">
        <p14:creationId xmlns:p14="http://schemas.microsoft.com/office/powerpoint/2010/main" val="25534621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Mockups</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b="1" dirty="0"/>
            </a:br>
            <a:br>
              <a:rPr lang="en-US" sz="7500" b="1" dirty="0"/>
            </a:br>
            <a:endParaRPr lang="en-US" sz="3200" b="1" dirty="0"/>
          </a:p>
        </p:txBody>
      </p:sp>
      <p:sp>
        <p:nvSpPr>
          <p:cNvPr id="3" name="Content Placeholder 2"/>
          <p:cNvSpPr txBox="1">
            <a:spLocks/>
          </p:cNvSpPr>
          <p:nvPr/>
        </p:nvSpPr>
        <p:spPr>
          <a:xfrm>
            <a:off x="355600" y="2129081"/>
            <a:ext cx="156972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Mobile Application Mockups are: </a:t>
            </a: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36</a:t>
            </a:fld>
            <a:endParaRPr lang="en-US" dirty="0">
              <a:solidFill>
                <a:prstClr val="white"/>
              </a:solidFill>
              <a:latin typeface="Calibri"/>
            </a:endParaRPr>
          </a:p>
        </p:txBody>
      </p:sp>
      <p:sp>
        <p:nvSpPr>
          <p:cNvPr id="9" name="TextBox 8">
            <a:extLst>
              <a:ext uri="{FF2B5EF4-FFF2-40B4-BE49-F238E27FC236}">
                <a16:creationId xmlns:a16="http://schemas.microsoft.com/office/drawing/2014/main" id="{D471FE16-9431-4744-80AA-DC38F0DA29DB}"/>
              </a:ext>
            </a:extLst>
          </p:cNvPr>
          <p:cNvSpPr txBox="1"/>
          <p:nvPr/>
        </p:nvSpPr>
        <p:spPr>
          <a:xfrm>
            <a:off x="5461000" y="8499118"/>
            <a:ext cx="6409266" cy="584775"/>
          </a:xfrm>
          <a:prstGeom prst="rect">
            <a:avLst/>
          </a:prstGeom>
          <a:noFill/>
        </p:spPr>
        <p:txBody>
          <a:bodyPr wrap="square" rtlCol="0">
            <a:spAutoFit/>
          </a:bodyPr>
          <a:lstStyle/>
          <a:p>
            <a:r>
              <a:rPr lang="en-US" sz="3200" b="1" dirty="0"/>
              <a:t>Figure 5: Add Voice Mockup</a:t>
            </a:r>
            <a:endParaRPr lang="x-none" sz="3200" b="1" dirty="0"/>
          </a:p>
        </p:txBody>
      </p:sp>
      <p:pic>
        <p:nvPicPr>
          <p:cNvPr id="6" name="Picture 5" descr="Graphical user interface, application&#10;&#10;Description automatically generated">
            <a:extLst>
              <a:ext uri="{FF2B5EF4-FFF2-40B4-BE49-F238E27FC236}">
                <a16:creationId xmlns:a16="http://schemas.microsoft.com/office/drawing/2014/main" id="{B66C6378-ABB4-E7DD-836E-E40047EFA4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6600" y="2625294"/>
            <a:ext cx="4953374" cy="5739065"/>
          </a:xfrm>
          <a:prstGeom prst="rect">
            <a:avLst/>
          </a:prstGeom>
        </p:spPr>
      </p:pic>
    </p:spTree>
    <p:extLst>
      <p:ext uri="{BB962C8B-B14F-4D97-AF65-F5344CB8AC3E}">
        <p14:creationId xmlns:p14="http://schemas.microsoft.com/office/powerpoint/2010/main" val="32283190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Mockups</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b="1" dirty="0"/>
            </a:br>
            <a:br>
              <a:rPr lang="en-US" sz="7500" b="1" dirty="0"/>
            </a:br>
            <a:endParaRPr lang="en-US" sz="3200" b="1" dirty="0"/>
          </a:p>
        </p:txBody>
      </p:sp>
      <p:sp>
        <p:nvSpPr>
          <p:cNvPr id="3" name="Content Placeholder 2"/>
          <p:cNvSpPr txBox="1">
            <a:spLocks/>
          </p:cNvSpPr>
          <p:nvPr/>
        </p:nvSpPr>
        <p:spPr>
          <a:xfrm>
            <a:off x="279400" y="2129080"/>
            <a:ext cx="156972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Mobile Application Mockups are:</a:t>
            </a:r>
          </a:p>
          <a:p>
            <a:pPr algn="just"/>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37</a:t>
            </a:fld>
            <a:endParaRPr lang="en-US" dirty="0">
              <a:solidFill>
                <a:prstClr val="white"/>
              </a:solidFill>
              <a:latin typeface="Calibri"/>
            </a:endParaRPr>
          </a:p>
        </p:txBody>
      </p:sp>
      <p:sp>
        <p:nvSpPr>
          <p:cNvPr id="9" name="TextBox 8">
            <a:extLst>
              <a:ext uri="{FF2B5EF4-FFF2-40B4-BE49-F238E27FC236}">
                <a16:creationId xmlns:a16="http://schemas.microsoft.com/office/drawing/2014/main" id="{D471FE16-9431-4744-80AA-DC38F0DA29DB}"/>
              </a:ext>
            </a:extLst>
          </p:cNvPr>
          <p:cNvSpPr txBox="1"/>
          <p:nvPr/>
        </p:nvSpPr>
        <p:spPr>
          <a:xfrm>
            <a:off x="5461000" y="8499118"/>
            <a:ext cx="6409266" cy="584775"/>
          </a:xfrm>
          <a:prstGeom prst="rect">
            <a:avLst/>
          </a:prstGeom>
          <a:noFill/>
        </p:spPr>
        <p:txBody>
          <a:bodyPr wrap="square" rtlCol="0">
            <a:spAutoFit/>
          </a:bodyPr>
          <a:lstStyle/>
          <a:p>
            <a:r>
              <a:rPr lang="en-US" sz="3200" b="1" dirty="0"/>
              <a:t>Figure 6: </a:t>
            </a:r>
            <a:r>
              <a:rPr lang="en-US" sz="3200" b="1" dirty="0" err="1"/>
              <a:t>ChatBox</a:t>
            </a:r>
            <a:r>
              <a:rPr lang="en-US" sz="3200" b="1" dirty="0"/>
              <a:t> Mockup</a:t>
            </a:r>
            <a:endParaRPr lang="x-none" sz="3200" b="1" dirty="0"/>
          </a:p>
        </p:txBody>
      </p:sp>
      <p:pic>
        <p:nvPicPr>
          <p:cNvPr id="7" name="Picture 6" descr="Graphical user interface, text, application, chat or text message&#10;&#10;Description automatically generated">
            <a:extLst>
              <a:ext uri="{FF2B5EF4-FFF2-40B4-BE49-F238E27FC236}">
                <a16:creationId xmlns:a16="http://schemas.microsoft.com/office/drawing/2014/main" id="{0E4500F0-0C51-0FD2-49E3-9824BAD0F9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0400" y="2281479"/>
            <a:ext cx="4617447" cy="6217639"/>
          </a:xfrm>
          <a:prstGeom prst="rect">
            <a:avLst/>
          </a:prstGeom>
        </p:spPr>
      </p:pic>
    </p:spTree>
    <p:extLst>
      <p:ext uri="{BB962C8B-B14F-4D97-AF65-F5344CB8AC3E}">
        <p14:creationId xmlns:p14="http://schemas.microsoft.com/office/powerpoint/2010/main" val="26373861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Conclusion</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b="1" dirty="0"/>
            </a:br>
            <a:br>
              <a:rPr lang="en-US" sz="7500" b="1" dirty="0"/>
            </a:br>
            <a:endParaRPr lang="en-US" sz="3200" b="1" dirty="0"/>
          </a:p>
        </p:txBody>
      </p:sp>
      <p:sp>
        <p:nvSpPr>
          <p:cNvPr id="3" name="Content Placeholder 2"/>
          <p:cNvSpPr txBox="1">
            <a:spLocks/>
          </p:cNvSpPr>
          <p:nvPr/>
        </p:nvSpPr>
        <p:spPr>
          <a:xfrm>
            <a:off x="355600" y="2129081"/>
            <a:ext cx="156972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Peech2face ultimate objective is to help users to authenticate their logins and signups. </a:t>
            </a:r>
          </a:p>
          <a:p>
            <a:pPr marL="457200" indent="-457200" algn="just">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It helps to retrieve images based on voices firstly in vector form and by converting into image.</a:t>
            </a:r>
          </a:p>
          <a:p>
            <a:pPr marL="457200" indent="-457200" algn="just">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It also helps agencies to identify the culprits on basis of their voice.</a:t>
            </a:r>
          </a:p>
          <a:p>
            <a:pPr marL="457200" indent="-457200" algn="just">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This project will serve as a solid foundation of getting acuities via speech and It will give an amazing experience of authentication for users. </a:t>
            </a:r>
          </a:p>
          <a:p>
            <a:pPr marL="457200" indent="-457200" algn="l">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38</a:t>
            </a:fld>
            <a:endParaRPr lang="en-US" dirty="0">
              <a:solidFill>
                <a:prstClr val="white"/>
              </a:solidFill>
              <a:latin typeface="Calibri"/>
            </a:endParaRPr>
          </a:p>
        </p:txBody>
      </p:sp>
    </p:spTree>
    <p:extLst>
      <p:ext uri="{BB962C8B-B14F-4D97-AF65-F5344CB8AC3E}">
        <p14:creationId xmlns:p14="http://schemas.microsoft.com/office/powerpoint/2010/main" val="27304258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References</a:t>
            </a:r>
          </a:p>
        </p:txBody>
      </p:sp>
      <p:sp>
        <p:nvSpPr>
          <p:cNvPr id="3" name="Content Placeholder 2"/>
          <p:cNvSpPr txBox="1">
            <a:spLocks/>
          </p:cNvSpPr>
          <p:nvPr/>
        </p:nvSpPr>
        <p:spPr>
          <a:xfrm>
            <a:off x="355600" y="2895600"/>
            <a:ext cx="15697200" cy="5334000"/>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lnSpc>
                <a:spcPts val="2750"/>
              </a:lnSpc>
            </a:pPr>
            <a:r>
              <a:rPr lang="en-US" sz="2400" b="1" i="0" u="none" strike="noStrike" dirty="0">
                <a:solidFill>
                  <a:srgbClr val="000000"/>
                </a:solidFill>
                <a:effectLst/>
                <a:latin typeface="Times New Roman" panose="02020603050405020304" pitchFamily="18" charset="0"/>
                <a:cs typeface="Times New Roman" panose="02020603050405020304" pitchFamily="18" charset="0"/>
              </a:rPr>
              <a:t>Related Systems: </a:t>
            </a:r>
          </a:p>
          <a:p>
            <a:pPr algn="l">
              <a:lnSpc>
                <a:spcPts val="2750"/>
              </a:lnSpc>
            </a:pPr>
            <a:r>
              <a:rPr lang="en-US" sz="2400" b="1" dirty="0">
                <a:solidFill>
                  <a:srgbClr val="0000FF"/>
                </a:solidFill>
                <a:effectLst/>
                <a:latin typeface="Times" panose="02020603050405020304" pitchFamily="18" charset="0"/>
                <a:ea typeface="Times New Roman" panose="02020603050405020304" pitchFamily="18" charset="0"/>
                <a:cs typeface="Times New Roman" panose="02020603050405020304" pitchFamily="18" charset="0"/>
                <a:hlinkClick r:id="rId2"/>
              </a:rPr>
              <a:t>https://www.github.com/topics/sound-classification</a:t>
            </a:r>
            <a:r>
              <a:rPr lang="en-US" sz="2400" b="1" dirty="0">
                <a:effectLst/>
                <a:latin typeface="Times" panose="02020603050405020304" pitchFamily="18" charset="0"/>
                <a:ea typeface="Times New Roman" panose="02020603050405020304" pitchFamily="18" charset="0"/>
                <a:cs typeface="Times New Roman" panose="02020603050405020304" pitchFamily="18" charset="0"/>
              </a:rPr>
              <a:t>.</a:t>
            </a:r>
          </a:p>
          <a:p>
            <a:pPr algn="l">
              <a:lnSpc>
                <a:spcPts val="2750"/>
              </a:lnSpc>
            </a:pPr>
            <a:r>
              <a:rPr lang="en-US" sz="2400" b="1" u="sng" dirty="0">
                <a:solidFill>
                  <a:srgbClr val="1155CC"/>
                </a:solidFill>
                <a:effectLst/>
                <a:latin typeface="Times" panose="02020603050405020304" pitchFamily="18" charset="0"/>
                <a:ea typeface="Times New Roman" panose="02020603050405020304" pitchFamily="18" charset="0"/>
                <a:cs typeface="Times New Roman" panose="02020603050405020304" pitchFamily="18" charset="0"/>
                <a:hlinkClick r:id="rId3"/>
              </a:rPr>
              <a:t>https://speech2face.github.io/</a:t>
            </a:r>
            <a:endParaRPr lang="en-US" sz="2400" b="1" u="sng" dirty="0">
              <a:solidFill>
                <a:srgbClr val="1155CC"/>
              </a:solidFill>
              <a:effectLst/>
              <a:latin typeface="Times" panose="02020603050405020304" pitchFamily="18" charset="0"/>
              <a:ea typeface="Times New Roman" panose="02020603050405020304" pitchFamily="18" charset="0"/>
              <a:cs typeface="Times New Roman" panose="02020603050405020304" pitchFamily="18" charset="0"/>
            </a:endParaRPr>
          </a:p>
          <a:p>
            <a:pPr algn="l">
              <a:lnSpc>
                <a:spcPts val="2750"/>
              </a:lnSpc>
            </a:pPr>
            <a:r>
              <a:rPr lang="en-US" sz="2400" b="1" u="sng" dirty="0">
                <a:solidFill>
                  <a:srgbClr val="0000FF"/>
                </a:solidFill>
                <a:effectLst/>
                <a:latin typeface="Times" panose="02020603050405020304" pitchFamily="18" charset="0"/>
                <a:ea typeface="Times New Roman" panose="02020603050405020304" pitchFamily="18" charset="0"/>
                <a:cs typeface="Times New Roman" panose="02020603050405020304" pitchFamily="18" charset="0"/>
                <a:hlinkClick r:id="rId4"/>
              </a:rPr>
              <a:t>Google </a:t>
            </a:r>
            <a:r>
              <a:rPr lang="en-US" sz="2400" b="1" u="sng" dirty="0" err="1">
                <a:solidFill>
                  <a:srgbClr val="0000FF"/>
                </a:solidFill>
                <a:effectLst/>
                <a:latin typeface="Times" panose="02020603050405020304" pitchFamily="18" charset="0"/>
                <a:ea typeface="Times New Roman" panose="02020603050405020304" pitchFamily="18" charset="0"/>
                <a:cs typeface="Times New Roman" panose="02020603050405020304" pitchFamily="18" charset="0"/>
                <a:hlinkClick r:id="rId4"/>
              </a:rPr>
              <a:t>Facenet</a:t>
            </a:r>
            <a:endParaRPr lang="en-US" sz="2400" b="1" u="sng" dirty="0">
              <a:solidFill>
                <a:srgbClr val="0000FF"/>
              </a:solidFill>
              <a:effectLst/>
              <a:latin typeface="Times" panose="02020603050405020304" pitchFamily="18" charset="0"/>
              <a:ea typeface="Times New Roman" panose="02020603050405020304" pitchFamily="18" charset="0"/>
              <a:cs typeface="Times New Roman" panose="02020603050405020304" pitchFamily="18" charset="0"/>
            </a:endParaRPr>
          </a:p>
          <a:p>
            <a:pPr algn="l">
              <a:lnSpc>
                <a:spcPts val="2750"/>
              </a:lnSpc>
            </a:pPr>
            <a:endParaRPr lang="en-US" sz="2400" b="1" u="sng" dirty="0">
              <a:solidFill>
                <a:srgbClr val="0000FF"/>
              </a:solidFill>
              <a:latin typeface="Times" panose="02020603050405020304" pitchFamily="18" charset="0"/>
              <a:ea typeface="Times New Roman" panose="02020603050405020304" pitchFamily="18" charset="0"/>
              <a:cs typeface="Times New Roman" panose="02020603050405020304" pitchFamily="18" charset="0"/>
            </a:endParaRPr>
          </a:p>
          <a:p>
            <a:pPr algn="l">
              <a:lnSpc>
                <a:spcPts val="2750"/>
              </a:lnSpc>
            </a:pPr>
            <a:r>
              <a:rPr lang="en-US" sz="2400" b="1" dirty="0" err="1">
                <a:solidFill>
                  <a:srgbClr val="000000"/>
                </a:solidFill>
                <a:latin typeface="Times New Roman" panose="02020603050405020304" pitchFamily="18" charset="0"/>
                <a:cs typeface="Times New Roman" panose="02020603050405020304" pitchFamily="18" charset="0"/>
              </a:rPr>
              <a:t>Youtube</a:t>
            </a:r>
            <a:r>
              <a:rPr lang="en-US" sz="2400" b="1" dirty="0">
                <a:solidFill>
                  <a:srgbClr val="000000"/>
                </a:solidFill>
                <a:latin typeface="Times New Roman" panose="02020603050405020304" pitchFamily="18" charset="0"/>
                <a:cs typeface="Times New Roman" panose="02020603050405020304" pitchFamily="18" charset="0"/>
              </a:rPr>
              <a:t> Resources</a:t>
            </a:r>
            <a:r>
              <a:rPr lang="en-US" sz="2400" b="1" i="0" u="none" strike="noStrike" dirty="0">
                <a:solidFill>
                  <a:srgbClr val="000000"/>
                </a:solidFill>
                <a:effectLst/>
                <a:latin typeface="Times New Roman" panose="02020603050405020304" pitchFamily="18" charset="0"/>
                <a:cs typeface="Times New Roman" panose="02020603050405020304" pitchFamily="18" charset="0"/>
              </a:rPr>
              <a:t>:</a:t>
            </a:r>
          </a:p>
          <a:p>
            <a:pPr algn="l">
              <a:lnSpc>
                <a:spcPts val="2750"/>
              </a:lnSpc>
            </a:pPr>
            <a:r>
              <a:rPr lang="en-US" sz="2400" b="1" u="sng" dirty="0">
                <a:solidFill>
                  <a:srgbClr val="1155CC"/>
                </a:solidFill>
                <a:effectLst/>
                <a:latin typeface="Times" panose="02020603050405020304" pitchFamily="18" charset="0"/>
                <a:ea typeface="Times New Roman" panose="02020603050405020304" pitchFamily="18" charset="0"/>
                <a:cs typeface="Times New Roman" panose="02020603050405020304" pitchFamily="18" charset="0"/>
              </a:rPr>
              <a:t>https://www.youtube.com/watch?v=aKYlSIs3UDY&amp;t=334s</a:t>
            </a:r>
            <a:endParaRPr lang="en-US" sz="1400" b="1" kern="1400" dirty="0">
              <a:effectLst/>
              <a:latin typeface="Times" panose="02020603050405020304" pitchFamily="18" charset="0"/>
              <a:ea typeface="Times New Roman" panose="02020603050405020304" pitchFamily="18" charset="0"/>
              <a:cs typeface="Times New Roman" panose="02020603050405020304" pitchFamily="18" charset="0"/>
            </a:endParaRPr>
          </a:p>
          <a:p>
            <a:pPr marL="1143000" marR="0" lvl="2" indent="-228600">
              <a:lnSpc>
                <a:spcPts val="1200"/>
              </a:lnSpc>
              <a:spcBef>
                <a:spcPts val="1200"/>
              </a:spcBef>
              <a:spcAft>
                <a:spcPts val="1200"/>
              </a:spcAft>
              <a:buFont typeface="+mj-lt"/>
              <a:buAutoNum type="arabicPeriod"/>
            </a:pPr>
            <a:endParaRPr lang="en-US" sz="1200" b="1" dirty="0">
              <a:effectLst/>
              <a:latin typeface="Times" panose="02020603050405020304" pitchFamily="18" charset="0"/>
              <a:ea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39</a:t>
            </a:fld>
            <a:endParaRPr lang="en-US" dirty="0">
              <a:solidFill>
                <a:prstClr val="white"/>
              </a:solidFill>
              <a:latin typeface="Calibri"/>
            </a:endParaRPr>
          </a:p>
        </p:txBody>
      </p:sp>
    </p:spTree>
    <p:extLst>
      <p:ext uri="{BB962C8B-B14F-4D97-AF65-F5344CB8AC3E}">
        <p14:creationId xmlns:p14="http://schemas.microsoft.com/office/powerpoint/2010/main" val="477718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0881360" cy="1143000"/>
          </a:xfrm>
        </p:spPr>
        <p:txBody>
          <a:bodyPr/>
          <a:lstStyle/>
          <a:p>
            <a:r>
              <a:rPr lang="en-US" sz="4500" b="1" u="sng" dirty="0">
                <a:latin typeface="Times New Roman" panose="02020603050405020304" pitchFamily="18" charset="0"/>
                <a:cs typeface="Times New Roman" panose="02020603050405020304" pitchFamily="18" charset="0"/>
              </a:rPr>
              <a:t>Abstract</a:t>
            </a:r>
            <a:br>
              <a:rPr lang="en-US" sz="3400" b="1" u="sng" dirty="0">
                <a:latin typeface="Times New Roman" panose="02020603050405020304" pitchFamily="18" charset="0"/>
                <a:cs typeface="Times New Roman" panose="02020603050405020304" pitchFamily="18" charset="0"/>
              </a:rPr>
            </a:br>
            <a:br>
              <a:rPr lang="en-US" sz="7500" b="1" u="sng" dirty="0"/>
            </a:br>
            <a:endParaRPr lang="en-US" sz="3200" b="1" u="sng" dirty="0"/>
          </a:p>
        </p:txBody>
      </p:sp>
      <p:sp>
        <p:nvSpPr>
          <p:cNvPr id="3" name="Content Placeholder 2"/>
          <p:cNvSpPr txBox="1">
            <a:spLocks/>
          </p:cNvSpPr>
          <p:nvPr/>
        </p:nvSpPr>
        <p:spPr>
          <a:xfrm>
            <a:off x="508000" y="3657600"/>
            <a:ext cx="15392400" cy="39669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r>
              <a:rPr lang="en-US" sz="2400" dirty="0">
                <a:solidFill>
                  <a:prstClr val="black"/>
                </a:solidFill>
                <a:latin typeface="Times New Roman" panose="02020603050405020304" pitchFamily="18" charset="0"/>
                <a:cs typeface="Times New Roman" panose="02020603050405020304" pitchFamily="18" charset="0"/>
              </a:rPr>
              <a:t>Speech2face is a project that is mainly built to recognize the face general structure and gender with audio waves.</a:t>
            </a:r>
          </a:p>
          <a:p>
            <a:pPr marL="457200" indent="-457200" algn="just">
              <a:buFont typeface="Arial" panose="020B0604020202020204" pitchFamily="34" charset="0"/>
              <a:buChar char="•"/>
            </a:pPr>
            <a:r>
              <a:rPr lang="en-US" sz="2400" dirty="0">
                <a:solidFill>
                  <a:prstClr val="black"/>
                </a:solidFill>
                <a:latin typeface="Times New Roman" panose="02020603050405020304" pitchFamily="18" charset="0"/>
                <a:cs typeface="Times New Roman" panose="02020603050405020304" pitchFamily="18" charset="0"/>
              </a:rPr>
              <a:t>The user can also enhance the images with image optimization and features enhancer of the system.</a:t>
            </a:r>
          </a:p>
          <a:p>
            <a:pPr marL="457200" indent="-457200" algn="just">
              <a:buFont typeface="Arial" panose="020B0604020202020204" pitchFamily="34" charset="0"/>
              <a:buChar char="•"/>
            </a:pPr>
            <a:r>
              <a:rPr lang="en-US" sz="2400" dirty="0">
                <a:solidFill>
                  <a:prstClr val="black"/>
                </a:solidFill>
                <a:latin typeface="Times New Roman" panose="02020603050405020304" pitchFamily="18" charset="0"/>
                <a:cs typeface="Times New Roman" panose="02020603050405020304" pitchFamily="18" charset="0"/>
              </a:rPr>
              <a:t>Currently no Software is available which contains all these features in a single system.</a:t>
            </a:r>
          </a:p>
          <a:p>
            <a:pPr marL="457200" indent="-457200" algn="just">
              <a:buFont typeface="Arial" panose="020B0604020202020204" pitchFamily="34" charset="0"/>
              <a:buChar char="•"/>
            </a:pPr>
            <a:r>
              <a:rPr lang="en-US" sz="2400" dirty="0">
                <a:solidFill>
                  <a:prstClr val="black"/>
                </a:solidFill>
                <a:latin typeface="Times New Roman" panose="02020603050405020304" pitchFamily="18" charset="0"/>
                <a:cs typeface="Times New Roman" panose="02020603050405020304" pitchFamily="18" charset="0"/>
              </a:rPr>
              <a:t>It is nearly impossible to predict the appearance of same person with his/her voice. But artificial Intelligence has made it.</a:t>
            </a:r>
          </a:p>
          <a:p>
            <a:pPr marL="457200" indent="-457200" algn="just">
              <a:buFont typeface="Arial" panose="020B0604020202020204" pitchFamily="34" charset="0"/>
              <a:buChar char="•"/>
            </a:pPr>
            <a:r>
              <a:rPr lang="en-US" sz="2400" dirty="0">
                <a:solidFill>
                  <a:prstClr val="black"/>
                </a:solidFill>
                <a:latin typeface="Times New Roman" panose="02020603050405020304" pitchFamily="18" charset="0"/>
                <a:cs typeface="Times New Roman" panose="02020603050405020304" pitchFamily="18" charset="0"/>
              </a:rPr>
              <a:t>It will automate the attendance system and reinvigorate the authentication system.</a:t>
            </a:r>
          </a:p>
          <a:p>
            <a:pPr marL="457200" indent="-457200" algn="just">
              <a:buFont typeface="Arial" panose="020B0604020202020204" pitchFamily="34" charset="0"/>
              <a:buChar char="•"/>
            </a:pPr>
            <a:r>
              <a:rPr lang="en-US" sz="2400" dirty="0">
                <a:solidFill>
                  <a:prstClr val="black"/>
                </a:solidFill>
                <a:latin typeface="Times New Roman" panose="02020603050405020304" pitchFamily="18" charset="0"/>
                <a:cs typeface="Times New Roman" panose="02020603050405020304" pitchFamily="18" charset="0"/>
              </a:rPr>
              <a:t>It will prove an asset to the security and agencies by recognizing criminals.</a:t>
            </a:r>
          </a:p>
          <a:p>
            <a:pPr marL="457200" indent="-457200" algn="just">
              <a:buFont typeface="Arial" panose="020B0604020202020204" pitchFamily="34" charset="0"/>
              <a:buChar char="•"/>
            </a:pPr>
            <a:r>
              <a:rPr lang="en-US" sz="2400" dirty="0">
                <a:solidFill>
                  <a:prstClr val="black"/>
                </a:solidFill>
                <a:latin typeface="Times New Roman" panose="02020603050405020304" pitchFamily="18" charset="0"/>
                <a:cs typeface="Times New Roman" panose="02020603050405020304" pitchFamily="18" charset="0"/>
              </a:rPr>
              <a:t>It can also be used as a general-purpose software for recognizing the individuals in old audios and images.</a:t>
            </a:r>
          </a:p>
          <a:p>
            <a:pPr algn="just"/>
            <a:endParaRPr lang="en-US" sz="2400" dirty="0">
              <a:solidFill>
                <a:prstClr val="black"/>
              </a:solidFill>
              <a:latin typeface="Times New Roman" panose="02020603050405020304" pitchFamily="18" charset="0"/>
              <a:cs typeface="Times New Roman" panose="02020603050405020304" pitchFamily="18" charset="0"/>
            </a:endParaRPr>
          </a:p>
          <a:p>
            <a:pPr algn="just"/>
            <a:endParaRPr lang="en-US" sz="2400" dirty="0">
              <a:solidFill>
                <a:prstClr val="black"/>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4</a:t>
            </a:fld>
            <a:endParaRPr lang="en-US" dirty="0">
              <a:solidFill>
                <a:prstClr val="white"/>
              </a:solidFill>
              <a:latin typeface="Calibri"/>
            </a:endParaRPr>
          </a:p>
        </p:txBody>
      </p:sp>
    </p:spTree>
    <p:extLst>
      <p:ext uri="{BB962C8B-B14F-4D97-AF65-F5344CB8AC3E}">
        <p14:creationId xmlns:p14="http://schemas.microsoft.com/office/powerpoint/2010/main" val="10570825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pPr lvl="0"/>
            <a:r>
              <a:rPr lang="en-US" sz="4500" b="1" u="sng" dirty="0">
                <a:latin typeface="Times New Roman" panose="02020603050405020304" pitchFamily="18" charset="0"/>
                <a:cs typeface="Times New Roman" panose="02020603050405020304" pitchFamily="18" charset="0"/>
              </a:rPr>
              <a:t>Plaragism Report</a:t>
            </a: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40</a:t>
            </a:fld>
            <a:endParaRPr lang="en-US" dirty="0">
              <a:solidFill>
                <a:prstClr val="white"/>
              </a:solidFill>
              <a:latin typeface="Calibri"/>
            </a:endParaRPr>
          </a:p>
        </p:txBody>
      </p:sp>
    </p:spTree>
    <p:extLst>
      <p:ext uri="{BB962C8B-B14F-4D97-AF65-F5344CB8AC3E}">
        <p14:creationId xmlns:p14="http://schemas.microsoft.com/office/powerpoint/2010/main" val="13426406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492586" y="381000"/>
            <a:ext cx="12374880" cy="1143000"/>
          </a:xfrm>
        </p:spPr>
        <p:txBody>
          <a:bodyPr/>
          <a:lstStyle/>
          <a:p>
            <a:pPr lvl="0"/>
            <a:r>
              <a:rPr lang="en-US" sz="4800" b="1" dirty="0"/>
              <a:t>Questions and Answers</a:t>
            </a:r>
            <a:endParaRPr lang="en-US" sz="4500" b="1" u="sng"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41</a:t>
            </a:fld>
            <a:endParaRPr lang="en-US" dirty="0">
              <a:solidFill>
                <a:prstClr val="white"/>
              </a:solidFill>
              <a:latin typeface="Calibri"/>
            </a:endParaRPr>
          </a:p>
        </p:txBody>
      </p:sp>
      <p:pic>
        <p:nvPicPr>
          <p:cNvPr id="6" name="Picture 5" descr="question-graphic.jpg">
            <a:extLst>
              <a:ext uri="{FF2B5EF4-FFF2-40B4-BE49-F238E27FC236}">
                <a16:creationId xmlns:a16="http://schemas.microsoft.com/office/drawing/2014/main" id="{A52A7DE4-6820-45A2-A691-D63DC6BCB2C7}"/>
              </a:ext>
            </a:extLst>
          </p:cNvPr>
          <p:cNvPicPr>
            <a:picLocks noChangeAspect="1"/>
          </p:cNvPicPr>
          <p:nvPr/>
        </p:nvPicPr>
        <p:blipFill>
          <a:blip r:embed="rId2"/>
          <a:stretch>
            <a:fillRect/>
          </a:stretch>
        </p:blipFill>
        <p:spPr>
          <a:xfrm>
            <a:off x="3211976" y="2438400"/>
            <a:ext cx="10820400" cy="5645383"/>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271661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0881360" cy="1143000"/>
          </a:xfrm>
        </p:spPr>
        <p:txBody>
          <a:bodyPr/>
          <a:lstStyle/>
          <a:p>
            <a:r>
              <a:rPr lang="en-US" sz="4500" b="1" u="sng" dirty="0">
                <a:latin typeface="Times New Roman" panose="02020603050405020304" pitchFamily="18" charset="0"/>
                <a:cs typeface="Times New Roman" panose="02020603050405020304" pitchFamily="18" charset="0"/>
              </a:rPr>
              <a:t>Introduction</a:t>
            </a:r>
            <a:br>
              <a:rPr lang="en-US" sz="4500" b="1" u="sng" dirty="0">
                <a:latin typeface="Times New Roman" panose="02020603050405020304" pitchFamily="18" charset="0"/>
                <a:cs typeface="Times New Roman" panose="02020603050405020304" pitchFamily="18" charset="0"/>
              </a:rPr>
            </a:br>
            <a:br>
              <a:rPr lang="en-US" sz="7500" b="1" dirty="0"/>
            </a:br>
            <a:endParaRPr lang="en-US" sz="3200" b="1" dirty="0"/>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Recognizing the facial features of person based on their audio notes by a human being who don’t actually know the person make no sense in real life.</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There is no way to do so But Artificial Intelligence has made it possible to do so.</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Machine learning and deep learning  can be trained on  data of all type of people with some mathematical perspectives of voice that uses clustering algorithms and categorize the people in different domains.</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image will not be 100% real but it gives a lot of  insights of data which can help us to identify the person.</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5</a:t>
            </a:fld>
            <a:endParaRPr lang="en-US" dirty="0">
              <a:solidFill>
                <a:prstClr val="white"/>
              </a:solidFill>
              <a:latin typeface="Calibri"/>
            </a:endParaRPr>
          </a:p>
        </p:txBody>
      </p:sp>
    </p:spTree>
    <p:extLst>
      <p:ext uri="{BB962C8B-B14F-4D97-AF65-F5344CB8AC3E}">
        <p14:creationId xmlns:p14="http://schemas.microsoft.com/office/powerpoint/2010/main" val="3567932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0881360" cy="1143000"/>
          </a:xfrm>
        </p:spPr>
        <p:txBody>
          <a:bodyPr/>
          <a:lstStyle/>
          <a:p>
            <a:r>
              <a:rPr lang="en-US" sz="4500" b="1" u="sng" dirty="0">
                <a:latin typeface="Times New Roman" panose="02020603050405020304" pitchFamily="18" charset="0"/>
                <a:cs typeface="Times New Roman" panose="02020603050405020304" pitchFamily="18" charset="0"/>
              </a:rPr>
              <a:t>Problem Statement</a:t>
            </a:r>
            <a:br>
              <a:rPr lang="en-US" b="1" dirty="0"/>
            </a:br>
            <a:br>
              <a:rPr lang="en-US" sz="7500" b="1" dirty="0"/>
            </a:br>
            <a:endParaRPr lang="en-US" sz="3200" b="1" dirty="0"/>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There are many loop holes in the user authentication used in security systems including banks, critical profile accounts and many more places where authenticity of user should be the first priority. </a:t>
            </a:r>
          </a:p>
          <a:p>
            <a:pPr marL="457200" indent="-457200" algn="just">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Every other person who has the credentials of the account of that specific user can log into the account specified merely for the former.</a:t>
            </a:r>
          </a:p>
          <a:p>
            <a:pPr marL="457200" indent="-457200" algn="just">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In case of criminals Scenes, It is observed that the faces are not recognized hence the criminals are not captured by the security forces. </a:t>
            </a:r>
          </a:p>
          <a:p>
            <a:pPr marL="457200" indent="-457200" algn="just">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Mostly the voice can be seen but the faces are under veil thus cannot be seen directly.</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6</a:t>
            </a:fld>
            <a:endParaRPr lang="en-US" dirty="0">
              <a:solidFill>
                <a:prstClr val="white"/>
              </a:solidFill>
              <a:latin typeface="Calibri"/>
            </a:endParaRPr>
          </a:p>
        </p:txBody>
      </p:sp>
    </p:spTree>
    <p:extLst>
      <p:ext uri="{BB962C8B-B14F-4D97-AF65-F5344CB8AC3E}">
        <p14:creationId xmlns:p14="http://schemas.microsoft.com/office/powerpoint/2010/main" val="2182731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0881360" cy="1143000"/>
          </a:xfrm>
        </p:spPr>
        <p:txBody>
          <a:bodyPr/>
          <a:lstStyle/>
          <a:p>
            <a:r>
              <a:rPr lang="en-US" sz="4500" b="1" u="sng" dirty="0">
                <a:latin typeface="Times New Roman" panose="02020603050405020304" pitchFamily="18" charset="0"/>
                <a:cs typeface="Times New Roman" panose="02020603050405020304" pitchFamily="18" charset="0"/>
              </a:rPr>
              <a:t>Problem Solution</a:t>
            </a:r>
            <a:br>
              <a:rPr lang="en-US" b="1" dirty="0"/>
            </a:br>
            <a:br>
              <a:rPr lang="en-US" sz="7500" b="1" dirty="0"/>
            </a:br>
            <a:endParaRPr lang="en-US" sz="3200" b="1" dirty="0"/>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Many Application users and Agencies have requested system that are helpful, efficient and reliable in user authentication.</a:t>
            </a:r>
          </a:p>
          <a:p>
            <a:pPr algn="just"/>
            <a:endParaRPr lang="en-US" sz="24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Speech2face will provide an acceptable solution to these concerns.</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Security agencies face many problem sometimes because image of criminals are not revealed by the camera. Speech2face will help in this regard.</a:t>
            </a:r>
          </a:p>
          <a:p>
            <a:pPr marL="457200" indent="-457200" algn="just">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old audio and video notes can be used to find the insights about the person’s basic information.</a:t>
            </a: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7</a:t>
            </a:fld>
            <a:endParaRPr lang="en-US" dirty="0">
              <a:solidFill>
                <a:prstClr val="white"/>
              </a:solidFill>
              <a:latin typeface="Calibri"/>
            </a:endParaRPr>
          </a:p>
        </p:txBody>
      </p:sp>
    </p:spTree>
    <p:extLst>
      <p:ext uri="{BB962C8B-B14F-4D97-AF65-F5344CB8AC3E}">
        <p14:creationId xmlns:p14="http://schemas.microsoft.com/office/powerpoint/2010/main" val="3606169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0881360" cy="1143000"/>
          </a:xfrm>
        </p:spPr>
        <p:txBody>
          <a:bodyPr/>
          <a:lstStyle/>
          <a:p>
            <a:r>
              <a:rPr lang="en-US" sz="4500" b="1" u="sng" dirty="0">
                <a:latin typeface="Times New Roman" panose="02020603050405020304" pitchFamily="18" charset="0"/>
                <a:cs typeface="Times New Roman" panose="02020603050405020304" pitchFamily="18" charset="0"/>
              </a:rPr>
              <a:t>Vision Statement</a:t>
            </a:r>
            <a:br>
              <a:rPr lang="en-US" b="1" dirty="0"/>
            </a:br>
            <a:br>
              <a:rPr lang="en-US" sz="7500" b="1" dirty="0"/>
            </a:br>
            <a:endParaRPr lang="en-US" sz="3200" b="1" dirty="0"/>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For users who want to authenticate their systems and find a visual  representations of voices depending upon different factors .</a:t>
            </a:r>
          </a:p>
          <a:p>
            <a:pPr algn="just"/>
            <a:endParaRPr lang="en-US" sz="24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Speech2face is an  application that will help in authenticating users and finding real time insights about voices unlike the data analyzed model which are not in practical usage form.</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user will user our application and will be able to transform the audios into images  and gain generic information about the person whose voice is under observation.</a:t>
            </a: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8</a:t>
            </a:fld>
            <a:endParaRPr lang="en-US" dirty="0">
              <a:solidFill>
                <a:prstClr val="white"/>
              </a:solidFill>
              <a:latin typeface="Calibri"/>
            </a:endParaRPr>
          </a:p>
        </p:txBody>
      </p:sp>
    </p:spTree>
    <p:extLst>
      <p:ext uri="{BB962C8B-B14F-4D97-AF65-F5344CB8AC3E}">
        <p14:creationId xmlns:p14="http://schemas.microsoft.com/office/powerpoint/2010/main" val="2293498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755880" cy="1143000"/>
          </a:xfrm>
        </p:spPr>
        <p:txBody>
          <a:bodyPr/>
          <a:lstStyle/>
          <a:p>
            <a:r>
              <a:rPr lang="en-US" sz="4500" b="1" u="sng" dirty="0">
                <a:latin typeface="Times New Roman" panose="02020603050405020304" pitchFamily="18" charset="0"/>
                <a:cs typeface="Times New Roman" panose="02020603050405020304" pitchFamily="18" charset="0"/>
              </a:rPr>
              <a:t>Related System Analysis/Literature Review</a:t>
            </a:r>
            <a:br>
              <a:rPr lang="en-US" b="1" dirty="0"/>
            </a:br>
            <a:br>
              <a:rPr lang="en-US" sz="7500" b="1" dirty="0"/>
            </a:br>
            <a:endParaRPr lang="en-US" sz="3200" b="1" dirty="0"/>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related system analysis and literature review of other applications related to our project are given below:</a:t>
            </a: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9</a:t>
            </a:fld>
            <a:endParaRPr lang="en-US" dirty="0">
              <a:solidFill>
                <a:prstClr val="white"/>
              </a:solidFill>
              <a:latin typeface="Calibri"/>
            </a:endParaRPr>
          </a:p>
        </p:txBody>
      </p:sp>
      <p:graphicFrame>
        <p:nvGraphicFramePr>
          <p:cNvPr id="4" name="Table 3">
            <a:extLst>
              <a:ext uri="{FF2B5EF4-FFF2-40B4-BE49-F238E27FC236}">
                <a16:creationId xmlns:a16="http://schemas.microsoft.com/office/drawing/2014/main" id="{612C4913-8DE6-4E75-ABB9-A4D5974C729C}"/>
              </a:ext>
            </a:extLst>
          </p:cNvPr>
          <p:cNvGraphicFramePr>
            <a:graphicFrameLocks noGrp="1"/>
          </p:cNvGraphicFramePr>
          <p:nvPr>
            <p:extLst>
              <p:ext uri="{D42A27DB-BD31-4B8C-83A1-F6EECF244321}">
                <p14:modId xmlns:p14="http://schemas.microsoft.com/office/powerpoint/2010/main" val="1703487936"/>
              </p:ext>
            </p:extLst>
          </p:nvPr>
        </p:nvGraphicFramePr>
        <p:xfrm>
          <a:off x="355600" y="2971800"/>
          <a:ext cx="15539098" cy="4648199"/>
        </p:xfrm>
        <a:graphic>
          <a:graphicData uri="http://schemas.openxmlformats.org/drawingml/2006/table">
            <a:tbl>
              <a:tblPr firstRow="1" firstCol="1" bandRow="1">
                <a:tableStyleId>{5C22544A-7EE6-4342-B048-85BDC9FD1C3A}</a:tableStyleId>
              </a:tblPr>
              <a:tblGrid>
                <a:gridCol w="4337698">
                  <a:extLst>
                    <a:ext uri="{9D8B030D-6E8A-4147-A177-3AD203B41FA5}">
                      <a16:colId xmlns:a16="http://schemas.microsoft.com/office/drawing/2014/main" val="1538060531"/>
                    </a:ext>
                  </a:extLst>
                </a:gridCol>
                <a:gridCol w="5770259">
                  <a:extLst>
                    <a:ext uri="{9D8B030D-6E8A-4147-A177-3AD203B41FA5}">
                      <a16:colId xmlns:a16="http://schemas.microsoft.com/office/drawing/2014/main" val="3375604830"/>
                    </a:ext>
                  </a:extLst>
                </a:gridCol>
                <a:gridCol w="5431141">
                  <a:extLst>
                    <a:ext uri="{9D8B030D-6E8A-4147-A177-3AD203B41FA5}">
                      <a16:colId xmlns:a16="http://schemas.microsoft.com/office/drawing/2014/main" val="545521344"/>
                    </a:ext>
                  </a:extLst>
                </a:gridCol>
              </a:tblGrid>
              <a:tr h="723437">
                <a:tc>
                  <a:txBody>
                    <a:bodyPr/>
                    <a:lstStyle/>
                    <a:p>
                      <a:pPr marL="0" marR="0" algn="ctr">
                        <a:lnSpc>
                          <a:spcPct val="150000"/>
                        </a:lnSpc>
                        <a:spcBef>
                          <a:spcPts val="0"/>
                        </a:spcBef>
                        <a:spcAft>
                          <a:spcPts val="0"/>
                        </a:spcAft>
                        <a:tabLst>
                          <a:tab pos="1333500" algn="l"/>
                        </a:tabLst>
                      </a:pPr>
                      <a:r>
                        <a:rPr lang="en-US" sz="2800" dirty="0">
                          <a:solidFill>
                            <a:schemeClr val="bg1"/>
                          </a:solidFill>
                          <a:effectLst/>
                          <a:latin typeface="Times New Roman" panose="02020603050405020304" pitchFamily="18" charset="0"/>
                          <a:cs typeface="Times New Roman" panose="02020603050405020304" pitchFamily="18" charset="0"/>
                        </a:rPr>
                        <a:t>Application Name</a:t>
                      </a:r>
                      <a:endParaRPr lang="en-US" sz="2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2800" dirty="0">
                          <a:solidFill>
                            <a:schemeClr val="bg1"/>
                          </a:solidFill>
                          <a:effectLst/>
                          <a:latin typeface="Times New Roman" panose="02020603050405020304" pitchFamily="18" charset="0"/>
                          <a:cs typeface="Times New Roman" panose="02020603050405020304" pitchFamily="18" charset="0"/>
                        </a:rPr>
                        <a:t>Weakness </a:t>
                      </a:r>
                      <a:endParaRPr lang="en-US" sz="2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2800" dirty="0">
                          <a:solidFill>
                            <a:schemeClr val="bg1"/>
                          </a:solidFill>
                          <a:effectLst/>
                          <a:latin typeface="Times New Roman" panose="02020603050405020304" pitchFamily="18" charset="0"/>
                          <a:cs typeface="Times New Roman" panose="02020603050405020304" pitchFamily="18" charset="0"/>
                        </a:rPr>
                        <a:t>Proposed Project Solution</a:t>
                      </a:r>
                      <a:endParaRPr lang="en-US" sz="2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570642146"/>
                  </a:ext>
                </a:extLst>
              </a:tr>
              <a:tr h="1476854">
                <a:tc>
                  <a:txBody>
                    <a:bodyPr/>
                    <a:lstStyle/>
                    <a:p>
                      <a:pPr marL="342900" lvl="0" indent="-342900" algn="l">
                        <a:lnSpc>
                          <a:spcPct val="115000"/>
                        </a:lnSpc>
                        <a:buFont typeface="Symbol" panose="05050102010706020507" pitchFamily="18" charset="2"/>
                        <a:buChar char=""/>
                      </a:pPr>
                      <a:r>
                        <a:rPr lang="en-US" sz="2800" dirty="0">
                          <a:solidFill>
                            <a:schemeClr val="bg1"/>
                          </a:solidFill>
                          <a:effectLst/>
                          <a:latin typeface="Times New Roman" panose="02020603050405020304" pitchFamily="18" charset="0"/>
                          <a:ea typeface="Times New Roman" panose="02020603050405020304" pitchFamily="18" charset="0"/>
                        </a:rPr>
                        <a:t>Sound Classification</a:t>
                      </a:r>
                      <a:endParaRPr lang="x-none" sz="2800" dirty="0">
                        <a:solidFill>
                          <a:schemeClr val="bg1"/>
                        </a:solidFill>
                        <a:effectLst/>
                        <a:latin typeface="Times New Roman" panose="02020603050405020304" pitchFamily="18" charset="0"/>
                        <a:ea typeface="Times New Roman" panose="02020603050405020304" pitchFamily="18" charset="0"/>
                      </a:endParaRPr>
                    </a:p>
                    <a:p>
                      <a:pPr marL="0" lvl="0" indent="0" algn="l">
                        <a:lnSpc>
                          <a:spcPct val="115000"/>
                        </a:lnSpc>
                        <a:buFont typeface="Symbol" panose="05050102010706020507" pitchFamily="18" charset="2"/>
                        <a:buNone/>
                      </a:pPr>
                      <a:endParaRPr lang="x-none" sz="28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342900" lvl="0" indent="-342900" algn="l">
                        <a:lnSpc>
                          <a:spcPct val="115000"/>
                        </a:lnSpc>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rPr>
                        <a:t>There are too many sounds so there is a possibility that system can’t get sound and displays result according to need</a:t>
                      </a:r>
                      <a:endParaRPr lang="x-none" sz="2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342900" lvl="0" indent="-342900" algn="l">
                        <a:lnSpc>
                          <a:spcPct val="115000"/>
                        </a:lnSpc>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rPr>
                        <a:t>The application deals with sound and converts int facial images. The risk is low as compared to related project.</a:t>
                      </a:r>
                      <a:endParaRPr lang="x-none" sz="24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963685464"/>
                  </a:ext>
                </a:extLst>
              </a:tr>
              <a:tr h="1476854">
                <a:tc>
                  <a:txBody>
                    <a:bodyPr/>
                    <a:lstStyle/>
                    <a:p>
                      <a:pPr marL="342900" lvl="0" indent="-342900" algn="l">
                        <a:lnSpc>
                          <a:spcPct val="115000"/>
                        </a:lnSpc>
                        <a:buFont typeface="Symbol" panose="05050102010706020507" pitchFamily="18" charset="2"/>
                        <a:buChar char=""/>
                      </a:pPr>
                      <a:r>
                        <a:rPr lang="en-US" sz="2800" dirty="0">
                          <a:effectLst/>
                          <a:latin typeface="Times New Roman" panose="02020603050405020304" pitchFamily="18" charset="0"/>
                          <a:ea typeface="Times New Roman" panose="02020603050405020304" pitchFamily="18" charset="0"/>
                        </a:rPr>
                        <a:t>Face net</a:t>
                      </a:r>
                      <a:endParaRPr lang="x-none" sz="2800" dirty="0">
                        <a:effectLst/>
                        <a:latin typeface="Times New Roman" panose="02020603050405020304" pitchFamily="18" charset="0"/>
                        <a:ea typeface="Times New Roman" panose="02020603050405020304" pitchFamily="18" charset="0"/>
                      </a:endParaRPr>
                    </a:p>
                    <a:p>
                      <a:pPr marL="0" lvl="0" indent="0" algn="l">
                        <a:lnSpc>
                          <a:spcPct val="115000"/>
                        </a:lnSpc>
                        <a:buFont typeface="Symbol" panose="05050102010706020507" pitchFamily="18" charset="2"/>
                        <a:buNone/>
                      </a:pPr>
                      <a:endParaRPr lang="x-none" sz="28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342900" lvl="0" indent="-342900" algn="l">
                        <a:lnSpc>
                          <a:spcPct val="115000"/>
                        </a:lnSpc>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rPr>
                        <a:t>There are number of areas that are still left to be explored and how different ages and race play a role in face recognition.</a:t>
                      </a:r>
                      <a:endParaRPr lang="x-none" sz="2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lvl="0" indent="0" algn="l">
                        <a:lnSpc>
                          <a:spcPct val="115000"/>
                        </a:lnSpc>
                        <a:buFont typeface="Symbol" panose="05050102010706020507" pitchFamily="18" charset="2"/>
                        <a:buNone/>
                      </a:pPr>
                      <a:endParaRPr lang="x-none" sz="24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576369748"/>
                  </a:ext>
                </a:extLst>
              </a:tr>
              <a:tr h="971054">
                <a:tc>
                  <a:txBody>
                    <a:bodyPr/>
                    <a:lstStyle/>
                    <a:p>
                      <a:pPr marL="342900" lvl="0" indent="-342900" algn="l">
                        <a:lnSpc>
                          <a:spcPct val="115000"/>
                        </a:lnSpc>
                        <a:buFont typeface="Symbol" panose="05050102010706020507" pitchFamily="18" charset="2"/>
                        <a:buChar char=""/>
                      </a:pPr>
                      <a:r>
                        <a:rPr lang="en-US" sz="2800" dirty="0">
                          <a:effectLst/>
                          <a:latin typeface="Times New Roman" panose="02020603050405020304" pitchFamily="18" charset="0"/>
                          <a:ea typeface="Times New Roman" panose="02020603050405020304" pitchFamily="18" charset="0"/>
                        </a:rPr>
                        <a:t>Speech2face</a:t>
                      </a:r>
                    </a:p>
                  </a:txBody>
                  <a:tcPr marL="68580" marR="68580" marT="0" marB="0" anchor="ctr"/>
                </a:tc>
                <a:tc>
                  <a:txBody>
                    <a:bodyPr/>
                    <a:lstStyle/>
                    <a:p>
                      <a:pPr marL="342900" lvl="0" indent="-342900" algn="l">
                        <a:lnSpc>
                          <a:spcPct val="115000"/>
                        </a:lnSpc>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rPr>
                        <a:t>No Mobile application, only available as a website</a:t>
                      </a:r>
                      <a:endParaRPr lang="x-none" sz="2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342900" lvl="0" indent="-342900" algn="l">
                        <a:lnSpc>
                          <a:spcPct val="115000"/>
                        </a:lnSpc>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rPr>
                        <a:t>The application will be available on web as well as mobile application.</a:t>
                      </a:r>
                      <a:endParaRPr lang="x-none" sz="24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795465328"/>
                  </a:ext>
                </a:extLst>
              </a:tr>
            </a:tbl>
          </a:graphicData>
        </a:graphic>
      </p:graphicFrame>
    </p:spTree>
    <p:extLst>
      <p:ext uri="{BB962C8B-B14F-4D97-AF65-F5344CB8AC3E}">
        <p14:creationId xmlns:p14="http://schemas.microsoft.com/office/powerpoint/2010/main" val="2540483272"/>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1147</TotalTime>
  <Words>2257</Words>
  <Application>Microsoft Office PowerPoint</Application>
  <PresentationFormat>Custom</PresentationFormat>
  <Paragraphs>400</Paragraphs>
  <Slides>41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Symbol</vt:lpstr>
      <vt:lpstr>Times</vt:lpstr>
      <vt:lpstr>Times New Roman</vt:lpstr>
      <vt:lpstr>Wingdings</vt:lpstr>
      <vt:lpstr>2_Office Theme</vt:lpstr>
      <vt:lpstr>Department Of Computer Science  </vt:lpstr>
      <vt:lpstr>Project Title Speech2Face </vt:lpstr>
      <vt:lpstr>Project Category  </vt:lpstr>
      <vt:lpstr>Abstract  </vt:lpstr>
      <vt:lpstr>Introduction  </vt:lpstr>
      <vt:lpstr>Problem Statement  </vt:lpstr>
      <vt:lpstr>Problem Solution  </vt:lpstr>
      <vt:lpstr>Vision Statement  </vt:lpstr>
      <vt:lpstr>Related System Analysis/Literature Review  </vt:lpstr>
      <vt:lpstr>Advantages/Benefits of Proposed System  </vt:lpstr>
      <vt:lpstr>Scope  </vt:lpstr>
      <vt:lpstr>Scope  </vt:lpstr>
      <vt:lpstr>Modules  </vt:lpstr>
      <vt:lpstr>Module-1: Profile Management  </vt:lpstr>
      <vt:lpstr>Module-2: Place Voice Record  </vt:lpstr>
      <vt:lpstr>Module-3: Sound to Face Vector Model  </vt:lpstr>
      <vt:lpstr>Module-4:Face-Vector to face-Image Model   </vt:lpstr>
      <vt:lpstr>Module-5:Image View Customization  </vt:lpstr>
      <vt:lpstr>Module-6: Features Enhancer  </vt:lpstr>
      <vt:lpstr>Module-7: Insight Panel  </vt:lpstr>
      <vt:lpstr>Module-8: Feedback Panel  </vt:lpstr>
      <vt:lpstr>Module-9: Help and Support  </vt:lpstr>
      <vt:lpstr>System Limitations/Constraints   </vt:lpstr>
      <vt:lpstr>Software Process Methodology    </vt:lpstr>
      <vt:lpstr>Tools and Technologies    </vt:lpstr>
      <vt:lpstr>Project Stakeholders and Roles     </vt:lpstr>
      <vt:lpstr>Team Members Individual Tasks/Work Division     </vt:lpstr>
      <vt:lpstr>Data Gathering Approach      </vt:lpstr>
      <vt:lpstr>Concepts      </vt:lpstr>
      <vt:lpstr>Concepts      </vt:lpstr>
      <vt:lpstr>Gantt Chart       </vt:lpstr>
      <vt:lpstr>Mockups     </vt:lpstr>
      <vt:lpstr>Mockups     </vt:lpstr>
      <vt:lpstr>Mockups     </vt:lpstr>
      <vt:lpstr>Mockups     </vt:lpstr>
      <vt:lpstr>Mockups     </vt:lpstr>
      <vt:lpstr>Mockups     </vt:lpstr>
      <vt:lpstr>Conclusion    </vt:lpstr>
      <vt:lpstr>References</vt:lpstr>
      <vt:lpstr>Plaragism Report</vt:lpstr>
      <vt:lpstr>Questions and Answers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TRA</dc:creator>
  <cp:lastModifiedBy>SHAHZANEER AHMED</cp:lastModifiedBy>
  <cp:revision>1339</cp:revision>
  <dcterms:created xsi:type="dcterms:W3CDTF">2006-08-16T00:00:00Z</dcterms:created>
  <dcterms:modified xsi:type="dcterms:W3CDTF">2022-11-06T13:26:46Z</dcterms:modified>
</cp:coreProperties>
</file>