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435" r:id="rId2"/>
    <p:sldId id="403" r:id="rId3"/>
    <p:sldId id="404" r:id="rId4"/>
    <p:sldId id="409" r:id="rId5"/>
    <p:sldId id="408" r:id="rId6"/>
    <p:sldId id="442" r:id="rId7"/>
    <p:sldId id="417" r:id="rId8"/>
    <p:sldId id="418" r:id="rId9"/>
    <p:sldId id="445" r:id="rId10"/>
    <p:sldId id="444" r:id="rId11"/>
    <p:sldId id="419" r:id="rId12"/>
    <p:sldId id="446" r:id="rId13"/>
    <p:sldId id="437" r:id="rId14"/>
    <p:sldId id="449" r:id="rId15"/>
    <p:sldId id="447" r:id="rId16"/>
    <p:sldId id="448" r:id="rId17"/>
    <p:sldId id="450" r:id="rId18"/>
    <p:sldId id="451" r:id="rId19"/>
    <p:sldId id="452" r:id="rId20"/>
    <p:sldId id="454" r:id="rId21"/>
    <p:sldId id="453" r:id="rId22"/>
    <p:sldId id="455" r:id="rId23"/>
    <p:sldId id="439" r:id="rId24"/>
    <p:sldId id="431" r:id="rId25"/>
    <p:sldId id="432" r:id="rId26"/>
    <p:sldId id="433" r:id="rId27"/>
    <p:sldId id="434" r:id="rId28"/>
  </p:sldIdLst>
  <p:sldSz cx="16256000" cy="9144000"/>
  <p:notesSz cx="9144000" cy="6858000"/>
  <p:defaultTextStyle>
    <a:defPPr>
      <a:defRPr lang="en-US"/>
    </a:defPPr>
    <a:lvl1pPr marL="0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2488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4976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7464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9953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12441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34929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7417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9905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>
      <p:cViewPr varScale="1">
        <p:scale>
          <a:sx n="50" d="100"/>
          <a:sy n="50" d="100"/>
        </p:scale>
        <p:origin x="572" y="48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7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A86EF4D0-DC58-48C4-AF99-E3C313F39D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6BD4C92-DD6F-4E59-BF8D-134E014D26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B8876-9C13-4A98-B2A8-D6719F85B2E3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2074CE7-A30C-48EB-B4EA-18725AE291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8BCC5E-0007-4EF6-9AC3-CD2677F311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CC3D2-D482-4876-BCFD-D3F984801D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131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239E4-CCC7-4672-8707-FBC4A6D7AD82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E2DC6-21AB-4064-A58C-B8733D3B6A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097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2488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4976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7464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9953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12441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34929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7417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9905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CIIT - Software Engineering-CSC291-Spring-2015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964C9-6C37-4060-8613-7D2859285AE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4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5311" y="228599"/>
            <a:ext cx="13554955" cy="1445817"/>
          </a:xfrm>
          <a:prstGeom prst="rect">
            <a:avLst/>
          </a:prstGeom>
        </p:spPr>
        <p:txBody>
          <a:bodyPr lIns="104498" tIns="52249" rIns="104498" bIns="52249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5310" y="2091566"/>
            <a:ext cx="13554956" cy="6186767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9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054666" y="8537506"/>
            <a:ext cx="1625600" cy="508001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A8EF9831-35B4-4843-9AA9-F06FC1EDDB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85802B2-D205-4C59-A53A-94D44D9F62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15" y="114365"/>
            <a:ext cx="1619250" cy="160972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18DCC76-4A5C-410D-8F99-390492C49697}"/>
              </a:ext>
            </a:extLst>
          </p:cNvPr>
          <p:cNvCxnSpPr>
            <a:cxnSpLocks/>
          </p:cNvCxnSpPr>
          <p:nvPr userDrawn="1"/>
        </p:nvCxnSpPr>
        <p:spPr>
          <a:xfrm>
            <a:off x="0" y="0"/>
            <a:ext cx="1625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F0077554-CDA4-4A01-9DD7-9247631E43B2}"/>
              </a:ext>
            </a:extLst>
          </p:cNvPr>
          <p:cNvCxnSpPr>
            <a:cxnSpLocks/>
          </p:cNvCxnSpPr>
          <p:nvPr userDrawn="1"/>
        </p:nvCxnSpPr>
        <p:spPr>
          <a:xfrm>
            <a:off x="0" y="9147110"/>
            <a:ext cx="1625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D711B159-BDB6-4F6D-A471-970E8DC9BED1}"/>
              </a:ext>
            </a:extLst>
          </p:cNvPr>
          <p:cNvCxnSpPr>
            <a:cxnSpLocks/>
          </p:cNvCxnSpPr>
          <p:nvPr userDrawn="1"/>
        </p:nvCxnSpPr>
        <p:spPr>
          <a:xfrm>
            <a:off x="16256000" y="0"/>
            <a:ext cx="0" cy="9144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3BBD1287-1E5F-46A1-8AA2-4E0261ABF3DF}"/>
              </a:ext>
            </a:extLst>
          </p:cNvPr>
          <p:cNvCxnSpPr>
            <a:cxnSpLocks/>
          </p:cNvCxnSpPr>
          <p:nvPr userDrawn="1"/>
        </p:nvCxnSpPr>
        <p:spPr>
          <a:xfrm>
            <a:off x="0" y="0"/>
            <a:ext cx="0" cy="9144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15951F13-7ECD-4677-9D28-DC34C02C05B7}"/>
              </a:ext>
            </a:extLst>
          </p:cNvPr>
          <p:cNvCxnSpPr>
            <a:cxnSpLocks/>
          </p:cNvCxnSpPr>
          <p:nvPr userDrawn="1"/>
        </p:nvCxnSpPr>
        <p:spPr>
          <a:xfrm>
            <a:off x="1688365" y="0"/>
            <a:ext cx="0" cy="1838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96B2984D-8156-4C81-94CC-D90016959117}"/>
              </a:ext>
            </a:extLst>
          </p:cNvPr>
          <p:cNvCxnSpPr>
            <a:cxnSpLocks/>
          </p:cNvCxnSpPr>
          <p:nvPr userDrawn="1"/>
        </p:nvCxnSpPr>
        <p:spPr>
          <a:xfrm>
            <a:off x="0" y="1838325"/>
            <a:ext cx="16883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0968ECA8-4DE4-466C-8C74-711E0A968805}"/>
              </a:ext>
            </a:extLst>
          </p:cNvPr>
          <p:cNvCxnSpPr>
            <a:cxnSpLocks/>
          </p:cNvCxnSpPr>
          <p:nvPr userDrawn="1"/>
        </p:nvCxnSpPr>
        <p:spPr>
          <a:xfrm flipV="1">
            <a:off x="1688365" y="1804207"/>
            <a:ext cx="14567634" cy="28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5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  <a:prstGeom prst="rect">
            <a:avLst/>
          </a:prstGeom>
        </p:spPr>
        <p:txBody>
          <a:bodyPr lIns="104498" tIns="52249" rIns="104498" bIns="52249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2"/>
            <a:ext cx="14630400" cy="6034618"/>
          </a:xfrm>
          <a:prstGeom prst="rect">
            <a:avLst/>
          </a:prstGeom>
        </p:spPr>
        <p:txBody>
          <a:bodyPr vert="eaVert" lIns="104498" tIns="52249" rIns="104498" bIns="52249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88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366187"/>
            <a:ext cx="3657600" cy="7802034"/>
          </a:xfrm>
          <a:prstGeom prst="rect">
            <a:avLst/>
          </a:prstGeom>
        </p:spPr>
        <p:txBody>
          <a:bodyPr vert="eaVert" lIns="104498" tIns="52249" rIns="104498" bIns="52249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6187"/>
            <a:ext cx="10701867" cy="7802034"/>
          </a:xfrm>
          <a:prstGeom prst="rect">
            <a:avLst/>
          </a:prstGeom>
        </p:spPr>
        <p:txBody>
          <a:bodyPr vert="eaVert" lIns="104498" tIns="52249" rIns="104498" bIns="52249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46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  <a:prstGeom prst="rect">
            <a:avLst/>
          </a:prstGeom>
        </p:spPr>
        <p:txBody>
          <a:bodyPr lIns="104498" tIns="52249" rIns="104498" bIns="52249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2"/>
            <a:ext cx="14630400" cy="6034618"/>
          </a:xfrm>
          <a:prstGeom prst="rect">
            <a:avLst/>
          </a:prstGeom>
        </p:spPr>
        <p:txBody>
          <a:bodyPr lIns="104498" tIns="52249" rIns="104498" bIns="52249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8800" y="8534402"/>
            <a:ext cx="677333" cy="48683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F9831-35B4-4843-9AA9-F06FC1EDDB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9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113" y="5875868"/>
            <a:ext cx="13817600" cy="1816100"/>
          </a:xfrm>
          <a:prstGeom prst="rect">
            <a:avLst/>
          </a:prstGeom>
        </p:spPr>
        <p:txBody>
          <a:bodyPr lIns="104498" tIns="52249" rIns="104498" bIns="52249"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3" y="3875623"/>
            <a:ext cx="13817600" cy="2000249"/>
          </a:xfrm>
          <a:prstGeom prst="rect">
            <a:avLst/>
          </a:prstGeom>
        </p:spPr>
        <p:txBody>
          <a:bodyPr lIns="104498" tIns="52249" rIns="104498" bIns="52249"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248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49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7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99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124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349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74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99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55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  <a:prstGeom prst="rect">
            <a:avLst/>
          </a:prstGeom>
        </p:spPr>
        <p:txBody>
          <a:bodyPr lIns="104498" tIns="52249" rIns="104498" bIns="52249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8"/>
          </a:xfrm>
          <a:prstGeom prst="rect">
            <a:avLst/>
          </a:prstGeom>
        </p:spPr>
        <p:txBody>
          <a:bodyPr lIns="104498" tIns="52249" rIns="104498" bIns="52249"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8"/>
          </a:xfrm>
          <a:prstGeom prst="rect">
            <a:avLst/>
          </a:prstGeom>
        </p:spPr>
        <p:txBody>
          <a:bodyPr lIns="104498" tIns="52249" rIns="104498" bIns="52249"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49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  <a:prstGeom prst="rect">
            <a:avLst/>
          </a:prstGeom>
        </p:spPr>
        <p:txBody>
          <a:bodyPr lIns="104498" tIns="52249" rIns="104498" bIns="52249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2046818"/>
            <a:ext cx="7182557" cy="853016"/>
          </a:xfrm>
          <a:prstGeom prst="rect">
            <a:avLst/>
          </a:prstGeom>
        </p:spPr>
        <p:txBody>
          <a:bodyPr lIns="104498" tIns="52249" rIns="104498" bIns="52249" anchor="b"/>
          <a:lstStyle>
            <a:lvl1pPr marL="0" indent="0">
              <a:buNone/>
              <a:defRPr sz="2700" b="1"/>
            </a:lvl1pPr>
            <a:lvl2pPr marL="522488" indent="0">
              <a:buNone/>
              <a:defRPr sz="2300" b="1"/>
            </a:lvl2pPr>
            <a:lvl3pPr marL="1044976" indent="0">
              <a:buNone/>
              <a:defRPr sz="2100" b="1"/>
            </a:lvl3pPr>
            <a:lvl4pPr marL="1567464" indent="0">
              <a:buNone/>
              <a:defRPr sz="1800" b="1"/>
            </a:lvl4pPr>
            <a:lvl5pPr marL="2089953" indent="0">
              <a:buNone/>
              <a:defRPr sz="1800" b="1"/>
            </a:lvl5pPr>
            <a:lvl6pPr marL="2612441" indent="0">
              <a:buNone/>
              <a:defRPr sz="1800" b="1"/>
            </a:lvl6pPr>
            <a:lvl7pPr marL="3134929" indent="0">
              <a:buNone/>
              <a:defRPr sz="1800" b="1"/>
            </a:lvl7pPr>
            <a:lvl8pPr marL="3657417" indent="0">
              <a:buNone/>
              <a:defRPr sz="1800" b="1"/>
            </a:lvl8pPr>
            <a:lvl9pPr marL="4179905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2" y="2899834"/>
            <a:ext cx="7182557" cy="5268384"/>
          </a:xfrm>
          <a:prstGeom prst="rect">
            <a:avLst/>
          </a:prstGeom>
        </p:spPr>
        <p:txBody>
          <a:bodyPr lIns="104498" tIns="52249" rIns="104498" bIns="52249"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6"/>
          </a:xfrm>
          <a:prstGeom prst="rect">
            <a:avLst/>
          </a:prstGeom>
        </p:spPr>
        <p:txBody>
          <a:bodyPr lIns="104498" tIns="52249" rIns="104498" bIns="52249" anchor="b"/>
          <a:lstStyle>
            <a:lvl1pPr marL="0" indent="0">
              <a:buNone/>
              <a:defRPr sz="2700" b="1"/>
            </a:lvl1pPr>
            <a:lvl2pPr marL="522488" indent="0">
              <a:buNone/>
              <a:defRPr sz="2300" b="1"/>
            </a:lvl2pPr>
            <a:lvl3pPr marL="1044976" indent="0">
              <a:buNone/>
              <a:defRPr sz="2100" b="1"/>
            </a:lvl3pPr>
            <a:lvl4pPr marL="1567464" indent="0">
              <a:buNone/>
              <a:defRPr sz="1800" b="1"/>
            </a:lvl4pPr>
            <a:lvl5pPr marL="2089953" indent="0">
              <a:buNone/>
              <a:defRPr sz="1800" b="1"/>
            </a:lvl5pPr>
            <a:lvl6pPr marL="2612441" indent="0">
              <a:buNone/>
              <a:defRPr sz="1800" b="1"/>
            </a:lvl6pPr>
            <a:lvl7pPr marL="3134929" indent="0">
              <a:buNone/>
              <a:defRPr sz="1800" b="1"/>
            </a:lvl7pPr>
            <a:lvl8pPr marL="3657417" indent="0">
              <a:buNone/>
              <a:defRPr sz="1800" b="1"/>
            </a:lvl8pPr>
            <a:lvl9pPr marL="4179905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5" y="2899834"/>
            <a:ext cx="7185378" cy="5268384"/>
          </a:xfrm>
          <a:prstGeom prst="rect">
            <a:avLst/>
          </a:prstGeom>
        </p:spPr>
        <p:txBody>
          <a:bodyPr lIns="104498" tIns="52249" rIns="104498" bIns="52249"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08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  <a:prstGeom prst="rect">
            <a:avLst/>
          </a:prstGeom>
        </p:spPr>
        <p:txBody>
          <a:bodyPr lIns="104498" tIns="52249" rIns="104498" bIns="52249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2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58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364066"/>
            <a:ext cx="5348113" cy="1549400"/>
          </a:xfrm>
          <a:prstGeom prst="rect">
            <a:avLst/>
          </a:prstGeom>
        </p:spPr>
        <p:txBody>
          <a:bodyPr lIns="104498" tIns="52249" rIns="104498" bIns="52249"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9" y="364072"/>
            <a:ext cx="9087557" cy="7804151"/>
          </a:xfrm>
          <a:prstGeom prst="rect">
            <a:avLst/>
          </a:prstGeom>
        </p:spPr>
        <p:txBody>
          <a:bodyPr lIns="104498" tIns="52249" rIns="104498" bIns="52249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1913472"/>
            <a:ext cx="5348113" cy="6254751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>
              <a:buNone/>
              <a:defRPr sz="1600"/>
            </a:lvl1pPr>
            <a:lvl2pPr marL="522488" indent="0">
              <a:buNone/>
              <a:defRPr sz="1400"/>
            </a:lvl2pPr>
            <a:lvl3pPr marL="1044976" indent="0">
              <a:buNone/>
              <a:defRPr sz="1100"/>
            </a:lvl3pPr>
            <a:lvl4pPr marL="1567464" indent="0">
              <a:buNone/>
              <a:defRPr sz="1000"/>
            </a:lvl4pPr>
            <a:lvl5pPr marL="2089953" indent="0">
              <a:buNone/>
              <a:defRPr sz="1000"/>
            </a:lvl5pPr>
            <a:lvl6pPr marL="2612441" indent="0">
              <a:buNone/>
              <a:defRPr sz="1000"/>
            </a:lvl6pPr>
            <a:lvl7pPr marL="3134929" indent="0">
              <a:buNone/>
              <a:defRPr sz="1000"/>
            </a:lvl7pPr>
            <a:lvl8pPr marL="3657417" indent="0">
              <a:buNone/>
              <a:defRPr sz="1000"/>
            </a:lvl8pPr>
            <a:lvl9pPr marL="417990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71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1" y="6400804"/>
            <a:ext cx="9753600" cy="755651"/>
          </a:xfrm>
          <a:prstGeom prst="rect">
            <a:avLst/>
          </a:prstGeom>
        </p:spPr>
        <p:txBody>
          <a:bodyPr lIns="104498" tIns="52249" rIns="104498" bIns="52249"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1" y="817034"/>
            <a:ext cx="9753600" cy="5486400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>
              <a:buNone/>
              <a:defRPr sz="3700"/>
            </a:lvl1pPr>
            <a:lvl2pPr marL="522488" indent="0">
              <a:buNone/>
              <a:defRPr sz="3200"/>
            </a:lvl2pPr>
            <a:lvl3pPr marL="1044976" indent="0">
              <a:buNone/>
              <a:defRPr sz="2700"/>
            </a:lvl3pPr>
            <a:lvl4pPr marL="1567464" indent="0">
              <a:buNone/>
              <a:defRPr sz="2300"/>
            </a:lvl4pPr>
            <a:lvl5pPr marL="2089953" indent="0">
              <a:buNone/>
              <a:defRPr sz="2300"/>
            </a:lvl5pPr>
            <a:lvl6pPr marL="2612441" indent="0">
              <a:buNone/>
              <a:defRPr sz="2300"/>
            </a:lvl6pPr>
            <a:lvl7pPr marL="3134929" indent="0">
              <a:buNone/>
              <a:defRPr sz="2300"/>
            </a:lvl7pPr>
            <a:lvl8pPr marL="3657417" indent="0">
              <a:buNone/>
              <a:defRPr sz="2300"/>
            </a:lvl8pPr>
            <a:lvl9pPr marL="4179905" indent="0">
              <a:buNone/>
              <a:defRPr sz="23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1" y="7156455"/>
            <a:ext cx="9753600" cy="107314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>
              <a:buNone/>
              <a:defRPr sz="1600"/>
            </a:lvl1pPr>
            <a:lvl2pPr marL="522488" indent="0">
              <a:buNone/>
              <a:defRPr sz="1400"/>
            </a:lvl2pPr>
            <a:lvl3pPr marL="1044976" indent="0">
              <a:buNone/>
              <a:defRPr sz="1100"/>
            </a:lvl3pPr>
            <a:lvl4pPr marL="1567464" indent="0">
              <a:buNone/>
              <a:defRPr sz="1000"/>
            </a:lvl4pPr>
            <a:lvl5pPr marL="2089953" indent="0">
              <a:buNone/>
              <a:defRPr sz="1000"/>
            </a:lvl5pPr>
            <a:lvl6pPr marL="2612441" indent="0">
              <a:buNone/>
              <a:defRPr sz="1000"/>
            </a:lvl6pPr>
            <a:lvl7pPr marL="3134929" indent="0">
              <a:buNone/>
              <a:defRPr sz="1000"/>
            </a:lvl7pPr>
            <a:lvl8pPr marL="3657417" indent="0">
              <a:buNone/>
              <a:defRPr sz="1000"/>
            </a:lvl8pPr>
            <a:lvl9pPr marL="417990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56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800" y="8475136"/>
            <a:ext cx="3793067" cy="486834"/>
          </a:xfrm>
          <a:prstGeom prst="rect">
            <a:avLst/>
          </a:prstGeom>
        </p:spPr>
        <p:txBody>
          <a:bodyPr vert="horz" lIns="104498" tIns="52249" rIns="104498" bIns="52249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4134" y="8475136"/>
            <a:ext cx="5147733" cy="486834"/>
          </a:xfrm>
          <a:prstGeom prst="rect">
            <a:avLst/>
          </a:prstGeom>
        </p:spPr>
        <p:txBody>
          <a:bodyPr vert="horz" lIns="104498" tIns="52249" rIns="104498" bIns="52249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0133" y="8475136"/>
            <a:ext cx="3793067" cy="486834"/>
          </a:xfrm>
          <a:prstGeom prst="rect">
            <a:avLst/>
          </a:prstGeom>
        </p:spPr>
        <p:txBody>
          <a:bodyPr vert="horz" lIns="104498" tIns="52249" rIns="104498" bIns="52249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F9831-35B4-4843-9AA9-F06FC1EDD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1" name="Picture 3" descr="C:\Users\SAJID\Desktop\two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2881" y="0"/>
            <a:ext cx="16258943" cy="914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588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104497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866" indent="-391866" algn="l" defTabSz="104497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9043" indent="-326555" algn="l" defTabSz="104497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indent="-261244" algn="l" defTabSz="104497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197" indent="-261244" algn="l" defTabSz="104497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3685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96173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8661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41149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2488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976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7464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9953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12441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929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417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9905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turnitin.com/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bismillah arabic images"/>
          <p:cNvSpPr>
            <a:spLocks noChangeAspect="1" noChangeArrowheads="1"/>
          </p:cNvSpPr>
          <p:nvPr/>
        </p:nvSpPr>
        <p:spPr bwMode="auto">
          <a:xfrm>
            <a:off x="1356406" y="-192614"/>
            <a:ext cx="467342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52400" tIns="76200" rIns="152400" bIns="76200" numCol="1" anchor="t" anchorCtr="0" compatLnSpc="1">
            <a:prstTxWarp prst="textNoShape">
              <a:avLst/>
            </a:prstTxWarp>
          </a:bodyPr>
          <a:lstStyle/>
          <a:p>
            <a:endParaRPr lang="en-US" sz="3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398" y="2667000"/>
            <a:ext cx="10515203" cy="547581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1FD4AFF9-25A2-4447-8E8E-C39D94D4D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0881360" cy="1143000"/>
          </a:xfrm>
        </p:spPr>
        <p:txBody>
          <a:bodyPr/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</a:t>
            </a:r>
            <a:r>
              <a:rPr lang="en-US" sz="7500" b="1" dirty="0"/>
              <a:t/>
            </a:r>
            <a:br>
              <a:rPr lang="en-US" sz="7500" b="1" dirty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8749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23748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 Methodology</a:t>
            </a:r>
            <a:r>
              <a:rPr lang="en-US" sz="7500" b="1" dirty="0"/>
              <a:t/>
            </a:r>
            <a:br>
              <a:rPr lang="en-US" sz="7500" b="1" dirty="0"/>
            </a:br>
            <a:endParaRPr lang="en-US" sz="3200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55600" y="2129081"/>
            <a:ext cx="15544800" cy="67101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866" indent="-391866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Note: 1  Slide Only</a:t>
            </a:r>
          </a:p>
          <a:p>
            <a:pPr marL="391866" indent="-391866" algn="just" defTabSz="1044976">
              <a:buFont typeface="Arial" pitchFamily="34" charset="0"/>
              <a:buChar char="•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proposed project type, discuss and justify the choice of </a:t>
            </a:r>
            <a:r>
              <a:rPr lang="en-US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methodology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 followed. (OOP or Procedural) with advantages (1-slide)</a:t>
            </a:r>
          </a:p>
          <a:p>
            <a:pPr marL="391866" indent="-391866" algn="just" defTabSz="1044976">
              <a:buFont typeface="Arial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33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23748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 Diagram of Proposed Project</a:t>
            </a: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55600" y="2129081"/>
            <a:ext cx="15544800" cy="61005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solidFill>
                  <a:srgbClr val="FF0000"/>
                </a:solidFill>
              </a:rPr>
              <a:t>Note:  1 Slide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flow diagram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your system with labels.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41493FD7-5D20-4632-B43A-10B40AC86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3581400"/>
            <a:ext cx="13258800" cy="4648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8E15270-EB96-4AA6-B039-A067258246CB}"/>
              </a:ext>
            </a:extLst>
          </p:cNvPr>
          <p:cNvSpPr/>
          <p:nvPr/>
        </p:nvSpPr>
        <p:spPr>
          <a:xfrm>
            <a:off x="3098800" y="8211742"/>
            <a:ext cx="1021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Figure-1: Process Flow Diagram – System Interaction For Professor. 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82996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23748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 of Proposed Project</a:t>
            </a: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55600" y="2129081"/>
            <a:ext cx="15544800" cy="61005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solidFill>
                  <a:srgbClr val="FF0000"/>
                </a:solidFill>
              </a:rPr>
              <a:t>Note:  1 Slide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your system with labels.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8E15270-EB96-4AA6-B039-A067258246CB}"/>
              </a:ext>
            </a:extLst>
          </p:cNvPr>
          <p:cNvSpPr/>
          <p:nvPr/>
        </p:nvSpPr>
        <p:spPr>
          <a:xfrm>
            <a:off x="3213100" y="8229600"/>
            <a:ext cx="982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Figure-2: Client-Server Architecture Diagram </a:t>
            </a:r>
            <a:endParaRPr lang="en-US" sz="2400" u="sng" dirty="0"/>
          </a:p>
        </p:txBody>
      </p:sp>
      <p:pic>
        <p:nvPicPr>
          <p:cNvPr id="1026" name="Picture 2" descr="Image result for client server architecture diagram">
            <a:extLst>
              <a:ext uri="{FF2B5EF4-FFF2-40B4-BE49-F238E27FC236}">
                <a16:creationId xmlns="" xmlns:a16="http://schemas.microsoft.com/office/drawing/2014/main" id="{05DDDA10-9E94-437B-BDC3-70BC8CA60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175" y="3218258"/>
            <a:ext cx="8096250" cy="501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797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23748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55600" y="2129081"/>
            <a:ext cx="15544800" cy="61005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solidFill>
                  <a:srgbClr val="FF0000"/>
                </a:solidFill>
              </a:rPr>
              <a:t>Note:  1 Slide/Per Diagram (Usually 2-5 Slides)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Use Case Diagrams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per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Actors wise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with proper labeling and caption.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(2- diagrams)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Use Case Diagram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MS VISIO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 any other standard UML supported Tool)  as per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standard notations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000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Note: Make sure that diagrams are  properly labelled, clear, readable and visible.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67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23748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Diagrams</a:t>
            </a: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55600" y="2129081"/>
            <a:ext cx="15544800" cy="61005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solidFill>
                  <a:srgbClr val="FF0000"/>
                </a:solidFill>
              </a:rPr>
              <a:t>Note:  1 Slide/Per Diagram (Usually 2-3 Slides) -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project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type, discuss the activity  diagrams (atleast 4 diagrams).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Activity Diagrams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MS VISIO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 any other standard UML supported Tool)  as per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standard notations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000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Note: Make sure that diagrams are  properly labelled, clear, readable and visible.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480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23748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Representation [</a:t>
            </a:r>
            <a:r>
              <a:rPr lang="de-DE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ERD, XML schema,JSON Schema </a:t>
            </a:r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55600" y="2129081"/>
            <a:ext cx="15544800" cy="61005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solidFill>
                  <a:srgbClr val="FF0000"/>
                </a:solidFill>
              </a:rPr>
              <a:t>Note:  1 Slide/Per Diagram (Usually 1-2 Slides) -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project type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discuss, in case you are using a database, create an ERD for it.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ERD Diagram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MS VISIO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 any other standard UML supported Tool)  as per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standard notations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case you are not using a database, present which ever format you are using to represent the data of your system such as XML Schema, JSON Schema etc.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(2- diagrams maximum)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000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Note: Make sure that diagrams are  properly labelled, clear, readable and visible.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355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23748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or Data Flow Diagrams</a:t>
            </a: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55600" y="2129081"/>
            <a:ext cx="15544800" cy="61005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solidFill>
                  <a:srgbClr val="FF0000"/>
                </a:solidFill>
              </a:rPr>
              <a:t>Note:  1 Slide/Per Diagram (Usually 1-2 Slides) -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project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type, discuss the class diagram or Data Flow Diagram.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case of DFD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discuss level 0, 1 and 2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Diagram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MS VISIO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 any other standard UML supported Tool)  as per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standard notations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000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Note: Make sure that diagrams are  properly labelled, clear, readable and visible.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000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23748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55600" y="2129081"/>
            <a:ext cx="15544800" cy="61005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solidFill>
                  <a:srgbClr val="FF0000"/>
                </a:solidFill>
              </a:rPr>
              <a:t>Note:  1 Slide/Per Diagram (Usually 2-3 Slides) -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project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type, discuss the sequence diagrams (atleast 4 diagrams)  in 2-3 slides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Sequence Diagrams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MS VISIO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 any other standard UML supported Tool)  as per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standard notations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000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Note: Make sure that diagrams are  properly labelled, clear, readable and visible.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330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34416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Diagram (Only for Hardware Projects)</a:t>
            </a: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55600" y="2129081"/>
            <a:ext cx="15544800" cy="61005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solidFill>
                  <a:srgbClr val="FF0000"/>
                </a:solidFill>
              </a:rPr>
              <a:t>Note:  1 Slide/Per Diagram (Usually 1-2 Slides) -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project type,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 the Schematic diagram in 1-2 slide.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Schematic Diagram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MS VISIO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 any other standard UML supported Tool)  as per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standard notations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000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Note: Make sure that diagrams are  properly labelled, clear, readable and visible.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632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34416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 Diagram (Only for Hardware Projects)</a:t>
            </a: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55600" y="2129081"/>
            <a:ext cx="15544800" cy="61005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solidFill>
                  <a:srgbClr val="FF0000"/>
                </a:solidFill>
              </a:rPr>
              <a:t>Note:  1 Slide/Per Diagram (Usually 1-2 Slides) -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project type,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 the Timing diagram in 1-2 slide.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Timing Diagram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MS VISIO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 any other standard UML supported Tool)  as per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standard notations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000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Note: Make sure that diagrams are  properly labelled, clear, readable and visible.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65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5800" y="98493"/>
            <a:ext cx="13289280" cy="1143000"/>
          </a:xfrm>
        </p:spPr>
        <p:txBody>
          <a:bodyPr/>
          <a:lstStyle/>
          <a:p>
            <a:r>
              <a:rPr lang="en-US" sz="2800" b="1" u="sn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Software Design Document</a:t>
            </a: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Project Title</a:t>
            </a:r>
            <a:b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(Valid Title, reflecting scope and objectives)</a:t>
            </a:r>
            <a:b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84200" y="2567766"/>
            <a:ext cx="8199957" cy="4823634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1 Name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1 Registration Number.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2 Name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2 Registration Number.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47200" y="2567766"/>
            <a:ext cx="6080760" cy="6107161"/>
          </a:xfrm>
          <a:prstGeom prst="rect">
            <a:avLst/>
          </a:prstGeom>
        </p:spPr>
        <p:txBody>
          <a:bodyPr wrap="square" lIns="104498" tIns="52249" rIns="104498" bIns="52249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</a:t>
            </a:r>
          </a:p>
          <a:p>
            <a:r>
              <a:rPr lang="en-GB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 Name</a:t>
            </a:r>
            <a:endParaRPr lang="en-US" sz="3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Co-Supervisor (if any):</a:t>
            </a:r>
          </a:p>
          <a:p>
            <a:r>
              <a:rPr lang="en-GB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Co-Supervisor Name</a:t>
            </a:r>
          </a:p>
          <a:p>
            <a:endParaRPr lang="en-GB" sz="3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Submission Date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Day-Month-Year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2622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8720" y="533400"/>
            <a:ext cx="134416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Design 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55600" y="2129081"/>
            <a:ext cx="15544800" cy="61005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solidFill>
                  <a:srgbClr val="FF0000"/>
                </a:solidFill>
              </a:rPr>
              <a:t>Note: Usually 1-2 Slides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project type,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 how the major data or system entities are stored, processed and organized.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any  databases or data storage items.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292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8720" y="533400"/>
            <a:ext cx="134416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&amp; Implementation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55600" y="2129081"/>
            <a:ext cx="15544800" cy="61005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solidFill>
                  <a:srgbClr val="FF0000"/>
                </a:solidFill>
              </a:rPr>
              <a:t>Note:  Usually 2-4 Slides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Mention the algorithm(s)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in your project to get the work done with regards to major modules. 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 pseudocode OR a natural language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explanation regarding the functioning of main features. 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sure to use the correct syntax and semantics for algorithm representations in 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2-3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</a:t>
            </a:r>
          </a:p>
          <a:p>
            <a:pPr algn="just"/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613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8720" y="533400"/>
            <a:ext cx="13441680" cy="1143000"/>
          </a:xfrm>
        </p:spPr>
        <p:txBody>
          <a:bodyPr/>
          <a:lstStyle/>
          <a:p>
            <a:pPr lvl="0"/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Computer Design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55600" y="2129081"/>
            <a:ext cx="15544800" cy="61005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solidFill>
                  <a:srgbClr val="FF0000"/>
                </a:solidFill>
              </a:rPr>
              <a:t>Note:  Usually 1-2 Slides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project type, Present your major modules actual screens (atleast 1-2 screen per module)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User Interface: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include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 for login, signup, forgot password etc.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screenshots showing the interface from the user’s perspective.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132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23748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55600" y="2129081"/>
            <a:ext cx="15544800" cy="6669051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solidFill>
                  <a:srgbClr val="FF0000"/>
                </a:solidFill>
              </a:rPr>
              <a:t>Note:  1-2 Slides/Per Module</a:t>
            </a:r>
          </a:p>
          <a:p>
            <a:pPr algn="just"/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all the user interfaces with proper caption as per each module</a:t>
            </a:r>
            <a:r>
              <a:rPr lang="en-US" sz="2800" b="1" dirty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                          </a:t>
            </a:r>
          </a:p>
          <a:p>
            <a:pPr algn="just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    Interface-1: Main Screen Of application </a:t>
            </a:r>
          </a:p>
          <a:p>
            <a:pPr algn="just"/>
            <a:r>
              <a:rPr lang="en-US" sz="2800" b="1" dirty="0">
                <a:solidFill>
                  <a:srgbClr val="FF0000"/>
                </a:solidFill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="" xmlns:a16="http://schemas.microsoft.com/office/drawing/2014/main" id="{92A76171-EFDA-46FE-B740-400A3C65B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4272169"/>
            <a:ext cx="814263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15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23748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/>
              <a:t/>
            </a:r>
            <a:br>
              <a:rPr lang="en-US" b="1" dirty="0"/>
            </a:br>
            <a:r>
              <a:rPr lang="en-US" sz="7500" b="1" dirty="0"/>
              <a:t/>
            </a:r>
            <a:br>
              <a:rPr lang="en-US" sz="7500" b="1" dirty="0"/>
            </a:br>
            <a:endParaRPr lang="en-US" sz="3200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55600" y="2129081"/>
            <a:ext cx="15697200" cy="61005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solidFill>
                  <a:srgbClr val="FF0000"/>
                </a:solidFill>
              </a:rPr>
              <a:t>Note: 1 Slide only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Conclude your project SDS presentation.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425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23748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55600" y="2129081"/>
            <a:ext cx="15697200" cy="61005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solidFill>
                  <a:srgbClr val="FF0000"/>
                </a:solidFill>
              </a:rPr>
              <a:t>Note: 1 Slide only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Mention the books, research papers, web links etc.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references in this slide.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standard referencing style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18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2374880" cy="1143000"/>
          </a:xfrm>
        </p:spPr>
        <p:txBody>
          <a:bodyPr/>
          <a:lstStyle/>
          <a:p>
            <a:pPr lvl="0"/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Plaragism Report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55600" y="2129081"/>
            <a:ext cx="15697200" cy="61005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solidFill>
                  <a:srgbClr val="FF0000"/>
                </a:solidFill>
              </a:rPr>
              <a:t>Note: 1 Slide only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 the Plaragism report of your project SRS document from library staff of turnitin tool (</a:t>
            </a:r>
            <a:r>
              <a:rPr lang="en-US" sz="3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http://turnitin.com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640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2586" y="381000"/>
            <a:ext cx="12374880" cy="1143000"/>
          </a:xfrm>
        </p:spPr>
        <p:txBody>
          <a:bodyPr/>
          <a:lstStyle/>
          <a:p>
            <a:pPr lvl="0"/>
            <a:r>
              <a:rPr lang="en-US" sz="4800" b="1" dirty="0"/>
              <a:t>Questions and Answers</a:t>
            </a:r>
            <a:endParaRPr lang="en-US" sz="4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question-graphic.jpg">
            <a:extLst>
              <a:ext uri="{FF2B5EF4-FFF2-40B4-BE49-F238E27FC236}">
                <a16:creationId xmlns="" xmlns:a16="http://schemas.microsoft.com/office/drawing/2014/main" id="{A52A7DE4-6820-45A2-A691-D63DC6BCB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976" y="2438400"/>
            <a:ext cx="10820400" cy="564538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7166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088136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Category</a:t>
            </a: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500" b="1" dirty="0"/>
              <a:t/>
            </a:r>
            <a:br>
              <a:rPr lang="en-US" sz="7500" b="1" dirty="0"/>
            </a:br>
            <a:endParaRPr lang="en-US" sz="3200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55600" y="2129081"/>
            <a:ext cx="15544800" cy="67101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FF0000"/>
                </a:solidFill>
              </a:rPr>
              <a:t>Note: 1 Slide only</a:t>
            </a:r>
          </a:p>
          <a:p>
            <a:pPr algn="l"/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project type, write the appropriate Category / Categories of your project. </a:t>
            </a:r>
          </a:p>
          <a:p>
            <a:pPr marL="522488" indent="-388238" algn="l"/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 Application/Information System  </a:t>
            </a:r>
          </a:p>
          <a:p>
            <a:pPr marL="522488" indent="-388238" algn="l"/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Application/Web Application based Information System </a:t>
            </a:r>
          </a:p>
          <a:p>
            <a:pPr marL="522488" indent="-388238" algn="l"/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and Artificial Intelligence </a:t>
            </a:r>
          </a:p>
          <a:p>
            <a:pPr marL="522488" indent="-388238" algn="l"/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D-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and Modeling 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22488" indent="-388238" algn="l"/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Smartphone Application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522488" indent="-388238" algn="l"/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F-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Smartphone Game    </a:t>
            </a:r>
          </a:p>
          <a:p>
            <a:pPr marL="522488" indent="-388238" algn="l"/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G-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Networks   </a:t>
            </a:r>
          </a:p>
          <a:p>
            <a:pPr marL="522488" indent="-388238" algn="l"/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H-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22488" indent="-388238" algn="l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(specify category) ______________________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170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088136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Based Project</a:t>
            </a:r>
            <a:r>
              <a:rPr lang="en-US" sz="3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500" b="1" u="sng" dirty="0"/>
              <a:t/>
            </a:r>
            <a:br>
              <a:rPr lang="en-US" sz="7500" b="1" u="sng" dirty="0"/>
            </a:br>
            <a:endParaRPr lang="en-US" sz="3200" b="1" u="sng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55600" y="2129081"/>
            <a:ext cx="15544800" cy="67101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866" indent="-391866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Note: 1 Slide only</a:t>
            </a:r>
          </a:p>
          <a:p>
            <a:pPr marL="391866" indent="-391866"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proposed project type,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mention Yes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if  reading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papers is a major component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your project otherwise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mention NO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91866" indent="-391866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Incase you have mentioned Yes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mention at least 5 papers details that you will thoroughly read and understand for your project implementation.</a:t>
            </a:r>
          </a:p>
          <a:p>
            <a:pPr algn="l"/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371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088136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500" b="1" dirty="0"/>
              <a:t/>
            </a:r>
            <a:br>
              <a:rPr lang="en-US" sz="7500" b="1" dirty="0"/>
            </a:br>
            <a:endParaRPr lang="en-US" sz="3200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55600" y="2129081"/>
            <a:ext cx="15544800" cy="67101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866" indent="-391866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Note: 1 Slide only</a:t>
            </a:r>
          </a:p>
          <a:p>
            <a:pPr marL="391866" indent="-391866"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proposed project type, specify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your project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91866" indent="-391866"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Mention the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goals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selecting the project.</a:t>
            </a:r>
          </a:p>
          <a:p>
            <a:pPr marL="391866" indent="-391866"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the local, international and professional impact.  </a:t>
            </a:r>
          </a:p>
          <a:p>
            <a:pPr algn="just"/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93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23748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r>
              <a:rPr lang="en-US" b="1" u="sng" dirty="0"/>
              <a:t/>
            </a:r>
            <a:br>
              <a:rPr lang="en-US" b="1" u="sng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7500" b="1" dirty="0"/>
              <a:t/>
            </a:r>
            <a:br>
              <a:rPr lang="en-US" sz="7500" b="1" dirty="0"/>
            </a:br>
            <a:endParaRPr lang="en-US" sz="3200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55600" y="2129081"/>
            <a:ext cx="15544800" cy="61005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866" indent="-391866" algn="just"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Note: 1 - 2 Slides </a:t>
            </a:r>
          </a:p>
          <a:p>
            <a:pPr marL="321113" lvl="1" indent="-321113" algn="just"/>
            <a:r>
              <a:rPr lang="en-US" dirty="0"/>
              <a:t>   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proposed project type,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mention all the hardware/software tools and technologies with version number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will be used in implementation of the project. Write about the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APIs, language(s), SDK(s)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 which you will use for implementation. </a:t>
            </a:r>
            <a:r>
              <a:rPr lang="en-GB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should have </a:t>
            </a:r>
            <a:r>
              <a:rPr lang="en-GB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reasons </a:t>
            </a:r>
            <a:r>
              <a:rPr lang="en-GB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choosing these tool and technologies 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34A7DAEC-257E-480B-9AFC-5EA1D6FDB3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4267" y="4786968"/>
          <a:ext cx="14867466" cy="37505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5453">
                  <a:extLst>
                    <a:ext uri="{9D8B030D-6E8A-4147-A177-3AD203B41FA5}">
                      <a16:colId xmlns="" xmlns:a16="http://schemas.microsoft.com/office/drawing/2014/main" val="579069001"/>
                    </a:ext>
                  </a:extLst>
                </a:gridCol>
                <a:gridCol w="3716880">
                  <a:extLst>
                    <a:ext uri="{9D8B030D-6E8A-4147-A177-3AD203B41FA5}">
                      <a16:colId xmlns="" xmlns:a16="http://schemas.microsoft.com/office/drawing/2014/main" val="2664624509"/>
                    </a:ext>
                  </a:extLst>
                </a:gridCol>
                <a:gridCol w="2514600">
                  <a:extLst>
                    <a:ext uri="{9D8B030D-6E8A-4147-A177-3AD203B41FA5}">
                      <a16:colId xmlns="" xmlns:a16="http://schemas.microsoft.com/office/drawing/2014/main" val="5040896"/>
                    </a:ext>
                  </a:extLst>
                </a:gridCol>
                <a:gridCol w="4690533">
                  <a:extLst>
                    <a:ext uri="{9D8B030D-6E8A-4147-A177-3AD203B41FA5}">
                      <a16:colId xmlns="" xmlns:a16="http://schemas.microsoft.com/office/drawing/2014/main" val="209962327"/>
                    </a:ext>
                  </a:extLst>
                </a:gridCol>
              </a:tblGrid>
              <a:tr h="340958">
                <a:tc rowSpan="11">
                  <a:txBody>
                    <a:bodyPr/>
                    <a:lstStyle/>
                    <a:p>
                      <a:pPr marL="6985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</a:t>
                      </a:r>
                    </a:p>
                    <a:p>
                      <a:pPr marL="6985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</a:p>
                    <a:p>
                      <a:pPr marL="6985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Technologies</a:t>
                      </a:r>
                    </a:p>
                    <a:p>
                      <a:pPr marL="6985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985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Rationale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extLst>
                  <a:ext uri="{0D108BD9-81ED-4DB2-BD59-A6C34878D82A}">
                    <a16:rowId xmlns="" xmlns:a16="http://schemas.microsoft.com/office/drawing/2014/main" val="3175827125"/>
                  </a:ext>
                </a:extLst>
              </a:tr>
              <a:tr h="3409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Visual Studio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extLst>
                  <a:ext uri="{0D108BD9-81ED-4DB2-BD59-A6C34878D82A}">
                    <a16:rowId xmlns="" xmlns:a16="http://schemas.microsoft.com/office/drawing/2014/main" val="1552101132"/>
                  </a:ext>
                </a:extLst>
              </a:tr>
              <a:tr h="3409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SQL Server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DBMS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extLst>
                  <a:ext uri="{0D108BD9-81ED-4DB2-BD59-A6C34878D82A}">
                    <a16:rowId xmlns="" xmlns:a16="http://schemas.microsoft.com/office/drawing/2014/main" val="482008659"/>
                  </a:ext>
                </a:extLst>
              </a:tr>
              <a:tr h="3409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Adobe Photoshop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CSC 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Work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extLst>
                  <a:ext uri="{0D108BD9-81ED-4DB2-BD59-A6C34878D82A}">
                    <a16:rowId xmlns="" xmlns:a16="http://schemas.microsoft.com/office/drawing/2014/main" val="2987637370"/>
                  </a:ext>
                </a:extLst>
              </a:tr>
              <a:tr h="3409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Word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extLst>
                  <a:ext uri="{0D108BD9-81ED-4DB2-BD59-A6C34878D82A}">
                    <a16:rowId xmlns="" xmlns:a16="http://schemas.microsoft.com/office/drawing/2014/main" val="2209286313"/>
                  </a:ext>
                </a:extLst>
              </a:tr>
              <a:tr h="3409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Power Point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Presentation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extLst>
                  <a:ext uri="{0D108BD9-81ED-4DB2-BD59-A6C34878D82A}">
                    <a16:rowId xmlns="" xmlns:a16="http://schemas.microsoft.com/office/drawing/2014/main" val="1593885165"/>
                  </a:ext>
                </a:extLst>
              </a:tr>
              <a:tr h="3409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Pencil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2.0.5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Mockups Creation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extLst>
                  <a:ext uri="{0D108BD9-81ED-4DB2-BD59-A6C34878D82A}">
                    <a16:rowId xmlns="" xmlns:a16="http://schemas.microsoft.com/office/drawing/2014/main" val="1410823600"/>
                  </a:ext>
                </a:extLst>
              </a:tr>
              <a:tr h="3409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12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Rationale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6533433"/>
                  </a:ext>
                </a:extLst>
              </a:tr>
              <a:tr h="3409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C#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 language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extLst>
                  <a:ext uri="{0D108BD9-81ED-4DB2-BD59-A6C34878D82A}">
                    <a16:rowId xmlns="" xmlns:a16="http://schemas.microsoft.com/office/drawing/2014/main" val="1789565813"/>
                  </a:ext>
                </a:extLst>
              </a:tr>
              <a:tr h="3409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Query Language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extLst>
                  <a:ext uri="{0D108BD9-81ED-4DB2-BD59-A6C34878D82A}">
                    <a16:rowId xmlns="" xmlns:a16="http://schemas.microsoft.com/office/drawing/2014/main" val="1839046421"/>
                  </a:ext>
                </a:extLst>
              </a:tr>
              <a:tr h="3409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Development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extLst>
                  <a:ext uri="{0D108BD9-81ED-4DB2-BD59-A6C34878D82A}">
                    <a16:rowId xmlns="" xmlns:a16="http://schemas.microsoft.com/office/drawing/2014/main" val="3912940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91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23748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7500" b="1" dirty="0"/>
              <a:t/>
            </a:r>
            <a:br>
              <a:rPr lang="en-US" sz="7500" b="1" dirty="0"/>
            </a:br>
            <a:endParaRPr lang="en-US" sz="3200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55600" y="2129081"/>
            <a:ext cx="15544800" cy="67101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866" indent="-391866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Note: 1  Slide Only</a:t>
            </a:r>
          </a:p>
          <a:p>
            <a:pPr marL="391866" lvl="0" indent="-391866" algn="just" defTabSz="1044976">
              <a:buFont typeface="Arial" pitchFamily="34" charset="0"/>
              <a:buChar char="•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proposed project type, Write down the scope of your project  </a:t>
            </a:r>
            <a:r>
              <a:rPr lang="en-US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logical flow with consistency.</a:t>
            </a:r>
          </a:p>
          <a:p>
            <a:pPr marL="391866" indent="-391866" algn="just" defTabSz="1044976">
              <a:buFont typeface="Arial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Briefly define the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functionalities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proposed project</a:t>
            </a:r>
            <a:r>
              <a:rPr lang="en-US" dirty="0"/>
              <a:t>.  </a:t>
            </a:r>
            <a:endParaRPr lang="en-US" sz="3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866" lvl="0" indent="-391866" algn="just" defTabSz="1044976">
              <a:buFont typeface="Arial" pitchFamily="34" charset="0"/>
              <a:buChar char="•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 terms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Software Design, Development and Engineering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95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23748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500" b="1" dirty="0"/>
              <a:t/>
            </a:r>
            <a:br>
              <a:rPr lang="en-US" sz="7500" b="1" dirty="0"/>
            </a:br>
            <a:endParaRPr lang="en-US" sz="3200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55600" y="2129081"/>
            <a:ext cx="15544800" cy="61005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solidFill>
                  <a:srgbClr val="FF0000"/>
                </a:solidFill>
              </a:rPr>
              <a:t>Note: 1-2 Slides</a:t>
            </a:r>
          </a:p>
          <a:p>
            <a:pPr algn="just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Usually atleast 5-6 Modules for 2 student’s projects and 8-9 modules for 3 student’s project</a:t>
            </a:r>
            <a:endParaRPr lang="en-US" sz="2800" b="1" dirty="0">
              <a:solidFill>
                <a:srgbClr val="FF000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proposed project type, 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List down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modules of the proposed project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slide 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1: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Module-1 Name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2: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Module-2 Name </a:t>
            </a:r>
            <a:endParaRPr lang="en-US" sz="3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3: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Module-3 Name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4: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Module-3 Name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5: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Module-5 Name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6: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Module-6 Name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8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23748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Methodology</a:t>
            </a:r>
            <a:r>
              <a:rPr lang="en-US" sz="7500" b="1" dirty="0"/>
              <a:t/>
            </a:r>
            <a:br>
              <a:rPr lang="en-US" sz="7500" b="1" dirty="0"/>
            </a:br>
            <a:endParaRPr lang="en-US" sz="3200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55600" y="2129081"/>
            <a:ext cx="15544800" cy="67101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866" indent="-391866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Note: 1  Slide Only</a:t>
            </a:r>
          </a:p>
          <a:p>
            <a:pPr marL="391866" indent="-391866" algn="just" defTabSz="1044976">
              <a:buFont typeface="Arial" pitchFamily="34" charset="0"/>
              <a:buChar char="•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proposed project type, discuss and justify the choice of </a:t>
            </a:r>
            <a:r>
              <a:rPr lang="en-US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methodology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 followed. (E.g. Incremental, Spiral, Agile etc) with advantages (1-slide)</a:t>
            </a:r>
          </a:p>
        </p:txBody>
      </p:sp>
    </p:spTree>
    <p:extLst>
      <p:ext uri="{BB962C8B-B14F-4D97-AF65-F5344CB8AC3E}">
        <p14:creationId xmlns:p14="http://schemas.microsoft.com/office/powerpoint/2010/main" val="188864997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1311</Words>
  <Application>Microsoft Office PowerPoint</Application>
  <PresentationFormat>Custom</PresentationFormat>
  <Paragraphs>203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Tahoma</vt:lpstr>
      <vt:lpstr>Times New Roman</vt:lpstr>
      <vt:lpstr>2_Office Theme</vt:lpstr>
      <vt:lpstr>Department Of Computer Science  </vt:lpstr>
      <vt:lpstr>Software Design Document Project Title (Valid Title, reflecting scope and objectives)   </vt:lpstr>
      <vt:lpstr>Project Category  </vt:lpstr>
      <vt:lpstr>Research Based Project  </vt:lpstr>
      <vt:lpstr>Introduction  </vt:lpstr>
      <vt:lpstr>Tools and Technologies    </vt:lpstr>
      <vt:lpstr>Scope  </vt:lpstr>
      <vt:lpstr>Modules  </vt:lpstr>
      <vt:lpstr>Software Process Methodology </vt:lpstr>
      <vt:lpstr>Software Design Methodology </vt:lpstr>
      <vt:lpstr>Process Flow Diagram of Proposed Project </vt:lpstr>
      <vt:lpstr>Architecture Diagram of Proposed Project </vt:lpstr>
      <vt:lpstr>Use Case Diagram  </vt:lpstr>
      <vt:lpstr>Activity Diagrams </vt:lpstr>
      <vt:lpstr>Data Representation [ERD, XML schema,JSON Schema ]  </vt:lpstr>
      <vt:lpstr>Class Diagram or Data Flow Diagrams </vt:lpstr>
      <vt:lpstr>Sequence Diagram </vt:lpstr>
      <vt:lpstr>Schematic Diagram (Only for Hardware Projects) </vt:lpstr>
      <vt:lpstr>Timing Diagram (Only for Hardware Projects) </vt:lpstr>
      <vt:lpstr>Data Design </vt:lpstr>
      <vt:lpstr>Algorithm &amp; Implementation</vt:lpstr>
      <vt:lpstr>Human Computer Design</vt:lpstr>
      <vt:lpstr>User Interfaces</vt:lpstr>
      <vt:lpstr>Conclusion    </vt:lpstr>
      <vt:lpstr>References</vt:lpstr>
      <vt:lpstr>Plaragism Report</vt:lpstr>
      <vt:lpstr>Questions and Answers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TRA</dc:creator>
  <cp:lastModifiedBy>Microsoft account</cp:lastModifiedBy>
  <cp:revision>1029</cp:revision>
  <dcterms:created xsi:type="dcterms:W3CDTF">2006-08-16T00:00:00Z</dcterms:created>
  <dcterms:modified xsi:type="dcterms:W3CDTF">2022-04-19T20:30:10Z</dcterms:modified>
</cp:coreProperties>
</file>