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4"/>
  </p:sldMasterIdLst>
  <p:notesMasterIdLst>
    <p:notesMasterId r:id="rId35"/>
  </p:notesMasterIdLst>
  <p:handoutMasterIdLst>
    <p:handoutMasterId r:id="rId36"/>
  </p:handoutMasterIdLst>
  <p:sldIdLst>
    <p:sldId id="435" r:id="rId5"/>
    <p:sldId id="456" r:id="rId6"/>
    <p:sldId id="457" r:id="rId7"/>
    <p:sldId id="458" r:id="rId8"/>
    <p:sldId id="459" r:id="rId9"/>
    <p:sldId id="460" r:id="rId10"/>
    <p:sldId id="461" r:id="rId11"/>
    <p:sldId id="419" r:id="rId12"/>
    <p:sldId id="418" r:id="rId13"/>
    <p:sldId id="506" r:id="rId14"/>
    <p:sldId id="507" r:id="rId15"/>
    <p:sldId id="508" r:id="rId16"/>
    <p:sldId id="517" r:id="rId17"/>
    <p:sldId id="509" r:id="rId18"/>
    <p:sldId id="515" r:id="rId19"/>
    <p:sldId id="516" r:id="rId20"/>
    <p:sldId id="510" r:id="rId21"/>
    <p:sldId id="511" r:id="rId22"/>
    <p:sldId id="512" r:id="rId23"/>
    <p:sldId id="513" r:id="rId24"/>
    <p:sldId id="439" r:id="rId25"/>
    <p:sldId id="447" r:id="rId26"/>
    <p:sldId id="448" r:id="rId27"/>
    <p:sldId id="449" r:id="rId28"/>
    <p:sldId id="450" r:id="rId29"/>
    <p:sldId id="451" r:id="rId30"/>
    <p:sldId id="429" r:id="rId31"/>
    <p:sldId id="431" r:id="rId32"/>
    <p:sldId id="432" r:id="rId33"/>
    <p:sldId id="434" r:id="rId34"/>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434" autoAdjust="0"/>
  </p:normalViewPr>
  <p:slideViewPr>
    <p:cSldViewPr>
      <p:cViewPr varScale="1">
        <p:scale>
          <a:sx n="54" d="100"/>
          <a:sy n="54" d="100"/>
        </p:scale>
        <p:origin x="738" y="90"/>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6EF4D0-DC58-48C4-AF99-E3C313F39D2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6BD4C92-DD6F-4E59-BF8D-134E014D2627}"/>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7EB8876-9C13-4A98-B2A8-D6719F85B2E3}" type="datetimeFigureOut">
              <a:rPr lang="en-US" smtClean="0"/>
              <a:t>12/23/2022</a:t>
            </a:fld>
            <a:endParaRPr lang="en-US" dirty="0"/>
          </a:p>
        </p:txBody>
      </p:sp>
      <p:sp>
        <p:nvSpPr>
          <p:cNvPr id="4" name="Footer Placeholder 3">
            <a:extLst>
              <a:ext uri="{FF2B5EF4-FFF2-40B4-BE49-F238E27FC236}">
                <a16:creationId xmlns:a16="http://schemas.microsoft.com/office/drawing/2014/main" id="{A2074CE7-A30C-48EB-B4EA-18725AE2910D}"/>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08BCC5E-0007-4EF6-9AC3-CD2677F3116C}"/>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320CC3D2-D482-4876-BCFD-D3F984801DFB}" type="slidenum">
              <a:rPr lang="en-US" smtClean="0"/>
              <a:t>‹#›</a:t>
            </a:fld>
            <a:endParaRPr lang="en-US" dirty="0"/>
          </a:p>
        </p:txBody>
      </p:sp>
    </p:spTree>
    <p:extLst>
      <p:ext uri="{BB962C8B-B14F-4D97-AF65-F5344CB8AC3E}">
        <p14:creationId xmlns:p14="http://schemas.microsoft.com/office/powerpoint/2010/main" val="25861131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12/23/2022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hf hdr="0" ftr="0" dt="0"/>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tx1"/>
                </a:solidFill>
              </a:defRPr>
            </a:lvl1pPr>
          </a:lstStyle>
          <a:p>
            <a:fld id="{A8EF9831-35B4-4843-9AA9-F06FC1EDDB89}" type="slidenum">
              <a:rPr lang="en-US" smtClean="0"/>
              <a:pPr/>
              <a:t>‹#›</a:t>
            </a:fld>
            <a:endParaRPr lang="en-US" dirty="0"/>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lvl1pPr>
              <a:defRPr>
                <a:solidFill>
                  <a:schemeClr val="tx1"/>
                </a:solidFill>
              </a:defRPr>
            </a:lvl1pPr>
          </a:lstStyle>
          <a:p>
            <a:fld id="{A8EF9831-35B4-4843-9AA9-F06FC1EDDB89}" type="slidenum">
              <a:rPr lang="en-US" smtClean="0"/>
              <a:pPr/>
              <a:t>‹#›</a:t>
            </a:fld>
            <a:endParaRPr lang="en-US" dirty="0"/>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speech2face.github.io/" TargetMode="External"/><Relationship Id="rId2" Type="http://schemas.openxmlformats.org/officeDocument/2006/relationships/hyperlink" Target="https://www.github.com/topics/sound-classification" TargetMode="External"/><Relationship Id="rId1" Type="http://schemas.openxmlformats.org/officeDocument/2006/relationships/slideLayout" Target="../slideLayouts/slideLayout1.xml"/><Relationship Id="rId4" Type="http://schemas.openxmlformats.org/officeDocument/2006/relationships/hyperlink" Target="https://www.geeksforgeeks.org/facenet-using-facial-recognition-system/%23:~:text=FaceNet%20is%20the%20name%20of,for%20Face%20Recognition%20and%20Cluste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br>
              <a:rPr lang="en-US" sz="7500" b="1" dirty="0"/>
            </a:br>
            <a:endParaRPr lang="en-US" sz="3200" b="1" dirty="0"/>
          </a:p>
        </p:txBody>
      </p:sp>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Intended Audience</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812800" y="2357681"/>
            <a:ext cx="14173200" cy="6481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marR="0" indent="-457200" algn="just">
              <a:lnSpc>
                <a:spcPct val="103000"/>
              </a:lnSpc>
              <a:spcAft>
                <a:spcPts val="50"/>
              </a:spcAft>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Intended Audience includes:</a:t>
            </a:r>
          </a:p>
          <a:p>
            <a:pPr marL="457200" marR="0" lvl="0" indent="-457200" algn="just">
              <a:lnSpc>
                <a:spcPct val="103000"/>
              </a:lnSpc>
              <a:spcAft>
                <a:spcPts val="50"/>
              </a:spcAf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Client/users </a:t>
            </a:r>
          </a:p>
          <a:p>
            <a:pPr marL="457200" marR="0" lvl="0" indent="-457200" algn="just">
              <a:lnSpc>
                <a:spcPct val="103000"/>
              </a:lnSpc>
              <a:spcAft>
                <a:spcPts val="0"/>
              </a:spcAf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Professors</a:t>
            </a:r>
          </a:p>
          <a:p>
            <a:pPr marL="457200" marR="0" lvl="0" indent="-457200" algn="just">
              <a:lnSpc>
                <a:spcPct val="103000"/>
              </a:lnSpc>
              <a:spcAft>
                <a:spcPts val="0"/>
              </a:spcAf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Security Agency Analysts</a:t>
            </a:r>
          </a:p>
          <a:p>
            <a:pPr marL="457200" marR="0" lvl="0" indent="-457200" algn="just">
              <a:lnSpc>
                <a:spcPct val="103000"/>
              </a:lnSpc>
              <a:spcAft>
                <a:spcPts val="0"/>
              </a:spcAf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Project Committee Members</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92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Test Items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1981200"/>
            <a:ext cx="152400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marR="0" indent="-457200" algn="just">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Items to be tested are given below:</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Use Cases of each module</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Requirement Specifications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Design Specifications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User Guides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Operation Manuals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Installation Manuals</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Usability</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Performance</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Security</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Compatibility</a:t>
            </a:r>
          </a:p>
          <a:p>
            <a:pPr marL="457200" marR="0" lvl="2" indent="-457200" algn="just">
              <a:spcAft>
                <a:spcPts val="0"/>
              </a:spcAft>
              <a:buSzPct val="1000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Reliability</a:t>
            </a: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9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120" y="233119"/>
            <a:ext cx="12374880" cy="1143000"/>
          </a:xfrm>
        </p:spPr>
        <p:txBody>
          <a:bodyPr/>
          <a:lstStyle/>
          <a:p>
            <a:r>
              <a:rPr lang="en-US" sz="4500" b="1" u="sng" dirty="0">
                <a:latin typeface="Times New Roman" panose="02020603050405020304" pitchFamily="18" charset="0"/>
                <a:cs typeface="Times New Roman" panose="02020603050405020304" pitchFamily="18" charset="0"/>
              </a:rPr>
              <a:t>Features to Be Tested</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pic>
        <p:nvPicPr>
          <p:cNvPr id="6" name="Picture 5">
            <a:extLst>
              <a:ext uri="{FF2B5EF4-FFF2-40B4-BE49-F238E27FC236}">
                <a16:creationId xmlns:a16="http://schemas.microsoft.com/office/drawing/2014/main" id="{98865958-0C09-786F-222A-885C9C6D5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200" y="1981200"/>
            <a:ext cx="8762999" cy="6727538"/>
          </a:xfrm>
          <a:prstGeom prst="rect">
            <a:avLst/>
          </a:prstGeom>
        </p:spPr>
      </p:pic>
    </p:spTree>
    <p:extLst>
      <p:ext uri="{BB962C8B-B14F-4D97-AF65-F5344CB8AC3E}">
        <p14:creationId xmlns:p14="http://schemas.microsoft.com/office/powerpoint/2010/main" val="334538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120" y="233119"/>
            <a:ext cx="12374880" cy="1143000"/>
          </a:xfrm>
        </p:spPr>
        <p:txBody>
          <a:bodyPr/>
          <a:lstStyle/>
          <a:p>
            <a:r>
              <a:rPr lang="en-US" sz="4500" b="1" u="sng" dirty="0">
                <a:latin typeface="Times New Roman" panose="02020603050405020304" pitchFamily="18" charset="0"/>
                <a:cs typeface="Times New Roman" panose="02020603050405020304" pitchFamily="18" charset="0"/>
              </a:rPr>
              <a:t>Features to Be Tested</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pic>
        <p:nvPicPr>
          <p:cNvPr id="4" name="Picture 3" descr="Table&#10;&#10;Description automatically generated">
            <a:extLst>
              <a:ext uri="{FF2B5EF4-FFF2-40B4-BE49-F238E27FC236}">
                <a16:creationId xmlns:a16="http://schemas.microsoft.com/office/drawing/2014/main" id="{3CDD8431-CFD8-491A-D967-E71E09A12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0" y="3195570"/>
            <a:ext cx="9661412" cy="3305220"/>
          </a:xfrm>
          <a:prstGeom prst="rect">
            <a:avLst/>
          </a:prstGeom>
        </p:spPr>
      </p:pic>
    </p:spTree>
    <p:extLst>
      <p:ext uri="{BB962C8B-B14F-4D97-AF65-F5344CB8AC3E}">
        <p14:creationId xmlns:p14="http://schemas.microsoft.com/office/powerpoint/2010/main" val="2975637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Item Pass/Fail Criteria </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08000" y="2057400"/>
            <a:ext cx="15011400" cy="6400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11125" marR="0" indent="228600" algn="just">
              <a:lnSpc>
                <a:spcPct val="103000"/>
              </a:lnSpc>
              <a:spcBef>
                <a:spcPts val="0"/>
              </a:spcBef>
              <a:spcAft>
                <a:spcPts val="65"/>
              </a:spcAft>
            </a:pPr>
            <a:r>
              <a:rPr lang="en-US" sz="2800" b="1" dirty="0">
                <a:solidFill>
                  <a:srgbClr val="000000"/>
                </a:solidFill>
                <a:latin typeface="Times New Roman" panose="02020603050405020304" pitchFamily="18" charset="0"/>
              </a:rPr>
              <a:t>Unit Level:</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Passing: The test is declared passed if 80% of the test cases are completed and tested with less than 5% of defects rate.</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Failure: The test is declared failed if 80% of the test cases are completed and tested with more than 5% of defects rate.</a:t>
            </a:r>
          </a:p>
          <a:p>
            <a:pPr marL="0" marR="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marR="0" lvl="0" algn="just">
              <a:lnSpc>
                <a:spcPct val="103000"/>
              </a:lnSpc>
              <a:spcBef>
                <a:spcPts val="0"/>
              </a:spcBef>
              <a:spcAft>
                <a:spcPts val="50"/>
              </a:spcAft>
            </a:pPr>
            <a:r>
              <a:rPr lang="en-US" sz="2800" b="1" dirty="0">
                <a:solidFill>
                  <a:srgbClr val="000000"/>
                </a:solidFill>
                <a:latin typeface="Times New Roman" panose="02020603050405020304" pitchFamily="18" charset="0"/>
              </a:rPr>
              <a:t>    Low Level Tests: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Accomplishment: Low level tests will be accomplished if 90% of the plans are successfully completed without major bugs and defects.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Bugs Acceptability: Maximum number of 6 bugs are allowed in the plan. The test with medium or major bugs are failed.</a:t>
            </a:r>
          </a:p>
          <a:p>
            <a:pPr marL="1821180" marR="0" indent="3810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marR="0" lvl="0" algn="just">
              <a:lnSpc>
                <a:spcPct val="103000"/>
              </a:lnSpc>
              <a:spcBef>
                <a:spcPts val="0"/>
              </a:spcBef>
              <a:spcAft>
                <a:spcPts val="50"/>
              </a:spcAft>
            </a:pPr>
            <a:endParaRPr lang="en-US" sz="2800" dirty="0">
              <a:solidFill>
                <a:srgbClr val="000000"/>
              </a:solidFill>
              <a:latin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50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Item Pass/Fail Criteria </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08000" y="1828800"/>
            <a:ext cx="15011400" cy="5334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821180" marR="0" indent="3810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marR="0" lvl="0" algn="just">
              <a:lnSpc>
                <a:spcPct val="103000"/>
              </a:lnSpc>
              <a:spcBef>
                <a:spcPts val="0"/>
              </a:spcBef>
              <a:spcAft>
                <a:spcPts val="50"/>
              </a:spcAft>
            </a:pPr>
            <a:r>
              <a:rPr lang="en-US" sz="2800" b="1" dirty="0">
                <a:solidFill>
                  <a:srgbClr val="000000"/>
                </a:solidFill>
                <a:latin typeface="Times New Roman" panose="02020603050405020304" pitchFamily="18" charset="0"/>
              </a:rPr>
              <a:t>High Level Tests: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Test Accomplishment: The high level test are said to be completed when the system runs successfully and efficiently and produce the required result with minimal bugs.</a:t>
            </a:r>
          </a:p>
          <a:p>
            <a:pPr marL="342900" marR="0" lvl="0" indent="-342900" algn="just">
              <a:lnSpc>
                <a:spcPct val="103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rPr>
              <a:t>Bugs Acceptability: Minor bugs and defects are acceptable if they do not cause the failure of the system or crashing.</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68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Item Pass/Fail Criteria </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08000" y="1828800"/>
            <a:ext cx="15011400" cy="5334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821180" marR="0" indent="38100" algn="just">
              <a:lnSpc>
                <a:spcPct val="103000"/>
              </a:lnSpc>
              <a:spcBef>
                <a:spcPts val="0"/>
              </a:spcBef>
              <a:spcAft>
                <a:spcPts val="50"/>
              </a:spcAft>
            </a:pPr>
            <a:r>
              <a:rPr lang="en-US" sz="2800" dirty="0">
                <a:solidFill>
                  <a:srgbClr val="000000"/>
                </a:solidFill>
                <a:latin typeface="Times New Roman" panose="02020603050405020304" pitchFamily="18" charset="0"/>
              </a:rPr>
              <a:t> </a:t>
            </a:r>
          </a:p>
          <a:p>
            <a:pPr algn="just">
              <a:lnSpc>
                <a:spcPct val="103000"/>
              </a:lnSpc>
              <a:spcBef>
                <a:spcPts val="0"/>
              </a:spcBef>
            </a:pPr>
            <a:r>
              <a:rPr lang="en-US" sz="2800" b="1" dirty="0">
                <a:solidFill>
                  <a:srgbClr val="000000"/>
                </a:solidFill>
                <a:latin typeface="Times New Roman" panose="02020603050405020304" pitchFamily="18" charset="0"/>
              </a:rPr>
              <a:t>Application </a:t>
            </a:r>
          </a:p>
          <a:p>
            <a:pPr marL="457200" indent="-457200" algn="just">
              <a:lnSpc>
                <a:spcPct val="103000"/>
              </a:lnSpc>
              <a:spcBef>
                <a:spcPts val="0"/>
              </a:spcBef>
              <a:buFont typeface="Arial" panose="020B0604020202020204" pitchFamily="34" charset="0"/>
              <a:buChar char="•"/>
            </a:pPr>
            <a:r>
              <a:rPr lang="en-US" sz="2800" dirty="0">
                <a:solidFill>
                  <a:srgbClr val="000000"/>
                </a:solidFill>
                <a:latin typeface="Times New Roman" panose="02020603050405020304" pitchFamily="18" charset="0"/>
              </a:rPr>
              <a:t>The application will receive a Passed status if it accomplishes in producing more than 85% accurate results. </a:t>
            </a:r>
          </a:p>
          <a:p>
            <a:pPr marL="457200" indent="-457200" algn="just">
              <a:lnSpc>
                <a:spcPct val="103000"/>
              </a:lnSpc>
              <a:spcBef>
                <a:spcPts val="0"/>
              </a:spcBef>
              <a:buFont typeface="Arial" panose="020B0604020202020204" pitchFamily="34" charset="0"/>
              <a:buChar char="•"/>
            </a:pPr>
            <a:r>
              <a:rPr lang="en-US" sz="2800" dirty="0">
                <a:solidFill>
                  <a:srgbClr val="000000"/>
                </a:solidFill>
                <a:latin typeface="Times New Roman" panose="02020603050405020304" pitchFamily="18" charset="0"/>
              </a:rPr>
              <a:t>The application will receive a failed status if it produces less than 85% accurate results.</a:t>
            </a:r>
          </a:p>
          <a:p>
            <a:pPr algn="just">
              <a:lnSpc>
                <a:spcPct val="103000"/>
              </a:lnSpc>
              <a:spcBef>
                <a:spcPts val="0"/>
              </a:spcBef>
            </a:pPr>
            <a:r>
              <a:rPr lang="en-US" sz="2800" b="1" dirty="0">
                <a:solidFill>
                  <a:srgbClr val="000000"/>
                </a:solidFill>
                <a:latin typeface="Times New Roman" panose="02020603050405020304" pitchFamily="18" charset="0"/>
              </a:rPr>
              <a:t>Data Conversion </a:t>
            </a:r>
          </a:p>
          <a:p>
            <a:pPr marL="457200" indent="-457200" algn="just">
              <a:lnSpc>
                <a:spcPct val="103000"/>
              </a:lnSpc>
              <a:spcBef>
                <a:spcPts val="0"/>
              </a:spcBef>
              <a:buFont typeface="Arial" panose="020B0604020202020204" pitchFamily="34" charset="0"/>
              <a:buChar char="•"/>
            </a:pPr>
            <a:r>
              <a:rPr lang="en-US" sz="2800" dirty="0">
                <a:solidFill>
                  <a:srgbClr val="000000"/>
                </a:solidFill>
                <a:latin typeface="Times New Roman" panose="02020603050405020304" pitchFamily="18" charset="0"/>
              </a:rPr>
              <a:t>Success criteria for data conversion are outlined in the Data Conversion Plan.</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274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800" b="1" u="sng" dirty="0">
                <a:solidFill>
                  <a:srgbClr val="000000"/>
                </a:solidFill>
                <a:effectLst/>
                <a:latin typeface="Times New Roman" panose="02020603050405020304" pitchFamily="18" charset="0"/>
                <a:ea typeface="Times New Roman" panose="02020603050405020304" pitchFamily="18" charset="0"/>
              </a:rPr>
              <a:t>Test Deliverables  </a:t>
            </a:r>
            <a:br>
              <a:rPr lang="en-US" sz="4800" b="1" dirty="0">
                <a:solidFill>
                  <a:srgbClr val="000000"/>
                </a:solidFill>
                <a:effectLst/>
                <a:latin typeface="Times New Roman" panose="02020603050405020304" pitchFamily="18" charset="0"/>
                <a:ea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584200" y="1981200"/>
            <a:ext cx="153924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11125" marR="0" indent="-6350" algn="just">
              <a:lnSpc>
                <a:spcPct val="110000"/>
              </a:lnSpc>
              <a:spcBef>
                <a:spcPts val="0"/>
              </a:spcBef>
              <a:spcAft>
                <a:spcPts val="0"/>
              </a:spcAft>
            </a:pPr>
            <a:r>
              <a:rPr lang="en-US" sz="2400" dirty="0">
                <a:solidFill>
                  <a:srgbClr val="000000"/>
                </a:solidFill>
                <a:effectLst/>
                <a:latin typeface="Times New Roman" panose="02020603050405020304" pitchFamily="18" charset="0"/>
                <a:ea typeface="Calibri" panose="020F0502020204030204" pitchFamily="34" charset="0"/>
              </a:rPr>
              <a:t>Test deliverables of the document are:</a:t>
            </a:r>
          </a:p>
          <a:p>
            <a:pPr marR="0" lvl="0" algn="just" fontAlgn="base">
              <a:lnSpc>
                <a:spcPct val="103000"/>
              </a:lnSpc>
              <a:spcBef>
                <a:spcPts val="0"/>
              </a:spcBef>
              <a:spcAft>
                <a:spcPts val="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plan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Data gathering, testing models and philosophy, experiments, and an arrangement for directing tests are all important for this interaction.</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design specifications</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342900" marR="0" lvl="0" indent="-342900" algn="just" fontAlgn="base">
              <a:lnSpc>
                <a:spcPct val="103000"/>
              </a:lnSpc>
              <a:spcBef>
                <a:spcPts val="0"/>
              </a:spcBef>
              <a:spcAft>
                <a:spcPts val="50"/>
              </a:spcAft>
              <a:buClr>
                <a:srgbClr val="000000"/>
              </a:buClr>
              <a:buSzPct val="100000"/>
              <a:buFont typeface="Arial" panose="020B0604020202020204" pitchFamily="34" charset="0"/>
              <a:buChar char="•"/>
            </a:pP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The test plan-close to the system used to make and run the tests are associated with this deliverable.</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case specifications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171450" marR="0" algn="just">
              <a:lnSpc>
                <a:spcPct val="103000"/>
              </a:lnSpc>
              <a:spcBef>
                <a:spcPts val="0"/>
              </a:spcBef>
              <a:spcAft>
                <a:spcPts val="50"/>
              </a:spcAft>
            </a:pPr>
            <a:r>
              <a:rPr lang="en-US" sz="2000" dirty="0">
                <a:solidFill>
                  <a:srgbClr val="000000"/>
                </a:solidFill>
                <a:effectLst/>
                <a:latin typeface="Times New Roman" panose="02020603050405020304" pitchFamily="18" charset="0"/>
                <a:ea typeface="Times New Roman" panose="02020603050405020304" pitchFamily="18" charset="0"/>
              </a:rPr>
              <a:t>The conditions and criteria for the results, along with the specifications of the functionalities that were tested, are included.</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procedure specifications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It incorporates the picked sort of testing strategy. For instance, our picked type is dim box testing since it remembers effective and exhaustive testing for both interior and outer degree of the item.</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item transmittal reports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List of entities to be tested are included.</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logs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The test data and received outcomes are included. </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Incident Reports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Any defects/ bugs and abnormality found in behavior of the app are included.</a:t>
            </a:r>
            <a:endParaRPr lang="en-US" sz="2000" dirty="0">
              <a:effectLst/>
              <a:latin typeface="Times New Roman" panose="02020603050405020304" pitchFamily="18" charset="0"/>
              <a:ea typeface="Times New Roman" panose="02020603050405020304" pitchFamily="18" charset="0"/>
            </a:endParaRPr>
          </a:p>
          <a:p>
            <a:pPr marR="0" lvl="0" algn="just" fontAlgn="base">
              <a:lnSpc>
                <a:spcPct val="103000"/>
              </a:lnSpc>
              <a:spcBef>
                <a:spcPts val="0"/>
              </a:spcBef>
              <a:spcAft>
                <a:spcPts val="50"/>
              </a:spcAft>
              <a:buClr>
                <a:srgbClr val="000000"/>
              </a:buClr>
              <a:buSzPts val="1200"/>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Test Summary reports  </a:t>
            </a:r>
            <a:endParaRPr lang="en-US" sz="2000" u="none" strike="noStrike" dirty="0">
              <a:effectLst/>
              <a:uFill>
                <a:solidFill>
                  <a:srgbClr val="000000"/>
                </a:solidFill>
              </a:uFill>
              <a:latin typeface="Times New Roman" panose="02020603050405020304" pitchFamily="18" charset="0"/>
              <a:ea typeface="Times New Roman" panose="02020603050405020304" pitchFamily="18" charset="0"/>
            </a:endParaRPr>
          </a:p>
          <a:p>
            <a:pPr marL="514350" marR="0" indent="-342900" algn="just">
              <a:lnSpc>
                <a:spcPct val="103000"/>
              </a:lnSpc>
              <a:spcBef>
                <a:spcPts val="0"/>
              </a:spcBef>
              <a:spcAft>
                <a:spcPts val="5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A brief overview of whole procedure with statistical data is included.</a:t>
            </a:r>
            <a:endParaRPr lang="en-US" sz="2000" dirty="0">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467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800" b="1" u="sng" dirty="0">
                <a:solidFill>
                  <a:srgbClr val="000000"/>
                </a:solidFill>
                <a:effectLst/>
                <a:latin typeface="Times New Roman" panose="02020603050405020304" pitchFamily="18" charset="0"/>
                <a:ea typeface="Times New Roman" panose="02020603050405020304" pitchFamily="18" charset="0"/>
              </a:rPr>
              <a:t>Test Tasks  </a:t>
            </a:r>
            <a:br>
              <a:rPr lang="en-US" sz="4800" b="1" dirty="0">
                <a:solidFill>
                  <a:srgbClr val="000000"/>
                </a:solidFill>
                <a:effectLst/>
                <a:latin typeface="Times New Roman" panose="02020603050405020304" pitchFamily="18" charset="0"/>
                <a:ea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1270000" y="1981200"/>
            <a:ext cx="134874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91CBB60-C1B6-3797-A1BB-FC31FC2EB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0" y="2620181"/>
            <a:ext cx="8610600" cy="5436497"/>
          </a:xfrm>
          <a:prstGeom prst="rect">
            <a:avLst/>
          </a:prstGeom>
        </p:spPr>
      </p:pic>
    </p:spTree>
    <p:extLst>
      <p:ext uri="{BB962C8B-B14F-4D97-AF65-F5344CB8AC3E}">
        <p14:creationId xmlns:p14="http://schemas.microsoft.com/office/powerpoint/2010/main" val="2229524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800" b="1" u="sng" dirty="0">
                <a:solidFill>
                  <a:srgbClr val="000000"/>
                </a:solidFill>
                <a:effectLst/>
                <a:latin typeface="Times New Roman" panose="02020603050405020304" pitchFamily="18" charset="0"/>
                <a:ea typeface="Times New Roman" panose="02020603050405020304" pitchFamily="18" charset="0"/>
              </a:rPr>
              <a:t>Environmental Needs  </a:t>
            </a:r>
            <a:br>
              <a:rPr lang="en-US" sz="4800" b="1" dirty="0">
                <a:solidFill>
                  <a:srgbClr val="000000"/>
                </a:solidFill>
                <a:effectLst/>
                <a:latin typeface="Times New Roman" panose="02020603050405020304" pitchFamily="18" charset="0"/>
                <a:ea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1117600" y="2667000"/>
            <a:ext cx="13487400" cy="68580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lnSpc>
                <a:spcPct val="103000"/>
              </a:lnSpc>
              <a:spcBef>
                <a:spcPts val="0"/>
              </a:spcBef>
              <a:buFont typeface="Symbol" panose="05050102010706020507" pitchFamily="18" charset="2"/>
              <a:buChar char=""/>
            </a:pPr>
            <a:r>
              <a:rPr lang="en-US" sz="2800" dirty="0">
                <a:solidFill>
                  <a:srgbClr val="000000"/>
                </a:solidFill>
                <a:latin typeface="Times New Roman" panose="02020603050405020304" pitchFamily="18" charset="0"/>
              </a:rPr>
              <a:t>Following are the environmental needs for carrying out our test plan:</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Stable internet connection for both mobile and web applications</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Devices with Android 6 and above, or iOS 11 and above.</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Web browsers that support HTML 5.</a:t>
            </a:r>
          </a:p>
          <a:p>
            <a:pPr marL="342900" indent="-342900" algn="just" fontAlgn="base">
              <a:lnSpc>
                <a:spcPct val="103000"/>
              </a:lnSpc>
              <a:spcBef>
                <a:spcPts val="0"/>
              </a:spcBef>
              <a:buClr>
                <a:srgbClr val="000000"/>
              </a:buClr>
              <a:buSzPct val="100000"/>
              <a:buFont typeface="Symbol" panose="05050102010706020507" pitchFamily="18" charset="2"/>
              <a:buChar char=""/>
            </a:pPr>
            <a:r>
              <a:rPr lang="en-US" sz="2800" dirty="0">
                <a:solidFill>
                  <a:srgbClr val="000000"/>
                </a:solidFill>
                <a:latin typeface="Times New Roman" panose="02020603050405020304" pitchFamily="18" charset="0"/>
              </a:rPr>
              <a:t>The Data should already be trained for the desired region and race of humans.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53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5800" y="98493"/>
            <a:ext cx="13289280" cy="1143000"/>
          </a:xfrm>
        </p:spPr>
        <p:txBody>
          <a:bodyPr/>
          <a:lstStyle/>
          <a:p>
            <a:r>
              <a:rPr lang="en-US" sz="2800" b="1" u="sng" dirty="0">
                <a:latin typeface="Times New Roman" panose="02020603050405020304" pitchFamily="18" charset="0"/>
                <a:ea typeface="Tahoma" panose="020B0604030504040204" pitchFamily="34" charset="0"/>
                <a:cs typeface="Times New Roman" panose="02020603050405020304" pitchFamily="18" charset="0"/>
              </a:rPr>
              <a:t>Software Requirement Specification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Project Title</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(Speech2Face)</a:t>
            </a:r>
            <a:br>
              <a:rPr lang="en-US" sz="2800" b="1" dirty="0">
                <a:latin typeface="Times New Roman" panose="02020603050405020304" pitchFamily="18" charset="0"/>
                <a:ea typeface="Tahoma" panose="020B0604030504040204" pitchFamily="34" charset="0"/>
                <a:cs typeface="Times New Roman" panose="02020603050405020304" pitchFamily="18" charset="0"/>
              </a:rPr>
            </a:br>
            <a:br>
              <a:rPr lang="en-US" sz="2800" b="1" dirty="0">
                <a:latin typeface="Times New Roman" panose="02020603050405020304" pitchFamily="18" charset="0"/>
                <a:ea typeface="Tahoma" panose="020B0604030504040204" pitchFamily="34" charset="0"/>
                <a:cs typeface="Times New Roman" panose="02020603050405020304" pitchFamily="18" charset="0"/>
              </a:rPr>
            </a:br>
            <a:br>
              <a:rPr lang="en-US" sz="2800" b="1" dirty="0">
                <a:latin typeface="Times New Roman" panose="02020603050405020304" pitchFamily="18" charset="0"/>
                <a:ea typeface="Tahoma" panose="020B0604030504040204" pitchFamily="34" charset="0"/>
                <a:cs typeface="Times New Roman" panose="02020603050405020304" pitchFamily="18" charset="0"/>
              </a:rPr>
            </a:b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txBox="1">
            <a:spLocks/>
          </p:cNvSpPr>
          <p:nvPr/>
        </p:nvSpPr>
        <p:spPr>
          <a:xfrm>
            <a:off x="355600" y="2567766"/>
            <a:ext cx="8839200"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200" b="1" dirty="0">
                <a:solidFill>
                  <a:prstClr val="black"/>
                </a:solidFill>
                <a:latin typeface="Times New Roman" panose="02020603050405020304" pitchFamily="18" charset="0"/>
                <a:cs typeface="Times New Roman" panose="02020603050405020304" pitchFamily="18" charset="0"/>
              </a:rPr>
              <a:t>Shahzaneer Ahmed</a:t>
            </a:r>
          </a:p>
          <a:p>
            <a:pPr marL="457200" indent="-457200" algn="l">
              <a:buFont typeface="Arial" panose="020B0604020202020204" pitchFamily="34" charset="0"/>
              <a:buChar char="•"/>
            </a:pPr>
            <a:r>
              <a:rPr lang="en-US" sz="3200" dirty="0">
                <a:solidFill>
                  <a:prstClr val="black"/>
                </a:solidFill>
                <a:latin typeface="Times New Roman" panose="02020603050405020304" pitchFamily="18" charset="0"/>
                <a:cs typeface="Times New Roman" panose="02020603050405020304" pitchFamily="18" charset="0"/>
              </a:rPr>
              <a:t>SP21-BCS-087</a:t>
            </a:r>
          </a:p>
          <a:p>
            <a:pPr marL="285750" indent="-285750" algn="l">
              <a:buFont typeface="Arial" panose="020B0604020202020204" pitchFamily="34" charset="0"/>
              <a:buChar char="•"/>
            </a:pPr>
            <a:endParaRPr lang="en-US" sz="14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4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4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4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b="1" dirty="0" err="1">
                <a:solidFill>
                  <a:prstClr val="black"/>
                </a:solidFill>
                <a:latin typeface="Times New Roman" panose="02020603050405020304" pitchFamily="18" charset="0"/>
                <a:cs typeface="Times New Roman" panose="02020603050405020304" pitchFamily="18" charset="0"/>
              </a:rPr>
              <a:t>Shayan</a:t>
            </a:r>
            <a:r>
              <a:rPr lang="en-US" b="1"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Zameer</a:t>
            </a:r>
            <a:endParaRPr lang="en-US" sz="32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200" dirty="0">
                <a:solidFill>
                  <a:prstClr val="black"/>
                </a:solidFill>
                <a:latin typeface="Times New Roman" panose="02020603050405020304" pitchFamily="18" charset="0"/>
                <a:cs typeface="Times New Roman" panose="02020603050405020304" pitchFamily="18" charset="0"/>
              </a:rPr>
              <a:t>SP21-BCS-088</a:t>
            </a:r>
            <a:endParaRPr lang="en-US" sz="14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787614" y="2564610"/>
            <a:ext cx="6080760" cy="4291280"/>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US" sz="3200" dirty="0">
                <a:latin typeface="Times New Roman" pitchFamily="18" charset="0"/>
                <a:cs typeface="Times New Roman" pitchFamily="18" charset="0"/>
              </a:rPr>
              <a:t>Mr. Tehseen Riaz Abbasi</a:t>
            </a:r>
            <a:endParaRPr lang="en-US" sz="3000" dirty="0">
              <a:solidFill>
                <a:prstClr val="black"/>
              </a:solidFill>
              <a:latin typeface="Times New Roman" panose="02020603050405020304" pitchFamily="18" charset="0"/>
              <a:cs typeface="Times New Roman" panose="02020603050405020304" pitchFamily="18" charset="0"/>
            </a:endParaRPr>
          </a:p>
          <a:p>
            <a:endParaRPr lang="en-US" sz="3000" b="1"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23 Dec 2022</a:t>
            </a:r>
          </a:p>
          <a:p>
            <a:r>
              <a:rPr lang="en-U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62638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800" b="1" u="sng" dirty="0">
                <a:solidFill>
                  <a:srgbClr val="000000"/>
                </a:solidFill>
                <a:effectLst/>
                <a:latin typeface="Times New Roman" panose="02020603050405020304" pitchFamily="18" charset="0"/>
                <a:ea typeface="Times New Roman" panose="02020603050405020304" pitchFamily="18" charset="0"/>
              </a:rPr>
              <a:t>Responsibilities</a:t>
            </a:r>
            <a:br>
              <a:rPr lang="en-US" sz="4800" b="1" dirty="0">
                <a:solidFill>
                  <a:srgbClr val="000000"/>
                </a:solidFill>
                <a:effectLst/>
                <a:latin typeface="Times New Roman" panose="02020603050405020304" pitchFamily="18" charset="0"/>
                <a:ea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pic>
        <p:nvPicPr>
          <p:cNvPr id="4" name="Picture 3" descr="Table&#10;&#10;Description automatically generated">
            <a:extLst>
              <a:ext uri="{FF2B5EF4-FFF2-40B4-BE49-F238E27FC236}">
                <a16:creationId xmlns:a16="http://schemas.microsoft.com/office/drawing/2014/main" id="{A84387D8-33AB-323D-997F-12463284C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800" y="2514600"/>
            <a:ext cx="9906000" cy="5943600"/>
          </a:xfrm>
          <a:prstGeom prst="rect">
            <a:avLst/>
          </a:prstGeom>
        </p:spPr>
      </p:pic>
    </p:spTree>
    <p:extLst>
      <p:ext uri="{BB962C8B-B14F-4D97-AF65-F5344CB8AC3E}">
        <p14:creationId xmlns:p14="http://schemas.microsoft.com/office/powerpoint/2010/main" val="396784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Interface-1: Splash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descr="Icon&#10;&#10;Description automatically generated">
            <a:extLst>
              <a:ext uri="{FF2B5EF4-FFF2-40B4-BE49-F238E27FC236}">
                <a16:creationId xmlns:a16="http://schemas.microsoft.com/office/drawing/2014/main" id="{FC302B7A-3109-DAA5-44B7-8C8AA730A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800" y="2895600"/>
            <a:ext cx="4226384" cy="5621159"/>
          </a:xfrm>
          <a:prstGeom prst="rect">
            <a:avLst/>
          </a:prstGeom>
        </p:spPr>
      </p:pic>
    </p:spTree>
    <p:extLst>
      <p:ext uri="{BB962C8B-B14F-4D97-AF65-F5344CB8AC3E}">
        <p14:creationId xmlns:p14="http://schemas.microsoft.com/office/powerpoint/2010/main" val="2184615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A31112-5C4B-4EE4-80FA-E796AF67179E}"/>
              </a:ext>
            </a:extLst>
          </p:cNvPr>
          <p:cNvSpPr>
            <a:spLocks noGrp="1"/>
          </p:cNvSpPr>
          <p:nvPr>
            <p:ph type="sldNum" sz="quarter" idx="12"/>
          </p:nvPr>
        </p:nvSpPr>
        <p:spPr/>
        <p:txBody>
          <a:bodyPr/>
          <a:lstStyle/>
          <a:p>
            <a:fld id="{A8EF9831-35B4-4843-9AA9-F06FC1EDDB89}" type="slidenum">
              <a:rPr lang="en-US" smtClean="0"/>
              <a:pPr/>
              <a:t>22</a:t>
            </a:fld>
            <a:endParaRPr lang="en-US" dirty="0"/>
          </a:p>
        </p:txBody>
      </p:sp>
      <p:sp>
        <p:nvSpPr>
          <p:cNvPr id="5" name="Title 1">
            <a:extLst>
              <a:ext uri="{FF2B5EF4-FFF2-40B4-BE49-F238E27FC236}">
                <a16:creationId xmlns:a16="http://schemas.microsoft.com/office/drawing/2014/main" id="{C9BEE9AF-D0F7-4182-8069-07313502CECE}"/>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User Interfaces</a:t>
            </a:r>
          </a:p>
        </p:txBody>
      </p:sp>
      <p:sp>
        <p:nvSpPr>
          <p:cNvPr id="6" name="Content Placeholder 2">
            <a:extLst>
              <a:ext uri="{FF2B5EF4-FFF2-40B4-BE49-F238E27FC236}">
                <a16:creationId xmlns:a16="http://schemas.microsoft.com/office/drawing/2014/main" id="{C5682767-877C-410A-A23E-7C8B6FDA7904}"/>
              </a:ext>
            </a:extLst>
          </p:cNvPr>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Interface-2: Signup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Graphical user interface&#10;&#10;Description automatically generated">
            <a:extLst>
              <a:ext uri="{FF2B5EF4-FFF2-40B4-BE49-F238E27FC236}">
                <a16:creationId xmlns:a16="http://schemas.microsoft.com/office/drawing/2014/main" id="{BCAF4D9D-E1B2-792B-84A6-68F81A664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0" y="2943449"/>
            <a:ext cx="4226384" cy="5562600"/>
          </a:xfrm>
          <a:prstGeom prst="rect">
            <a:avLst/>
          </a:prstGeom>
        </p:spPr>
      </p:pic>
    </p:spTree>
    <p:extLst>
      <p:ext uri="{BB962C8B-B14F-4D97-AF65-F5344CB8AC3E}">
        <p14:creationId xmlns:p14="http://schemas.microsoft.com/office/powerpoint/2010/main" val="2583346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A3D9AB-7F5C-4E50-B255-AB5175502E71}"/>
              </a:ext>
            </a:extLst>
          </p:cNvPr>
          <p:cNvSpPr>
            <a:spLocks noGrp="1"/>
          </p:cNvSpPr>
          <p:nvPr>
            <p:ph type="sldNum" sz="quarter" idx="12"/>
          </p:nvPr>
        </p:nvSpPr>
        <p:spPr/>
        <p:txBody>
          <a:bodyPr/>
          <a:lstStyle/>
          <a:p>
            <a:fld id="{A8EF9831-35B4-4843-9AA9-F06FC1EDDB89}" type="slidenum">
              <a:rPr lang="en-US" smtClean="0"/>
              <a:pPr/>
              <a:t>23</a:t>
            </a:fld>
            <a:endParaRPr lang="en-US" dirty="0"/>
          </a:p>
        </p:txBody>
      </p:sp>
      <p:sp>
        <p:nvSpPr>
          <p:cNvPr id="5" name="Title 1">
            <a:extLst>
              <a:ext uri="{FF2B5EF4-FFF2-40B4-BE49-F238E27FC236}">
                <a16:creationId xmlns:a16="http://schemas.microsoft.com/office/drawing/2014/main" id="{BF5E2755-19AC-4541-8AC2-20FE88CB4BD8}"/>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a:latin typeface="Times New Roman" panose="02020603050405020304" pitchFamily="18" charset="0"/>
                <a:cs typeface="Times New Roman" panose="02020603050405020304" pitchFamily="18" charset="0"/>
              </a:rPr>
              <a:t>User Interfaces</a:t>
            </a:r>
            <a:endParaRPr lang="en-US" sz="4500" b="1" u="sng"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9E5C115-4866-49DA-98EC-339997C5CE8C}"/>
              </a:ext>
            </a:extLst>
          </p:cNvPr>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Interface-3: Sign in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Graphical user interface, text, application, chat or text message&#10;&#10;Description automatically generated">
            <a:extLst>
              <a:ext uri="{FF2B5EF4-FFF2-40B4-BE49-F238E27FC236}">
                <a16:creationId xmlns:a16="http://schemas.microsoft.com/office/drawing/2014/main" id="{5AF799F5-ECF6-3C29-5C60-D071CEBC7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568" y="2942728"/>
            <a:ext cx="4226384" cy="5041756"/>
          </a:xfrm>
          <a:prstGeom prst="rect">
            <a:avLst/>
          </a:prstGeom>
        </p:spPr>
      </p:pic>
    </p:spTree>
    <p:extLst>
      <p:ext uri="{BB962C8B-B14F-4D97-AF65-F5344CB8AC3E}">
        <p14:creationId xmlns:p14="http://schemas.microsoft.com/office/powerpoint/2010/main" val="410983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A3D9AB-7F5C-4E50-B255-AB5175502E71}"/>
              </a:ext>
            </a:extLst>
          </p:cNvPr>
          <p:cNvSpPr>
            <a:spLocks noGrp="1"/>
          </p:cNvSpPr>
          <p:nvPr>
            <p:ph type="sldNum" sz="quarter" idx="12"/>
          </p:nvPr>
        </p:nvSpPr>
        <p:spPr/>
        <p:txBody>
          <a:bodyPr/>
          <a:lstStyle/>
          <a:p>
            <a:fld id="{A8EF9831-35B4-4843-9AA9-F06FC1EDDB89}" type="slidenum">
              <a:rPr lang="en-US" smtClean="0"/>
              <a:pPr/>
              <a:t>24</a:t>
            </a:fld>
            <a:endParaRPr lang="en-US" dirty="0"/>
          </a:p>
        </p:txBody>
      </p:sp>
      <p:sp>
        <p:nvSpPr>
          <p:cNvPr id="5" name="Title 1">
            <a:extLst>
              <a:ext uri="{FF2B5EF4-FFF2-40B4-BE49-F238E27FC236}">
                <a16:creationId xmlns:a16="http://schemas.microsoft.com/office/drawing/2014/main" id="{BF5E2755-19AC-4541-8AC2-20FE88CB4BD8}"/>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a:latin typeface="Times New Roman" panose="02020603050405020304" pitchFamily="18" charset="0"/>
                <a:cs typeface="Times New Roman" panose="02020603050405020304" pitchFamily="18" charset="0"/>
              </a:rPr>
              <a:t>User Interfaces</a:t>
            </a:r>
            <a:endParaRPr lang="en-US" sz="4500" b="1" u="sng"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9E5C115-4866-49DA-98EC-339997C5CE8C}"/>
              </a:ext>
            </a:extLst>
          </p:cNvPr>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Interface-4: Home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A screenshot of a phone&#10;&#10;Description automatically generated with medium confidence">
            <a:extLst>
              <a:ext uri="{FF2B5EF4-FFF2-40B4-BE49-F238E27FC236}">
                <a16:creationId xmlns:a16="http://schemas.microsoft.com/office/drawing/2014/main" id="{B939E529-255E-6B2C-121E-C171FB7C5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400" y="2982100"/>
            <a:ext cx="4226384" cy="5795719"/>
          </a:xfrm>
          <a:prstGeom prst="rect">
            <a:avLst/>
          </a:prstGeom>
        </p:spPr>
      </p:pic>
    </p:spTree>
    <p:extLst>
      <p:ext uri="{BB962C8B-B14F-4D97-AF65-F5344CB8AC3E}">
        <p14:creationId xmlns:p14="http://schemas.microsoft.com/office/powerpoint/2010/main" val="1082684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A3D9AB-7F5C-4E50-B255-AB5175502E71}"/>
              </a:ext>
            </a:extLst>
          </p:cNvPr>
          <p:cNvSpPr>
            <a:spLocks noGrp="1"/>
          </p:cNvSpPr>
          <p:nvPr>
            <p:ph type="sldNum" sz="quarter" idx="12"/>
          </p:nvPr>
        </p:nvSpPr>
        <p:spPr/>
        <p:txBody>
          <a:bodyPr/>
          <a:lstStyle/>
          <a:p>
            <a:fld id="{A8EF9831-35B4-4843-9AA9-F06FC1EDDB89}" type="slidenum">
              <a:rPr lang="en-US" smtClean="0"/>
              <a:pPr/>
              <a:t>25</a:t>
            </a:fld>
            <a:endParaRPr lang="en-US" dirty="0"/>
          </a:p>
        </p:txBody>
      </p:sp>
      <p:sp>
        <p:nvSpPr>
          <p:cNvPr id="5" name="Title 1">
            <a:extLst>
              <a:ext uri="{FF2B5EF4-FFF2-40B4-BE49-F238E27FC236}">
                <a16:creationId xmlns:a16="http://schemas.microsoft.com/office/drawing/2014/main" id="{BF5E2755-19AC-4541-8AC2-20FE88CB4BD8}"/>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a:latin typeface="Times New Roman" panose="02020603050405020304" pitchFamily="18" charset="0"/>
                <a:cs typeface="Times New Roman" panose="02020603050405020304" pitchFamily="18" charset="0"/>
              </a:rPr>
              <a:t>User Interfaces</a:t>
            </a:r>
            <a:endParaRPr lang="en-US" sz="4500" b="1" u="sng"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9E5C115-4866-49DA-98EC-339997C5CE8C}"/>
              </a:ext>
            </a:extLst>
          </p:cNvPr>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Interface-5: Add Voice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7" name="Picture 6" descr="Graphical user interface, application&#10;&#10;Description automatically generated">
            <a:extLst>
              <a:ext uri="{FF2B5EF4-FFF2-40B4-BE49-F238E27FC236}">
                <a16:creationId xmlns:a16="http://schemas.microsoft.com/office/drawing/2014/main" id="{B66C6378-ABB4-E7DD-836E-E40047EFA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600" y="2594073"/>
            <a:ext cx="4953374" cy="5739065"/>
          </a:xfrm>
          <a:prstGeom prst="rect">
            <a:avLst/>
          </a:prstGeom>
        </p:spPr>
      </p:pic>
    </p:spTree>
    <p:extLst>
      <p:ext uri="{BB962C8B-B14F-4D97-AF65-F5344CB8AC3E}">
        <p14:creationId xmlns:p14="http://schemas.microsoft.com/office/powerpoint/2010/main" val="1125641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A3D9AB-7F5C-4E50-B255-AB5175502E71}"/>
              </a:ext>
            </a:extLst>
          </p:cNvPr>
          <p:cNvSpPr>
            <a:spLocks noGrp="1"/>
          </p:cNvSpPr>
          <p:nvPr>
            <p:ph type="sldNum" sz="quarter" idx="12"/>
          </p:nvPr>
        </p:nvSpPr>
        <p:spPr/>
        <p:txBody>
          <a:bodyPr/>
          <a:lstStyle/>
          <a:p>
            <a:fld id="{A8EF9831-35B4-4843-9AA9-F06FC1EDDB89}" type="slidenum">
              <a:rPr lang="en-US" smtClean="0"/>
              <a:pPr/>
              <a:t>26</a:t>
            </a:fld>
            <a:endParaRPr lang="en-US" dirty="0"/>
          </a:p>
        </p:txBody>
      </p:sp>
      <p:sp>
        <p:nvSpPr>
          <p:cNvPr id="5" name="Title 1">
            <a:extLst>
              <a:ext uri="{FF2B5EF4-FFF2-40B4-BE49-F238E27FC236}">
                <a16:creationId xmlns:a16="http://schemas.microsoft.com/office/drawing/2014/main" id="{BF5E2755-19AC-4541-8AC2-20FE88CB4BD8}"/>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a:latin typeface="Times New Roman" panose="02020603050405020304" pitchFamily="18" charset="0"/>
                <a:cs typeface="Times New Roman" panose="02020603050405020304" pitchFamily="18" charset="0"/>
              </a:rPr>
              <a:t>User Interfaces</a:t>
            </a:r>
            <a:endParaRPr lang="en-US" sz="4500" b="1" u="sng"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9E5C115-4866-49DA-98EC-339997C5CE8C}"/>
              </a:ext>
            </a:extLst>
          </p:cNvPr>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Interface-6: Chat Box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Graphical user interface, text, application, chat or text message&#10;&#10;Description automatically generated">
            <a:extLst>
              <a:ext uri="{FF2B5EF4-FFF2-40B4-BE49-F238E27FC236}">
                <a16:creationId xmlns:a16="http://schemas.microsoft.com/office/drawing/2014/main" id="{0E4500F0-0C51-0FD2-49E3-9824BAD0F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400" y="2692045"/>
            <a:ext cx="4617447" cy="6217639"/>
          </a:xfrm>
          <a:prstGeom prst="rect">
            <a:avLst/>
          </a:prstGeom>
        </p:spPr>
      </p:pic>
    </p:spTree>
    <p:extLst>
      <p:ext uri="{BB962C8B-B14F-4D97-AF65-F5344CB8AC3E}">
        <p14:creationId xmlns:p14="http://schemas.microsoft.com/office/powerpoint/2010/main" val="2075125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Gantt Chart</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279400" y="1905000"/>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Gantt Chart is provided Below:</a:t>
            </a: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descr="Chart">
            <a:extLst>
              <a:ext uri="{FF2B5EF4-FFF2-40B4-BE49-F238E27FC236}">
                <a16:creationId xmlns:a16="http://schemas.microsoft.com/office/drawing/2014/main" id="{E4B1E8FF-BD8B-6C88-2A0F-9DDDAFC9F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2581450"/>
            <a:ext cx="13267266" cy="5424069"/>
          </a:xfrm>
          <a:prstGeom prst="rect">
            <a:avLst/>
          </a:prstGeom>
        </p:spPr>
      </p:pic>
    </p:spTree>
    <p:extLst>
      <p:ext uri="{BB962C8B-B14F-4D97-AF65-F5344CB8AC3E}">
        <p14:creationId xmlns:p14="http://schemas.microsoft.com/office/powerpoint/2010/main" val="498733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736600" y="2514600"/>
            <a:ext cx="139446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A0067A-411A-D239-E826-67C6ECF8D036}"/>
              </a:ext>
            </a:extLst>
          </p:cNvPr>
          <p:cNvSpPr txBox="1"/>
          <p:nvPr/>
        </p:nvSpPr>
        <p:spPr>
          <a:xfrm>
            <a:off x="1384300" y="2667000"/>
            <a:ext cx="13487400" cy="1815882"/>
          </a:xfrm>
          <a:prstGeom prst="rect">
            <a:avLst/>
          </a:prstGeom>
          <a:noFill/>
        </p:spPr>
        <p:txBody>
          <a:bodyPr wrap="square">
            <a:spAutoFit/>
          </a:bodyPr>
          <a:lstStyle/>
          <a:p>
            <a:pPr marL="0" marR="0" algn="just" defTabSz="914400">
              <a:spcBef>
                <a:spcPts val="1200"/>
              </a:spcBef>
              <a:spcAft>
                <a:spcPts val="1200"/>
              </a:spcAft>
            </a:pPr>
            <a:r>
              <a:rPr lang="en-US" sz="2800" dirty="0">
                <a:solidFill>
                  <a:srgbClr val="000000"/>
                </a:solidFill>
                <a:latin typeface="Times New Roman" panose="02020603050405020304" pitchFamily="18" charset="0"/>
              </a:rPr>
              <a:t>This archive assumes a fundamental part to guarantee the rightness, viability, and dependability of programming items. The framework is completely confirmed and approved to limit item disappointments. This record contains exact data, guaranteeing that partners get precise test reports to appreciate the item's abilities completely.</a:t>
            </a:r>
          </a:p>
        </p:txBody>
      </p:sp>
    </p:spTree>
    <p:extLst>
      <p:ext uri="{BB962C8B-B14F-4D97-AF65-F5344CB8AC3E}">
        <p14:creationId xmlns:p14="http://schemas.microsoft.com/office/powerpoint/2010/main" val="2730425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355600" y="2590800"/>
            <a:ext cx="15697200" cy="5638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ts val="2750"/>
              </a:lnSpc>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Related Systems: </a:t>
            </a:r>
          </a:p>
          <a:p>
            <a:pPr algn="l">
              <a:lnSpc>
                <a:spcPts val="2750"/>
              </a:lnSpc>
            </a:pPr>
            <a:r>
              <a:rPr lang="en-US" sz="2400" b="1"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2"/>
              </a:rPr>
              <a:t>https://www.github.com/topics/sound-classification</a:t>
            </a:r>
            <a:r>
              <a:rPr lang="en-US" sz="2400" b="1" dirty="0">
                <a:effectLst/>
                <a:latin typeface="Times" panose="02020603050405020304" pitchFamily="18" charset="0"/>
                <a:ea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hlinkClick r:id="rId3"/>
              </a:rPr>
              <a:t>https://speech2face.github.io/</a:t>
            </a:r>
            <a:endPar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Google </a:t>
            </a:r>
            <a:r>
              <a:rPr lang="en-US" sz="2400" b="1" u="sng" dirty="0" err="1">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Facenet</a:t>
            </a:r>
            <a:endPar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endParaRPr lang="en-US" sz="2400" b="1"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dirty="0" err="1">
                <a:solidFill>
                  <a:srgbClr val="000000"/>
                </a:solidFill>
                <a:latin typeface="Times New Roman" panose="02020603050405020304" pitchFamily="18" charset="0"/>
                <a:cs typeface="Times New Roman" panose="02020603050405020304" pitchFamily="18" charset="0"/>
              </a:rPr>
              <a:t>Youtube</a:t>
            </a:r>
            <a:r>
              <a:rPr lang="en-US" sz="2400" b="1" dirty="0">
                <a:solidFill>
                  <a:srgbClr val="000000"/>
                </a:solidFill>
                <a:latin typeface="Times New Roman" panose="02020603050405020304" pitchFamily="18" charset="0"/>
                <a:cs typeface="Times New Roman" panose="02020603050405020304" pitchFamily="18" charset="0"/>
              </a:rPr>
              <a:t> Resources</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rPr>
              <a:t>https://www.youtube.com/watch?v=aKYlSIs3UDY&amp;t=334s</a:t>
            </a:r>
            <a:endParaRPr lang="en-US" sz="1400" b="1" kern="1400" dirty="0">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71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431800" y="2286000"/>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Based on your project type, write the appropriate Category / Categories of your project. </a:t>
            </a:r>
          </a:p>
          <a:p>
            <a:pPr marL="522488" indent="-388238" algn="l"/>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Web Application</a:t>
            </a:r>
          </a:p>
          <a:p>
            <a:pPr marL="522488" indent="-388238" algn="l"/>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C-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Problem Solving and Artificial Intelligence </a:t>
            </a:r>
          </a:p>
          <a:p>
            <a:pPr marL="522488" indent="-388238" algn="l"/>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E-</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Smartphone Application </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Tree>
    <p:extLst>
      <p:ext uri="{BB962C8B-B14F-4D97-AF65-F5344CB8AC3E}">
        <p14:creationId xmlns:p14="http://schemas.microsoft.com/office/powerpoint/2010/main" val="3828848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1197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166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Research Based Project</a:t>
            </a:r>
            <a:br>
              <a:rPr lang="en-US" sz="3400" b="1" u="sng" dirty="0">
                <a:latin typeface="Times New Roman" panose="02020603050405020304" pitchFamily="18" charset="0"/>
                <a:cs typeface="Times New Roman" panose="02020603050405020304" pitchFamily="18" charset="0"/>
              </a:rPr>
            </a:br>
            <a:br>
              <a:rPr lang="en-US" sz="7500" b="1" u="sng" dirty="0"/>
            </a:br>
            <a:endParaRPr lang="en-US" sz="3200" b="1" u="sng" dirty="0"/>
          </a:p>
        </p:txBody>
      </p:sp>
      <p:sp>
        <p:nvSpPr>
          <p:cNvPr id="3" name="Content Placeholder 2"/>
          <p:cNvSpPr txBox="1">
            <a:spLocks/>
          </p:cNvSpPr>
          <p:nvPr/>
        </p:nvSpPr>
        <p:spPr>
          <a:xfrm>
            <a:off x="711200" y="24338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b="1" dirty="0">
                <a:solidFill>
                  <a:prstClr val="black"/>
                </a:solidFill>
                <a:latin typeface="Times New Roman" panose="02020603050405020304" pitchFamily="18" charset="0"/>
                <a:cs typeface="Times New Roman" panose="02020603050405020304" pitchFamily="18" charset="0"/>
              </a:rPr>
              <a:t>Yes</a:t>
            </a:r>
          </a:p>
          <a:p>
            <a:pPr algn="l"/>
            <a:endParaRPr lang="en-US" dirty="0">
              <a:solidFill>
                <a:prstClr val="black"/>
              </a:solidFill>
              <a:latin typeface="Calibri"/>
            </a:endParaRPr>
          </a:p>
        </p:txBody>
      </p:sp>
    </p:spTree>
    <p:extLst>
      <p:ext uri="{BB962C8B-B14F-4D97-AF65-F5344CB8AC3E}">
        <p14:creationId xmlns:p14="http://schemas.microsoft.com/office/powerpoint/2010/main" val="387651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203200" y="2209800"/>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2800" dirty="0">
                <a:solidFill>
                  <a:schemeClr val="tx1"/>
                </a:solidFill>
                <a:latin typeface="Times New Roman" panose="02020603050405020304" pitchFamily="18" charset="0"/>
              </a:rPr>
              <a:t>Speech2Face is a Research and Development-based Product with the main functionality to convert the voice into vector form and the vector form to image form and thus assisting in providing insights about the details of the person whose voice is under observation. </a:t>
            </a:r>
          </a:p>
          <a:p>
            <a:pPr marL="457200" indent="-457200" algn="l">
              <a:buFont typeface="Arial" panose="020B0604020202020204" pitchFamily="34" charset="0"/>
              <a:buChar char="•"/>
            </a:pPr>
            <a:r>
              <a:rPr lang="en-US" sz="2800" dirty="0">
                <a:solidFill>
                  <a:schemeClr val="tx1"/>
                </a:solidFill>
                <a:latin typeface="Times New Roman" panose="02020603050405020304" pitchFamily="18" charset="0"/>
              </a:rPr>
              <a:t>It is developed using different technologies and Deep Learning and machine learning techniques will be used. The Image generated can be modified in accordance with the users’ perspective.</a:t>
            </a:r>
          </a:p>
          <a:p>
            <a:pPr marL="457200" indent="-457200" algn="l">
              <a:buFont typeface="Arial" panose="020B0604020202020204" pitchFamily="34" charset="0"/>
              <a:buChar char="•"/>
            </a:pPr>
            <a:r>
              <a:rPr lang="en-US" sz="2800" dirty="0">
                <a:solidFill>
                  <a:schemeClr val="tx1"/>
                </a:solidFill>
                <a:latin typeface="Times New Roman" panose="02020603050405020304" pitchFamily="18" charset="0"/>
              </a:rPr>
              <a:t>The Software Test Plan Document  will provide a comprehensive overview of all Test Plan stages, as well as the final product. The STP report describes the many forms of testing that are carried out on various areas of the system. The testing of modules, components, and features at various phases of development, such as unit testing, integration testing, system testing, and so on, will be briefly discussed.</a:t>
            </a:r>
          </a:p>
          <a:p>
            <a:pPr marL="274320" marR="0" algn="just">
              <a:lnSpc>
                <a:spcPct val="115000"/>
              </a:lnSpc>
              <a:spcBef>
                <a:spcPts val="0"/>
              </a:spcBef>
              <a:spcAft>
                <a:spcPts val="0"/>
              </a:spcAft>
            </a:pPr>
            <a:r>
              <a:rPr lang="en-US" sz="2800" b="1" dirty="0">
                <a:solidFill>
                  <a:schemeClr val="tx1"/>
                </a:solidFill>
                <a:latin typeface="Times New Roman" panose="02020603050405020304" pitchFamily="18" charset="0"/>
              </a:rPr>
              <a:t>General user: </a:t>
            </a:r>
            <a:r>
              <a:rPr lang="en-US" sz="2800" dirty="0">
                <a:solidFill>
                  <a:schemeClr val="tx1"/>
                </a:solidFill>
                <a:latin typeface="Times New Roman" panose="02020603050405020304" pitchFamily="18" charset="0"/>
              </a:rPr>
              <a:t>They can retrieve their images from their voice notes. </a:t>
            </a:r>
          </a:p>
          <a:p>
            <a:pPr marL="274320" marR="0" algn="just">
              <a:lnSpc>
                <a:spcPct val="115000"/>
              </a:lnSpc>
              <a:spcBef>
                <a:spcPts val="0"/>
              </a:spcBef>
              <a:spcAft>
                <a:spcPts val="0"/>
              </a:spcAft>
            </a:pPr>
            <a:r>
              <a:rPr lang="en-US" sz="2800" b="1" dirty="0">
                <a:solidFill>
                  <a:schemeClr val="tx1"/>
                </a:solidFill>
                <a:latin typeface="Times New Roman" panose="02020603050405020304" pitchFamily="18" charset="0"/>
              </a:rPr>
              <a:t>Security Agencies: </a:t>
            </a:r>
            <a:r>
              <a:rPr lang="en-US" sz="2800" dirty="0">
                <a:solidFill>
                  <a:schemeClr val="tx1"/>
                </a:solidFill>
                <a:latin typeface="Times New Roman" panose="02020603050405020304" pitchFamily="18" charset="0"/>
              </a:rPr>
              <a:t>It Can help them identify the criminals and speed up the process of resolving complex cases.</a:t>
            </a:r>
          </a:p>
          <a:p>
            <a:pPr marL="457200" indent="-457200" algn="l">
              <a:buFont typeface="Arial" panose="020B0604020202020204" pitchFamily="34" charset="0"/>
              <a:buChar char="•"/>
            </a:pPr>
            <a:endParaRPr lang="en-US" sz="2800" dirty="0">
              <a:solidFill>
                <a:schemeClr val="tx1"/>
              </a:solidFill>
              <a:latin typeface="Times New Roman" panose="02020603050405020304" pitchFamily="18" charset="0"/>
            </a:endParaRPr>
          </a:p>
          <a:p>
            <a:pPr marL="457200" indent="-457200" algn="l">
              <a:buFont typeface="Arial" panose="020B0604020202020204" pitchFamily="34" charset="0"/>
              <a:buChar char="•"/>
            </a:pPr>
            <a:endParaRPr lang="en-US" sz="2800" dirty="0">
              <a:solidFill>
                <a:schemeClr val="tx1"/>
              </a:solidFill>
              <a:latin typeface="Times New Roman" panose="02020603050405020304" pitchFamily="18" charset="0"/>
            </a:endParaRPr>
          </a:p>
          <a:p>
            <a:pPr marL="457200" indent="-457200" algn="l">
              <a:buFont typeface="Arial" panose="020B0604020202020204" pitchFamily="34" charset="0"/>
              <a:buChar char="•"/>
            </a:pPr>
            <a:endParaRPr lang="en-US" sz="2800" dirty="0">
              <a:solidFill>
                <a:schemeClr val="tx1"/>
              </a:solidFill>
              <a:latin typeface="Times New Roman" panose="02020603050405020304" pitchFamily="18" charset="0"/>
            </a:endParaRPr>
          </a:p>
          <a:p>
            <a:pPr marL="457200" indent="-457200" algn="l">
              <a:buFont typeface="Arial" panose="020B0604020202020204" pitchFamily="34" charset="0"/>
              <a:buChar char="•"/>
            </a:pPr>
            <a:endParaRPr lang="en-US" sz="2800" dirty="0">
              <a:solidFill>
                <a:schemeClr val="tx1"/>
              </a:solidFill>
              <a:latin typeface="Times New Roman" panose="02020603050405020304" pitchFamily="18" charset="0"/>
            </a:endParaRPr>
          </a:p>
          <a:p>
            <a:pPr marL="457200" indent="-457200" algn="l">
              <a:buFont typeface="Arial" panose="020B0604020202020204" pitchFamily="34" charset="0"/>
              <a:buChar char="•"/>
            </a:pPr>
            <a:endParaRPr lang="en-US" sz="2800" dirty="0">
              <a:solidFill>
                <a:schemeClr val="tx1"/>
              </a:solidFill>
              <a:latin typeface="Times New Roman" panose="02020603050405020304" pitchFamily="18" charset="0"/>
            </a:endParaRPr>
          </a:p>
          <a:p>
            <a:pPr marL="457200" indent="-457200" algn="l">
              <a:buFont typeface="Arial" panose="020B0604020202020204" pitchFamily="34" charset="0"/>
              <a:buChar char="•"/>
            </a:pPr>
            <a:endParaRPr lang="en-US" sz="2800" dirty="0">
              <a:solidFill>
                <a:schemeClr val="tx1"/>
              </a:solidFill>
              <a:latin typeface="Times New Roman" panose="02020603050405020304" pitchFamily="18" charset="0"/>
            </a:endParaRPr>
          </a:p>
          <a:p>
            <a:pPr algn="l"/>
            <a:endParaRPr lang="en-US" sz="2800" dirty="0">
              <a:solidFill>
                <a:schemeClr val="tx1"/>
              </a:solidFill>
              <a:latin typeface="Times New Roman" panose="02020603050405020304" pitchFamily="18" charset="0"/>
            </a:endParaRPr>
          </a:p>
          <a:p>
            <a:pPr marL="274320" algn="just">
              <a:lnSpc>
                <a:spcPct val="115000"/>
              </a:lnSpc>
              <a:spcBef>
                <a:spcPts val="0"/>
              </a:spcBef>
            </a:pPr>
            <a:endParaRPr lang="en-US" sz="2800" dirty="0">
              <a:solidFill>
                <a:schemeClr val="tx1"/>
              </a:solidFill>
              <a:latin typeface="Times New Roman" panose="02020603050405020304" pitchFamily="18" charset="0"/>
            </a:endParaRP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46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650240" y="2205281"/>
            <a:ext cx="14554200" cy="9189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dirty="0">
                <a:solidFill>
                  <a:schemeClr val="tx1"/>
                </a:solidFill>
                <a:effectLst/>
                <a:latin typeface="Times New Roman" panose="02020603050405020304" pitchFamily="18" charset="0"/>
                <a:ea typeface="Times New Roman" panose="02020603050405020304" pitchFamily="18" charset="0"/>
              </a:rPr>
              <a:t>Following tools and technologies will be implemented in this Application:</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table">
            <a:extLst>
              <a:ext uri="{FF2B5EF4-FFF2-40B4-BE49-F238E27FC236}">
                <a16:creationId xmlns:a16="http://schemas.microsoft.com/office/drawing/2014/main" id="{58E34A2F-E75B-5AFD-BBF0-1B506459E393}"/>
              </a:ext>
            </a:extLst>
          </p:cNvPr>
          <p:cNvPicPr>
            <a:picLocks noChangeAspect="1"/>
          </p:cNvPicPr>
          <p:nvPr/>
        </p:nvPicPr>
        <p:blipFill>
          <a:blip r:embed="rId2"/>
          <a:stretch>
            <a:fillRect/>
          </a:stretch>
        </p:blipFill>
        <p:spPr>
          <a:xfrm>
            <a:off x="2336800" y="2819400"/>
            <a:ext cx="10820400" cy="5783919"/>
          </a:xfrm>
          <a:prstGeom prst="rect">
            <a:avLst/>
          </a:prstGeom>
        </p:spPr>
      </p:pic>
    </p:spTree>
    <p:extLst>
      <p:ext uri="{BB962C8B-B14F-4D97-AF65-F5344CB8AC3E}">
        <p14:creationId xmlns:p14="http://schemas.microsoft.com/office/powerpoint/2010/main" val="339613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3" name="Content Placeholder 2"/>
          <p:cNvSpPr txBox="1">
            <a:spLocks/>
          </p:cNvSpPr>
          <p:nvPr/>
        </p:nvSpPr>
        <p:spPr>
          <a:xfrm>
            <a:off x="279400" y="2286001"/>
            <a:ext cx="15544800" cy="63246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742950" marR="0" indent="-457200" algn="just">
              <a:spcBef>
                <a:spcPts val="1200"/>
              </a:spcBef>
              <a:spcAft>
                <a:spcPts val="1200"/>
              </a:spcAft>
              <a:buFont typeface="Arial" panose="020B0604020202020204" pitchFamily="34" charset="0"/>
              <a:buChar char="•"/>
            </a:pPr>
            <a:r>
              <a:rPr lang="en-US" sz="2800" dirty="0">
                <a:solidFill>
                  <a:srgbClr val="222222"/>
                </a:solidFill>
                <a:latin typeface="Times New Roman" panose="02020603050405020304" pitchFamily="18" charset="0"/>
              </a:rPr>
              <a:t>Speech2face is a web and mobile application-based software that is mainly built to recognize the face general structure, ethnicity and gender with the audio waves. Currently there is no full fledge software in the world that helps in this regard although there are deep learning libraries on which much work is done in the past</a:t>
            </a:r>
            <a:r>
              <a:rPr lang="en-US" sz="1800" dirty="0">
                <a:solidFill>
                  <a:srgbClr val="222222"/>
                </a:solidFill>
                <a:latin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742950" lvl="0" indent="-457200" algn="just">
              <a:spcBef>
                <a:spcPts val="1200"/>
              </a:spcBef>
              <a:spcAft>
                <a:spcPts val="1200"/>
              </a:spcAft>
              <a:buFont typeface="Arial" panose="020B0604020202020204" pitchFamily="34" charset="0"/>
              <a:buChar char="•"/>
            </a:pPr>
            <a:r>
              <a:rPr lang="en-US" sz="2800" dirty="0">
                <a:solidFill>
                  <a:srgbClr val="222222"/>
                </a:solidFill>
                <a:latin typeface="Times New Roman" panose="02020603050405020304" pitchFamily="18" charset="0"/>
              </a:rPr>
              <a:t>It was nearly impossible to predict the appearance of some person with his/her voice. But Artificial Intelligence has made it.</a:t>
            </a:r>
          </a:p>
        </p:txBody>
      </p:sp>
    </p:spTree>
    <p:extLst>
      <p:ext uri="{BB962C8B-B14F-4D97-AF65-F5344CB8AC3E}">
        <p14:creationId xmlns:p14="http://schemas.microsoft.com/office/powerpoint/2010/main" val="22311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Context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4089400" y="7391400"/>
            <a:ext cx="72390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Context Diagram Of Speech2Face </a:t>
            </a:r>
            <a:endParaRPr lang="en-US" sz="2400" u="sng" dirty="0"/>
          </a:p>
        </p:txBody>
      </p:sp>
      <p:pic>
        <p:nvPicPr>
          <p:cNvPr id="6" name="Picture 5">
            <a:extLst>
              <a:ext uri="{FF2B5EF4-FFF2-40B4-BE49-F238E27FC236}">
                <a16:creationId xmlns:a16="http://schemas.microsoft.com/office/drawing/2014/main" id="{EC699B01-CC26-D885-77FF-8DE474B07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0" y="2981243"/>
            <a:ext cx="6934200" cy="3728876"/>
          </a:xfrm>
          <a:prstGeom prst="rect">
            <a:avLst/>
          </a:prstGeom>
        </p:spPr>
      </p:pic>
    </p:spTree>
    <p:extLst>
      <p:ext uri="{BB962C8B-B14F-4D97-AF65-F5344CB8AC3E}">
        <p14:creationId xmlns:p14="http://schemas.microsoft.com/office/powerpoint/2010/main" val="282996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392400" cy="64053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200" dirty="0">
                <a:solidFill>
                  <a:schemeClr val="tx1"/>
                </a:solidFill>
                <a:latin typeface="Times New Roman" panose="02020603050405020304" pitchFamily="18" charset="0"/>
                <a:cs typeface="Times New Roman" panose="02020603050405020304" pitchFamily="18" charset="0"/>
              </a:rPr>
              <a:t>The modules of the project are listed below:</a:t>
            </a:r>
          </a:p>
          <a:p>
            <a:pPr marL="457200" indent="-457200" algn="just">
              <a:buFont typeface="Arial" panose="020B0604020202020204" pitchFamily="34" charset="0"/>
              <a:buChar char="•"/>
            </a:pPr>
            <a:r>
              <a:rPr lang="fr-FR" sz="3600" b="1" dirty="0">
                <a:solidFill>
                  <a:schemeClr val="tx1"/>
                </a:solidFill>
                <a:latin typeface="Times New Roman" panose="02020603050405020304" pitchFamily="18" charset="0"/>
                <a:cs typeface="Times New Roman" panose="02020603050405020304" pitchFamily="18" charset="0"/>
              </a:rPr>
              <a:t>Module 1:</a:t>
            </a:r>
            <a:r>
              <a:rPr lang="fr-FR" sz="3200" dirty="0">
                <a:solidFill>
                  <a:schemeClr val="tx1"/>
                </a:solidFill>
                <a:latin typeface="Times New Roman" panose="02020603050405020304" pitchFamily="18" charset="0"/>
                <a:cs typeface="Times New Roman" panose="02020603050405020304" pitchFamily="18" charset="0"/>
              </a:rPr>
              <a:t>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Profile Management</a:t>
            </a:r>
            <a:endParaRPr lang="fr-FR" sz="32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b="1" dirty="0">
                <a:solidFill>
                  <a:schemeClr val="tx1"/>
                </a:solidFill>
                <a:latin typeface="Times New Roman" panose="02020603050405020304" pitchFamily="18" charset="0"/>
                <a:cs typeface="Times New Roman" panose="02020603050405020304" pitchFamily="18" charset="0"/>
              </a:rPr>
              <a:t>Module 2:</a:t>
            </a:r>
            <a:r>
              <a:rPr lang="en-US"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Place Voice Record</a:t>
            </a:r>
            <a:r>
              <a:rPr lang="en-US" sz="2800" dirty="0">
                <a:solidFill>
                  <a:srgbClr val="000000"/>
                </a:solidFill>
                <a:effectLst/>
                <a:latin typeface="Times New Roman" panose="02020603050405020304" pitchFamily="18" charset="0"/>
                <a:ea typeface="Times New Roman" panose="02020603050405020304" pitchFamily="18" charset="0"/>
              </a:rPr>
              <a:t> </a:t>
            </a:r>
            <a:endParaRPr lang="en-US"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b="1" dirty="0">
                <a:solidFill>
                  <a:schemeClr val="tx1"/>
                </a:solidFill>
                <a:latin typeface="Times New Roman" panose="02020603050405020304" pitchFamily="18" charset="0"/>
                <a:cs typeface="Times New Roman" panose="02020603050405020304" pitchFamily="18" charset="0"/>
              </a:rPr>
              <a:t>Module 3:</a:t>
            </a:r>
            <a:r>
              <a:rPr lang="en-US"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Sound to Face Vector Model</a:t>
            </a:r>
            <a:endParaRPr lang="en-US"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3600" b="1" dirty="0">
                <a:solidFill>
                  <a:schemeClr val="tx1"/>
                </a:solidFill>
                <a:latin typeface="Times New Roman" panose="02020603050405020304" pitchFamily="18" charset="0"/>
                <a:cs typeface="Times New Roman" panose="02020603050405020304" pitchFamily="18" charset="0"/>
              </a:rPr>
              <a:t>Module</a:t>
            </a:r>
            <a:r>
              <a:rPr lang="fr-FR" sz="3600" dirty="0">
                <a:solidFill>
                  <a:schemeClr val="tx1"/>
                </a:solidFill>
                <a:latin typeface="Times New Roman" panose="02020603050405020304" pitchFamily="18" charset="0"/>
                <a:cs typeface="Times New Roman" panose="02020603050405020304" pitchFamily="18" charset="0"/>
              </a:rPr>
              <a:t> </a:t>
            </a:r>
            <a:r>
              <a:rPr lang="fr-FR" sz="3600" b="1" dirty="0">
                <a:solidFill>
                  <a:schemeClr val="tx1"/>
                </a:solidFill>
                <a:latin typeface="Times New Roman" panose="02020603050405020304" pitchFamily="18" charset="0"/>
                <a:cs typeface="Times New Roman" panose="02020603050405020304" pitchFamily="18" charset="0"/>
              </a:rPr>
              <a:t>4:</a:t>
            </a:r>
            <a:r>
              <a:rPr lang="fr-FR"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Face-Vector to Face-Image Model</a:t>
            </a:r>
            <a:endParaRPr lang="fr-FR"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3600" b="1" dirty="0">
                <a:solidFill>
                  <a:schemeClr val="tx1"/>
                </a:solidFill>
                <a:latin typeface="Times New Roman" panose="02020603050405020304" pitchFamily="18" charset="0"/>
                <a:cs typeface="Times New Roman" panose="02020603050405020304" pitchFamily="18" charset="0"/>
              </a:rPr>
              <a:t>Module 5:</a:t>
            </a:r>
            <a:r>
              <a:rPr lang="fr-FR"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Image View Customization</a:t>
            </a:r>
            <a:endParaRPr lang="fr-FR"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b="1" dirty="0">
                <a:solidFill>
                  <a:schemeClr val="tx1"/>
                </a:solidFill>
                <a:latin typeface="Times New Roman" panose="02020603050405020304" pitchFamily="18" charset="0"/>
                <a:cs typeface="Times New Roman" panose="02020603050405020304" pitchFamily="18" charset="0"/>
              </a:rPr>
              <a:t>Module 6:</a:t>
            </a:r>
            <a:r>
              <a:rPr lang="en-US"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Features Enhancer.</a:t>
            </a:r>
            <a:endParaRPr lang="en-US"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b="1" dirty="0">
                <a:solidFill>
                  <a:schemeClr val="tx1"/>
                </a:solidFill>
                <a:latin typeface="Times New Roman" panose="02020603050405020304" pitchFamily="18" charset="0"/>
                <a:cs typeface="Times New Roman" panose="02020603050405020304" pitchFamily="18" charset="0"/>
              </a:rPr>
              <a:t>Module 7:</a:t>
            </a:r>
            <a:r>
              <a:rPr lang="en-US"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Insight Panel</a:t>
            </a:r>
            <a:endParaRPr lang="en-US" sz="2800" dirty="0">
              <a:solidFill>
                <a:srgbClr val="000000"/>
              </a:solidFill>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r>
              <a:rPr lang="en-US" sz="3600" b="1" dirty="0">
                <a:solidFill>
                  <a:srgbClr val="000000"/>
                </a:solidFill>
                <a:latin typeface="Times New Roman" panose="02020603050405020304" pitchFamily="18" charset="0"/>
                <a:cs typeface="Times New Roman" panose="02020603050405020304" pitchFamily="18" charset="0"/>
              </a:rPr>
              <a:t>Module 8:</a:t>
            </a:r>
            <a:r>
              <a:rPr lang="en-US" sz="2800"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Feedback panel</a:t>
            </a:r>
            <a:endParaRPr lang="en-US"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b="1" dirty="0">
                <a:solidFill>
                  <a:schemeClr val="tx1"/>
                </a:solidFill>
                <a:latin typeface="Times New Roman" panose="02020603050405020304" pitchFamily="18" charset="0"/>
                <a:cs typeface="Times New Roman" panose="02020603050405020304" pitchFamily="18" charset="0"/>
              </a:rPr>
              <a:t>Module 9:</a:t>
            </a:r>
            <a:r>
              <a:rPr lang="en-US" sz="3200" dirty="0">
                <a:solidFill>
                  <a:schemeClr val="tx1"/>
                </a:solidFill>
                <a:latin typeface="Times New Roman" panose="02020603050405020304" pitchFamily="18" charset="0"/>
                <a:cs typeface="Times New Roman" panose="02020603050405020304" pitchFamily="18" charset="0"/>
              </a:rPr>
              <a:t> Help and Support</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15570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0497BFB321424AA6ECF9DBB968597F" ma:contentTypeVersion="6" ma:contentTypeDescription="Create a new document." ma:contentTypeScope="" ma:versionID="0d4142df0750ad264c4635eaeec3d43c">
  <xsd:schema xmlns:xsd="http://www.w3.org/2001/XMLSchema" xmlns:xs="http://www.w3.org/2001/XMLSchema" xmlns:p="http://schemas.microsoft.com/office/2006/metadata/properties" xmlns:ns2="ecc46cef-deed-4e15-8ee5-3f6a1a347984" xmlns:ns3="f5822e13-6bbd-4a74-a51f-cef41f4c226e" targetNamespace="http://schemas.microsoft.com/office/2006/metadata/properties" ma:root="true" ma:fieldsID="eb9580a81df3c6e0511f2ba42bcdca12" ns2:_="" ns3:_="">
    <xsd:import namespace="ecc46cef-deed-4e15-8ee5-3f6a1a347984"/>
    <xsd:import namespace="f5822e13-6bbd-4a74-a51f-cef41f4c226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c46cef-deed-4e15-8ee5-3f6a1a3479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822e13-6bbd-4a74-a51f-cef41f4c226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D73F80-5B29-432F-885C-3D863A69CDCC}">
  <ds:schemaRefs>
    <ds:schemaRef ds:uri="http://schemas.microsoft.com/sharepoint/v3/contenttype/forms"/>
  </ds:schemaRefs>
</ds:datastoreItem>
</file>

<file path=customXml/itemProps2.xml><?xml version="1.0" encoding="utf-8"?>
<ds:datastoreItem xmlns:ds="http://schemas.openxmlformats.org/officeDocument/2006/customXml" ds:itemID="{935C0ACA-DA63-4E3C-9EBF-92548882E91C}">
  <ds:schemaRefs>
    <ds:schemaRef ds:uri="http://purl.org/dc/elements/1.1/"/>
    <ds:schemaRef ds:uri="http://schemas.microsoft.com/office/2006/documentManagement/types"/>
    <ds:schemaRef ds:uri="http://schemas.microsoft.com/office/infopath/2007/PartnerControls"/>
    <ds:schemaRef ds:uri="http://purl.org/dc/terms/"/>
    <ds:schemaRef ds:uri="f5822e13-6bbd-4a74-a51f-cef41f4c226e"/>
    <ds:schemaRef ds:uri="http://schemas.openxmlformats.org/package/2006/metadata/core-properties"/>
    <ds:schemaRef ds:uri="http://www.w3.org/XML/1998/namespace"/>
    <ds:schemaRef ds:uri="http://schemas.microsoft.com/office/2006/metadata/properties"/>
    <ds:schemaRef ds:uri="ecc46cef-deed-4e15-8ee5-3f6a1a347984"/>
    <ds:schemaRef ds:uri="http://purl.org/dc/dcmitype/"/>
  </ds:schemaRefs>
</ds:datastoreItem>
</file>

<file path=customXml/itemProps3.xml><?xml version="1.0" encoding="utf-8"?>
<ds:datastoreItem xmlns:ds="http://schemas.openxmlformats.org/officeDocument/2006/customXml" ds:itemID="{8D511C13-FF02-458F-8327-3B012E9FA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c46cef-deed-4e15-8ee5-3f6a1a347984"/>
    <ds:schemaRef ds:uri="f5822e13-6bbd-4a74-a51f-cef41f4c22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412</TotalTime>
  <Words>1197</Words>
  <Application>Microsoft Office PowerPoint</Application>
  <PresentationFormat>Custom</PresentationFormat>
  <Paragraphs>179</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Symbol</vt:lpstr>
      <vt:lpstr>Times</vt:lpstr>
      <vt:lpstr>Times New Roman</vt:lpstr>
      <vt:lpstr>Wingdings</vt:lpstr>
      <vt:lpstr>2_Office Theme</vt:lpstr>
      <vt:lpstr>Department Of Computer Science  </vt:lpstr>
      <vt:lpstr>Software Requirement Specification  Project Title (Speech2Face)   </vt:lpstr>
      <vt:lpstr>Project Category  </vt:lpstr>
      <vt:lpstr>Research Based Project  </vt:lpstr>
      <vt:lpstr>Introduction  </vt:lpstr>
      <vt:lpstr>Tools and Technologies    </vt:lpstr>
      <vt:lpstr>Scope  </vt:lpstr>
      <vt:lpstr>Context Diagram of Proposed Project </vt:lpstr>
      <vt:lpstr>Modules  </vt:lpstr>
      <vt:lpstr>Intended Audience  </vt:lpstr>
      <vt:lpstr>Test Items  </vt:lpstr>
      <vt:lpstr>Features to Be Tested  </vt:lpstr>
      <vt:lpstr>Features to Be Tested  </vt:lpstr>
      <vt:lpstr>Item Pass/Fail Criteria   </vt:lpstr>
      <vt:lpstr>Item Pass/Fail Criteria   </vt:lpstr>
      <vt:lpstr>Item Pass/Fail Criteria   </vt:lpstr>
      <vt:lpstr>Test Deliverables     </vt:lpstr>
      <vt:lpstr>Test Tasks     </vt:lpstr>
      <vt:lpstr>Environmental Needs     </vt:lpstr>
      <vt:lpstr>Responsibilities   </vt:lpstr>
      <vt:lpstr>User Interfaces</vt:lpstr>
      <vt:lpstr>PowerPoint Presentation</vt:lpstr>
      <vt:lpstr>PowerPoint Presentation</vt:lpstr>
      <vt:lpstr>PowerPoint Presentation</vt:lpstr>
      <vt:lpstr>PowerPoint Presentation</vt:lpstr>
      <vt:lpstr>PowerPoint Presentation</vt:lpstr>
      <vt:lpstr>Gantt Chart       </vt:lpstr>
      <vt:lpstr>Conclusion    </vt:lpstr>
      <vt:lpstr>References</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SHAHZANEER AHMED</cp:lastModifiedBy>
  <cp:revision>1133</cp:revision>
  <dcterms:created xsi:type="dcterms:W3CDTF">2006-08-16T00:00:00Z</dcterms:created>
  <dcterms:modified xsi:type="dcterms:W3CDTF">2022-12-23T17:37:17Z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0x010100430497BFB321424AA6ECF9DBB968597F</vt:lpwstr>
  </property>
</Properties>
</file>