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03"/>
  </p:notesMasterIdLst>
  <p:sldIdLst>
    <p:sldId id="435" r:id="rId2"/>
    <p:sldId id="531" r:id="rId3"/>
    <p:sldId id="436" r:id="rId4"/>
    <p:sldId id="404" r:id="rId5"/>
    <p:sldId id="408" r:id="rId6"/>
    <p:sldId id="410" r:id="rId7"/>
    <p:sldId id="413" r:id="rId8"/>
    <p:sldId id="450" r:id="rId9"/>
    <p:sldId id="415" r:id="rId10"/>
    <p:sldId id="416" r:id="rId11"/>
    <p:sldId id="417" r:id="rId12"/>
    <p:sldId id="451" r:id="rId13"/>
    <p:sldId id="418" r:id="rId14"/>
    <p:sldId id="419" r:id="rId15"/>
    <p:sldId id="443" r:id="rId16"/>
    <p:sldId id="444" r:id="rId17"/>
    <p:sldId id="445" r:id="rId18"/>
    <p:sldId id="446" r:id="rId19"/>
    <p:sldId id="447" r:id="rId20"/>
    <p:sldId id="452" r:id="rId21"/>
    <p:sldId id="448" r:id="rId22"/>
    <p:sldId id="449" r:id="rId23"/>
    <p:sldId id="420" r:id="rId24"/>
    <p:sldId id="421" r:id="rId25"/>
    <p:sldId id="423" r:id="rId26"/>
    <p:sldId id="424" r:id="rId27"/>
    <p:sldId id="426" r:id="rId28"/>
    <p:sldId id="427" r:id="rId29"/>
    <p:sldId id="428" r:id="rId30"/>
    <p:sldId id="453" r:id="rId31"/>
    <p:sldId id="429" r:id="rId32"/>
    <p:sldId id="515" r:id="rId33"/>
    <p:sldId id="532" r:id="rId34"/>
    <p:sldId id="533" r:id="rId35"/>
    <p:sldId id="441" r:id="rId36"/>
    <p:sldId id="535" r:id="rId37"/>
    <p:sldId id="536" r:id="rId38"/>
    <p:sldId id="537" r:id="rId39"/>
    <p:sldId id="468" r:id="rId40"/>
    <p:sldId id="458" r:id="rId41"/>
    <p:sldId id="460" r:id="rId42"/>
    <p:sldId id="461" r:id="rId43"/>
    <p:sldId id="462" r:id="rId44"/>
    <p:sldId id="469" r:id="rId45"/>
    <p:sldId id="470" r:id="rId46"/>
    <p:sldId id="538" r:id="rId47"/>
    <p:sldId id="539" r:id="rId48"/>
    <p:sldId id="463" r:id="rId49"/>
    <p:sldId id="465" r:id="rId50"/>
    <p:sldId id="466" r:id="rId51"/>
    <p:sldId id="534" r:id="rId52"/>
    <p:sldId id="467" r:id="rId53"/>
    <p:sldId id="542" r:id="rId54"/>
    <p:sldId id="543" r:id="rId55"/>
    <p:sldId id="546" r:id="rId56"/>
    <p:sldId id="547" r:id="rId57"/>
    <p:sldId id="548" r:id="rId58"/>
    <p:sldId id="498" r:id="rId59"/>
    <p:sldId id="499" r:id="rId60"/>
    <p:sldId id="500" r:id="rId61"/>
    <p:sldId id="501" r:id="rId62"/>
    <p:sldId id="549" r:id="rId63"/>
    <p:sldId id="474" r:id="rId64"/>
    <p:sldId id="502" r:id="rId65"/>
    <p:sldId id="503" r:id="rId66"/>
    <p:sldId id="504" r:id="rId67"/>
    <p:sldId id="550" r:id="rId68"/>
    <p:sldId id="505" r:id="rId69"/>
    <p:sldId id="506" r:id="rId70"/>
    <p:sldId id="507" r:id="rId71"/>
    <p:sldId id="551" r:id="rId72"/>
    <p:sldId id="486" r:id="rId73"/>
    <p:sldId id="520" r:id="rId74"/>
    <p:sldId id="552" r:id="rId75"/>
    <p:sldId id="481" r:id="rId76"/>
    <p:sldId id="482" r:id="rId77"/>
    <p:sldId id="553" r:id="rId78"/>
    <p:sldId id="522" r:id="rId79"/>
    <p:sldId id="554" r:id="rId80"/>
    <p:sldId id="508" r:id="rId81"/>
    <p:sldId id="517" r:id="rId82"/>
    <p:sldId id="509" r:id="rId83"/>
    <p:sldId id="555" r:id="rId84"/>
    <p:sldId id="516" r:id="rId85"/>
    <p:sldId id="510" r:id="rId86"/>
    <p:sldId id="511" r:id="rId87"/>
    <p:sldId id="512" r:id="rId88"/>
    <p:sldId id="523" r:id="rId89"/>
    <p:sldId id="580" r:id="rId90"/>
    <p:sldId id="562" r:id="rId91"/>
    <p:sldId id="526" r:id="rId92"/>
    <p:sldId id="581" r:id="rId93"/>
    <p:sldId id="430" r:id="rId94"/>
    <p:sldId id="454" r:id="rId95"/>
    <p:sldId id="437" r:id="rId96"/>
    <p:sldId id="438" r:id="rId97"/>
    <p:sldId id="455" r:id="rId98"/>
    <p:sldId id="440" r:id="rId99"/>
    <p:sldId id="525" r:id="rId100"/>
    <p:sldId id="432" r:id="rId101"/>
    <p:sldId id="434" r:id="rId102"/>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531"/>
            <p14:sldId id="436"/>
            <p14:sldId id="404"/>
            <p14:sldId id="408"/>
            <p14:sldId id="410"/>
            <p14:sldId id="413"/>
            <p14:sldId id="450"/>
            <p14:sldId id="415"/>
            <p14:sldId id="416"/>
            <p14:sldId id="417"/>
            <p14:sldId id="451"/>
            <p14:sldId id="418"/>
            <p14:sldId id="419"/>
            <p14:sldId id="443"/>
            <p14:sldId id="444"/>
            <p14:sldId id="445"/>
            <p14:sldId id="446"/>
            <p14:sldId id="447"/>
            <p14:sldId id="452"/>
            <p14:sldId id="448"/>
            <p14:sldId id="449"/>
            <p14:sldId id="420"/>
            <p14:sldId id="421"/>
            <p14:sldId id="423"/>
            <p14:sldId id="424"/>
            <p14:sldId id="426"/>
            <p14:sldId id="427"/>
            <p14:sldId id="428"/>
            <p14:sldId id="453"/>
            <p14:sldId id="429"/>
            <p14:sldId id="515"/>
            <p14:sldId id="532"/>
            <p14:sldId id="533"/>
            <p14:sldId id="441"/>
            <p14:sldId id="535"/>
            <p14:sldId id="536"/>
            <p14:sldId id="537"/>
            <p14:sldId id="468"/>
            <p14:sldId id="458"/>
            <p14:sldId id="460"/>
            <p14:sldId id="461"/>
            <p14:sldId id="462"/>
            <p14:sldId id="469"/>
            <p14:sldId id="470"/>
            <p14:sldId id="538"/>
            <p14:sldId id="539"/>
            <p14:sldId id="463"/>
            <p14:sldId id="465"/>
            <p14:sldId id="466"/>
            <p14:sldId id="534"/>
            <p14:sldId id="467"/>
            <p14:sldId id="542"/>
            <p14:sldId id="543"/>
            <p14:sldId id="546"/>
            <p14:sldId id="547"/>
            <p14:sldId id="548"/>
            <p14:sldId id="498"/>
            <p14:sldId id="499"/>
            <p14:sldId id="500"/>
            <p14:sldId id="501"/>
            <p14:sldId id="549"/>
            <p14:sldId id="474"/>
            <p14:sldId id="502"/>
            <p14:sldId id="503"/>
            <p14:sldId id="504"/>
            <p14:sldId id="550"/>
            <p14:sldId id="505"/>
            <p14:sldId id="506"/>
            <p14:sldId id="507"/>
            <p14:sldId id="551"/>
            <p14:sldId id="486"/>
            <p14:sldId id="520"/>
            <p14:sldId id="552"/>
            <p14:sldId id="481"/>
            <p14:sldId id="482"/>
            <p14:sldId id="553"/>
            <p14:sldId id="522"/>
            <p14:sldId id="554"/>
            <p14:sldId id="508"/>
            <p14:sldId id="517"/>
            <p14:sldId id="509"/>
            <p14:sldId id="555"/>
            <p14:sldId id="516"/>
            <p14:sldId id="510"/>
            <p14:sldId id="511"/>
            <p14:sldId id="512"/>
            <p14:sldId id="523"/>
            <p14:sldId id="580"/>
            <p14:sldId id="562"/>
            <p14:sldId id="526"/>
            <p14:sldId id="581"/>
            <p14:sldId id="430"/>
            <p14:sldId id="454"/>
            <p14:sldId id="437"/>
            <p14:sldId id="438"/>
            <p14:sldId id="455"/>
            <p14:sldId id="440"/>
            <p14:sldId id="525"/>
            <p14:sldId id="432"/>
            <p14:sldId id="434"/>
          </p14:sldIdLst>
        </p14:section>
      </p14:sectionLst>
    </p:ex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54" d="100"/>
          <a:sy n="54" d="100"/>
        </p:scale>
        <p:origin x="696" y="90"/>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12/31/2022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hyperlink" Target="https://speech2face.github.io/" TargetMode="External"/><Relationship Id="rId2" Type="http://schemas.openxmlformats.org/officeDocument/2006/relationships/hyperlink" Target="https://www.github.com/topics/sound-classification" TargetMode="External"/><Relationship Id="rId1" Type="http://schemas.openxmlformats.org/officeDocument/2006/relationships/slideLayout" Target="../slideLayouts/slideLayout1.xml"/><Relationship Id="rId4" Type="http://schemas.openxmlformats.org/officeDocument/2006/relationships/hyperlink" Target="https://www.geeksforgeeks.org/facenet-using-facial-recognition-system/%23:~:text=FaceNet%20is%20the%20name%20of,for%20Face%20Recognition%20and%20Clustering." TargetMode="External"/></Relationships>
</file>

<file path=ppt/slides/_rels/slide10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M1_UC5.pdf" TargetMode="External"/><Relationship Id="rId3" Type="http://schemas.openxmlformats.org/officeDocument/2006/relationships/hyperlink" Target="Tabular%20Usecase%20Module%201.pdf" TargetMode="External"/><Relationship Id="rId7" Type="http://schemas.openxmlformats.org/officeDocument/2006/relationships/hyperlink" Target="M1_UC4.pdf" TargetMode="External"/><Relationship Id="rId2" Type="http://schemas.openxmlformats.org/officeDocument/2006/relationships/hyperlink" Target="Module%201.pdf" TargetMode="External"/><Relationship Id="rId1" Type="http://schemas.openxmlformats.org/officeDocument/2006/relationships/slideLayout" Target="../slideLayouts/slideLayout1.xml"/><Relationship Id="rId6" Type="http://schemas.openxmlformats.org/officeDocument/2006/relationships/hyperlink" Target="M1_UC3.pdf" TargetMode="External"/><Relationship Id="rId5" Type="http://schemas.openxmlformats.org/officeDocument/2006/relationships/hyperlink" Target="M1_UC2.pdf" TargetMode="External"/><Relationship Id="rId4" Type="http://schemas.openxmlformats.org/officeDocument/2006/relationships/hyperlink" Target="M1_UC1.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Tabular%20Usecase%20Module%201.pdf" TargetMode="External"/><Relationship Id="rId2" Type="http://schemas.openxmlformats.org/officeDocument/2006/relationships/hyperlink" Target="Module%201.pdf" TargetMode="External"/><Relationship Id="rId1" Type="http://schemas.openxmlformats.org/officeDocument/2006/relationships/slideLayout" Target="../slideLayouts/slideLayout2.xml"/><Relationship Id="rId4" Type="http://schemas.openxmlformats.org/officeDocument/2006/relationships/hyperlink" Target="M1_UC6.pdf"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M2_UC6.pdf" TargetMode="External"/><Relationship Id="rId3" Type="http://schemas.openxmlformats.org/officeDocument/2006/relationships/hyperlink" Target="M2_UC1.pdf" TargetMode="External"/><Relationship Id="rId7" Type="http://schemas.openxmlformats.org/officeDocument/2006/relationships/hyperlink" Target="M2_UC5.pdf" TargetMode="External"/><Relationship Id="rId2" Type="http://schemas.openxmlformats.org/officeDocument/2006/relationships/hyperlink" Target="Tabular%20Usecase%20Module%202.pdf" TargetMode="External"/><Relationship Id="rId1" Type="http://schemas.openxmlformats.org/officeDocument/2006/relationships/slideLayout" Target="../slideLayouts/slideLayout2.xml"/><Relationship Id="rId6" Type="http://schemas.openxmlformats.org/officeDocument/2006/relationships/hyperlink" Target="M2_UC4.pdf" TargetMode="External"/><Relationship Id="rId5" Type="http://schemas.openxmlformats.org/officeDocument/2006/relationships/hyperlink" Target="M2_UC3.pdf" TargetMode="External"/><Relationship Id="rId4" Type="http://schemas.openxmlformats.org/officeDocument/2006/relationships/hyperlink" Target="M2_UC2.pdf" TargetMode="External"/><Relationship Id="rId9" Type="http://schemas.openxmlformats.org/officeDocument/2006/relationships/hyperlink" Target="M2_UC7.pdf"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M3_UC2.pdf" TargetMode="External"/><Relationship Id="rId2" Type="http://schemas.openxmlformats.org/officeDocument/2006/relationships/hyperlink" Target="M3_UC1.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3_UC2.pdf" TargetMode="External"/><Relationship Id="rId2" Type="http://schemas.openxmlformats.org/officeDocument/2006/relationships/hyperlink" Target="M3_UC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M5_UC2.pdf" TargetMode="External"/><Relationship Id="rId2" Type="http://schemas.openxmlformats.org/officeDocument/2006/relationships/hyperlink" Target="M5_UC1.pdf" TargetMode="External"/><Relationship Id="rId1" Type="http://schemas.openxmlformats.org/officeDocument/2006/relationships/slideLayout" Target="../slideLayouts/slideLayout2.xml"/><Relationship Id="rId6" Type="http://schemas.openxmlformats.org/officeDocument/2006/relationships/hyperlink" Target="M5_UC6.pdf" TargetMode="External"/><Relationship Id="rId5" Type="http://schemas.openxmlformats.org/officeDocument/2006/relationships/hyperlink" Target="M5_UC5.pdf" TargetMode="External"/><Relationship Id="rId4" Type="http://schemas.openxmlformats.org/officeDocument/2006/relationships/hyperlink" Target="M5_UC4.pd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6_UC1.pdf" TargetMode="External"/><Relationship Id="rId7" Type="http://schemas.openxmlformats.org/officeDocument/2006/relationships/hyperlink" Target="M6_UC5.pdf" TargetMode="External"/><Relationship Id="rId2" Type="http://schemas.openxmlformats.org/officeDocument/2006/relationships/hyperlink" Target="Tabular%20Usecase%20Module%206.pdf" TargetMode="External"/><Relationship Id="rId1" Type="http://schemas.openxmlformats.org/officeDocument/2006/relationships/slideLayout" Target="../slideLayouts/slideLayout2.xml"/><Relationship Id="rId6" Type="http://schemas.openxmlformats.org/officeDocument/2006/relationships/hyperlink" Target="M6_UC4.pdf" TargetMode="External"/><Relationship Id="rId5" Type="http://schemas.openxmlformats.org/officeDocument/2006/relationships/hyperlink" Target="M6_UC3.pdf" TargetMode="External"/><Relationship Id="rId4" Type="http://schemas.openxmlformats.org/officeDocument/2006/relationships/hyperlink" Target="M6_UC2.pdf"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M7_UC1.pdf" TargetMode="External"/><Relationship Id="rId2" Type="http://schemas.openxmlformats.org/officeDocument/2006/relationships/hyperlink" Target="Tabular%20Usecase%20Module%207.pdf" TargetMode="External"/><Relationship Id="rId1" Type="http://schemas.openxmlformats.org/officeDocument/2006/relationships/slideLayout" Target="../slideLayouts/slideLayout2.xml"/><Relationship Id="rId5" Type="http://schemas.openxmlformats.org/officeDocument/2006/relationships/hyperlink" Target="M7_UC3.pdf" TargetMode="External"/><Relationship Id="rId4" Type="http://schemas.openxmlformats.org/officeDocument/2006/relationships/hyperlink" Target="M7_UC2.pdf"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M8_UC1.pdf" TargetMode="External"/><Relationship Id="rId2" Type="http://schemas.openxmlformats.org/officeDocument/2006/relationships/hyperlink" Target="Tabular%20Usecase%20Module%208.pdf" TargetMode="External"/><Relationship Id="rId1" Type="http://schemas.openxmlformats.org/officeDocument/2006/relationships/slideLayout" Target="../slideLayouts/slideLayout2.xml"/><Relationship Id="rId6" Type="http://schemas.openxmlformats.org/officeDocument/2006/relationships/hyperlink" Target="M8_UC6.pdf" TargetMode="External"/><Relationship Id="rId5" Type="http://schemas.openxmlformats.org/officeDocument/2006/relationships/hyperlink" Target="M8_UC5.pdf" TargetMode="External"/><Relationship Id="rId4" Type="http://schemas.openxmlformats.org/officeDocument/2006/relationships/hyperlink" Target="M8_UC3.pdf"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M8_UC3.pdf" TargetMode="External"/><Relationship Id="rId2" Type="http://schemas.openxmlformats.org/officeDocument/2006/relationships/hyperlink" Target="M8_UC1.pdf" TargetMode="External"/><Relationship Id="rId1" Type="http://schemas.openxmlformats.org/officeDocument/2006/relationships/slideLayout" Target="../slideLayouts/slideLayout2.xml"/><Relationship Id="rId5" Type="http://schemas.openxmlformats.org/officeDocument/2006/relationships/hyperlink" Target="M8_UC6.pdf" TargetMode="External"/><Relationship Id="rId4" Type="http://schemas.openxmlformats.org/officeDocument/2006/relationships/hyperlink" Target="M8_UC5.pdf"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M8_UC3.pdf" TargetMode="External"/><Relationship Id="rId2" Type="http://schemas.openxmlformats.org/officeDocument/2006/relationships/hyperlink" Target="M8_UC1.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
        <p:nvSpPr>
          <p:cNvPr id="2" name="Slide Number Placeholder 1">
            <a:extLst>
              <a:ext uri="{FF2B5EF4-FFF2-40B4-BE49-F238E27FC236}">
                <a16:creationId xmlns:a16="http://schemas.microsoft.com/office/drawing/2014/main" id="{5F64F9F5-843F-408D-B10F-6874D1B5C8A1}"/>
              </a:ext>
            </a:extLst>
          </p:cNvPr>
          <p:cNvSpPr>
            <a:spLocks noGrp="1"/>
          </p:cNvSpPr>
          <p:nvPr>
            <p:ph type="sldNum" sz="quarter" idx="12"/>
          </p:nvPr>
        </p:nvSpPr>
        <p:spPr/>
        <p:txBody>
          <a:bodyPr/>
          <a:lstStyle/>
          <a:p>
            <a:fld id="{A8EF9831-35B4-4843-9AA9-F06FC1EDDB89}" type="slidenum">
              <a:rPr lang="en-US" smtClean="0">
                <a:solidFill>
                  <a:prstClr val="white"/>
                </a:solidFill>
              </a:rPr>
              <a:pPr/>
              <a:t>1</a:t>
            </a:fld>
            <a:endParaRPr lang="en-US" dirty="0">
              <a:solidFill>
                <a:prstClr val="white"/>
              </a:solidFill>
            </a:endParaRPr>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Following are the advantages of our application: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Privacy of person is there because the resemblance is apparently not 100% right.</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helps investigation teams to get an idea how the criminals look like by using their voice.</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We evaluate and numerically  quantify how and in what matter reconstruction from audio resemblance the true face of speaker.</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a:t>
            </a:fld>
            <a:endParaRPr lang="en-US" dirty="0">
              <a:solidFill>
                <a:prstClr val="white"/>
              </a:solidFill>
              <a:latin typeface="Calibri"/>
            </a:endParaRPr>
          </a:p>
        </p:txBody>
      </p:sp>
    </p:spTree>
    <p:extLst>
      <p:ext uri="{BB962C8B-B14F-4D97-AF65-F5344CB8AC3E}">
        <p14:creationId xmlns:p14="http://schemas.microsoft.com/office/powerpoint/2010/main" val="24864921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590800"/>
            <a:ext cx="15697200" cy="5638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2750"/>
              </a:lnSpc>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Related Systems: </a:t>
            </a:r>
          </a:p>
          <a:p>
            <a:pPr algn="l">
              <a:lnSpc>
                <a:spcPts val="2750"/>
              </a:lnSpc>
            </a:pPr>
            <a:r>
              <a:rPr lang="en-US" sz="2400" b="1"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https://www.github.com/topics/sound-classification</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hlinkClick r:id="rId3"/>
              </a:rPr>
              <a:t>https://speech2face.github.io/</a:t>
            </a:r>
            <a:endPar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Google </a:t>
            </a:r>
            <a:r>
              <a:rPr lang="en-US" sz="2400" b="1"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Facenet</a:t>
            </a:r>
            <a:endPar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1"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dirty="0" err="1">
                <a:solidFill>
                  <a:srgbClr val="000000"/>
                </a:solidFill>
                <a:latin typeface="Times New Roman" panose="02020603050405020304" pitchFamily="18" charset="0"/>
                <a:cs typeface="Times New Roman" panose="02020603050405020304" pitchFamily="18" charset="0"/>
              </a:rPr>
              <a:t>Youtube</a:t>
            </a:r>
            <a:r>
              <a:rPr lang="en-US" sz="2400" b="1" dirty="0">
                <a:solidFill>
                  <a:srgbClr val="000000"/>
                </a:solidFill>
                <a:latin typeface="Times New Roman" panose="02020603050405020304" pitchFamily="18" charset="0"/>
                <a:cs typeface="Times New Roman" panose="02020603050405020304" pitchFamily="18" charset="0"/>
              </a:rPr>
              <a:t> Resources</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rPr>
              <a:t>https://www.youtube.com/watch?v=aKYlSIs3UDY&amp;t=334s</a:t>
            </a:r>
            <a:endParaRPr lang="en-US" sz="1400" b="1" kern="1400" dirty="0">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183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101</a:t>
            </a:fld>
            <a:endParaRPr lang="en-US" dirty="0">
              <a:solidFill>
                <a:prstClr val="white"/>
              </a:solidFill>
              <a:latin typeface="Calibri"/>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will be designed to provide coordination among the tenants and proprietors. </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Profile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users will have to register and then sign into the system to use it. His record will be saved against his ID.</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Chat bot: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an intelligent chatbot that will help the user to get started with the application and will guide about usage.</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Post-Voice record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can record voice, add previously existing voice , update it and delete it. It will be analyzed by the ML model.</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to Vector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voice is the extracted and converted to the vector model with the help of machine learning and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Model to Vector-Image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generated vector model is taken as input for this module and It is converted to image form using the power of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Help and Support: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User’s queries will be resolved through an AI bot and If it is unable to resolve query then user will have option to live chat with the support team. </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11</a:t>
            </a:fld>
            <a:endParaRPr lang="en-US" dirty="0">
              <a:solidFill>
                <a:prstClr val="white"/>
              </a:solidFill>
              <a:latin typeface="Calibri"/>
            </a:endParaRPr>
          </a:p>
        </p:txBody>
      </p:sp>
    </p:spTree>
    <p:extLst>
      <p:ext uri="{BB962C8B-B14F-4D97-AF65-F5344CB8AC3E}">
        <p14:creationId xmlns:p14="http://schemas.microsoft.com/office/powerpoint/2010/main" val="366995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Review</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Module:</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As the project is R &amp; D based therefore it is not 100% possible for the system to detect the correct insights. Therefore, the system will prompt the user to give his feedback and it will improve itself according to the reviews given by users.</a:t>
            </a: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rgbClr val="000000"/>
                </a:solidFill>
                <a:effectLst/>
                <a:latin typeface="Times New Roman" panose="02020603050405020304" pitchFamily="18" charset="0"/>
                <a:ea typeface="Times New Roman" panose="02020603050405020304" pitchFamily="18" charset="0"/>
              </a:rPr>
              <a:t>Insights Module:</a:t>
            </a:r>
            <a:r>
              <a:rPr lang="en-US" sz="2400" dirty="0">
                <a:solidFill>
                  <a:srgbClr val="000000"/>
                </a:solidFill>
                <a:effectLst/>
                <a:latin typeface="Times New Roman" panose="02020603050405020304" pitchFamily="18" charset="0"/>
                <a:ea typeface="Times New Roman" panose="02020603050405020304" pitchFamily="18" charset="0"/>
              </a:rPr>
              <a:t> It Opens a page to the insights that are obtained by the voice notes including predicted age, race, nose type, facial features details, etc.</a:t>
            </a:r>
            <a:endParaRPr lang="en-US" sz="2400" dirty="0">
              <a:effectLst/>
              <a:latin typeface="Times New Roman" panose="02020603050405020304" pitchFamily="18" charset="0"/>
              <a:ea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12</a:t>
            </a:fld>
            <a:endParaRPr lang="en-US" dirty="0">
              <a:solidFill>
                <a:prstClr val="white"/>
              </a:solidFill>
              <a:latin typeface="Calibri"/>
            </a:endParaRPr>
          </a:p>
        </p:txBody>
      </p:sp>
    </p:spTree>
    <p:extLst>
      <p:ext uri="{BB962C8B-B14F-4D97-AF65-F5344CB8AC3E}">
        <p14:creationId xmlns:p14="http://schemas.microsoft.com/office/powerpoint/2010/main" val="398839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The modules of the project are listed below:</a:t>
            </a: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1:</a:t>
            </a:r>
            <a:r>
              <a:rPr lang="fr-FR"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endParaRPr lang="fr-FR" sz="24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2:</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Place Voice Record</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3:</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Sound to Face Vector Model</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a:t>
            </a:r>
            <a:r>
              <a:rPr lang="fr-FR" sz="2800" dirty="0">
                <a:solidFill>
                  <a:schemeClr val="tx1"/>
                </a:solidFill>
                <a:latin typeface="Times New Roman" panose="02020603050405020304" pitchFamily="18" charset="0"/>
                <a:cs typeface="Times New Roman" panose="02020603050405020304" pitchFamily="18" charset="0"/>
              </a:rPr>
              <a:t> </a:t>
            </a:r>
            <a:r>
              <a:rPr lang="fr-FR" sz="2800" b="1" dirty="0">
                <a:solidFill>
                  <a:schemeClr val="tx1"/>
                </a:solidFill>
                <a:latin typeface="Times New Roman" panose="02020603050405020304" pitchFamily="18" charset="0"/>
                <a:cs typeface="Times New Roman" panose="02020603050405020304" pitchFamily="18" charset="0"/>
              </a:rPr>
              <a:t>4:</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Face-Vector to Face-Image Model</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5:</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Image View Customization</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6:</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Features Enhancer.</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7:</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Insight Panel</a:t>
            </a:r>
            <a:endParaRPr lang="en-US" sz="2000" dirty="0">
              <a:solidFill>
                <a:srgbClr val="000000"/>
              </a:solidFill>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Module 8:</a:t>
            </a:r>
            <a:r>
              <a:rPr lang="en-US" sz="20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Feedback panel</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9:</a:t>
            </a:r>
            <a:r>
              <a:rPr lang="en-US" sz="2400" dirty="0">
                <a:solidFill>
                  <a:schemeClr val="tx1"/>
                </a:solidFill>
                <a:latin typeface="Times New Roman" panose="02020603050405020304" pitchFamily="18" charset="0"/>
                <a:cs typeface="Times New Roman" panose="02020603050405020304" pitchFamily="18" charset="0"/>
              </a:rPr>
              <a:t> Help and Support</a:t>
            </a:r>
          </a:p>
          <a:p>
            <a:pPr lvl="1" algn="just"/>
            <a:endParaRPr lang="en-US" sz="24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13</a:t>
            </a:fld>
            <a:endParaRPr lang="en-US" dirty="0">
              <a:solidFill>
                <a:prstClr val="white"/>
              </a:solidFill>
              <a:latin typeface="Calibri"/>
            </a:endParaRPr>
          </a:p>
        </p:txBody>
      </p:sp>
    </p:spTree>
    <p:extLst>
      <p:ext uri="{BB962C8B-B14F-4D97-AF65-F5344CB8AC3E}">
        <p14:creationId xmlns:p14="http://schemas.microsoft.com/office/powerpoint/2010/main" val="17208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a:t>
            </a:r>
            <a:r>
              <a:rPr lang="fr-FR" sz="4800" b="1" u="sng" dirty="0">
                <a:solidFill>
                  <a:schemeClr val="tx1"/>
                </a:solidFill>
                <a:latin typeface="Times New Roman" panose="02020603050405020304" pitchFamily="18" charset="0"/>
                <a:cs typeface="Times New Roman" panose="02020603050405020304" pitchFamily="18" charset="0"/>
              </a:rPr>
              <a:t>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Sign Up							</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Log In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in as Guest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Phone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profile Information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Profile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MF-8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Logout</a:t>
            </a:r>
          </a:p>
          <a:p>
            <a:pPr marL="457200"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14</a:t>
            </a:fld>
            <a:endParaRPr lang="en-US" dirty="0">
              <a:solidFill>
                <a:prstClr val="white"/>
              </a:solidFill>
              <a:latin typeface="Calibri"/>
            </a:endParaRPr>
          </a:p>
        </p:txBody>
      </p:sp>
    </p:spTree>
    <p:extLst>
      <p:ext uri="{BB962C8B-B14F-4D97-AF65-F5344CB8AC3E}">
        <p14:creationId xmlns:p14="http://schemas.microsoft.com/office/powerpoint/2010/main" val="282996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Module-2: </a:t>
            </a:r>
            <a:r>
              <a:rPr lang="fr-FR" sz="4800" b="1" u="sng" dirty="0">
                <a:latin typeface="Times New Roman" panose="02020603050405020304" pitchFamily="18" charset="0"/>
                <a:cs typeface="Times New Roman" panose="02020603050405020304" pitchFamily="18" charset="0"/>
              </a:rPr>
              <a:t>Place Voice Record</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Record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video to fetch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Update video</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video	</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15</a:t>
            </a:fld>
            <a:endParaRPr lang="en-US" dirty="0">
              <a:solidFill>
                <a:prstClr val="white"/>
              </a:solidFill>
              <a:latin typeface="Calibri"/>
            </a:endParaRPr>
          </a:p>
        </p:txBody>
      </p:sp>
    </p:spTree>
    <p:extLst>
      <p:ext uri="{BB962C8B-B14F-4D97-AF65-F5344CB8AC3E}">
        <p14:creationId xmlns:p14="http://schemas.microsoft.com/office/powerpoint/2010/main" val="90098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Module-3: </a:t>
            </a:r>
            <a:r>
              <a:rPr lang="fr-FR" sz="4800" b="1" u="sng" dirty="0">
                <a:latin typeface="Times New Roman" panose="02020603050405020304" pitchFamily="18" charset="0"/>
                <a:cs typeface="Times New Roman" panose="02020603050405020304" pitchFamily="18" charset="0"/>
              </a:rPr>
              <a:t>Sound to Face </a:t>
            </a:r>
            <a:r>
              <a:rPr lang="fr-FR" sz="4800" b="1" u="sng" dirty="0" err="1">
                <a:latin typeface="Times New Roman" panose="02020603050405020304" pitchFamily="18" charset="0"/>
                <a:cs typeface="Times New Roman" panose="02020603050405020304" pitchFamily="18" charset="0"/>
              </a:rPr>
              <a:t>Vector</a:t>
            </a:r>
            <a:r>
              <a:rPr lang="fr-FR" sz="4800" b="1" u="sng" dirty="0">
                <a:latin typeface="Times New Roman" panose="02020603050405020304" pitchFamily="18" charset="0"/>
                <a:cs typeface="Times New Roman" panose="02020603050405020304" pitchFamily="18" charset="0"/>
              </a:rPr>
              <a:t> Model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Sound to vector modeling via Deep Learning</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Generate vector Model</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16</a:t>
            </a:fld>
            <a:endParaRPr lang="en-US" dirty="0">
              <a:solidFill>
                <a:prstClr val="white"/>
              </a:solidFill>
              <a:latin typeface="Calibri"/>
            </a:endParaRPr>
          </a:p>
        </p:txBody>
      </p:sp>
    </p:spTree>
    <p:extLst>
      <p:ext uri="{BB962C8B-B14F-4D97-AF65-F5344CB8AC3E}">
        <p14:creationId xmlns:p14="http://schemas.microsoft.com/office/powerpoint/2010/main" val="42885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Module-4:Face-Vector to face-Image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Vector to image model via deep learning.</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Generate image model.</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17</a:t>
            </a:fld>
            <a:endParaRPr lang="en-US" dirty="0">
              <a:solidFill>
                <a:prstClr val="white"/>
              </a:solidFill>
              <a:latin typeface="Calibri"/>
            </a:endParaRPr>
          </a:p>
        </p:txBody>
      </p:sp>
    </p:spTree>
    <p:extLst>
      <p:ext uri="{BB962C8B-B14F-4D97-AF65-F5344CB8AC3E}">
        <p14:creationId xmlns:p14="http://schemas.microsoft.com/office/powerpoint/2010/main" val="185778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Module-5:Image View Customization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Brightness Control</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Saturation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Skin Color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Filters</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18</a:t>
            </a:fld>
            <a:endParaRPr lang="en-US" dirty="0">
              <a:solidFill>
                <a:prstClr val="white"/>
              </a:solidFill>
              <a:latin typeface="Calibri"/>
            </a:endParaRPr>
          </a:p>
        </p:txBody>
      </p:sp>
    </p:spTree>
    <p:extLst>
      <p:ext uri="{BB962C8B-B14F-4D97-AF65-F5344CB8AC3E}">
        <p14:creationId xmlns:p14="http://schemas.microsoft.com/office/powerpoint/2010/main" val="396173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Module-6: </a:t>
            </a:r>
            <a:r>
              <a:rPr lang="fr-FR" sz="4800" b="1" u="sng" dirty="0" err="1">
                <a:latin typeface="Times New Roman" panose="02020603050405020304" pitchFamily="18" charset="0"/>
                <a:cs typeface="Times New Roman" panose="02020603050405020304" pitchFamily="18" charset="0"/>
              </a:rPr>
              <a:t>Features</a:t>
            </a:r>
            <a:r>
              <a:rPr lang="fr-FR" sz="4800" b="1" u="sng" dirty="0">
                <a:latin typeface="Times New Roman" panose="02020603050405020304" pitchFamily="18" charset="0"/>
                <a:cs typeface="Times New Roman" panose="02020603050405020304" pitchFamily="18" charset="0"/>
              </a:rPr>
              <a:t> </a:t>
            </a:r>
            <a:r>
              <a:rPr lang="fr-FR" sz="4800" b="1" u="sng" dirty="0" err="1">
                <a:latin typeface="Times New Roman" panose="02020603050405020304" pitchFamily="18" charset="0"/>
                <a:cs typeface="Times New Roman" panose="02020603050405020304" pitchFamily="18" charset="0"/>
              </a:rPr>
              <a:t>Enhancer</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Face Shape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Nose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Eyebrow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Beard Maker</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Eye Enhancement</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19</a:t>
            </a:fld>
            <a:endParaRPr lang="en-US" dirty="0">
              <a:solidFill>
                <a:prstClr val="white"/>
              </a:solidFill>
              <a:latin typeface="Calibri"/>
            </a:endParaRPr>
          </a:p>
        </p:txBody>
      </p:sp>
    </p:spTree>
    <p:extLst>
      <p:ext uri="{BB962C8B-B14F-4D97-AF65-F5344CB8AC3E}">
        <p14:creationId xmlns:p14="http://schemas.microsoft.com/office/powerpoint/2010/main" val="287036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228600"/>
            <a:ext cx="10881360" cy="1447800"/>
          </a:xfrm>
        </p:spPr>
        <p:txBody>
          <a:bodyPr/>
          <a:lstStyle/>
          <a:p>
            <a:r>
              <a:rPr lang="en-US" sz="4000" b="1" u="sng" dirty="0">
                <a:latin typeface="Times New Roman" panose="02020603050405020304" pitchFamily="18" charset="0"/>
                <a:ea typeface="Tahoma" panose="020B0604030504040204" pitchFamily="34" charset="0"/>
                <a:cs typeface="Times New Roman" panose="02020603050405020304" pitchFamily="18" charset="0"/>
              </a:rPr>
              <a:t>Final Report</a:t>
            </a:r>
            <a:br>
              <a:rPr lang="en-US" sz="4000" b="1" u="sng" dirty="0">
                <a:latin typeface="Times New Roman" panose="02020603050405020304" pitchFamily="18" charset="0"/>
                <a:ea typeface="Tahoma" panose="020B0604030504040204" pitchFamily="34" charset="0"/>
                <a:cs typeface="Times New Roman" panose="02020603050405020304" pitchFamily="18" charset="0"/>
              </a:rPr>
            </a:br>
            <a:r>
              <a:rPr lang="en-US" sz="4000" b="1" u="sng" dirty="0">
                <a:latin typeface="Times New Roman" panose="02020603050405020304" pitchFamily="18" charset="0"/>
                <a:ea typeface="Tahoma" panose="020B0604030504040204" pitchFamily="34" charset="0"/>
                <a:cs typeface="Times New Roman" panose="02020603050405020304" pitchFamily="18" charset="0"/>
              </a:rPr>
              <a:t>Speech2Face</a:t>
            </a:r>
            <a:r>
              <a:rPr lang="en-US" sz="4000" b="1" dirty="0">
                <a:latin typeface="Times New Roman" panose="02020603050405020304" pitchFamily="18" charset="0"/>
                <a:cs typeface="Times New Roman" panose="02020603050405020304" pitchFamily="18" charset="0"/>
              </a:rPr>
              <a:t> Application</a:t>
            </a:r>
            <a:br>
              <a:rPr lang="en-US" sz="7500" b="1" dirty="0"/>
            </a:br>
            <a:endParaRPr lang="en-US" sz="3200" b="1" dirty="0"/>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Shahzaneer Ahmed</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CUI/SP21-BCS-087/ISB</a:t>
            </a: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err="1">
                <a:solidFill>
                  <a:prstClr val="black"/>
                </a:solidFill>
                <a:latin typeface="Times New Roman" panose="02020603050405020304" pitchFamily="18" charset="0"/>
                <a:cs typeface="Times New Roman" panose="02020603050405020304" pitchFamily="18" charset="0"/>
              </a:rPr>
              <a:t>Shayan</a:t>
            </a:r>
            <a:r>
              <a:rPr lang="en-US" sz="3000" b="1" dirty="0">
                <a:solidFill>
                  <a:prstClr val="black"/>
                </a:solidFill>
                <a:latin typeface="Times New Roman" panose="02020603050405020304" pitchFamily="18" charset="0"/>
                <a:cs typeface="Times New Roman" panose="02020603050405020304" pitchFamily="18" charset="0"/>
              </a:rPr>
              <a:t> </a:t>
            </a:r>
            <a:r>
              <a:rPr lang="en-US" sz="3000" b="1" dirty="0" err="1">
                <a:solidFill>
                  <a:prstClr val="black"/>
                </a:solidFill>
                <a:latin typeface="Times New Roman" panose="02020603050405020304" pitchFamily="18" charset="0"/>
                <a:cs typeface="Times New Roman" panose="02020603050405020304" pitchFamily="18" charset="0"/>
              </a:rPr>
              <a:t>Zameer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CUI/SP21-BCS-088/ISB</a:t>
            </a: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3798837"/>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GB" sz="3000" dirty="0">
                <a:solidFill>
                  <a:prstClr val="black"/>
                </a:solidFill>
                <a:latin typeface="Times New Roman" panose="02020603050405020304" pitchFamily="18" charset="0"/>
                <a:cs typeface="Times New Roman" panose="02020603050405020304" pitchFamily="18" charset="0"/>
              </a:rPr>
              <a:t>Mr. </a:t>
            </a:r>
            <a:r>
              <a:rPr lang="en-GB" sz="3000" dirty="0" err="1">
                <a:solidFill>
                  <a:prstClr val="black"/>
                </a:solidFill>
                <a:latin typeface="Times New Roman" panose="02020603050405020304" pitchFamily="18" charset="0"/>
                <a:cs typeface="Times New Roman" panose="02020603050405020304" pitchFamily="18" charset="0"/>
              </a:rPr>
              <a:t>Tehseen</a:t>
            </a:r>
            <a:r>
              <a:rPr lang="en-GB" sz="3000" dirty="0">
                <a:solidFill>
                  <a:prstClr val="black"/>
                </a:solidFill>
                <a:latin typeface="Times New Roman" panose="02020603050405020304" pitchFamily="18" charset="0"/>
                <a:cs typeface="Times New Roman" panose="02020603050405020304" pitchFamily="18" charset="0"/>
              </a:rPr>
              <a:t> Riaz Abbasi</a:t>
            </a: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(31</a:t>
            </a:r>
            <a:r>
              <a:rPr lang="en-US" sz="3000" baseline="30000" dirty="0">
                <a:solidFill>
                  <a:prstClr val="black"/>
                </a:solidFill>
                <a:latin typeface="Times New Roman" panose="02020603050405020304" pitchFamily="18" charset="0"/>
                <a:cs typeface="Times New Roman" panose="02020603050405020304" pitchFamily="18" charset="0"/>
              </a:rPr>
              <a:t>st</a:t>
            </a:r>
            <a:r>
              <a:rPr lang="en-US" sz="3000" dirty="0">
                <a:solidFill>
                  <a:prstClr val="black"/>
                </a:solidFill>
                <a:latin typeface="Times New Roman" panose="02020603050405020304" pitchFamily="18" charset="0"/>
                <a:cs typeface="Times New Roman" panose="02020603050405020304" pitchFamily="18" charset="0"/>
              </a:rPr>
              <a:t> dec 2022)</a:t>
            </a:r>
          </a:p>
          <a:p>
            <a:r>
              <a:rPr lang="en-US" sz="30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a:t>
            </a:fld>
            <a:endParaRPr lang="en-US" dirty="0">
              <a:solidFill>
                <a:prstClr val="white"/>
              </a:solidFill>
              <a:latin typeface="Calibri"/>
            </a:endParaRPr>
          </a:p>
        </p:txBody>
      </p:sp>
    </p:spTree>
    <p:extLst>
      <p:ext uri="{BB962C8B-B14F-4D97-AF65-F5344CB8AC3E}">
        <p14:creationId xmlns:p14="http://schemas.microsoft.com/office/powerpoint/2010/main" val="1600175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Module-7: </a:t>
            </a:r>
            <a:r>
              <a:rPr lang="fr-FR" sz="4800" b="1" u="sng" dirty="0">
                <a:latin typeface="Times New Roman" panose="02020603050405020304" pitchFamily="18" charset="0"/>
                <a:cs typeface="Times New Roman" panose="02020603050405020304" pitchFamily="18" charset="0"/>
              </a:rPr>
              <a:t>Insight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View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Download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Share on Socials</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20</a:t>
            </a:fld>
            <a:endParaRPr lang="en-US" dirty="0">
              <a:solidFill>
                <a:prstClr val="white"/>
              </a:solidFill>
              <a:latin typeface="Calibri"/>
            </a:endParaRPr>
          </a:p>
        </p:txBody>
      </p:sp>
    </p:spTree>
    <p:extLst>
      <p:ext uri="{BB962C8B-B14F-4D97-AF65-F5344CB8AC3E}">
        <p14:creationId xmlns:p14="http://schemas.microsoft.com/office/powerpoint/2010/main" val="301242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Module-8: </a:t>
            </a:r>
            <a:r>
              <a:rPr lang="fr-FR" sz="4800" b="1" u="sng" dirty="0">
                <a:latin typeface="Times New Roman" panose="02020603050405020304" pitchFamily="18" charset="0"/>
                <a:cs typeface="Times New Roman" panose="02020603050405020304" pitchFamily="18" charset="0"/>
              </a:rPr>
              <a:t>Setting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Rate Result.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Feedback in terms of words</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System lagging checks</a:t>
            </a:r>
          </a:p>
          <a:p>
            <a:pPr marL="342900" indent="-3429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Change Language</a:t>
            </a:r>
          </a:p>
          <a:p>
            <a:pPr marL="342900" indent="-3429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MF-5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Dark mode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spTree>
    <p:extLst>
      <p:ext uri="{BB962C8B-B14F-4D97-AF65-F5344CB8AC3E}">
        <p14:creationId xmlns:p14="http://schemas.microsoft.com/office/powerpoint/2010/main" val="378089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Module-9: </a:t>
            </a:r>
            <a:r>
              <a:rPr lang="fr-FR" sz="4800" b="1" u="sng" dirty="0">
                <a:solidFill>
                  <a:schemeClr val="tx1"/>
                </a:solidFill>
                <a:latin typeface="Times New Roman" panose="02020603050405020304" pitchFamily="18" charset="0"/>
                <a:cs typeface="Times New Roman" panose="02020603050405020304" pitchFamily="18" charset="0"/>
              </a:rPr>
              <a:t>Help and Support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Chat With Bot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Contact Support Team</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Change Bot’s Language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View Bot Query History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22</a:t>
            </a:fld>
            <a:endParaRPr lang="en-US" dirty="0">
              <a:solidFill>
                <a:prstClr val="white"/>
              </a:solidFill>
              <a:latin typeface="Calibri"/>
            </a:endParaRPr>
          </a:p>
        </p:txBody>
      </p:sp>
    </p:spTree>
    <p:extLst>
      <p:ext uri="{BB962C8B-B14F-4D97-AF65-F5344CB8AC3E}">
        <p14:creationId xmlns:p14="http://schemas.microsoft.com/office/powerpoint/2010/main" val="7628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Limitations/Constraints</a:t>
            </a: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Following are the limitations of our proposed system:</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cannot predict the image 100% correct.</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is unable to guess some voices if it consists of type on which the data is not trained.</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 be accessed over the internet.</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23</a:t>
            </a:fld>
            <a:endParaRPr lang="en-US" dirty="0">
              <a:solidFill>
                <a:prstClr val="white"/>
              </a:solidFill>
              <a:latin typeface="Calibri"/>
            </a:endParaRPr>
          </a:p>
        </p:txBody>
      </p:sp>
    </p:spTree>
    <p:extLst>
      <p:ext uri="{BB962C8B-B14F-4D97-AF65-F5344CB8AC3E}">
        <p14:creationId xmlns:p14="http://schemas.microsoft.com/office/powerpoint/2010/main" val="1220778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software process methodology that we will use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Iterative Process Model</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Our application has finite number of functionalities and most of the requirements are surely not known.</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is not very common and is research and development based.</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Therefore, the most suitable process model we could select is iterative process model</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design methodology we will be using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Object Oriented Approach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because it increases the reusability of the code, and it would be easier for the team members to work together without any confusion.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Therefore, we are using Dart for  Flutter, HTML, CSS languages which follows object-oriented approach.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Also, it is easier to describe the code using UML diagrams. So, OOP is the best approach which fits our framework.</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24</a:t>
            </a:fld>
            <a:endParaRPr lang="en-US" dirty="0">
              <a:solidFill>
                <a:prstClr val="white"/>
              </a:solidFill>
              <a:latin typeface="Calibri"/>
            </a:endParaRPr>
          </a:p>
        </p:txBody>
      </p:sp>
    </p:spTree>
    <p:extLst>
      <p:ext uri="{BB962C8B-B14F-4D97-AF65-F5344CB8AC3E}">
        <p14:creationId xmlns:p14="http://schemas.microsoft.com/office/powerpoint/2010/main" val="18600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63870" y="1851234"/>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tools and technologies that will be used in the project are provided in the table below</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25</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extLst>
              <p:ext uri="{D42A27DB-BD31-4B8C-83A1-F6EECF244321}">
                <p14:modId xmlns:p14="http://schemas.microsoft.com/office/powerpoint/2010/main" val="2368730703"/>
              </p:ext>
            </p:extLst>
          </p:nvPr>
        </p:nvGraphicFramePr>
        <p:xfrm>
          <a:off x="2108200" y="2546144"/>
          <a:ext cx="11815114" cy="6315632"/>
        </p:xfrm>
        <a:graphic>
          <a:graphicData uri="http://schemas.openxmlformats.org/drawingml/2006/table">
            <a:tbl>
              <a:tblPr firstRow="1" firstCol="1" bandRow="1">
                <a:tableStyleId>{5C22544A-7EE6-4342-B048-85BDC9FD1C3A}</a:tableStyleId>
              </a:tblPr>
              <a:tblGrid>
                <a:gridCol w="3135436">
                  <a:extLst>
                    <a:ext uri="{9D8B030D-6E8A-4147-A177-3AD203B41FA5}">
                      <a16:colId xmlns:a16="http://schemas.microsoft.com/office/drawing/2014/main" val="579069001"/>
                    </a:ext>
                  </a:extLst>
                </a:gridCol>
                <a:gridCol w="2953791">
                  <a:extLst>
                    <a:ext uri="{9D8B030D-6E8A-4147-A177-3AD203B41FA5}">
                      <a16:colId xmlns:a16="http://schemas.microsoft.com/office/drawing/2014/main" val="2664624509"/>
                    </a:ext>
                  </a:extLst>
                </a:gridCol>
                <a:gridCol w="1998340">
                  <a:extLst>
                    <a:ext uri="{9D8B030D-6E8A-4147-A177-3AD203B41FA5}">
                      <a16:colId xmlns:a16="http://schemas.microsoft.com/office/drawing/2014/main" val="5040896"/>
                    </a:ext>
                  </a:extLst>
                </a:gridCol>
                <a:gridCol w="3727547">
                  <a:extLst>
                    <a:ext uri="{9D8B030D-6E8A-4147-A177-3AD203B41FA5}">
                      <a16:colId xmlns:a16="http://schemas.microsoft.com/office/drawing/2014/main" val="209962327"/>
                    </a:ext>
                  </a:extLst>
                </a:gridCol>
              </a:tblGrid>
              <a:tr h="442123">
                <a:tc rowSpan="17">
                  <a:txBody>
                    <a:bodyPr/>
                    <a:lstStyle/>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Tools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And</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Technologies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txBody>
                  <a:tcPr marL="59747" marR="59747" marT="0" marB="0"/>
                </a:tc>
                <a:tc>
                  <a:txBody>
                    <a:bodyPr/>
                    <a:lstStyle/>
                    <a:p>
                      <a:pPr marL="6985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Tools</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extLst>
                  <a:ext uri="{0D108BD9-81ED-4DB2-BD59-A6C34878D82A}">
                    <a16:rowId xmlns:a16="http://schemas.microsoft.com/office/drawing/2014/main" val="3175827125"/>
                  </a:ext>
                </a:extLst>
              </a:tr>
              <a:tr h="630786">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155210113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Git</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2020.3.4</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482008659"/>
                  </a:ext>
                </a:extLst>
              </a:tr>
              <a:tr h="315394">
                <a:tc vMerge="1">
                  <a:txBody>
                    <a:bodyPr/>
                    <a:lstStyle/>
                    <a:p>
                      <a:endParaRPr lang="x-none"/>
                    </a:p>
                  </a:txBody>
                  <a:tcPr/>
                </a:tc>
                <a:tc>
                  <a:txBody>
                    <a:bodyPr/>
                    <a:lstStyle/>
                    <a:p>
                      <a:pPr marL="68580" marR="0">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8763737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Word</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Documentation</a:t>
                      </a:r>
                    </a:p>
                  </a:txBody>
                  <a:tcPr marL="68580" marR="68580" marT="0" marB="0" anchor="ctr"/>
                </a:tc>
                <a:extLst>
                  <a:ext uri="{0D108BD9-81ED-4DB2-BD59-A6C34878D82A}">
                    <a16:rowId xmlns:a16="http://schemas.microsoft.com/office/drawing/2014/main" val="2209286313"/>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Power Point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Deployment</a:t>
                      </a:r>
                    </a:p>
                  </a:txBody>
                  <a:tcPr marL="68580" marR="68580" marT="0" marB="0" anchor="ctr"/>
                </a:tc>
                <a:extLst>
                  <a:ext uri="{0D108BD9-81ED-4DB2-BD59-A6C34878D82A}">
                    <a16:rowId xmlns:a16="http://schemas.microsoft.com/office/drawing/2014/main" val="1593885165"/>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Netlify</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41082360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Flutter</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3.3</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SDK</a:t>
                      </a:r>
                    </a:p>
                  </a:txBody>
                  <a:tcPr marL="68580" marR="68580" marT="0" marB="0" anchor="ctr"/>
                </a:tc>
                <a:extLst>
                  <a:ext uri="{0D108BD9-81ED-4DB2-BD59-A6C34878D82A}">
                    <a16:rowId xmlns:a16="http://schemas.microsoft.com/office/drawing/2014/main" val="372875004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Figma</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2022 </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26114474"/>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2041856779"/>
                  </a:ext>
                </a:extLst>
              </a:tr>
              <a:tr h="442123">
                <a:tc vMerge="1">
                  <a:txBody>
                    <a:bodyPr/>
                    <a:lstStyle/>
                    <a:p>
                      <a:endParaRPr lang="x-none"/>
                    </a:p>
                  </a:txBody>
                  <a:tcPr/>
                </a:tc>
                <a:tc>
                  <a:txBody>
                    <a:bodyPr/>
                    <a:lstStyle/>
                    <a:p>
                      <a:pPr marL="7112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Technology</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extLst>
                  <a:ext uri="{0D108BD9-81ED-4DB2-BD59-A6C34878D82A}">
                    <a16:rowId xmlns:a16="http://schemas.microsoft.com/office/drawing/2014/main" val="265653343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Dart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3.55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Client -side Scripting</a:t>
                      </a:r>
                    </a:p>
                  </a:txBody>
                  <a:tcPr marL="68580" marR="68580" marT="0" marB="0" anchor="ctr"/>
                </a:tc>
                <a:extLst>
                  <a:ext uri="{0D108BD9-81ED-4DB2-BD59-A6C34878D82A}">
                    <a16:rowId xmlns:a16="http://schemas.microsoft.com/office/drawing/2014/main" val="178956581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Firebase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Ready Made Backend</a:t>
                      </a:r>
                    </a:p>
                  </a:txBody>
                  <a:tcPr marL="68580" marR="68580" marT="0" marB="0" anchor="ctr"/>
                </a:tc>
                <a:extLst>
                  <a:ext uri="{0D108BD9-81ED-4DB2-BD59-A6C34878D82A}">
                    <a16:rowId xmlns:a16="http://schemas.microsoft.com/office/drawing/2014/main" val="1839046421"/>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Html</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Structuring</a:t>
                      </a:r>
                    </a:p>
                  </a:txBody>
                  <a:tcPr marL="68580" marR="68580" marT="0" marB="0" anchor="ctr"/>
                </a:tc>
                <a:extLst>
                  <a:ext uri="{0D108BD9-81ED-4DB2-BD59-A6C34878D82A}">
                    <a16:rowId xmlns:a16="http://schemas.microsoft.com/office/drawing/2014/main" val="3912940646"/>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CSS</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3.0</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Design</a:t>
                      </a:r>
                    </a:p>
                  </a:txBody>
                  <a:tcPr marL="68580" marR="68580" marT="0" marB="0" anchor="ctr"/>
                </a:tc>
                <a:extLst>
                  <a:ext uri="{0D108BD9-81ED-4DB2-BD59-A6C34878D82A}">
                    <a16:rowId xmlns:a16="http://schemas.microsoft.com/office/drawing/2014/main" val="522418905"/>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JavaScript</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ECMA Script</a:t>
                      </a:r>
                    </a:p>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2017</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Event Based Programming language</a:t>
                      </a:r>
                    </a:p>
                  </a:txBody>
                  <a:tcPr marL="68580" marR="68580" marT="0" marB="0" anchor="ctr"/>
                </a:tc>
                <a:extLst>
                  <a:ext uri="{0D108BD9-81ED-4DB2-BD59-A6C34878D82A}">
                    <a16:rowId xmlns:a16="http://schemas.microsoft.com/office/drawing/2014/main" val="408775873"/>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Python</a:t>
                      </a:r>
                    </a:p>
                  </a:txBody>
                  <a:tcPr marL="68580" marR="68580" marT="0" marB="0" anchor="ctr"/>
                </a:tc>
                <a:tc>
                  <a:txBody>
                    <a:bodyPr/>
                    <a:lstStyle/>
                    <a:p>
                      <a:pPr marL="68580" marR="0" algn="ctr">
                        <a:spcBef>
                          <a:spcPts val="0"/>
                        </a:spcBef>
                        <a:spcAft>
                          <a:spcPts val="0"/>
                        </a:spcAft>
                      </a:pPr>
                      <a:r>
                        <a:rPr lang="en-US" sz="2100">
                          <a:solidFill>
                            <a:srgbClr val="202124"/>
                          </a:solidFill>
                          <a:effectLst/>
                          <a:latin typeface="Times New Roman" panose="02020603050405020304" pitchFamily="18" charset="0"/>
                          <a:ea typeface="Times New Roman" panose="02020603050405020304" pitchFamily="18" charset="0"/>
                        </a:rPr>
                        <a:t>3.8</a:t>
                      </a:r>
                      <a:endParaRPr lang="en-US" sz="21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ML/DL programming language</a:t>
                      </a:r>
                    </a:p>
                  </a:txBody>
                  <a:tcPr marL="68580" marR="68580" marT="0" marB="0" anchor="ctr"/>
                </a:tc>
                <a:extLst>
                  <a:ext uri="{0D108BD9-81ED-4DB2-BD59-A6C34878D82A}">
                    <a16:rowId xmlns:a16="http://schemas.microsoft.com/office/drawing/2014/main" val="857513042"/>
                  </a:ext>
                </a:extLst>
              </a:tr>
            </a:tbl>
          </a:graphicData>
        </a:graphic>
      </p:graphicFrame>
    </p:spTree>
    <p:extLst>
      <p:ext uri="{BB962C8B-B14F-4D97-AF65-F5344CB8AC3E}">
        <p14:creationId xmlns:p14="http://schemas.microsoft.com/office/powerpoint/2010/main" val="894914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Project Stakeholders and Roles</a:t>
            </a:r>
            <a:br>
              <a:rPr lang="en-US" b="1" dirty="0"/>
            </a:b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Stakeholders of the project are: </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26</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0A15DA7B-1693-4A2F-883D-D11F641BC40D}"/>
              </a:ext>
            </a:extLst>
          </p:cNvPr>
          <p:cNvGraphicFramePr>
            <a:graphicFrameLocks noGrp="1"/>
          </p:cNvGraphicFramePr>
          <p:nvPr>
            <p:extLst>
              <p:ext uri="{D42A27DB-BD31-4B8C-83A1-F6EECF244321}">
                <p14:modId xmlns:p14="http://schemas.microsoft.com/office/powerpoint/2010/main" val="649066979"/>
              </p:ext>
            </p:extLst>
          </p:nvPr>
        </p:nvGraphicFramePr>
        <p:xfrm>
          <a:off x="579967" y="3693122"/>
          <a:ext cx="15096066" cy="2972435"/>
        </p:xfrm>
        <a:graphic>
          <a:graphicData uri="http://schemas.openxmlformats.org/drawingml/2006/table">
            <a:tbl>
              <a:tblPr>
                <a:tableStyleId>{5C22544A-7EE6-4342-B048-85BDC9FD1C3A}</a:tableStyleId>
              </a:tblPr>
              <a:tblGrid>
                <a:gridCol w="3058419">
                  <a:extLst>
                    <a:ext uri="{9D8B030D-6E8A-4147-A177-3AD203B41FA5}">
                      <a16:colId xmlns:a16="http://schemas.microsoft.com/office/drawing/2014/main" val="3733745568"/>
                    </a:ext>
                  </a:extLst>
                </a:gridCol>
                <a:gridCol w="12037647">
                  <a:extLst>
                    <a:ext uri="{9D8B030D-6E8A-4147-A177-3AD203B41FA5}">
                      <a16:colId xmlns:a16="http://schemas.microsoft.com/office/drawing/2014/main" val="4004078300"/>
                    </a:ext>
                  </a:extLst>
                </a:gridCol>
              </a:tblGrid>
              <a:tr h="1028818">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Project Sponsor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95885" indent="-114300">
                        <a:spcBef>
                          <a:spcPts val="600"/>
                        </a:spcBef>
                        <a:spcAft>
                          <a:spcPts val="600"/>
                        </a:spcAft>
                        <a:tabLst>
                          <a:tab pos="2971800" algn="ctr"/>
                          <a:tab pos="5943600" algn="r"/>
                          <a:tab pos="57150" algn="l"/>
                          <a:tab pos="1771650" algn="r"/>
                          <a:tab pos="2971800" algn="ctr"/>
                          <a:tab pos="5943600" algn="r"/>
                        </a:tabLst>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RaviCom</a:t>
                      </a:r>
                      <a:r>
                        <a:rPr lang="en-US" sz="2400" dirty="0">
                          <a:effectLst/>
                          <a:latin typeface="Times New Roman" panose="02020603050405020304" pitchFamily="18" charset="0"/>
                          <a:ea typeface="Times New Roman" panose="02020603050405020304" pitchFamily="18" charset="0"/>
                        </a:rPr>
                        <a:t> Solution Private Limited</a:t>
                      </a: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471782"/>
                  </a:ext>
                </a:extLst>
              </a:tr>
              <a:tr h="1943617">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Stakeholder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Shahzaneer</a:t>
                      </a:r>
                      <a:r>
                        <a:rPr lang="en-US" sz="2400"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Shayan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Zameer</a:t>
                      </a:r>
                      <a:endParaRPr lang="en-US"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Project Supervisor Name: Mr. </a:t>
                      </a:r>
                      <a:r>
                        <a:rPr lang="en-US" sz="2400" dirty="0" err="1">
                          <a:effectLst/>
                          <a:latin typeface="Times New Roman" panose="02020603050405020304" pitchFamily="18" charset="0"/>
                          <a:ea typeface="Times New Roman" panose="02020603050405020304" pitchFamily="18" charset="0"/>
                        </a:rPr>
                        <a:t>Tehseen</a:t>
                      </a:r>
                      <a:r>
                        <a:rPr lang="en-US" sz="2400" dirty="0">
                          <a:effectLst/>
                          <a:latin typeface="Times New Roman" panose="02020603050405020304" pitchFamily="18" charset="0"/>
                          <a:ea typeface="Times New Roman" panose="02020603050405020304" pitchFamily="18" charset="0"/>
                        </a:rPr>
                        <a:t> Riaz Abbasi.</a:t>
                      </a:r>
                      <a:endParaRPr lang="x-none" sz="2400" dirty="0">
                        <a:effectLst/>
                        <a:latin typeface="Times New Roman" panose="02020603050405020304" pitchFamily="18" charset="0"/>
                        <a:ea typeface="Times New Roman" panose="02020603050405020304" pitchFamily="18" charset="0"/>
                      </a:endParaRPr>
                    </a:p>
                    <a:p>
                      <a:pPr marL="0" lvl="0" indent="0">
                        <a:spcBef>
                          <a:spcPts val="600"/>
                        </a:spcBef>
                        <a:spcAft>
                          <a:spcPts val="0"/>
                        </a:spcAft>
                        <a:buFont typeface="Symbol" panose="05050102010706020507" pitchFamily="18" charset="2"/>
                        <a:buNone/>
                        <a:tabLst>
                          <a:tab pos="57150" algn="l"/>
                          <a:tab pos="1771650" algn="r"/>
                        </a:tabLst>
                      </a:pP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068585"/>
                  </a:ext>
                </a:extLst>
              </a:tr>
            </a:tbl>
          </a:graphicData>
        </a:graphic>
      </p:graphicFrame>
    </p:spTree>
    <p:extLst>
      <p:ext uri="{BB962C8B-B14F-4D97-AF65-F5344CB8AC3E}">
        <p14:creationId xmlns:p14="http://schemas.microsoft.com/office/powerpoint/2010/main" val="989691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Team Members Individual Tasks/Work Division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Task Distribution is as follows:</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27</a:t>
            </a:fld>
            <a:endParaRPr lang="en-US" dirty="0">
              <a:solidFill>
                <a:prstClr val="white"/>
              </a:solidFill>
              <a:latin typeface="Calibri"/>
            </a:endParaRPr>
          </a:p>
        </p:txBody>
      </p:sp>
      <p:graphicFrame>
        <p:nvGraphicFramePr>
          <p:cNvPr id="7" name="Content Placeholder 9">
            <a:extLst>
              <a:ext uri="{FF2B5EF4-FFF2-40B4-BE49-F238E27FC236}">
                <a16:creationId xmlns:a16="http://schemas.microsoft.com/office/drawing/2014/main" id="{26171C74-E58D-4661-8825-723374D4FC39}"/>
              </a:ext>
            </a:extLst>
          </p:cNvPr>
          <p:cNvGraphicFramePr>
            <a:graphicFrameLocks/>
          </p:cNvGraphicFramePr>
          <p:nvPr>
            <p:extLst>
              <p:ext uri="{D42A27DB-BD31-4B8C-83A1-F6EECF244321}">
                <p14:modId xmlns:p14="http://schemas.microsoft.com/office/powerpoint/2010/main" val="1708988043"/>
              </p:ext>
            </p:extLst>
          </p:nvPr>
        </p:nvGraphicFramePr>
        <p:xfrm>
          <a:off x="700079" y="3545520"/>
          <a:ext cx="14855841" cy="5029200"/>
        </p:xfrm>
        <a:graphic>
          <a:graphicData uri="http://schemas.openxmlformats.org/drawingml/2006/table">
            <a:tbl>
              <a:tblPr firstRow="1" firstCol="1" bandRow="1">
                <a:tableStyleId>{5C22544A-7EE6-4342-B048-85BDC9FD1C3A}</a:tableStyleId>
              </a:tblPr>
              <a:tblGrid>
                <a:gridCol w="3354265">
                  <a:extLst>
                    <a:ext uri="{9D8B030D-6E8A-4147-A177-3AD203B41FA5}">
                      <a16:colId xmlns:a16="http://schemas.microsoft.com/office/drawing/2014/main" val="20000"/>
                    </a:ext>
                  </a:extLst>
                </a:gridCol>
                <a:gridCol w="4872176">
                  <a:extLst>
                    <a:ext uri="{9D8B030D-6E8A-4147-A177-3AD203B41FA5}">
                      <a16:colId xmlns:a16="http://schemas.microsoft.com/office/drawing/2014/main" val="20001"/>
                    </a:ext>
                  </a:extLst>
                </a:gridCol>
                <a:gridCol w="6629400">
                  <a:extLst>
                    <a:ext uri="{9D8B030D-6E8A-4147-A177-3AD203B41FA5}">
                      <a16:colId xmlns:a16="http://schemas.microsoft.com/office/drawing/2014/main" val="20002"/>
                    </a:ext>
                  </a:extLst>
                </a:gridCol>
              </a:tblGrid>
              <a:tr h="1529067">
                <a:tc>
                  <a:txBody>
                    <a:bodyPr/>
                    <a:lstStyle/>
                    <a:p>
                      <a:pPr algn="ctr">
                        <a:lnSpc>
                          <a:spcPct val="150000"/>
                        </a:lnSpc>
                      </a:pPr>
                      <a:r>
                        <a:rPr lang="en-US" sz="2800" b="1" dirty="0">
                          <a:effectLst/>
                          <a:latin typeface="Times New Roman" panose="02020603050405020304" pitchFamily="18" charset="0"/>
                          <a:ea typeface="Times New Roman" panose="02020603050405020304" pitchFamily="18" charset="0"/>
                        </a:rPr>
                        <a:t>Student Name</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Student Registration Number</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Responsibility/ Modules</a:t>
                      </a:r>
                      <a:endParaRPr lang="x-non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46009">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Shahzaneer</a:t>
                      </a:r>
                      <a:r>
                        <a:rPr lang="en-US" sz="2400" b="1"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SP21-BCS-087</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 (Module1-Module3-Module6-Module7)</a:t>
                      </a:r>
                      <a:endParaRPr lang="x-none" sz="2000" dirty="0">
                        <a:effectLst/>
                        <a:latin typeface="Times New Roman" panose="02020603050405020304" pitchFamily="18" charset="0"/>
                        <a:ea typeface="Times New Roman" panose="02020603050405020304" pitchFamily="18" charset="0"/>
                      </a:endParaRPr>
                    </a:p>
                    <a:p>
                      <a:pPr lvl="1">
                        <a:lnSpc>
                          <a:spcPct val="100000"/>
                        </a:lnSpc>
                        <a:spcBef>
                          <a:spcPts val="600"/>
                        </a:spcBef>
                        <a:spcAft>
                          <a:spcPts val="600"/>
                        </a:spcAft>
                        <a:tabLst>
                          <a:tab pos="2971800" algn="ctr"/>
                          <a:tab pos="5943600" algn="r"/>
                          <a:tab pos="57150" algn="l"/>
                          <a:tab pos="1771650" algn="r"/>
                          <a:tab pos="2971800" algn="ctr"/>
                          <a:tab pos="5943600" algn="r"/>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Mobile App, Documentation, Backend, ML,DL</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254124">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Shayan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Zameer</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SP21-BCS-088</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Idrees Ghazi (Module2-Module4-Module5-Module8)</a:t>
                      </a:r>
                      <a:endParaRPr lang="x-none" sz="2000" dirty="0">
                        <a:effectLst/>
                        <a:latin typeface="Times New Roman" panose="02020603050405020304" pitchFamily="18" charset="0"/>
                        <a:ea typeface="Times New Roman" panose="02020603050405020304" pitchFamily="18" charset="0"/>
                      </a:endParaRPr>
                    </a:p>
                    <a:p>
                      <a:pPr lvl="1" algn="l">
                        <a:lnSpc>
                          <a:spcPct val="100000"/>
                        </a:lnSpc>
                        <a:spcBef>
                          <a:spcPts val="600"/>
                        </a:spcBef>
                        <a:spcAft>
                          <a:spcPts val="600"/>
                        </a:spcAft>
                        <a:tabLst>
                          <a:tab pos="2971800" algn="ctr"/>
                          <a:tab pos="5943600" algn="r"/>
                          <a:tab pos="57150" algn="l"/>
                          <a:tab pos="1771650" algn="r"/>
                          <a:tab pos="2971800" algn="ctr"/>
                          <a:tab pos="5943600" algn="r"/>
                        </a:tabLst>
                      </a:pPr>
                      <a:r>
                        <a:rPr lang="fr-FR" sz="2000" dirty="0">
                          <a:latin typeface="Times New Roman" panose="02020603050405020304" pitchFamily="18" charset="0"/>
                          <a:cs typeface="Times New Roman" panose="02020603050405020304" pitchFamily="18" charset="0"/>
                        </a:rPr>
                        <a:t>Web A, Documentation, </a:t>
                      </a:r>
                      <a:r>
                        <a:rPr lang="fr-FR" sz="2000" dirty="0" err="1">
                          <a:latin typeface="Times New Roman" panose="02020603050405020304" pitchFamily="18" charset="0"/>
                          <a:cs typeface="Times New Roman" panose="02020603050405020304" pitchFamily="18" charset="0"/>
                        </a:rPr>
                        <a:t>Artificial</a:t>
                      </a:r>
                      <a:r>
                        <a:rPr lang="fr-FR" sz="2000" dirty="0">
                          <a:latin typeface="Times New Roman" panose="02020603050405020304" pitchFamily="18" charset="0"/>
                          <a:cs typeface="Times New Roman" panose="02020603050405020304" pitchFamily="18" charset="0"/>
                        </a:rPr>
                        <a:t> Intelligence, Design </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6790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gathering approaches adopted for the proposed system include surveys and interviews of general users, intelligence agencies and security forces.</a:t>
            </a:r>
          </a:p>
          <a:p>
            <a:pPr algn="just"/>
            <a:r>
              <a:rPr lang="en-US" sz="2400" dirty="0">
                <a:solidFill>
                  <a:schemeClr val="tx1"/>
                </a:solidFill>
                <a:latin typeface="Times New Roman" panose="02020603050405020304" pitchFamily="18" charset="0"/>
                <a:cs typeface="Times New Roman" panose="02020603050405020304" pitchFamily="18" charset="0"/>
              </a:rPr>
              <a:t> </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set which was trained to obtained from open source Kaggle platform which consist of voice implementation insight of different peoples of world with their corresponding facial features.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28</a:t>
            </a:fld>
            <a:endParaRPr lang="en-US" dirty="0">
              <a:solidFill>
                <a:prstClr val="white"/>
              </a:solidFill>
              <a:latin typeface="Calibri"/>
            </a:endParaRPr>
          </a:p>
        </p:txBody>
      </p:sp>
    </p:spTree>
    <p:extLst>
      <p:ext uri="{BB962C8B-B14F-4D97-AF65-F5344CB8AC3E}">
        <p14:creationId xmlns:p14="http://schemas.microsoft.com/office/powerpoint/2010/main" val="279543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concepts that we would be learning are: </a:t>
            </a: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Concept-1: UI/UX Designing Via Figma</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Firstly, we will develop the UI of the system using Figma.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Concept-2: HTML,CSS and, JS for Web development:</a:t>
            </a:r>
          </a:p>
          <a:p>
            <a:pPr algn="l"/>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For web end, we are going to use HTML for web Structuring, CSS for design and Java Script for coding.</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l"/>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Concept-3: Flutter for Mobile App Development</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Mobile –end  we are using flutter SDK. We will be learning to change the UI in Flutter Code using dart. </a:t>
            </a: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Concept-4: Fire Base For User Authentication And Data Storage</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this project, we will also implement backend using firebase for authentication and data storage using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firestore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database and firebase Auth package.</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29</a:t>
            </a:fld>
            <a:endParaRPr lang="en-US" dirty="0">
              <a:solidFill>
                <a:prstClr val="white"/>
              </a:solidFill>
              <a:latin typeface="Calibri"/>
            </a:endParaRPr>
          </a:p>
        </p:txBody>
      </p:sp>
    </p:spTree>
    <p:extLst>
      <p:ext uri="{BB962C8B-B14F-4D97-AF65-F5344CB8AC3E}">
        <p14:creationId xmlns:p14="http://schemas.microsoft.com/office/powerpoint/2010/main" val="324872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355600" y="2133600"/>
            <a:ext cx="15544800" cy="54909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Speech2face is a project that is mainly built to recognize the face general structure and gender with audio waves.</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There is no full fledge software in the world that helps in regard although there are deep learning libraries on which work is done in the past.</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is nearly impossible to predict the appearance of same person with his/her voice. But artificial Intelligence has made it.</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automate the attendance system and reinvigorate the authentication system.</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prove an asset to the security and agencies by recognizing criminals.</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can also be used as a general-purpose software for recognizing the individuals in old audios and images.</a:t>
            </a:r>
          </a:p>
          <a:p>
            <a:pPr algn="just"/>
            <a:endParaRPr lang="en-US" sz="2400" dirty="0">
              <a:solidFill>
                <a:prstClr val="black"/>
              </a:solidFill>
              <a:latin typeface="Times New Roman" panose="02020603050405020304" pitchFamily="18" charset="0"/>
              <a:cs typeface="Times New Roman" panose="02020603050405020304" pitchFamily="18" charset="0"/>
            </a:endParaRPr>
          </a:p>
          <a:p>
            <a:pPr algn="just"/>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a:t>
            </a:fld>
            <a:endParaRPr lang="en-US" dirty="0">
              <a:solidFill>
                <a:prstClr val="white"/>
              </a:solidFill>
              <a:latin typeface="Calibri"/>
            </a:endParaRPr>
          </a:p>
        </p:txBody>
      </p:sp>
    </p:spTree>
    <p:extLst>
      <p:ext uri="{BB962C8B-B14F-4D97-AF65-F5344CB8AC3E}">
        <p14:creationId xmlns:p14="http://schemas.microsoft.com/office/powerpoint/2010/main" val="1057082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Concept-5: Data Analysis using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Pandas and Matplotlib</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initial data analysis  of data set  we will use the power of python packages for statistical computations and visualization of data.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Concept-2: Machine Learning and Deep Learning using Tensor Flow and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Keras</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The data set will be trained by machine learning techniques using python libraries for data modeling.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30</a:t>
            </a:fld>
            <a:endParaRPr lang="en-US" dirty="0">
              <a:solidFill>
                <a:prstClr val="white"/>
              </a:solidFill>
              <a:latin typeface="Calibri"/>
            </a:endParaRPr>
          </a:p>
        </p:txBody>
      </p:sp>
    </p:spTree>
    <p:extLst>
      <p:ext uri="{BB962C8B-B14F-4D97-AF65-F5344CB8AC3E}">
        <p14:creationId xmlns:p14="http://schemas.microsoft.com/office/powerpoint/2010/main" val="108307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424935" y="1903586"/>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The Gantt Chart of the project is provided below:</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31</a:t>
            </a:fld>
            <a:endParaRPr lang="en-US" dirty="0">
              <a:solidFill>
                <a:prstClr val="white"/>
              </a:solidFill>
              <a:latin typeface="Calibri"/>
            </a:endParaRPr>
          </a:p>
        </p:txBody>
      </p:sp>
      <p:pic>
        <p:nvPicPr>
          <p:cNvPr id="7" name="Picture 6" descr="Chart">
            <a:extLst>
              <a:ext uri="{FF2B5EF4-FFF2-40B4-BE49-F238E27FC236}">
                <a16:creationId xmlns:a16="http://schemas.microsoft.com/office/drawing/2014/main" id="{E4B1E8FF-BD8B-6C88-2A0F-9DDDAFC9F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3035822"/>
            <a:ext cx="13267266" cy="5424069"/>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18121" y="38100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SRS</a:t>
            </a:r>
            <a:b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(System Requirement Specification)</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62192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Context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4089400" y="7391400"/>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 1 :Context Diagram Of Speech2Face </a:t>
            </a:r>
            <a:endParaRPr lang="en-US" sz="2400" u="sng" dirty="0"/>
          </a:p>
        </p:txBody>
      </p:sp>
      <p:pic>
        <p:nvPicPr>
          <p:cNvPr id="6" name="Picture 5">
            <a:extLst>
              <a:ext uri="{FF2B5EF4-FFF2-40B4-BE49-F238E27FC236}">
                <a16:creationId xmlns:a16="http://schemas.microsoft.com/office/drawing/2014/main" id="{EC699B01-CC26-D885-77FF-8DE474B07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0" y="2981243"/>
            <a:ext cx="6934200" cy="3728876"/>
          </a:xfrm>
          <a:prstGeom prst="rect">
            <a:avLst/>
          </a:prstGeom>
        </p:spPr>
      </p:pic>
    </p:spTree>
    <p:extLst>
      <p:ext uri="{BB962C8B-B14F-4D97-AF65-F5344CB8AC3E}">
        <p14:creationId xmlns:p14="http://schemas.microsoft.com/office/powerpoint/2010/main" val="167232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Requirement Elicitation Techniques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requirement elicitation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techniques are given below:</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Observations.</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Group discussion.</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Studying related systems.</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Questionnaires and Surveys.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1853015"/>
            <a:ext cx="15544800" cy="6986185"/>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33BA2B-16F3-434A-A0D4-81BDC2A4FF3E}"/>
              </a:ext>
            </a:extLst>
          </p:cNvPr>
          <p:cNvGraphicFramePr>
            <a:graphicFrameLocks noGrp="1"/>
          </p:cNvGraphicFramePr>
          <p:nvPr/>
        </p:nvGraphicFramePr>
        <p:xfrm>
          <a:off x="127001" y="1973145"/>
          <a:ext cx="15925800" cy="6713656"/>
        </p:xfrm>
        <a:graphic>
          <a:graphicData uri="http://schemas.openxmlformats.org/drawingml/2006/table">
            <a:tbl>
              <a:tblPr firstRow="1" bandRow="1">
                <a:tableStyleId>{5C22544A-7EE6-4342-B048-85BDC9FD1C3A}</a:tableStyleId>
              </a:tblPr>
              <a:tblGrid>
                <a:gridCol w="2057270">
                  <a:extLst>
                    <a:ext uri="{9D8B030D-6E8A-4147-A177-3AD203B41FA5}">
                      <a16:colId xmlns:a16="http://schemas.microsoft.com/office/drawing/2014/main" val="20000"/>
                    </a:ext>
                  </a:extLst>
                </a:gridCol>
                <a:gridCol w="2305360">
                  <a:extLst>
                    <a:ext uri="{9D8B030D-6E8A-4147-A177-3AD203B41FA5}">
                      <a16:colId xmlns:a16="http://schemas.microsoft.com/office/drawing/2014/main" val="20001"/>
                    </a:ext>
                  </a:extLst>
                </a:gridCol>
                <a:gridCol w="7343483">
                  <a:extLst>
                    <a:ext uri="{9D8B030D-6E8A-4147-A177-3AD203B41FA5}">
                      <a16:colId xmlns:a16="http://schemas.microsoft.com/office/drawing/2014/main" val="20002"/>
                    </a:ext>
                  </a:extLst>
                </a:gridCol>
                <a:gridCol w="4219687">
                  <a:extLst>
                    <a:ext uri="{9D8B030D-6E8A-4147-A177-3AD203B41FA5}">
                      <a16:colId xmlns:a16="http://schemas.microsoft.com/office/drawing/2014/main" val="4131745611"/>
                    </a:ext>
                  </a:extLst>
                </a:gridCol>
              </a:tblGrid>
              <a:tr h="792907">
                <a:tc gridSpan="3">
                  <a:txBody>
                    <a:bodyPr/>
                    <a:lstStyle/>
                    <a:p>
                      <a:pPr algn="ctr"/>
                      <a:r>
                        <a:rPr lang="en-GB" sz="280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a:solidFill>
                            <a:schemeClr val="tx1"/>
                          </a:solidFill>
                          <a:latin typeface="Times New Roman" panose="02020603050405020304" pitchFamily="18" charset="0"/>
                          <a:cs typeface="Times New Roman" panose="02020603050405020304" pitchFamily="18" charset="0"/>
                          <a:hlinkClick r:id="rId2" action="ppaction://hlinkfile"/>
                        </a:rPr>
                        <a:t> 1: Profile Management</a:t>
                      </a:r>
                      <a:r>
                        <a:rPr lang="en-GB" sz="2800" baseline="0">
                          <a:solidFill>
                            <a:schemeClr val="tx1"/>
                          </a:solidFill>
                          <a:latin typeface="Times New Roman" panose="02020603050405020304" pitchFamily="18" charset="0"/>
                          <a:cs typeface="Times New Roman" panose="02020603050405020304" pitchFamily="18" charset="0"/>
                        </a:rPr>
                        <a:t> </a:t>
                      </a:r>
                      <a:r>
                        <a:rPr lang="en-GB" sz="2800" baseline="0">
                          <a:solidFill>
                            <a:srgbClr val="FF0000"/>
                          </a:solidFill>
                          <a:latin typeface="Times New Roman" panose="02020603050405020304" pitchFamily="18" charset="0"/>
                          <a:cs typeface="Times New Roman" panose="02020603050405020304" pitchFamily="18" charset="0"/>
                          <a:hlinkClick r:id="rId3"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88505">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Use Case Title</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Use Case Description</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Functional Requirement </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914344">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Signup</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Users will have to create an account first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M1_UC1.pdf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Login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The users will log in to their accounts when they want to use it.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M1_UC2.pdf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Sign in via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sign in by using their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M1_UC3.pdf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Sign in via voice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sign in by using their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M1_UC4.pdf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update their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8" action="ppaction://hlinkfile"/>
                        </a:rPr>
                        <a:t>M1_UC5.pdf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3755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36</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50153" y="1929604"/>
          <a:ext cx="15064447" cy="2305094"/>
        </p:xfrm>
        <a:graphic>
          <a:graphicData uri="http://schemas.openxmlformats.org/drawingml/2006/table">
            <a:tbl>
              <a:tblPr firstRow="1" bandRow="1">
                <a:tableStyleId>{5C22544A-7EE6-4342-B048-85BDC9FD1C3A}</a:tableStyleId>
              </a:tblPr>
              <a:tblGrid>
                <a:gridCol w="1946002">
                  <a:extLst>
                    <a:ext uri="{9D8B030D-6E8A-4147-A177-3AD203B41FA5}">
                      <a16:colId xmlns:a16="http://schemas.microsoft.com/office/drawing/2014/main" val="20000"/>
                    </a:ext>
                  </a:extLst>
                </a:gridCol>
                <a:gridCol w="2180674">
                  <a:extLst>
                    <a:ext uri="{9D8B030D-6E8A-4147-A177-3AD203B41FA5}">
                      <a16:colId xmlns:a16="http://schemas.microsoft.com/office/drawing/2014/main" val="20001"/>
                    </a:ext>
                  </a:extLst>
                </a:gridCol>
                <a:gridCol w="6946308">
                  <a:extLst>
                    <a:ext uri="{9D8B030D-6E8A-4147-A177-3AD203B41FA5}">
                      <a16:colId xmlns:a16="http://schemas.microsoft.com/office/drawing/2014/main" val="20002"/>
                    </a:ext>
                  </a:extLst>
                </a:gridCol>
                <a:gridCol w="3991463">
                  <a:extLst>
                    <a:ext uri="{9D8B030D-6E8A-4147-A177-3AD203B41FA5}">
                      <a16:colId xmlns:a16="http://schemas.microsoft.com/office/drawing/2014/main" val="4131745611"/>
                    </a:ext>
                  </a:extLst>
                </a:gridCol>
              </a:tblGrid>
              <a:tr h="719797">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Profile Management</a:t>
                      </a:r>
                      <a:r>
                        <a:rPr lang="en-GB" sz="2800" baseline="0" dirty="0">
                          <a:solidFill>
                            <a:schemeClr val="tx1"/>
                          </a:solidFill>
                          <a:latin typeface="Times New Roman" panose="02020603050405020304" pitchFamily="18" charset="0"/>
                          <a:cs typeface="Times New Roman" panose="02020603050405020304" pitchFamily="18" charset="0"/>
                        </a:rPr>
                        <a:t> </a:t>
                      </a:r>
                      <a:r>
                        <a:rPr lang="en-GB" sz="2800" baseline="0" dirty="0">
                          <a:solidFill>
                            <a:srgbClr val="FF0000"/>
                          </a:solidFill>
                          <a:latin typeface="Times New Roman" panose="02020603050405020304" pitchFamily="18" charset="0"/>
                          <a:cs typeface="Times New Roman" panose="02020603050405020304" pitchFamily="18" charset="0"/>
                          <a:hlinkClick r:id="rId3"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988139">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59715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Log out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logout of their account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M1_UC6.pdf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6529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37</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Module-2: Place a Voice record</a:t>
            </a:r>
          </a:p>
          <a:p>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50153" y="1973144"/>
          <a:ext cx="15955693" cy="633785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574951">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2: Place a Voice Record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89294">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1220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Record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can record their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M2_UC1.pdf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Upload Existing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The users can Upload existing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M2_UC2.pdf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Upload Existing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can Upload existing video through which voice can be extracted.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M2_UC3.pdf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update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M2_UC4.pdf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M2_UC5.pdf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UC-2.6</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Delete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delete voices from saved voices folder.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8" action="ppaction://hlinkfile"/>
                        </a:rPr>
                        <a:t>M2_UC6.pdf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95584311"/>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UC-2.7</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Delete Video</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delete existing videos from saved video folder.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9" action="ppaction://hlinkfile"/>
                        </a:rPr>
                        <a:t>M2_UC7.pdf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57500007"/>
                  </a:ext>
                </a:extLst>
              </a:tr>
            </a:tbl>
          </a:graphicData>
        </a:graphic>
      </p:graphicFrame>
    </p:spTree>
    <p:extLst>
      <p:ext uri="{BB962C8B-B14F-4D97-AF65-F5344CB8AC3E}">
        <p14:creationId xmlns:p14="http://schemas.microsoft.com/office/powerpoint/2010/main" val="777137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38</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Module-3: Sound to Vector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5"/>
          <a:ext cx="15955693" cy="3908952"/>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4706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3: </a:t>
                      </a:r>
                      <a:r>
                        <a:rPr lang="en-GB" sz="2800" u="sng" baseline="0" dirty="0">
                          <a:solidFill>
                            <a:srgbClr val="0000FF"/>
                          </a:solidFill>
                          <a:latin typeface="Times New Roman" panose="02020603050405020304" pitchFamily="18" charset="0"/>
                          <a:cs typeface="Times New Roman" panose="02020603050405020304" pitchFamily="18" charset="0"/>
                        </a:rPr>
                        <a:t>Sound to Face Vector Model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8706">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97679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Sound to Vector via deep learning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 this use case voice will be converted to vector model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usin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Machine learning.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M3_UC1.pdf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46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UC-3.2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Generate Vector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Vector model can be generated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M3_UC2.pdf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920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39</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Module-4: Vector to Image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5"/>
          <a:ext cx="15955693" cy="3908952"/>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4706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4: </a:t>
                      </a:r>
                      <a:r>
                        <a:rPr lang="en-GB" sz="2800" u="sng" baseline="0" dirty="0">
                          <a:solidFill>
                            <a:srgbClr val="0000FF"/>
                          </a:solidFill>
                          <a:latin typeface="Times New Roman" panose="02020603050405020304" pitchFamily="18" charset="0"/>
                          <a:cs typeface="Times New Roman" panose="02020603050405020304" pitchFamily="18" charset="0"/>
                        </a:rPr>
                        <a:t>Vector to Image Model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8706">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97679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 Vector to Image model via deep learning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 this use case vector will be converted to image model using Machine learning.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M4_UC1.pdf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46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UC-4.2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Generate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image can be generated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M4_UC2.pdf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435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Project Categories are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Web Application/Web Application based Information System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Problem Solving and Artificial Intelligence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Image Processing</a:t>
            </a:r>
          </a:p>
          <a:p>
            <a:pPr algn="l"/>
            <a:endParaRPr lang="en-US" sz="2400"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40</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Module-5: Image View Customization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4"/>
          <a:ext cx="15925800" cy="5897439"/>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931481">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5: </a:t>
                      </a:r>
                      <a:r>
                        <a:rPr lang="en-GB" sz="2800" u="sng" baseline="0" dirty="0">
                          <a:solidFill>
                            <a:srgbClr val="0000FF"/>
                          </a:solidFill>
                          <a:latin typeface="Times New Roman" panose="02020603050405020304" pitchFamily="18" charset="0"/>
                          <a:cs typeface="Times New Roman" panose="02020603050405020304" pitchFamily="18" charset="0"/>
                        </a:rPr>
                        <a:t>Image View Customization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278738">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2372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Brightness Control</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control the brightness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M5_UC1.pdf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853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Saturation Management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adjust saturation to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M5_UC2.pdf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703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Skin tone Management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adjust skin tone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M5_UC3.pdf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774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UC-5.4</a:t>
                      </a:r>
                    </a:p>
                  </a:txBody>
                  <a:tcPr/>
                </a:tc>
                <a:tc>
                  <a:txBody>
                    <a:bodyPr/>
                    <a:lstStyle/>
                    <a:p>
                      <a:pPr>
                        <a:lnSpc>
                          <a:spcPct val="106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Filters</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apply filters to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M5_UC4.pdf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32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UC-5.5</a:t>
                      </a:r>
                    </a:p>
                  </a:txBody>
                  <a:tcPr/>
                </a:tc>
                <a:tc>
                  <a:txBody>
                    <a:bodyPr/>
                    <a:lstStyle/>
                    <a:p>
                      <a:pPr>
                        <a:lnSpc>
                          <a:spcPct val="106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Avatar maker</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make avatar.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M5_UC5.pdf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05722721"/>
                  </a:ext>
                </a:extLst>
              </a:tr>
            </a:tbl>
          </a:graphicData>
        </a:graphic>
      </p:graphicFrame>
    </p:spTree>
    <p:extLst>
      <p:ext uri="{BB962C8B-B14F-4D97-AF65-F5344CB8AC3E}">
        <p14:creationId xmlns:p14="http://schemas.microsoft.com/office/powerpoint/2010/main" val="3364863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41</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Module-6: Features Enhancement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4"/>
          <a:ext cx="15925800" cy="4063144"/>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68939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6: </a:t>
                      </a:r>
                      <a:r>
                        <a:rPr lang="en-GB" sz="2800" u="sng" baseline="0" dirty="0">
                          <a:solidFill>
                            <a:srgbClr val="0000FF"/>
                          </a:solidFill>
                          <a:latin typeface="Times New Roman" panose="02020603050405020304" pitchFamily="18" charset="0"/>
                          <a:cs typeface="Times New Roman" panose="02020603050405020304" pitchFamily="18" charset="0"/>
                          <a:hlinkClick r:id="rId2" action="ppaction://hlinkfile"/>
                        </a:rPr>
                        <a:t>Features Enhancement</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568220">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535633">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Edit Picture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edit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M6_UC1.pdf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320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Nose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Nose.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M6_UC2.pdf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5444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UC-6.3</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Eye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eye.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M6_UC3.pdf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520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UC-6.4</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Eyebrow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eyebrow.</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M6_UC4.pdf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5730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UC-6.5</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Beard Maker</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make beard of person.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M6_UC5.pdf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4360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42</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Module-7: Insight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4"/>
          <a:ext cx="15925800" cy="4533989"/>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104451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7: </a:t>
                      </a:r>
                      <a:r>
                        <a:rPr lang="en-GB" sz="2800" u="sng" baseline="0" dirty="0">
                          <a:solidFill>
                            <a:srgbClr val="0000FF"/>
                          </a:solidFill>
                          <a:latin typeface="Times New Roman" panose="02020603050405020304" pitchFamily="18" charset="0"/>
                          <a:cs typeface="Times New Roman" panose="02020603050405020304" pitchFamily="18" charset="0"/>
                        </a:rPr>
                        <a:t>Insight Panel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860923">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8115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UC-7.1</a:t>
                      </a:r>
                    </a:p>
                    <a:p>
                      <a:pPr marL="0" algn="ctr" defTabSz="914400" rtl="0" eaLnBrk="1" latinLnBrk="0" hangingPunct="1"/>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View report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view report.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M7_UC1.pdf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957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UC-7.2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Download report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download report.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M7_UC2.pdf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859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UC-7.3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Share via Socials</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share reports to social.</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M7_UC3.pdf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2682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43</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Module-8: Help And Support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05000"/>
          <a:ext cx="15925800" cy="4769325"/>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937667">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8: </a:t>
                      </a:r>
                      <a:r>
                        <a:rPr lang="en-GB" sz="2800" u="sng" baseline="0" dirty="0">
                          <a:solidFill>
                            <a:srgbClr val="0000FF"/>
                          </a:solidFill>
                          <a:latin typeface="Times New Roman" panose="02020603050405020304" pitchFamily="18" charset="0"/>
                          <a:cs typeface="Times New Roman" panose="02020603050405020304" pitchFamily="18" charset="0"/>
                          <a:hlinkClick r:id="rId2" action="ppaction://hlinkfile"/>
                        </a:rPr>
                        <a:t>Help And Support</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72857">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28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UC-8.1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Chat With  AI Bot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chat with bot to get instant automated answers.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M8_UC1.pdf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71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Contact Support Team</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contact support team.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4" action="ppaction://hlinkfile"/>
                        </a:rPr>
                        <a:t>M8_UC3.pdf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779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Bot’s Language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change bot language including Urdu and English.</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5" action="ppaction://hlinkfile"/>
                        </a:rPr>
                        <a:t>M8_UC5.pdf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779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UC-8.4</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View Bot Query History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will be able to view the history of their queries with the bot.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6" action="ppaction://hlinkfile"/>
                        </a:rPr>
                        <a:t>M8_UC6.pdf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01377326"/>
                  </a:ext>
                </a:extLst>
              </a:tr>
            </a:tbl>
          </a:graphicData>
        </a:graphic>
      </p:graphicFrame>
    </p:spTree>
    <p:extLst>
      <p:ext uri="{BB962C8B-B14F-4D97-AF65-F5344CB8AC3E}">
        <p14:creationId xmlns:p14="http://schemas.microsoft.com/office/powerpoint/2010/main" val="955420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44</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Module-9: Settings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05000"/>
          <a:ext cx="15553944" cy="6857999"/>
        </p:xfrm>
        <a:graphic>
          <a:graphicData uri="http://schemas.openxmlformats.org/drawingml/2006/table">
            <a:tbl>
              <a:tblPr firstRow="1" bandRow="1">
                <a:tableStyleId>{5C22544A-7EE6-4342-B048-85BDC9FD1C3A}</a:tableStyleId>
              </a:tblPr>
              <a:tblGrid>
                <a:gridCol w="1662104">
                  <a:extLst>
                    <a:ext uri="{9D8B030D-6E8A-4147-A177-3AD203B41FA5}">
                      <a16:colId xmlns:a16="http://schemas.microsoft.com/office/drawing/2014/main" val="20000"/>
                    </a:ext>
                  </a:extLst>
                </a:gridCol>
                <a:gridCol w="2309235">
                  <a:extLst>
                    <a:ext uri="{9D8B030D-6E8A-4147-A177-3AD203B41FA5}">
                      <a16:colId xmlns:a16="http://schemas.microsoft.com/office/drawing/2014/main" val="20001"/>
                    </a:ext>
                  </a:extLst>
                </a:gridCol>
                <a:gridCol w="7355826">
                  <a:extLst>
                    <a:ext uri="{9D8B030D-6E8A-4147-A177-3AD203B41FA5}">
                      <a16:colId xmlns:a16="http://schemas.microsoft.com/office/drawing/2014/main" val="20002"/>
                    </a:ext>
                  </a:extLst>
                </a:gridCol>
                <a:gridCol w="4226779">
                  <a:extLst>
                    <a:ext uri="{9D8B030D-6E8A-4147-A177-3AD203B41FA5}">
                      <a16:colId xmlns:a16="http://schemas.microsoft.com/office/drawing/2014/main" val="4131745611"/>
                    </a:ext>
                  </a:extLst>
                </a:gridCol>
              </a:tblGrid>
              <a:tr h="134830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8: </a:t>
                      </a:r>
                      <a:r>
                        <a:rPr lang="en-GB" sz="2800" u="sng" baseline="0" dirty="0">
                          <a:solidFill>
                            <a:srgbClr val="0000FF"/>
                          </a:solidFill>
                          <a:latin typeface="Times New Roman" panose="02020603050405020304" pitchFamily="18" charset="0"/>
                          <a:cs typeface="Times New Roman" panose="02020603050405020304" pitchFamily="18" charset="0"/>
                        </a:rPr>
                        <a:t>Settings and Configuration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111321">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1047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UC-9.1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Sent Feedback</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chat with bot to get instant automated answers.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M9_UC1.pdf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094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Contact Support Team</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contact support team.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3" action="ppaction://hlinkfile"/>
                        </a:rPr>
                        <a:t>M9_UC2.pdf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11206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View Feedback History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see the history of feedbacks sent by the user.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4" action="ppaction://hlinkfile"/>
                        </a:rPr>
                        <a:t>M9_UC3.pdf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11206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UC-9.4</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Dark mode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will be able to apply dark mode on application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5" action="ppaction://hlinkfile"/>
                        </a:rPr>
                        <a:t>M9_UC4.pdf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01377326"/>
                  </a:ext>
                </a:extLst>
              </a:tr>
            </a:tbl>
          </a:graphicData>
        </a:graphic>
      </p:graphicFrame>
    </p:spTree>
    <p:extLst>
      <p:ext uri="{BB962C8B-B14F-4D97-AF65-F5344CB8AC3E}">
        <p14:creationId xmlns:p14="http://schemas.microsoft.com/office/powerpoint/2010/main" val="184193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45</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Module-9: Settings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05000"/>
          <a:ext cx="15553944" cy="4616637"/>
        </p:xfrm>
        <a:graphic>
          <a:graphicData uri="http://schemas.openxmlformats.org/drawingml/2006/table">
            <a:tbl>
              <a:tblPr firstRow="1" bandRow="1">
                <a:tableStyleId>{5C22544A-7EE6-4342-B048-85BDC9FD1C3A}</a:tableStyleId>
              </a:tblPr>
              <a:tblGrid>
                <a:gridCol w="1662104">
                  <a:extLst>
                    <a:ext uri="{9D8B030D-6E8A-4147-A177-3AD203B41FA5}">
                      <a16:colId xmlns:a16="http://schemas.microsoft.com/office/drawing/2014/main" val="20000"/>
                    </a:ext>
                  </a:extLst>
                </a:gridCol>
                <a:gridCol w="2309235">
                  <a:extLst>
                    <a:ext uri="{9D8B030D-6E8A-4147-A177-3AD203B41FA5}">
                      <a16:colId xmlns:a16="http://schemas.microsoft.com/office/drawing/2014/main" val="20001"/>
                    </a:ext>
                  </a:extLst>
                </a:gridCol>
                <a:gridCol w="7355826">
                  <a:extLst>
                    <a:ext uri="{9D8B030D-6E8A-4147-A177-3AD203B41FA5}">
                      <a16:colId xmlns:a16="http://schemas.microsoft.com/office/drawing/2014/main" val="20002"/>
                    </a:ext>
                  </a:extLst>
                </a:gridCol>
                <a:gridCol w="4226779">
                  <a:extLst>
                    <a:ext uri="{9D8B030D-6E8A-4147-A177-3AD203B41FA5}">
                      <a16:colId xmlns:a16="http://schemas.microsoft.com/office/drawing/2014/main" val="4131745611"/>
                    </a:ext>
                  </a:extLst>
                </a:gridCol>
              </a:tblGrid>
              <a:tr h="134830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8: </a:t>
                      </a:r>
                      <a:r>
                        <a:rPr lang="en-GB" sz="2800" u="sng" baseline="0" dirty="0">
                          <a:solidFill>
                            <a:srgbClr val="0000FF"/>
                          </a:solidFill>
                          <a:latin typeface="Times New Roman" panose="02020603050405020304" pitchFamily="18" charset="0"/>
                          <a:cs typeface="Times New Roman" panose="02020603050405020304" pitchFamily="18" charset="0"/>
                        </a:rPr>
                        <a:t>Settings and Configuration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111321">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1047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UC-9.5</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Language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change the language of application.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M9_UC5.pdf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094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Privacy Policy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read the privacy policy of the system.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3" action="ppaction://hlinkfile"/>
                        </a:rPr>
                        <a:t>M9_UC6.pdf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82512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9160" y="1828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Non-Functional Requirements are provided below: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8">
            <a:extLst>
              <a:ext uri="{FF2B5EF4-FFF2-40B4-BE49-F238E27FC236}">
                <a16:creationId xmlns:a16="http://schemas.microsoft.com/office/drawing/2014/main" id="{21319386-CAED-4F05-8F82-28C55745031B}"/>
              </a:ext>
            </a:extLst>
          </p:cNvPr>
          <p:cNvGraphicFramePr>
            <a:graphicFrameLocks/>
          </p:cNvGraphicFramePr>
          <p:nvPr/>
        </p:nvGraphicFramePr>
        <p:xfrm>
          <a:off x="169160" y="2286001"/>
          <a:ext cx="15917680" cy="6629441"/>
        </p:xfrm>
        <a:graphic>
          <a:graphicData uri="http://schemas.openxmlformats.org/drawingml/2006/table">
            <a:tbl>
              <a:tblPr firstRow="1" bandRow="1">
                <a:tableStyleId>{5C22544A-7EE6-4342-B048-85BDC9FD1C3A}</a:tableStyleId>
              </a:tblPr>
              <a:tblGrid>
                <a:gridCol w="1480609">
                  <a:extLst>
                    <a:ext uri="{9D8B030D-6E8A-4147-A177-3AD203B41FA5}">
                      <a16:colId xmlns:a16="http://schemas.microsoft.com/office/drawing/2014/main" val="3079665425"/>
                    </a:ext>
                  </a:extLst>
                </a:gridCol>
                <a:gridCol w="14437071">
                  <a:extLst>
                    <a:ext uri="{9D8B030D-6E8A-4147-A177-3AD203B41FA5}">
                      <a16:colId xmlns:a16="http://schemas.microsoft.com/office/drawing/2014/main" val="3504073780"/>
                    </a:ext>
                  </a:extLst>
                </a:gridCol>
              </a:tblGrid>
              <a:tr h="327639">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Performance Requirements </a:t>
                      </a:r>
                    </a:p>
                  </a:txBody>
                  <a:tcPr marL="68580" marR="68580" marT="0" marB="0">
                    <a:solidFill>
                      <a:schemeClr val="accent1">
                        <a:lumMod val="75000"/>
                      </a:schemeClr>
                    </a:solidFill>
                  </a:tcPr>
                </a:tc>
                <a:extLst>
                  <a:ext uri="{0D108BD9-81ED-4DB2-BD59-A6C34878D82A}">
                    <a16:rowId xmlns:a16="http://schemas.microsoft.com/office/drawing/2014/main" val="4185023544"/>
                  </a:ext>
                </a:extLst>
              </a:tr>
              <a:tr h="815006">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NFR-1</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system will have a minimum response time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1.5 second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and maximum response time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5 seconds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After reaching 5 seconds limit, user will receive a prompt message and previous activity will be restored.</a:t>
                      </a:r>
                    </a:p>
                  </a:txBody>
                  <a:tcPr marL="68580" marR="68580" marT="0" marB="0"/>
                </a:tc>
                <a:extLst>
                  <a:ext uri="{0D108BD9-81ED-4DB2-BD59-A6C34878D82A}">
                    <a16:rowId xmlns:a16="http://schemas.microsoft.com/office/drawing/2014/main" val="780898334"/>
                  </a:ext>
                </a:extLst>
              </a:tr>
              <a:tr h="327639">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Reliability </a:t>
                      </a:r>
                    </a:p>
                  </a:txBody>
                  <a:tcPr marL="68580" marR="68580" marT="0" marB="0">
                    <a:solidFill>
                      <a:schemeClr val="accent1">
                        <a:lumMod val="75000"/>
                      </a:schemeClr>
                    </a:solidFill>
                  </a:tcPr>
                </a:tc>
                <a:extLst>
                  <a:ext uri="{0D108BD9-81ED-4DB2-BD59-A6C34878D82A}">
                    <a16:rowId xmlns:a16="http://schemas.microsoft.com/office/drawing/2014/main" val="777250370"/>
                  </a:ext>
                </a:extLst>
              </a:tr>
              <a:tr h="5082915">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NFR-2</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MTBF (Mean Time between Failures):</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estimated mean time between failures will be  24 hours ÷ 4 Errors. So, the estimated MTBF value is 6.</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Consequences of the Software Failure:</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Even if the software fails due to an error, the user will not lose his/her data. Every detail of the user’s data will be recovered because the backup system of software will always update the backup file after every change the user made in his/her profile. So incase the system fails, the backup program will execute automatically to recover all the data.</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Protection from Failure:</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At the testing phase of the Software development, the software would be thoroughly checked before going on to the next phase. So, there would be a 10% chance that an error could be faced by any user.</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Strategy for Correction:</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 the design methodology that will be used is Object Oriented, so even if the error shows up, it will be easier to detect the line of code where the bug is present. So, the average time to fix an error would be 3-4 hours.</a:t>
                      </a:r>
                    </a:p>
                  </a:txBody>
                  <a:tcPr marL="68580" marR="68580" marT="0" marB="0"/>
                </a:tc>
                <a:extLst>
                  <a:ext uri="{0D108BD9-81ED-4DB2-BD59-A6C34878D82A}">
                    <a16:rowId xmlns:a16="http://schemas.microsoft.com/office/drawing/2014/main" val="2696602924"/>
                  </a:ext>
                </a:extLst>
              </a:tr>
            </a:tbl>
          </a:graphicData>
        </a:graphic>
      </p:graphicFrame>
    </p:spTree>
    <p:extLst>
      <p:ext uri="{BB962C8B-B14F-4D97-AF65-F5344CB8AC3E}">
        <p14:creationId xmlns:p14="http://schemas.microsoft.com/office/powerpoint/2010/main" val="1422279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55E1B3-BEA2-4E37-A5E2-B04FF416FFE5}"/>
              </a:ext>
            </a:extLst>
          </p:cNvPr>
          <p:cNvSpPr>
            <a:spLocks noGrp="1"/>
          </p:cNvSpPr>
          <p:nvPr>
            <p:ph type="sldNum" sz="quarter" idx="12"/>
          </p:nvPr>
        </p:nvSpPr>
        <p:spPr/>
        <p:txBody>
          <a:bodyPr/>
          <a:lstStyle/>
          <a:p>
            <a:fld id="{A8EF9831-35B4-4843-9AA9-F06FC1EDDB89}" type="slidenum">
              <a:rPr lang="en-US" smtClean="0"/>
              <a:pPr/>
              <a:t>47</a:t>
            </a:fld>
            <a:endParaRPr lang="en-US" dirty="0"/>
          </a:p>
        </p:txBody>
      </p:sp>
      <p:sp>
        <p:nvSpPr>
          <p:cNvPr id="7" name="Title 1">
            <a:extLst>
              <a:ext uri="{FF2B5EF4-FFF2-40B4-BE49-F238E27FC236}">
                <a16:creationId xmlns:a16="http://schemas.microsoft.com/office/drawing/2014/main" id="{27FE89AF-7FD1-49E3-8DB8-E403DCF2A38A}"/>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8" name="Content Placeholder 8">
            <a:extLst>
              <a:ext uri="{FF2B5EF4-FFF2-40B4-BE49-F238E27FC236}">
                <a16:creationId xmlns:a16="http://schemas.microsoft.com/office/drawing/2014/main" id="{886510D4-F7F1-4A8E-8770-DB4207C8E8E1}"/>
              </a:ext>
            </a:extLst>
          </p:cNvPr>
          <p:cNvGraphicFramePr>
            <a:graphicFrameLocks/>
          </p:cNvGraphicFramePr>
          <p:nvPr/>
        </p:nvGraphicFramePr>
        <p:xfrm>
          <a:off x="127001" y="2133600"/>
          <a:ext cx="15468600" cy="5943600"/>
        </p:xfrm>
        <a:graphic>
          <a:graphicData uri="http://schemas.openxmlformats.org/drawingml/2006/table">
            <a:tbl>
              <a:tblPr firstRow="1" bandRow="1">
                <a:tableStyleId>{5C22544A-7EE6-4342-B048-85BDC9FD1C3A}</a:tableStyleId>
              </a:tblPr>
              <a:tblGrid>
                <a:gridCol w="1438837">
                  <a:extLst>
                    <a:ext uri="{9D8B030D-6E8A-4147-A177-3AD203B41FA5}">
                      <a16:colId xmlns:a16="http://schemas.microsoft.com/office/drawing/2014/main" val="3079665425"/>
                    </a:ext>
                  </a:extLst>
                </a:gridCol>
                <a:gridCol w="14029763">
                  <a:extLst>
                    <a:ext uri="{9D8B030D-6E8A-4147-A177-3AD203B41FA5}">
                      <a16:colId xmlns:a16="http://schemas.microsoft.com/office/drawing/2014/main" val="3504073780"/>
                    </a:ext>
                  </a:extLst>
                </a:gridCol>
              </a:tblGrid>
              <a:tr h="645457">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Titles</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Usability</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 </a:t>
                      </a:r>
                    </a:p>
                  </a:txBody>
                  <a:tcPr marL="68580" marR="68580" marT="0" marB="0">
                    <a:solidFill>
                      <a:schemeClr val="accent1">
                        <a:lumMod val="75000"/>
                      </a:schemeClr>
                    </a:solidFill>
                  </a:tcPr>
                </a:tc>
                <a:extLst>
                  <a:ext uri="{0D108BD9-81ED-4DB2-BD59-A6C34878D82A}">
                    <a16:rowId xmlns:a16="http://schemas.microsoft.com/office/drawing/2014/main" val="4195653617"/>
                  </a:ext>
                </a:extLst>
              </a:tr>
              <a:tr h="2824972">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NFR-3</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Use-1: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 new user of the software will take only 20-30 minutes to understand the use of the system.</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Use-2: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software will be easy to use, and the users will not have to add their credentials again and again because the credentials will be saved when the user adds them for the first time on choice.</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Use-3: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interface of the system will also be easy to use. Users can easily switch menus and understand it without any problem because every menu has a simple interface.</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Use-4: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lost data of the user can be recovered through the backup system. The probability of data recovery is 90%.</a:t>
                      </a:r>
                    </a:p>
                  </a:txBody>
                  <a:tcPr marL="68580" marR="68580" marT="0" marB="0"/>
                </a:tc>
                <a:extLst>
                  <a:ext uri="{0D108BD9-81ED-4DB2-BD59-A6C34878D82A}">
                    <a16:rowId xmlns:a16="http://schemas.microsoft.com/office/drawing/2014/main" val="2885869563"/>
                  </a:ext>
                </a:extLst>
              </a:tr>
              <a:tr h="686531">
                <a:tc>
                  <a:txBody>
                    <a:bodyPr/>
                    <a:lstStyle/>
                    <a:p>
                      <a:pPr algn="ctr">
                        <a:lnSpc>
                          <a:spcPct val="100000"/>
                        </a:lnSpc>
                        <a:spcAft>
                          <a:spcPts val="0"/>
                        </a:spcAft>
                      </a:pPr>
                      <a:r>
                        <a:rPr lang="en-US" sz="24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bg1">
                              <a:lumMod val="95000"/>
                            </a:schemeClr>
                          </a:solidFill>
                          <a:effectLst/>
                          <a:latin typeface="Times New Roman" panose="02020603050405020304" pitchFamily="18" charset="0"/>
                          <a:ea typeface="+mn-ea"/>
                          <a:cs typeface="Times New Roman" panose="02020603050405020304" pitchFamily="18" charset="0"/>
                        </a:rPr>
                        <a:t>Security</a:t>
                      </a:r>
                    </a:p>
                  </a:txBody>
                  <a:tcPr marL="68580" marR="68580" marT="0" marB="0">
                    <a:solidFill>
                      <a:schemeClr val="accent1">
                        <a:lumMod val="75000"/>
                      </a:schemeClr>
                    </a:solidFill>
                  </a:tcPr>
                </a:tc>
                <a:extLst>
                  <a:ext uri="{0D108BD9-81ED-4DB2-BD59-A6C34878D82A}">
                    <a16:rowId xmlns:a16="http://schemas.microsoft.com/office/drawing/2014/main" val="3388860434"/>
                  </a:ext>
                </a:extLst>
              </a:tr>
              <a:tr h="1786640">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NFR-4</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indent="-457200" algn="just">
                        <a:lnSpc>
                          <a:spcPct val="100000"/>
                        </a:lnSpc>
                        <a:spcAft>
                          <a:spcPts val="0"/>
                        </a:spcAft>
                        <a:buAutoNum type="arabicParen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system will ensure the security of data and information of users. The credentials of Users are safe.</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2060403"/>
                  </a:ext>
                </a:extLst>
              </a:tr>
            </a:tbl>
          </a:graphicData>
        </a:graphic>
      </p:graphicFrame>
    </p:spTree>
    <p:extLst>
      <p:ext uri="{BB962C8B-B14F-4D97-AF65-F5344CB8AC3E}">
        <p14:creationId xmlns:p14="http://schemas.microsoft.com/office/powerpoint/2010/main" val="1365230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9ED52DAF-3649-E6EB-C8B0-61D7264A2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2438400"/>
            <a:ext cx="8536266" cy="6041265"/>
          </a:xfrm>
          <a:prstGeom prst="rect">
            <a:avLst/>
          </a:prstGeom>
        </p:spPr>
      </p:pic>
    </p:spTree>
    <p:extLst>
      <p:ext uri="{BB962C8B-B14F-4D97-AF65-F5344CB8AC3E}">
        <p14:creationId xmlns:p14="http://schemas.microsoft.com/office/powerpoint/2010/main" val="4163684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2F9F3E24-8161-F7A7-4A28-284A5FB88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0" y="2209800"/>
            <a:ext cx="7942182" cy="6324600"/>
          </a:xfrm>
          <a:prstGeom prst="rect">
            <a:avLst/>
          </a:prstGeom>
        </p:spPr>
      </p:pic>
    </p:spTree>
    <p:extLst>
      <p:ext uri="{BB962C8B-B14F-4D97-AF65-F5344CB8AC3E}">
        <p14:creationId xmlns:p14="http://schemas.microsoft.com/office/powerpoint/2010/main" val="382794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Recognizing the facial features of person based on their audio notes by a human being who don’t actually know the person make no sense in real life.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no way to do so But Artificial Intelligence has made it possible to do so.</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Machine learning and deep learning  can be trained on  data of all type of people with some mathematical perspectives of voice that uses clustering algorithms and categorize the people in different domains.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image will not be 100% real but it gives a lot of  insights of data which can help us to identify the person.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a:t>
            </a:fld>
            <a:endParaRPr lang="en-US" dirty="0">
              <a:solidFill>
                <a:prstClr val="white"/>
              </a:solidFill>
              <a:latin typeface="Calibri"/>
            </a:endParaRPr>
          </a:p>
        </p:txBody>
      </p:sp>
    </p:spTree>
    <p:extLst>
      <p:ext uri="{BB962C8B-B14F-4D97-AF65-F5344CB8AC3E}">
        <p14:creationId xmlns:p14="http://schemas.microsoft.com/office/powerpoint/2010/main" val="3567932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98DC82D3-58B5-18B3-5EBA-5EFE6ED5E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2347913"/>
            <a:ext cx="9046625" cy="6491287"/>
          </a:xfrm>
          <a:prstGeom prst="rect">
            <a:avLst/>
          </a:prstGeom>
        </p:spPr>
      </p:pic>
    </p:spTree>
    <p:extLst>
      <p:ext uri="{BB962C8B-B14F-4D97-AF65-F5344CB8AC3E}">
        <p14:creationId xmlns:p14="http://schemas.microsoft.com/office/powerpoint/2010/main" val="3084217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 For Security Person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83F07F7A-6B88-40F4-D25A-A4052E64E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2438400"/>
            <a:ext cx="7924890" cy="6019800"/>
          </a:xfrm>
          <a:prstGeom prst="rect">
            <a:avLst/>
          </a:prstGeom>
        </p:spPr>
      </p:pic>
    </p:spTree>
    <p:extLst>
      <p:ext uri="{BB962C8B-B14F-4D97-AF65-F5344CB8AC3E}">
        <p14:creationId xmlns:p14="http://schemas.microsoft.com/office/powerpoint/2010/main" val="3129678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 For Security Person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579085DD-8268-E5FC-BCB8-06F35CBE7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514600"/>
            <a:ext cx="8991600" cy="5493032"/>
          </a:xfrm>
          <a:prstGeom prst="rect">
            <a:avLst/>
          </a:prstGeom>
        </p:spPr>
      </p:pic>
    </p:spTree>
    <p:extLst>
      <p:ext uri="{BB962C8B-B14F-4D97-AF65-F5344CB8AC3E}">
        <p14:creationId xmlns:p14="http://schemas.microsoft.com/office/powerpoint/2010/main" val="545208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Process Flow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solidFill>
                <a:latin typeface="Times New Roman" panose="02020603050405020304" pitchFamily="18" charset="0"/>
                <a:cs typeface="Times New Roman" panose="02020603050405020304" pitchFamily="18" charset="0"/>
              </a:rPr>
              <a:t>The process flow diagram is as follows: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8E15270-EB96-4AA6-B039-A067258246CB}"/>
              </a:ext>
            </a:extLst>
          </p:cNvPr>
          <p:cNvSpPr/>
          <p:nvPr/>
        </p:nvSpPr>
        <p:spPr>
          <a:xfrm>
            <a:off x="3251200" y="8544710"/>
            <a:ext cx="10210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 2: Process Flow Diagram – System Interaction For User. </a:t>
            </a:r>
            <a:endParaRPr lang="en-US" sz="2400" u="sng" dirty="0"/>
          </a:p>
        </p:txBody>
      </p:sp>
      <p:pic>
        <p:nvPicPr>
          <p:cNvPr id="4" name="Picture 3">
            <a:extLst>
              <a:ext uri="{FF2B5EF4-FFF2-40B4-BE49-F238E27FC236}">
                <a16:creationId xmlns:a16="http://schemas.microsoft.com/office/drawing/2014/main" id="{E4B45B1D-9AA4-D38F-9FA3-C2B14799B7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0" y="2895600"/>
            <a:ext cx="6629400" cy="5149850"/>
          </a:xfrm>
          <a:prstGeom prst="rect">
            <a:avLst/>
          </a:prstGeom>
          <a:noFill/>
          <a:ln>
            <a:noFill/>
          </a:ln>
        </p:spPr>
      </p:pic>
    </p:spTree>
    <p:extLst>
      <p:ext uri="{BB962C8B-B14F-4D97-AF65-F5344CB8AC3E}">
        <p14:creationId xmlns:p14="http://schemas.microsoft.com/office/powerpoint/2010/main" val="32733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Architecture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Architecture style we are using will be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Model View Controller (MVC)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8E15270-EB96-4AA6-B039-A067258246CB}"/>
              </a:ext>
            </a:extLst>
          </p:cNvPr>
          <p:cNvSpPr/>
          <p:nvPr/>
        </p:nvSpPr>
        <p:spPr>
          <a:xfrm>
            <a:off x="3213100" y="8229600"/>
            <a:ext cx="9829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Figure3: MVC Architecture Diagram </a:t>
            </a:r>
            <a:endParaRPr lang="en-US" sz="2400" u="sng" dirty="0"/>
          </a:p>
        </p:txBody>
      </p:sp>
      <p:pic>
        <p:nvPicPr>
          <p:cNvPr id="6" name="Picture 5" descr="Diagram&#10;&#10;Description automatically generated">
            <a:extLst>
              <a:ext uri="{FF2B5EF4-FFF2-40B4-BE49-F238E27FC236}">
                <a16:creationId xmlns:a16="http://schemas.microsoft.com/office/drawing/2014/main" id="{3D1955FA-F0F0-5E51-4A8D-1E100AFEB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905" y="2819400"/>
            <a:ext cx="9538190" cy="5118363"/>
          </a:xfrm>
          <a:prstGeom prst="rect">
            <a:avLst/>
          </a:prstGeom>
          <a:ln w="12700">
            <a:solidFill>
              <a:schemeClr val="tx1"/>
            </a:solidFill>
          </a:ln>
        </p:spPr>
      </p:pic>
    </p:spTree>
    <p:extLst>
      <p:ext uri="{BB962C8B-B14F-4D97-AF65-F5344CB8AC3E}">
        <p14:creationId xmlns:p14="http://schemas.microsoft.com/office/powerpoint/2010/main" val="1920797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C519F90-75F1-C239-E41F-506785C9B084}"/>
              </a:ext>
            </a:extLst>
          </p:cNvPr>
          <p:cNvSpPr txBox="1"/>
          <p:nvPr/>
        </p:nvSpPr>
        <p:spPr>
          <a:xfrm>
            <a:off x="5003800" y="8534400"/>
            <a:ext cx="67056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4 : Activity Diagram for Module 1</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A8FB7D-181C-25C7-62C6-6B1D61DB9A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8600" y="2667000"/>
            <a:ext cx="6934200" cy="5469573"/>
          </a:xfrm>
          <a:prstGeom prst="rect">
            <a:avLst/>
          </a:prstGeom>
          <a:noFill/>
          <a:ln>
            <a:noFill/>
          </a:ln>
        </p:spPr>
      </p:pic>
    </p:spTree>
    <p:extLst>
      <p:ext uri="{BB962C8B-B14F-4D97-AF65-F5344CB8AC3E}">
        <p14:creationId xmlns:p14="http://schemas.microsoft.com/office/powerpoint/2010/main" val="9194808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79E1445-147F-3057-41E7-087255731543}"/>
              </a:ext>
            </a:extLst>
          </p:cNvPr>
          <p:cNvSpPr txBox="1"/>
          <p:nvPr/>
        </p:nvSpPr>
        <p:spPr>
          <a:xfrm>
            <a:off x="5232400" y="8608367"/>
            <a:ext cx="778764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5 : Activity Diagram Module 2</a:t>
            </a:r>
            <a:endParaRPr lang="en-PK" sz="2400" b="1" u="sng"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853E91F9-CD66-8DE3-816A-FB5C0226B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0" y="2114550"/>
            <a:ext cx="5429250" cy="5602986"/>
          </a:xfrm>
          <a:prstGeom prst="rect">
            <a:avLst/>
          </a:prstGeom>
        </p:spPr>
      </p:pic>
    </p:spTree>
    <p:extLst>
      <p:ext uri="{BB962C8B-B14F-4D97-AF65-F5344CB8AC3E}">
        <p14:creationId xmlns:p14="http://schemas.microsoft.com/office/powerpoint/2010/main" val="70745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6 : Activity Diagram of Module 5</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EAB7B6-1EA9-EB19-146B-347CF1C23F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2132647"/>
            <a:ext cx="6629400" cy="5792153"/>
          </a:xfrm>
          <a:prstGeom prst="rect">
            <a:avLst/>
          </a:prstGeom>
          <a:noFill/>
          <a:ln>
            <a:noFill/>
          </a:ln>
        </p:spPr>
      </p:pic>
    </p:spTree>
    <p:extLst>
      <p:ext uri="{BB962C8B-B14F-4D97-AF65-F5344CB8AC3E}">
        <p14:creationId xmlns:p14="http://schemas.microsoft.com/office/powerpoint/2010/main" val="28982554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7: Activity Diagram of Module 6</a:t>
            </a:r>
            <a:endParaRPr lang="en-PK" sz="2400" b="1" u="sng"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348F977B-D1DA-FE02-9D65-E3FF71158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237" y="2289492"/>
            <a:ext cx="6122582" cy="6100519"/>
          </a:xfrm>
          <a:prstGeom prst="rect">
            <a:avLst/>
          </a:prstGeom>
        </p:spPr>
      </p:pic>
    </p:spTree>
    <p:extLst>
      <p:ext uri="{BB962C8B-B14F-4D97-AF65-F5344CB8AC3E}">
        <p14:creationId xmlns:p14="http://schemas.microsoft.com/office/powerpoint/2010/main" val="3253144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8: Activity Diagram of Module 7</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651524-81FA-E2CA-4028-C868303DE3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2362200"/>
            <a:ext cx="6629400" cy="5080635"/>
          </a:xfrm>
          <a:prstGeom prst="rect">
            <a:avLst/>
          </a:prstGeom>
          <a:noFill/>
          <a:ln>
            <a:noFill/>
          </a:ln>
        </p:spPr>
      </p:pic>
    </p:spTree>
    <p:extLst>
      <p:ext uri="{BB962C8B-B14F-4D97-AF65-F5344CB8AC3E}">
        <p14:creationId xmlns:p14="http://schemas.microsoft.com/office/powerpoint/2010/main" val="67623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are many loop holes in the user authentication used in security systems including banks, critical profile accounts and many more places where authenticity of user should be the first priority.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Every other person who has the credentials of the account of that specific user can log into the account specified merely for the former.</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case of criminals Scenes, It is observed that the faces are not recognized hence the criminals are not captured by the security forces.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Mostly the voice can be seen but the faces are under veil thus cannot be seen directly.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2182731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9: Activity Diagram of Module 8</a:t>
            </a:r>
            <a:endParaRPr lang="en-PK" sz="2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D02E29-7FB0-A7A3-1D21-75FE92F3E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082" y="2490115"/>
            <a:ext cx="5340350" cy="5378450"/>
          </a:xfrm>
          <a:prstGeom prst="rect">
            <a:avLst/>
          </a:prstGeom>
        </p:spPr>
      </p:pic>
    </p:spTree>
    <p:extLst>
      <p:ext uri="{BB962C8B-B14F-4D97-AF65-F5344CB8AC3E}">
        <p14:creationId xmlns:p14="http://schemas.microsoft.com/office/powerpoint/2010/main" val="2085572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10 : Activity Diagram of Module 9</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85B849-FD1E-7E5C-7DAD-2C8F328CDF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6600" y="2879023"/>
            <a:ext cx="6629400" cy="5560695"/>
          </a:xfrm>
          <a:prstGeom prst="rect">
            <a:avLst/>
          </a:prstGeom>
          <a:noFill/>
          <a:ln>
            <a:noFill/>
          </a:ln>
        </p:spPr>
      </p:pic>
    </p:spTree>
    <p:extLst>
      <p:ext uri="{BB962C8B-B14F-4D97-AF65-F5344CB8AC3E}">
        <p14:creationId xmlns:p14="http://schemas.microsoft.com/office/powerpoint/2010/main" val="2557365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C024844-B47A-0496-9490-2BDF12EDE1F2}"/>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11 :  Sequence Diagram of Module 1</a:t>
            </a:r>
            <a:endParaRPr lang="en-PK"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8D5B0F-DD9D-BBE8-5A1F-E22B021CCC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8087" y="2105024"/>
            <a:ext cx="6219825" cy="5743575"/>
          </a:xfrm>
          <a:prstGeom prst="rect">
            <a:avLst/>
          </a:prstGeom>
          <a:noFill/>
          <a:ln>
            <a:noFill/>
          </a:ln>
        </p:spPr>
      </p:pic>
    </p:spTree>
    <p:extLst>
      <p:ext uri="{BB962C8B-B14F-4D97-AF65-F5344CB8AC3E}">
        <p14:creationId xmlns:p14="http://schemas.microsoft.com/office/powerpoint/2010/main" val="3847330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4AD2D3-636C-07FA-8066-45F85D8E40B1}"/>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12:  Sequence Diagram of Module 2</a:t>
            </a:r>
            <a:endParaRPr lang="en-PK"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A3452E-0728-ED3C-5CF1-F9940032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600" y="2394584"/>
            <a:ext cx="7382600" cy="5301615"/>
          </a:xfrm>
          <a:prstGeom prst="rect">
            <a:avLst/>
          </a:prstGeom>
        </p:spPr>
      </p:pic>
    </p:spTree>
    <p:extLst>
      <p:ext uri="{BB962C8B-B14F-4D97-AF65-F5344CB8AC3E}">
        <p14:creationId xmlns:p14="http://schemas.microsoft.com/office/powerpoint/2010/main" val="3624717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13:  Sequence Diagram of Module 6</a:t>
            </a:r>
            <a:endParaRPr lang="en-PK" b="1" dirty="0">
              <a:latin typeface="Times New Roman" panose="02020603050405020304" pitchFamily="18" charset="0"/>
              <a:cs typeface="Times New Roman" panose="02020603050405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E19FEBDC-9B10-A1F6-231D-F7FFF3BAB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200" y="2557780"/>
            <a:ext cx="7606146" cy="4909820"/>
          </a:xfrm>
          <a:prstGeom prst="rect">
            <a:avLst/>
          </a:prstGeom>
        </p:spPr>
      </p:pic>
    </p:spTree>
    <p:extLst>
      <p:ext uri="{BB962C8B-B14F-4D97-AF65-F5344CB8AC3E}">
        <p14:creationId xmlns:p14="http://schemas.microsoft.com/office/powerpoint/2010/main" val="16735144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Figure14 :  Sequence Diagram of Module 7</a:t>
            </a:r>
            <a:endParaRPr lang="en-PK"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462C48-AA86-F4FD-3934-A0EA1CC436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4553" y="2743200"/>
            <a:ext cx="6629400" cy="5253990"/>
          </a:xfrm>
          <a:prstGeom prst="rect">
            <a:avLst/>
          </a:prstGeom>
          <a:noFill/>
          <a:ln>
            <a:noFill/>
          </a:ln>
        </p:spPr>
      </p:pic>
    </p:spTree>
    <p:extLst>
      <p:ext uri="{BB962C8B-B14F-4D97-AF65-F5344CB8AC3E}">
        <p14:creationId xmlns:p14="http://schemas.microsoft.com/office/powerpoint/2010/main" val="1258217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15:  Sequence Diagram of Module 8</a:t>
            </a:r>
            <a:endParaRPr lang="en-PK"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486E40-FCC7-9419-0524-81BB065AB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325" y="2556790"/>
            <a:ext cx="4959350" cy="5245100"/>
          </a:xfrm>
          <a:prstGeom prst="rect">
            <a:avLst/>
          </a:prstGeom>
        </p:spPr>
      </p:pic>
    </p:spTree>
    <p:extLst>
      <p:ext uri="{BB962C8B-B14F-4D97-AF65-F5344CB8AC3E}">
        <p14:creationId xmlns:p14="http://schemas.microsoft.com/office/powerpoint/2010/main" val="3809774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16 :  Sequence Diagram of Module 8</a:t>
            </a:r>
            <a:endParaRPr lang="en-PK"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486E40-FCC7-9419-0524-81BB065AB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325" y="2556790"/>
            <a:ext cx="4959350" cy="5245100"/>
          </a:xfrm>
          <a:prstGeom prst="rect">
            <a:avLst/>
          </a:prstGeom>
        </p:spPr>
      </p:pic>
    </p:spTree>
    <p:extLst>
      <p:ext uri="{BB962C8B-B14F-4D97-AF65-F5344CB8AC3E}">
        <p14:creationId xmlns:p14="http://schemas.microsoft.com/office/powerpoint/2010/main" val="159016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17:  Sequence Diagram of Module 9</a:t>
            </a:r>
            <a:endParaRPr lang="en-PK"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486E40-FCC7-9419-0524-81BB065AB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325" y="2556790"/>
            <a:ext cx="4959350" cy="5245100"/>
          </a:xfrm>
          <a:prstGeom prst="rect">
            <a:avLst/>
          </a:prstGeom>
        </p:spPr>
      </p:pic>
      <p:pic>
        <p:nvPicPr>
          <p:cNvPr id="4" name="Picture 3">
            <a:extLst>
              <a:ext uri="{FF2B5EF4-FFF2-40B4-BE49-F238E27FC236}">
                <a16:creationId xmlns:a16="http://schemas.microsoft.com/office/drawing/2014/main" id="{8ABAD092-3EED-2817-82C8-65FB40B63D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1600" y="2128519"/>
            <a:ext cx="6629400" cy="6301105"/>
          </a:xfrm>
          <a:prstGeom prst="rect">
            <a:avLst/>
          </a:prstGeom>
          <a:noFill/>
          <a:ln>
            <a:noFill/>
          </a:ln>
        </p:spPr>
      </p:pic>
    </p:spTree>
    <p:extLst>
      <p:ext uri="{BB962C8B-B14F-4D97-AF65-F5344CB8AC3E}">
        <p14:creationId xmlns:p14="http://schemas.microsoft.com/office/powerpoint/2010/main" val="777666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Entity Relationship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18:  Entity Relationship Diagram of Speech2Face Application</a:t>
            </a:r>
            <a:endParaRPr lang="en-PK" b="1"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67413962-45CE-F7AD-0AC1-AA0B35569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735" y="2895600"/>
            <a:ext cx="11224465" cy="4953000"/>
          </a:xfrm>
          <a:prstGeom prst="rect">
            <a:avLst/>
          </a:prstGeom>
        </p:spPr>
      </p:pic>
    </p:spTree>
    <p:extLst>
      <p:ext uri="{BB962C8B-B14F-4D97-AF65-F5344CB8AC3E}">
        <p14:creationId xmlns:p14="http://schemas.microsoft.com/office/powerpoint/2010/main" val="186992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Solution</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Many Application users and Agencies have requested system that are helpful, efficient and reliable in user authentication.</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will provide an acceptable solution to these concerns.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Security agencies face many problem sometimes because image of criminals are not revealed by the camera. Speech2face will help in this regard.</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old audio and video notes can be used to find the insights about the person’s basic information.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36061699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Class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19:  Class Diagram of Speech2Face Application</a:t>
            </a:r>
            <a:endParaRPr lang="en-PK" b="1" dirty="0">
              <a:latin typeface="Times New Roman" panose="02020603050405020304" pitchFamily="18" charset="0"/>
              <a:cs typeface="Times New Roman" panose="02020603050405020304" pitchFamily="18" charset="0"/>
            </a:endParaRPr>
          </a:p>
        </p:txBody>
      </p:sp>
      <p:pic>
        <p:nvPicPr>
          <p:cNvPr id="6" name="Picture 5" descr="Box and whisker chart&#10;&#10;Description automatically generated with low confidence">
            <a:extLst>
              <a:ext uri="{FF2B5EF4-FFF2-40B4-BE49-F238E27FC236}">
                <a16:creationId xmlns:a16="http://schemas.microsoft.com/office/drawing/2014/main" id="{9058521D-B4C1-1106-8309-C4F8B93D8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2225554"/>
            <a:ext cx="10134599" cy="5623046"/>
          </a:xfrm>
          <a:prstGeom prst="rect">
            <a:avLst/>
          </a:prstGeom>
        </p:spPr>
      </p:pic>
    </p:spTree>
    <p:extLst>
      <p:ext uri="{BB962C8B-B14F-4D97-AF65-F5344CB8AC3E}">
        <p14:creationId xmlns:p14="http://schemas.microsoft.com/office/powerpoint/2010/main" val="277899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Data Design </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E4C9F5-8287-E8C2-4900-D08C196F8316}"/>
              </a:ext>
            </a:extLst>
          </p:cNvPr>
          <p:cNvPicPr>
            <a:picLocks noChangeAspect="1"/>
          </p:cNvPicPr>
          <p:nvPr/>
        </p:nvPicPr>
        <p:blipFill>
          <a:blip r:embed="rId2"/>
          <a:stretch>
            <a:fillRect/>
          </a:stretch>
        </p:blipFill>
        <p:spPr>
          <a:xfrm>
            <a:off x="660400" y="2129081"/>
            <a:ext cx="12877800" cy="6319326"/>
          </a:xfrm>
          <a:prstGeom prst="rect">
            <a:avLst/>
          </a:prstGeom>
        </p:spPr>
      </p:pic>
    </p:spTree>
    <p:extLst>
      <p:ext uri="{BB962C8B-B14F-4D97-AF65-F5344CB8AC3E}">
        <p14:creationId xmlns:p14="http://schemas.microsoft.com/office/powerpoint/2010/main" val="20022928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609600"/>
            <a:ext cx="13441680" cy="1143000"/>
          </a:xfrm>
        </p:spPr>
        <p:txBody>
          <a:bodyPr/>
          <a:lstStyle/>
          <a:p>
            <a:r>
              <a:rPr lang="en-US" sz="4500" b="1" u="sng" dirty="0">
                <a:latin typeface="Times New Roman" panose="02020603050405020304" pitchFamily="18" charset="0"/>
                <a:cs typeface="Times New Roman" panose="02020603050405020304" pitchFamily="18" charset="0"/>
              </a:rPr>
              <a:t>Data Design </a:t>
            </a:r>
          </a:p>
        </p:txBody>
      </p:sp>
      <p:sp>
        <p:nvSpPr>
          <p:cNvPr id="3" name="Content Placeholder 2"/>
          <p:cNvSpPr txBox="1">
            <a:spLocks/>
          </p:cNvSpPr>
          <p:nvPr/>
        </p:nvSpPr>
        <p:spPr>
          <a:xfrm>
            <a:off x="355600" y="22052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0F8C10-E96A-7502-FE3F-722AD2C908D2}"/>
              </a:ext>
            </a:extLst>
          </p:cNvPr>
          <p:cNvPicPr>
            <a:picLocks noChangeAspect="1"/>
          </p:cNvPicPr>
          <p:nvPr/>
        </p:nvPicPr>
        <p:blipFill>
          <a:blip r:embed="rId2"/>
          <a:stretch>
            <a:fillRect/>
          </a:stretch>
        </p:blipFill>
        <p:spPr>
          <a:xfrm>
            <a:off x="2080126" y="2590800"/>
            <a:ext cx="12095748" cy="3962400"/>
          </a:xfrm>
          <a:prstGeom prst="rect">
            <a:avLst/>
          </a:prstGeom>
        </p:spPr>
      </p:pic>
    </p:spTree>
    <p:extLst>
      <p:ext uri="{BB962C8B-B14F-4D97-AF65-F5344CB8AC3E}">
        <p14:creationId xmlns:p14="http://schemas.microsoft.com/office/powerpoint/2010/main" val="39221011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18121" y="38100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Algorithms </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885217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812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dirty="0">
                <a:solidFill>
                  <a:schemeClr val="tx1"/>
                </a:solidFill>
              </a:rPr>
              <a:t>1)	Sign up and Login</a:t>
            </a:r>
          </a:p>
          <a:p>
            <a:pPr lvl="2" algn="just"/>
            <a:r>
              <a:rPr lang="en-US" sz="1600" dirty="0">
                <a:solidFill>
                  <a:schemeClr val="tx1"/>
                </a:solidFill>
              </a:rPr>
              <a:t>DO</a:t>
            </a:r>
          </a:p>
          <a:p>
            <a:pPr lvl="2" algn="just"/>
            <a:r>
              <a:rPr lang="en-US" sz="1600" dirty="0">
                <a:solidFill>
                  <a:schemeClr val="tx1"/>
                </a:solidFill>
              </a:rPr>
              <a:t>INPUT email</a:t>
            </a:r>
          </a:p>
          <a:p>
            <a:pPr lvl="2" algn="just"/>
            <a:r>
              <a:rPr lang="en-US" sz="1600" dirty="0">
                <a:solidFill>
                  <a:schemeClr val="tx1"/>
                </a:solidFill>
              </a:rPr>
              <a:t>IF(</a:t>
            </a:r>
            <a:r>
              <a:rPr lang="en-US" sz="1600" dirty="0" err="1">
                <a:solidFill>
                  <a:schemeClr val="tx1"/>
                </a:solidFill>
              </a:rPr>
              <a:t>verifyEmail</a:t>
            </a:r>
            <a:r>
              <a:rPr lang="en-US" sz="1600" dirty="0">
                <a:solidFill>
                  <a:schemeClr val="tx1"/>
                </a:solidFill>
              </a:rPr>
              <a:t> NOT EQUAL true)</a:t>
            </a:r>
          </a:p>
          <a:p>
            <a:pPr lvl="2" algn="just"/>
            <a:r>
              <a:rPr lang="en-US" sz="1600" dirty="0">
                <a:solidFill>
                  <a:schemeClr val="tx1"/>
                </a:solidFill>
              </a:rPr>
              <a:t>	DISPLAY “Invalid Email”</a:t>
            </a:r>
          </a:p>
          <a:p>
            <a:pPr lvl="2" algn="just"/>
            <a:r>
              <a:rPr lang="en-US" sz="1600" dirty="0">
                <a:solidFill>
                  <a:schemeClr val="tx1"/>
                </a:solidFill>
              </a:rPr>
              <a:t>WHILE (</a:t>
            </a:r>
            <a:r>
              <a:rPr lang="en-US" sz="1600" dirty="0" err="1">
                <a:solidFill>
                  <a:schemeClr val="tx1"/>
                </a:solidFill>
              </a:rPr>
              <a:t>verifyEmail</a:t>
            </a:r>
            <a:r>
              <a:rPr lang="en-US" sz="1600" dirty="0">
                <a:solidFill>
                  <a:schemeClr val="tx1"/>
                </a:solidFill>
              </a:rPr>
              <a:t> EQUAL false)</a:t>
            </a:r>
          </a:p>
          <a:p>
            <a:pPr lvl="2" algn="just"/>
            <a:r>
              <a:rPr lang="en-US" sz="1600" dirty="0">
                <a:solidFill>
                  <a:schemeClr val="tx1"/>
                </a:solidFill>
              </a:rPr>
              <a:t>INPUT password</a:t>
            </a:r>
          </a:p>
          <a:p>
            <a:pPr lvl="2" algn="just"/>
            <a:r>
              <a:rPr lang="en-US" sz="1600" dirty="0">
                <a:solidFill>
                  <a:schemeClr val="tx1"/>
                </a:solidFill>
              </a:rPr>
              <a:t>IF(account NOT found)</a:t>
            </a:r>
          </a:p>
          <a:p>
            <a:pPr lvl="2" algn="just"/>
            <a:r>
              <a:rPr lang="en-US" sz="1600" dirty="0">
                <a:solidFill>
                  <a:schemeClr val="tx1"/>
                </a:solidFill>
              </a:rPr>
              <a:t>	DISPLAY “Invalid login credentials! Please try again!”</a:t>
            </a:r>
          </a:p>
          <a:p>
            <a:pPr lvl="2" algn="just"/>
            <a:r>
              <a:rPr lang="en-US" sz="1600" dirty="0">
                <a:solidFill>
                  <a:schemeClr val="tx1"/>
                </a:solidFill>
              </a:rPr>
              <a:t>ELSE</a:t>
            </a:r>
          </a:p>
          <a:p>
            <a:pPr lvl="2" algn="just"/>
            <a:r>
              <a:rPr lang="en-US" sz="1600" dirty="0">
                <a:solidFill>
                  <a:schemeClr val="tx1"/>
                </a:solidFill>
              </a:rPr>
              <a:t>	DISPLAY “Successfully logged in!”</a:t>
            </a:r>
          </a:p>
          <a:p>
            <a:pPr lvl="2" algn="just"/>
            <a:r>
              <a:rPr lang="en-US" sz="1600" dirty="0">
                <a:solidFill>
                  <a:schemeClr val="tx1"/>
                </a:solidFill>
              </a:rPr>
              <a:t>	</a:t>
            </a:r>
            <a:endParaRPr lang="en-US" sz="2400" b="1" dirty="0">
              <a:solidFill>
                <a:schemeClr val="tx1"/>
              </a:solidFill>
            </a:endParaRPr>
          </a:p>
          <a:p>
            <a:pPr algn="just"/>
            <a:r>
              <a:rPr lang="en-US" sz="2400" b="1" dirty="0">
                <a:solidFill>
                  <a:schemeClr val="tx1"/>
                </a:solidFill>
              </a:rPr>
              <a:t>2) 	Adding Voice Record </a:t>
            </a:r>
          </a:p>
          <a:p>
            <a:pPr lvl="2" algn="just"/>
            <a:r>
              <a:rPr lang="en-US" sz="1600" dirty="0">
                <a:solidFill>
                  <a:schemeClr val="tx1"/>
                </a:solidFill>
              </a:rPr>
              <a:t>IF(login)</a:t>
            </a:r>
          </a:p>
          <a:p>
            <a:pPr lvl="2" algn="just"/>
            <a:r>
              <a:rPr lang="en-US" sz="1600" dirty="0">
                <a:solidFill>
                  <a:schemeClr val="tx1"/>
                </a:solidFill>
              </a:rPr>
              <a:t>DO</a:t>
            </a:r>
          </a:p>
          <a:p>
            <a:pPr lvl="2" algn="just"/>
            <a:r>
              <a:rPr lang="en-US" sz="1600" dirty="0">
                <a:solidFill>
                  <a:schemeClr val="tx1"/>
                </a:solidFill>
              </a:rPr>
              <a:t>INPUT Voice Record</a:t>
            </a:r>
          </a:p>
          <a:p>
            <a:pPr lvl="2" algn="just"/>
            <a:r>
              <a:rPr lang="en-US" sz="1600" dirty="0">
                <a:solidFill>
                  <a:schemeClr val="tx1"/>
                </a:solidFill>
              </a:rPr>
              <a:t>INPUT User Id</a:t>
            </a:r>
          </a:p>
          <a:p>
            <a:pPr lvl="2" algn="just"/>
            <a:r>
              <a:rPr lang="en-US" sz="1600" dirty="0">
                <a:solidFill>
                  <a:schemeClr val="tx1"/>
                </a:solidFill>
              </a:rPr>
              <a:t>	if(voice Not deleted)</a:t>
            </a:r>
          </a:p>
          <a:p>
            <a:pPr lvl="2" algn="just"/>
            <a:r>
              <a:rPr lang="en-US" sz="1600" dirty="0">
                <a:solidFill>
                  <a:schemeClr val="tx1"/>
                </a:solidFill>
              </a:rPr>
              <a:t>	</a:t>
            </a:r>
            <a:r>
              <a:rPr lang="en-US" sz="1600" dirty="0" err="1">
                <a:solidFill>
                  <a:schemeClr val="tx1"/>
                </a:solidFill>
              </a:rPr>
              <a:t>Display”Voice</a:t>
            </a:r>
            <a:r>
              <a:rPr lang="en-US" sz="1600" dirty="0">
                <a:solidFill>
                  <a:schemeClr val="tx1"/>
                </a:solidFill>
              </a:rPr>
              <a:t> saved”</a:t>
            </a:r>
          </a:p>
          <a:p>
            <a:pPr lvl="2" algn="just"/>
            <a:r>
              <a:rPr lang="en-US" sz="1600" dirty="0">
                <a:solidFill>
                  <a:schemeClr val="tx1"/>
                </a:solidFill>
              </a:rPr>
              <a:t>	</a:t>
            </a:r>
          </a:p>
        </p:txBody>
      </p:sp>
    </p:spTree>
    <p:extLst>
      <p:ext uri="{BB962C8B-B14F-4D97-AF65-F5344CB8AC3E}">
        <p14:creationId xmlns:p14="http://schemas.microsoft.com/office/powerpoint/2010/main" val="3465613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050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dirty="0">
                <a:solidFill>
                  <a:schemeClr val="tx1"/>
                </a:solidFill>
              </a:rPr>
              <a:t>3) 	Voice to Vector Modeling</a:t>
            </a:r>
          </a:p>
          <a:p>
            <a:pPr lvl="2" algn="just"/>
            <a:r>
              <a:rPr lang="en-US" sz="1400" dirty="0">
                <a:solidFill>
                  <a:schemeClr val="tx1"/>
                </a:solidFill>
              </a:rPr>
              <a:t>If(login &amp;&amp; </a:t>
            </a:r>
            <a:r>
              <a:rPr lang="en-US" sz="1400" dirty="0" err="1">
                <a:solidFill>
                  <a:schemeClr val="tx1"/>
                </a:solidFill>
              </a:rPr>
              <a:t>voiceSaved</a:t>
            </a:r>
            <a:r>
              <a:rPr lang="en-US" sz="1400" dirty="0">
                <a:solidFill>
                  <a:schemeClr val="tx1"/>
                </a:solidFill>
              </a:rPr>
              <a:t>)</a:t>
            </a:r>
          </a:p>
          <a:p>
            <a:pPr lvl="2" algn="just"/>
            <a:r>
              <a:rPr lang="en-US" sz="1400" dirty="0">
                <a:solidFill>
                  <a:schemeClr val="tx1"/>
                </a:solidFill>
              </a:rPr>
              <a:t>	Initialize Vector Modeling</a:t>
            </a:r>
          </a:p>
          <a:p>
            <a:pPr lvl="2" algn="just"/>
            <a:endParaRPr lang="en-US" sz="1400" dirty="0">
              <a:solidFill>
                <a:schemeClr val="tx1"/>
              </a:solidFill>
            </a:endParaRPr>
          </a:p>
          <a:p>
            <a:pPr lvl="2" algn="just"/>
            <a:r>
              <a:rPr lang="en-US" sz="1400" dirty="0">
                <a:solidFill>
                  <a:schemeClr val="tx1"/>
                </a:solidFill>
              </a:rPr>
              <a:t>While(!Modeling Successful)</a:t>
            </a:r>
          </a:p>
          <a:p>
            <a:pPr lvl="2" algn="just"/>
            <a:r>
              <a:rPr lang="en-US" sz="1400" dirty="0">
                <a:solidFill>
                  <a:schemeClr val="tx1"/>
                </a:solidFill>
              </a:rPr>
              <a:t>	Initialize Again	</a:t>
            </a:r>
          </a:p>
          <a:p>
            <a:pPr lvl="2" algn="just"/>
            <a:r>
              <a:rPr lang="en-US" sz="1400" dirty="0">
                <a:solidFill>
                  <a:schemeClr val="tx1"/>
                </a:solidFill>
              </a:rPr>
              <a:t>I</a:t>
            </a:r>
          </a:p>
          <a:p>
            <a:pPr lvl="2" algn="just"/>
            <a:r>
              <a:rPr lang="en-US" sz="1400" dirty="0">
                <a:solidFill>
                  <a:schemeClr val="tx1"/>
                </a:solidFill>
              </a:rPr>
              <a:t>Else</a:t>
            </a:r>
          </a:p>
          <a:p>
            <a:pPr lvl="2" algn="just"/>
            <a:r>
              <a:rPr lang="en-US" sz="1400" dirty="0">
                <a:solidFill>
                  <a:schemeClr val="tx1"/>
                </a:solidFill>
              </a:rPr>
              <a:t>         Generate Vector)</a:t>
            </a:r>
          </a:p>
          <a:p>
            <a:pPr lvl="2" algn="just"/>
            <a:r>
              <a:rPr lang="en-US" sz="1400" dirty="0">
                <a:solidFill>
                  <a:schemeClr val="tx1"/>
                </a:solidFill>
              </a:rPr>
              <a:t>	</a:t>
            </a:r>
          </a:p>
          <a:p>
            <a:pPr algn="just"/>
            <a:r>
              <a:rPr lang="en-US" sz="2400" b="1" dirty="0">
                <a:solidFill>
                  <a:schemeClr val="tx1"/>
                </a:solidFill>
              </a:rPr>
              <a:t>4) 	Vector to Image Modeling</a:t>
            </a:r>
          </a:p>
          <a:p>
            <a:pPr lvl="2" algn="just"/>
            <a:r>
              <a:rPr lang="en-US" sz="1400" dirty="0">
                <a:solidFill>
                  <a:schemeClr val="tx1"/>
                </a:solidFill>
              </a:rPr>
              <a:t>If(login &amp;&amp; </a:t>
            </a:r>
            <a:r>
              <a:rPr lang="en-US" sz="1400" dirty="0" err="1">
                <a:solidFill>
                  <a:schemeClr val="tx1"/>
                </a:solidFill>
              </a:rPr>
              <a:t>voiceSaved</a:t>
            </a:r>
            <a:r>
              <a:rPr lang="en-US" sz="1400" dirty="0">
                <a:solidFill>
                  <a:schemeClr val="tx1"/>
                </a:solidFill>
              </a:rPr>
              <a:t>)</a:t>
            </a:r>
          </a:p>
          <a:p>
            <a:pPr lvl="2" algn="just"/>
            <a:r>
              <a:rPr lang="en-US" sz="1400" dirty="0">
                <a:solidFill>
                  <a:schemeClr val="tx1"/>
                </a:solidFill>
              </a:rPr>
              <a:t>	Initialize Vector Modeling</a:t>
            </a:r>
          </a:p>
          <a:p>
            <a:pPr lvl="2" algn="just"/>
            <a:endParaRPr lang="en-US" sz="1400" dirty="0">
              <a:solidFill>
                <a:schemeClr val="tx1"/>
              </a:solidFill>
            </a:endParaRPr>
          </a:p>
          <a:p>
            <a:pPr lvl="2" algn="just"/>
            <a:r>
              <a:rPr lang="en-US" sz="1400" dirty="0">
                <a:solidFill>
                  <a:schemeClr val="tx1"/>
                </a:solidFill>
              </a:rPr>
              <a:t>While(!Modeling Successful)</a:t>
            </a:r>
          </a:p>
          <a:p>
            <a:pPr lvl="2" algn="just"/>
            <a:r>
              <a:rPr lang="en-US" sz="1400" dirty="0">
                <a:solidFill>
                  <a:schemeClr val="tx1"/>
                </a:solidFill>
              </a:rPr>
              <a:t>	Initialize Again	</a:t>
            </a:r>
          </a:p>
          <a:p>
            <a:pPr lvl="2" algn="just"/>
            <a:r>
              <a:rPr lang="en-US" sz="1400" dirty="0">
                <a:solidFill>
                  <a:schemeClr val="tx1"/>
                </a:solidFill>
              </a:rPr>
              <a:t>I</a:t>
            </a:r>
          </a:p>
          <a:p>
            <a:pPr lvl="2" algn="just"/>
            <a:r>
              <a:rPr lang="en-US" sz="1400" dirty="0">
                <a:solidFill>
                  <a:schemeClr val="tx1"/>
                </a:solidFill>
              </a:rPr>
              <a:t>Else</a:t>
            </a:r>
          </a:p>
          <a:p>
            <a:pPr lvl="2" algn="just"/>
            <a:r>
              <a:rPr lang="en-US" sz="1400" dirty="0">
                <a:solidFill>
                  <a:schemeClr val="tx1"/>
                </a:solidFill>
              </a:rPr>
              <a:t>         Generate Vector)</a:t>
            </a:r>
          </a:p>
          <a:p>
            <a:pPr lvl="2" algn="just"/>
            <a:endParaRPr lang="en-US" sz="1400" dirty="0">
              <a:solidFill>
                <a:schemeClr val="tx1"/>
              </a:solidFill>
            </a:endParaRPr>
          </a:p>
          <a:p>
            <a:pPr algn="just"/>
            <a:endParaRPr lang="en-US" sz="1600" dirty="0">
              <a:solidFill>
                <a:schemeClr val="tx1"/>
              </a:solidFill>
            </a:endParaRPr>
          </a:p>
        </p:txBody>
      </p:sp>
    </p:spTree>
    <p:extLst>
      <p:ext uri="{BB962C8B-B14F-4D97-AF65-F5344CB8AC3E}">
        <p14:creationId xmlns:p14="http://schemas.microsoft.com/office/powerpoint/2010/main" val="37480657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050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r>
              <a:rPr lang="en-US" sz="2400" b="1" dirty="0">
                <a:solidFill>
                  <a:schemeClr val="tx1"/>
                </a:solidFill>
              </a:rPr>
              <a:t>5) 	Image View Customization</a:t>
            </a:r>
          </a:p>
          <a:p>
            <a:pPr lvl="2" algn="just"/>
            <a:r>
              <a:rPr lang="en-US" sz="1600" dirty="0">
                <a:solidFill>
                  <a:schemeClr val="tx1"/>
                </a:solidFill>
              </a:rPr>
              <a:t>IF(login &amp;&amp; </a:t>
            </a:r>
            <a:r>
              <a:rPr lang="en-US" sz="1600" dirty="0" err="1">
                <a:solidFill>
                  <a:schemeClr val="tx1"/>
                </a:solidFill>
              </a:rPr>
              <a:t>imageSaved</a:t>
            </a:r>
            <a:r>
              <a:rPr lang="en-US" sz="1600" dirty="0">
                <a:solidFill>
                  <a:schemeClr val="tx1"/>
                </a:solidFill>
              </a:rPr>
              <a:t>)</a:t>
            </a:r>
          </a:p>
          <a:p>
            <a:pPr lvl="2" algn="just"/>
            <a:r>
              <a:rPr lang="en-US" sz="1600" dirty="0">
                <a:solidFill>
                  <a:schemeClr val="tx1"/>
                </a:solidFill>
              </a:rPr>
              <a:t>  Show Customization</a:t>
            </a:r>
          </a:p>
          <a:p>
            <a:pPr lvl="2" algn="just"/>
            <a:r>
              <a:rPr lang="en-US" sz="1600" dirty="0">
                <a:solidFill>
                  <a:schemeClr val="tx1"/>
                </a:solidFill>
              </a:rPr>
              <a:t>If (</a:t>
            </a:r>
            <a:r>
              <a:rPr lang="en-US" sz="1600" dirty="0" err="1">
                <a:solidFill>
                  <a:schemeClr val="tx1"/>
                </a:solidFill>
              </a:rPr>
              <a:t>Cutomizedbutton</a:t>
            </a:r>
            <a:r>
              <a:rPr lang="en-US" sz="1600" dirty="0">
                <a:solidFill>
                  <a:schemeClr val="tx1"/>
                </a:solidFill>
              </a:rPr>
              <a:t> clicked)</a:t>
            </a:r>
          </a:p>
          <a:p>
            <a:pPr lvl="2" algn="just"/>
            <a:r>
              <a:rPr lang="en-US" sz="1600" dirty="0">
                <a:solidFill>
                  <a:schemeClr val="tx1"/>
                </a:solidFill>
              </a:rPr>
              <a:t>	Show customized screen</a:t>
            </a:r>
          </a:p>
          <a:p>
            <a:pPr lvl="2" algn="just"/>
            <a:r>
              <a:rPr lang="en-US" sz="1600" dirty="0">
                <a:solidFill>
                  <a:schemeClr val="tx1"/>
                </a:solidFill>
              </a:rPr>
              <a:t>	WHILE(</a:t>
            </a:r>
            <a:r>
              <a:rPr lang="en-US" sz="1600" dirty="0" err="1">
                <a:solidFill>
                  <a:schemeClr val="tx1"/>
                </a:solidFill>
              </a:rPr>
              <a:t>Broghtness</a:t>
            </a:r>
            <a:r>
              <a:rPr lang="en-US" sz="1600" dirty="0">
                <a:solidFill>
                  <a:schemeClr val="tx1"/>
                </a:solidFill>
              </a:rPr>
              <a:t>|| saturation|| hue)</a:t>
            </a:r>
          </a:p>
          <a:p>
            <a:pPr lvl="2" algn="just"/>
            <a:r>
              <a:rPr lang="en-US" sz="1600" dirty="0">
                <a:solidFill>
                  <a:schemeClr val="tx1"/>
                </a:solidFill>
              </a:rPr>
              <a:t>	Set Controller;</a:t>
            </a:r>
          </a:p>
          <a:p>
            <a:pPr lvl="2" algn="just"/>
            <a:r>
              <a:rPr lang="en-US" sz="1600" dirty="0">
                <a:solidFill>
                  <a:schemeClr val="tx1"/>
                </a:solidFill>
              </a:rPr>
              <a:t>	Modify image;</a:t>
            </a:r>
          </a:p>
          <a:p>
            <a:pPr lvl="2" algn="just"/>
            <a:r>
              <a:rPr lang="en-US" sz="1600" dirty="0">
                <a:solidFill>
                  <a:schemeClr val="tx1"/>
                </a:solidFill>
              </a:rPr>
              <a:t>Display Image</a:t>
            </a:r>
          </a:p>
          <a:p>
            <a:pPr lvl="2" algn="just"/>
            <a:r>
              <a:rPr lang="en-US" sz="1600" dirty="0">
                <a:solidFill>
                  <a:schemeClr val="tx1"/>
                </a:solidFill>
              </a:rPr>
              <a:t>	</a:t>
            </a:r>
          </a:p>
        </p:txBody>
      </p:sp>
    </p:spTree>
    <p:extLst>
      <p:ext uri="{BB962C8B-B14F-4D97-AF65-F5344CB8AC3E}">
        <p14:creationId xmlns:p14="http://schemas.microsoft.com/office/powerpoint/2010/main" val="39986036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050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r>
              <a:rPr lang="en-US" sz="2400" b="1" dirty="0">
                <a:solidFill>
                  <a:schemeClr val="tx1"/>
                </a:solidFill>
              </a:rPr>
              <a:t>5) 	Image View Customization</a:t>
            </a:r>
          </a:p>
          <a:p>
            <a:pPr lvl="2" algn="just"/>
            <a:r>
              <a:rPr lang="en-US" sz="1600" dirty="0">
                <a:solidFill>
                  <a:schemeClr val="tx1"/>
                </a:solidFill>
              </a:rPr>
              <a:t>IF(login &amp;&amp; </a:t>
            </a:r>
            <a:r>
              <a:rPr lang="en-US" sz="1600" dirty="0" err="1">
                <a:solidFill>
                  <a:schemeClr val="tx1"/>
                </a:solidFill>
              </a:rPr>
              <a:t>imageSaved</a:t>
            </a:r>
            <a:r>
              <a:rPr lang="en-US" sz="1600" dirty="0">
                <a:solidFill>
                  <a:schemeClr val="tx1"/>
                </a:solidFill>
              </a:rPr>
              <a:t>)</a:t>
            </a:r>
          </a:p>
          <a:p>
            <a:pPr lvl="2" algn="just"/>
            <a:r>
              <a:rPr lang="en-US" sz="1600" dirty="0">
                <a:solidFill>
                  <a:schemeClr val="tx1"/>
                </a:solidFill>
              </a:rPr>
              <a:t>  Show Customization</a:t>
            </a:r>
          </a:p>
          <a:p>
            <a:pPr lvl="2" algn="just"/>
            <a:r>
              <a:rPr lang="en-US" sz="1600" dirty="0">
                <a:solidFill>
                  <a:schemeClr val="tx1"/>
                </a:solidFill>
              </a:rPr>
              <a:t>If (</a:t>
            </a:r>
            <a:r>
              <a:rPr lang="en-US" sz="1600" dirty="0" err="1">
                <a:solidFill>
                  <a:schemeClr val="tx1"/>
                </a:solidFill>
              </a:rPr>
              <a:t>Cutomizedbutton</a:t>
            </a:r>
            <a:r>
              <a:rPr lang="en-US" sz="1600" dirty="0">
                <a:solidFill>
                  <a:schemeClr val="tx1"/>
                </a:solidFill>
              </a:rPr>
              <a:t> clicked)</a:t>
            </a:r>
          </a:p>
          <a:p>
            <a:pPr lvl="2" algn="just"/>
            <a:r>
              <a:rPr lang="en-US" sz="1600" dirty="0">
                <a:solidFill>
                  <a:schemeClr val="tx1"/>
                </a:solidFill>
              </a:rPr>
              <a:t>	Show customized screen</a:t>
            </a:r>
          </a:p>
          <a:p>
            <a:pPr lvl="2" algn="just"/>
            <a:r>
              <a:rPr lang="en-US" sz="1600" dirty="0">
                <a:solidFill>
                  <a:schemeClr val="tx1"/>
                </a:solidFill>
              </a:rPr>
              <a:t>	WHILE(</a:t>
            </a:r>
            <a:r>
              <a:rPr lang="en-US" sz="1600" dirty="0" err="1">
                <a:solidFill>
                  <a:schemeClr val="tx1"/>
                </a:solidFill>
              </a:rPr>
              <a:t>Broghtness</a:t>
            </a:r>
            <a:r>
              <a:rPr lang="en-US" sz="1600" dirty="0">
                <a:solidFill>
                  <a:schemeClr val="tx1"/>
                </a:solidFill>
              </a:rPr>
              <a:t>|| saturation|| hue)</a:t>
            </a:r>
          </a:p>
          <a:p>
            <a:pPr lvl="2" algn="just"/>
            <a:r>
              <a:rPr lang="en-US" sz="1600" dirty="0">
                <a:solidFill>
                  <a:schemeClr val="tx1"/>
                </a:solidFill>
              </a:rPr>
              <a:t>	Set Controller;</a:t>
            </a:r>
          </a:p>
          <a:p>
            <a:pPr lvl="2" algn="just"/>
            <a:r>
              <a:rPr lang="en-US" sz="1600" dirty="0">
                <a:solidFill>
                  <a:schemeClr val="tx1"/>
                </a:solidFill>
              </a:rPr>
              <a:t>	Modify image;</a:t>
            </a:r>
          </a:p>
          <a:p>
            <a:pPr lvl="2" algn="just"/>
            <a:r>
              <a:rPr lang="en-US" sz="1600" dirty="0">
                <a:solidFill>
                  <a:schemeClr val="tx1"/>
                </a:solidFill>
              </a:rPr>
              <a:t>Display Image</a:t>
            </a:r>
          </a:p>
          <a:p>
            <a:pPr lvl="2" algn="just"/>
            <a:r>
              <a:rPr lang="en-US" sz="1600" dirty="0">
                <a:solidFill>
                  <a:schemeClr val="tx1"/>
                </a:solidFill>
              </a:rPr>
              <a:t>	</a:t>
            </a:r>
          </a:p>
        </p:txBody>
      </p:sp>
    </p:spTree>
    <p:extLst>
      <p:ext uri="{BB962C8B-B14F-4D97-AF65-F5344CB8AC3E}">
        <p14:creationId xmlns:p14="http://schemas.microsoft.com/office/powerpoint/2010/main" val="4073004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18121" y="36576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Testing </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28306029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Test Items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1981200"/>
            <a:ext cx="152400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marR="0" indent="-457200" algn="just">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Items to be tested are given below:</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Use Cases of each module</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Requirement Specifications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Design Specifications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User Guides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Operation Manuals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Installation Manuals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Usability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Performance</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Security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Compatibility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Reliability</a:t>
            </a: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91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Vision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users who want to authenticate their systems and find a visual  representations of voices depending upon different factors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is an  application that will help in authenticating users and finding real time insights about voices unlike the data analyzed model which are not in practical usage form.</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will user our application and will be able to transform the audios into images  and gain generic information about the person whose voice is under observation.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2293498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20" y="233119"/>
            <a:ext cx="12374880" cy="1143000"/>
          </a:xfrm>
        </p:spPr>
        <p:txBody>
          <a:bodyPr/>
          <a:lstStyle/>
          <a:p>
            <a:r>
              <a:rPr lang="en-US" sz="4500" b="1" u="sng" dirty="0">
                <a:latin typeface="Times New Roman" panose="02020603050405020304" pitchFamily="18" charset="0"/>
                <a:cs typeface="Times New Roman" panose="02020603050405020304" pitchFamily="18" charset="0"/>
              </a:rPr>
              <a:t>Features to Be Tested</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pic>
        <p:nvPicPr>
          <p:cNvPr id="6" name="Picture 5">
            <a:extLst>
              <a:ext uri="{FF2B5EF4-FFF2-40B4-BE49-F238E27FC236}">
                <a16:creationId xmlns:a16="http://schemas.microsoft.com/office/drawing/2014/main" id="{98865958-0C09-786F-222A-885C9C6D5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0" y="1981200"/>
            <a:ext cx="8762999" cy="6727538"/>
          </a:xfrm>
          <a:prstGeom prst="rect">
            <a:avLst/>
          </a:prstGeom>
        </p:spPr>
      </p:pic>
    </p:spTree>
    <p:extLst>
      <p:ext uri="{BB962C8B-B14F-4D97-AF65-F5344CB8AC3E}">
        <p14:creationId xmlns:p14="http://schemas.microsoft.com/office/powerpoint/2010/main" val="33453854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20" y="233119"/>
            <a:ext cx="12374880" cy="1143000"/>
          </a:xfrm>
        </p:spPr>
        <p:txBody>
          <a:bodyPr/>
          <a:lstStyle/>
          <a:p>
            <a:r>
              <a:rPr lang="en-US" sz="4500" b="1" u="sng" dirty="0">
                <a:latin typeface="Times New Roman" panose="02020603050405020304" pitchFamily="18" charset="0"/>
                <a:cs typeface="Times New Roman" panose="02020603050405020304" pitchFamily="18" charset="0"/>
              </a:rPr>
              <a:t>Features to Be Tested</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pic>
        <p:nvPicPr>
          <p:cNvPr id="4" name="Picture 3" descr="Table&#10;&#10;Description automatically generated">
            <a:extLst>
              <a:ext uri="{FF2B5EF4-FFF2-40B4-BE49-F238E27FC236}">
                <a16:creationId xmlns:a16="http://schemas.microsoft.com/office/drawing/2014/main" id="{3CDD8431-CFD8-491A-D967-E71E09A1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3195570"/>
            <a:ext cx="9661412" cy="3305220"/>
          </a:xfrm>
          <a:prstGeom prst="rect">
            <a:avLst/>
          </a:prstGeom>
        </p:spPr>
      </p:pic>
    </p:spTree>
    <p:extLst>
      <p:ext uri="{BB962C8B-B14F-4D97-AF65-F5344CB8AC3E}">
        <p14:creationId xmlns:p14="http://schemas.microsoft.com/office/powerpoint/2010/main" val="29756370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2057400"/>
            <a:ext cx="15011400" cy="6400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11125" marR="0" indent="228600" algn="just">
              <a:lnSpc>
                <a:spcPct val="103000"/>
              </a:lnSpc>
              <a:spcBef>
                <a:spcPts val="0"/>
              </a:spcBef>
              <a:spcAft>
                <a:spcPts val="65"/>
              </a:spcAft>
            </a:pPr>
            <a:r>
              <a:rPr lang="en-US" sz="2800" b="1" dirty="0">
                <a:solidFill>
                  <a:srgbClr val="000000"/>
                </a:solidFill>
                <a:latin typeface="Times New Roman" panose="02020603050405020304" pitchFamily="18" charset="0"/>
              </a:rPr>
              <a:t>Unit Level:</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Passing: The test is declared passed if 80% of the test cases are completed and tested with less than 5% of defects rate.</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Failure: The test is declared failed if 80% of the test cases are completed and tested with more than 5% of defects rate.</a:t>
            </a:r>
          </a:p>
          <a:p>
            <a:pPr marL="0" marR="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r>
              <a:rPr lang="en-US" sz="2800" b="1" dirty="0">
                <a:solidFill>
                  <a:srgbClr val="000000"/>
                </a:solidFill>
                <a:latin typeface="Times New Roman" panose="02020603050405020304" pitchFamily="18" charset="0"/>
              </a:rPr>
              <a:t>    Low Level Tests: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Accomplishment: Low level tests will be accomplished if 90% of the plans are successfully completed without major bugs and defects.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Bugs Acceptability: Maximum number of 6 bugs are allowed in the plan. The test with medium or major bugs are failed.</a:t>
            </a:r>
          </a:p>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endParaRPr lang="en-US" sz="2800" dirty="0">
              <a:solidFill>
                <a:srgbClr val="000000"/>
              </a:solidFill>
              <a:latin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5038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1828800"/>
            <a:ext cx="150114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r>
              <a:rPr lang="en-US" sz="2800" b="1" dirty="0">
                <a:solidFill>
                  <a:srgbClr val="000000"/>
                </a:solidFill>
                <a:latin typeface="Times New Roman" panose="02020603050405020304" pitchFamily="18" charset="0"/>
              </a:rPr>
              <a:t>High Level Tests: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Accomplishment: The high level test are said to be completed when the system runs successfully and efficiently and produce the required result with minimal bugs.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Bugs Acceptability: Minor bugs and defects are acceptable if they do not cause the failure of the system or crashing.</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6878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1828800"/>
            <a:ext cx="150114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algn="just">
              <a:lnSpc>
                <a:spcPct val="103000"/>
              </a:lnSpc>
              <a:spcBef>
                <a:spcPts val="0"/>
              </a:spcBef>
            </a:pPr>
            <a:r>
              <a:rPr lang="en-US" sz="2800" b="1" dirty="0">
                <a:solidFill>
                  <a:srgbClr val="000000"/>
                </a:solidFill>
                <a:latin typeface="Times New Roman" panose="02020603050405020304" pitchFamily="18" charset="0"/>
              </a:rPr>
              <a:t>Application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The application will receive a Passed status if it accomplishes in producing more than 85% accurate results.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The application will receive a failed status if it produces less than 85% accurate results.</a:t>
            </a:r>
          </a:p>
          <a:p>
            <a:pPr algn="just">
              <a:lnSpc>
                <a:spcPct val="103000"/>
              </a:lnSpc>
              <a:spcBef>
                <a:spcPts val="0"/>
              </a:spcBef>
            </a:pPr>
            <a:r>
              <a:rPr lang="en-US" sz="2800" b="1" dirty="0">
                <a:solidFill>
                  <a:srgbClr val="000000"/>
                </a:solidFill>
                <a:latin typeface="Times New Roman" panose="02020603050405020304" pitchFamily="18" charset="0"/>
              </a:rPr>
              <a:t>Data Conversion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Success criteria for data conversion are outlined in the Data Conversion Plan.</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2744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Test Deliverables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84200" y="1981200"/>
            <a:ext cx="15392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11125" marR="0" indent="-6350" algn="just">
              <a:lnSpc>
                <a:spcPct val="110000"/>
              </a:lnSpc>
              <a:spcBef>
                <a:spcPts val="0"/>
              </a:spcBef>
              <a:spcAft>
                <a:spcPts val="0"/>
              </a:spcAft>
            </a:pPr>
            <a:r>
              <a:rPr lang="en-US" sz="2400" dirty="0">
                <a:solidFill>
                  <a:srgbClr val="000000"/>
                </a:solidFill>
                <a:effectLst/>
                <a:latin typeface="Times New Roman" panose="02020603050405020304" pitchFamily="18" charset="0"/>
                <a:ea typeface="Calibri" panose="020F0502020204030204" pitchFamily="34" charset="0"/>
              </a:rPr>
              <a:t>Test deliverables of the document are:</a:t>
            </a:r>
          </a:p>
          <a:p>
            <a:pPr marR="0" lvl="0" algn="just" fontAlgn="base">
              <a:lnSpc>
                <a:spcPct val="103000"/>
              </a:lnSpc>
              <a:spcBef>
                <a:spcPts val="0"/>
              </a:spcBef>
              <a:spcAft>
                <a:spcPts val="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plan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Data gathering, testing models and philosophy, experiments, and an arrangement for directing tests are all important for this interaction.</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design specifications</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342900" marR="0" lvl="0" indent="-342900" algn="just" fontAlgn="base">
              <a:lnSpc>
                <a:spcPct val="103000"/>
              </a:lnSpc>
              <a:spcBef>
                <a:spcPts val="0"/>
              </a:spcBef>
              <a:spcAft>
                <a:spcPts val="50"/>
              </a:spcAft>
              <a:buClr>
                <a:srgbClr val="000000"/>
              </a:buClr>
              <a:buSzPct val="100000"/>
              <a:buFont typeface="Arial" panose="020B0604020202020204" pitchFamily="34" charset="0"/>
              <a:buChar char="•"/>
            </a:pP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The test plan-close to the system used to make and run the tests are associated with this deliverable.</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case specifications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171450" marR="0" algn="just">
              <a:lnSpc>
                <a:spcPct val="103000"/>
              </a:lnSpc>
              <a:spcBef>
                <a:spcPts val="0"/>
              </a:spcBef>
              <a:spcAft>
                <a:spcPts val="50"/>
              </a:spcAft>
            </a:pPr>
            <a:r>
              <a:rPr lang="en-US" sz="2000" dirty="0">
                <a:solidFill>
                  <a:srgbClr val="000000"/>
                </a:solidFill>
                <a:effectLst/>
                <a:latin typeface="Times New Roman" panose="02020603050405020304" pitchFamily="18" charset="0"/>
                <a:ea typeface="Times New Roman" panose="02020603050405020304" pitchFamily="18" charset="0"/>
              </a:rPr>
              <a:t>The conditions and criteria for the results, along with the specifications of the functionalities that were tested,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procedure specifications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It incorporates the picked sort of testing strategy. For instance, our picked type is dim box testing since it remembers effective and exhaustive testing for both interior and outer degree of the item.</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item transmittal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List of entities to be tested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logs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The test data and received outcomes are included. </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Incident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Any defects/ bugs and abnormality found in behavior of the app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Summary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A brief overview of whole procedure with statistical data is included.</a:t>
            </a:r>
            <a:endParaRPr lang="en-US" sz="2000" dirty="0">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4670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Test Tasks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270000" y="1981200"/>
            <a:ext cx="13487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1CBB60-C1B6-3797-A1BB-FC31FC2EB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2620181"/>
            <a:ext cx="8610600" cy="5436497"/>
          </a:xfrm>
          <a:prstGeom prst="rect">
            <a:avLst/>
          </a:prstGeom>
        </p:spPr>
      </p:pic>
    </p:spTree>
    <p:extLst>
      <p:ext uri="{BB962C8B-B14F-4D97-AF65-F5344CB8AC3E}">
        <p14:creationId xmlns:p14="http://schemas.microsoft.com/office/powerpoint/2010/main" val="22295248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Environmental Needs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117600" y="2667000"/>
            <a:ext cx="13487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lnSpc>
                <a:spcPct val="103000"/>
              </a:lnSpc>
              <a:spcBef>
                <a:spcPts val="0"/>
              </a:spcBef>
              <a:buFont typeface="Symbol" panose="05050102010706020507" pitchFamily="18" charset="2"/>
              <a:buChar char=""/>
            </a:pPr>
            <a:r>
              <a:rPr lang="en-US" sz="2800" dirty="0">
                <a:solidFill>
                  <a:srgbClr val="000000"/>
                </a:solidFill>
                <a:latin typeface="Times New Roman" panose="02020603050405020304" pitchFamily="18" charset="0"/>
              </a:rPr>
              <a:t>Following are the environmental needs for carrying out our test plan:</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Stable internet connection for both mobile and web applications</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Devices with Android 6 and above, or iOS 11 and above.</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Web browsers that support HTML 5.</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The Data should already be trained for the desired region and race of humans.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385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graphicFrame>
        <p:nvGraphicFramePr>
          <p:cNvPr id="5" name="Table 4">
            <a:extLst>
              <a:ext uri="{FF2B5EF4-FFF2-40B4-BE49-F238E27FC236}">
                <a16:creationId xmlns:a16="http://schemas.microsoft.com/office/drawing/2014/main" id="{C52198B2-177E-3B4B-88DF-0BBC197EFC0B}"/>
              </a:ext>
            </a:extLst>
          </p:cNvPr>
          <p:cNvGraphicFramePr>
            <a:graphicFrameLocks noGrp="1"/>
          </p:cNvGraphicFramePr>
          <p:nvPr/>
        </p:nvGraphicFramePr>
        <p:xfrm>
          <a:off x="127000" y="1905000"/>
          <a:ext cx="16002000" cy="7162800"/>
        </p:xfrm>
        <a:graphic>
          <a:graphicData uri="http://schemas.openxmlformats.org/drawingml/2006/table">
            <a:tbl>
              <a:tblPr firstRow="1" firstCol="1" bandRow="1">
                <a:tableStyleId>{5C22544A-7EE6-4342-B048-85BDC9FD1C3A}</a:tableStyleId>
              </a:tblPr>
              <a:tblGrid>
                <a:gridCol w="3866255">
                  <a:extLst>
                    <a:ext uri="{9D8B030D-6E8A-4147-A177-3AD203B41FA5}">
                      <a16:colId xmlns:a16="http://schemas.microsoft.com/office/drawing/2014/main" val="2583297872"/>
                    </a:ext>
                  </a:extLst>
                </a:gridCol>
                <a:gridCol w="12135745">
                  <a:extLst>
                    <a:ext uri="{9D8B030D-6E8A-4147-A177-3AD203B41FA5}">
                      <a16:colId xmlns:a16="http://schemas.microsoft.com/office/drawing/2014/main" val="50083120"/>
                    </a:ext>
                  </a:extLst>
                </a:gridCol>
              </a:tblGrid>
              <a:tr h="237002">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26892"/>
                  </a:ext>
                </a:extLst>
              </a:tr>
              <a:tr h="536431">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Grey Box Testing</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Testing is done at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internal level</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of the code as well as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outer level</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733006526"/>
                  </a:ext>
                </a:extLst>
              </a:tr>
              <a:tr h="2273744">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Verification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processes cycle of the system are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tested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thoroughly to make sure that the system is bug free as much as possible.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prepared documents, design and code are tested to check whether they are according to the requirements or not. All the security measures are evaluated in detail.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data from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each user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needs to be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verified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because the app has to deal with it.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30893364"/>
                  </a:ext>
                </a:extLst>
              </a:tr>
              <a:tr h="1862164">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Validation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key objective of validation is to make sure that whether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product being built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is according to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user requirements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So, validation of the system is done make sure that all the built product is in accordance with the user requirements.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60722754"/>
                  </a:ext>
                </a:extLst>
              </a:tr>
              <a:tr h="2253459">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Usability Testing</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features and uses of the system are checked whether they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are</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 user-friendly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usability will be tested to make sure that the end-user  can understand the product easily.</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 the system will be used by both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technical and non-technical users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they should not face any major bugs.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454894437"/>
                  </a:ext>
                </a:extLst>
              </a:tr>
            </a:tbl>
          </a:graphicData>
        </a:graphic>
      </p:graphicFrame>
    </p:spTree>
    <p:extLst>
      <p:ext uri="{BB962C8B-B14F-4D97-AF65-F5344CB8AC3E}">
        <p14:creationId xmlns:p14="http://schemas.microsoft.com/office/powerpoint/2010/main" val="41234121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graphicFrame>
        <p:nvGraphicFramePr>
          <p:cNvPr id="5" name="Table 4">
            <a:extLst>
              <a:ext uri="{FF2B5EF4-FFF2-40B4-BE49-F238E27FC236}">
                <a16:creationId xmlns:a16="http://schemas.microsoft.com/office/drawing/2014/main" id="{C52198B2-177E-3B4B-88DF-0BBC197EFC0B}"/>
              </a:ext>
            </a:extLst>
          </p:cNvPr>
          <p:cNvGraphicFramePr>
            <a:graphicFrameLocks noGrp="1"/>
          </p:cNvGraphicFramePr>
          <p:nvPr/>
        </p:nvGraphicFramePr>
        <p:xfrm>
          <a:off x="127000" y="2209800"/>
          <a:ext cx="16002000" cy="6721937"/>
        </p:xfrm>
        <a:graphic>
          <a:graphicData uri="http://schemas.openxmlformats.org/drawingml/2006/table">
            <a:tbl>
              <a:tblPr firstRow="1" firstCol="1" bandRow="1">
                <a:tableStyleId>{5C22544A-7EE6-4342-B048-85BDC9FD1C3A}</a:tableStyleId>
              </a:tblPr>
              <a:tblGrid>
                <a:gridCol w="3866255">
                  <a:extLst>
                    <a:ext uri="{9D8B030D-6E8A-4147-A177-3AD203B41FA5}">
                      <a16:colId xmlns:a16="http://schemas.microsoft.com/office/drawing/2014/main" val="2583297872"/>
                    </a:ext>
                  </a:extLst>
                </a:gridCol>
                <a:gridCol w="12135745">
                  <a:extLst>
                    <a:ext uri="{9D8B030D-6E8A-4147-A177-3AD203B41FA5}">
                      <a16:colId xmlns:a16="http://schemas.microsoft.com/office/drawing/2014/main" val="50083120"/>
                    </a:ext>
                  </a:extLst>
                </a:gridCol>
              </a:tblGrid>
              <a:tr h="120823">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26892"/>
                  </a:ext>
                </a:extLst>
              </a:tr>
              <a:tr h="2535826">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Verification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processes cycle of the system are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tested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thoroughly to make sure that the system is bug free as much as possible.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prepared documents, design and code are tested to check whether they are according to the requirements or not. All the security measures are evaluated in detail.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data from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each user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needs to be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verified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because the app has to deal with it.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30893364"/>
                  </a:ext>
                </a:extLst>
              </a:tr>
              <a:tr h="1944090">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Validation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key objective of validation is to make sure that whether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product being built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is according to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user requirements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So, validation of the system is done make sure that all the built product is in accordance with the user requirements.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60722754"/>
                  </a:ext>
                </a:extLst>
              </a:tr>
              <a:tr h="2028661">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Usability Testing</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features and uses of the system are checked whether they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are</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 user-friendly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usability will be tested to make sure that the end-user  can understand the product easily.</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 the system will be used by both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technical and non-technical users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they should not face any major bugs.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454894437"/>
                  </a:ext>
                </a:extLst>
              </a:tr>
            </a:tbl>
          </a:graphicData>
        </a:graphic>
      </p:graphicFrame>
    </p:spTree>
    <p:extLst>
      <p:ext uri="{BB962C8B-B14F-4D97-AF65-F5344CB8AC3E}">
        <p14:creationId xmlns:p14="http://schemas.microsoft.com/office/powerpoint/2010/main" val="227566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related system analysis and literature review of other applications related to our project are given below:</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612C4913-8DE6-4E75-ABB9-A4D5974C729C}"/>
              </a:ext>
            </a:extLst>
          </p:cNvPr>
          <p:cNvGraphicFramePr>
            <a:graphicFrameLocks noGrp="1"/>
          </p:cNvGraphicFramePr>
          <p:nvPr>
            <p:extLst>
              <p:ext uri="{D42A27DB-BD31-4B8C-83A1-F6EECF244321}">
                <p14:modId xmlns:p14="http://schemas.microsoft.com/office/powerpoint/2010/main" val="1703487936"/>
              </p:ext>
            </p:extLst>
          </p:nvPr>
        </p:nvGraphicFramePr>
        <p:xfrm>
          <a:off x="355600" y="2971800"/>
          <a:ext cx="15539098" cy="4648199"/>
        </p:xfrm>
        <a:graphic>
          <a:graphicData uri="http://schemas.openxmlformats.org/drawingml/2006/table">
            <a:tbl>
              <a:tblPr firstRow="1" firstCol="1" bandRow="1">
                <a:tableStyleId>{5C22544A-7EE6-4342-B048-85BDC9FD1C3A}</a:tableStyleId>
              </a:tblPr>
              <a:tblGrid>
                <a:gridCol w="4337698">
                  <a:extLst>
                    <a:ext uri="{9D8B030D-6E8A-4147-A177-3AD203B41FA5}">
                      <a16:colId xmlns:a16="http://schemas.microsoft.com/office/drawing/2014/main" val="1538060531"/>
                    </a:ext>
                  </a:extLst>
                </a:gridCol>
                <a:gridCol w="5770259">
                  <a:extLst>
                    <a:ext uri="{9D8B030D-6E8A-4147-A177-3AD203B41FA5}">
                      <a16:colId xmlns:a16="http://schemas.microsoft.com/office/drawing/2014/main" val="3375604830"/>
                    </a:ext>
                  </a:extLst>
                </a:gridCol>
                <a:gridCol w="5431141">
                  <a:extLst>
                    <a:ext uri="{9D8B030D-6E8A-4147-A177-3AD203B41FA5}">
                      <a16:colId xmlns:a16="http://schemas.microsoft.com/office/drawing/2014/main" val="545521344"/>
                    </a:ext>
                  </a:extLst>
                </a:gridCol>
              </a:tblGrid>
              <a:tr h="723437">
                <a:tc>
                  <a:txBody>
                    <a:bodyPr/>
                    <a:lstStyle/>
                    <a:p>
                      <a:pPr marL="0" marR="0" algn="ctr">
                        <a:lnSpc>
                          <a:spcPct val="150000"/>
                        </a:lnSpc>
                        <a:spcBef>
                          <a:spcPts val="0"/>
                        </a:spcBef>
                        <a:spcAft>
                          <a:spcPts val="0"/>
                        </a:spcAft>
                        <a:tabLst>
                          <a:tab pos="1333500" algn="l"/>
                        </a:tabLst>
                      </a:pPr>
                      <a:r>
                        <a:rPr lang="en-US" sz="2800" dirty="0">
                          <a:solidFill>
                            <a:schemeClr val="bg1"/>
                          </a:solidFill>
                          <a:effectLst/>
                          <a:latin typeface="Times New Roman" panose="02020603050405020304" pitchFamily="18" charset="0"/>
                          <a:cs typeface="Times New Roman" panose="02020603050405020304" pitchFamily="18" charset="0"/>
                        </a:rPr>
                        <a:t>Application Name</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Weakness </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Proposed Project Solution</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70642146"/>
                  </a:ext>
                </a:extLst>
              </a:tr>
              <a:tr h="1476854">
                <a:tc>
                  <a:txBody>
                    <a:bodyPr/>
                    <a:lstStyle/>
                    <a:p>
                      <a:pPr marL="342900" lvl="0" indent="-342900" algn="l">
                        <a:lnSpc>
                          <a:spcPct val="115000"/>
                        </a:lnSpc>
                        <a:buFont typeface="Symbol" panose="05050102010706020507" pitchFamily="18" charset="2"/>
                        <a:buChar char=""/>
                      </a:pPr>
                      <a:r>
                        <a:rPr lang="en-US" sz="2800" dirty="0">
                          <a:solidFill>
                            <a:schemeClr val="bg1"/>
                          </a:solidFill>
                          <a:effectLst/>
                          <a:latin typeface="Times New Roman" panose="02020603050405020304" pitchFamily="18" charset="0"/>
                          <a:ea typeface="Times New Roman" panose="02020603050405020304" pitchFamily="18" charset="0"/>
                        </a:rPr>
                        <a:t>Sound Classification</a:t>
                      </a:r>
                      <a:endParaRPr lang="x-none" sz="2800" dirty="0">
                        <a:solidFill>
                          <a:schemeClr val="bg1"/>
                        </a:solidFill>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too many sounds so there is a possibility that system can’t get sound and displays result according to need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deals with sound and converts int facial images. The risk is low as compared to related project.</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63685464"/>
                  </a:ext>
                </a:extLst>
              </a:tr>
              <a:tr h="14768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Face net</a:t>
                      </a:r>
                      <a:endParaRPr lang="x-none" sz="2800" dirty="0">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number of areas that are still left to be explored and how different ages and race play a role in face recognition.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lvl="0" indent="0" algn="l">
                        <a:lnSpc>
                          <a:spcPct val="115000"/>
                        </a:lnSpc>
                        <a:buFont typeface="Symbol" panose="05050102010706020507" pitchFamily="18" charset="2"/>
                        <a:buNone/>
                      </a:pP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76369748"/>
                  </a:ext>
                </a:extLst>
              </a:tr>
              <a:tr h="9710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Speech2face</a:t>
                      </a: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No Mobile application, only available as a website</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will be available on web as well as mobile application.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95465328"/>
                  </a:ext>
                </a:extLst>
              </a:tr>
            </a:tbl>
          </a:graphicData>
        </a:graphic>
      </p:graphicFrame>
    </p:spTree>
    <p:extLst>
      <p:ext uri="{BB962C8B-B14F-4D97-AF65-F5344CB8AC3E}">
        <p14:creationId xmlns:p14="http://schemas.microsoft.com/office/powerpoint/2010/main" val="25404832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graphicFrame>
        <p:nvGraphicFramePr>
          <p:cNvPr id="4" name="Table 3">
            <a:extLst>
              <a:ext uri="{FF2B5EF4-FFF2-40B4-BE49-F238E27FC236}">
                <a16:creationId xmlns:a16="http://schemas.microsoft.com/office/drawing/2014/main" id="{17FBE0B2-5954-D51A-5A8D-0105998950F4}"/>
              </a:ext>
            </a:extLst>
          </p:cNvPr>
          <p:cNvGraphicFramePr>
            <a:graphicFrameLocks noGrp="1"/>
          </p:cNvGraphicFramePr>
          <p:nvPr/>
        </p:nvGraphicFramePr>
        <p:xfrm>
          <a:off x="76200" y="1955171"/>
          <a:ext cx="16052800" cy="7112629"/>
        </p:xfrm>
        <a:graphic>
          <a:graphicData uri="http://schemas.openxmlformats.org/drawingml/2006/table">
            <a:tbl>
              <a:tblPr firstRow="1" firstCol="1" bandRow="1">
                <a:tableStyleId>{5C22544A-7EE6-4342-B048-85BDC9FD1C3A}</a:tableStyleId>
              </a:tblPr>
              <a:tblGrid>
                <a:gridCol w="3878529">
                  <a:extLst>
                    <a:ext uri="{9D8B030D-6E8A-4147-A177-3AD203B41FA5}">
                      <a16:colId xmlns:a16="http://schemas.microsoft.com/office/drawing/2014/main" val="118053482"/>
                    </a:ext>
                  </a:extLst>
                </a:gridCol>
                <a:gridCol w="12174271">
                  <a:extLst>
                    <a:ext uri="{9D8B030D-6E8A-4147-A177-3AD203B41FA5}">
                      <a16:colId xmlns:a16="http://schemas.microsoft.com/office/drawing/2014/main" val="779810596"/>
                    </a:ext>
                  </a:extLst>
                </a:gridCol>
              </a:tblGrid>
              <a:tr h="369721">
                <a:tc>
                  <a:txBody>
                    <a:bodyPr/>
                    <a:lstStyle/>
                    <a:p>
                      <a:endParaRPr lang="en-PK"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PK"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8447740"/>
                  </a:ext>
                </a:extLst>
              </a:tr>
              <a:tr h="1906884">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Module / Unit Testing </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It is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most basic level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of testing. So, each functional requirement is tested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individually by the group members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functional requirements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of each module are tested.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Most of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bugs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can be found in this phase because each basic functional requirement is checked thoroughly.</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54726700"/>
                  </a:ext>
                </a:extLst>
              </a:tr>
              <a:tr h="1461912">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Integration Testing </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Integration level testing is done to make sure that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the modules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and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major components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of the system are working properly as an entire entity.</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Testing is done to detect all kinds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major and minor bugs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175395025"/>
                  </a:ext>
                </a:extLst>
              </a:tr>
              <a:tr h="1848605">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System Testing </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In system level testing,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the system is tested as a whole</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after the implementation of each module.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Unusual operations are performed to find any bugs or failure of the system.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functionalities of the system are tested to ensure that the system’s result satisfy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the user requirements.</a:t>
                      </a:r>
                      <a:endParaRPr lang="en-PK" sz="24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637011950"/>
                  </a:ext>
                </a:extLst>
              </a:tr>
              <a:tr h="1525507">
                <a:tc>
                  <a:txBody>
                    <a:bodyPr/>
                    <a:lstStyle/>
                    <a:p>
                      <a:pPr marL="522488" marR="0" lvl="1" indent="0" algn="l"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Acceptance Testing</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p>
                      <a:pPr lvl="1"/>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marR="0" lvl="0"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software is deployed to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users or clients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and it will be checked whether the system is accepted by them or not.</a:t>
                      </a:r>
                    </a:p>
                    <a:p>
                      <a:pPr marL="342900" marR="0" lvl="0"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It is also made sure that the system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is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fulfilling their requirements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520404753"/>
                  </a:ext>
                </a:extLst>
              </a:tr>
            </a:tbl>
          </a:graphicData>
        </a:graphic>
      </p:graphicFrame>
    </p:spTree>
    <p:extLst>
      <p:ext uri="{BB962C8B-B14F-4D97-AF65-F5344CB8AC3E}">
        <p14:creationId xmlns:p14="http://schemas.microsoft.com/office/powerpoint/2010/main" val="17962312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Lesson Learnt</a:t>
            </a: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91</a:t>
            </a:fld>
            <a:endParaRPr lang="en-US" dirty="0">
              <a:solidFill>
                <a:prstClr val="white"/>
              </a:solidFill>
              <a:latin typeface="Calibri"/>
            </a:endParaRPr>
          </a:p>
        </p:txBody>
      </p:sp>
      <p:graphicFrame>
        <p:nvGraphicFramePr>
          <p:cNvPr id="4" name="Table 5">
            <a:extLst>
              <a:ext uri="{FF2B5EF4-FFF2-40B4-BE49-F238E27FC236}">
                <a16:creationId xmlns:a16="http://schemas.microsoft.com/office/drawing/2014/main" id="{E053CF97-A209-3AAD-6B95-C2F9E1C2D667}"/>
              </a:ext>
            </a:extLst>
          </p:cNvPr>
          <p:cNvGraphicFramePr>
            <a:graphicFrameLocks noGrp="1"/>
          </p:cNvGraphicFramePr>
          <p:nvPr>
            <p:extLst>
              <p:ext uri="{D42A27DB-BD31-4B8C-83A1-F6EECF244321}">
                <p14:modId xmlns:p14="http://schemas.microsoft.com/office/powerpoint/2010/main" val="3482032774"/>
              </p:ext>
            </p:extLst>
          </p:nvPr>
        </p:nvGraphicFramePr>
        <p:xfrm>
          <a:off x="5080" y="1905001"/>
          <a:ext cx="16250920" cy="7667315"/>
        </p:xfrm>
        <a:graphic>
          <a:graphicData uri="http://schemas.openxmlformats.org/drawingml/2006/table">
            <a:tbl>
              <a:tblPr firstRow="1" bandRow="1">
                <a:tableStyleId>{5C22544A-7EE6-4342-B048-85BDC9FD1C3A}</a:tableStyleId>
              </a:tblPr>
              <a:tblGrid>
                <a:gridCol w="8125460">
                  <a:extLst>
                    <a:ext uri="{9D8B030D-6E8A-4147-A177-3AD203B41FA5}">
                      <a16:colId xmlns:a16="http://schemas.microsoft.com/office/drawing/2014/main" val="307111151"/>
                    </a:ext>
                  </a:extLst>
                </a:gridCol>
                <a:gridCol w="8125460">
                  <a:extLst>
                    <a:ext uri="{9D8B030D-6E8A-4147-A177-3AD203B41FA5}">
                      <a16:colId xmlns:a16="http://schemas.microsoft.com/office/drawing/2014/main" val="1532899037"/>
                    </a:ext>
                  </a:extLst>
                </a:gridCol>
              </a:tblGrid>
              <a:tr h="1205555">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Shahzaneer</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Ahmad </a:t>
                      </a: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(SP21-BCS-087)</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Shayan</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Zameer</a:t>
                      </a:r>
                      <a:endParaRPr lang="en-US" sz="2400" b="1" kern="1200" dirty="0">
                        <a:solidFill>
                          <a:schemeClr val="lt1"/>
                        </a:solidFill>
                        <a:effectLst/>
                        <a:latin typeface="Times New Roman" panose="02020603050405020304" pitchFamily="18" charset="0"/>
                        <a:ea typeface="+mn-ea"/>
                        <a:cs typeface="Times New Roman" panose="02020603050405020304" pitchFamily="18" charset="0"/>
                      </a:endParaRP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(SP21-BCS-088)</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7724874"/>
                  </a:ext>
                </a:extLst>
              </a:tr>
              <a:tr h="5271445">
                <a:tc>
                  <a:txBody>
                    <a:bodyPr/>
                    <a:lstStyle/>
                    <a:p>
                      <a:pPr lvl="1" algn="l" defTabSz="1044976" rtl="0" eaLnBrk="1" latinLnBrk="0" hangingPunct="1">
                        <a:buFont typeface="Arial" panose="020B0604020202020204" pitchFamily="34" charset="0"/>
                      </a:pPr>
                      <a:r>
                        <a:rPr lang="en-US" sz="2200" b="1" kern="1200" dirty="0">
                          <a:solidFill>
                            <a:schemeClr val="dk1"/>
                          </a:solidFill>
                          <a:effectLst/>
                          <a:latin typeface="Times New Roman" panose="02020603050405020304" pitchFamily="18" charset="0"/>
                          <a:ea typeface="+mn-ea"/>
                          <a:cs typeface="Times New Roman" panose="02020603050405020304" pitchFamily="18" charset="0"/>
                        </a:rPr>
                        <a:t>Technical Aspect</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the difference between the big debate BCS vs BSE as a major.</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that I am more interested in Software Engineering as a major with a slight interest in other CS domains.</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UI Designing using Figma and developed the UI of my First Application.</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Got to know about the SDLC Life Cycle which is going to help me throughout my journey in Software Engineering as a Career.</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about Software Testing in detail and the career opportunities besides coding jobs.</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about Flutter Application development with MVVM architecture and good coding practices along with design patterns.</a:t>
                      </a:r>
                    </a:p>
                  </a:txBody>
                  <a:tcPr/>
                </a:tc>
                <a:tc>
                  <a:txBody>
                    <a:bodyPr/>
                    <a:lstStyle/>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My Presentation Documentation preparation skills were enhanced.</a:t>
                      </a:r>
                    </a:p>
                    <a:p>
                      <a:pPr marL="522488" lvl="1" indent="0" algn="l" defTabSz="1044976" rtl="0" eaLnBrk="1" latinLnBrk="0" hangingPunct="1">
                        <a:buFont typeface="Arial" panose="020B0604020202020204" pitchFamily="34" charset="0"/>
                        <a:buNone/>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During this project I learnt HTML CSS.</a:t>
                      </a:r>
                    </a:p>
                    <a:p>
                      <a:pPr marL="522488" lvl="1" indent="0" algn="l" defTabSz="1044976" rtl="0" eaLnBrk="1" latinLnBrk="0" hangingPunct="1">
                        <a:buFont typeface="Arial" panose="020B0604020202020204" pitchFamily="34" charset="0"/>
                        <a:buNone/>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learnt how to use Figma and create UI of Mobile and web applications.</a:t>
                      </a:r>
                    </a:p>
                    <a:p>
                      <a:pPr marL="522488" lvl="1" indent="0" algn="l" defTabSz="1044976" rtl="0" eaLnBrk="1" latinLnBrk="0" hangingPunct="1">
                        <a:buFont typeface="Arial" panose="020B0604020202020204" pitchFamily="34" charset="0"/>
                        <a:buNone/>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Polished my team working skills in handling bigger projects like Speech2Face System.</a:t>
                      </a:r>
                    </a:p>
                    <a:p>
                      <a:pPr marL="865388" lvl="1" indent="-342900" algn="l" defTabSz="1044976" rtl="0" eaLnBrk="1" latinLnBrk="0" hangingPunct="1">
                        <a:buFont typeface="Arial" panose="020B0604020202020204" pitchFamily="34" charset="0"/>
                        <a:buChar cha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marR="0" lvl="1"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about Software Testing in detail and the career opportunities.</a:t>
                      </a:r>
                    </a:p>
                    <a:p>
                      <a:pPr marL="522488" marR="0" lvl="1" indent="0" algn="l" defTabSz="104497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marR="0" lvl="1"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Stress Management while dealing with the tight deadlines and work under pressure.</a:t>
                      </a:r>
                    </a:p>
                    <a:p>
                      <a:pPr marL="865388" lvl="1" indent="-342900" algn="l" defTabSz="1044976" rtl="0" eaLnBrk="1" latinLnBrk="0" hangingPunct="1">
                        <a:buFont typeface="Arial" panose="020B0604020202020204" pitchFamily="34" charset="0"/>
                        <a:buChar cha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lvl="1" indent="-342900" algn="l" defTabSz="1044976" rtl="0" eaLnBrk="1" latinLnBrk="0" hangingPunct="1">
                        <a:buFont typeface="Arial" panose="020B0604020202020204" pitchFamily="34" charset="0"/>
                        <a:buChar cha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6728680"/>
                  </a:ext>
                </a:extLst>
              </a:tr>
            </a:tbl>
          </a:graphicData>
        </a:graphic>
      </p:graphicFrame>
    </p:spTree>
    <p:extLst>
      <p:ext uri="{BB962C8B-B14F-4D97-AF65-F5344CB8AC3E}">
        <p14:creationId xmlns:p14="http://schemas.microsoft.com/office/powerpoint/2010/main" val="14494355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Lesson Learnt</a:t>
            </a: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92</a:t>
            </a:fld>
            <a:endParaRPr lang="en-US" dirty="0">
              <a:solidFill>
                <a:prstClr val="white"/>
              </a:solidFill>
              <a:latin typeface="Calibri"/>
            </a:endParaRPr>
          </a:p>
        </p:txBody>
      </p:sp>
      <p:graphicFrame>
        <p:nvGraphicFramePr>
          <p:cNvPr id="4" name="Table 5">
            <a:extLst>
              <a:ext uri="{FF2B5EF4-FFF2-40B4-BE49-F238E27FC236}">
                <a16:creationId xmlns:a16="http://schemas.microsoft.com/office/drawing/2014/main" id="{E053CF97-A209-3AAD-6B95-C2F9E1C2D667}"/>
              </a:ext>
            </a:extLst>
          </p:cNvPr>
          <p:cNvGraphicFramePr>
            <a:graphicFrameLocks noGrp="1"/>
          </p:cNvGraphicFramePr>
          <p:nvPr>
            <p:extLst>
              <p:ext uri="{D42A27DB-BD31-4B8C-83A1-F6EECF244321}">
                <p14:modId xmlns:p14="http://schemas.microsoft.com/office/powerpoint/2010/main" val="3649901472"/>
              </p:ext>
            </p:extLst>
          </p:nvPr>
        </p:nvGraphicFramePr>
        <p:xfrm>
          <a:off x="5080" y="1905001"/>
          <a:ext cx="16250920" cy="6946248"/>
        </p:xfrm>
        <a:graphic>
          <a:graphicData uri="http://schemas.openxmlformats.org/drawingml/2006/table">
            <a:tbl>
              <a:tblPr firstRow="1" bandRow="1">
                <a:tableStyleId>{5C22544A-7EE6-4342-B048-85BDC9FD1C3A}</a:tableStyleId>
              </a:tblPr>
              <a:tblGrid>
                <a:gridCol w="8125460">
                  <a:extLst>
                    <a:ext uri="{9D8B030D-6E8A-4147-A177-3AD203B41FA5}">
                      <a16:colId xmlns:a16="http://schemas.microsoft.com/office/drawing/2014/main" val="307111151"/>
                    </a:ext>
                  </a:extLst>
                </a:gridCol>
                <a:gridCol w="8125460">
                  <a:extLst>
                    <a:ext uri="{9D8B030D-6E8A-4147-A177-3AD203B41FA5}">
                      <a16:colId xmlns:a16="http://schemas.microsoft.com/office/drawing/2014/main" val="1532899037"/>
                    </a:ext>
                  </a:extLst>
                </a:gridCol>
              </a:tblGrid>
              <a:tr h="1205555">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Shahzaneer</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Ahmad </a:t>
                      </a: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(SP21-BCS-087)</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Shayan</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Zameer</a:t>
                      </a:r>
                      <a:endParaRPr lang="en-US" sz="2400" b="1" kern="1200" dirty="0">
                        <a:solidFill>
                          <a:schemeClr val="lt1"/>
                        </a:solidFill>
                        <a:effectLst/>
                        <a:latin typeface="Times New Roman" panose="02020603050405020304" pitchFamily="18" charset="0"/>
                        <a:ea typeface="+mn-ea"/>
                        <a:cs typeface="Times New Roman" panose="02020603050405020304" pitchFamily="18" charset="0"/>
                      </a:endParaRP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(SP21-BCS-088)</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7724874"/>
                  </a:ext>
                </a:extLst>
              </a:tr>
              <a:tr h="5740693">
                <a:tc>
                  <a:txBody>
                    <a:bodyPr/>
                    <a:lstStyle/>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how to use Firebase for authentication and database</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to use Dialog flow for training my chatbot and its integration in Flutter App. </a:t>
                      </a:r>
                      <a:endParaRPr lang="en-US" sz="2200" b="1" kern="1200" dirty="0">
                        <a:solidFill>
                          <a:schemeClr val="dk1"/>
                        </a:solidFill>
                        <a:effectLst/>
                        <a:latin typeface="Times New Roman" panose="02020603050405020304" pitchFamily="18" charset="0"/>
                        <a:ea typeface="+mn-ea"/>
                        <a:cs typeface="Times New Roman" panose="02020603050405020304" pitchFamily="18" charset="0"/>
                      </a:endParaRPr>
                    </a:p>
                    <a:p>
                      <a:pPr lvl="1" algn="l" defTabSz="1044976" rtl="0" eaLnBrk="1" latinLnBrk="0" hangingPunct="1">
                        <a:buFont typeface="Arial" panose="020B0604020202020204" pitchFamily="34" charset="0"/>
                      </a:pPr>
                      <a:r>
                        <a:rPr lang="en-US" sz="2200" b="1" kern="1200" dirty="0">
                          <a:solidFill>
                            <a:schemeClr val="dk1"/>
                          </a:solidFill>
                          <a:effectLst/>
                          <a:latin typeface="Times New Roman" panose="02020603050405020304" pitchFamily="18" charset="0"/>
                          <a:ea typeface="+mn-ea"/>
                          <a:cs typeface="Times New Roman" panose="02020603050405020304" pitchFamily="18" charset="0"/>
                        </a:rPr>
                        <a:t>Non-Technical Aspect</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Leadership Skills while leading the project work throughout the semester.</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Stress Management while dealing with the tight deadlines and work under pressure.</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Improved my decision-making capability while working on different modules.</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Enjoyed the trip to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Mabali</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Island and learned we should have separate time for enjoying life too.</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started believing more in myself as I used to a semester ago.</a:t>
                      </a:r>
                    </a:p>
                    <a:p>
                      <a:pPr lvl="1" algn="l" defTabSz="1044976" rtl="0" eaLnBrk="1" latinLnBrk="0" hangingPunct="1">
                        <a:buFont typeface="Arial" panose="020B0604020202020204" pitchFamily="34" charset="0"/>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6728680"/>
                  </a:ext>
                </a:extLst>
              </a:tr>
            </a:tbl>
          </a:graphicData>
        </a:graphic>
      </p:graphicFrame>
    </p:spTree>
    <p:extLst>
      <p:ext uri="{BB962C8B-B14F-4D97-AF65-F5344CB8AC3E}">
        <p14:creationId xmlns:p14="http://schemas.microsoft.com/office/powerpoint/2010/main" val="19601056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93</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20: Splash Screen Mockup</a:t>
            </a:r>
            <a:endParaRPr lang="x-none" sz="3200" b="1" dirty="0"/>
          </a:p>
        </p:txBody>
      </p:sp>
      <p:pic>
        <p:nvPicPr>
          <p:cNvPr id="7" name="Picture 6" descr="Icon&#10;&#10;Description automatically generated">
            <a:extLst>
              <a:ext uri="{FF2B5EF4-FFF2-40B4-BE49-F238E27FC236}">
                <a16:creationId xmlns:a16="http://schemas.microsoft.com/office/drawing/2014/main" id="{FC302B7A-3109-DAA5-44B7-8C8AA730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400" y="2877959"/>
            <a:ext cx="4226384" cy="5621159"/>
          </a:xfrm>
          <a:prstGeom prst="rect">
            <a:avLst/>
          </a:prstGeom>
        </p:spPr>
      </p:pic>
    </p:spTree>
    <p:extLst>
      <p:ext uri="{BB962C8B-B14F-4D97-AF65-F5344CB8AC3E}">
        <p14:creationId xmlns:p14="http://schemas.microsoft.com/office/powerpoint/2010/main" val="17910180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94</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21 : Sign Up Screen Mockup</a:t>
            </a:r>
            <a:endParaRPr lang="x-none" sz="3200" b="1" dirty="0"/>
          </a:p>
        </p:txBody>
      </p:sp>
      <p:pic>
        <p:nvPicPr>
          <p:cNvPr id="6" name="Picture 5" descr="Graphical user interface&#10;&#10;Description automatically generated">
            <a:extLst>
              <a:ext uri="{FF2B5EF4-FFF2-40B4-BE49-F238E27FC236}">
                <a16:creationId xmlns:a16="http://schemas.microsoft.com/office/drawing/2014/main" id="{BCAF4D9D-E1B2-792B-84A6-68F81A664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0" y="2663456"/>
            <a:ext cx="4226384" cy="5562600"/>
          </a:xfrm>
          <a:prstGeom prst="rect">
            <a:avLst/>
          </a:prstGeom>
        </p:spPr>
      </p:pic>
    </p:spTree>
    <p:extLst>
      <p:ext uri="{BB962C8B-B14F-4D97-AF65-F5344CB8AC3E}">
        <p14:creationId xmlns:p14="http://schemas.microsoft.com/office/powerpoint/2010/main" val="3017582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95</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22: Home  Screen Mockup</a:t>
            </a:r>
            <a:endParaRPr lang="x-none" sz="3200" b="1" dirty="0"/>
          </a:p>
        </p:txBody>
      </p:sp>
      <p:pic>
        <p:nvPicPr>
          <p:cNvPr id="12" name="Picture 11" descr="A screenshot of a phone&#10;&#10;Description automatically generated with medium confidence">
            <a:extLst>
              <a:ext uri="{FF2B5EF4-FFF2-40B4-BE49-F238E27FC236}">
                <a16:creationId xmlns:a16="http://schemas.microsoft.com/office/drawing/2014/main" id="{B939E529-255E-6B2C-121E-C171FB7C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0" y="2703399"/>
            <a:ext cx="4226384" cy="5795719"/>
          </a:xfrm>
          <a:prstGeom prst="rect">
            <a:avLst/>
          </a:prstGeom>
        </p:spPr>
      </p:pic>
    </p:spTree>
    <p:extLst>
      <p:ext uri="{BB962C8B-B14F-4D97-AF65-F5344CB8AC3E}">
        <p14:creationId xmlns:p14="http://schemas.microsoft.com/office/powerpoint/2010/main" val="23511704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96</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23: Add Voice Mockup</a:t>
            </a:r>
            <a:endParaRPr lang="x-none" sz="3200" b="1" dirty="0"/>
          </a:p>
        </p:txBody>
      </p:sp>
      <p:pic>
        <p:nvPicPr>
          <p:cNvPr id="6" name="Picture 5" descr="Graphical user interface, application&#10;&#10;Description automatically generated">
            <a:extLst>
              <a:ext uri="{FF2B5EF4-FFF2-40B4-BE49-F238E27FC236}">
                <a16:creationId xmlns:a16="http://schemas.microsoft.com/office/drawing/2014/main" id="{B66C6378-ABB4-E7DD-836E-E40047EF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600" y="2625294"/>
            <a:ext cx="4953374" cy="5739065"/>
          </a:xfrm>
          <a:prstGeom prst="rect">
            <a:avLst/>
          </a:prstGeom>
        </p:spPr>
      </p:pic>
    </p:spTree>
    <p:extLst>
      <p:ext uri="{BB962C8B-B14F-4D97-AF65-F5344CB8AC3E}">
        <p14:creationId xmlns:p14="http://schemas.microsoft.com/office/powerpoint/2010/main" val="13417184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97</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4622800" y="8326106"/>
            <a:ext cx="6409266" cy="584775"/>
          </a:xfrm>
          <a:prstGeom prst="rect">
            <a:avLst/>
          </a:prstGeom>
          <a:noFill/>
        </p:spPr>
        <p:txBody>
          <a:bodyPr wrap="square" rtlCol="0">
            <a:spAutoFit/>
          </a:bodyPr>
          <a:lstStyle/>
          <a:p>
            <a:r>
              <a:rPr lang="en-US" sz="3200" b="1" dirty="0"/>
              <a:t>Figure 24: Sign in Mockup</a:t>
            </a:r>
            <a:endParaRPr lang="x-none" sz="3200" b="1"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AF799F5-ECF6-3C29-5C60-D071CEBC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819400"/>
            <a:ext cx="4226384" cy="5041756"/>
          </a:xfrm>
          <a:prstGeom prst="rect">
            <a:avLst/>
          </a:prstGeom>
        </p:spPr>
      </p:pic>
    </p:spTree>
    <p:extLst>
      <p:ext uri="{BB962C8B-B14F-4D97-AF65-F5344CB8AC3E}">
        <p14:creationId xmlns:p14="http://schemas.microsoft.com/office/powerpoint/2010/main" val="24228137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2129080"/>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Mobile Application Mockups are:</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98</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25: </a:t>
            </a:r>
            <a:r>
              <a:rPr lang="en-US" sz="3200" b="1" dirty="0" err="1"/>
              <a:t>ChatBox</a:t>
            </a:r>
            <a:r>
              <a:rPr lang="en-US" sz="3200" b="1" dirty="0"/>
              <a:t> Mockup</a:t>
            </a:r>
            <a:endParaRPr lang="x-none" sz="3200" b="1"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0E4500F0-0C51-0FD2-49E3-9824BAD0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0" y="2281479"/>
            <a:ext cx="4617447" cy="6217639"/>
          </a:xfrm>
          <a:prstGeom prst="rect">
            <a:avLst/>
          </a:prstGeom>
        </p:spPr>
      </p:pic>
    </p:spTree>
    <p:extLst>
      <p:ext uri="{BB962C8B-B14F-4D97-AF65-F5344CB8AC3E}">
        <p14:creationId xmlns:p14="http://schemas.microsoft.com/office/powerpoint/2010/main" val="5922622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2129081"/>
            <a:ext cx="157734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1200"/>
              </a:spcBef>
              <a:spcAft>
                <a:spcPts val="1200"/>
              </a:spcAft>
            </a:pPr>
            <a:endParaRPr lang="en-US" sz="2400" dirty="0">
              <a:solidFill>
                <a:schemeClr val="tx1"/>
              </a:solidFill>
              <a:latin typeface="Times New Roman" panose="02020603050405020304" pitchFamily="18" charset="0"/>
            </a:endParaRPr>
          </a:p>
          <a:p>
            <a:pPr algn="just">
              <a:spcBef>
                <a:spcPts val="1200"/>
              </a:spcBef>
              <a:spcAft>
                <a:spcPts val="1200"/>
              </a:spcAft>
            </a:pPr>
            <a:r>
              <a:rPr lang="en-US" sz="2400" dirty="0">
                <a:solidFill>
                  <a:schemeClr val="tx1"/>
                </a:solidFill>
                <a:latin typeface="Times New Roman" panose="02020603050405020304" pitchFamily="18" charset="0"/>
              </a:rPr>
              <a:t>This archive assumes a fundamental part to guarantee the rightness, viability, and dependability of programming items. The framework is completely confirmed and approved to limit item disappointments. This record contains exact data, guaranteeing that partners get precise test reports to appreciate the item's abilities completely.</a:t>
            </a:r>
          </a:p>
          <a:p>
            <a:pPr marR="0" algn="just">
              <a:spcBef>
                <a:spcPts val="1200"/>
              </a:spcBef>
              <a:spcAft>
                <a:spcPts val="1200"/>
              </a:spcAft>
            </a:pPr>
            <a:endParaRPr lang="en-US" sz="2400" dirty="0">
              <a:solidFill>
                <a:schemeClr val="tx1"/>
              </a:solidFill>
              <a:effectLst/>
              <a:latin typeface="Times New Roman" panose="02020603050405020304" pitchFamily="18" charset="0"/>
              <a:ea typeface="Times New Roman" panose="02020603050405020304" pitchFamily="18" charset="0"/>
            </a:endParaRPr>
          </a:p>
          <a:p>
            <a:pPr marR="0" algn="just">
              <a:spcBef>
                <a:spcPts val="1200"/>
              </a:spcBef>
              <a:spcAft>
                <a:spcPts val="1200"/>
              </a:spcAft>
            </a:pPr>
            <a:endParaRPr lang="en-US" sz="2400" dirty="0">
              <a:solidFill>
                <a:schemeClr val="tx1"/>
              </a:solidFill>
              <a:effectLst/>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99</a:t>
            </a:fld>
            <a:endParaRPr lang="en-US" dirty="0">
              <a:solidFill>
                <a:prstClr val="white"/>
              </a:solidFill>
              <a:latin typeface="Calibri"/>
            </a:endParaRPr>
          </a:p>
        </p:txBody>
      </p:sp>
    </p:spTree>
    <p:extLst>
      <p:ext uri="{BB962C8B-B14F-4D97-AF65-F5344CB8AC3E}">
        <p14:creationId xmlns:p14="http://schemas.microsoft.com/office/powerpoint/2010/main" val="263109423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TotalTime>
  <Words>5844</Words>
  <Application>Microsoft Office PowerPoint</Application>
  <PresentationFormat>Custom</PresentationFormat>
  <Paragraphs>953</Paragraphs>
  <Slides>101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Arial</vt:lpstr>
      <vt:lpstr>Calibri</vt:lpstr>
      <vt:lpstr>Symbol</vt:lpstr>
      <vt:lpstr>Times</vt:lpstr>
      <vt:lpstr>Times New Roman</vt:lpstr>
      <vt:lpstr>Wingdings</vt:lpstr>
      <vt:lpstr>2_Office Theme</vt:lpstr>
      <vt:lpstr>Department Of Computer Science  </vt:lpstr>
      <vt:lpstr>Final Report Speech2Face Application </vt:lpstr>
      <vt:lpstr>Abstract  </vt:lpstr>
      <vt:lpstr>Project Category  </vt:lpstr>
      <vt:lpstr>Introduction  </vt:lpstr>
      <vt:lpstr>Problem Statement  </vt:lpstr>
      <vt:lpstr>Problem Solution  </vt:lpstr>
      <vt:lpstr>Vision Statement  </vt:lpstr>
      <vt:lpstr>Related System Analysis/Literature Review  </vt:lpstr>
      <vt:lpstr>Advantages/Benefits of Proposed System  </vt:lpstr>
      <vt:lpstr>Scope  </vt:lpstr>
      <vt:lpstr>Scope  </vt:lpstr>
      <vt:lpstr>Modules  </vt:lpstr>
      <vt:lpstr>Module-1: Profile Management  </vt:lpstr>
      <vt:lpstr>Module-2: Place Voice Record  </vt:lpstr>
      <vt:lpstr>Module-3: Sound to Face Vector Model  </vt:lpstr>
      <vt:lpstr>Module-4:Face-Vector to face-Image Model   </vt:lpstr>
      <vt:lpstr>Module-5:Image View Customization  </vt:lpstr>
      <vt:lpstr>Module-6: Features Enhancer  </vt:lpstr>
      <vt:lpstr>Module-7: Insight Panel  </vt:lpstr>
      <vt:lpstr>Module-8: Setting and Configuration  </vt:lpstr>
      <vt:lpstr>Module-9: Help and Support  </vt:lpstr>
      <vt:lpstr>System Limitations/Constraints   </vt:lpstr>
      <vt:lpstr>Software Process Methodology    </vt:lpstr>
      <vt:lpstr>Tools and Technologies    </vt:lpstr>
      <vt:lpstr>Project Stakeholders and Roles     </vt:lpstr>
      <vt:lpstr>Team Members Individual Tasks/Work Division     </vt:lpstr>
      <vt:lpstr>Data Gathering Approach      </vt:lpstr>
      <vt:lpstr>Concepts      </vt:lpstr>
      <vt:lpstr>Concepts      </vt:lpstr>
      <vt:lpstr>Gantt Chart       </vt:lpstr>
      <vt:lpstr>PowerPoint Presentation</vt:lpstr>
      <vt:lpstr>Context Diagram of Proposed Project </vt:lpstr>
      <vt:lpstr>Requirement Elicitation Techniques </vt:lpstr>
      <vt:lpstr>List of Use Cases Module Wise  Module-1: Profile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Non-Functional Requirement  </vt:lpstr>
      <vt:lpstr>PowerPoint Presentation</vt:lpstr>
      <vt:lpstr>Use Case Diagram For Users  </vt:lpstr>
      <vt:lpstr>Use Case Diagram For Users  </vt:lpstr>
      <vt:lpstr>Use Case Diagram For Users  </vt:lpstr>
      <vt:lpstr>Use Case Diagram For Security Person  </vt:lpstr>
      <vt:lpstr>Use Case Diagram For Security Person  </vt:lpstr>
      <vt:lpstr>Process Flow Diagram of Proposed Project </vt:lpstr>
      <vt:lpstr>Architecture Diagram of Proposed Project </vt:lpstr>
      <vt:lpstr>Activity Diagrams </vt:lpstr>
      <vt:lpstr>Activity Diagrams </vt:lpstr>
      <vt:lpstr>Activity Diagrams </vt:lpstr>
      <vt:lpstr>Activity Diagrams </vt:lpstr>
      <vt:lpstr>Activity Diagrams </vt:lpstr>
      <vt:lpstr>Activity Diagrams </vt:lpstr>
      <vt:lpstr>Activity Diagrams </vt:lpstr>
      <vt:lpstr>Sequence Diagram </vt:lpstr>
      <vt:lpstr>Sequence Diagram </vt:lpstr>
      <vt:lpstr>Sequence Diagram </vt:lpstr>
      <vt:lpstr>Sequence Diagram </vt:lpstr>
      <vt:lpstr>Sequence Diagram </vt:lpstr>
      <vt:lpstr>Sequence Diagram </vt:lpstr>
      <vt:lpstr>Sequence Diagram </vt:lpstr>
      <vt:lpstr>Entity Relationship Diagram </vt:lpstr>
      <vt:lpstr>Class Diagram </vt:lpstr>
      <vt:lpstr>Data Design </vt:lpstr>
      <vt:lpstr>Data Design </vt:lpstr>
      <vt:lpstr>PowerPoint Presentation</vt:lpstr>
      <vt:lpstr>Algorithm &amp; Implementation</vt:lpstr>
      <vt:lpstr>Algorithm &amp; Implementation</vt:lpstr>
      <vt:lpstr>Algorithm &amp; Implementation</vt:lpstr>
      <vt:lpstr>Algorithm &amp; Implementation</vt:lpstr>
      <vt:lpstr>PowerPoint Presentation</vt:lpstr>
      <vt:lpstr>Test Items  </vt:lpstr>
      <vt:lpstr>Features to Be Tested  </vt:lpstr>
      <vt:lpstr>Features to Be Tested  </vt:lpstr>
      <vt:lpstr>Item Pass/Fail Criteria   </vt:lpstr>
      <vt:lpstr>Item Pass/Fail Criteria   </vt:lpstr>
      <vt:lpstr>Item Pass/Fail Criteria   </vt:lpstr>
      <vt:lpstr>Test Deliverables     </vt:lpstr>
      <vt:lpstr>Test Tasks     </vt:lpstr>
      <vt:lpstr>Environmental Needs     </vt:lpstr>
      <vt:lpstr>Testing Methodology </vt:lpstr>
      <vt:lpstr>Testing Methodology </vt:lpstr>
      <vt:lpstr>Testing Methodology </vt:lpstr>
      <vt:lpstr>Lesson Learnt   </vt:lpstr>
      <vt:lpstr>Lesson Learnt   </vt:lpstr>
      <vt:lpstr>Mockups     </vt:lpstr>
      <vt:lpstr>Mockups     </vt:lpstr>
      <vt:lpstr>Mockups     </vt:lpstr>
      <vt:lpstr>Mockups     </vt:lpstr>
      <vt:lpstr>Mockups     </vt:lpstr>
      <vt:lpstr>Mockups     </vt:lpstr>
      <vt:lpstr>Conclusion    </vt:lpstr>
      <vt:lpstr>References</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SHAHZANEER AHMED</cp:lastModifiedBy>
  <cp:revision>1345</cp:revision>
  <dcterms:created xsi:type="dcterms:W3CDTF">2006-08-16T00:00:00Z</dcterms:created>
  <dcterms:modified xsi:type="dcterms:W3CDTF">2022-12-31T16:50:43Z</dcterms:modified>
</cp:coreProperties>
</file>