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9"/>
  </p:notesMasterIdLst>
  <p:sldIdLst>
    <p:sldId id="435" r:id="rId2"/>
    <p:sldId id="403" r:id="rId3"/>
    <p:sldId id="514" r:id="rId4"/>
    <p:sldId id="436" r:id="rId5"/>
    <p:sldId id="404" r:id="rId6"/>
    <p:sldId id="512" r:id="rId7"/>
    <p:sldId id="408" r:id="rId8"/>
    <p:sldId id="410" r:id="rId9"/>
    <p:sldId id="413" r:id="rId10"/>
    <p:sldId id="513" r:id="rId11"/>
    <p:sldId id="415" r:id="rId12"/>
    <p:sldId id="417" r:id="rId13"/>
    <p:sldId id="418" r:id="rId14"/>
    <p:sldId id="419" r:id="rId15"/>
    <p:sldId id="420" r:id="rId16"/>
    <p:sldId id="421" r:id="rId17"/>
    <p:sldId id="423" r:id="rId18"/>
    <p:sldId id="426" r:id="rId19"/>
    <p:sldId id="427" r:id="rId20"/>
    <p:sldId id="428" r:id="rId21"/>
    <p:sldId id="429" r:id="rId22"/>
    <p:sldId id="430" r:id="rId23"/>
    <p:sldId id="515" r:id="rId24"/>
    <p:sldId id="516" r:id="rId25"/>
    <p:sldId id="438" r:id="rId26"/>
    <p:sldId id="437" r:id="rId27"/>
    <p:sldId id="467" r:id="rId28"/>
    <p:sldId id="441" r:id="rId29"/>
    <p:sldId id="440" r:id="rId30"/>
    <p:sldId id="517" r:id="rId31"/>
    <p:sldId id="446" r:id="rId32"/>
    <p:sldId id="518" r:id="rId33"/>
    <p:sldId id="519" r:id="rId34"/>
    <p:sldId id="476" r:id="rId35"/>
    <p:sldId id="448" r:id="rId36"/>
    <p:sldId id="450" r:id="rId37"/>
    <p:sldId id="485" r:id="rId38"/>
    <p:sldId id="451" r:id="rId39"/>
    <p:sldId id="452" r:id="rId40"/>
    <p:sldId id="529" r:id="rId41"/>
    <p:sldId id="520" r:id="rId42"/>
    <p:sldId id="453" r:id="rId43"/>
    <p:sldId id="521" r:id="rId44"/>
    <p:sldId id="439" r:id="rId45"/>
    <p:sldId id="522" r:id="rId46"/>
    <p:sldId id="523" r:id="rId47"/>
    <p:sldId id="524" r:id="rId48"/>
    <p:sldId id="526" r:id="rId49"/>
    <p:sldId id="531" r:id="rId50"/>
    <p:sldId id="530" r:id="rId51"/>
    <p:sldId id="532" r:id="rId52"/>
    <p:sldId id="533" r:id="rId53"/>
    <p:sldId id="525" r:id="rId54"/>
    <p:sldId id="527" r:id="rId55"/>
    <p:sldId id="528" r:id="rId56"/>
    <p:sldId id="509" r:id="rId57"/>
    <p:sldId id="454" r:id="rId58"/>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WIVAA Scope" id="{EED29D93-A3B0-49D6-A621-B8452B9F3AFE}">
          <p14:sldIdLst>
            <p14:sldId id="435"/>
            <p14:sldId id="403"/>
            <p14:sldId id="514"/>
            <p14:sldId id="436"/>
            <p14:sldId id="404"/>
            <p14:sldId id="512"/>
            <p14:sldId id="408"/>
            <p14:sldId id="410"/>
            <p14:sldId id="413"/>
            <p14:sldId id="513"/>
            <p14:sldId id="415"/>
            <p14:sldId id="417"/>
            <p14:sldId id="418"/>
            <p14:sldId id="419"/>
            <p14:sldId id="420"/>
            <p14:sldId id="421"/>
            <p14:sldId id="423"/>
            <p14:sldId id="426"/>
            <p14:sldId id="427"/>
            <p14:sldId id="428"/>
            <p14:sldId id="429"/>
            <p14:sldId id="430"/>
            <p14:sldId id="515"/>
            <p14:sldId id="516"/>
            <p14:sldId id="438"/>
            <p14:sldId id="437"/>
            <p14:sldId id="467"/>
            <p14:sldId id="441"/>
            <p14:sldId id="440"/>
            <p14:sldId id="517"/>
            <p14:sldId id="446"/>
            <p14:sldId id="518"/>
            <p14:sldId id="519"/>
            <p14:sldId id="476"/>
            <p14:sldId id="448"/>
            <p14:sldId id="450"/>
            <p14:sldId id="485"/>
            <p14:sldId id="451"/>
            <p14:sldId id="452"/>
            <p14:sldId id="529"/>
            <p14:sldId id="520"/>
            <p14:sldId id="453"/>
            <p14:sldId id="521"/>
            <p14:sldId id="439"/>
            <p14:sldId id="522"/>
            <p14:sldId id="523"/>
            <p14:sldId id="524"/>
            <p14:sldId id="526"/>
            <p14:sldId id="531"/>
            <p14:sldId id="530"/>
            <p14:sldId id="532"/>
            <p14:sldId id="533"/>
            <p14:sldId id="525"/>
            <p14:sldId id="527"/>
            <p14:sldId id="528"/>
            <p14:sldId id="509"/>
            <p14:sldId id="454"/>
          </p14:sldIdLst>
        </p14:section>
      </p14:sectionLst>
    </p:ex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444" autoAdjust="0"/>
  </p:normalViewPr>
  <p:slideViewPr>
    <p:cSldViewPr>
      <p:cViewPr varScale="1">
        <p:scale>
          <a:sx n="48" d="100"/>
          <a:sy n="48" d="100"/>
        </p:scale>
        <p:origin x="680" y="12"/>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12/30/2022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bg1"/>
                </a:solidFill>
              </a:defRPr>
            </a:lvl1pPr>
          </a:lstStyle>
          <a:p>
            <a:fld id="{A8EF9831-35B4-4843-9AA9-F06FC1EDDB89}" type="slidenum">
              <a:rPr lang="en-US" smtClean="0">
                <a:solidFill>
                  <a:prstClr val="white"/>
                </a:solidFill>
              </a:rPr>
              <a:pPr/>
              <a:t>‹#›</a:t>
            </a:fld>
            <a:endParaRPr lang="en-US" dirty="0">
              <a:solidFill>
                <a:prstClr val="white"/>
              </a:solidFill>
            </a:endParaRPr>
          </a:p>
        </p:txBody>
      </p:sp>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DCDFB185-AF27-4E9C-8FA6-6947FB5A95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1810352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3"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Project-SRS-Template-V1.0-Spring2018-Final.docx" TargetMode="External"/><Relationship Id="rId2" Type="http://schemas.openxmlformats.org/officeDocument/2006/relationships/hyperlink" Target="Module%201.pdf"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Project-SRS-Template-V1.0-Spring2018-Final.docx" TargetMode="External"/><Relationship Id="rId2" Type="http://schemas.openxmlformats.org/officeDocument/2006/relationships/hyperlink" Target="Module%201.pdf"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hyperlink" Target="http://turnitin.com/"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200" y="2286000"/>
            <a:ext cx="10515203" cy="6248400"/>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br>
              <a:rPr lang="en-US" sz="7500" b="1" dirty="0"/>
            </a:br>
            <a:endParaRPr lang="en-US" sz="3200" b="1"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Advantages/Benefits of Proposed System</a:t>
            </a:r>
            <a:br>
              <a:rPr lang="en-US" b="1" dirty="0"/>
            </a:br>
            <a:br>
              <a:rPr lang="en-US" sz="7500" b="1" dirty="0"/>
            </a:br>
            <a:endParaRPr lang="en-US" sz="3200" b="1"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457200" indent="-457200" algn="just">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mention at least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5-7 advantages and benefits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 your proposed project in bullets/numbering</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10</a:t>
            </a:fld>
            <a:endParaRPr lang="en-US" dirty="0">
              <a:solidFill>
                <a:prstClr val="white"/>
              </a:solidFill>
              <a:latin typeface="Calibri"/>
            </a:endParaRPr>
          </a:p>
        </p:txBody>
      </p:sp>
    </p:spTree>
    <p:extLst>
      <p:ext uri="{BB962C8B-B14F-4D97-AF65-F5344CB8AC3E}">
        <p14:creationId xmlns:p14="http://schemas.microsoft.com/office/powerpoint/2010/main" val="359301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755880" cy="1143000"/>
          </a:xfrm>
        </p:spPr>
        <p:txBody>
          <a:bodyPr/>
          <a:lstStyle/>
          <a:p>
            <a:r>
              <a:rPr lang="en-US" sz="4500" b="1" u="sng" dirty="0">
                <a:latin typeface="Times New Roman" panose="02020603050405020304" pitchFamily="18" charset="0"/>
                <a:cs typeface="Times New Roman" panose="02020603050405020304" pitchFamily="18" charset="0"/>
              </a:rPr>
              <a:t>Related System Analysis/Literature Review</a:t>
            </a:r>
            <a:br>
              <a:rPr lang="en-US" b="1" dirty="0"/>
            </a:br>
            <a:br>
              <a:rPr lang="en-US" sz="7500" b="1" dirty="0"/>
            </a:br>
            <a:endParaRPr lang="en-US" sz="3200" b="1" dirty="0"/>
          </a:p>
        </p:txBody>
      </p:sp>
      <p:sp>
        <p:nvSpPr>
          <p:cNvPr id="3" name="Content Placeholder 2"/>
          <p:cNvSpPr txBox="1">
            <a:spLocks/>
          </p:cNvSpPr>
          <p:nvPr/>
        </p:nvSpPr>
        <p:spPr>
          <a:xfrm>
            <a:off x="1498600" y="2129081"/>
            <a:ext cx="14401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1 - 2 Slides </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discuss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at least three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existing systems related to your proposed project. </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Note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Research based projects may provide literature review instead of related system analysis.)</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11</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612C4913-8DE6-4E75-ABB9-A4D5974C729C}"/>
              </a:ext>
            </a:extLst>
          </p:cNvPr>
          <p:cNvGraphicFramePr>
            <a:graphicFrameLocks noGrp="1"/>
          </p:cNvGraphicFramePr>
          <p:nvPr/>
        </p:nvGraphicFramePr>
        <p:xfrm>
          <a:off x="361302" y="4343400"/>
          <a:ext cx="15539098" cy="3309496"/>
        </p:xfrm>
        <a:graphic>
          <a:graphicData uri="http://schemas.openxmlformats.org/drawingml/2006/table">
            <a:tbl>
              <a:tblPr firstRow="1" firstCol="1" bandRow="1">
                <a:tableStyleId>{5C22544A-7EE6-4342-B048-85BDC9FD1C3A}</a:tableStyleId>
              </a:tblPr>
              <a:tblGrid>
                <a:gridCol w="4337698">
                  <a:extLst>
                    <a:ext uri="{9D8B030D-6E8A-4147-A177-3AD203B41FA5}">
                      <a16:colId xmlns:a16="http://schemas.microsoft.com/office/drawing/2014/main" val="1538060531"/>
                    </a:ext>
                  </a:extLst>
                </a:gridCol>
                <a:gridCol w="5770259">
                  <a:extLst>
                    <a:ext uri="{9D8B030D-6E8A-4147-A177-3AD203B41FA5}">
                      <a16:colId xmlns:a16="http://schemas.microsoft.com/office/drawing/2014/main" val="3375604830"/>
                    </a:ext>
                  </a:extLst>
                </a:gridCol>
                <a:gridCol w="5431141">
                  <a:extLst>
                    <a:ext uri="{9D8B030D-6E8A-4147-A177-3AD203B41FA5}">
                      <a16:colId xmlns:a16="http://schemas.microsoft.com/office/drawing/2014/main" val="545521344"/>
                    </a:ext>
                  </a:extLst>
                </a:gridCol>
              </a:tblGrid>
              <a:tr h="601611">
                <a:tc>
                  <a:txBody>
                    <a:bodyPr/>
                    <a:lstStyle/>
                    <a:p>
                      <a:pPr marL="0" marR="0" algn="ctr">
                        <a:lnSpc>
                          <a:spcPct val="150000"/>
                        </a:lnSpc>
                        <a:spcBef>
                          <a:spcPts val="0"/>
                        </a:spcBef>
                        <a:spcAft>
                          <a:spcPts val="0"/>
                        </a:spcAft>
                        <a:tabLst>
                          <a:tab pos="1333500" algn="l"/>
                        </a:tabLst>
                      </a:pPr>
                      <a:r>
                        <a:rPr lang="en-US" sz="2000" dirty="0">
                          <a:solidFill>
                            <a:schemeClr val="bg1"/>
                          </a:solidFill>
                          <a:effectLst/>
                          <a:latin typeface="Times New Roman" panose="02020603050405020304" pitchFamily="18" charset="0"/>
                          <a:cs typeface="Times New Roman" panose="02020603050405020304" pitchFamily="18" charset="0"/>
                        </a:rPr>
                        <a:t>Application Name</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Weakness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Proposed Project Solution</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0642146"/>
                  </a:ext>
                </a:extLst>
              </a:tr>
              <a:tr h="903052">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The name of related application(s).</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rPr>
                        <a:t>Weaknesses may include limited features, low quality functionality and processes.</a:t>
                      </a:r>
                      <a:endParaRPr lang="en-US"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rPr>
                        <a:t>The way the proposed project mitigates the weaknesses. </a:t>
                      </a:r>
                      <a:endParaRPr lang="en-US"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3685464"/>
                  </a:ext>
                </a:extLst>
              </a:tr>
              <a:tr h="601611">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System/Application 1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6369748"/>
                  </a:ext>
                </a:extLst>
              </a:tr>
              <a:tr h="601611">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System/Application 2</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5465328"/>
                  </a:ext>
                </a:extLst>
              </a:tr>
              <a:tr h="601611">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System/Application 3</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2000" dirty="0">
                          <a:solidFill>
                            <a:schemeClr val="bg1"/>
                          </a:solidFill>
                          <a:effectLst/>
                          <a:latin typeface="Times New Roman" panose="02020603050405020304" pitchFamily="18" charset="0"/>
                          <a:cs typeface="Times New Roman" panose="02020603050405020304" pitchFamily="18" charset="0"/>
                        </a:rPr>
                        <a:t> </a:t>
                      </a:r>
                      <a:endPar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09399308"/>
                  </a:ext>
                </a:extLst>
              </a:tr>
            </a:tbl>
          </a:graphicData>
        </a:graphic>
      </p:graphicFrame>
    </p:spTree>
    <p:extLst>
      <p:ext uri="{BB962C8B-B14F-4D97-AF65-F5344CB8AC3E}">
        <p14:creationId xmlns:p14="http://schemas.microsoft.com/office/powerpoint/2010/main" val="2540483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br>
              <a:rPr lang="en-US" b="1" dirty="0"/>
            </a:br>
            <a:br>
              <a:rPr lang="en-US" sz="7500" b="1" dirty="0"/>
            </a:br>
            <a:endParaRPr lang="en-US" sz="3200" b="1" dirty="0"/>
          </a:p>
        </p:txBody>
      </p:sp>
      <p:sp>
        <p:nvSpPr>
          <p:cNvPr id="3" name="Content Placeholder 2"/>
          <p:cNvSpPr txBox="1">
            <a:spLocks/>
          </p:cNvSpPr>
          <p:nvPr/>
        </p:nvSpPr>
        <p:spPr>
          <a:xfrm>
            <a:off x="1651000" y="2129081"/>
            <a:ext cx="142494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lvl="0" indent="-391866" algn="just" defTabSz="1044976">
              <a:buFont typeface="Arial" pitchFamily="34" charset="0"/>
              <a:buChar char="•"/>
            </a:pPr>
            <a:r>
              <a:rPr lang="en-US" sz="3000" dirty="0">
                <a:solidFill>
                  <a:prstClr val="black"/>
                </a:solidFill>
                <a:latin typeface="Times New Roman" panose="02020603050405020304" pitchFamily="18" charset="0"/>
                <a:cs typeface="Times New Roman" panose="02020603050405020304" pitchFamily="18" charset="0"/>
              </a:rPr>
              <a:t>Based on your proposed project type, Write down the scope of your project  </a:t>
            </a:r>
            <a:r>
              <a:rPr lang="en-US" sz="3000" b="1" dirty="0">
                <a:solidFill>
                  <a:prstClr val="black"/>
                </a:solidFill>
                <a:latin typeface="Times New Roman" panose="02020603050405020304" pitchFamily="18" charset="0"/>
                <a:cs typeface="Times New Roman" panose="02020603050405020304" pitchFamily="18" charset="0"/>
              </a:rPr>
              <a:t>in logical flow with consistency.</a:t>
            </a:r>
          </a:p>
          <a:p>
            <a:pPr marL="391866" indent="-391866" algn="just" defTabSz="1044976">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Briefly define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major functionalities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the proposed project</a:t>
            </a:r>
            <a:r>
              <a:rPr lang="en-US" dirty="0"/>
              <a:t>.  </a:t>
            </a:r>
            <a:endParaRPr lang="en-US" sz="3000" b="1" dirty="0">
              <a:solidFill>
                <a:prstClr val="black"/>
              </a:solidFill>
              <a:latin typeface="Times New Roman" panose="02020603050405020304" pitchFamily="18" charset="0"/>
              <a:cs typeface="Times New Roman" panose="02020603050405020304" pitchFamily="18" charset="0"/>
            </a:endParaRPr>
          </a:p>
          <a:p>
            <a:pPr marL="391866" lvl="0" indent="-391866" algn="just" defTabSz="1044976">
              <a:buFont typeface="Arial" pitchFamily="34" charset="0"/>
              <a:buChar char="•"/>
            </a:pPr>
            <a:r>
              <a:rPr lang="en-US" sz="3000" dirty="0">
                <a:solidFill>
                  <a:prstClr val="black"/>
                </a:solidFill>
                <a:latin typeface="Times New Roman" panose="02020603050405020304" pitchFamily="18" charset="0"/>
                <a:cs typeface="Times New Roman" panose="02020603050405020304" pitchFamily="18" charset="0"/>
              </a:rPr>
              <a:t>Use </a:t>
            </a:r>
            <a:r>
              <a:rPr lang="en-US" sz="3000" b="1" dirty="0">
                <a:solidFill>
                  <a:prstClr val="black"/>
                </a:solidFill>
                <a:latin typeface="Times New Roman" panose="02020603050405020304" pitchFamily="18" charset="0"/>
                <a:cs typeface="Times New Roman" panose="02020603050405020304" pitchFamily="18" charset="0"/>
              </a:rPr>
              <a:t>appropriate terms </a:t>
            </a:r>
            <a:r>
              <a:rPr lang="en-US" sz="3000" dirty="0">
                <a:solidFill>
                  <a:prstClr val="black"/>
                </a:solidFill>
                <a:latin typeface="Times New Roman" panose="02020603050405020304" pitchFamily="18" charset="0"/>
                <a:cs typeface="Times New Roman" panose="02020603050405020304" pitchFamily="18" charset="0"/>
              </a:rPr>
              <a:t>of Software Design, Development and Engineering</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12</a:t>
            </a:fld>
            <a:endParaRPr lang="en-US" dirty="0">
              <a:solidFill>
                <a:prstClr val="white"/>
              </a:solidFill>
              <a:latin typeface="Calibri"/>
            </a:endParaRPr>
          </a:p>
        </p:txBody>
      </p:sp>
    </p:spTree>
    <p:extLst>
      <p:ext uri="{BB962C8B-B14F-4D97-AF65-F5344CB8AC3E}">
        <p14:creationId xmlns:p14="http://schemas.microsoft.com/office/powerpoint/2010/main" val="366995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5-8 Slides</a:t>
            </a:r>
          </a:p>
          <a:p>
            <a:pPr algn="just"/>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Note:</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Usually atleast 5-6 Modules for 2 student’s projects and 8-9 modules for 3 student’s project</a:t>
            </a:r>
            <a:endParaRPr lang="en-US" sz="2800" b="1" dirty="0">
              <a:solidFill>
                <a:srgbClr val="FF0000"/>
              </a:solidFill>
            </a:endParaRP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List down the modules of the proposed project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 this slide and then </a:t>
            </a:r>
            <a:r>
              <a:rPr lang="en-US" sz="3000" dirty="0">
                <a:solidFill>
                  <a:srgbClr val="FF0000"/>
                </a:solidFill>
                <a:latin typeface="Times New Roman" panose="02020603050405020304" pitchFamily="18" charset="0"/>
                <a:cs typeface="Times New Roman" panose="02020603050405020304" pitchFamily="18" charset="0"/>
              </a:rPr>
              <a:t>explain the modules in next slides.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While writing the modules Don’t forget to mention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special/new features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for each module.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1: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Module-1 Name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2: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Module-2 Name </a:t>
            </a:r>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Module-3 Name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Module-3 Name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Module-5 Name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Module-6 Name </a:t>
            </a:r>
          </a:p>
          <a:p>
            <a:pPr marL="914400" lvl="1" indent="-457200" algn="just">
              <a:buFont typeface="Arial" panose="020B0604020202020204" pitchFamily="34" charset="0"/>
              <a:buChar char="•"/>
            </a:pP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13</a:t>
            </a:fld>
            <a:endParaRPr lang="en-US" dirty="0">
              <a:solidFill>
                <a:prstClr val="white"/>
              </a:solidFill>
              <a:latin typeface="Calibri"/>
            </a:endParaRPr>
          </a:p>
        </p:txBody>
      </p:sp>
    </p:spTree>
    <p:extLst>
      <p:ext uri="{BB962C8B-B14F-4D97-AF65-F5344CB8AC3E}">
        <p14:creationId xmlns:p14="http://schemas.microsoft.com/office/powerpoint/2010/main" val="1720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Module-1: Module Name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Module</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Briefly give the details of module, along with its major features.</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Write in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logical flow with user aspect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14</a:t>
            </a:fld>
            <a:endParaRPr lang="en-US" dirty="0">
              <a:solidFill>
                <a:prstClr val="white"/>
              </a:solidFill>
              <a:latin typeface="Calibri"/>
            </a:endParaRPr>
          </a:p>
        </p:txBody>
      </p:sp>
    </p:spTree>
    <p:extLst>
      <p:ext uri="{BB962C8B-B14F-4D97-AF65-F5344CB8AC3E}">
        <p14:creationId xmlns:p14="http://schemas.microsoft.com/office/powerpoint/2010/main" val="2829961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System Limitations/Constraints</a:t>
            </a:r>
            <a:br>
              <a:rPr lang="en-US" b="1" dirty="0"/>
            </a:br>
            <a:br>
              <a:rPr lang="en-US" b="1" dirty="0"/>
            </a:br>
            <a:br>
              <a:rPr lang="en-US" sz="7500" b="1" dirty="0"/>
            </a:br>
            <a:endParaRPr lang="en-US" sz="3200" b="1" dirty="0"/>
          </a:p>
        </p:txBody>
      </p:sp>
      <p:sp>
        <p:nvSpPr>
          <p:cNvPr id="3" name="Content Placeholder 2"/>
          <p:cNvSpPr txBox="1">
            <a:spLocks/>
          </p:cNvSpPr>
          <p:nvPr/>
        </p:nvSpPr>
        <p:spPr>
          <a:xfrm>
            <a:off x="14224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Write down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valid limitations and constraints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the proposed project</a:t>
            </a:r>
            <a:r>
              <a:rPr lang="en-US" dirty="0"/>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15</a:t>
            </a:fld>
            <a:endParaRPr lang="en-US" dirty="0">
              <a:solidFill>
                <a:prstClr val="white"/>
              </a:solidFill>
              <a:latin typeface="Calibri"/>
            </a:endParaRPr>
          </a:p>
        </p:txBody>
      </p:sp>
    </p:spTree>
    <p:extLst>
      <p:ext uri="{BB962C8B-B14F-4D97-AF65-F5344CB8AC3E}">
        <p14:creationId xmlns:p14="http://schemas.microsoft.com/office/powerpoint/2010/main" val="122077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1574800" y="2129081"/>
            <a:ext cx="14325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a:t>
            </a:r>
          </a:p>
          <a:p>
            <a:pPr lvl="1"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mention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Process Methodology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you will follow for project implementation and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give valid reasons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why you selected this?</a:t>
            </a:r>
          </a:p>
          <a:p>
            <a:pPr lvl="1"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91866"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a:t>
            </a:r>
          </a:p>
          <a:p>
            <a:pPr lvl="1"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mention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design Methodology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you will follow for project implementation and give valid reasons why you selected this?.</a:t>
            </a:r>
          </a:p>
          <a:p>
            <a:pPr lvl="1"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16</a:t>
            </a:fld>
            <a:endParaRPr lang="en-US" dirty="0">
              <a:solidFill>
                <a:prstClr val="white"/>
              </a:solidFill>
              <a:latin typeface="Calibri"/>
            </a:endParaRPr>
          </a:p>
        </p:txBody>
      </p:sp>
    </p:spTree>
    <p:extLst>
      <p:ext uri="{BB962C8B-B14F-4D97-AF65-F5344CB8AC3E}">
        <p14:creationId xmlns:p14="http://schemas.microsoft.com/office/powerpoint/2010/main" val="18600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br>
              <a:rPr lang="en-US" b="1" u="sng" dirty="0"/>
            </a:br>
            <a:br>
              <a:rPr lang="en-US" b="1" dirty="0"/>
            </a:br>
            <a:br>
              <a:rPr lang="en-US" b="1" dirty="0"/>
            </a:br>
            <a:br>
              <a:rPr lang="en-US" sz="7500" b="1" dirty="0"/>
            </a:br>
            <a:endParaRPr lang="en-US" sz="3200" b="1" dirty="0"/>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b="1" dirty="0">
                <a:solidFill>
                  <a:srgbClr val="FF0000"/>
                </a:solidFill>
              </a:rPr>
              <a:t>Note: 1 - 2 Slides </a:t>
            </a:r>
          </a:p>
          <a:p>
            <a:pPr marL="321113" lvl="1" indent="-321113" algn="just"/>
            <a:r>
              <a:rPr lang="en-US" dirty="0"/>
              <a: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mention all the hardware/software tools and technologies with version number</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which will be used in implementation of the project. Write about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APIs, language(s), SDK(s)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etc. which you will use for implementation. </a:t>
            </a:r>
            <a:r>
              <a:rPr lang="en-GB" sz="3000" dirty="0">
                <a:solidFill>
                  <a:schemeClr val="tx1">
                    <a:lumMod val="95000"/>
                    <a:lumOff val="5000"/>
                  </a:schemeClr>
                </a:solidFill>
                <a:latin typeface="Times New Roman" panose="02020603050405020304" pitchFamily="18" charset="0"/>
                <a:cs typeface="Times New Roman" panose="02020603050405020304" pitchFamily="18" charset="0"/>
              </a:rPr>
              <a:t>You should have </a:t>
            </a:r>
            <a:r>
              <a:rPr lang="en-GB" sz="3000" b="1" dirty="0">
                <a:solidFill>
                  <a:schemeClr val="tx1">
                    <a:lumMod val="95000"/>
                    <a:lumOff val="5000"/>
                  </a:schemeClr>
                </a:solidFill>
                <a:latin typeface="Times New Roman" panose="02020603050405020304" pitchFamily="18" charset="0"/>
                <a:cs typeface="Times New Roman" panose="02020603050405020304" pitchFamily="18" charset="0"/>
              </a:rPr>
              <a:t>strong reasons </a:t>
            </a:r>
            <a:r>
              <a:rPr lang="en-GB" sz="3000" dirty="0">
                <a:solidFill>
                  <a:schemeClr val="tx1">
                    <a:lumMod val="95000"/>
                    <a:lumOff val="5000"/>
                  </a:schemeClr>
                </a:solidFill>
                <a:latin typeface="Times New Roman" panose="02020603050405020304" pitchFamily="18" charset="0"/>
                <a:cs typeface="Times New Roman" panose="02020603050405020304" pitchFamily="18" charset="0"/>
              </a:rPr>
              <a:t>for choosing these tool and technologies </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17</a:t>
            </a:fld>
            <a:endParaRPr lang="en-US" dirty="0">
              <a:solidFill>
                <a:prstClr val="white"/>
              </a:solidFill>
              <a:latin typeface="Calibri"/>
            </a:endParaRPr>
          </a:p>
        </p:txBody>
      </p:sp>
      <p:graphicFrame>
        <p:nvGraphicFramePr>
          <p:cNvPr id="4" name="Table 3">
            <a:extLst>
              <a:ext uri="{FF2B5EF4-FFF2-40B4-BE49-F238E27FC236}">
                <a16:creationId xmlns:a16="http://schemas.microsoft.com/office/drawing/2014/main" id="{34A7DAEC-257E-480B-9AFC-5EA1D6FDB30C}"/>
              </a:ext>
            </a:extLst>
          </p:cNvPr>
          <p:cNvGraphicFramePr>
            <a:graphicFrameLocks noGrp="1"/>
          </p:cNvGraphicFramePr>
          <p:nvPr/>
        </p:nvGraphicFramePr>
        <p:xfrm>
          <a:off x="694267" y="4786968"/>
          <a:ext cx="14867466" cy="3750538"/>
        </p:xfrm>
        <a:graphic>
          <a:graphicData uri="http://schemas.openxmlformats.org/drawingml/2006/table">
            <a:tbl>
              <a:tblPr firstRow="1" firstCol="1" bandRow="1">
                <a:tableStyleId>{5C22544A-7EE6-4342-B048-85BDC9FD1C3A}</a:tableStyleId>
              </a:tblPr>
              <a:tblGrid>
                <a:gridCol w="3945453">
                  <a:extLst>
                    <a:ext uri="{9D8B030D-6E8A-4147-A177-3AD203B41FA5}">
                      <a16:colId xmlns:a16="http://schemas.microsoft.com/office/drawing/2014/main" val="579069001"/>
                    </a:ext>
                  </a:extLst>
                </a:gridCol>
                <a:gridCol w="3716880">
                  <a:extLst>
                    <a:ext uri="{9D8B030D-6E8A-4147-A177-3AD203B41FA5}">
                      <a16:colId xmlns:a16="http://schemas.microsoft.com/office/drawing/2014/main" val="2664624509"/>
                    </a:ext>
                  </a:extLst>
                </a:gridCol>
                <a:gridCol w="2514600">
                  <a:extLst>
                    <a:ext uri="{9D8B030D-6E8A-4147-A177-3AD203B41FA5}">
                      <a16:colId xmlns:a16="http://schemas.microsoft.com/office/drawing/2014/main" val="5040896"/>
                    </a:ext>
                  </a:extLst>
                </a:gridCol>
                <a:gridCol w="4690533">
                  <a:extLst>
                    <a:ext uri="{9D8B030D-6E8A-4147-A177-3AD203B41FA5}">
                      <a16:colId xmlns:a16="http://schemas.microsoft.com/office/drawing/2014/main" val="209962327"/>
                    </a:ext>
                  </a:extLst>
                </a:gridCol>
              </a:tblGrid>
              <a:tr h="340958">
                <a:tc rowSpan="11">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Tools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And</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Technologies</a:t>
                      </a:r>
                    </a:p>
                    <a:p>
                      <a:pPr marL="69850" marR="0" algn="ctr">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985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Tools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175827125"/>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Visual Studio</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IDE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52101132"/>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SQL Server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DBMS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482008659"/>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Adobe Photoshop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CSC 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Design Work</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987637370"/>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Word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Documentation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2209286313"/>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 Power Point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Presentation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593885165"/>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Pencil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Mockups Creation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410823600"/>
                  </a:ext>
                </a:extLst>
              </a:tr>
              <a:tr h="340958">
                <a:tc vMerge="1">
                  <a:txBody>
                    <a:bodyPr/>
                    <a:lstStyle/>
                    <a:p>
                      <a:endParaRPr lang="en-US"/>
                    </a:p>
                  </a:txBody>
                  <a:tcPr/>
                </a:tc>
                <a:tc>
                  <a:txBody>
                    <a:bodyPr/>
                    <a:lstStyle/>
                    <a:p>
                      <a:pPr marL="7112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Technology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Version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solidFill>
                      <a:schemeClr val="tx2">
                        <a:lumMod val="60000"/>
                        <a:lumOff val="40000"/>
                      </a:schemeClr>
                    </a:solidFill>
                  </a:tcPr>
                </a:tc>
                <a:tc>
                  <a:txBody>
                    <a:bodyPr/>
                    <a:lstStyle/>
                    <a:p>
                      <a:pPr marL="0" marR="0" algn="ctr">
                        <a:lnSpc>
                          <a:spcPct val="10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Rationale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solidFill>
                      <a:schemeClr val="tx2">
                        <a:lumMod val="60000"/>
                        <a:lumOff val="40000"/>
                      </a:schemeClr>
                    </a:solidFill>
                  </a:tcPr>
                </a:tc>
                <a:extLst>
                  <a:ext uri="{0D108BD9-81ED-4DB2-BD59-A6C34878D82A}">
                    <a16:rowId xmlns:a16="http://schemas.microsoft.com/office/drawing/2014/main" val="2656533433"/>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Programming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789565813"/>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SQL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2013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Query Language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1839046421"/>
                  </a:ext>
                </a:extLst>
              </a:tr>
              <a:tr h="340958">
                <a:tc vMerge="1">
                  <a:txBody>
                    <a:bodyPr/>
                    <a:lstStyle/>
                    <a:p>
                      <a:endParaRPr lang="en-US"/>
                    </a:p>
                  </a:txBody>
                  <a:tcPr/>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Html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tc>
                  <a:txBody>
                    <a:bodyPr/>
                    <a:lstStyle/>
                    <a:p>
                      <a:pPr marL="68580" marR="0" algn="ctr">
                        <a:lnSpc>
                          <a:spcPct val="10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Web Development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tc>
                <a:extLst>
                  <a:ext uri="{0D108BD9-81ED-4DB2-BD59-A6C34878D82A}">
                    <a16:rowId xmlns:a16="http://schemas.microsoft.com/office/drawing/2014/main" val="3912940646"/>
                  </a:ext>
                </a:extLst>
              </a:tr>
            </a:tbl>
          </a:graphicData>
        </a:graphic>
      </p:graphicFrame>
    </p:spTree>
    <p:extLst>
      <p:ext uri="{BB962C8B-B14F-4D97-AF65-F5344CB8AC3E}">
        <p14:creationId xmlns:p14="http://schemas.microsoft.com/office/powerpoint/2010/main" val="894914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Team Members Individual Tasks/Work Division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574800" y="2129081"/>
            <a:ext cx="14325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Write down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work division and task break down of each student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with the roles.</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18</a:t>
            </a:fld>
            <a:endParaRPr lang="en-US" dirty="0">
              <a:solidFill>
                <a:prstClr val="white"/>
              </a:solidFill>
              <a:latin typeface="Calibri"/>
            </a:endParaRPr>
          </a:p>
        </p:txBody>
      </p:sp>
      <p:graphicFrame>
        <p:nvGraphicFramePr>
          <p:cNvPr id="7" name="Content Placeholder 9">
            <a:extLst>
              <a:ext uri="{FF2B5EF4-FFF2-40B4-BE49-F238E27FC236}">
                <a16:creationId xmlns:a16="http://schemas.microsoft.com/office/drawing/2014/main" id="{26171C74-E58D-4661-8825-723374D4FC39}"/>
              </a:ext>
            </a:extLst>
          </p:cNvPr>
          <p:cNvGraphicFramePr>
            <a:graphicFrameLocks/>
          </p:cNvGraphicFramePr>
          <p:nvPr>
            <p:extLst>
              <p:ext uri="{D42A27DB-BD31-4B8C-83A1-F6EECF244321}">
                <p14:modId xmlns:p14="http://schemas.microsoft.com/office/powerpoint/2010/main" val="1181644878"/>
              </p:ext>
            </p:extLst>
          </p:nvPr>
        </p:nvGraphicFramePr>
        <p:xfrm>
          <a:off x="1574800" y="3810000"/>
          <a:ext cx="13981120" cy="4419600"/>
        </p:xfrm>
        <a:graphic>
          <a:graphicData uri="http://schemas.openxmlformats.org/drawingml/2006/table">
            <a:tbl>
              <a:tblPr firstRow="1" firstCol="1" bandRow="1">
                <a:tableStyleId>{5C22544A-7EE6-4342-B048-85BDC9FD1C3A}</a:tableStyleId>
              </a:tblPr>
              <a:tblGrid>
                <a:gridCol w="3156764">
                  <a:extLst>
                    <a:ext uri="{9D8B030D-6E8A-4147-A177-3AD203B41FA5}">
                      <a16:colId xmlns:a16="http://schemas.microsoft.com/office/drawing/2014/main" val="20000"/>
                    </a:ext>
                  </a:extLst>
                </a:gridCol>
                <a:gridCol w="4585299">
                  <a:extLst>
                    <a:ext uri="{9D8B030D-6E8A-4147-A177-3AD203B41FA5}">
                      <a16:colId xmlns:a16="http://schemas.microsoft.com/office/drawing/2014/main" val="20001"/>
                    </a:ext>
                  </a:extLst>
                </a:gridCol>
                <a:gridCol w="6239057">
                  <a:extLst>
                    <a:ext uri="{9D8B030D-6E8A-4147-A177-3AD203B41FA5}">
                      <a16:colId xmlns:a16="http://schemas.microsoft.com/office/drawing/2014/main" val="20002"/>
                    </a:ext>
                  </a:extLst>
                </a:gridCol>
              </a:tblGrid>
              <a:tr h="1529235">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Name</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Student Registration Number</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tc>
                  <a:txBody>
                    <a:bodyPr/>
                    <a:lstStyle/>
                    <a:p>
                      <a:pPr marL="0" marR="0" algn="ctr">
                        <a:spcBef>
                          <a:spcPts val="0"/>
                        </a:spcBef>
                        <a:spcAft>
                          <a:spcPts val="0"/>
                        </a:spcAft>
                      </a:pPr>
                      <a:r>
                        <a:rPr lang="en-US" sz="2400" b="1" kern="1200" dirty="0">
                          <a:solidFill>
                            <a:schemeClr val="lt1"/>
                          </a:solidFill>
                          <a:effectLst/>
                          <a:latin typeface="Times New Roman" panose="02020603050405020304" pitchFamily="18" charset="0"/>
                          <a:ea typeface="+mn-ea"/>
                          <a:cs typeface="Times New Roman" panose="02020603050405020304" pitchFamily="18" charset="0"/>
                        </a:rPr>
                        <a:t>Responsibility/ Modules</a:t>
                      </a:r>
                      <a:endParaRPr lang="en-U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73025" marT="4445" marB="0" anchor="ctr"/>
                </a:tc>
                <a:extLst>
                  <a:ext uri="{0D108BD9-81ED-4DB2-BD59-A6C34878D82A}">
                    <a16:rowId xmlns:a16="http://schemas.microsoft.com/office/drawing/2014/main" val="10000"/>
                  </a:ext>
                </a:extLst>
              </a:tr>
              <a:tr h="1557866">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1Name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tabLst>
                          <a:tab pos="2743200" algn="ctr"/>
                          <a:tab pos="5486400" algn="r"/>
                          <a:tab pos="457200" algn="l"/>
                          <a:tab pos="2743200" algn="ctr"/>
                          <a:tab pos="5486400" algn="r"/>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1 Registration Number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Describe the work division of each student along with modules </a:t>
                      </a:r>
                    </a:p>
                    <a:p>
                      <a:pPr marL="0" marR="0" algn="l">
                        <a:lnSpc>
                          <a:spcPct val="150000"/>
                        </a:lnSpc>
                        <a:spcBef>
                          <a:spcPts val="0"/>
                        </a:spcBef>
                        <a:spcAft>
                          <a:spcPts val="0"/>
                        </a:spcAft>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E.g.</a:t>
                      </a:r>
                    </a:p>
                    <a:p>
                      <a:pPr marL="342900" marR="0" lvl="0" indent="-342900" algn="l">
                        <a:lnSpc>
                          <a:spcPct val="150000"/>
                        </a:lnSpc>
                        <a:spcBef>
                          <a:spcPts val="0"/>
                        </a:spcBef>
                        <a:spcAft>
                          <a:spcPts val="0"/>
                        </a:spcAft>
                        <a:buFont typeface="Symbol" panose="05050102010706020507" pitchFamily="18" charset="2"/>
                        <a:buChar char=""/>
                        <a:tabLst>
                          <a:tab pos="2743200" algn="ctr"/>
                          <a:tab pos="5486400" algn="r"/>
                          <a:tab pos="457200" algn="l"/>
                          <a:tab pos="2743200" algn="ctr"/>
                          <a:tab pos="5486400" algn="r"/>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(Module1-Module3) Augmented reality and Databases tasks. </a:t>
                      </a:r>
                    </a:p>
                  </a:txBody>
                  <a:tcPr marL="68580" marR="68580" marT="0" marB="0"/>
                </a:tc>
                <a:extLst>
                  <a:ext uri="{0D108BD9-81ED-4DB2-BD59-A6C34878D82A}">
                    <a16:rowId xmlns:a16="http://schemas.microsoft.com/office/drawing/2014/main" val="10001"/>
                  </a:ext>
                </a:extLst>
              </a:tr>
              <a:tr h="1332499">
                <a:tc>
                  <a:txBody>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2 Name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Student 2 Registration Number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a:txBody>
                    <a:bodyPr/>
                    <a:lstStyle/>
                    <a:p>
                      <a:pPr marL="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6790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Gathering Approach</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Write down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information and requirement gathering approaches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for proposed project e.g. Interview, Questionnaire, Discussion along with references and reasoning etc.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19</a:t>
            </a:fld>
            <a:endParaRPr lang="en-US" dirty="0">
              <a:solidFill>
                <a:prstClr val="white"/>
              </a:solidFill>
              <a:latin typeface="Calibri"/>
            </a:endParaRPr>
          </a:p>
        </p:txBody>
      </p:sp>
    </p:spTree>
    <p:extLst>
      <p:ext uri="{BB962C8B-B14F-4D97-AF65-F5344CB8AC3E}">
        <p14:creationId xmlns:p14="http://schemas.microsoft.com/office/powerpoint/2010/main" val="279543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Final Report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Project Title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(Valid Title, reflecting scope and objectives)</a:t>
            </a:r>
            <a:br>
              <a:rPr lang="en-US" sz="2800" b="1" dirty="0">
                <a:latin typeface="Times New Roman" panose="02020603050405020304" pitchFamily="18" charset="0"/>
                <a:ea typeface="Tahoma" panose="020B0604030504040204" pitchFamily="34" charset="0"/>
                <a:cs typeface="Times New Roman" panose="02020603050405020304" pitchFamily="18" charset="0"/>
              </a:rPr>
            </a:br>
            <a:br>
              <a:rPr lang="en-US" sz="2800" b="1" dirty="0">
                <a:latin typeface="Times New Roman" panose="02020603050405020304" pitchFamily="18" charset="0"/>
                <a:ea typeface="Tahoma" panose="020B0604030504040204" pitchFamily="34" charset="0"/>
                <a:cs typeface="Times New Roman" panose="02020603050405020304" pitchFamily="18" charset="0"/>
              </a:rPr>
            </a:b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1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Student 1 Registration Number.</a:t>
            </a: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a:solidFill>
                  <a:prstClr val="black"/>
                </a:solidFill>
                <a:latin typeface="Times New Roman" panose="02020603050405020304" pitchFamily="18" charset="0"/>
                <a:cs typeface="Times New Roman" panose="02020603050405020304" pitchFamily="18" charset="0"/>
              </a:rPr>
              <a:t>Student 2 Name</a:t>
            </a:r>
          </a:p>
          <a:p>
            <a:pPr marL="457200" indent="-457200" algn="l">
              <a:buFont typeface="Arial" panose="020B0604020202020204" pitchFamily="34" charset="0"/>
              <a:buChar char="•"/>
            </a:pPr>
            <a:r>
              <a:rPr lang="en-US" sz="3000" dirty="0">
                <a:solidFill>
                  <a:prstClr val="black"/>
                </a:solidFill>
                <a:latin typeface="Times New Roman" panose="02020603050405020304" pitchFamily="18" charset="0"/>
                <a:cs typeface="Times New Roman" panose="02020603050405020304" pitchFamily="18" charset="0"/>
              </a:rPr>
              <a:t>Student 2 Registration Number.</a:t>
            </a: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518383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GB" sz="3000" dirty="0">
                <a:solidFill>
                  <a:prstClr val="black"/>
                </a:solidFill>
                <a:latin typeface="Times New Roman" panose="02020603050405020304" pitchFamily="18" charset="0"/>
                <a:cs typeface="Times New Roman" panose="02020603050405020304" pitchFamily="18" charset="0"/>
              </a:rPr>
              <a:t>Supervisor Name</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Day-Month-Year</a:t>
            </a: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Concepts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5748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1 - 2 Slides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mention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concepts that you will learn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for implementing the proposed project. </a:t>
            </a:r>
          </a:p>
          <a:p>
            <a:pPr marL="457200" indent="-457200" algn="l">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For example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Code   injection, Closures, Algorithm, AI techniques, Image Processing techniques etc.  Example to write concepts are mentioned</a:t>
            </a:r>
          </a:p>
          <a:p>
            <a:pPr algn="l"/>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Concept-1: Concept Name E.g. Augmented Reality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(Briefly give the overview of concept with respect to your project)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20</a:t>
            </a:fld>
            <a:endParaRPr lang="en-US" dirty="0">
              <a:solidFill>
                <a:prstClr val="white"/>
              </a:solidFill>
              <a:latin typeface="Calibri"/>
            </a:endParaRPr>
          </a:p>
        </p:txBody>
      </p:sp>
    </p:spTree>
    <p:extLst>
      <p:ext uri="{BB962C8B-B14F-4D97-AF65-F5344CB8AC3E}">
        <p14:creationId xmlns:p14="http://schemas.microsoft.com/office/powerpoint/2010/main" val="3248725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Gantt Chart</a:t>
            </a:r>
            <a:br>
              <a:rPr lang="en-US" b="1" dirty="0"/>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193800" y="2129081"/>
            <a:ext cx="14859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indent="-391866" algn="just">
              <a:buFont typeface="Arial" pitchFamily="34" charset="0"/>
              <a:buChar char="•"/>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Create the </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Grant Chart and provide estimated start and end dates </a:t>
            </a: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of all proposed modules/tasks for each team member. Also identify the dependencies (which tasks cannot be started/completed, until the dependent task is completed). </a:t>
            </a:r>
          </a:p>
          <a:p>
            <a:pPr marL="391866" indent="-391866" algn="just">
              <a:buFont typeface="Arial" pitchFamily="34" charset="0"/>
              <a:buChar char="•"/>
            </a:pP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Gantt chart can be created using MS Project.</a:t>
            </a: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21</a:t>
            </a:fld>
            <a:endParaRPr lang="en-US" dirty="0">
              <a:solidFill>
                <a:prstClr val="white"/>
              </a:solidFill>
              <a:latin typeface="Calibri"/>
            </a:endParaRPr>
          </a:p>
        </p:txBody>
      </p:sp>
      <p:pic>
        <p:nvPicPr>
          <p:cNvPr id="6" name="Picture 5">
            <a:extLst>
              <a:ext uri="{FF2B5EF4-FFF2-40B4-BE49-F238E27FC236}">
                <a16:creationId xmlns:a16="http://schemas.microsoft.com/office/drawing/2014/main" id="{9BAF3AAB-4439-42B6-BA67-C6494A7AEE0F}"/>
              </a:ext>
            </a:extLst>
          </p:cNvPr>
          <p:cNvPicPr/>
          <p:nvPr/>
        </p:nvPicPr>
        <p:blipFill>
          <a:blip r:embed="rId2">
            <a:extLst>
              <a:ext uri="{28A0092B-C50C-407E-A947-70E740481C1C}">
                <a14:useLocalDpi xmlns:a14="http://schemas.microsoft.com/office/drawing/2010/main" val="0"/>
              </a:ext>
            </a:extLst>
          </a:blip>
          <a:stretch>
            <a:fillRect/>
          </a:stretch>
        </p:blipFill>
        <p:spPr>
          <a:xfrm>
            <a:off x="965200" y="4498751"/>
            <a:ext cx="14554200" cy="3730849"/>
          </a:xfrm>
          <a:prstGeom prst="rect">
            <a:avLst/>
          </a:prstGeom>
        </p:spPr>
      </p:pic>
    </p:spTree>
    <p:extLst>
      <p:ext uri="{BB962C8B-B14F-4D97-AF65-F5344CB8AC3E}">
        <p14:creationId xmlns:p14="http://schemas.microsoft.com/office/powerpoint/2010/main" val="498733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Mockups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727200" y="2129081"/>
            <a:ext cx="14325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6-8 Slides</a:t>
            </a:r>
          </a:p>
          <a:p>
            <a:pPr marL="457200" indent="-457200" algn="l">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Insert  mockups of major modules that you have mentioned in scope slide.</a:t>
            </a:r>
          </a:p>
          <a:p>
            <a:pPr marL="457200" indent="-457200" algn="l">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Do not include common mockups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such as Login, Signup, Forgot Password, Contact Us, About Us etc.</a:t>
            </a:r>
          </a:p>
          <a:p>
            <a:pPr marL="457200" indent="-457200" algn="l">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domain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If the project cover multiple domains e.g. Web and Smartphone Application then include at-least three mockups from each domain of your project.</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Insert the mockups in proper flow and give valid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caption to mockups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E.g. Mockup-1: Main Home Page of Application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22</a:t>
            </a:fld>
            <a:endParaRPr lang="en-US" dirty="0">
              <a:solidFill>
                <a:prstClr val="white"/>
              </a:solidFill>
              <a:latin typeface="Calibri"/>
            </a:endParaRPr>
          </a:p>
        </p:txBody>
      </p:sp>
    </p:spTree>
    <p:extLst>
      <p:ext uri="{BB962C8B-B14F-4D97-AF65-F5344CB8AC3E}">
        <p14:creationId xmlns:p14="http://schemas.microsoft.com/office/powerpoint/2010/main" val="403227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SRS</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62192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Block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Show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block diagram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your system with labels. </a:t>
            </a:r>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Example: </a:t>
            </a:r>
          </a:p>
          <a:p>
            <a:pPr marL="457200" indent="-457200" algn="just">
              <a:buFont typeface="Arial" panose="020B0604020202020204" pitchFamily="34" charset="0"/>
              <a:buChar char="•"/>
            </a:pPr>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622800" y="8211742"/>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Figure-1: Block Diagram of Project Name. </a:t>
            </a:r>
            <a:endParaRPr lang="en-US" sz="2400" u="sng" dirty="0"/>
          </a:p>
        </p:txBody>
      </p:sp>
    </p:spTree>
    <p:extLst>
      <p:ext uri="{BB962C8B-B14F-4D97-AF65-F5344CB8AC3E}">
        <p14:creationId xmlns:p14="http://schemas.microsoft.com/office/powerpoint/2010/main" val="15814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Requirement Elicitation Techniques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224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List down the requirement elicitation techniques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you have selected for requirement gathering approach along with reasons.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There can be multiple techniques as well depending upon proposed project.</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Give valid references </a:t>
            </a:r>
          </a:p>
        </p:txBody>
      </p:sp>
    </p:spTree>
    <p:extLst>
      <p:ext uri="{BB962C8B-B14F-4D97-AF65-F5344CB8AC3E}">
        <p14:creationId xmlns:p14="http://schemas.microsoft.com/office/powerpoint/2010/main" val="3294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Diagrams</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2-5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Insert Use Case Diagrams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Actors wise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and with proper labeling and caption.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Usually (2- diagrams)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Use Case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91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 –Use Case Tittle</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862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a:solidFill>
                  <a:srgbClr val="FF0000"/>
                </a:solidFill>
                <a:latin typeface="Times New Roman" panose="02020603050405020304" pitchFamily="18" charset="0"/>
                <a:cs typeface="Times New Roman" panose="02020603050405020304" pitchFamily="18" charset="0"/>
              </a:rPr>
              <a:t>Place one use case diagram per slide.</a:t>
            </a:r>
          </a:p>
          <a:p>
            <a:pPr algn="just"/>
            <a:r>
              <a:rPr lang="en-US" sz="3000" dirty="0">
                <a:solidFill>
                  <a:srgbClr val="FF0000"/>
                </a:solidFill>
                <a:latin typeface="Times New Roman" panose="02020603050405020304" pitchFamily="18" charset="0"/>
                <a:cs typeface="Times New Roman" panose="02020603050405020304" pitchFamily="18" charset="0"/>
              </a:rPr>
              <a:t>            Place use case diagram as per actor wise. </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Figure-3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Use Case Diagram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291353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Use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Module Name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1853015"/>
            <a:ext cx="14401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Slides/Per Module (Usually 12-15 Slides) </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Insert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List of Use Cases  table/per module with Functional Requirements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and Hyper Link them.</a:t>
            </a:r>
          </a:p>
          <a:p>
            <a:pPr marL="457200" indent="-457200" algn="just">
              <a:buFont typeface="Arial" panose="020B0604020202020204" pitchFamily="34" charset="0"/>
              <a:buChar char="•"/>
            </a:pPr>
            <a:r>
              <a:rPr lang="en-US" sz="2800"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Each Module Create separate table. </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On Clicking the hyper link,  pdf file should be open for relevant use case of the module. </a:t>
            </a:r>
          </a:p>
          <a:p>
            <a:pPr marL="457200" indent="-457200" algn="just">
              <a:buFont typeface="Arial" panose="020B0604020202020204" pitchFamily="34" charset="0"/>
              <a:buChar char="•"/>
            </a:pPr>
            <a:endParaRPr lang="en-US" sz="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Example:</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nvGraphicFramePr>
        <p:xfrm>
          <a:off x="537893" y="4572000"/>
          <a:ext cx="15544800" cy="4387327"/>
        </p:xfrm>
        <a:graphic>
          <a:graphicData uri="http://schemas.openxmlformats.org/drawingml/2006/table">
            <a:tbl>
              <a:tblPr firstRow="1" bandRow="1">
                <a:tableStyleId>{5C22544A-7EE6-4342-B048-85BDC9FD1C3A}</a:tableStyleId>
              </a:tblPr>
              <a:tblGrid>
                <a:gridCol w="2008053">
                  <a:extLst>
                    <a:ext uri="{9D8B030D-6E8A-4147-A177-3AD203B41FA5}">
                      <a16:colId xmlns:a16="http://schemas.microsoft.com/office/drawing/2014/main" val="20000"/>
                    </a:ext>
                  </a:extLst>
                </a:gridCol>
                <a:gridCol w="2250208">
                  <a:extLst>
                    <a:ext uri="{9D8B030D-6E8A-4147-A177-3AD203B41FA5}">
                      <a16:colId xmlns:a16="http://schemas.microsoft.com/office/drawing/2014/main" val="20001"/>
                    </a:ext>
                  </a:extLst>
                </a:gridCol>
                <a:gridCol w="7167802">
                  <a:extLst>
                    <a:ext uri="{9D8B030D-6E8A-4147-A177-3AD203B41FA5}">
                      <a16:colId xmlns:a16="http://schemas.microsoft.com/office/drawing/2014/main" val="20002"/>
                    </a:ext>
                  </a:extLst>
                </a:gridCol>
                <a:gridCol w="4118737">
                  <a:extLst>
                    <a:ext uri="{9D8B030D-6E8A-4147-A177-3AD203B41FA5}">
                      <a16:colId xmlns:a16="http://schemas.microsoft.com/office/drawing/2014/main" val="4131745611"/>
                    </a:ext>
                  </a:extLst>
                </a:gridCol>
              </a:tblGrid>
              <a:tr h="51382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User Management</a:t>
                      </a:r>
                      <a:r>
                        <a:rPr lang="en-GB" sz="2800" baseline="0" dirty="0">
                          <a:solidFill>
                            <a:schemeClr val="tx1"/>
                          </a:solidFill>
                          <a:latin typeface="Times New Roman" panose="02020603050405020304" pitchFamily="18" charset="0"/>
                          <a:cs typeface="Times New Roman" panose="02020603050405020304" pitchFamily="18" charset="0"/>
                        </a:rPr>
                        <a:t> </a:t>
                      </a:r>
                      <a:r>
                        <a:rPr lang="en-GB" sz="2800" baseline="0" dirty="0">
                          <a:solidFill>
                            <a:srgbClr val="FF0000"/>
                          </a:solidFill>
                          <a:latin typeface="Times New Roman" panose="02020603050405020304" pitchFamily="18" charset="0"/>
                          <a:cs typeface="Times New Roman" panose="02020603050405020304" pitchFamily="18" charset="0"/>
                        </a:rPr>
                        <a:t>(Hyper Link for Tabular  Use Cases)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11330">
                <a:tc>
                  <a:txBody>
                    <a:bodyPr/>
                    <a:lstStyle/>
                    <a:p>
                      <a:pPr algn="ctr"/>
                      <a:r>
                        <a:rPr lang="en-GB" sz="2200" b="1" dirty="0">
                          <a:latin typeface="Times New Roman" panose="02020603050405020304" pitchFamily="18" charset="0"/>
                          <a:cs typeface="Times New Roman" panose="02020603050405020304" pitchFamily="18" charset="0"/>
                        </a:rPr>
                        <a:t>Use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Title</a:t>
                      </a:r>
                    </a:p>
                  </a:txBody>
                  <a:tcPr>
                    <a:lnT w="12700" cap="flat" cmpd="sng" algn="ctr">
                      <a:solidFill>
                        <a:schemeClr val="tx1"/>
                      </a:solidFill>
                      <a:prstDash val="solid"/>
                      <a:round/>
                      <a:headEnd type="none" w="med" len="med"/>
                      <a:tailEnd type="none" w="med" len="med"/>
                    </a:lnT>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Use Case Description</a:t>
                      </a:r>
                    </a:p>
                  </a:txBody>
                  <a:tcPr/>
                </a:tc>
                <a:tc>
                  <a:txBody>
                    <a:bodyPr/>
                    <a:lstStyle/>
                    <a:p>
                      <a:pPr algn="ctr"/>
                      <a:r>
                        <a:rPr lang="en-GB" sz="2200" b="1" kern="1200" dirty="0">
                          <a:solidFill>
                            <a:schemeClr val="dk1"/>
                          </a:solidFill>
                          <a:latin typeface="Times New Roman" panose="02020603050405020304" pitchFamily="18" charset="0"/>
                          <a:ea typeface="+mn-ea"/>
                          <a:cs typeface="Times New Roman" panose="02020603050405020304" pitchFamily="18" charset="0"/>
                        </a:rPr>
                        <a:t>Functional Requirement </a:t>
                      </a:r>
                    </a:p>
                  </a:txBody>
                  <a:tcPr/>
                </a:tc>
                <a:extLst>
                  <a:ext uri="{0D108BD9-81ED-4DB2-BD59-A6C34878D82A}">
                    <a16:rowId xmlns:a16="http://schemas.microsoft.com/office/drawing/2014/main" val="10001"/>
                  </a:ext>
                </a:extLst>
              </a:tr>
              <a:tr h="597517">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UC-Andriod-1.1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Signup</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create their account in “Application Name”.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3471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UC-Android-1.2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Login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provide right credential in order to login and use “Application Name”.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3471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UC-Android-1.3</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Change Password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be able to change his/her password.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3471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UC-Android-1.4</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Recover Password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be able to recover his/her password.</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3471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UC-Android-1.5</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Edit Details</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be able to update his/her profile information.</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375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Non-Functional Requirement</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574800" y="1828800"/>
            <a:ext cx="1413916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2-3 Slides</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List all the Non Functional Requirements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and Quantify them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7" name="Content Placeholder 8">
            <a:extLst>
              <a:ext uri="{FF2B5EF4-FFF2-40B4-BE49-F238E27FC236}">
                <a16:creationId xmlns:a16="http://schemas.microsoft.com/office/drawing/2014/main" id="{21319386-CAED-4F05-8F82-28C55745031B}"/>
              </a:ext>
            </a:extLst>
          </p:cNvPr>
          <p:cNvGraphicFramePr>
            <a:graphicFrameLocks/>
          </p:cNvGraphicFramePr>
          <p:nvPr/>
        </p:nvGraphicFramePr>
        <p:xfrm>
          <a:off x="270933" y="3220720"/>
          <a:ext cx="15815907" cy="5673735"/>
        </p:xfrm>
        <a:graphic>
          <a:graphicData uri="http://schemas.openxmlformats.org/drawingml/2006/table">
            <a:tbl>
              <a:tblPr firstRow="1" bandRow="1">
                <a:tableStyleId>{5C22544A-7EE6-4342-B048-85BDC9FD1C3A}</a:tableStyleId>
              </a:tblPr>
              <a:tblGrid>
                <a:gridCol w="1471142">
                  <a:extLst>
                    <a:ext uri="{9D8B030D-6E8A-4147-A177-3AD203B41FA5}">
                      <a16:colId xmlns:a16="http://schemas.microsoft.com/office/drawing/2014/main" val="3079665425"/>
                    </a:ext>
                  </a:extLst>
                </a:gridCol>
                <a:gridCol w="14344765">
                  <a:extLst>
                    <a:ext uri="{9D8B030D-6E8A-4147-A177-3AD203B41FA5}">
                      <a16:colId xmlns:a16="http://schemas.microsoft.com/office/drawing/2014/main" val="3504073780"/>
                    </a:ext>
                  </a:extLst>
                </a:gridCol>
              </a:tblGrid>
              <a:tr h="304800">
                <a:tc>
                  <a:txBody>
                    <a:bodyPr/>
                    <a:lstStyle/>
                    <a:p>
                      <a:pPr algn="ctr">
                        <a:lnSpc>
                          <a:spcPct val="100000"/>
                        </a:lnSpc>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lt1"/>
                          </a:solidFill>
                          <a:effectLst/>
                          <a:latin typeface="Times New Roman" panose="02020603050405020304" pitchFamily="18" charset="0"/>
                          <a:ea typeface="+mn-ea"/>
                          <a:cs typeface="Times New Roman" panose="02020603050405020304" pitchFamily="18" charset="0"/>
                        </a:rPr>
                        <a:t>Performance Requirements </a:t>
                      </a:r>
                    </a:p>
                  </a:txBody>
                  <a:tcPr marL="68580" marR="68580" marT="0" marB="0">
                    <a:solidFill>
                      <a:schemeClr val="accent1">
                        <a:lumMod val="75000"/>
                      </a:schemeClr>
                    </a:solidFill>
                  </a:tcPr>
                </a:tc>
                <a:extLst>
                  <a:ext uri="{0D108BD9-81ED-4DB2-BD59-A6C34878D82A}">
                    <a16:rowId xmlns:a16="http://schemas.microsoft.com/office/drawing/2014/main" val="4185023544"/>
                  </a:ext>
                </a:extLst>
              </a:tr>
              <a:tr h="699796">
                <a:tc>
                  <a:txBody>
                    <a:bodyPr/>
                    <a:lstStyle/>
                    <a:p>
                      <a:pPr algn="ctr">
                        <a:lnSpc>
                          <a:spcPct val="10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NFR-1</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Requirements about resources required, response time, transaction rates, throughput, benchmark specifications or anything else having to do with performance. The system’s performance characteristics should be outlined in this section</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0898334"/>
                  </a:ext>
                </a:extLst>
              </a:tr>
              <a:tr h="350520">
                <a:tc>
                  <a:txBody>
                    <a:bodyPr/>
                    <a:lstStyle/>
                    <a:p>
                      <a:pPr algn="ctr">
                        <a:lnSpc>
                          <a:spcPct val="100000"/>
                        </a:lnSpc>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lt1"/>
                          </a:solidFill>
                          <a:effectLst/>
                          <a:latin typeface="Times New Roman" panose="02020603050405020304" pitchFamily="18" charset="0"/>
                          <a:ea typeface="+mn-ea"/>
                          <a:cs typeface="Times New Roman" panose="02020603050405020304" pitchFamily="18" charset="0"/>
                        </a:rPr>
                        <a:t>Reliability </a:t>
                      </a:r>
                    </a:p>
                  </a:txBody>
                  <a:tcPr marL="68580" marR="68580" marT="0" marB="0">
                    <a:solidFill>
                      <a:schemeClr val="accent1">
                        <a:lumMod val="75000"/>
                      </a:schemeClr>
                    </a:solidFill>
                  </a:tcPr>
                </a:tc>
                <a:extLst>
                  <a:ext uri="{0D108BD9-81ED-4DB2-BD59-A6C34878D82A}">
                    <a16:rowId xmlns:a16="http://schemas.microsoft.com/office/drawing/2014/main" val="777250370"/>
                  </a:ext>
                </a:extLst>
              </a:tr>
              <a:tr h="434762">
                <a:tc>
                  <a:txBody>
                    <a:bodyPr/>
                    <a:lstStyle/>
                    <a:p>
                      <a:pPr algn="ctr">
                        <a:lnSpc>
                          <a:spcPct val="10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NFR-2</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Requirements for reliability of the system should be specified here</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602924"/>
                  </a:ext>
                </a:extLst>
              </a:tr>
              <a:tr h="293789">
                <a:tc>
                  <a:txBody>
                    <a:bodyPr/>
                    <a:lstStyle/>
                    <a:p>
                      <a:pPr algn="ctr">
                        <a:lnSpc>
                          <a:spcPct val="100000"/>
                        </a:lnSpc>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lt1"/>
                          </a:solidFill>
                          <a:effectLst/>
                          <a:latin typeface="Times New Roman" panose="02020603050405020304" pitchFamily="18" charset="0"/>
                          <a:ea typeface="+mn-ea"/>
                          <a:cs typeface="Times New Roman" panose="02020603050405020304" pitchFamily="18" charset="0"/>
                        </a:rPr>
                        <a:t>Usability</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 </a:t>
                      </a:r>
                    </a:p>
                  </a:txBody>
                  <a:tcPr marL="68580" marR="68580" marT="0" marB="0">
                    <a:solidFill>
                      <a:schemeClr val="accent1">
                        <a:lumMod val="75000"/>
                      </a:schemeClr>
                    </a:solidFill>
                  </a:tcPr>
                </a:tc>
                <a:extLst>
                  <a:ext uri="{0D108BD9-81ED-4DB2-BD59-A6C34878D82A}">
                    <a16:rowId xmlns:a16="http://schemas.microsoft.com/office/drawing/2014/main" val="4195653617"/>
                  </a:ext>
                </a:extLst>
              </a:tr>
              <a:tr h="457313">
                <a:tc>
                  <a:txBody>
                    <a:bodyPr/>
                    <a:lstStyle/>
                    <a:p>
                      <a:pPr algn="ctr">
                        <a:lnSpc>
                          <a:spcPct val="10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NFR-3</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Requirements about how difficult it will be to learn and operate the system. The requirements are often expressed in learning time or similar metrics. This section should include all those requirements that affect usability</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5869563"/>
                  </a:ext>
                </a:extLst>
              </a:tr>
              <a:tr h="457313">
                <a:tc>
                  <a:txBody>
                    <a:bodyPr/>
                    <a:lstStyle/>
                    <a:p>
                      <a:pPr algn="ctr">
                        <a:lnSpc>
                          <a:spcPct val="100000"/>
                        </a:lnSpc>
                        <a:spcAft>
                          <a:spcPts val="0"/>
                        </a:spcAft>
                      </a:pPr>
                      <a:r>
                        <a:rPr lang="en-US" sz="18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bg1">
                              <a:lumMod val="95000"/>
                            </a:schemeClr>
                          </a:solidFill>
                          <a:effectLst/>
                          <a:latin typeface="Times New Roman" panose="02020603050405020304" pitchFamily="18" charset="0"/>
                          <a:ea typeface="+mn-ea"/>
                          <a:cs typeface="Times New Roman" panose="02020603050405020304" pitchFamily="18" charset="0"/>
                        </a:rPr>
                        <a:t>Supportability</a:t>
                      </a:r>
                    </a:p>
                  </a:txBody>
                  <a:tcPr marL="68580" marR="68580" marT="0" marB="0">
                    <a:solidFill>
                      <a:schemeClr val="accent1">
                        <a:lumMod val="75000"/>
                      </a:schemeClr>
                    </a:solidFill>
                  </a:tcPr>
                </a:tc>
                <a:extLst>
                  <a:ext uri="{0D108BD9-81ED-4DB2-BD59-A6C34878D82A}">
                    <a16:rowId xmlns:a16="http://schemas.microsoft.com/office/drawing/2014/main" val="3388860434"/>
                  </a:ext>
                </a:extLst>
              </a:tr>
              <a:tr h="457313">
                <a:tc>
                  <a:txBody>
                    <a:bodyPr/>
                    <a:lstStyle/>
                    <a:p>
                      <a:pPr algn="ctr">
                        <a:lnSpc>
                          <a:spcPct val="10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NFR-4</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section indicates any requirements that will enhance the supportability or maintainability of the system being built, including coding standards, naming conventions, class libraries, maintenance access, maintenance utilities</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060403"/>
                  </a:ext>
                </a:extLst>
              </a:tr>
              <a:tr h="457313">
                <a:tc>
                  <a:txBody>
                    <a:bodyPr/>
                    <a:lstStyle/>
                    <a:p>
                      <a:pPr algn="ctr">
                        <a:lnSpc>
                          <a:spcPct val="100000"/>
                        </a:lnSpc>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lt1"/>
                          </a:solidFill>
                          <a:effectLst/>
                          <a:latin typeface="Times New Roman" panose="02020603050405020304" pitchFamily="18" charset="0"/>
                          <a:ea typeface="+mn-ea"/>
                          <a:cs typeface="Times New Roman" panose="02020603050405020304" pitchFamily="18" charset="0"/>
                        </a:rPr>
                        <a:t>Design Constraints</a:t>
                      </a:r>
                    </a:p>
                  </a:txBody>
                  <a:tcPr marL="68580" marR="68580" marT="0" marB="0">
                    <a:solidFill>
                      <a:schemeClr val="accent1">
                        <a:lumMod val="75000"/>
                      </a:schemeClr>
                    </a:solidFill>
                  </a:tcPr>
                </a:tc>
                <a:extLst>
                  <a:ext uri="{0D108BD9-81ED-4DB2-BD59-A6C34878D82A}">
                    <a16:rowId xmlns:a16="http://schemas.microsoft.com/office/drawing/2014/main" val="2372703820"/>
                  </a:ext>
                </a:extLst>
              </a:tr>
              <a:tr h="572209">
                <a:tc>
                  <a:txBody>
                    <a:bodyPr/>
                    <a:lstStyle/>
                    <a:p>
                      <a:pPr algn="ctr">
                        <a:lnSpc>
                          <a:spcPct val="100000"/>
                        </a:lnSpc>
                        <a:spcAft>
                          <a:spcPts val="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NFR-5</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section should indicate any design constraints on the system being built. Design constraints represent design decisions that have been mandated and must be adhered to</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7985108"/>
                  </a:ext>
                </a:extLst>
              </a:tr>
              <a:tr h="457313">
                <a:tc>
                  <a:txBody>
                    <a:bodyPr/>
                    <a:lstStyle/>
                    <a:p>
                      <a:pPr algn="ctr">
                        <a:lnSpc>
                          <a:spcPct val="100000"/>
                        </a:lnSpc>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CA"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1">
                        <a:lumMod val="75000"/>
                      </a:schemeClr>
                    </a:solidFill>
                  </a:tcPr>
                </a:tc>
                <a:tc>
                  <a:txBody>
                    <a:bodyPr/>
                    <a:lstStyle/>
                    <a:p>
                      <a:pPr lvl="1"/>
                      <a:r>
                        <a:rPr lang="en-US" sz="1800" b="1" kern="1200" dirty="0">
                          <a:solidFill>
                            <a:schemeClr val="bg1"/>
                          </a:solidFill>
                          <a:effectLst/>
                          <a:latin typeface="Times New Roman" panose="02020603050405020304" pitchFamily="18" charset="0"/>
                          <a:ea typeface="+mn-ea"/>
                          <a:cs typeface="Times New Roman" panose="02020603050405020304" pitchFamily="18" charset="0"/>
                        </a:rPr>
                        <a:t>Security </a:t>
                      </a:r>
                    </a:p>
                  </a:txBody>
                  <a:tcPr marL="68580" marR="68580" marT="0" marB="0">
                    <a:solidFill>
                      <a:schemeClr val="accent1">
                        <a:lumMod val="75000"/>
                      </a:schemeClr>
                    </a:solidFill>
                  </a:tcPr>
                </a:tc>
                <a:extLst>
                  <a:ext uri="{0D108BD9-81ED-4DB2-BD59-A6C34878D82A}">
                    <a16:rowId xmlns:a16="http://schemas.microsoft.com/office/drawing/2014/main" val="3358473827"/>
                  </a:ext>
                </a:extLst>
              </a:tr>
              <a:tr h="457313">
                <a:tc>
                  <a:txBody>
                    <a:bodyPr/>
                    <a:lstStyle/>
                    <a:p>
                      <a:pPr algn="ctr">
                        <a:lnSpc>
                          <a:spcPct val="100000"/>
                        </a:lnSpc>
                        <a:spcAft>
                          <a:spcPts val="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Nfr-6</a:t>
                      </a:r>
                    </a:p>
                  </a:txBody>
                  <a:tcPr marL="68580" marR="68580" marT="0" marB="0"/>
                </a:tc>
                <a:tc>
                  <a:txBody>
                    <a:bodyPr/>
                    <a:lstStyle/>
                    <a:p>
                      <a:pPr algn="just">
                        <a:lnSpc>
                          <a:spcPct val="100000"/>
                        </a:lnSpc>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One or more requirements about protection of your system and its data. The measurement can be expressed in a variety of ways (effort, skill level, time, ...) to break into the system.  Do not discuss solutions (e.g. passwords) in a requirements document</a:t>
                      </a:r>
                      <a:endParaRPr lang="en-CA"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4681838"/>
                  </a:ext>
                </a:extLst>
              </a:tr>
            </a:tbl>
          </a:graphicData>
        </a:graphic>
      </p:graphicFrame>
    </p:spTree>
    <p:extLst>
      <p:ext uri="{BB962C8B-B14F-4D97-AF65-F5344CB8AC3E}">
        <p14:creationId xmlns:p14="http://schemas.microsoft.com/office/powerpoint/2010/main" val="14222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Scope</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1194876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SDS</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39909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224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Show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Architecture diagram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your system with labels. </a:t>
            </a:r>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Example: </a:t>
            </a:r>
          </a:p>
          <a:p>
            <a:pPr marL="457200" indent="-457200" algn="just">
              <a:buFont typeface="Arial" panose="020B0604020202020204" pitchFamily="34" charset="0"/>
              <a:buChar char="•"/>
            </a:pPr>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213100" y="8229600"/>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Figure-2: Client-Server Architecture Diagram </a:t>
            </a:r>
            <a:endParaRPr lang="en-US" sz="2400" u="sng" dirty="0"/>
          </a:p>
        </p:txBody>
      </p:sp>
      <p:pic>
        <p:nvPicPr>
          <p:cNvPr id="1026" name="Picture 2" descr="Image result for client server architecture diagram">
            <a:extLst>
              <a:ext uri="{FF2B5EF4-FFF2-40B4-BE49-F238E27FC236}">
                <a16:creationId xmlns:a16="http://schemas.microsoft.com/office/drawing/2014/main" id="{05DDDA10-9E94-437B-BDC3-70BC8CA60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175" y="3218258"/>
            <a:ext cx="8096250" cy="501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9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Process Flow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574800" y="2129081"/>
            <a:ext cx="14325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Show the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process flow diagram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of your system with labels. </a:t>
            </a:r>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Example: </a:t>
            </a:r>
          </a:p>
          <a:p>
            <a:pPr marL="457200" indent="-457200" algn="just">
              <a:buFont typeface="Arial" panose="020B0604020202020204" pitchFamily="34" charset="0"/>
              <a:buChar char="•"/>
            </a:pPr>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098800" y="8211742"/>
            <a:ext cx="10210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Figure-1: Process Flow Diagram – </a:t>
            </a:r>
            <a:endParaRPr lang="en-US" sz="2400" u="sng" dirty="0"/>
          </a:p>
        </p:txBody>
      </p:sp>
    </p:spTree>
    <p:extLst>
      <p:ext uri="{BB962C8B-B14F-4D97-AF65-F5344CB8AC3E}">
        <p14:creationId xmlns:p14="http://schemas.microsoft.com/office/powerpoint/2010/main" val="3778471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651000" y="2129081"/>
            <a:ext cx="142494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2-3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type, discuss the activity  diagrams (atleast 4 diagrams).</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Activity Diagrams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480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 of Project Name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793155"/>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4411213" y="8468527"/>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5: Activity Diagram For Module</a:t>
            </a:r>
            <a:endParaRPr lang="en-US" sz="2400" u="sng" dirty="0"/>
          </a:p>
        </p:txBody>
      </p:sp>
      <p:sp>
        <p:nvSpPr>
          <p:cNvPr id="9" name="Rectangle 8">
            <a:extLst>
              <a:ext uri="{FF2B5EF4-FFF2-40B4-BE49-F238E27FC236}">
                <a16:creationId xmlns:a16="http://schemas.microsoft.com/office/drawing/2014/main" id="{A8E15270-EB96-4AA6-B039-A067258246CB}"/>
              </a:ext>
            </a:extLst>
          </p:cNvPr>
          <p:cNvSpPr/>
          <p:nvPr/>
        </p:nvSpPr>
        <p:spPr>
          <a:xfrm>
            <a:off x="4411213" y="1963882"/>
            <a:ext cx="72390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Activity Diagrams For Module-1: Module Name</a:t>
            </a:r>
            <a:endParaRPr lang="en-US" sz="2400" u="sng"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
        <p:nvSpPr>
          <p:cNvPr id="4" name="Rectangle 3">
            <a:extLst>
              <a:ext uri="{FF2B5EF4-FFF2-40B4-BE49-F238E27FC236}">
                <a16:creationId xmlns:a16="http://schemas.microsoft.com/office/drawing/2014/main" id="{6E42DF46-767F-413D-80D1-C5C7B85F1769}"/>
              </a:ext>
            </a:extLst>
          </p:cNvPr>
          <p:cNvSpPr/>
          <p:nvPr/>
        </p:nvSpPr>
        <p:spPr>
          <a:xfrm>
            <a:off x="1346200" y="2756637"/>
            <a:ext cx="14554200" cy="830997"/>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Place one activity diagram per slide.</a:t>
            </a:r>
          </a:p>
          <a:p>
            <a:pPr algn="just"/>
            <a:r>
              <a:rPr lang="en-US" sz="2400" dirty="0">
                <a:solidFill>
                  <a:srgbClr val="FF0000"/>
                </a:solidFill>
                <a:latin typeface="Times New Roman" panose="02020603050405020304" pitchFamily="18" charset="0"/>
                <a:cs typeface="Times New Roman" panose="02020603050405020304" pitchFamily="18" charset="0"/>
              </a:rPr>
              <a:t> Place activity diagram as per module wise. </a:t>
            </a:r>
          </a:p>
        </p:txBody>
      </p:sp>
    </p:spTree>
    <p:extLst>
      <p:ext uri="{BB962C8B-B14F-4D97-AF65-F5344CB8AC3E}">
        <p14:creationId xmlns:p14="http://schemas.microsoft.com/office/powerpoint/2010/main" val="1525035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 or Data Flow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727200" y="2129081"/>
            <a:ext cx="14173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1-2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type, discuss the class diagram or Data Flow Diagram.</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In case of DFD</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discuss level 0, 1 and 2</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000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727200" y="2129081"/>
            <a:ext cx="14173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2-3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type, discuss the sequence diagrams (atleast 4 diagrams)  in 2-3 slides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Sequence Diagrams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30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 of Project Name</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098800" y="8495382"/>
            <a:ext cx="9753429"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 8: Sequence Diagram of Project Name</a:t>
            </a:r>
            <a:endParaRPr lang="en-US" sz="2400" u="sng" dirty="0"/>
          </a:p>
        </p:txBody>
      </p:sp>
      <p:sp>
        <p:nvSpPr>
          <p:cNvPr id="9" name="Rectangle 8">
            <a:extLst>
              <a:ext uri="{FF2B5EF4-FFF2-40B4-BE49-F238E27FC236}">
                <a16:creationId xmlns:a16="http://schemas.microsoft.com/office/drawing/2014/main" id="{A8E15270-EB96-4AA6-B039-A067258246CB}"/>
              </a:ext>
            </a:extLst>
          </p:cNvPr>
          <p:cNvSpPr/>
          <p:nvPr/>
        </p:nvSpPr>
        <p:spPr>
          <a:xfrm>
            <a:off x="4590448" y="2043509"/>
            <a:ext cx="7608163"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Sequence Diagram For Module-1: Module Name</a:t>
            </a:r>
            <a:endParaRPr lang="en-US" sz="2400" u="sng"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
        <p:nvSpPr>
          <p:cNvPr id="10" name="Rectangle 9">
            <a:extLst>
              <a:ext uri="{FF2B5EF4-FFF2-40B4-BE49-F238E27FC236}">
                <a16:creationId xmlns:a16="http://schemas.microsoft.com/office/drawing/2014/main" id="{A5C27427-8A9A-44D0-9909-B712DE9CABE0}"/>
              </a:ext>
            </a:extLst>
          </p:cNvPr>
          <p:cNvSpPr/>
          <p:nvPr/>
        </p:nvSpPr>
        <p:spPr>
          <a:xfrm>
            <a:off x="1117429" y="2770956"/>
            <a:ext cx="14554200" cy="830997"/>
          </a:xfrm>
          <a:prstGeom prst="rect">
            <a:avLst/>
          </a:prstGeom>
        </p:spPr>
        <p:txBody>
          <a:bodyPr wrap="square">
            <a:spAutoFit/>
          </a:bodyPr>
          <a:lstStyle/>
          <a:p>
            <a:pPr algn="just"/>
            <a:r>
              <a:rPr lang="en-US" sz="2400" dirty="0">
                <a:solidFill>
                  <a:srgbClr val="FF0000"/>
                </a:solidFill>
                <a:latin typeface="Times New Roman" panose="02020603050405020304" pitchFamily="18" charset="0"/>
                <a:cs typeface="Times New Roman" panose="02020603050405020304" pitchFamily="18" charset="0"/>
              </a:rPr>
              <a:t>Place one Sequence Diagram per slide.</a:t>
            </a:r>
          </a:p>
          <a:p>
            <a:pPr algn="just"/>
            <a:r>
              <a:rPr lang="en-US" sz="2400" dirty="0">
                <a:solidFill>
                  <a:srgbClr val="FF0000"/>
                </a:solidFill>
                <a:latin typeface="Times New Roman" panose="02020603050405020304" pitchFamily="18" charset="0"/>
                <a:cs typeface="Times New Roman" panose="02020603050405020304" pitchFamily="18" charset="0"/>
              </a:rPr>
              <a:t> Place Sequence Diagram as per module wise. </a:t>
            </a:r>
          </a:p>
        </p:txBody>
      </p:sp>
    </p:spTree>
    <p:extLst>
      <p:ext uri="{BB962C8B-B14F-4D97-AF65-F5344CB8AC3E}">
        <p14:creationId xmlns:p14="http://schemas.microsoft.com/office/powerpoint/2010/main" val="2699680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3441680" cy="1143000"/>
          </a:xfrm>
        </p:spPr>
        <p:txBody>
          <a:bodyPr/>
          <a:lstStyle/>
          <a:p>
            <a:r>
              <a:rPr lang="en-US" sz="4500" b="1" u="sng" dirty="0">
                <a:latin typeface="Times New Roman" panose="02020603050405020304" pitchFamily="18" charset="0"/>
                <a:cs typeface="Times New Roman" panose="02020603050405020304" pitchFamily="18" charset="0"/>
              </a:rPr>
              <a:t>Schematic Diagram (Only for Hardware Projects)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727200" y="2129081"/>
            <a:ext cx="14173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1-2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discuss the Schematic diagram in 1-2 slide.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Schematic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63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3441680" cy="1143000"/>
          </a:xfrm>
        </p:spPr>
        <p:txBody>
          <a:bodyPr/>
          <a:lstStyle/>
          <a:p>
            <a:r>
              <a:rPr lang="en-US" sz="4500" b="1" u="sng" dirty="0">
                <a:latin typeface="Times New Roman" panose="02020603050405020304" pitchFamily="18" charset="0"/>
                <a:cs typeface="Times New Roman" panose="02020603050405020304" pitchFamily="18" charset="0"/>
              </a:rPr>
              <a:t>Timing Diagram (Only for Hardware Projects)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879600" y="2129081"/>
            <a:ext cx="14020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1-2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discuss the Timing diagram in 1-2 slide.</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Timing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65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Abstract</a:t>
            </a:r>
            <a:br>
              <a:rPr lang="en-US" sz="3400" b="1" u="sng" dirty="0">
                <a:latin typeface="Times New Roman" panose="02020603050405020304" pitchFamily="18" charset="0"/>
                <a:cs typeface="Times New Roman" panose="02020603050405020304" pitchFamily="18" charset="0"/>
              </a:rPr>
            </a:br>
            <a:br>
              <a:rPr lang="en-US" sz="7500" b="1" u="sng" dirty="0"/>
            </a:br>
            <a:endParaRPr lang="en-US" sz="3200" b="1" u="sng"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Provide 4-6 line sentences as summary of your project. Briefly describe the project is trying to achieve. It should be comprehensive, and concise.  </a:t>
            </a:r>
          </a:p>
          <a:p>
            <a:pPr marL="391866" indent="-391866" algn="just">
              <a:buFont typeface="Arial" pitchFamily="34" charset="0"/>
              <a:buChar char="•"/>
            </a:pPr>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a:t>
            </a:fld>
            <a:endParaRPr lang="en-US" dirty="0">
              <a:solidFill>
                <a:prstClr val="white"/>
              </a:solidFill>
              <a:latin typeface="Calibri"/>
            </a:endParaRPr>
          </a:p>
        </p:txBody>
      </p:sp>
    </p:spTree>
    <p:extLst>
      <p:ext uri="{BB962C8B-B14F-4D97-AF65-F5344CB8AC3E}">
        <p14:creationId xmlns:p14="http://schemas.microsoft.com/office/powerpoint/2010/main" val="1057082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304800"/>
            <a:ext cx="14020800" cy="1143000"/>
          </a:xfrm>
        </p:spPr>
        <p:txBody>
          <a:bodyPr/>
          <a:lstStyle/>
          <a:p>
            <a:r>
              <a:rPr lang="en-US" sz="4200" b="1" u="sng" dirty="0">
                <a:latin typeface="Times New Roman" panose="02020603050405020304" pitchFamily="18" charset="0"/>
                <a:cs typeface="Times New Roman" panose="02020603050405020304" pitchFamily="18" charset="0"/>
              </a:rPr>
              <a:t>Data Representation [</a:t>
            </a:r>
            <a:r>
              <a:rPr lang="de-DE" sz="4200" b="1" u="sng" dirty="0">
                <a:latin typeface="Times New Roman" panose="02020603050405020304" pitchFamily="18" charset="0"/>
                <a:cs typeface="Times New Roman" panose="02020603050405020304" pitchFamily="18" charset="0"/>
              </a:rPr>
              <a:t>ERD, XML schema,JSON Schema </a:t>
            </a:r>
            <a:r>
              <a:rPr lang="en-US" sz="4200" b="1" u="sng" dirty="0">
                <a:latin typeface="Times New Roman" panose="02020603050405020304" pitchFamily="18" charset="0"/>
                <a:cs typeface="Times New Roman" panose="02020603050405020304" pitchFamily="18" charset="0"/>
              </a:rPr>
              <a:t>] </a:t>
            </a:r>
            <a:br>
              <a:rPr lang="en-US" sz="42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574800" y="2129081"/>
            <a:ext cx="143256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Slide/Per Diagram (Usually 1-2 Slides)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discuss, in case you are using a database, create an ERD for it.</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Create ERD Diagram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Using MS VISIO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(or any other standard UML supported Tool)  as per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UML standard notations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 case you are not using a database, present which ever format you are using to represent the data of your system such as XML Schema, JSON Schema etc. </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Usually (2- diagrams maximum) </a:t>
            </a:r>
          </a:p>
          <a:p>
            <a:pPr marL="457200" indent="-457200" algn="just">
              <a:buFont typeface="Arial" panose="020B0604020202020204" pitchFamily="34" charset="0"/>
              <a:buChar char="•"/>
            </a:pPr>
            <a:endParaRPr lang="en-US" sz="2800" b="1" dirty="0">
              <a:solidFill>
                <a:srgbClr val="FF0000"/>
              </a:solidFill>
            </a:endParaRPr>
          </a:p>
          <a:p>
            <a:pPr marL="457200" indent="-457200" algn="just">
              <a:buFont typeface="Arial" panose="020B0604020202020204" pitchFamily="34" charset="0"/>
              <a:buChar char="•"/>
            </a:pPr>
            <a:r>
              <a:rPr lang="en-US" sz="2800" b="1" dirty="0">
                <a:solidFill>
                  <a:srgbClr val="FF0000"/>
                </a:solidFill>
              </a:rPr>
              <a:t>Note: Make sure that diagrams are  properly labelled, clear, readable and visible.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941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Algorithms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885217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Algorithm &amp; Implementation</a:t>
            </a:r>
          </a:p>
        </p:txBody>
      </p:sp>
      <p:sp>
        <p:nvSpPr>
          <p:cNvPr id="3" name="Content Placeholder 2"/>
          <p:cNvSpPr txBox="1">
            <a:spLocks/>
          </p:cNvSpPr>
          <p:nvPr/>
        </p:nvSpPr>
        <p:spPr>
          <a:xfrm>
            <a:off x="1651000" y="2129081"/>
            <a:ext cx="142494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Usually 2-4 Slides</a:t>
            </a:r>
          </a:p>
          <a:p>
            <a:pPr marL="457200" lvl="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Mention the algorithm(s)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used in your project to get the work done with regards to major modules. </a:t>
            </a:r>
          </a:p>
          <a:p>
            <a:pPr marL="457200" lvl="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Provide a pseudocode OR a natural language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explanation regarding the functioning of main features. </a:t>
            </a:r>
          </a:p>
          <a:p>
            <a:pPr marL="457200" lvl="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Be sure to use the correct syntax and semantics for algorithm representations in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2-3</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slide</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613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pPr lvl="0"/>
            <a:r>
              <a:rPr lang="en-US" sz="4500" b="1" u="sng" dirty="0">
                <a:latin typeface="Times New Roman" panose="02020603050405020304" pitchFamily="18" charset="0"/>
                <a:cs typeface="Times New Roman" panose="02020603050405020304" pitchFamily="18" charset="0"/>
              </a:rPr>
              <a:t>Human Computer Design</a:t>
            </a:r>
          </a:p>
        </p:txBody>
      </p:sp>
      <p:sp>
        <p:nvSpPr>
          <p:cNvPr id="3" name="Content Placeholder 2"/>
          <p:cNvSpPr txBox="1">
            <a:spLocks/>
          </p:cNvSpPr>
          <p:nvPr/>
        </p:nvSpPr>
        <p:spPr>
          <a:xfrm>
            <a:off x="1498600" y="2129081"/>
            <a:ext cx="14401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Usually 1-2 Slides</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 Present your major modules actual screens (atleast 1-2 screen per module) </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Overview of User Interface: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DO NOT include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screens for login, signup, forgot password etc.</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Display screenshots showing the interface from the user’s perspective.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132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1574800" y="2129081"/>
            <a:ext cx="143256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Slides/Per Module</a:t>
            </a: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Insert all the user interfaces with proper caption as per each module</a:t>
            </a:r>
            <a:r>
              <a:rPr lang="en-US" sz="2800" b="1" dirty="0">
                <a:solidFill>
                  <a:srgbClr val="FF0000"/>
                </a:solidFill>
              </a:rPr>
              <a:t>.</a:t>
            </a:r>
          </a:p>
          <a:p>
            <a:pPr algn="just"/>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EXAMPLE:                           </a:t>
            </a:r>
          </a:p>
          <a:p>
            <a:pPr algn="just"/>
            <a:r>
              <a:rPr lang="en-US" sz="2800" b="1" dirty="0">
                <a:solidFill>
                  <a:schemeClr val="tx1">
                    <a:lumMod val="95000"/>
                    <a:lumOff val="5000"/>
                  </a:schemeClr>
                </a:solidFill>
              </a:rPr>
              <a:t>				    Interface-1: Main Screen 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92A76171-EFDA-46FE-B740-400A3C65B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4272169"/>
            <a:ext cx="8142631" cy="4525963"/>
          </a:xfrm>
          <a:prstGeom prst="rect">
            <a:avLst/>
          </a:prstGeom>
        </p:spPr>
      </p:pic>
    </p:spTree>
    <p:extLst>
      <p:ext uri="{BB962C8B-B14F-4D97-AF65-F5344CB8AC3E}">
        <p14:creationId xmlns:p14="http://schemas.microsoft.com/office/powerpoint/2010/main" val="2184615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74800" y="3581400"/>
            <a:ext cx="14219757" cy="2712327"/>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buFont typeface="Arial" panose="020B0604020202020204" pitchFamily="34" charset="0"/>
              <a:buChar char="•"/>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Testing </a:t>
            </a:r>
            <a:endParaRPr lang="en-US" sz="6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6000" dirty="0">
              <a:solidFill>
                <a:srgbClr val="FF0000"/>
              </a:solidFill>
              <a:latin typeface="Times New Roman" panose="02020603050405020304" pitchFamily="18" charset="0"/>
              <a:cs typeface="Times New Roman" panose="02020603050405020304" pitchFamily="18" charset="0"/>
            </a:endParaRPr>
          </a:p>
          <a:p>
            <a:endParaRPr lang="en-US" sz="6000" dirty="0">
              <a:solidFill>
                <a:srgbClr val="FF0000"/>
              </a:solidFill>
              <a:latin typeface="Calibri"/>
            </a:endParaRPr>
          </a:p>
        </p:txBody>
      </p:sp>
    </p:spTree>
    <p:extLst>
      <p:ext uri="{BB962C8B-B14F-4D97-AF65-F5344CB8AC3E}">
        <p14:creationId xmlns:p14="http://schemas.microsoft.com/office/powerpoint/2010/main" val="2830602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8720" y="533400"/>
            <a:ext cx="13441680" cy="1143000"/>
          </a:xfrm>
        </p:spPr>
        <p:txBody>
          <a:bodyPr/>
          <a:lstStyle/>
          <a:p>
            <a:r>
              <a:rPr lang="en-US" sz="4500" b="1" u="sng" dirty="0">
                <a:latin typeface="Times New Roman" panose="02020603050405020304" pitchFamily="18" charset="0"/>
                <a:cs typeface="Times New Roman" panose="02020603050405020304" pitchFamily="18" charset="0"/>
              </a:rPr>
              <a:t>Testing Methodology </a:t>
            </a:r>
          </a:p>
        </p:txBody>
      </p:sp>
      <p:sp>
        <p:nvSpPr>
          <p:cNvPr id="3" name="Content Placeholder 2"/>
          <p:cNvSpPr txBox="1">
            <a:spLocks/>
          </p:cNvSpPr>
          <p:nvPr/>
        </p:nvSpPr>
        <p:spPr>
          <a:xfrm>
            <a:off x="1651000" y="2129081"/>
            <a:ext cx="142494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Usually 1 Slides</a:t>
            </a:r>
          </a:p>
          <a:p>
            <a:pPr marL="457200" indent="-457200" algn="just">
              <a:buFont typeface="Arial" panose="020B0604020202020204"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Mention the Selected testing methodology(s)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used in your project with reasons.</a:t>
            </a:r>
          </a:p>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412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List of Test Case Cases Module Wise </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Module-1: Module Name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98600" y="1853015"/>
            <a:ext cx="14401800" cy="698618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Slides/Per Module (Usually 12-15 Slides) </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Insert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List of Test Cases table/per module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and Hyper Link them.</a:t>
            </a:r>
          </a:p>
          <a:p>
            <a:pPr marL="457200" indent="-457200" algn="just">
              <a:buFont typeface="Arial" panose="020B0604020202020204" pitchFamily="34" charset="0"/>
              <a:buChar char="•"/>
            </a:pPr>
            <a:r>
              <a:rPr lang="en-US" sz="2800"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For Each Module Create separate table. </a:t>
            </a:r>
          </a:p>
          <a:p>
            <a:pPr marL="457200" indent="-457200" algn="just">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On Clicking the hyper link,  pdf file should be open for relevant test case of the module. </a:t>
            </a:r>
          </a:p>
          <a:p>
            <a:pPr marL="457200" indent="-457200" algn="just">
              <a:buFont typeface="Arial" panose="020B0604020202020204" pitchFamily="34" charset="0"/>
              <a:buChar char="•"/>
            </a:pPr>
            <a:endParaRPr lang="en-US" sz="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rPr>
              <a:t>Example:</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33BA2B-16F3-434A-A0D4-81BDC2A4FF3E}"/>
              </a:ext>
            </a:extLst>
          </p:cNvPr>
          <p:cNvGraphicFramePr>
            <a:graphicFrameLocks noGrp="1"/>
          </p:cNvGraphicFramePr>
          <p:nvPr>
            <p:extLst>
              <p:ext uri="{D42A27DB-BD31-4B8C-83A1-F6EECF244321}">
                <p14:modId xmlns:p14="http://schemas.microsoft.com/office/powerpoint/2010/main" val="3249836746"/>
              </p:ext>
            </p:extLst>
          </p:nvPr>
        </p:nvGraphicFramePr>
        <p:xfrm>
          <a:off x="537893" y="4572000"/>
          <a:ext cx="15544800" cy="4371241"/>
        </p:xfrm>
        <a:graphic>
          <a:graphicData uri="http://schemas.openxmlformats.org/drawingml/2006/table">
            <a:tbl>
              <a:tblPr firstRow="1" bandRow="1">
                <a:tableStyleId>{5C22544A-7EE6-4342-B048-85BDC9FD1C3A}</a:tableStyleId>
              </a:tblPr>
              <a:tblGrid>
                <a:gridCol w="2008053">
                  <a:extLst>
                    <a:ext uri="{9D8B030D-6E8A-4147-A177-3AD203B41FA5}">
                      <a16:colId xmlns:a16="http://schemas.microsoft.com/office/drawing/2014/main" val="20000"/>
                    </a:ext>
                  </a:extLst>
                </a:gridCol>
                <a:gridCol w="2250208">
                  <a:extLst>
                    <a:ext uri="{9D8B030D-6E8A-4147-A177-3AD203B41FA5}">
                      <a16:colId xmlns:a16="http://schemas.microsoft.com/office/drawing/2014/main" val="20001"/>
                    </a:ext>
                  </a:extLst>
                </a:gridCol>
                <a:gridCol w="7167802">
                  <a:extLst>
                    <a:ext uri="{9D8B030D-6E8A-4147-A177-3AD203B41FA5}">
                      <a16:colId xmlns:a16="http://schemas.microsoft.com/office/drawing/2014/main" val="20002"/>
                    </a:ext>
                  </a:extLst>
                </a:gridCol>
                <a:gridCol w="4118737">
                  <a:extLst>
                    <a:ext uri="{9D8B030D-6E8A-4147-A177-3AD203B41FA5}">
                      <a16:colId xmlns:a16="http://schemas.microsoft.com/office/drawing/2014/main" val="4131745611"/>
                    </a:ext>
                  </a:extLst>
                </a:gridCol>
              </a:tblGrid>
              <a:tr h="513820">
                <a:tc gridSpan="3">
                  <a:txBody>
                    <a:bodyPr/>
                    <a:lstStyle/>
                    <a:p>
                      <a:pPr algn="ctr"/>
                      <a:r>
                        <a:rPr lang="en-GB" sz="2800" dirty="0">
                          <a:solidFill>
                            <a:schemeClr val="tx1"/>
                          </a:solidFill>
                          <a:latin typeface="Times New Roman" panose="02020603050405020304" pitchFamily="18" charset="0"/>
                          <a:cs typeface="Times New Roman" panose="02020603050405020304" pitchFamily="18" charset="0"/>
                          <a:hlinkClick r:id="rId2" action="ppaction://hlinkfile"/>
                        </a:rPr>
                        <a:t>Module</a:t>
                      </a:r>
                      <a:r>
                        <a:rPr lang="en-GB" sz="2800" baseline="0" dirty="0">
                          <a:solidFill>
                            <a:schemeClr val="tx1"/>
                          </a:solidFill>
                          <a:latin typeface="Times New Roman" panose="02020603050405020304" pitchFamily="18" charset="0"/>
                          <a:cs typeface="Times New Roman" panose="02020603050405020304" pitchFamily="18" charset="0"/>
                          <a:hlinkClick r:id="rId2" action="ppaction://hlinkfile"/>
                        </a:rPr>
                        <a:t> 1: User Management</a:t>
                      </a:r>
                      <a:r>
                        <a:rPr lang="en-GB" sz="2800" baseline="0" dirty="0">
                          <a:solidFill>
                            <a:schemeClr val="tx1"/>
                          </a:solidFill>
                          <a:latin typeface="Times New Roman" panose="02020603050405020304" pitchFamily="18" charset="0"/>
                          <a:cs typeface="Times New Roman" panose="02020603050405020304" pitchFamily="18" charset="0"/>
                        </a:rPr>
                        <a:t> </a:t>
                      </a:r>
                      <a:r>
                        <a:rPr lang="en-GB" sz="2800" baseline="0" dirty="0">
                          <a:solidFill>
                            <a:srgbClr val="FF0000"/>
                          </a:solidFill>
                          <a:latin typeface="Times New Roman" panose="02020603050405020304" pitchFamily="18" charset="0"/>
                          <a:cs typeface="Times New Roman" panose="02020603050405020304" pitchFamily="18" charset="0"/>
                        </a:rPr>
                        <a:t>(Hyper Link for Tabular  Test Case) </a:t>
                      </a:r>
                      <a:endParaRPr lang="en-GB" sz="2800" dirty="0">
                        <a:solidFill>
                          <a:srgbClr val="FF0000"/>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hMerge="1">
                  <a:txBody>
                    <a:bodyPr/>
                    <a:lstStyle/>
                    <a:p>
                      <a:endParaRPr lang="en-GB" dirty="0"/>
                    </a:p>
                  </a:txBody>
                  <a:tcPr/>
                </a:tc>
                <a:tc>
                  <a:txBody>
                    <a:bodyPr/>
                    <a:lstStyle/>
                    <a:p>
                      <a:pPr algn="ctr"/>
                      <a:endParaRPr lang="en-GB" sz="2800" dirty="0">
                        <a:solidFill>
                          <a:srgbClr val="FF0000"/>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0"/>
                  </a:ext>
                </a:extLst>
              </a:tr>
              <a:tr h="711330">
                <a:tc>
                  <a:txBody>
                    <a:bodyPr/>
                    <a:lstStyle/>
                    <a:p>
                      <a:pPr algn="ctr"/>
                      <a:r>
                        <a:rPr lang="en-GB" sz="2200" b="1" dirty="0">
                          <a:latin typeface="Times New Roman" panose="02020603050405020304" pitchFamily="18" charset="0"/>
                          <a:cs typeface="Times New Roman" panose="02020603050405020304" pitchFamily="18" charset="0"/>
                        </a:rPr>
                        <a:t>Test Case Id</a:t>
                      </a:r>
                    </a:p>
                  </a:txBody>
                  <a:tcPr>
                    <a:lnT w="12700" cap="flat" cmpd="sng" algn="ctr">
                      <a:solidFill>
                        <a:schemeClr val="tx1"/>
                      </a:solidFill>
                      <a:prstDash val="solid"/>
                      <a:round/>
                      <a:headEnd type="none" w="med" len="med"/>
                      <a:tailEnd type="none" w="med" len="med"/>
                    </a:lnT>
                  </a:tcPr>
                </a:tc>
                <a:tc>
                  <a:txBody>
                    <a:bodyPr/>
                    <a:lstStyle/>
                    <a:p>
                      <a:pPr algn="ctr"/>
                      <a:r>
                        <a:rPr lang="en-GB" sz="2200" b="1" dirty="0">
                          <a:latin typeface="Times New Roman" panose="02020603050405020304" pitchFamily="18" charset="0"/>
                          <a:cs typeface="Times New Roman" panose="02020603050405020304" pitchFamily="18" charset="0"/>
                        </a:rPr>
                        <a:t>Test Case </a:t>
                      </a:r>
                      <a:r>
                        <a:rPr lang="en-GB" sz="2200" b="1" kern="1200" dirty="0">
                          <a:solidFill>
                            <a:schemeClr val="dk1"/>
                          </a:solidFill>
                          <a:latin typeface="Times New Roman" panose="02020603050405020304" pitchFamily="18" charset="0"/>
                          <a:ea typeface="+mn-ea"/>
                          <a:cs typeface="Times New Roman" panose="02020603050405020304" pitchFamily="18" charset="0"/>
                        </a:rPr>
                        <a:t>Title</a:t>
                      </a:r>
                    </a:p>
                  </a:txBody>
                  <a:tcPr>
                    <a:lnT w="12700" cap="flat" cmpd="sng" algn="ctr">
                      <a:solidFill>
                        <a:schemeClr val="tx1"/>
                      </a:solidFill>
                      <a:prstDash val="solid"/>
                      <a:round/>
                      <a:headEnd type="none" w="med" len="med"/>
                      <a:tailEnd type="none" w="med" len="med"/>
                    </a:lnT>
                  </a:tcPr>
                </a:tc>
                <a:tc>
                  <a:txBody>
                    <a:bodyPr/>
                    <a:lstStyle/>
                    <a:p>
                      <a:pPr algn="ctr"/>
                      <a:r>
                        <a:rPr lang="en-GB" sz="2200" b="1" dirty="0">
                          <a:latin typeface="Times New Roman" panose="02020603050405020304" pitchFamily="18" charset="0"/>
                          <a:cs typeface="Times New Roman" panose="02020603050405020304" pitchFamily="18" charset="0"/>
                        </a:rPr>
                        <a:t>Test Case </a:t>
                      </a:r>
                      <a:r>
                        <a:rPr lang="en-GB" sz="2200" b="1" kern="1200" dirty="0">
                          <a:solidFill>
                            <a:schemeClr val="dk1"/>
                          </a:solidFill>
                          <a:latin typeface="Times New Roman" panose="02020603050405020304" pitchFamily="18" charset="0"/>
                          <a:ea typeface="+mn-ea"/>
                          <a:cs typeface="Times New Roman" panose="02020603050405020304" pitchFamily="18" charset="0"/>
                        </a:rPr>
                        <a:t>Description</a:t>
                      </a:r>
                    </a:p>
                  </a:txBody>
                  <a:tcPr/>
                </a:tc>
                <a:tc>
                  <a:txBody>
                    <a:bodyPr/>
                    <a:lstStyle/>
                    <a:p>
                      <a:pPr algn="ctr"/>
                      <a:r>
                        <a:rPr lang="en-GB" sz="2200" b="1" dirty="0">
                          <a:latin typeface="Times New Roman" panose="02020603050405020304" pitchFamily="18" charset="0"/>
                          <a:cs typeface="Times New Roman" panose="02020603050405020304" pitchFamily="18" charset="0"/>
                        </a:rPr>
                        <a:t>Test Case Detail</a:t>
                      </a: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597517">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TC-Andriod-1.1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Signup</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create their account in “Application Name”.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634718">
                <a:tc>
                  <a:txBody>
                    <a:bodyPr/>
                    <a:lstStyle/>
                    <a:p>
                      <a:pPr marL="0" algn="ctr" defTabSz="914400" rtl="0" eaLnBrk="1" latinLnBrk="0" hangingPunct="1"/>
                      <a:r>
                        <a:rPr lang="en-US" sz="1800" kern="1200" dirty="0">
                          <a:solidFill>
                            <a:schemeClr val="tx1"/>
                          </a:solidFill>
                          <a:effectLst/>
                          <a:latin typeface="Times New Roman" panose="02020603050405020304" pitchFamily="18" charset="0"/>
                          <a:ea typeface="+mn-ea"/>
                          <a:cs typeface="Times New Roman" panose="02020603050405020304" pitchFamily="18" charset="0"/>
                        </a:rPr>
                        <a:t>TC-Android-1.2</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Verify  Login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Professor and student will provide right credential in order to login and use “Application Name”.</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0000"/>
                          </a:solidFill>
                          <a:latin typeface="Times New Roman" panose="02020603050405020304" pitchFamily="18" charset="0"/>
                          <a:ea typeface="+mn-ea"/>
                          <a:cs typeface="Times New Roman" panose="02020603050405020304" pitchFamily="18" charset="0"/>
                          <a:hlinkClick r:id="rId3" action="ppaction://hlinkfile"/>
                        </a:rPr>
                        <a:t>Hyper Link the FR Of this use case. </a:t>
                      </a: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3"/>
                  </a:ext>
                </a:extLst>
              </a:tr>
              <a:tr h="634718">
                <a:tc>
                  <a:txBody>
                    <a:bodyPr/>
                    <a:lstStyle/>
                    <a:p>
                      <a:pPr marL="0" algn="ctr"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r h="634718">
                <a:tc>
                  <a:txBody>
                    <a:bodyPr/>
                    <a:lstStyle/>
                    <a:p>
                      <a:pPr marL="0" algn="ctr"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5"/>
                  </a:ext>
                </a:extLst>
              </a:tr>
              <a:tr h="634718">
                <a:tc>
                  <a:txBody>
                    <a:bodyPr/>
                    <a:lstStyle/>
                    <a:p>
                      <a:pPr marL="0" algn="ctr"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02858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 only</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Write all lessons that your learnt while doing this semester project</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Write both aspects Technical and Non-Technical. </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Each Group Member write its own lesson learn as well.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48</a:t>
            </a:fld>
            <a:endParaRPr lang="en-US" dirty="0">
              <a:solidFill>
                <a:prstClr val="white"/>
              </a:solidFill>
              <a:latin typeface="Calibri"/>
            </a:endParaRPr>
          </a:p>
        </p:txBody>
      </p:sp>
    </p:spTree>
    <p:extLst>
      <p:ext uri="{BB962C8B-B14F-4D97-AF65-F5344CB8AC3E}">
        <p14:creationId xmlns:p14="http://schemas.microsoft.com/office/powerpoint/2010/main" val="1449435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Lesson Learnt</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49</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9C1D9331-C76E-6CD9-ECE7-D65301A1B752}"/>
              </a:ext>
            </a:extLst>
          </p:cNvPr>
          <p:cNvGraphicFramePr>
            <a:graphicFrameLocks noGrp="1"/>
          </p:cNvGraphicFramePr>
          <p:nvPr>
            <p:extLst>
              <p:ext uri="{D42A27DB-BD31-4B8C-83A1-F6EECF244321}">
                <p14:modId xmlns:p14="http://schemas.microsoft.com/office/powerpoint/2010/main" val="3537213969"/>
              </p:ext>
            </p:extLst>
          </p:nvPr>
        </p:nvGraphicFramePr>
        <p:xfrm>
          <a:off x="1615660" y="2286000"/>
          <a:ext cx="13675139" cy="5404604"/>
        </p:xfrm>
        <a:graphic>
          <a:graphicData uri="http://schemas.openxmlformats.org/drawingml/2006/table">
            <a:tbl>
              <a:tblPr firstRow="1" bandRow="1">
                <a:tableStyleId>{5C22544A-7EE6-4342-B048-85BDC9FD1C3A}</a:tableStyleId>
              </a:tblPr>
              <a:tblGrid>
                <a:gridCol w="2626140">
                  <a:extLst>
                    <a:ext uri="{9D8B030D-6E8A-4147-A177-3AD203B41FA5}">
                      <a16:colId xmlns:a16="http://schemas.microsoft.com/office/drawing/2014/main" val="20002"/>
                    </a:ext>
                  </a:extLst>
                </a:gridCol>
                <a:gridCol w="11048999">
                  <a:extLst>
                    <a:ext uri="{9D8B030D-6E8A-4147-A177-3AD203B41FA5}">
                      <a16:colId xmlns:a16="http://schemas.microsoft.com/office/drawing/2014/main" val="4131745611"/>
                    </a:ext>
                  </a:extLst>
                </a:gridCol>
              </a:tblGrid>
              <a:tr h="680204">
                <a:tc>
                  <a:txBody>
                    <a:bodyPr/>
                    <a:lstStyle/>
                    <a:p>
                      <a:pPr marL="0" marR="0" algn="ctr">
                        <a:spcBef>
                          <a:spcPts val="0"/>
                        </a:spcBef>
                        <a:spcAft>
                          <a:spcPts val="0"/>
                        </a:spcAft>
                      </a:pPr>
                      <a:r>
                        <a:rPr lang="en-US" sz="1800" b="1" dirty="0">
                          <a:solidFill>
                            <a:schemeClr val="bg1">
                              <a:lumMod val="95000"/>
                            </a:schemeClr>
                          </a:solidFill>
                          <a:effectLst/>
                          <a:latin typeface="Times New Roman" panose="02020603050405020304" pitchFamily="18" charset="0"/>
                        </a:rPr>
                        <a:t>Student Name and Registration #  </a:t>
                      </a:r>
                    </a:p>
                  </a:txBody>
                  <a:tcPr marL="68580" marR="68580">
                    <a:solidFill>
                      <a:schemeClr val="tx2">
                        <a:lumMod val="60000"/>
                        <a:lumOff val="40000"/>
                      </a:schemeClr>
                    </a:solidFill>
                  </a:tcPr>
                </a:tc>
                <a:tc>
                  <a:txBody>
                    <a:bodyPr/>
                    <a:lstStyle/>
                    <a:p>
                      <a:pPr marL="0" marR="0" algn="ctr">
                        <a:spcBef>
                          <a:spcPts val="0"/>
                        </a:spcBef>
                        <a:spcAft>
                          <a:spcPts val="0"/>
                        </a:spcAft>
                      </a:pPr>
                      <a:r>
                        <a:rPr lang="en-US" sz="1800" b="1" dirty="0">
                          <a:solidFill>
                            <a:schemeClr val="bg1">
                              <a:lumMod val="95000"/>
                            </a:schemeClr>
                          </a:solidFill>
                          <a:effectLst/>
                          <a:latin typeface="Times New Roman" panose="02020603050405020304" pitchFamily="18" charset="0"/>
                        </a:rPr>
                        <a:t>Lesson Learned </a:t>
                      </a:r>
                    </a:p>
                  </a:txBody>
                  <a:tcPr marL="68580" marR="68580">
                    <a:solidFill>
                      <a:schemeClr val="tx2">
                        <a:lumMod val="60000"/>
                        <a:lumOff val="40000"/>
                      </a:schemeClr>
                    </a:solidFill>
                  </a:tcPr>
                </a:tc>
                <a:extLst>
                  <a:ext uri="{0D108BD9-81ED-4DB2-BD59-A6C34878D82A}">
                    <a16:rowId xmlns:a16="http://schemas.microsoft.com/office/drawing/2014/main" val="10000"/>
                  </a:ext>
                </a:extLst>
              </a:tr>
              <a:tr h="941671">
                <a:tc>
                  <a:txBody>
                    <a:bodyPr/>
                    <a:lstStyle/>
                    <a:p>
                      <a:pPr marL="0" marR="0" algn="ctr">
                        <a:spcBef>
                          <a:spcPts val="0"/>
                        </a:spcBef>
                        <a:spcAft>
                          <a:spcPts val="0"/>
                        </a:spcAft>
                      </a:pPr>
                      <a:r>
                        <a:rPr lang="en-US" sz="1600" b="1" dirty="0">
                          <a:effectLst/>
                          <a:latin typeface="Times New Roman" panose="02020603050405020304" pitchFamily="18" charset="0"/>
                        </a:rPr>
                        <a:t>Student 1 Name:</a:t>
                      </a:r>
                    </a:p>
                    <a:p>
                      <a:pPr marL="0" marR="0" algn="ctr">
                        <a:spcBef>
                          <a:spcPts val="0"/>
                        </a:spcBef>
                        <a:spcAft>
                          <a:spcPts val="0"/>
                        </a:spcAft>
                      </a:pPr>
                      <a:r>
                        <a:rPr lang="en-US" sz="1600" b="1" dirty="0">
                          <a:effectLst/>
                          <a:latin typeface="Times New Roman" panose="02020603050405020304" pitchFamily="18" charset="0"/>
                        </a:rPr>
                        <a:t>Student 1 Registration Number:</a:t>
                      </a:r>
                    </a:p>
                  </a:txBody>
                  <a:tcPr marL="68580" marR="68580"/>
                </a:tc>
                <a:tc>
                  <a:txBody>
                    <a:bodyPr/>
                    <a:lstStyle/>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791004">
                <a:tc>
                  <a:txBody>
                    <a:bodyPr/>
                    <a:lstStyle/>
                    <a:p>
                      <a:pPr marL="0" marR="0" algn="ctr">
                        <a:spcBef>
                          <a:spcPts val="0"/>
                        </a:spcBef>
                        <a:spcAft>
                          <a:spcPts val="0"/>
                        </a:spcAft>
                      </a:pPr>
                      <a:r>
                        <a:rPr lang="en-US" sz="1600" b="1" dirty="0">
                          <a:effectLst/>
                          <a:latin typeface="Times New Roman" panose="02020603050405020304" pitchFamily="18" charset="0"/>
                        </a:rPr>
                        <a:t>Student 2 Name:</a:t>
                      </a:r>
                    </a:p>
                    <a:p>
                      <a:pPr marL="0" marR="0" algn="ctr">
                        <a:spcBef>
                          <a:spcPts val="0"/>
                        </a:spcBef>
                        <a:spcAft>
                          <a:spcPts val="0"/>
                        </a:spcAft>
                      </a:pPr>
                      <a:r>
                        <a:rPr lang="en-US" sz="1600" b="1" dirty="0">
                          <a:effectLst/>
                          <a:latin typeface="Times New Roman" panose="02020603050405020304" pitchFamily="18" charset="0"/>
                        </a:rPr>
                        <a:t>Student 2 Registration Number:</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6910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b="1" dirty="0">
                <a:solidFill>
                  <a:srgbClr val="FF0000"/>
                </a:solidFill>
              </a:rPr>
              <a:t>Note: 1 Slide only</a:t>
            </a:r>
          </a:p>
          <a:p>
            <a:pPr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Based on your project type, write the appropriate Category / Categories of your project.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A-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Desktop Application/Information System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Web Application/Web Application based Information System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C-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Problem Solving and Artificial Intelligence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Simulation and Modeling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E-</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Smartphone Application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F-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Smartphone Game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Networks   </a:t>
            </a:r>
          </a:p>
          <a:p>
            <a:pPr marL="522488" indent="-388238" algn="l"/>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H-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Image Processing</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522488" indent="-388238" algn="l"/>
            <a:r>
              <a:rPr lang="en-US" b="1" dirty="0">
                <a:solidFill>
                  <a:schemeClr val="tx1">
                    <a:lumMod val="95000"/>
                    <a:lumOff val="5000"/>
                  </a:schemeClr>
                </a:solidFill>
                <a:latin typeface="Times New Roman" panose="02020603050405020304" pitchFamily="18" charset="0"/>
                <a:cs typeface="Times New Roman" panose="02020603050405020304" pitchFamily="18" charset="0"/>
              </a:rPr>
              <a:t>I-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Other (specify category) ______________________</a:t>
            </a: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Work Break Down</a:t>
            </a: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1-2  Slide only</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Write each team member work done in whole project.</a:t>
            </a:r>
          </a:p>
          <a:p>
            <a:pPr marL="457200" indent="-457200" algn="l">
              <a:buFont typeface="Arial" panose="020B0604020202020204" pitchFamily="34" charset="0"/>
              <a:buChar char="•"/>
            </a:pPr>
            <a:r>
              <a:rPr lang="en-US" sz="4800" b="1" dirty="0">
                <a:solidFill>
                  <a:srgbClr val="FF0000"/>
                </a:solidFill>
                <a:highlight>
                  <a:srgbClr val="FFFF00"/>
                </a:highlight>
                <a:latin typeface="Times New Roman" panose="02020603050405020304" pitchFamily="18" charset="0"/>
                <a:cs typeface="Times New Roman" panose="02020603050405020304" pitchFamily="18" charset="0"/>
              </a:rPr>
              <a:t>Each member will write his/her own work done.</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50</a:t>
            </a:fld>
            <a:endParaRPr lang="en-US" dirty="0">
              <a:solidFill>
                <a:prstClr val="white"/>
              </a:solidFill>
              <a:latin typeface="Calibri"/>
            </a:endParaRPr>
          </a:p>
        </p:txBody>
      </p:sp>
    </p:spTree>
    <p:extLst>
      <p:ext uri="{BB962C8B-B14F-4D97-AF65-F5344CB8AC3E}">
        <p14:creationId xmlns:p14="http://schemas.microsoft.com/office/powerpoint/2010/main" val="2618715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Work Break Down</a:t>
            </a: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51</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9C1D9331-C76E-6CD9-ECE7-D65301A1B752}"/>
              </a:ext>
            </a:extLst>
          </p:cNvPr>
          <p:cNvGraphicFramePr>
            <a:graphicFrameLocks noGrp="1"/>
          </p:cNvGraphicFramePr>
          <p:nvPr>
            <p:extLst>
              <p:ext uri="{D42A27DB-BD31-4B8C-83A1-F6EECF244321}">
                <p14:modId xmlns:p14="http://schemas.microsoft.com/office/powerpoint/2010/main" val="917588516"/>
              </p:ext>
            </p:extLst>
          </p:nvPr>
        </p:nvGraphicFramePr>
        <p:xfrm>
          <a:off x="431800" y="2135707"/>
          <a:ext cx="15392400" cy="52463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2"/>
                    </a:ext>
                  </a:extLst>
                </a:gridCol>
                <a:gridCol w="5791200">
                  <a:extLst>
                    <a:ext uri="{9D8B030D-6E8A-4147-A177-3AD203B41FA5}">
                      <a16:colId xmlns:a16="http://schemas.microsoft.com/office/drawing/2014/main" val="4131745611"/>
                    </a:ext>
                  </a:extLst>
                </a:gridCol>
                <a:gridCol w="4648200">
                  <a:extLst>
                    <a:ext uri="{9D8B030D-6E8A-4147-A177-3AD203B41FA5}">
                      <a16:colId xmlns:a16="http://schemas.microsoft.com/office/drawing/2014/main" val="2455803646"/>
                    </a:ext>
                  </a:extLst>
                </a:gridCol>
              </a:tblGrid>
              <a:tr h="680204">
                <a:tc>
                  <a:txBody>
                    <a:bodyPr/>
                    <a:lstStyle/>
                    <a:p>
                      <a:pPr marL="0" marR="0" algn="ctr">
                        <a:spcBef>
                          <a:spcPts val="0"/>
                        </a:spcBef>
                        <a:spcAft>
                          <a:spcPts val="0"/>
                        </a:spcAft>
                      </a:pPr>
                      <a:r>
                        <a:rPr lang="en-US" sz="1600" b="1" dirty="0">
                          <a:effectLst/>
                          <a:latin typeface="Times New Roman" panose="02020603050405020304" pitchFamily="18" charset="0"/>
                        </a:rPr>
                        <a:t>Milestones </a:t>
                      </a:r>
                      <a:endParaRPr lang="en-US" sz="1600" dirty="0">
                        <a:effectLst/>
                        <a:latin typeface="Times New Roman" panose="02020603050405020304" pitchFamily="18" charset="0"/>
                      </a:endParaRPr>
                    </a:p>
                  </a:txBody>
                  <a:tcPr marL="68580" marR="68580">
                    <a:solidFill>
                      <a:schemeClr val="tx2">
                        <a:lumMod val="60000"/>
                        <a:lumOff val="40000"/>
                      </a:schemeClr>
                    </a:solidFill>
                  </a:tcPr>
                </a:tc>
                <a:tc>
                  <a:txBody>
                    <a:bodyPr/>
                    <a:lstStyle/>
                    <a:p>
                      <a:pPr marL="0" marR="0" algn="ctr">
                        <a:spcBef>
                          <a:spcPts val="0"/>
                        </a:spcBef>
                        <a:spcAft>
                          <a:spcPts val="0"/>
                        </a:spcAft>
                      </a:pPr>
                      <a:r>
                        <a:rPr lang="en-US" sz="1600" b="1" dirty="0">
                          <a:effectLst/>
                          <a:latin typeface="Times New Roman" panose="02020603050405020304" pitchFamily="18" charset="0"/>
                        </a:rPr>
                        <a:t>Student 1 Name Student 1 Registration Number</a:t>
                      </a:r>
                      <a:endParaRPr lang="en-US" sz="1600" dirty="0">
                        <a:effectLst/>
                        <a:latin typeface="Times New Roman" panose="02020603050405020304" pitchFamily="18" charset="0"/>
                      </a:endParaRPr>
                    </a:p>
                  </a:txBody>
                  <a:tcPr marL="68580" marR="68580">
                    <a:solidFill>
                      <a:schemeClr val="tx2">
                        <a:lumMod val="60000"/>
                        <a:lumOff val="40000"/>
                      </a:schemeClr>
                    </a:solidFill>
                  </a:tcPr>
                </a:tc>
                <a:tc>
                  <a:txBody>
                    <a:bodyPr/>
                    <a:lstStyle/>
                    <a:p>
                      <a:pPr marL="0" marR="0" lvl="0" indent="0" algn="ctr" defTabSz="1044976" rtl="0" eaLnBrk="1" fontAlgn="auto" latinLnBrk="0" hangingPunct="1">
                        <a:lnSpc>
                          <a:spcPct val="100000"/>
                        </a:lnSpc>
                        <a:spcBef>
                          <a:spcPts val="0"/>
                        </a:spcBef>
                        <a:spcAft>
                          <a:spcPts val="0"/>
                        </a:spcAft>
                        <a:buClrTx/>
                        <a:buSzTx/>
                        <a:buFontTx/>
                        <a:buNone/>
                        <a:tabLst/>
                        <a:defRPr/>
                      </a:pPr>
                      <a:r>
                        <a:rPr lang="en-US" sz="1600" b="1" dirty="0">
                          <a:effectLst/>
                          <a:latin typeface="Times New Roman" panose="02020603050405020304" pitchFamily="18" charset="0"/>
                        </a:rPr>
                        <a:t>Student 2 Name Student 2 Registration Number</a:t>
                      </a:r>
                      <a:endParaRPr lang="en-US" sz="1600" dirty="0">
                        <a:effectLst/>
                        <a:latin typeface="Times New Roman" panose="02020603050405020304" pitchFamily="18" charset="0"/>
                      </a:endParaRPr>
                    </a:p>
                    <a:p>
                      <a:pPr marL="0" marR="0" algn="ctr">
                        <a:spcBef>
                          <a:spcPts val="0"/>
                        </a:spcBef>
                        <a:spcAft>
                          <a:spcPts val="0"/>
                        </a:spcAft>
                      </a:pPr>
                      <a:endParaRPr lang="en-US" sz="1600" dirty="0">
                        <a:effectLst/>
                        <a:latin typeface="Times New Roman" panose="02020603050405020304" pitchFamily="18" charset="0"/>
                      </a:endParaRPr>
                    </a:p>
                  </a:txBody>
                  <a:tcPr marL="68580" marR="68580">
                    <a:solidFill>
                      <a:schemeClr val="tx2">
                        <a:lumMod val="60000"/>
                        <a:lumOff val="40000"/>
                      </a:schemeClr>
                    </a:solidFill>
                  </a:tcPr>
                </a:tc>
                <a:extLst>
                  <a:ext uri="{0D108BD9-81ED-4DB2-BD59-A6C34878D82A}">
                    <a16:rowId xmlns:a16="http://schemas.microsoft.com/office/drawing/2014/main" val="10000"/>
                  </a:ext>
                </a:extLst>
              </a:tr>
              <a:tr h="457480">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SCOPE Document and  SCOPE presentation</a:t>
                      </a:r>
                    </a:p>
                  </a:txBody>
                  <a:tcPr marL="68580" marR="68580"/>
                </a:tc>
                <a:tc>
                  <a:txBody>
                    <a:bodyPr/>
                    <a:lstStyle/>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0">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SRS Document and SRS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SDS Document and SDS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4416383"/>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Design (Figma and Implementation)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15235725"/>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Test Plan and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50418531"/>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Final Report and Presentation </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12804849"/>
                  </a:ext>
                </a:extLst>
              </a:tr>
            </a:tbl>
          </a:graphicData>
        </a:graphic>
      </p:graphicFrame>
    </p:spTree>
    <p:extLst>
      <p:ext uri="{BB962C8B-B14F-4D97-AF65-F5344CB8AC3E}">
        <p14:creationId xmlns:p14="http://schemas.microsoft.com/office/powerpoint/2010/main" val="3981953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Reviews Details </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52</a:t>
            </a:fld>
            <a:endParaRPr lang="en-US" dirty="0">
              <a:solidFill>
                <a:prstClr val="white"/>
              </a:solidFill>
              <a:latin typeface="Calibri"/>
            </a:endParaRPr>
          </a:p>
        </p:txBody>
      </p:sp>
      <p:graphicFrame>
        <p:nvGraphicFramePr>
          <p:cNvPr id="6" name="Table 5">
            <a:extLst>
              <a:ext uri="{FF2B5EF4-FFF2-40B4-BE49-F238E27FC236}">
                <a16:creationId xmlns:a16="http://schemas.microsoft.com/office/drawing/2014/main" id="{9C1D9331-C76E-6CD9-ECE7-D65301A1B752}"/>
              </a:ext>
            </a:extLst>
          </p:cNvPr>
          <p:cNvGraphicFramePr>
            <a:graphicFrameLocks noGrp="1"/>
          </p:cNvGraphicFramePr>
          <p:nvPr>
            <p:extLst>
              <p:ext uri="{D42A27DB-BD31-4B8C-83A1-F6EECF244321}">
                <p14:modId xmlns:p14="http://schemas.microsoft.com/office/powerpoint/2010/main" val="1557751084"/>
              </p:ext>
            </p:extLst>
          </p:nvPr>
        </p:nvGraphicFramePr>
        <p:xfrm>
          <a:off x="431800" y="2135707"/>
          <a:ext cx="15392400" cy="6336257"/>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20002"/>
                    </a:ext>
                  </a:extLst>
                </a:gridCol>
                <a:gridCol w="5791200">
                  <a:extLst>
                    <a:ext uri="{9D8B030D-6E8A-4147-A177-3AD203B41FA5}">
                      <a16:colId xmlns:a16="http://schemas.microsoft.com/office/drawing/2014/main" val="4131745611"/>
                    </a:ext>
                  </a:extLst>
                </a:gridCol>
                <a:gridCol w="4648200">
                  <a:extLst>
                    <a:ext uri="{9D8B030D-6E8A-4147-A177-3AD203B41FA5}">
                      <a16:colId xmlns:a16="http://schemas.microsoft.com/office/drawing/2014/main" val="2455803646"/>
                    </a:ext>
                  </a:extLst>
                </a:gridCol>
              </a:tblGrid>
              <a:tr h="680204">
                <a:tc>
                  <a:txBody>
                    <a:bodyPr/>
                    <a:lstStyle/>
                    <a:p>
                      <a:pPr marL="0" marR="0" algn="ctr">
                        <a:spcBef>
                          <a:spcPts val="0"/>
                        </a:spcBef>
                        <a:spcAft>
                          <a:spcPts val="0"/>
                        </a:spcAft>
                      </a:pPr>
                      <a:r>
                        <a:rPr lang="en-US" sz="1600" b="1">
                          <a:effectLst/>
                          <a:latin typeface="Times New Roman" panose="02020603050405020304" pitchFamily="18" charset="0"/>
                        </a:rPr>
                        <a:t>Milestones </a:t>
                      </a:r>
                      <a:endParaRPr lang="en-US" sz="1600">
                        <a:effectLst/>
                        <a:latin typeface="Times New Roman" panose="02020603050405020304" pitchFamily="18" charset="0"/>
                      </a:endParaRPr>
                    </a:p>
                  </a:txBody>
                  <a:tcPr marL="68580" marR="68580">
                    <a:solidFill>
                      <a:schemeClr val="tx2">
                        <a:lumMod val="60000"/>
                        <a:lumOff val="40000"/>
                      </a:schemeClr>
                    </a:solidFill>
                  </a:tcPr>
                </a:tc>
                <a:tc>
                  <a:txBody>
                    <a:bodyPr/>
                    <a:lstStyle/>
                    <a:p>
                      <a:pPr marL="0" marR="0" algn="ctr">
                        <a:spcBef>
                          <a:spcPts val="0"/>
                        </a:spcBef>
                        <a:spcAft>
                          <a:spcPts val="0"/>
                        </a:spcAft>
                      </a:pPr>
                      <a:r>
                        <a:rPr lang="en-US" sz="1600" b="1">
                          <a:solidFill>
                            <a:srgbClr val="FF0000"/>
                          </a:solidFill>
                          <a:effectLst/>
                          <a:highlight>
                            <a:srgbClr val="FFFF00"/>
                          </a:highlight>
                          <a:latin typeface="Times New Roman" panose="02020603050405020304" pitchFamily="18" charset="0"/>
                        </a:rPr>
                        <a:t>Reviewer -1 Comments </a:t>
                      </a:r>
                      <a:endParaRPr lang="en-US" sz="1600">
                        <a:effectLst/>
                        <a:latin typeface="Times New Roman" panose="02020603050405020304" pitchFamily="18" charset="0"/>
                      </a:endParaRPr>
                    </a:p>
                    <a:p>
                      <a:pPr marL="0" marR="0" algn="ctr">
                        <a:spcBef>
                          <a:spcPts val="0"/>
                        </a:spcBef>
                        <a:spcAft>
                          <a:spcPts val="0"/>
                        </a:spcAft>
                      </a:pPr>
                      <a:r>
                        <a:rPr lang="en-US" sz="1600" b="1">
                          <a:solidFill>
                            <a:srgbClr val="FF0000"/>
                          </a:solidFill>
                          <a:effectLst/>
                          <a:highlight>
                            <a:srgbClr val="FFFF00"/>
                          </a:highlight>
                          <a:latin typeface="Times New Roman" panose="02020603050405020304" pitchFamily="18" charset="0"/>
                        </a:rPr>
                        <a:t>(Student-1 name and details)</a:t>
                      </a:r>
                      <a:r>
                        <a:rPr lang="en-US" sz="1600" b="1">
                          <a:solidFill>
                            <a:srgbClr val="FF0000"/>
                          </a:solidFill>
                          <a:effectLst/>
                          <a:latin typeface="Times New Roman" panose="02020603050405020304" pitchFamily="18" charset="0"/>
                        </a:rPr>
                        <a:t> </a:t>
                      </a:r>
                      <a:endParaRPr lang="en-US" sz="1600">
                        <a:effectLst/>
                        <a:latin typeface="Times New Roman" panose="02020603050405020304" pitchFamily="18" charset="0"/>
                      </a:endParaRPr>
                    </a:p>
                  </a:txBody>
                  <a:tcPr marL="68580" marR="68580">
                    <a:solidFill>
                      <a:schemeClr val="tx2">
                        <a:lumMod val="60000"/>
                        <a:lumOff val="40000"/>
                      </a:schemeClr>
                    </a:solidFill>
                  </a:tcPr>
                </a:tc>
                <a:tc>
                  <a:txBody>
                    <a:bodyPr/>
                    <a:lstStyle/>
                    <a:p>
                      <a:pPr marL="0" marR="0" algn="ctr">
                        <a:spcBef>
                          <a:spcPts val="0"/>
                        </a:spcBef>
                        <a:spcAft>
                          <a:spcPts val="0"/>
                        </a:spcAft>
                      </a:pPr>
                      <a:r>
                        <a:rPr lang="en-US" sz="1600" b="1" dirty="0">
                          <a:solidFill>
                            <a:srgbClr val="FF0000"/>
                          </a:solidFill>
                          <a:effectLst/>
                          <a:highlight>
                            <a:srgbClr val="FFFF00"/>
                          </a:highlight>
                          <a:latin typeface="Times New Roman" panose="02020603050405020304" pitchFamily="18" charset="0"/>
                        </a:rPr>
                        <a:t>Reviewer -2- Comments </a:t>
                      </a:r>
                      <a:endParaRPr lang="en-US" sz="1600" dirty="0">
                        <a:effectLst/>
                        <a:latin typeface="Times New Roman" panose="02020603050405020304" pitchFamily="18" charset="0"/>
                      </a:endParaRPr>
                    </a:p>
                    <a:p>
                      <a:pPr marL="0" marR="0" algn="ctr">
                        <a:spcBef>
                          <a:spcPts val="0"/>
                        </a:spcBef>
                        <a:spcAft>
                          <a:spcPts val="0"/>
                        </a:spcAft>
                      </a:pPr>
                      <a:r>
                        <a:rPr lang="en-US" sz="1600" b="1" dirty="0">
                          <a:solidFill>
                            <a:srgbClr val="FF0000"/>
                          </a:solidFill>
                          <a:effectLst/>
                          <a:highlight>
                            <a:srgbClr val="FFFF00"/>
                          </a:highlight>
                          <a:latin typeface="Times New Roman" panose="02020603050405020304" pitchFamily="18" charset="0"/>
                        </a:rPr>
                        <a:t>(Student-2 name and details)</a:t>
                      </a:r>
                      <a:endParaRPr lang="en-US" sz="1600" dirty="0">
                        <a:effectLst/>
                        <a:latin typeface="Times New Roman" panose="02020603050405020304" pitchFamily="18" charset="0"/>
                      </a:endParaRPr>
                    </a:p>
                  </a:txBody>
                  <a:tcPr marL="68580" marR="68580">
                    <a:solidFill>
                      <a:schemeClr val="tx2">
                        <a:lumMod val="60000"/>
                        <a:lumOff val="40000"/>
                      </a:schemeClr>
                    </a:solidFill>
                  </a:tcPr>
                </a:tc>
                <a:extLst>
                  <a:ext uri="{0D108BD9-81ED-4DB2-BD59-A6C34878D82A}">
                    <a16:rowId xmlns:a16="http://schemas.microsoft.com/office/drawing/2014/main" val="10000"/>
                  </a:ext>
                </a:extLst>
              </a:tr>
              <a:tr h="457480">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SCOPE Document and  SCOPE presentation</a:t>
                      </a:r>
                    </a:p>
                  </a:txBody>
                  <a:tcPr marL="68580" marR="68580"/>
                </a:tc>
                <a:tc>
                  <a:txBody>
                    <a:bodyPr/>
                    <a:lstStyle/>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endParaRPr lang="en-GB" sz="22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0">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SRS Document and SRS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SDS Document and SDS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54416383"/>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Design (Figma and Implementation)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515235725"/>
                  </a:ext>
                </a:extLst>
              </a:tr>
              <a:tr h="829401">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Test Plan and Presentation</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50418531"/>
                  </a:ext>
                </a:extLst>
              </a:tr>
              <a:tr h="791004">
                <a:tc>
                  <a:txBody>
                    <a:bodyPr/>
                    <a:lstStyle/>
                    <a:p>
                      <a:pPr marL="171450" marR="0" lvl="0" indent="-171450" algn="ctr">
                        <a:spcBef>
                          <a:spcPts val="0"/>
                        </a:spcBef>
                        <a:spcAft>
                          <a:spcPts val="600"/>
                        </a:spcAft>
                        <a:buFont typeface="Arial" panose="020B0604020202020204" pitchFamily="34" charset="0"/>
                        <a:buChar char="•"/>
                      </a:pPr>
                      <a:r>
                        <a:rPr lang="en-US" sz="1600" dirty="0">
                          <a:effectLst/>
                          <a:latin typeface="Times New Roman" panose="02020603050405020304" pitchFamily="18" charset="0"/>
                        </a:rPr>
                        <a:t>Project Final Report and Presentation </a:t>
                      </a: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12804849"/>
                  </a:ext>
                </a:extLst>
              </a:tr>
              <a:tr h="791004">
                <a:tc>
                  <a:txBody>
                    <a:bodyPr/>
                    <a:lstStyle/>
                    <a:p>
                      <a:pPr marL="171450" marR="0" lvl="0" indent="-171450" algn="ctr" defTabSz="1044976"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2100" b="1" kern="1200" dirty="0">
                          <a:solidFill>
                            <a:schemeClr val="dk1"/>
                          </a:solidFill>
                          <a:effectLst/>
                          <a:latin typeface="+mn-lt"/>
                          <a:ea typeface="+mn-ea"/>
                          <a:cs typeface="+mn-cs"/>
                        </a:rPr>
                        <a:t>Feedback and Acceptance status of Reviewer  Comments</a:t>
                      </a:r>
                      <a:endParaRPr lang="en-US" sz="2100" kern="1200" dirty="0">
                        <a:solidFill>
                          <a:schemeClr val="dk1"/>
                        </a:solidFill>
                        <a:effectLst/>
                        <a:latin typeface="+mn-lt"/>
                        <a:ea typeface="+mn-ea"/>
                        <a:cs typeface="+mn-cs"/>
                      </a:endParaRPr>
                    </a:p>
                    <a:p>
                      <a:pPr marL="171450" marR="0" lvl="0" indent="-171450" algn="ctr">
                        <a:spcBef>
                          <a:spcPts val="0"/>
                        </a:spcBef>
                        <a:spcAft>
                          <a:spcPts val="600"/>
                        </a:spcAft>
                        <a:buFont typeface="Arial" panose="020B0604020202020204" pitchFamily="34" charset="0"/>
                        <a:buChar char="•"/>
                      </a:pPr>
                      <a:endParaRPr lang="en-US" sz="1600" dirty="0">
                        <a:effectLst/>
                        <a:latin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kern="1200" dirty="0">
                        <a:solidFill>
                          <a:srgbClr val="FF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11731874"/>
                  </a:ext>
                </a:extLst>
              </a:tr>
            </a:tbl>
          </a:graphicData>
        </a:graphic>
      </p:graphicFrame>
    </p:spTree>
    <p:extLst>
      <p:ext uri="{BB962C8B-B14F-4D97-AF65-F5344CB8AC3E}">
        <p14:creationId xmlns:p14="http://schemas.microsoft.com/office/powerpoint/2010/main" val="2888095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br>
              <a:rPr lang="en-US" sz="4500" b="1" u="sng" dirty="0">
                <a:latin typeface="Times New Roman" panose="02020603050405020304" pitchFamily="18" charset="0"/>
                <a:cs typeface="Times New Roman" panose="02020603050405020304" pitchFamily="18" charset="0"/>
              </a:rPr>
            </a:br>
            <a:br>
              <a:rPr lang="en-US" b="1" dirty="0"/>
            </a:br>
            <a:br>
              <a:rPr lang="en-US" sz="7500" b="1" dirty="0"/>
            </a:br>
            <a:endParaRPr lang="en-US" sz="3200" b="1" dirty="0"/>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Conclude your project presentation.</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53</a:t>
            </a:fld>
            <a:endParaRPr lang="en-US" dirty="0">
              <a:solidFill>
                <a:prstClr val="white"/>
              </a:solidFill>
              <a:latin typeface="Calibri"/>
            </a:endParaRPr>
          </a:p>
        </p:txBody>
      </p:sp>
    </p:spTree>
    <p:extLst>
      <p:ext uri="{BB962C8B-B14F-4D97-AF65-F5344CB8AC3E}">
        <p14:creationId xmlns:p14="http://schemas.microsoft.com/office/powerpoint/2010/main" val="2631094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1574800" y="2129081"/>
            <a:ext cx="144780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just">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Mention the books, research papers, web links etc. </a:t>
            </a:r>
          </a:p>
          <a:p>
            <a:pPr marL="457200" indent="-457200" algn="just">
              <a:buFont typeface="Arial" panose="020B0604020202020204" pitchFamily="34" charset="0"/>
              <a:buChar char="•"/>
            </a:pPr>
            <a:r>
              <a:rPr lang="en-GB" sz="3000" dirty="0">
                <a:solidFill>
                  <a:schemeClr val="tx1">
                    <a:lumMod val="95000"/>
                    <a:lumOff val="5000"/>
                  </a:schemeClr>
                </a:solidFill>
                <a:latin typeface="Times New Roman" panose="02020603050405020304" pitchFamily="18" charset="0"/>
                <a:cs typeface="Times New Roman" panose="02020603050405020304" pitchFamily="18" charset="0"/>
              </a:rPr>
              <a:t>Insert references in this slide.</a:t>
            </a:r>
          </a:p>
          <a:p>
            <a:pPr marL="457200" indent="-457200" algn="just">
              <a:buFont typeface="Arial" panose="020B0604020202020204" pitchFamily="34" charset="0"/>
              <a:buChar char="•"/>
            </a:pPr>
            <a:r>
              <a:rPr lang="en-GB" sz="3000" dirty="0">
                <a:solidFill>
                  <a:schemeClr val="tx1">
                    <a:lumMod val="95000"/>
                    <a:lumOff val="5000"/>
                  </a:schemeClr>
                </a:solidFill>
                <a:latin typeface="Times New Roman" panose="02020603050405020304" pitchFamily="18" charset="0"/>
                <a:cs typeface="Times New Roman" panose="02020603050405020304" pitchFamily="18" charset="0"/>
              </a:rPr>
              <a:t>Use standard referencing style</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54</a:t>
            </a:fld>
            <a:endParaRPr lang="en-US" dirty="0">
              <a:solidFill>
                <a:prstClr val="white"/>
              </a:solidFill>
              <a:latin typeface="Calibri"/>
            </a:endParaRPr>
          </a:p>
        </p:txBody>
      </p:sp>
    </p:spTree>
    <p:extLst>
      <p:ext uri="{BB962C8B-B14F-4D97-AF65-F5344CB8AC3E}">
        <p14:creationId xmlns:p14="http://schemas.microsoft.com/office/powerpoint/2010/main" val="2924853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1498600" y="2129081"/>
            <a:ext cx="14554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rPr>
              <a:t>Note: 1 Slide only</a:t>
            </a:r>
          </a:p>
          <a:p>
            <a:pPr marL="457200" indent="-457200" algn="l">
              <a:buFont typeface="Arial" panose="020B0604020202020204"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Attach the Plaragism report of your project scope document from library staff of turnitin tool (</a:t>
            </a:r>
            <a:r>
              <a:rPr lang="en-US" sz="3000" u="sng"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http://turnitin.com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55</a:t>
            </a:fld>
            <a:endParaRPr lang="en-US" dirty="0">
              <a:solidFill>
                <a:prstClr val="white"/>
              </a:solidFill>
              <a:latin typeface="Calibri"/>
            </a:endParaRPr>
          </a:p>
        </p:txBody>
      </p:sp>
    </p:spTree>
    <p:extLst>
      <p:ext uri="{BB962C8B-B14F-4D97-AF65-F5344CB8AC3E}">
        <p14:creationId xmlns:p14="http://schemas.microsoft.com/office/powerpoint/2010/main" val="3276126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CA" sz="4500" b="1" u="sng" dirty="0">
                <a:latin typeface="Times New Roman" panose="02020603050405020304" pitchFamily="18" charset="0"/>
                <a:cs typeface="Times New Roman" panose="02020603050405020304" pitchFamily="18" charset="0"/>
              </a:rPr>
              <a:t>Demonstration</a:t>
            </a: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a:solidFill>
                <a:srgbClr val="FF0000"/>
              </a:solidFill>
            </a:endParaRPr>
          </a:p>
          <a:p>
            <a:pPr algn="just"/>
            <a:endParaRPr lang="en-US" sz="2800" b="1" dirty="0">
              <a:solidFill>
                <a:srgbClr val="FF0000"/>
              </a:solidFill>
            </a:endParaRPr>
          </a:p>
          <a:p>
            <a:pPr algn="just"/>
            <a:endParaRPr lang="en-US" sz="2800" b="1" dirty="0">
              <a:solidFill>
                <a:srgbClr val="FF0000"/>
              </a:solidFill>
            </a:endParaRPr>
          </a:p>
          <a:p>
            <a:pPr marL="457200" indent="-457200">
              <a:buFont typeface="Arial" panose="020B0604020202020204" pitchFamily="34" charset="0"/>
              <a:buChar char="•"/>
            </a:pPr>
            <a:r>
              <a:rPr lang="en-CA" sz="4000" b="1" u="sng" dirty="0">
                <a:solidFill>
                  <a:schemeClr val="tx1"/>
                </a:solidFill>
                <a:latin typeface="Times New Roman" panose="02020603050405020304" pitchFamily="18" charset="0"/>
                <a:cs typeface="Times New Roman" panose="02020603050405020304" pitchFamily="18" charset="0"/>
              </a:rPr>
              <a:t>Demonstration of One Major Module implementation of Proposed Project.</a:t>
            </a:r>
          </a:p>
          <a:p>
            <a:pPr marL="457200" indent="-457200">
              <a:buFont typeface="Arial" panose="020B0604020202020204" pitchFamily="34" charset="0"/>
              <a:buChar char="•"/>
            </a:pPr>
            <a:endParaRPr lang="en-CA" sz="3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046881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57</a:t>
            </a:fld>
            <a:endParaRPr lang="en-US" dirty="0">
              <a:solidFill>
                <a:prstClr val="white"/>
              </a:solidFill>
              <a:latin typeface="Calibri"/>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28" y="213788"/>
            <a:ext cx="1409504" cy="1409504"/>
          </a:xfrm>
          <a:prstGeom prst="rect">
            <a:avLst/>
          </a:prstGeom>
        </p:spPr>
      </p:pic>
    </p:spTree>
    <p:extLst>
      <p:ext uri="{BB962C8B-B14F-4D97-AF65-F5344CB8AC3E}">
        <p14:creationId xmlns:p14="http://schemas.microsoft.com/office/powerpoint/2010/main" val="3068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specify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purpose of your project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Mention the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key goals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 selecting the project.</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Provide the local, international and professional impact.  </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6</a:t>
            </a:fld>
            <a:endParaRPr lang="en-US" dirty="0">
              <a:solidFill>
                <a:prstClr val="white"/>
              </a:solidFill>
              <a:latin typeface="Calibri"/>
            </a:endParaRPr>
          </a:p>
        </p:txBody>
      </p:sp>
    </p:spTree>
    <p:extLst>
      <p:ext uri="{BB962C8B-B14F-4D97-AF65-F5344CB8AC3E}">
        <p14:creationId xmlns:p14="http://schemas.microsoft.com/office/powerpoint/2010/main" val="88984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br>
              <a:rPr lang="en-US" sz="7500" b="1" dirty="0"/>
            </a:br>
            <a:endParaRPr lang="en-US" sz="3200" b="1"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 only</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specify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the purpose of your project</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Mention the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key goals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of selecting the project.</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Provide the local, international and professional impact.  </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93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Statement</a:t>
            </a:r>
            <a:br>
              <a:rPr lang="en-US" b="1" dirty="0"/>
            </a:br>
            <a:br>
              <a:rPr lang="en-US" sz="7500" b="1" dirty="0"/>
            </a:br>
            <a:endParaRPr lang="en-US" sz="3200" b="1" dirty="0"/>
          </a:p>
        </p:txBody>
      </p:sp>
      <p:sp>
        <p:nvSpPr>
          <p:cNvPr id="3" name="Content Placeholder 2"/>
          <p:cNvSpPr txBox="1">
            <a:spLocks/>
          </p:cNvSpPr>
          <p:nvPr/>
        </p:nvSpPr>
        <p:spPr>
          <a:xfrm>
            <a:off x="1574800" y="2129081"/>
            <a:ext cx="143256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Slide</a:t>
            </a:r>
          </a:p>
          <a:p>
            <a:pPr marL="391866" indent="-391866" algn="just">
              <a:buFont typeface="Arial" pitchFamily="34" charset="0"/>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discuss the following items:</a:t>
            </a:r>
          </a:p>
          <a:p>
            <a:pPr marL="849066" lvl="2"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What problems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does your software solve?</a:t>
            </a:r>
          </a:p>
          <a:p>
            <a:pPr marL="849066" lvl="2"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Why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you are developing this system? </a:t>
            </a:r>
          </a:p>
          <a:p>
            <a:pPr marL="849066" lvl="2"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Does the similar system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already exist?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If yes</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how will the re-implementation help your learning? </a:t>
            </a:r>
          </a:p>
          <a:p>
            <a:pPr marL="849066" lvl="2" indent="-391866" algn="just">
              <a:buFont typeface="Arial" pitchFamily="34" charset="0"/>
              <a:buChar char="•"/>
            </a:pP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What skills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do you expect to learn from this project? </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8</a:t>
            </a:fld>
            <a:endParaRPr lang="en-US" dirty="0">
              <a:solidFill>
                <a:prstClr val="white"/>
              </a:solidFill>
              <a:latin typeface="Calibri"/>
            </a:endParaRPr>
          </a:p>
        </p:txBody>
      </p:sp>
    </p:spTree>
    <p:extLst>
      <p:ext uri="{BB962C8B-B14F-4D97-AF65-F5344CB8AC3E}">
        <p14:creationId xmlns:p14="http://schemas.microsoft.com/office/powerpoint/2010/main" val="218273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Problem Solution</a:t>
            </a:r>
            <a:br>
              <a:rPr lang="en-US" b="1" dirty="0"/>
            </a:br>
            <a:br>
              <a:rPr lang="en-US" sz="7500" b="1" dirty="0"/>
            </a:br>
            <a:endParaRPr lang="en-US" sz="3200" b="1" dirty="0"/>
          </a:p>
        </p:txBody>
      </p:sp>
      <p:sp>
        <p:nvSpPr>
          <p:cNvPr id="3" name="Content Placeholder 2"/>
          <p:cNvSpPr txBox="1">
            <a:spLocks/>
          </p:cNvSpPr>
          <p:nvPr/>
        </p:nvSpPr>
        <p:spPr>
          <a:xfrm>
            <a:off x="1651000" y="2129081"/>
            <a:ext cx="142494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b="1" dirty="0">
                <a:solidFill>
                  <a:srgbClr val="FF0000"/>
                </a:solidFill>
              </a:rPr>
              <a:t>Note: 1 -  Slide</a:t>
            </a:r>
          </a:p>
          <a:p>
            <a:pPr marL="457200" indent="-457200" algn="just">
              <a:buFont typeface="Wingdings" panose="05000000000000000000" pitchFamily="2" charset="2"/>
              <a:buChar char="§"/>
            </a:pP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Based on your proposed project type,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explain how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your project/system </a:t>
            </a:r>
            <a:r>
              <a:rPr lang="en-US" sz="3000" b="1" dirty="0">
                <a:solidFill>
                  <a:schemeClr val="tx1">
                    <a:lumMod val="95000"/>
                    <a:lumOff val="5000"/>
                  </a:schemeClr>
                </a:solidFill>
                <a:latin typeface="Times New Roman" panose="02020603050405020304" pitchFamily="18" charset="0"/>
                <a:cs typeface="Times New Roman" panose="02020603050405020304" pitchFamily="18" charset="0"/>
              </a:rPr>
              <a:t>will solve the problems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mentioned in the problem statement.</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8EF9831-35B4-4843-9AA9-F06FC1EDDB89}" type="slidenum">
              <a:rPr lang="en-US">
                <a:solidFill>
                  <a:prstClr val="white"/>
                </a:solidFill>
                <a:latin typeface="Calibri"/>
              </a:rPr>
              <a:pPr/>
              <a:t>9</a:t>
            </a:fld>
            <a:endParaRPr lang="en-US" dirty="0">
              <a:solidFill>
                <a:prstClr val="white"/>
              </a:solidFill>
              <a:latin typeface="Calibri"/>
            </a:endParaRPr>
          </a:p>
        </p:txBody>
      </p:sp>
    </p:spTree>
    <p:extLst>
      <p:ext uri="{BB962C8B-B14F-4D97-AF65-F5344CB8AC3E}">
        <p14:creationId xmlns:p14="http://schemas.microsoft.com/office/powerpoint/2010/main" val="360616997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3149</Words>
  <Application>Microsoft Office PowerPoint</Application>
  <PresentationFormat>Custom</PresentationFormat>
  <Paragraphs>489</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Symbol</vt:lpstr>
      <vt:lpstr>Times New Roman</vt:lpstr>
      <vt:lpstr>Wingdings</vt:lpstr>
      <vt:lpstr>2_Office Theme</vt:lpstr>
      <vt:lpstr>Department Of Computer Science  </vt:lpstr>
      <vt:lpstr>Final Report  Project Title (Valid Title, reflecting scope and objectives)   </vt:lpstr>
      <vt:lpstr>PowerPoint Presentation</vt:lpstr>
      <vt:lpstr>Abstract  </vt:lpstr>
      <vt:lpstr>Project Category  </vt:lpstr>
      <vt:lpstr>Introduction  </vt:lpstr>
      <vt:lpstr>Introduction  </vt:lpstr>
      <vt:lpstr>Problem Statement  </vt:lpstr>
      <vt:lpstr>Problem Solution  </vt:lpstr>
      <vt:lpstr>Advantages/Benefits of Proposed System  </vt:lpstr>
      <vt:lpstr>Related System Analysis/Literature Review  </vt:lpstr>
      <vt:lpstr>Scope  </vt:lpstr>
      <vt:lpstr>Modules  </vt:lpstr>
      <vt:lpstr>Module-1: Module Name   </vt:lpstr>
      <vt:lpstr>System Limitations/Constraints   </vt:lpstr>
      <vt:lpstr>Software Process Methodology    </vt:lpstr>
      <vt:lpstr>Tools and Technologies    </vt:lpstr>
      <vt:lpstr>Team Members Individual Tasks/Work Division     </vt:lpstr>
      <vt:lpstr>Data Gathering Approach      </vt:lpstr>
      <vt:lpstr>Concepts      </vt:lpstr>
      <vt:lpstr>Gantt Chart       </vt:lpstr>
      <vt:lpstr>Mockups     </vt:lpstr>
      <vt:lpstr>PowerPoint Presentation</vt:lpstr>
      <vt:lpstr>Block Diagram of Proposed Project </vt:lpstr>
      <vt:lpstr>Requirement Elicitation Techniques </vt:lpstr>
      <vt:lpstr>Use Case Diagrams  </vt:lpstr>
      <vt:lpstr>Use Case Diagram –Use Case Tittle </vt:lpstr>
      <vt:lpstr>List of Use Cases Module Wise  Module-1: Module Name   </vt:lpstr>
      <vt:lpstr>Non-Functional Requirement  </vt:lpstr>
      <vt:lpstr>PowerPoint Presentation</vt:lpstr>
      <vt:lpstr>Architecture Diagram of Proposed Project </vt:lpstr>
      <vt:lpstr>Process Flow Diagram of Proposed Project </vt:lpstr>
      <vt:lpstr>Activity Diagrams </vt:lpstr>
      <vt:lpstr>Activity Diagram of Project Name  </vt:lpstr>
      <vt:lpstr>Class Diagram or Data Flow Diagrams </vt:lpstr>
      <vt:lpstr>Sequence Diagram </vt:lpstr>
      <vt:lpstr>Sequence Diagram of Project Name </vt:lpstr>
      <vt:lpstr>Schematic Diagram (Only for Hardware Projects) </vt:lpstr>
      <vt:lpstr>Timing Diagram (Only for Hardware Projects) </vt:lpstr>
      <vt:lpstr>Data Representation [ERD, XML schema,JSON Schema ]    </vt:lpstr>
      <vt:lpstr>PowerPoint Presentation</vt:lpstr>
      <vt:lpstr>Algorithm &amp; Implementation</vt:lpstr>
      <vt:lpstr>Human Computer Design</vt:lpstr>
      <vt:lpstr>User Interfaces</vt:lpstr>
      <vt:lpstr>PowerPoint Presentation</vt:lpstr>
      <vt:lpstr>Testing Methodology </vt:lpstr>
      <vt:lpstr>List of Test Case Cases Module Wise  Module-1: Module Name   </vt:lpstr>
      <vt:lpstr>Lesson Learnt   </vt:lpstr>
      <vt:lpstr>Lesson Learnt   </vt:lpstr>
      <vt:lpstr>Work Break Down </vt:lpstr>
      <vt:lpstr>Work Break Down   </vt:lpstr>
      <vt:lpstr>Reviews Details     </vt:lpstr>
      <vt:lpstr>Conclusion    </vt:lpstr>
      <vt:lpstr>References</vt:lpstr>
      <vt:lpstr>Plaragism Report</vt:lpstr>
      <vt:lpstr>Demonstration</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Zeeshan Abbasi</cp:lastModifiedBy>
  <cp:revision>1111</cp:revision>
  <dcterms:created xsi:type="dcterms:W3CDTF">2006-08-16T00:00:00Z</dcterms:created>
  <dcterms:modified xsi:type="dcterms:W3CDTF">2022-12-29T20:00:23Z</dcterms:modified>
</cp:coreProperties>
</file>