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4"/>
  </p:sldMasterIdLst>
  <p:notesMasterIdLst>
    <p:notesMasterId r:id="rId58"/>
  </p:notesMasterIdLst>
  <p:handoutMasterIdLst>
    <p:handoutMasterId r:id="rId59"/>
  </p:handoutMasterIdLst>
  <p:sldIdLst>
    <p:sldId id="435" r:id="rId5"/>
    <p:sldId id="456" r:id="rId6"/>
    <p:sldId id="443" r:id="rId7"/>
    <p:sldId id="457" r:id="rId8"/>
    <p:sldId id="458" r:id="rId9"/>
    <p:sldId id="423" r:id="rId10"/>
    <p:sldId id="459" r:id="rId11"/>
    <p:sldId id="460" r:id="rId12"/>
    <p:sldId id="445" r:id="rId13"/>
    <p:sldId id="444" r:id="rId14"/>
    <p:sldId id="419" r:id="rId15"/>
    <p:sldId id="446" r:id="rId16"/>
    <p:sldId id="462" r:id="rId17"/>
    <p:sldId id="466" r:id="rId18"/>
    <p:sldId id="467" r:id="rId19"/>
    <p:sldId id="493" r:id="rId20"/>
    <p:sldId id="463" r:id="rId21"/>
    <p:sldId id="468" r:id="rId22"/>
    <p:sldId id="464" r:id="rId23"/>
    <p:sldId id="465" r:id="rId24"/>
    <p:sldId id="475" r:id="rId25"/>
    <p:sldId id="449" r:id="rId26"/>
    <p:sldId id="476" r:id="rId27"/>
    <p:sldId id="477" r:id="rId28"/>
    <p:sldId id="479" r:id="rId29"/>
    <p:sldId id="478" r:id="rId30"/>
    <p:sldId id="480" r:id="rId31"/>
    <p:sldId id="481" r:id="rId32"/>
    <p:sldId id="447" r:id="rId33"/>
    <p:sldId id="448" r:id="rId34"/>
    <p:sldId id="450" r:id="rId35"/>
    <p:sldId id="483" r:id="rId36"/>
    <p:sldId id="484" r:id="rId37"/>
    <p:sldId id="485" r:id="rId38"/>
    <p:sldId id="486" r:id="rId39"/>
    <p:sldId id="487" r:id="rId40"/>
    <p:sldId id="488" r:id="rId41"/>
    <p:sldId id="489" r:id="rId42"/>
    <p:sldId id="454" r:id="rId43"/>
    <p:sldId id="490" r:id="rId44"/>
    <p:sldId id="492" r:id="rId45"/>
    <p:sldId id="491" r:id="rId46"/>
    <p:sldId id="453" r:id="rId47"/>
    <p:sldId id="469" r:id="rId48"/>
    <p:sldId id="470" r:id="rId49"/>
    <p:sldId id="471" r:id="rId50"/>
    <p:sldId id="472" r:id="rId51"/>
    <p:sldId id="473" r:id="rId52"/>
    <p:sldId id="474" r:id="rId53"/>
    <p:sldId id="431" r:id="rId54"/>
    <p:sldId id="432" r:id="rId55"/>
    <p:sldId id="433" r:id="rId56"/>
    <p:sldId id="434" r:id="rId57"/>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4434" autoAdjust="0"/>
  </p:normalViewPr>
  <p:slideViewPr>
    <p:cSldViewPr>
      <p:cViewPr>
        <p:scale>
          <a:sx n="66" d="100"/>
          <a:sy n="66" d="100"/>
        </p:scale>
        <p:origin x="132" y="-360"/>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6EF4D0-DC58-48C4-AF99-E3C313F39D2C}"/>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6BD4C92-DD6F-4E59-BF8D-134E014D2627}"/>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E7EB8876-9C13-4A98-B2A8-D6719F85B2E3}" type="datetimeFigureOut">
              <a:rPr lang="en-US" smtClean="0"/>
              <a:t>5/11/2021</a:t>
            </a:fld>
            <a:endParaRPr lang="en-US"/>
          </a:p>
        </p:txBody>
      </p:sp>
      <p:sp>
        <p:nvSpPr>
          <p:cNvPr id="4" name="Footer Placeholder 3">
            <a:extLst>
              <a:ext uri="{FF2B5EF4-FFF2-40B4-BE49-F238E27FC236}">
                <a16:creationId xmlns:a16="http://schemas.microsoft.com/office/drawing/2014/main" id="{A2074CE7-A30C-48EB-B4EA-18725AE2910D}"/>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8BCC5E-0007-4EF6-9AC3-CD2677F3116C}"/>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320CC3D2-D482-4876-BCFD-D3F984801DFB}" type="slidenum">
              <a:rPr lang="en-US" smtClean="0"/>
              <a:t>‹#›</a:t>
            </a:fld>
            <a:endParaRPr lang="en-US"/>
          </a:p>
        </p:txBody>
      </p:sp>
    </p:spTree>
    <p:extLst>
      <p:ext uri="{BB962C8B-B14F-4D97-AF65-F5344CB8AC3E}">
        <p14:creationId xmlns:p14="http://schemas.microsoft.com/office/powerpoint/2010/main" val="25861131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5/11/2021</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hf hdr="0" ftr="0" dt="0"/>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extLst>
      <p:ext uri="{BB962C8B-B14F-4D97-AF65-F5344CB8AC3E}">
        <p14:creationId xmlns:p14="http://schemas.microsoft.com/office/powerpoint/2010/main" val="135604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tx1"/>
                </a:solidFill>
              </a:defRPr>
            </a:lvl1pPr>
          </a:lstStyle>
          <a:p>
            <a:fld id="{A8EF9831-35B4-4843-9AA9-F06FC1EDDB89}" type="slidenum">
              <a:rPr lang="en-US" smtClean="0"/>
              <a:pPr/>
              <a:t>‹#›</a:t>
            </a:fld>
            <a:endParaRPr lang="en-US" dirty="0"/>
          </a:p>
        </p:txBody>
      </p:sp>
      <p:pic>
        <p:nvPicPr>
          <p:cNvPr id="4" name="Picture 3">
            <a:extLst>
              <a:ext uri="{FF2B5EF4-FFF2-40B4-BE49-F238E27FC236}">
                <a16:creationId xmlns:a16="http://schemas.microsoft.com/office/drawing/2014/main" id="{985802B2-D205-4C59-A53A-94D44D9F6201}"/>
              </a:ext>
            </a:extLst>
          </p:cNvPr>
          <p:cNvPicPr>
            <a:picLocks noChangeAspect="1"/>
          </p:cNvPicPr>
          <p:nvPr userDrawn="1"/>
        </p:nvPicPr>
        <p:blipFill>
          <a:blip r:embed="rId2"/>
          <a:stretch>
            <a:fillRect/>
          </a:stretch>
        </p:blipFill>
        <p:spPr>
          <a:xfrm>
            <a:off x="69115" y="114365"/>
            <a:ext cx="1619250" cy="1609725"/>
          </a:xfrm>
          <a:prstGeom prst="rect">
            <a:avLst/>
          </a:prstGeom>
        </p:spPr>
      </p:pic>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3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2133602"/>
            <a:ext cx="14630400" cy="6034618"/>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688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187"/>
            <a:ext cx="3657600" cy="7802034"/>
          </a:xfrm>
          <a:prstGeom prst="rect">
            <a:avLst/>
          </a:prstGeom>
        </p:spPr>
        <p:txBody>
          <a:bodyPr vert="eaVert"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366187"/>
            <a:ext cx="10701867" cy="7802034"/>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94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idx="1"/>
          </p:nvPr>
        </p:nvSpPr>
        <p:spPr>
          <a:xfrm>
            <a:off x="812800" y="2133602"/>
            <a:ext cx="14630400" cy="6034618"/>
          </a:xfrm>
          <a:prstGeom prst="rect">
            <a:avLst/>
          </a:prstGeom>
        </p:spPr>
        <p:txBody>
          <a:bodyPr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908800" y="8534402"/>
            <a:ext cx="677333" cy="486834"/>
          </a:xfrm>
        </p:spPr>
        <p:txBody>
          <a:bodyPr/>
          <a:lstStyle>
            <a:lvl1pPr>
              <a:defRPr>
                <a:solidFill>
                  <a:schemeClr val="tx1"/>
                </a:solidFill>
              </a:defRPr>
            </a:lvl1pPr>
          </a:lstStyle>
          <a:p>
            <a:fld id="{A8EF9831-35B4-4843-9AA9-F06FC1EDDB89}" type="slidenum">
              <a:rPr lang="en-US" smtClean="0"/>
              <a:pPr/>
              <a:t>‹#›</a:t>
            </a:fld>
            <a:endParaRPr lang="en-US" dirty="0"/>
          </a:p>
        </p:txBody>
      </p:sp>
    </p:spTree>
    <p:extLst>
      <p:ext uri="{BB962C8B-B14F-4D97-AF65-F5344CB8AC3E}">
        <p14:creationId xmlns:p14="http://schemas.microsoft.com/office/powerpoint/2010/main" val="28689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113" y="5875868"/>
            <a:ext cx="13817600" cy="1816100"/>
          </a:xfrm>
          <a:prstGeom prst="rect">
            <a:avLst/>
          </a:prstGeom>
        </p:spPr>
        <p:txBody>
          <a:bodyPr lIns="104498" tIns="52249" rIns="104498" bIns="52249"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284113" y="3875623"/>
            <a:ext cx="13817600" cy="2000249"/>
          </a:xfrm>
          <a:prstGeom prst="rect">
            <a:avLst/>
          </a:prstGeom>
        </p:spPr>
        <p:txBody>
          <a:bodyPr lIns="104498" tIns="52249" rIns="104498" bIns="52249"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15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sz="half" idx="1"/>
          </p:nvPr>
        </p:nvSpPr>
        <p:spPr>
          <a:xfrm>
            <a:off x="812800"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63467"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49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lvl1pPr>
              <a:defRPr/>
            </a:lvl1pPr>
          </a:lstStyle>
          <a:p>
            <a:r>
              <a:rPr lang="en-US"/>
              <a:t>Click to edit Master title style</a:t>
            </a:r>
          </a:p>
        </p:txBody>
      </p:sp>
      <p:sp>
        <p:nvSpPr>
          <p:cNvPr id="3" name="Text Placeholder 2"/>
          <p:cNvSpPr>
            <a:spLocks noGrp="1"/>
          </p:cNvSpPr>
          <p:nvPr>
            <p:ph type="body" idx="1"/>
          </p:nvPr>
        </p:nvSpPr>
        <p:spPr>
          <a:xfrm>
            <a:off x="812802" y="2046818"/>
            <a:ext cx="7182557"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812802" y="2899834"/>
            <a:ext cx="7182557"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57825" y="2046818"/>
            <a:ext cx="7185378"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8257825" y="2899834"/>
            <a:ext cx="7185378"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308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32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558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364066"/>
            <a:ext cx="5348113" cy="1549400"/>
          </a:xfrm>
          <a:prstGeom prst="rect">
            <a:avLst/>
          </a:prstGeom>
        </p:spPr>
        <p:txBody>
          <a:bodyPr lIns="104498" tIns="52249" rIns="104498" bIns="52249" anchor="b"/>
          <a:lstStyle>
            <a:lvl1pPr algn="l">
              <a:defRPr sz="2300" b="1"/>
            </a:lvl1pPr>
          </a:lstStyle>
          <a:p>
            <a:r>
              <a:rPr lang="en-US"/>
              <a:t>Click to edit Master title style</a:t>
            </a:r>
          </a:p>
        </p:txBody>
      </p:sp>
      <p:sp>
        <p:nvSpPr>
          <p:cNvPr id="3" name="Content Placeholder 2"/>
          <p:cNvSpPr>
            <a:spLocks noGrp="1"/>
          </p:cNvSpPr>
          <p:nvPr>
            <p:ph idx="1"/>
          </p:nvPr>
        </p:nvSpPr>
        <p:spPr>
          <a:xfrm>
            <a:off x="6355649" y="364072"/>
            <a:ext cx="9087557" cy="7804151"/>
          </a:xfrm>
          <a:prstGeom prst="rect">
            <a:avLst/>
          </a:prstGeom>
        </p:spPr>
        <p:txBody>
          <a:bodyPr lIns="104498" tIns="52249" rIns="104498" bIns="52249"/>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3" y="1913472"/>
            <a:ext cx="5348113" cy="6254751"/>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371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1" y="6400804"/>
            <a:ext cx="9753600" cy="755651"/>
          </a:xfrm>
          <a:prstGeom prst="rect">
            <a:avLst/>
          </a:prstGeom>
        </p:spPr>
        <p:txBody>
          <a:bodyPr lIns="104498" tIns="52249" rIns="104498" bIns="52249"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3186291" y="817034"/>
            <a:ext cx="9753600" cy="5486400"/>
          </a:xfrm>
          <a:prstGeom prst="rect">
            <a:avLst/>
          </a:prstGeom>
        </p:spPr>
        <p:txBody>
          <a:bodyPr lIns="104498" tIns="52249" rIns="104498" bIns="52249"/>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dirty="0"/>
          </a:p>
        </p:txBody>
      </p:sp>
      <p:sp>
        <p:nvSpPr>
          <p:cNvPr id="4" name="Text Placeholder 3"/>
          <p:cNvSpPr>
            <a:spLocks noGrp="1"/>
          </p:cNvSpPr>
          <p:nvPr>
            <p:ph type="body" sz="half" idx="2"/>
          </p:nvPr>
        </p:nvSpPr>
        <p:spPr>
          <a:xfrm>
            <a:off x="3186291" y="7156455"/>
            <a:ext cx="9753600" cy="1073149"/>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256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4"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prstTxWarp prst="textNoShape">
              <a:avLst/>
            </a:prstTxWarp>
          </a:bodyPr>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398" y="2667000"/>
            <a:ext cx="10515203" cy="5475817"/>
          </a:xfrm>
          <a:prstGeom prst="rect">
            <a:avLst/>
          </a:prstGeom>
        </p:spPr>
      </p:pic>
      <p:sp>
        <p:nvSpPr>
          <p:cNvPr id="6" name="Title 1">
            <a:extLst>
              <a:ext uri="{FF2B5EF4-FFF2-40B4-BE49-F238E27FC236}">
                <a16:creationId xmlns:a16="http://schemas.microsoft.com/office/drawing/2014/main" id="{1FD4AFF9-25A2-4447-8E8E-C39D94D4DB7B}"/>
              </a:ext>
            </a:extLst>
          </p:cNvPr>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br>
              <a:rPr lang="en-US" sz="7500" b="1" dirty="0"/>
            </a:br>
            <a:endParaRPr lang="en-US" sz="3200" b="1" dirty="0"/>
          </a:p>
        </p:txBody>
      </p:sp>
    </p:spTree>
    <p:extLst>
      <p:ext uri="{BB962C8B-B14F-4D97-AF65-F5344CB8AC3E}">
        <p14:creationId xmlns:p14="http://schemas.microsoft.com/office/powerpoint/2010/main" val="37874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Software Design Methodology</a:t>
            </a:r>
            <a:br>
              <a:rPr lang="en-US" sz="7500" b="1" dirty="0"/>
            </a:br>
            <a:endParaRPr lang="en-US" sz="3200" b="1" dirty="0"/>
          </a:p>
        </p:txBody>
      </p:sp>
      <p:sp>
        <p:nvSpPr>
          <p:cNvPr id="3" name="Content Placeholder 2"/>
          <p:cNvSpPr txBox="1">
            <a:spLocks/>
          </p:cNvSpPr>
          <p:nvPr/>
        </p:nvSpPr>
        <p:spPr>
          <a:xfrm>
            <a:off x="355600" y="2209800"/>
            <a:ext cx="155448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defTabSz="1044976">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Design Methodology:</a:t>
            </a:r>
          </a:p>
          <a:p>
            <a:pPr algn="just" defTabSz="1044976"/>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Object oriented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Methodology</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will be used to develop the app. As the app is meant to be used by different patients with their own specific data and set of details, the OOP is most suitable for this purpose. </a:t>
            </a:r>
          </a:p>
          <a:p>
            <a:pPr algn="just" defTabSz="1044976"/>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For web, JavaScript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will be used in object-oriented form.</a:t>
            </a:r>
          </a:p>
          <a:p>
            <a:pPr algn="just" defTabSz="1044976"/>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For OOP, Java and Kotlin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are used to produce Android app and swift in used to develop iOS app.</a:t>
            </a:r>
          </a:p>
          <a:p>
            <a:pPr algn="just" defTabSz="1044976"/>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As OOP is implemented, SDS will mostly include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Class Diagrams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representing inheritance, composition, and relations etc.</a:t>
            </a:r>
          </a:p>
          <a:p>
            <a:pPr marL="391866" indent="-391866" algn="just" defTabSz="1044976">
              <a:buFont typeface="Arial"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33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Process Flow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8E15270-EB96-4AA6-B039-A067258246CB}"/>
              </a:ext>
            </a:extLst>
          </p:cNvPr>
          <p:cNvSpPr/>
          <p:nvPr/>
        </p:nvSpPr>
        <p:spPr>
          <a:xfrm>
            <a:off x="3098800" y="8211742"/>
            <a:ext cx="102108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Figure-1: Process Flow Diagram – System Interaction For Tranquility. </a:t>
            </a:r>
            <a:endParaRPr lang="en-US" sz="2400" u="sng" dirty="0"/>
          </a:p>
        </p:txBody>
      </p:sp>
      <p:pic>
        <p:nvPicPr>
          <p:cNvPr id="5" name="Picture 4" descr="Graphical user interface&#10;&#10;Description automatically generated">
            <a:extLst>
              <a:ext uri="{FF2B5EF4-FFF2-40B4-BE49-F238E27FC236}">
                <a16:creationId xmlns:a16="http://schemas.microsoft.com/office/drawing/2014/main" id="{C1B00F33-C592-4B64-85B7-317451742AEC}"/>
              </a:ext>
            </a:extLst>
          </p:cNvPr>
          <p:cNvPicPr>
            <a:picLocks noChangeAspect="1"/>
          </p:cNvPicPr>
          <p:nvPr/>
        </p:nvPicPr>
        <p:blipFill rotWithShape="1">
          <a:blip r:embed="rId2">
            <a:extLst>
              <a:ext uri="{28A0092B-C50C-407E-A947-70E740481C1C}">
                <a14:useLocalDpi xmlns:a14="http://schemas.microsoft.com/office/drawing/2010/main" val="0"/>
              </a:ext>
            </a:extLst>
          </a:blip>
          <a:srcRect t="8333" b="15049"/>
          <a:stretch/>
        </p:blipFill>
        <p:spPr>
          <a:xfrm>
            <a:off x="2589212" y="2129081"/>
            <a:ext cx="11077575" cy="6035483"/>
          </a:xfrm>
          <a:prstGeom prst="rect">
            <a:avLst/>
          </a:prstGeom>
        </p:spPr>
      </p:pic>
    </p:spTree>
    <p:extLst>
      <p:ext uri="{BB962C8B-B14F-4D97-AF65-F5344CB8AC3E}">
        <p14:creationId xmlns:p14="http://schemas.microsoft.com/office/powerpoint/2010/main" val="2829961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Architecture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A8E15270-EB96-4AA6-B039-A067258246CB}"/>
              </a:ext>
            </a:extLst>
          </p:cNvPr>
          <p:cNvSpPr/>
          <p:nvPr/>
        </p:nvSpPr>
        <p:spPr>
          <a:xfrm>
            <a:off x="3213100" y="8229600"/>
            <a:ext cx="98298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Figure-2: Client-Server Architecture Diagram </a:t>
            </a:r>
            <a:endParaRPr lang="en-US" sz="2400" u="sng" dirty="0"/>
          </a:p>
        </p:txBody>
      </p:sp>
      <p:pic>
        <p:nvPicPr>
          <p:cNvPr id="5" name="Picture 4" descr="Diagram, schematic&#10;&#10;Description automatically generated">
            <a:extLst>
              <a:ext uri="{FF2B5EF4-FFF2-40B4-BE49-F238E27FC236}">
                <a16:creationId xmlns:a16="http://schemas.microsoft.com/office/drawing/2014/main" id="{D74BF12E-5C7E-4415-A1B3-C3D4865D0960}"/>
              </a:ext>
            </a:extLst>
          </p:cNvPr>
          <p:cNvPicPr>
            <a:picLocks noChangeAspect="1"/>
          </p:cNvPicPr>
          <p:nvPr/>
        </p:nvPicPr>
        <p:blipFill rotWithShape="1">
          <a:blip r:embed="rId2">
            <a:extLst>
              <a:ext uri="{28A0092B-C50C-407E-A947-70E740481C1C}">
                <a14:useLocalDpi xmlns:a14="http://schemas.microsoft.com/office/drawing/2010/main" val="0"/>
              </a:ext>
            </a:extLst>
          </a:blip>
          <a:srcRect b="46974"/>
          <a:stretch/>
        </p:blipFill>
        <p:spPr>
          <a:xfrm>
            <a:off x="1444621" y="2673967"/>
            <a:ext cx="13366757" cy="5010747"/>
          </a:xfrm>
          <a:prstGeom prst="rect">
            <a:avLst/>
          </a:prstGeom>
        </p:spPr>
      </p:pic>
    </p:spTree>
    <p:extLst>
      <p:ext uri="{BB962C8B-B14F-4D97-AF65-F5344CB8AC3E}">
        <p14:creationId xmlns:p14="http://schemas.microsoft.com/office/powerpoint/2010/main" val="192079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UC Diagram of Profile Management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descr="Diagram, schematic&#10;&#10;Description automatically generated">
            <a:extLst>
              <a:ext uri="{FF2B5EF4-FFF2-40B4-BE49-F238E27FC236}">
                <a16:creationId xmlns:a16="http://schemas.microsoft.com/office/drawing/2014/main" id="{2E295093-315D-4315-84AE-779F33AB3974}"/>
              </a:ext>
            </a:extLst>
          </p:cNvPr>
          <p:cNvPicPr>
            <a:picLocks noChangeAspect="1"/>
          </p:cNvPicPr>
          <p:nvPr/>
        </p:nvPicPr>
        <p:blipFill rotWithShape="1">
          <a:blip r:embed="rId2">
            <a:extLst>
              <a:ext uri="{28A0092B-C50C-407E-A947-70E740481C1C}">
                <a14:useLocalDpi xmlns:a14="http://schemas.microsoft.com/office/drawing/2010/main" val="0"/>
              </a:ext>
            </a:extLst>
          </a:blip>
          <a:srcRect l="4689" t="2888" r="34374" b="2762"/>
          <a:stretch/>
        </p:blipFill>
        <p:spPr>
          <a:xfrm>
            <a:off x="1969796" y="1981200"/>
            <a:ext cx="12316408" cy="6858000"/>
          </a:xfrm>
          <a:prstGeom prst="rect">
            <a:avLst/>
          </a:prstGeom>
        </p:spPr>
      </p:pic>
    </p:spTree>
    <p:extLst>
      <p:ext uri="{BB962C8B-B14F-4D97-AF65-F5344CB8AC3E}">
        <p14:creationId xmlns:p14="http://schemas.microsoft.com/office/powerpoint/2010/main" val="44592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UC Diagram of Online Doctor</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8787D6CF-0175-4167-972F-10E30F4C4EBE}"/>
              </a:ext>
            </a:extLst>
          </p:cNvPr>
          <p:cNvPicPr>
            <a:picLocks noChangeAspect="1"/>
          </p:cNvPicPr>
          <p:nvPr/>
        </p:nvPicPr>
        <p:blipFill rotWithShape="1">
          <a:blip r:embed="rId2">
            <a:extLst>
              <a:ext uri="{28A0092B-C50C-407E-A947-70E740481C1C}">
                <a14:useLocalDpi xmlns:a14="http://schemas.microsoft.com/office/drawing/2010/main" val="0"/>
              </a:ext>
            </a:extLst>
          </a:blip>
          <a:srcRect t="1588" b="1588"/>
          <a:stretch/>
        </p:blipFill>
        <p:spPr>
          <a:xfrm>
            <a:off x="3017737" y="1919531"/>
            <a:ext cx="10220526" cy="6995869"/>
          </a:xfrm>
          <a:prstGeom prst="rect">
            <a:avLst/>
          </a:prstGeom>
        </p:spPr>
      </p:pic>
    </p:spTree>
    <p:extLst>
      <p:ext uri="{BB962C8B-B14F-4D97-AF65-F5344CB8AC3E}">
        <p14:creationId xmlns:p14="http://schemas.microsoft.com/office/powerpoint/2010/main" val="59195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UC Diagram of Online Community</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B8E6226D-8AEA-4A34-82C2-9DB38D4616F0}"/>
              </a:ext>
            </a:extLst>
          </p:cNvPr>
          <p:cNvPicPr>
            <a:picLocks noChangeAspect="1"/>
          </p:cNvPicPr>
          <p:nvPr/>
        </p:nvPicPr>
        <p:blipFill rotWithShape="1">
          <a:blip r:embed="rId2">
            <a:extLst>
              <a:ext uri="{28A0092B-C50C-407E-A947-70E740481C1C}">
                <a14:useLocalDpi xmlns:a14="http://schemas.microsoft.com/office/drawing/2010/main" val="0"/>
              </a:ext>
            </a:extLst>
          </a:blip>
          <a:srcRect t="1588" b="1588"/>
          <a:stretch/>
        </p:blipFill>
        <p:spPr>
          <a:xfrm>
            <a:off x="3082668" y="1913170"/>
            <a:ext cx="10090664" cy="6906980"/>
          </a:xfrm>
          <a:prstGeom prst="rect">
            <a:avLst/>
          </a:prstGeom>
        </p:spPr>
      </p:pic>
    </p:spTree>
    <p:extLst>
      <p:ext uri="{BB962C8B-B14F-4D97-AF65-F5344CB8AC3E}">
        <p14:creationId xmlns:p14="http://schemas.microsoft.com/office/powerpoint/2010/main" val="2663647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UC Diagram of Emergency Protocol</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0" name="Picture 9" descr="Diagram&#10;&#10;Description automatically generated">
            <a:extLst>
              <a:ext uri="{FF2B5EF4-FFF2-40B4-BE49-F238E27FC236}">
                <a16:creationId xmlns:a16="http://schemas.microsoft.com/office/drawing/2014/main" id="{47F8CFAA-C0EC-4A7A-A8D5-E4B7D7A1AD81}"/>
              </a:ext>
            </a:extLst>
          </p:cNvPr>
          <p:cNvPicPr>
            <a:picLocks noChangeAspect="1"/>
          </p:cNvPicPr>
          <p:nvPr/>
        </p:nvPicPr>
        <p:blipFill rotWithShape="1">
          <a:blip r:embed="rId2">
            <a:extLst>
              <a:ext uri="{28A0092B-C50C-407E-A947-70E740481C1C}">
                <a14:useLocalDpi xmlns:a14="http://schemas.microsoft.com/office/drawing/2010/main" val="0"/>
              </a:ext>
            </a:extLst>
          </a:blip>
          <a:srcRect t="2017" b="2169"/>
          <a:stretch/>
        </p:blipFill>
        <p:spPr>
          <a:xfrm>
            <a:off x="2930718" y="1905000"/>
            <a:ext cx="10394563" cy="7040880"/>
          </a:xfrm>
          <a:prstGeom prst="rect">
            <a:avLst/>
          </a:prstGeom>
        </p:spPr>
      </p:pic>
    </p:spTree>
    <p:extLst>
      <p:ext uri="{BB962C8B-B14F-4D97-AF65-F5344CB8AC3E}">
        <p14:creationId xmlns:p14="http://schemas.microsoft.com/office/powerpoint/2010/main" val="2331614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UC Diagram of Routine Manager</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C17D1E11-7706-4F40-A1C1-DF90886D02A9}"/>
              </a:ext>
            </a:extLst>
          </p:cNvPr>
          <p:cNvPicPr>
            <a:picLocks noChangeAspect="1"/>
          </p:cNvPicPr>
          <p:nvPr/>
        </p:nvPicPr>
        <p:blipFill rotWithShape="1">
          <a:blip r:embed="rId2">
            <a:extLst>
              <a:ext uri="{28A0092B-C50C-407E-A947-70E740481C1C}">
                <a14:useLocalDpi xmlns:a14="http://schemas.microsoft.com/office/drawing/2010/main" val="0"/>
              </a:ext>
            </a:extLst>
          </a:blip>
          <a:srcRect t="2403"/>
          <a:stretch/>
        </p:blipFill>
        <p:spPr>
          <a:xfrm>
            <a:off x="3158174" y="1981198"/>
            <a:ext cx="9939651" cy="6858002"/>
          </a:xfrm>
          <a:prstGeom prst="rect">
            <a:avLst/>
          </a:prstGeom>
        </p:spPr>
      </p:pic>
    </p:spTree>
    <p:extLst>
      <p:ext uri="{BB962C8B-B14F-4D97-AF65-F5344CB8AC3E}">
        <p14:creationId xmlns:p14="http://schemas.microsoft.com/office/powerpoint/2010/main" val="3575180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UC Diagram of Exercises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CE4C5F63-A710-4159-8785-DCBB72D0AD01}"/>
              </a:ext>
            </a:extLst>
          </p:cNvPr>
          <p:cNvPicPr>
            <a:picLocks noChangeAspect="1"/>
          </p:cNvPicPr>
          <p:nvPr/>
        </p:nvPicPr>
        <p:blipFill rotWithShape="1">
          <a:blip r:embed="rId2">
            <a:extLst>
              <a:ext uri="{28A0092B-C50C-407E-A947-70E740481C1C}">
                <a14:useLocalDpi xmlns:a14="http://schemas.microsoft.com/office/drawing/2010/main" val="0"/>
              </a:ext>
            </a:extLst>
          </a:blip>
          <a:srcRect l="8556" t="2017" b="2169"/>
          <a:stretch/>
        </p:blipFill>
        <p:spPr>
          <a:xfrm>
            <a:off x="3498850" y="1981200"/>
            <a:ext cx="9258300" cy="6858000"/>
          </a:xfrm>
          <a:prstGeom prst="rect">
            <a:avLst/>
          </a:prstGeom>
        </p:spPr>
      </p:pic>
    </p:spTree>
    <p:extLst>
      <p:ext uri="{BB962C8B-B14F-4D97-AF65-F5344CB8AC3E}">
        <p14:creationId xmlns:p14="http://schemas.microsoft.com/office/powerpoint/2010/main" val="3116739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UC Diagram of Music</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F74F4E9C-E68C-428C-AEB2-DDC49B4B1970}"/>
              </a:ext>
            </a:extLst>
          </p:cNvPr>
          <p:cNvPicPr>
            <a:picLocks noChangeAspect="1"/>
          </p:cNvPicPr>
          <p:nvPr/>
        </p:nvPicPr>
        <p:blipFill rotWithShape="1">
          <a:blip r:embed="rId2">
            <a:extLst>
              <a:ext uri="{28A0092B-C50C-407E-A947-70E740481C1C}">
                <a14:useLocalDpi xmlns:a14="http://schemas.microsoft.com/office/drawing/2010/main" val="0"/>
              </a:ext>
            </a:extLst>
          </a:blip>
          <a:srcRect t="2168" b="2017"/>
          <a:stretch/>
        </p:blipFill>
        <p:spPr>
          <a:xfrm>
            <a:off x="2956242" y="1905000"/>
            <a:ext cx="10343515" cy="7006303"/>
          </a:xfrm>
          <a:prstGeom prst="rect">
            <a:avLst/>
          </a:prstGeom>
        </p:spPr>
      </p:pic>
    </p:spTree>
    <p:extLst>
      <p:ext uri="{BB962C8B-B14F-4D97-AF65-F5344CB8AC3E}">
        <p14:creationId xmlns:p14="http://schemas.microsoft.com/office/powerpoint/2010/main" val="41442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Tranquility: Reduce Depression among Masses</a:t>
            </a:r>
            <a:br>
              <a:rPr lang="en-US" sz="3400" b="1" dirty="0">
                <a:latin typeface="Times New Roman" panose="02020603050405020304" pitchFamily="18" charset="0"/>
                <a:cs typeface="Times New Roman" panose="02020603050405020304" pitchFamily="18" charset="0"/>
              </a:rPr>
            </a:br>
            <a:br>
              <a:rPr lang="en-US" sz="3400" b="1" dirty="0">
                <a:latin typeface="Times New Roman" panose="02020603050405020304" pitchFamily="18" charset="0"/>
                <a:cs typeface="Times New Roman" panose="02020603050405020304" pitchFamily="18" charset="0"/>
              </a:rPr>
            </a:br>
            <a:br>
              <a:rPr lang="en-US" sz="8000" b="1" dirty="0"/>
            </a:br>
            <a:br>
              <a:rPr lang="en-US" sz="7500" b="1" dirty="0"/>
            </a:br>
            <a:endParaRPr lang="en-US" sz="3200" b="1" dirty="0"/>
          </a:p>
        </p:txBody>
      </p:sp>
      <p:sp>
        <p:nvSpPr>
          <p:cNvPr id="3" name="Content Placeholder 2"/>
          <p:cNvSpPr txBox="1">
            <a:spLocks/>
          </p:cNvSpPr>
          <p:nvPr/>
        </p:nvSpPr>
        <p:spPr>
          <a:xfrm>
            <a:off x="584200" y="2567766"/>
            <a:ext cx="8199957" cy="4823634"/>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b="1" dirty="0">
                <a:solidFill>
                  <a:prstClr val="black"/>
                </a:solidFill>
                <a:latin typeface="Times New Roman" panose="02020603050405020304" pitchFamily="18" charset="0"/>
                <a:cs typeface="Times New Roman" panose="02020603050405020304" pitchFamily="18" charset="0"/>
              </a:rPr>
              <a:t>Syed Abdullah Saad</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FA19-BCS-077</a:t>
            </a: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a:solidFill>
                  <a:prstClr val="black"/>
                </a:solidFill>
                <a:latin typeface="Times New Roman" panose="02020603050405020304" pitchFamily="18" charset="0"/>
                <a:cs typeface="Times New Roman" panose="02020603050405020304" pitchFamily="18" charset="0"/>
              </a:rPr>
              <a:t>Syed Hussain Haider Bukhari</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FA19-BCS-078</a:t>
            </a:r>
          </a:p>
          <a:p>
            <a:pPr marL="457200" indent="-457200" algn="l">
              <a:buFont typeface="Arial" panose="020B0604020202020204" pitchFamily="34" charset="0"/>
              <a:buChar char="•"/>
            </a:pPr>
            <a:endParaRPr lang="en-US" sz="12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4" name="Rectangle 3"/>
          <p:cNvSpPr/>
          <p:nvPr/>
        </p:nvSpPr>
        <p:spPr>
          <a:xfrm>
            <a:off x="9347200" y="2567766"/>
            <a:ext cx="6080760" cy="4260502"/>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US" sz="3000" dirty="0">
                <a:solidFill>
                  <a:prstClr val="black"/>
                </a:solidFill>
                <a:latin typeface="Times New Roman" panose="02020603050405020304" pitchFamily="18" charset="0"/>
                <a:cs typeface="Times New Roman" panose="02020603050405020304" pitchFamily="18" charset="0"/>
              </a:rPr>
              <a:t>Mr. </a:t>
            </a:r>
            <a:r>
              <a:rPr lang="en-US" sz="3000" dirty="0" err="1">
                <a:solidFill>
                  <a:prstClr val="black"/>
                </a:solidFill>
                <a:latin typeface="Times New Roman" panose="02020603050405020304" pitchFamily="18" charset="0"/>
                <a:cs typeface="Times New Roman" panose="02020603050405020304" pitchFamily="18" charset="0"/>
              </a:rPr>
              <a:t>Tehseen</a:t>
            </a:r>
            <a:r>
              <a:rPr lang="en-US" sz="3000" dirty="0">
                <a:solidFill>
                  <a:prstClr val="black"/>
                </a:solidFill>
                <a:latin typeface="Times New Roman" panose="02020603050405020304" pitchFamily="18" charset="0"/>
                <a:cs typeface="Times New Roman" panose="02020603050405020304" pitchFamily="18" charset="0"/>
              </a:rPr>
              <a:t> Riaz Abbasi</a:t>
            </a:r>
          </a:p>
          <a:p>
            <a:endParaRPr lang="en-US" sz="3000" b="1"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a:solidFill>
                  <a:prstClr val="black"/>
                </a:solidFill>
                <a:latin typeface="Times New Roman" panose="02020603050405020304" pitchFamily="18" charset="0"/>
                <a:cs typeface="Times New Roman" panose="02020603050405020304" pitchFamily="18" charset="0"/>
              </a:rPr>
              <a:t>: 10-05-2021</a:t>
            </a:r>
            <a:endParaRPr lang="en-US" sz="3000"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a:t>
            </a:fld>
            <a:endParaRPr lang="en-US" dirty="0">
              <a:solidFill>
                <a:prstClr val="white"/>
              </a:solidFill>
              <a:latin typeface="Calibri"/>
            </a:endParaRPr>
          </a:p>
        </p:txBody>
      </p:sp>
    </p:spTree>
    <p:extLst>
      <p:ext uri="{BB962C8B-B14F-4D97-AF65-F5344CB8AC3E}">
        <p14:creationId xmlns:p14="http://schemas.microsoft.com/office/powerpoint/2010/main" val="2547498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UC Diagram of Motivational Quotes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54606101-0F31-4137-9F9E-3A5D92C9A524}"/>
              </a:ext>
            </a:extLst>
          </p:cNvPr>
          <p:cNvPicPr>
            <a:picLocks noChangeAspect="1"/>
          </p:cNvPicPr>
          <p:nvPr/>
        </p:nvPicPr>
        <p:blipFill rotWithShape="1">
          <a:blip r:embed="rId2">
            <a:extLst>
              <a:ext uri="{28A0092B-C50C-407E-A947-70E740481C1C}">
                <a14:useLocalDpi xmlns:a14="http://schemas.microsoft.com/office/drawing/2010/main" val="0"/>
              </a:ext>
            </a:extLst>
          </a:blip>
          <a:srcRect t="2628" b="1558"/>
          <a:stretch/>
        </p:blipFill>
        <p:spPr>
          <a:xfrm>
            <a:off x="2908300" y="1905000"/>
            <a:ext cx="10439400" cy="7071252"/>
          </a:xfrm>
          <a:prstGeom prst="rect">
            <a:avLst/>
          </a:prstGeom>
        </p:spPr>
      </p:pic>
    </p:spTree>
    <p:extLst>
      <p:ext uri="{BB962C8B-B14F-4D97-AF65-F5344CB8AC3E}">
        <p14:creationId xmlns:p14="http://schemas.microsoft.com/office/powerpoint/2010/main" val="3086521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descr="Chart, box and whisker chart&#10;&#10;Description automatically generated">
            <a:extLst>
              <a:ext uri="{FF2B5EF4-FFF2-40B4-BE49-F238E27FC236}">
                <a16:creationId xmlns:a16="http://schemas.microsoft.com/office/drawing/2014/main" id="{19C9BB69-7452-41FF-83D8-8EBA67FA1B3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333" b="8272"/>
          <a:stretch/>
        </p:blipFill>
        <p:spPr>
          <a:xfrm>
            <a:off x="4718730" y="2129080"/>
            <a:ext cx="6818537" cy="6100519"/>
          </a:xfrm>
          <a:prstGeom prst="rect">
            <a:avLst/>
          </a:prstGeom>
        </p:spPr>
      </p:pic>
      <p:sp>
        <p:nvSpPr>
          <p:cNvPr id="6" name="TextBox 5">
            <a:extLst>
              <a:ext uri="{FF2B5EF4-FFF2-40B4-BE49-F238E27FC236}">
                <a16:creationId xmlns:a16="http://schemas.microsoft.com/office/drawing/2014/main" id="{8032B7FA-9918-444E-86AB-795828497822}"/>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Activity Diagram 1: Delete Profile Activity</a:t>
            </a:r>
          </a:p>
        </p:txBody>
      </p:sp>
    </p:spTree>
    <p:extLst>
      <p:ext uri="{BB962C8B-B14F-4D97-AF65-F5344CB8AC3E}">
        <p14:creationId xmlns:p14="http://schemas.microsoft.com/office/powerpoint/2010/main" val="428644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32B7FA-9918-444E-86AB-795828497822}"/>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Activity Diagram 2: Set Appointment Activity</a:t>
            </a:r>
          </a:p>
        </p:txBody>
      </p:sp>
      <p:pic>
        <p:nvPicPr>
          <p:cNvPr id="8" name="Picture 7" descr="Diagram&#10;&#10;Description automatically generated">
            <a:extLst>
              <a:ext uri="{FF2B5EF4-FFF2-40B4-BE49-F238E27FC236}">
                <a16:creationId xmlns:a16="http://schemas.microsoft.com/office/drawing/2014/main" id="{04EB7F06-FA3F-4E21-B8F4-DEF99FE046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333"/>
          <a:stretch/>
        </p:blipFill>
        <p:spPr>
          <a:xfrm>
            <a:off x="5104443" y="1907840"/>
            <a:ext cx="6047112" cy="6400800"/>
          </a:xfrm>
          <a:prstGeom prst="rect">
            <a:avLst/>
          </a:prstGeom>
        </p:spPr>
      </p:pic>
    </p:spTree>
    <p:extLst>
      <p:ext uri="{BB962C8B-B14F-4D97-AF65-F5344CB8AC3E}">
        <p14:creationId xmlns:p14="http://schemas.microsoft.com/office/powerpoint/2010/main" val="919480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32B7FA-9918-444E-86AB-795828497822}"/>
              </a:ext>
            </a:extLst>
          </p:cNvPr>
          <p:cNvSpPr txBox="1"/>
          <p:nvPr/>
        </p:nvSpPr>
        <p:spPr>
          <a:xfrm>
            <a:off x="5003800"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Activity Diagram 3: Add Friend Activity</a:t>
            </a:r>
          </a:p>
        </p:txBody>
      </p:sp>
      <p:pic>
        <p:nvPicPr>
          <p:cNvPr id="7" name="Picture 6" descr="Diagram&#10;&#10;Description automatically generated">
            <a:extLst>
              <a:ext uri="{FF2B5EF4-FFF2-40B4-BE49-F238E27FC236}">
                <a16:creationId xmlns:a16="http://schemas.microsoft.com/office/drawing/2014/main" id="{95D46346-319E-411A-8F29-9B95B84AC5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167" b="7787"/>
          <a:stretch/>
        </p:blipFill>
        <p:spPr>
          <a:xfrm>
            <a:off x="4790588" y="1978940"/>
            <a:ext cx="6674822" cy="6400800"/>
          </a:xfrm>
          <a:prstGeom prst="rect">
            <a:avLst/>
          </a:prstGeom>
        </p:spPr>
      </p:pic>
    </p:spTree>
    <p:extLst>
      <p:ext uri="{BB962C8B-B14F-4D97-AF65-F5344CB8AC3E}">
        <p14:creationId xmlns:p14="http://schemas.microsoft.com/office/powerpoint/2010/main" val="3772981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32B7FA-9918-444E-86AB-795828497822}"/>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Activity Diagram 4: Send SOS Message Activity</a:t>
            </a:r>
          </a:p>
        </p:txBody>
      </p:sp>
      <p:pic>
        <p:nvPicPr>
          <p:cNvPr id="7" name="Picture 6" descr="Chart, box and whisker chart&#10;&#10;Description automatically generated">
            <a:extLst>
              <a:ext uri="{FF2B5EF4-FFF2-40B4-BE49-F238E27FC236}">
                <a16:creationId xmlns:a16="http://schemas.microsoft.com/office/drawing/2014/main" id="{6E9F889A-FAAA-42B7-AE4D-3E6089B16725}"/>
              </a:ext>
            </a:extLst>
          </p:cNvPr>
          <p:cNvPicPr>
            <a:picLocks noChangeAspect="1"/>
          </p:cNvPicPr>
          <p:nvPr/>
        </p:nvPicPr>
        <p:blipFill rotWithShape="1">
          <a:blip r:embed="rId2">
            <a:extLst>
              <a:ext uri="{28A0092B-C50C-407E-A947-70E740481C1C}">
                <a14:useLocalDpi xmlns:a14="http://schemas.microsoft.com/office/drawing/2010/main" val="0"/>
              </a:ext>
            </a:extLst>
          </a:blip>
          <a:srcRect t="8440" b="24844"/>
          <a:stretch/>
        </p:blipFill>
        <p:spPr>
          <a:xfrm>
            <a:off x="4168580" y="2190110"/>
            <a:ext cx="7918838" cy="6100519"/>
          </a:xfrm>
          <a:prstGeom prst="rect">
            <a:avLst/>
          </a:prstGeom>
        </p:spPr>
      </p:pic>
    </p:spTree>
    <p:extLst>
      <p:ext uri="{BB962C8B-B14F-4D97-AF65-F5344CB8AC3E}">
        <p14:creationId xmlns:p14="http://schemas.microsoft.com/office/powerpoint/2010/main" val="2783817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32B7FA-9918-444E-86AB-795828497822}"/>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Activity Diagram 5: Download Song Activity</a:t>
            </a:r>
          </a:p>
        </p:txBody>
      </p:sp>
      <p:pic>
        <p:nvPicPr>
          <p:cNvPr id="7" name="Picture 6" descr="Diagram, box and whisker chart&#10;&#10;Description automatically generated">
            <a:extLst>
              <a:ext uri="{FF2B5EF4-FFF2-40B4-BE49-F238E27FC236}">
                <a16:creationId xmlns:a16="http://schemas.microsoft.com/office/drawing/2014/main" id="{0CAA90BA-5014-486D-8512-BA42118B2C89}"/>
              </a:ext>
            </a:extLst>
          </p:cNvPr>
          <p:cNvPicPr>
            <a:picLocks noChangeAspect="1"/>
          </p:cNvPicPr>
          <p:nvPr/>
        </p:nvPicPr>
        <p:blipFill rotWithShape="1">
          <a:blip r:embed="rId2">
            <a:extLst>
              <a:ext uri="{28A0092B-C50C-407E-A947-70E740481C1C}">
                <a14:useLocalDpi xmlns:a14="http://schemas.microsoft.com/office/drawing/2010/main" val="0"/>
              </a:ext>
            </a:extLst>
          </a:blip>
          <a:srcRect t="8333" b="19167"/>
          <a:stretch/>
        </p:blipFill>
        <p:spPr>
          <a:xfrm>
            <a:off x="4168580" y="1857894"/>
            <a:ext cx="7918838" cy="6629400"/>
          </a:xfrm>
          <a:prstGeom prst="rect">
            <a:avLst/>
          </a:prstGeom>
        </p:spPr>
      </p:pic>
    </p:spTree>
    <p:extLst>
      <p:ext uri="{BB962C8B-B14F-4D97-AF65-F5344CB8AC3E}">
        <p14:creationId xmlns:p14="http://schemas.microsoft.com/office/powerpoint/2010/main" val="520777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32B7FA-9918-444E-86AB-795828497822}"/>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Activity Diagram 6: Exercise Activity</a:t>
            </a:r>
          </a:p>
        </p:txBody>
      </p:sp>
      <p:pic>
        <p:nvPicPr>
          <p:cNvPr id="7" name="Picture 6" descr="Diagram&#10;&#10;Description automatically generated">
            <a:extLst>
              <a:ext uri="{FF2B5EF4-FFF2-40B4-BE49-F238E27FC236}">
                <a16:creationId xmlns:a16="http://schemas.microsoft.com/office/drawing/2014/main" id="{FD1B3597-266D-4E4C-87E5-ECA62FF1AC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500" b="20000"/>
          <a:stretch/>
        </p:blipFill>
        <p:spPr>
          <a:xfrm>
            <a:off x="4982001" y="1978940"/>
            <a:ext cx="6291996" cy="6400800"/>
          </a:xfrm>
          <a:prstGeom prst="rect">
            <a:avLst/>
          </a:prstGeom>
        </p:spPr>
      </p:pic>
    </p:spTree>
    <p:extLst>
      <p:ext uri="{BB962C8B-B14F-4D97-AF65-F5344CB8AC3E}">
        <p14:creationId xmlns:p14="http://schemas.microsoft.com/office/powerpoint/2010/main" val="3202336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32B7FA-9918-444E-86AB-795828497822}"/>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Activity Diagram 7: Like Quote Activity</a:t>
            </a:r>
          </a:p>
        </p:txBody>
      </p:sp>
      <p:pic>
        <p:nvPicPr>
          <p:cNvPr id="7" name="Picture 6" descr="Diagram&#10;&#10;Description automatically generated">
            <a:extLst>
              <a:ext uri="{FF2B5EF4-FFF2-40B4-BE49-F238E27FC236}">
                <a16:creationId xmlns:a16="http://schemas.microsoft.com/office/drawing/2014/main" id="{D859A6F0-BBC5-4F29-A829-74311B2C19ED}"/>
              </a:ext>
            </a:extLst>
          </p:cNvPr>
          <p:cNvPicPr>
            <a:picLocks noChangeAspect="1"/>
          </p:cNvPicPr>
          <p:nvPr/>
        </p:nvPicPr>
        <p:blipFill rotWithShape="1">
          <a:blip r:embed="rId2">
            <a:extLst>
              <a:ext uri="{28A0092B-C50C-407E-A947-70E740481C1C}">
                <a14:useLocalDpi xmlns:a14="http://schemas.microsoft.com/office/drawing/2010/main" val="0"/>
              </a:ext>
            </a:extLst>
          </a:blip>
          <a:srcRect t="6477" b="44168"/>
          <a:stretch/>
        </p:blipFill>
        <p:spPr>
          <a:xfrm>
            <a:off x="3506718" y="1978940"/>
            <a:ext cx="9242561" cy="6400800"/>
          </a:xfrm>
          <a:prstGeom prst="rect">
            <a:avLst/>
          </a:prstGeom>
        </p:spPr>
      </p:pic>
    </p:spTree>
    <p:extLst>
      <p:ext uri="{BB962C8B-B14F-4D97-AF65-F5344CB8AC3E}">
        <p14:creationId xmlns:p14="http://schemas.microsoft.com/office/powerpoint/2010/main" val="22880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32B7FA-9918-444E-86AB-795828497822}"/>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Activity Diagram 8: Set Routine Activity</a:t>
            </a:r>
          </a:p>
        </p:txBody>
      </p:sp>
      <p:pic>
        <p:nvPicPr>
          <p:cNvPr id="7" name="Picture 6" descr="Chart, diagram, box and whisker chart&#10;&#10;Description automatically generated">
            <a:extLst>
              <a:ext uri="{FF2B5EF4-FFF2-40B4-BE49-F238E27FC236}">
                <a16:creationId xmlns:a16="http://schemas.microsoft.com/office/drawing/2014/main" id="{0BCB3622-C38E-4341-947A-14DA2E50FBDD}"/>
              </a:ext>
            </a:extLst>
          </p:cNvPr>
          <p:cNvPicPr>
            <a:picLocks noChangeAspect="1"/>
          </p:cNvPicPr>
          <p:nvPr/>
        </p:nvPicPr>
        <p:blipFill rotWithShape="1">
          <a:blip r:embed="rId2">
            <a:extLst>
              <a:ext uri="{28A0092B-C50C-407E-A947-70E740481C1C}">
                <a14:useLocalDpi xmlns:a14="http://schemas.microsoft.com/office/drawing/2010/main" val="0"/>
              </a:ext>
            </a:extLst>
          </a:blip>
          <a:srcRect t="9167" b="22500"/>
          <a:stretch/>
        </p:blipFill>
        <p:spPr>
          <a:xfrm>
            <a:off x="4072009" y="1978940"/>
            <a:ext cx="8111980" cy="6400800"/>
          </a:xfrm>
          <a:prstGeom prst="rect">
            <a:avLst/>
          </a:prstGeom>
        </p:spPr>
      </p:pic>
    </p:spTree>
    <p:extLst>
      <p:ext uri="{BB962C8B-B14F-4D97-AF65-F5344CB8AC3E}">
        <p14:creationId xmlns:p14="http://schemas.microsoft.com/office/powerpoint/2010/main" val="1411415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Data Representation [</a:t>
            </a:r>
            <a:r>
              <a:rPr lang="de-DE" sz="4500" b="1" u="sng" dirty="0">
                <a:latin typeface="Times New Roman" panose="02020603050405020304" pitchFamily="18" charset="0"/>
                <a:cs typeface="Times New Roman" panose="02020603050405020304" pitchFamily="18" charset="0"/>
              </a:rPr>
              <a:t>ERD, XML schema,JSON Schema </a:t>
            </a:r>
            <a:r>
              <a:rPr lang="en-US" sz="4500" b="1" u="sng" dirty="0">
                <a:latin typeface="Times New Roman" panose="02020603050405020304" pitchFamily="18" charset="0"/>
                <a:cs typeface="Times New Roman" panose="02020603050405020304" pitchFamily="18" charset="0"/>
              </a:rPr>
              <a: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descr="Diagram, schematic&#10;&#10;Description automatically generated">
            <a:extLst>
              <a:ext uri="{FF2B5EF4-FFF2-40B4-BE49-F238E27FC236}">
                <a16:creationId xmlns:a16="http://schemas.microsoft.com/office/drawing/2014/main" id="{3432F6D2-FF56-489A-924B-551573CFA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726" y="1978940"/>
            <a:ext cx="8336547" cy="6400800"/>
          </a:xfrm>
          <a:prstGeom prst="rect">
            <a:avLst/>
          </a:prstGeom>
        </p:spPr>
      </p:pic>
      <p:sp>
        <p:nvSpPr>
          <p:cNvPr id="6" name="TextBox 5">
            <a:extLst>
              <a:ext uri="{FF2B5EF4-FFF2-40B4-BE49-F238E27FC236}">
                <a16:creationId xmlns:a16="http://schemas.microsoft.com/office/drawing/2014/main" id="{A60E5483-3955-4C8D-82A7-0A3502717778}"/>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ERD Diagram for Tranquility</a:t>
            </a:r>
          </a:p>
        </p:txBody>
      </p:sp>
    </p:spTree>
    <p:extLst>
      <p:ext uri="{BB962C8B-B14F-4D97-AF65-F5344CB8AC3E}">
        <p14:creationId xmlns:p14="http://schemas.microsoft.com/office/powerpoint/2010/main" val="423535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A-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Web Application</a:t>
            </a:r>
          </a:p>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B-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Machine Learning and Artificial Intelligence</a:t>
            </a:r>
          </a:p>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Smartphone Application</a:t>
            </a:r>
          </a:p>
          <a:p>
            <a:pPr marL="457200" indent="-457200" algn="l">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a:t>
            </a:fld>
            <a:endParaRPr lang="en-US" dirty="0">
              <a:solidFill>
                <a:prstClr val="white"/>
              </a:solidFill>
              <a:latin typeface="Calibri"/>
            </a:endParaRPr>
          </a:p>
        </p:txBody>
      </p:sp>
    </p:spTree>
    <p:extLst>
      <p:ext uri="{BB962C8B-B14F-4D97-AF65-F5344CB8AC3E}">
        <p14:creationId xmlns:p14="http://schemas.microsoft.com/office/powerpoint/2010/main" val="2985434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Class Diagram or Data Flow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9DD09620-7A32-4711-A962-CB9F4195FE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864" y="1978940"/>
            <a:ext cx="6102271" cy="6400800"/>
          </a:xfrm>
          <a:prstGeom prst="rect">
            <a:avLst/>
          </a:prstGeom>
        </p:spPr>
      </p:pic>
      <p:sp>
        <p:nvSpPr>
          <p:cNvPr id="8" name="TextBox 7">
            <a:extLst>
              <a:ext uri="{FF2B5EF4-FFF2-40B4-BE49-F238E27FC236}">
                <a16:creationId xmlns:a16="http://schemas.microsoft.com/office/drawing/2014/main" id="{FF4E9892-A8CC-4C08-A171-87388EBF6CC3}"/>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Class Diagram for Tranquility</a:t>
            </a:r>
          </a:p>
        </p:txBody>
      </p:sp>
    </p:spTree>
    <p:extLst>
      <p:ext uri="{BB962C8B-B14F-4D97-AF65-F5344CB8AC3E}">
        <p14:creationId xmlns:p14="http://schemas.microsoft.com/office/powerpoint/2010/main" val="947000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E79ECFCF-F101-4643-966D-F871A080F838}"/>
              </a:ext>
            </a:extLst>
          </p:cNvPr>
          <p:cNvPicPr/>
          <p:nvPr/>
        </p:nvPicPr>
        <p:blipFill rotWithShape="1">
          <a:blip r:embed="rId2" cstate="print">
            <a:extLst>
              <a:ext uri="{28A0092B-C50C-407E-A947-70E740481C1C}">
                <a14:useLocalDpi xmlns:a14="http://schemas.microsoft.com/office/drawing/2010/main" val="0"/>
              </a:ext>
            </a:extLst>
          </a:blip>
          <a:srcRect l="11038" t="13131" r="30504"/>
          <a:stretch/>
        </p:blipFill>
        <p:spPr bwMode="auto">
          <a:xfrm>
            <a:off x="4699000" y="1981582"/>
            <a:ext cx="6750050" cy="655281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F57C05B-B6F9-4481-AFD1-FB34B693198B}"/>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Sequence Diagram 1: Login Sequence</a:t>
            </a:r>
          </a:p>
        </p:txBody>
      </p:sp>
    </p:spTree>
    <p:extLst>
      <p:ext uri="{BB962C8B-B14F-4D97-AF65-F5344CB8AC3E}">
        <p14:creationId xmlns:p14="http://schemas.microsoft.com/office/powerpoint/2010/main" val="3847330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F57C05B-B6F9-4481-AFD1-FB34B693198B}"/>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Sequence Diagram 2: Set Appointment Sequence</a:t>
            </a:r>
          </a:p>
        </p:txBody>
      </p:sp>
      <p:pic>
        <p:nvPicPr>
          <p:cNvPr id="7" name="Picture 6" descr="Diagram&#10;&#10;Description automatically generated">
            <a:extLst>
              <a:ext uri="{FF2B5EF4-FFF2-40B4-BE49-F238E27FC236}">
                <a16:creationId xmlns:a16="http://schemas.microsoft.com/office/drawing/2014/main" id="{F6FB379C-F1B7-4417-BF1D-84DC037EFD74}"/>
              </a:ext>
            </a:extLst>
          </p:cNvPr>
          <p:cNvPicPr/>
          <p:nvPr/>
        </p:nvPicPr>
        <p:blipFill rotWithShape="1">
          <a:blip r:embed="rId2" cstate="print">
            <a:extLst>
              <a:ext uri="{28A0092B-C50C-407E-A947-70E740481C1C}">
                <a14:useLocalDpi xmlns:a14="http://schemas.microsoft.com/office/drawing/2010/main" val="0"/>
              </a:ext>
            </a:extLst>
          </a:blip>
          <a:srcRect l="10417" t="9025" r="29104" b="16048"/>
          <a:stretch/>
        </p:blipFill>
        <p:spPr bwMode="auto">
          <a:xfrm>
            <a:off x="5461000" y="2046608"/>
            <a:ext cx="5178585" cy="64877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12337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F57C05B-B6F9-4481-AFD1-FB34B693198B}"/>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Sequence Diagram 3: Send SOS Message Sequence</a:t>
            </a:r>
          </a:p>
        </p:txBody>
      </p:sp>
      <p:pic>
        <p:nvPicPr>
          <p:cNvPr id="7" name="Picture 6" descr="Diagram&#10;&#10;Description automatically generated">
            <a:extLst>
              <a:ext uri="{FF2B5EF4-FFF2-40B4-BE49-F238E27FC236}">
                <a16:creationId xmlns:a16="http://schemas.microsoft.com/office/drawing/2014/main" id="{8C3F7C9F-82AD-4DB8-9692-792F46775097}"/>
              </a:ext>
            </a:extLst>
          </p:cNvPr>
          <p:cNvPicPr/>
          <p:nvPr/>
        </p:nvPicPr>
        <p:blipFill rotWithShape="1">
          <a:blip r:embed="rId2" cstate="print">
            <a:extLst>
              <a:ext uri="{28A0092B-C50C-407E-A947-70E740481C1C}">
                <a14:useLocalDpi xmlns:a14="http://schemas.microsoft.com/office/drawing/2010/main" val="0"/>
              </a:ext>
            </a:extLst>
          </a:blip>
          <a:srcRect l="12439" t="7847" r="31592" b="53022"/>
          <a:stretch/>
        </p:blipFill>
        <p:spPr bwMode="auto">
          <a:xfrm>
            <a:off x="4428018" y="2114092"/>
            <a:ext cx="7281382" cy="62506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3531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F57C05B-B6F9-4481-AFD1-FB34B693198B}"/>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Sequence Diagram 4: Add Friend Sequence</a:t>
            </a:r>
          </a:p>
        </p:txBody>
      </p:sp>
      <p:pic>
        <p:nvPicPr>
          <p:cNvPr id="8" name="Picture 7" descr="Diagram&#10;&#10;Description automatically generated">
            <a:extLst>
              <a:ext uri="{FF2B5EF4-FFF2-40B4-BE49-F238E27FC236}">
                <a16:creationId xmlns:a16="http://schemas.microsoft.com/office/drawing/2014/main" id="{148D6BCC-9BFA-4871-BFA2-DAF64572D390}"/>
              </a:ext>
            </a:extLst>
          </p:cNvPr>
          <p:cNvPicPr/>
          <p:nvPr/>
        </p:nvPicPr>
        <p:blipFill rotWithShape="1">
          <a:blip r:embed="rId2" cstate="print">
            <a:extLst>
              <a:ext uri="{28A0092B-C50C-407E-A947-70E740481C1C}">
                <a14:useLocalDpi xmlns:a14="http://schemas.microsoft.com/office/drawing/2010/main" val="0"/>
              </a:ext>
            </a:extLst>
          </a:blip>
          <a:srcRect l="9018" t="8875" r="25838" b="17440"/>
          <a:stretch/>
        </p:blipFill>
        <p:spPr bwMode="auto">
          <a:xfrm>
            <a:off x="5164931" y="1920078"/>
            <a:ext cx="5782469" cy="66143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0545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F57C05B-B6F9-4481-AFD1-FB34B693198B}"/>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Sequence Diagram 5: Download Song Sequence</a:t>
            </a:r>
          </a:p>
        </p:txBody>
      </p:sp>
      <p:pic>
        <p:nvPicPr>
          <p:cNvPr id="7" name="Picture 6" descr="Diagram&#10;&#10;Description automatically generated">
            <a:extLst>
              <a:ext uri="{FF2B5EF4-FFF2-40B4-BE49-F238E27FC236}">
                <a16:creationId xmlns:a16="http://schemas.microsoft.com/office/drawing/2014/main" id="{E2E90E56-F411-4939-BA55-9F78C2C197DE}"/>
              </a:ext>
            </a:extLst>
          </p:cNvPr>
          <p:cNvPicPr/>
          <p:nvPr/>
        </p:nvPicPr>
        <p:blipFill rotWithShape="1">
          <a:blip r:embed="rId2" cstate="print">
            <a:extLst>
              <a:ext uri="{28A0092B-C50C-407E-A947-70E740481C1C}">
                <a14:useLocalDpi xmlns:a14="http://schemas.microsoft.com/office/drawing/2010/main" val="0"/>
              </a:ext>
            </a:extLst>
          </a:blip>
          <a:srcRect l="12283" t="9182" r="30970" b="51882"/>
          <a:stretch/>
        </p:blipFill>
        <p:spPr bwMode="auto">
          <a:xfrm>
            <a:off x="4614067" y="1988516"/>
            <a:ext cx="7027863" cy="63762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1750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F57C05B-B6F9-4481-AFD1-FB34B693198B}"/>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Sequence Diagram 6: Exercise Sequence</a:t>
            </a:r>
          </a:p>
        </p:txBody>
      </p:sp>
      <p:pic>
        <p:nvPicPr>
          <p:cNvPr id="7" name="Picture 6" descr="Diagram&#10;&#10;Description automatically generated">
            <a:extLst>
              <a:ext uri="{FF2B5EF4-FFF2-40B4-BE49-F238E27FC236}">
                <a16:creationId xmlns:a16="http://schemas.microsoft.com/office/drawing/2014/main" id="{A9D3DFF0-CBC5-417E-BC22-1A301EACE684}"/>
              </a:ext>
            </a:extLst>
          </p:cNvPr>
          <p:cNvPicPr/>
          <p:nvPr/>
        </p:nvPicPr>
        <p:blipFill rotWithShape="1">
          <a:blip r:embed="rId2" cstate="print">
            <a:extLst>
              <a:ext uri="{28A0092B-C50C-407E-A947-70E740481C1C}">
                <a14:useLocalDpi xmlns:a14="http://schemas.microsoft.com/office/drawing/2010/main" val="0"/>
              </a:ext>
            </a:extLst>
          </a:blip>
          <a:srcRect l="10262" t="9304" r="28016" b="51249"/>
          <a:stretch/>
        </p:blipFill>
        <p:spPr bwMode="auto">
          <a:xfrm>
            <a:off x="4237750" y="1935183"/>
            <a:ext cx="7780497" cy="65756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5263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F57C05B-B6F9-4481-AFD1-FB34B693198B}"/>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Sequence Diagram 7: Like Quote Sequence</a:t>
            </a:r>
          </a:p>
        </p:txBody>
      </p:sp>
      <p:pic>
        <p:nvPicPr>
          <p:cNvPr id="7" name="Picture 6" descr="Diagram&#10;&#10;Description automatically generated">
            <a:extLst>
              <a:ext uri="{FF2B5EF4-FFF2-40B4-BE49-F238E27FC236}">
                <a16:creationId xmlns:a16="http://schemas.microsoft.com/office/drawing/2014/main" id="{276F9B09-5E50-4E28-AA53-116DD0AB01B2}"/>
              </a:ext>
            </a:extLst>
          </p:cNvPr>
          <p:cNvPicPr/>
          <p:nvPr/>
        </p:nvPicPr>
        <p:blipFill rotWithShape="1">
          <a:blip r:embed="rId2" cstate="print">
            <a:extLst>
              <a:ext uri="{28A0092B-C50C-407E-A947-70E740481C1C}">
                <a14:useLocalDpi xmlns:a14="http://schemas.microsoft.com/office/drawing/2010/main" val="0"/>
              </a:ext>
            </a:extLst>
          </a:blip>
          <a:srcRect l="17003" t="9230" r="33928" b="51629"/>
          <a:stretch/>
        </p:blipFill>
        <p:spPr bwMode="auto">
          <a:xfrm>
            <a:off x="5003799" y="2163337"/>
            <a:ext cx="6477001" cy="63438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3643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F57C05B-B6F9-4481-AFD1-FB34B693198B}"/>
              </a:ext>
            </a:extLst>
          </p:cNvPr>
          <p:cNvSpPr txBox="1"/>
          <p:nvPr/>
        </p:nvSpPr>
        <p:spPr>
          <a:xfrm>
            <a:off x="5003799" y="8499902"/>
            <a:ext cx="6248400" cy="41549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Sequence Diagram 8: Set Daily Routine Sequence</a:t>
            </a:r>
          </a:p>
        </p:txBody>
      </p:sp>
      <p:pic>
        <p:nvPicPr>
          <p:cNvPr id="7" name="Picture 6" descr="Diagram&#10;&#10;Description automatically generated">
            <a:extLst>
              <a:ext uri="{FF2B5EF4-FFF2-40B4-BE49-F238E27FC236}">
                <a16:creationId xmlns:a16="http://schemas.microsoft.com/office/drawing/2014/main" id="{7C4BAFC3-6C81-4135-953A-FAAA0E28B59F}"/>
              </a:ext>
            </a:extLst>
          </p:cNvPr>
          <p:cNvPicPr/>
          <p:nvPr/>
        </p:nvPicPr>
        <p:blipFill rotWithShape="1">
          <a:blip r:embed="rId2" cstate="print">
            <a:extLst>
              <a:ext uri="{28A0092B-C50C-407E-A947-70E740481C1C}">
                <a14:useLocalDpi xmlns:a14="http://schemas.microsoft.com/office/drawing/2010/main" val="0"/>
              </a:ext>
            </a:extLst>
          </a:blip>
          <a:srcRect l="13993" r="28638" b="49097"/>
          <a:stretch/>
        </p:blipFill>
        <p:spPr bwMode="auto">
          <a:xfrm>
            <a:off x="5937250" y="1978940"/>
            <a:ext cx="5875020" cy="6400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7261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Data Design </a:t>
            </a:r>
          </a:p>
        </p:txBody>
      </p:sp>
      <p:sp>
        <p:nvSpPr>
          <p:cNvPr id="4" name="TextBox 3">
            <a:extLst>
              <a:ext uri="{FF2B5EF4-FFF2-40B4-BE49-F238E27FC236}">
                <a16:creationId xmlns:a16="http://schemas.microsoft.com/office/drawing/2014/main" id="{DCA61158-7724-4BED-A9F3-6676AC733784}"/>
              </a:ext>
            </a:extLst>
          </p:cNvPr>
          <p:cNvSpPr txBox="1"/>
          <p:nvPr/>
        </p:nvSpPr>
        <p:spPr>
          <a:xfrm>
            <a:off x="584200" y="2130104"/>
            <a:ext cx="15087600" cy="6312305"/>
          </a:xfrm>
          <a:prstGeom prst="rect">
            <a:avLst/>
          </a:prstGeom>
          <a:noFill/>
        </p:spPr>
        <p:txBody>
          <a:bodyPr wrap="square" rtlCol="0">
            <a:spAutoFit/>
          </a:bodyPr>
          <a:lstStyle/>
          <a:p>
            <a:pPr marL="0" marR="0">
              <a:lnSpc>
                <a:spcPts val="1200"/>
              </a:lnSpc>
              <a:spcBef>
                <a:spcPts val="0"/>
              </a:spcBef>
              <a:spcAft>
                <a:spcPts val="0"/>
              </a:spcAft>
            </a:pPr>
            <a:r>
              <a:rPr lang="en-US" sz="3000" b="1" dirty="0">
                <a:effectLst/>
                <a:latin typeface="Times" panose="02020603050405020304" pitchFamily="18" charset="0"/>
                <a:ea typeface="Times New Roman" panose="02020603050405020304" pitchFamily="18" charset="0"/>
                <a:cs typeface="Times New Roman" panose="02020603050405020304" pitchFamily="18" charset="0"/>
              </a:rPr>
              <a:t>Database Relations:</a:t>
            </a:r>
          </a:p>
          <a:p>
            <a:pPr marL="0" marR="0">
              <a:lnSpc>
                <a:spcPts val="1200"/>
              </a:lnSpc>
              <a:spcBef>
                <a:spcPts val="0"/>
              </a:spcBef>
              <a:spcAft>
                <a:spcPts val="0"/>
              </a:spcAft>
            </a:pP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Account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account_id</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(PK),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username, password)</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Author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author_ID</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(PK),</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author_name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Appointment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appointment_id</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(PK),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appointment_date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appointment_time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reason)</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Artist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artist_id</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(PK),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artist_name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Doctor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account_id</a:t>
            </a:r>
            <a:r>
              <a:rPr lang="en-US" sz="2400" i="1" dirty="0">
                <a:latin typeface="Times New Roman" panose="02020603050405020304" pitchFamily="18" charset="0"/>
                <a:ea typeface="Times New Roman" panose="02020603050405020304" pitchFamily="18" charset="0"/>
                <a:cs typeface="Times New Roman" panose="02020603050405020304" pitchFamily="18" charset="0"/>
              </a:rPr>
              <a:t>(PK),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name, specialty, experience, qualification, rating)</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Emergency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Contact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contact_number</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(PK),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contact_name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contact_relation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Group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Chat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group_id</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(PK),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group_name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group_access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group_population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Music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music_id</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(PK),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music_name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music_length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music_genre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Profile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account_ID</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(PK),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profile_picture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friend_list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group_list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Post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post_ID</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(PK</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post_details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post_content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Playlist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playlist_id</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(PK),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playlist_name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playlist_size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Quote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quote_id</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(PK),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quote_language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quote_genre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Routine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routine_date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routine time,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off_days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342900">
              <a:lnSpc>
                <a:spcPct val="115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User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account_id</a:t>
            </a:r>
            <a:r>
              <a:rPr lang="en-US" sz="2400" i="1" dirty="0">
                <a:latin typeface="Times New Roman" panose="02020603050405020304" pitchFamily="18" charset="0"/>
                <a:ea typeface="Times New Roman" panose="02020603050405020304" pitchFamily="18" charset="0"/>
                <a:cs typeface="Times New Roman" panose="02020603050405020304" pitchFamily="18" charset="0"/>
              </a:rPr>
              <a:t>(PK)</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first_name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last_name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age, gender)</a:t>
            </a:r>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292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Research Based Project</a:t>
            </a:r>
            <a:br>
              <a:rPr lang="en-US" sz="3400" b="1" u="sng" dirty="0">
                <a:latin typeface="Times New Roman" panose="02020603050405020304" pitchFamily="18" charset="0"/>
                <a:cs typeface="Times New Roman" panose="02020603050405020304" pitchFamily="18" charset="0"/>
              </a:rPr>
            </a:br>
            <a:br>
              <a:rPr lang="en-US" sz="7500" b="1" u="sng" dirty="0"/>
            </a:br>
            <a:endParaRPr lang="en-US" sz="3200" b="1" u="sng"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dirty="0">
                <a:solidFill>
                  <a:prstClr val="black"/>
                </a:solidFill>
                <a:latin typeface="Calibri"/>
              </a:rPr>
              <a:t>No.</a:t>
            </a:r>
          </a:p>
        </p:txBody>
      </p:sp>
    </p:spTree>
    <p:extLst>
      <p:ext uri="{BB962C8B-B14F-4D97-AF65-F5344CB8AC3E}">
        <p14:creationId xmlns:p14="http://schemas.microsoft.com/office/powerpoint/2010/main" val="201132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Algorithm &amp; Implementation</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Deep Learning:</a:t>
            </a: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Deep Learning technique is used in our application, deep learning is generally known as a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subfield of machine learning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which is inspired by the algorithms which are inspired and structured by keeping in view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functionality of human brain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In deep learning, the system trains itself by keeping in view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same pattern as a human brain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follows, in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liking or hating something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Deep learning is now a days a very vast field and the entire future is based on it.</a:t>
            </a:r>
          </a:p>
        </p:txBody>
      </p:sp>
    </p:spTree>
    <p:extLst>
      <p:ext uri="{BB962C8B-B14F-4D97-AF65-F5344CB8AC3E}">
        <p14:creationId xmlns:p14="http://schemas.microsoft.com/office/powerpoint/2010/main" val="2807528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Algorithm &amp; Implementation</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Deep Learning in Music:</a:t>
            </a: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In Music section, the application recommends the user with the music which he/she likes. Our system uses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BART (Bandits for recommendations as treatments) algorithm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By using this, the system analysis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previous raw data of the user and runs the algorithm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The user is recommended with the songs of his/her taste as it keeps the record of the most listened artist as well as the most songs listened of a genre. It works in such a way it tries to avoid recommendations of such songs which are being skipped by the user in the past. If the user listens to a song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more than 30 seconds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then the songs of that type are put on a higher priority of recommendation. The system always tries to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recommend all the unlisten songs or the new ones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So, that the recommendation can be made according to the user taste.</a:t>
            </a:r>
          </a:p>
        </p:txBody>
      </p:sp>
    </p:spTree>
    <p:extLst>
      <p:ext uri="{BB962C8B-B14F-4D97-AF65-F5344CB8AC3E}">
        <p14:creationId xmlns:p14="http://schemas.microsoft.com/office/powerpoint/2010/main" val="377523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Algorithm &amp; Implementation</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Deep Learning in Quotes:</a:t>
            </a: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In Motivational Quotes section, the application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analyzes the liked quotes and the downloaded ones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by the user. The system uses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deep learning algorithm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which filters the quotes according to the user taste and then it recommends those quotes to the user in the notification section or in the motivational quotes section in our application.</a:t>
            </a:r>
          </a:p>
        </p:txBody>
      </p:sp>
    </p:spTree>
    <p:extLst>
      <p:ext uri="{BB962C8B-B14F-4D97-AF65-F5344CB8AC3E}">
        <p14:creationId xmlns:p14="http://schemas.microsoft.com/office/powerpoint/2010/main" val="3778177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Algorithm &amp; Implementation</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Deep Learning in Routine Management:</a:t>
            </a: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In Daily Routine section, our system recommends exercises and sleep time by using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deep learning algorithm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that works on the daily activity of the user on the application. This algorithm analyses the routine of the user for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14 straight days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and after that it uses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neural networks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to recommend and predict the sleeping and exercising patterns of the user. </a:t>
            </a:r>
          </a:p>
        </p:txBody>
      </p:sp>
    </p:spTree>
    <p:extLst>
      <p:ext uri="{BB962C8B-B14F-4D97-AF65-F5344CB8AC3E}">
        <p14:creationId xmlns:p14="http://schemas.microsoft.com/office/powerpoint/2010/main" val="3465613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a:solidFill>
                <a:srgbClr val="FF0000"/>
              </a:solidFill>
            </a:endParaRPr>
          </a:p>
        </p:txBody>
      </p:sp>
      <p:pic>
        <p:nvPicPr>
          <p:cNvPr id="6" name="Picture 5">
            <a:extLst>
              <a:ext uri="{FF2B5EF4-FFF2-40B4-BE49-F238E27FC236}">
                <a16:creationId xmlns:a16="http://schemas.microsoft.com/office/drawing/2014/main" id="{92DDF92A-9715-430B-BA8B-026D2E352C05}"/>
              </a:ext>
            </a:extLst>
          </p:cNvPr>
          <p:cNvPicPr>
            <a:picLocks noChangeAspect="1"/>
          </p:cNvPicPr>
          <p:nvPr/>
        </p:nvPicPr>
        <p:blipFill>
          <a:blip r:embed="rId2"/>
          <a:stretch>
            <a:fillRect/>
          </a:stretch>
        </p:blipFill>
        <p:spPr>
          <a:xfrm>
            <a:off x="3425510" y="1978940"/>
            <a:ext cx="9404980" cy="6400800"/>
          </a:xfrm>
          <a:prstGeom prst="rect">
            <a:avLst/>
          </a:prstGeom>
        </p:spPr>
      </p:pic>
    </p:spTree>
    <p:extLst>
      <p:ext uri="{BB962C8B-B14F-4D97-AF65-F5344CB8AC3E}">
        <p14:creationId xmlns:p14="http://schemas.microsoft.com/office/powerpoint/2010/main" val="3494594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203200" y="186535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a:solidFill>
                <a:srgbClr val="FF0000"/>
              </a:solidFill>
            </a:endParaRPr>
          </a:p>
        </p:txBody>
      </p:sp>
      <p:pic>
        <p:nvPicPr>
          <p:cNvPr id="4" name="Content Placeholder 5">
            <a:extLst>
              <a:ext uri="{FF2B5EF4-FFF2-40B4-BE49-F238E27FC236}">
                <a16:creationId xmlns:a16="http://schemas.microsoft.com/office/drawing/2014/main" id="{599D4FFE-160F-479D-AC77-C7A0F24B000D}"/>
              </a:ext>
            </a:extLst>
          </p:cNvPr>
          <p:cNvPicPr>
            <a:picLocks noChangeAspect="1"/>
          </p:cNvPicPr>
          <p:nvPr/>
        </p:nvPicPr>
        <p:blipFill>
          <a:blip r:embed="rId2"/>
          <a:stretch>
            <a:fillRect/>
          </a:stretch>
        </p:blipFill>
        <p:spPr>
          <a:xfrm>
            <a:off x="3674704" y="2133602"/>
            <a:ext cx="8906591" cy="6400800"/>
          </a:xfrm>
          <a:prstGeom prst="rect">
            <a:avLst/>
          </a:prstGeom>
        </p:spPr>
      </p:pic>
    </p:spTree>
    <p:extLst>
      <p:ext uri="{BB962C8B-B14F-4D97-AF65-F5344CB8AC3E}">
        <p14:creationId xmlns:p14="http://schemas.microsoft.com/office/powerpoint/2010/main" val="3631962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a:solidFill>
                <a:srgbClr val="FF0000"/>
              </a:solidFill>
            </a:endParaRPr>
          </a:p>
        </p:txBody>
      </p:sp>
      <p:pic>
        <p:nvPicPr>
          <p:cNvPr id="4" name="Content Placeholder 5">
            <a:extLst>
              <a:ext uri="{FF2B5EF4-FFF2-40B4-BE49-F238E27FC236}">
                <a16:creationId xmlns:a16="http://schemas.microsoft.com/office/drawing/2014/main" id="{BD4048FC-970D-41BE-97DE-8ED10E3B9BC0}"/>
              </a:ext>
            </a:extLst>
          </p:cNvPr>
          <p:cNvPicPr>
            <a:picLocks noChangeAspect="1"/>
          </p:cNvPicPr>
          <p:nvPr/>
        </p:nvPicPr>
        <p:blipFill>
          <a:blip r:embed="rId2"/>
          <a:stretch>
            <a:fillRect/>
          </a:stretch>
        </p:blipFill>
        <p:spPr>
          <a:xfrm>
            <a:off x="3443159" y="2128686"/>
            <a:ext cx="9369682" cy="6400800"/>
          </a:xfrm>
          <a:prstGeom prst="rect">
            <a:avLst/>
          </a:prstGeom>
        </p:spPr>
      </p:pic>
    </p:spTree>
    <p:extLst>
      <p:ext uri="{BB962C8B-B14F-4D97-AF65-F5344CB8AC3E}">
        <p14:creationId xmlns:p14="http://schemas.microsoft.com/office/powerpoint/2010/main" val="2179325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a:solidFill>
                <a:srgbClr val="FF0000"/>
              </a:solidFill>
            </a:endParaRPr>
          </a:p>
        </p:txBody>
      </p:sp>
      <p:pic>
        <p:nvPicPr>
          <p:cNvPr id="4" name="Content Placeholder 5">
            <a:extLst>
              <a:ext uri="{FF2B5EF4-FFF2-40B4-BE49-F238E27FC236}">
                <a16:creationId xmlns:a16="http://schemas.microsoft.com/office/drawing/2014/main" id="{81BC3228-91C9-48FD-8701-8C5016AD47B5}"/>
              </a:ext>
            </a:extLst>
          </p:cNvPr>
          <p:cNvPicPr>
            <a:picLocks noChangeAspect="1"/>
          </p:cNvPicPr>
          <p:nvPr/>
        </p:nvPicPr>
        <p:blipFill>
          <a:blip r:embed="rId2"/>
          <a:stretch>
            <a:fillRect/>
          </a:stretch>
        </p:blipFill>
        <p:spPr>
          <a:xfrm>
            <a:off x="6154909" y="2148116"/>
            <a:ext cx="3946181" cy="6400800"/>
          </a:xfrm>
          <a:prstGeom prst="rect">
            <a:avLst/>
          </a:prstGeom>
        </p:spPr>
      </p:pic>
    </p:spTree>
    <p:extLst>
      <p:ext uri="{BB962C8B-B14F-4D97-AF65-F5344CB8AC3E}">
        <p14:creationId xmlns:p14="http://schemas.microsoft.com/office/powerpoint/2010/main" val="13860116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a:solidFill>
                <a:srgbClr val="FF0000"/>
              </a:solidFill>
            </a:endParaRPr>
          </a:p>
        </p:txBody>
      </p:sp>
      <p:pic>
        <p:nvPicPr>
          <p:cNvPr id="4" name="Content Placeholder 5">
            <a:extLst>
              <a:ext uri="{FF2B5EF4-FFF2-40B4-BE49-F238E27FC236}">
                <a16:creationId xmlns:a16="http://schemas.microsoft.com/office/drawing/2014/main" id="{FACCFDFB-8D87-4CA2-9D4B-7F076AADBA70}"/>
              </a:ext>
            </a:extLst>
          </p:cNvPr>
          <p:cNvPicPr>
            <a:picLocks noChangeAspect="1"/>
          </p:cNvPicPr>
          <p:nvPr/>
        </p:nvPicPr>
        <p:blipFill>
          <a:blip r:embed="rId2"/>
          <a:stretch>
            <a:fillRect/>
          </a:stretch>
        </p:blipFill>
        <p:spPr>
          <a:xfrm>
            <a:off x="6289972" y="2144951"/>
            <a:ext cx="3676055" cy="6400800"/>
          </a:xfrm>
          <a:prstGeom prst="rect">
            <a:avLst/>
          </a:prstGeom>
        </p:spPr>
      </p:pic>
    </p:spTree>
    <p:extLst>
      <p:ext uri="{BB962C8B-B14F-4D97-AF65-F5344CB8AC3E}">
        <p14:creationId xmlns:p14="http://schemas.microsoft.com/office/powerpoint/2010/main" val="477918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a:solidFill>
                <a:srgbClr val="FF0000"/>
              </a:solidFill>
            </a:endParaRPr>
          </a:p>
        </p:txBody>
      </p:sp>
      <p:pic>
        <p:nvPicPr>
          <p:cNvPr id="4" name="Content Placeholder 5">
            <a:extLst>
              <a:ext uri="{FF2B5EF4-FFF2-40B4-BE49-F238E27FC236}">
                <a16:creationId xmlns:a16="http://schemas.microsoft.com/office/drawing/2014/main" id="{8279BA3E-F466-43AB-A390-38E9EC809865}"/>
              </a:ext>
            </a:extLst>
          </p:cNvPr>
          <p:cNvPicPr>
            <a:picLocks noChangeAspect="1"/>
          </p:cNvPicPr>
          <p:nvPr/>
        </p:nvPicPr>
        <p:blipFill>
          <a:blip r:embed="rId2"/>
          <a:stretch>
            <a:fillRect/>
          </a:stretch>
        </p:blipFill>
        <p:spPr>
          <a:xfrm>
            <a:off x="6424656" y="2148193"/>
            <a:ext cx="3406687" cy="6400800"/>
          </a:xfrm>
          <a:prstGeom prst="rect">
            <a:avLst/>
          </a:prstGeom>
        </p:spPr>
      </p:pic>
    </p:spTree>
    <p:extLst>
      <p:ext uri="{BB962C8B-B14F-4D97-AF65-F5344CB8AC3E}">
        <p14:creationId xmlns:p14="http://schemas.microsoft.com/office/powerpoint/2010/main" val="389358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The purpose of Tranquility is to provide a platform for the generic audience, where they can seek professional help regarding their anxiety issues and to lessen their stress level through different exercises provided in the application.</a:t>
            </a:r>
          </a:p>
          <a:p>
            <a:pPr marL="391866" indent="-391866" algn="just">
              <a:buFont typeface="Arial"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Key goals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for selecting the project,</a:t>
            </a:r>
          </a:p>
          <a:p>
            <a:pPr marL="849066" lvl="1"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To lessen the anxiety and depression levels of people.</a:t>
            </a:r>
          </a:p>
          <a:p>
            <a:pPr marL="849066" lvl="1"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To guide people, how they can live a healthy life.</a:t>
            </a:r>
          </a:p>
          <a:p>
            <a:pPr marL="849066" lvl="1"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To provide people a stress releasing and comforting environment.</a:t>
            </a:r>
          </a:p>
          <a:p>
            <a:pPr marL="849066" lvl="1"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To provide a service which is available 24/7.</a:t>
            </a:r>
          </a:p>
          <a:p>
            <a:pPr marL="849066" lvl="1"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To provide people with stress releasing exercises in a convenient way.</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Tranquility will have a very positive local, international and professional impact, as it provides all the facilities to the user for which he/she has to seek conventional clinics. Different exercises provided within this app will help the users in improving their sleeping patterns, organizing their daily routine and lowering their stress levels.   </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a:t>
            </a:fld>
            <a:endParaRPr lang="en-US" dirty="0">
              <a:solidFill>
                <a:prstClr val="white"/>
              </a:solidFill>
              <a:latin typeface="Calibri"/>
            </a:endParaRPr>
          </a:p>
        </p:txBody>
      </p:sp>
    </p:spTree>
    <p:extLst>
      <p:ext uri="{BB962C8B-B14F-4D97-AF65-F5344CB8AC3E}">
        <p14:creationId xmlns:p14="http://schemas.microsoft.com/office/powerpoint/2010/main" val="1872425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This document includes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all the design work of every aspect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of the project. The implementation will be done based on the design described in the document. The OOP programming will be done according to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class diagram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provided and the sequence of use cases will be implemented using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process flow diagrams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The interaction between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the app and the servers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will be implemented using sequence diagrams. Thus, the document provides the complete design and structure of the project to be implemented.</a:t>
            </a:r>
          </a:p>
        </p:txBody>
      </p:sp>
    </p:spTree>
    <p:extLst>
      <p:ext uri="{BB962C8B-B14F-4D97-AF65-F5344CB8AC3E}">
        <p14:creationId xmlns:p14="http://schemas.microsoft.com/office/powerpoint/2010/main" val="27304258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None.</a:t>
            </a:r>
          </a:p>
        </p:txBody>
      </p:sp>
    </p:spTree>
    <p:extLst>
      <p:ext uri="{BB962C8B-B14F-4D97-AF65-F5344CB8AC3E}">
        <p14:creationId xmlns:p14="http://schemas.microsoft.com/office/powerpoint/2010/main" val="477718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pPr lvl="0"/>
            <a:r>
              <a:rPr lang="en-US" sz="4500" b="1" u="sng" dirty="0">
                <a:latin typeface="Times New Roman" panose="02020603050405020304" pitchFamily="18" charset="0"/>
                <a:cs typeface="Times New Roman" panose="02020603050405020304" pitchFamily="18" charset="0"/>
              </a:rPr>
              <a:t>Plaragism Report</a:t>
            </a:r>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E1C6CC-DBCA-4C20-B515-DCE680579A3E}"/>
              </a:ext>
            </a:extLst>
          </p:cNvPr>
          <p:cNvPicPr>
            <a:picLocks noChangeAspect="1"/>
          </p:cNvPicPr>
          <p:nvPr/>
        </p:nvPicPr>
        <p:blipFill>
          <a:blip r:embed="rId2"/>
          <a:stretch>
            <a:fillRect/>
          </a:stretch>
        </p:blipFill>
        <p:spPr>
          <a:xfrm>
            <a:off x="4018784" y="1873143"/>
            <a:ext cx="9711952" cy="6612393"/>
          </a:xfrm>
          <a:prstGeom prst="rect">
            <a:avLst/>
          </a:prstGeom>
        </p:spPr>
      </p:pic>
    </p:spTree>
    <p:extLst>
      <p:ext uri="{BB962C8B-B14F-4D97-AF65-F5344CB8AC3E}">
        <p14:creationId xmlns:p14="http://schemas.microsoft.com/office/powerpoint/2010/main" val="1342640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586" y="381000"/>
            <a:ext cx="12374880" cy="1143000"/>
          </a:xfrm>
        </p:spPr>
        <p:txBody>
          <a:bodyPr/>
          <a:lstStyle/>
          <a:p>
            <a:pPr lvl="0"/>
            <a:r>
              <a:rPr lang="en-US" sz="4800" b="1" dirty="0"/>
              <a:t>Questions and Answers</a:t>
            </a:r>
            <a:endParaRPr lang="en-US" sz="4500" b="1" u="sng" dirty="0">
              <a:latin typeface="Times New Roman" panose="02020603050405020304" pitchFamily="18" charset="0"/>
              <a:cs typeface="Times New Roman" panose="02020603050405020304" pitchFamily="18" charset="0"/>
            </a:endParaRPr>
          </a:p>
        </p:txBody>
      </p:sp>
      <p:pic>
        <p:nvPicPr>
          <p:cNvPr id="6" name="Picture 5" descr="question-graphic.jpg">
            <a:extLst>
              <a:ext uri="{FF2B5EF4-FFF2-40B4-BE49-F238E27FC236}">
                <a16:creationId xmlns:a16="http://schemas.microsoft.com/office/drawing/2014/main" id="{A52A7DE4-6820-45A2-A691-D63DC6BCB2C7}"/>
              </a:ext>
            </a:extLst>
          </p:cNvPr>
          <p:cNvPicPr>
            <a:picLocks noChangeAspect="1"/>
          </p:cNvPicPr>
          <p:nvPr/>
        </p:nvPicPr>
        <p:blipFill>
          <a:blip r:embed="rId2"/>
          <a:stretch>
            <a:fillRect/>
          </a:stretch>
        </p:blipFill>
        <p:spPr>
          <a:xfrm>
            <a:off x="3211976" y="2438400"/>
            <a:ext cx="10820400" cy="56453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7166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Tools and Technologies</a:t>
            </a:r>
            <a:br>
              <a:rPr lang="en-US" b="1" u="sng" dirty="0"/>
            </a:br>
            <a:br>
              <a:rPr lang="en-US" sz="7500" b="1" dirty="0"/>
            </a:br>
            <a:endParaRPr lang="en-US" sz="3200" b="1" dirty="0"/>
          </a:p>
        </p:txBody>
      </p:sp>
      <p:sp>
        <p:nvSpPr>
          <p:cNvPr id="3" name="Content Placeholder 2"/>
          <p:cNvSpPr txBox="1">
            <a:spLocks/>
          </p:cNvSpPr>
          <p:nvPr/>
        </p:nvSpPr>
        <p:spPr>
          <a:xfrm>
            <a:off x="569384" y="45720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6</a:t>
            </a:fld>
            <a:endParaRPr lang="en-US" dirty="0">
              <a:solidFill>
                <a:prstClr val="white"/>
              </a:solidFill>
              <a:latin typeface="Calibri"/>
            </a:endParaRPr>
          </a:p>
        </p:txBody>
      </p:sp>
      <p:graphicFrame>
        <p:nvGraphicFramePr>
          <p:cNvPr id="6" name="Table 5">
            <a:extLst>
              <a:ext uri="{FF2B5EF4-FFF2-40B4-BE49-F238E27FC236}">
                <a16:creationId xmlns:a16="http://schemas.microsoft.com/office/drawing/2014/main" id="{5B56F74C-4D12-4702-8B47-E0647317AB49}"/>
              </a:ext>
            </a:extLst>
          </p:cNvPr>
          <p:cNvGraphicFramePr>
            <a:graphicFrameLocks noGrp="1"/>
          </p:cNvGraphicFramePr>
          <p:nvPr/>
        </p:nvGraphicFramePr>
        <p:xfrm>
          <a:off x="1270000" y="2148773"/>
          <a:ext cx="14173200" cy="6758128"/>
        </p:xfrm>
        <a:graphic>
          <a:graphicData uri="http://schemas.openxmlformats.org/drawingml/2006/table">
            <a:tbl>
              <a:tblPr firstRow="1" firstCol="1" bandRow="1">
                <a:tableStyleId>{5C22544A-7EE6-4342-B048-85BDC9FD1C3A}</a:tableStyleId>
              </a:tblPr>
              <a:tblGrid>
                <a:gridCol w="3699578">
                  <a:extLst>
                    <a:ext uri="{9D8B030D-6E8A-4147-A177-3AD203B41FA5}">
                      <a16:colId xmlns:a16="http://schemas.microsoft.com/office/drawing/2014/main" val="623996354"/>
                    </a:ext>
                  </a:extLst>
                </a:gridCol>
                <a:gridCol w="3699578">
                  <a:extLst>
                    <a:ext uri="{9D8B030D-6E8A-4147-A177-3AD203B41FA5}">
                      <a16:colId xmlns:a16="http://schemas.microsoft.com/office/drawing/2014/main" val="4206625415"/>
                    </a:ext>
                  </a:extLst>
                </a:gridCol>
                <a:gridCol w="3387022">
                  <a:extLst>
                    <a:ext uri="{9D8B030D-6E8A-4147-A177-3AD203B41FA5}">
                      <a16:colId xmlns:a16="http://schemas.microsoft.com/office/drawing/2014/main" val="1917427766"/>
                    </a:ext>
                  </a:extLst>
                </a:gridCol>
                <a:gridCol w="3387022">
                  <a:extLst>
                    <a:ext uri="{9D8B030D-6E8A-4147-A177-3AD203B41FA5}">
                      <a16:colId xmlns:a16="http://schemas.microsoft.com/office/drawing/2014/main" val="3182235800"/>
                    </a:ext>
                  </a:extLst>
                </a:gridCol>
              </a:tblGrid>
              <a:tr h="477277">
                <a:tc rowSpan="13">
                  <a:txBody>
                    <a:bodyPr/>
                    <a:lstStyle/>
                    <a:p>
                      <a:pPr marL="69850" marR="0" algn="just">
                        <a:lnSpc>
                          <a:spcPct val="107000"/>
                        </a:lnSpc>
                        <a:spcBef>
                          <a:spcPts val="0"/>
                        </a:spcBef>
                        <a:spcAft>
                          <a:spcPts val="0"/>
                        </a:spcAft>
                      </a:pPr>
                      <a:r>
                        <a:rPr lang="en-US" sz="2000" dirty="0">
                          <a:effectLst/>
                        </a:rPr>
                        <a:t> </a:t>
                      </a:r>
                    </a:p>
                    <a:p>
                      <a:pPr marL="69850" marR="0" algn="ctr">
                        <a:lnSpc>
                          <a:spcPct val="107000"/>
                        </a:lnSpc>
                        <a:spcBef>
                          <a:spcPts val="0"/>
                        </a:spcBef>
                        <a:spcAft>
                          <a:spcPts val="0"/>
                        </a:spcAft>
                      </a:pPr>
                      <a:r>
                        <a:rPr lang="en-US" sz="2000" dirty="0">
                          <a:effectLst/>
                        </a:rPr>
                        <a:t> </a:t>
                      </a:r>
                    </a:p>
                    <a:p>
                      <a:pPr marL="69850" marR="0" algn="ctr">
                        <a:lnSpc>
                          <a:spcPct val="107000"/>
                        </a:lnSpc>
                        <a:spcBef>
                          <a:spcPts val="0"/>
                        </a:spcBef>
                        <a:spcAft>
                          <a:spcPts val="0"/>
                        </a:spcAft>
                      </a:pPr>
                      <a:r>
                        <a:rPr lang="en-US" sz="2000" dirty="0">
                          <a:effectLst/>
                        </a:rPr>
                        <a:t> </a:t>
                      </a:r>
                    </a:p>
                    <a:p>
                      <a:pPr marL="69850" marR="0" algn="ctr">
                        <a:lnSpc>
                          <a:spcPct val="107000"/>
                        </a:lnSpc>
                        <a:spcBef>
                          <a:spcPts val="0"/>
                        </a:spcBef>
                        <a:spcAft>
                          <a:spcPts val="0"/>
                        </a:spcAft>
                      </a:pPr>
                      <a:r>
                        <a:rPr lang="en-US" sz="2000" dirty="0">
                          <a:effectLst/>
                        </a:rPr>
                        <a:t>Tools</a:t>
                      </a:r>
                    </a:p>
                    <a:p>
                      <a:pPr marL="69850" marR="0" algn="ctr">
                        <a:lnSpc>
                          <a:spcPct val="107000"/>
                        </a:lnSpc>
                        <a:spcBef>
                          <a:spcPts val="0"/>
                        </a:spcBef>
                        <a:spcAft>
                          <a:spcPts val="0"/>
                        </a:spcAft>
                      </a:pPr>
                      <a:r>
                        <a:rPr lang="en-US" sz="2000" dirty="0">
                          <a:effectLst/>
                        </a:rPr>
                        <a:t>And</a:t>
                      </a:r>
                    </a:p>
                    <a:p>
                      <a:pPr marL="69850" marR="0" algn="ctr">
                        <a:lnSpc>
                          <a:spcPct val="107000"/>
                        </a:lnSpc>
                        <a:spcBef>
                          <a:spcPts val="0"/>
                        </a:spcBef>
                        <a:spcAft>
                          <a:spcPts val="0"/>
                        </a:spcAft>
                      </a:pPr>
                      <a:r>
                        <a:rPr lang="en-US" sz="2000" dirty="0">
                          <a:effectLst/>
                        </a:rPr>
                        <a:t>Technologies</a:t>
                      </a:r>
                    </a:p>
                    <a:p>
                      <a:pPr marL="69850" marR="0" algn="just">
                        <a:lnSpc>
                          <a:spcPct val="107000"/>
                        </a:lnSpc>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lnB w="12700" cap="flat" cmpd="sng" algn="ctr">
                      <a:noFill/>
                      <a:prstDash val="solid"/>
                      <a:round/>
                      <a:headEnd type="none" w="med" len="med"/>
                      <a:tailEnd type="none" w="med" len="med"/>
                    </a:lnB>
                  </a:tcPr>
                </a:tc>
                <a:tc>
                  <a:txBody>
                    <a:bodyPr/>
                    <a:lstStyle/>
                    <a:p>
                      <a:pPr marL="69850" marR="0" algn="ctr">
                        <a:lnSpc>
                          <a:spcPct val="150000"/>
                        </a:lnSpc>
                        <a:spcBef>
                          <a:spcPts val="0"/>
                        </a:spcBef>
                        <a:spcAft>
                          <a:spcPts val="0"/>
                        </a:spcAft>
                      </a:pPr>
                      <a:r>
                        <a:rPr lang="en-US" sz="2000" u="sng" dirty="0">
                          <a:effectLst/>
                        </a:rPr>
                        <a:t>Tools</a:t>
                      </a:r>
                      <a:endParaRPr lang="en-US" sz="2000" u="sng"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2000" u="sng" dirty="0">
                          <a:effectLst/>
                        </a:rPr>
                        <a:t>Version</a:t>
                      </a:r>
                      <a:endParaRPr lang="en-US" sz="2000" u="sng"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2000" u="sng" dirty="0">
                          <a:effectLst/>
                        </a:rPr>
                        <a:t>Rationale</a:t>
                      </a:r>
                      <a:endParaRPr lang="en-US" sz="2000" u="sng"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80503665"/>
                  </a:ext>
                </a:extLst>
              </a:tr>
              <a:tr h="743680">
                <a:tc vMerge="1">
                  <a:txBody>
                    <a:bodyPr/>
                    <a:lstStyle/>
                    <a:p>
                      <a:endParaRPr lang="en-US"/>
                    </a:p>
                  </a:txBody>
                  <a:tcPr/>
                </a:tc>
                <a:tc>
                  <a:txBody>
                    <a:bodyPr/>
                    <a:lstStyle/>
                    <a:p>
                      <a:pPr marL="68580" marR="0" algn="ctr">
                        <a:lnSpc>
                          <a:spcPct val="107000"/>
                        </a:lnSpc>
                        <a:spcBef>
                          <a:spcPts val="0"/>
                        </a:spcBef>
                        <a:spcAft>
                          <a:spcPts val="0"/>
                        </a:spcAft>
                      </a:pPr>
                      <a:r>
                        <a:rPr lang="en-US" sz="2000" dirty="0">
                          <a:effectLst/>
                        </a:rPr>
                        <a:t>MS Visual Studio Code</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a:effectLst/>
                        </a:rPr>
                        <a:t>2020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a:effectLst/>
                        </a:rPr>
                        <a:t>IDE</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57514194"/>
                  </a:ext>
                </a:extLst>
              </a:tr>
              <a:tr h="362503">
                <a:tc vMerge="1">
                  <a:txBody>
                    <a:bodyPr/>
                    <a:lstStyle/>
                    <a:p>
                      <a:endParaRPr lang="en-US"/>
                    </a:p>
                  </a:txBody>
                  <a:tcPr/>
                </a:tc>
                <a:tc>
                  <a:txBody>
                    <a:bodyPr/>
                    <a:lstStyle/>
                    <a:p>
                      <a:pPr marL="68580" marR="0" algn="ctr">
                        <a:lnSpc>
                          <a:spcPct val="107000"/>
                        </a:lnSpc>
                        <a:spcBef>
                          <a:spcPts val="0"/>
                        </a:spcBef>
                        <a:spcAft>
                          <a:spcPts val="0"/>
                        </a:spcAft>
                      </a:pPr>
                      <a:r>
                        <a:rPr lang="en-US" sz="2000" dirty="0">
                          <a:effectLst/>
                        </a:rPr>
                        <a:t>Android Studio</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a:effectLst/>
                        </a:rPr>
                        <a:t>2020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dirty="0">
                          <a:effectLst/>
                        </a:rPr>
                        <a:t>IDE</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63690539"/>
                  </a:ext>
                </a:extLst>
              </a:tr>
              <a:tr h="362503">
                <a:tc vMerge="1">
                  <a:txBody>
                    <a:bodyPr/>
                    <a:lstStyle/>
                    <a:p>
                      <a:endParaRPr lang="en-US"/>
                    </a:p>
                  </a:txBody>
                  <a:tcPr/>
                </a:tc>
                <a:tc>
                  <a:txBody>
                    <a:bodyPr/>
                    <a:lstStyle/>
                    <a:p>
                      <a:pPr marL="68580" marR="0" algn="ctr">
                        <a:lnSpc>
                          <a:spcPct val="107000"/>
                        </a:lnSpc>
                        <a:spcBef>
                          <a:spcPts val="0"/>
                        </a:spcBef>
                        <a:spcAft>
                          <a:spcPts val="0"/>
                        </a:spcAft>
                      </a:pPr>
                      <a:r>
                        <a:rPr lang="en-US" sz="2000" dirty="0">
                          <a:effectLst/>
                        </a:rPr>
                        <a:t>Oracle DB 11g R2</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a:effectLst/>
                        </a:rPr>
                        <a:t>2011</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a:effectLst/>
                        </a:rPr>
                        <a:t>DBMS</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42695"/>
                  </a:ext>
                </a:extLst>
              </a:tr>
              <a:tr h="362503">
                <a:tc vMerge="1">
                  <a:txBody>
                    <a:bodyPr/>
                    <a:lstStyle/>
                    <a:p>
                      <a:endParaRPr lang="en-US"/>
                    </a:p>
                  </a:txBody>
                  <a:tcPr/>
                </a:tc>
                <a:tc>
                  <a:txBody>
                    <a:bodyPr/>
                    <a:lstStyle/>
                    <a:p>
                      <a:pPr marL="68580" marR="0" algn="ctr">
                        <a:lnSpc>
                          <a:spcPct val="107000"/>
                        </a:lnSpc>
                        <a:spcBef>
                          <a:spcPts val="0"/>
                        </a:spcBef>
                        <a:spcAft>
                          <a:spcPts val="0"/>
                        </a:spcAft>
                      </a:pPr>
                      <a:r>
                        <a:rPr lang="en-US" sz="2000" dirty="0">
                          <a:effectLst/>
                        </a:rPr>
                        <a:t>Adobe Photoshop</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a:effectLst/>
                        </a:rPr>
                        <a:t>CS 2020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a:effectLst/>
                        </a:rPr>
                        <a:t>Design Work</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3197873"/>
                  </a:ext>
                </a:extLst>
              </a:tr>
              <a:tr h="362503">
                <a:tc vMerge="1">
                  <a:txBody>
                    <a:bodyPr/>
                    <a:lstStyle/>
                    <a:p>
                      <a:endParaRPr lang="en-US"/>
                    </a:p>
                  </a:txBody>
                  <a:tcPr/>
                </a:tc>
                <a:tc>
                  <a:txBody>
                    <a:bodyPr/>
                    <a:lstStyle/>
                    <a:p>
                      <a:pPr marL="68580" marR="0" algn="ctr">
                        <a:lnSpc>
                          <a:spcPct val="107000"/>
                        </a:lnSpc>
                        <a:spcBef>
                          <a:spcPts val="0"/>
                        </a:spcBef>
                        <a:spcAft>
                          <a:spcPts val="0"/>
                        </a:spcAft>
                      </a:pPr>
                      <a:r>
                        <a:rPr lang="en-US" sz="2000" dirty="0">
                          <a:effectLst/>
                        </a:rPr>
                        <a:t>MS Word</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dirty="0">
                          <a:effectLst/>
                        </a:rPr>
                        <a:t>365</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a:effectLst/>
                        </a:rPr>
                        <a:t>Documentation</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91849306"/>
                  </a:ext>
                </a:extLst>
              </a:tr>
              <a:tr h="362503">
                <a:tc vMerge="1">
                  <a:txBody>
                    <a:bodyPr/>
                    <a:lstStyle/>
                    <a:p>
                      <a:endParaRPr lang="en-US"/>
                    </a:p>
                  </a:txBody>
                  <a:tcPr/>
                </a:tc>
                <a:tc>
                  <a:txBody>
                    <a:bodyPr/>
                    <a:lstStyle/>
                    <a:p>
                      <a:pPr marL="68580" marR="0" algn="ctr">
                        <a:lnSpc>
                          <a:spcPct val="107000"/>
                        </a:lnSpc>
                        <a:spcBef>
                          <a:spcPts val="0"/>
                        </a:spcBef>
                        <a:spcAft>
                          <a:spcPts val="0"/>
                        </a:spcAft>
                      </a:pPr>
                      <a:r>
                        <a:rPr lang="en-US" sz="2000" dirty="0">
                          <a:effectLst/>
                        </a:rPr>
                        <a:t>MS Power Point</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dirty="0">
                          <a:effectLst/>
                        </a:rPr>
                        <a:t>365</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a:effectLst/>
                        </a:rPr>
                        <a:t>Presentation</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8957635"/>
                  </a:ext>
                </a:extLst>
              </a:tr>
              <a:tr h="362503">
                <a:tc vMerge="1">
                  <a:txBody>
                    <a:bodyPr/>
                    <a:lstStyle/>
                    <a:p>
                      <a:endParaRPr lang="en-US"/>
                    </a:p>
                  </a:txBody>
                  <a:tcPr/>
                </a:tc>
                <a:tc>
                  <a:txBody>
                    <a:bodyPr/>
                    <a:lstStyle/>
                    <a:p>
                      <a:pPr marL="68580" marR="0" algn="ctr">
                        <a:lnSpc>
                          <a:spcPct val="107000"/>
                        </a:lnSpc>
                        <a:spcBef>
                          <a:spcPts val="0"/>
                        </a:spcBef>
                        <a:spcAft>
                          <a:spcPts val="0"/>
                        </a:spcAft>
                      </a:pPr>
                      <a:r>
                        <a:rPr lang="en-US" sz="2000" dirty="0">
                          <a:effectLst/>
                        </a:rPr>
                        <a:t>Figma</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dirty="0">
                          <a:effectLst/>
                        </a:rPr>
                        <a:t>2020</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a:effectLst/>
                        </a:rPr>
                        <a:t>Mockups Creation</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91637684"/>
                  </a:ext>
                </a:extLst>
              </a:tr>
              <a:tr h="477277">
                <a:tc vMerge="1">
                  <a:txBody>
                    <a:bodyPr/>
                    <a:lstStyle/>
                    <a:p>
                      <a:endParaRPr lang="en-US"/>
                    </a:p>
                  </a:txBody>
                  <a:tcPr/>
                </a:tc>
                <a:tc>
                  <a:txBody>
                    <a:bodyPr/>
                    <a:lstStyle/>
                    <a:p>
                      <a:pPr marL="71120" marR="0" algn="ctr">
                        <a:lnSpc>
                          <a:spcPct val="150000"/>
                        </a:lnSpc>
                        <a:spcBef>
                          <a:spcPts val="0"/>
                        </a:spcBef>
                        <a:spcAft>
                          <a:spcPts val="0"/>
                        </a:spcAft>
                      </a:pPr>
                      <a:r>
                        <a:rPr lang="en-US" sz="2000" b="1" u="sng" dirty="0">
                          <a:effectLst/>
                        </a:rPr>
                        <a:t>Technology</a:t>
                      </a:r>
                      <a:endParaRPr lang="en-US" sz="2000" b="1" u="sng"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2000" b="1" u="sng" dirty="0">
                          <a:effectLst/>
                        </a:rPr>
                        <a:t>Version</a:t>
                      </a:r>
                      <a:endParaRPr lang="en-US" sz="2000" b="1" u="sng"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800"/>
                        </a:spcAft>
                      </a:pPr>
                      <a:r>
                        <a:rPr lang="en-US" sz="2000" b="1" u="sng" dirty="0">
                          <a:effectLst/>
                        </a:rPr>
                        <a:t>Rationale</a:t>
                      </a:r>
                      <a:endParaRPr lang="en-US" sz="2000" b="1" u="sng"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45711732"/>
                  </a:ext>
                </a:extLst>
              </a:tr>
              <a:tr h="743680">
                <a:tc vMerge="1">
                  <a:txBody>
                    <a:bodyPr/>
                    <a:lstStyle/>
                    <a:p>
                      <a:endParaRPr lang="en-US"/>
                    </a:p>
                  </a:txBody>
                  <a:tcPr/>
                </a:tc>
                <a:tc>
                  <a:txBody>
                    <a:bodyPr/>
                    <a:lstStyle/>
                    <a:p>
                      <a:pPr marL="68580" marR="0" algn="ctr">
                        <a:lnSpc>
                          <a:spcPct val="107000"/>
                        </a:lnSpc>
                        <a:spcBef>
                          <a:spcPts val="0"/>
                        </a:spcBef>
                        <a:spcAft>
                          <a:spcPts val="0"/>
                        </a:spcAft>
                      </a:pPr>
                      <a:r>
                        <a:rPr lang="en-US" sz="2000" dirty="0">
                          <a:effectLst/>
                        </a:rPr>
                        <a:t>Java</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dirty="0">
                          <a:effectLst/>
                        </a:rPr>
                        <a:t>15.0.1</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a:effectLst/>
                        </a:rPr>
                        <a:t>Programming language</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40702833"/>
                  </a:ext>
                </a:extLst>
              </a:tr>
              <a:tr h="743680">
                <a:tc vMerge="1">
                  <a:txBody>
                    <a:bodyPr/>
                    <a:lstStyle/>
                    <a:p>
                      <a:endParaRPr lang="en-US"/>
                    </a:p>
                  </a:txBody>
                  <a:tcPr/>
                </a:tc>
                <a:tc>
                  <a:txBody>
                    <a:bodyPr/>
                    <a:lstStyle/>
                    <a:p>
                      <a:pPr marL="68580" marR="0" algn="ctr">
                        <a:lnSpc>
                          <a:spcPct val="107000"/>
                        </a:lnSpc>
                        <a:spcBef>
                          <a:spcPts val="0"/>
                        </a:spcBef>
                        <a:spcAft>
                          <a:spcPts val="0"/>
                        </a:spcAft>
                      </a:pPr>
                      <a:r>
                        <a:rPr lang="en-US" sz="2000">
                          <a:effectLst/>
                        </a:rPr>
                        <a:t>Kotlin</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dirty="0">
                          <a:effectLst/>
                        </a:rPr>
                        <a:t>1.4</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a:effectLst/>
                        </a:rPr>
                        <a:t>Programming Language</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0875169"/>
                  </a:ext>
                </a:extLst>
              </a:tr>
              <a:tr h="362503">
                <a:tc vMerge="1">
                  <a:txBody>
                    <a:bodyPr/>
                    <a:lstStyle/>
                    <a:p>
                      <a:endParaRPr lang="en-US"/>
                    </a:p>
                  </a:txBody>
                  <a:tcPr/>
                </a:tc>
                <a:tc>
                  <a:txBody>
                    <a:bodyPr/>
                    <a:lstStyle/>
                    <a:p>
                      <a:pPr marL="68580" marR="0" algn="ctr">
                        <a:lnSpc>
                          <a:spcPct val="107000"/>
                        </a:lnSpc>
                        <a:spcBef>
                          <a:spcPts val="0"/>
                        </a:spcBef>
                        <a:spcAft>
                          <a:spcPts val="0"/>
                        </a:spcAft>
                      </a:pPr>
                      <a:r>
                        <a:rPr lang="en-US" sz="2000">
                          <a:effectLst/>
                        </a:rPr>
                        <a:t>SQL</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dirty="0">
                          <a:effectLst/>
                        </a:rPr>
                        <a:t>2019</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dirty="0">
                          <a:effectLst/>
                        </a:rPr>
                        <a:t>Query Language</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84352267"/>
                  </a:ext>
                </a:extLst>
              </a:tr>
              <a:tr h="242307">
                <a:tc vMerge="1">
                  <a:txBody>
                    <a:bodyPr/>
                    <a:lstStyle/>
                    <a:p>
                      <a:endParaRPr lang="en-US"/>
                    </a:p>
                  </a:txBody>
                  <a:tcPr/>
                </a:tc>
                <a:tc>
                  <a:txBody>
                    <a:bodyPr/>
                    <a:lstStyle/>
                    <a:p>
                      <a:pPr marL="68580" marR="0" algn="ctr">
                        <a:lnSpc>
                          <a:spcPct val="107000"/>
                        </a:lnSpc>
                        <a:spcBef>
                          <a:spcPts val="0"/>
                        </a:spcBef>
                        <a:spcAft>
                          <a:spcPts val="0"/>
                        </a:spcAft>
                      </a:pPr>
                      <a:r>
                        <a:rPr lang="en-US" sz="2000">
                          <a:effectLst/>
                        </a:rPr>
                        <a:t>HTML</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dirty="0">
                          <a:effectLst/>
                        </a:rPr>
                        <a:t>5</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dirty="0">
                          <a:effectLst/>
                        </a:rPr>
                        <a:t>Web Development</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04157099"/>
                  </a:ext>
                </a:extLst>
              </a:tr>
              <a:tr h="362503">
                <a:tc>
                  <a:txBody>
                    <a:bodyPr/>
                    <a:lstStyle/>
                    <a:p>
                      <a:pPr marL="68580" marR="0" algn="just">
                        <a:lnSpc>
                          <a:spcPct val="107000"/>
                        </a:lnSpc>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68580" marR="0" algn="ctr">
                        <a:lnSpc>
                          <a:spcPct val="107000"/>
                        </a:lnSpc>
                        <a:spcBef>
                          <a:spcPts val="0"/>
                        </a:spcBef>
                        <a:spcAft>
                          <a:spcPts val="0"/>
                        </a:spcAft>
                      </a:pPr>
                      <a:r>
                        <a:rPr lang="en-US" sz="2000">
                          <a:effectLst/>
                        </a:rPr>
                        <a:t>CSS</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dirty="0">
                          <a:effectLst/>
                        </a:rPr>
                        <a:t>3</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dirty="0">
                          <a:effectLst/>
                        </a:rPr>
                        <a:t>Web Development</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49529883"/>
                  </a:ext>
                </a:extLst>
              </a:tr>
              <a:tr h="362503">
                <a:tc>
                  <a:txBody>
                    <a:bodyPr/>
                    <a:lstStyle/>
                    <a:p>
                      <a:pPr marL="68580" marR="0" algn="just">
                        <a:lnSpc>
                          <a:spcPct val="107000"/>
                        </a:lnSpc>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lnT w="12700" cap="flat" cmpd="sng" algn="ctr">
                      <a:noFill/>
                      <a:prstDash val="solid"/>
                      <a:round/>
                      <a:headEnd type="none" w="med" len="med"/>
                      <a:tailEnd type="none" w="med" len="med"/>
                    </a:lnT>
                  </a:tcPr>
                </a:tc>
                <a:tc>
                  <a:txBody>
                    <a:bodyPr/>
                    <a:lstStyle/>
                    <a:p>
                      <a:pPr marL="68580" marR="0" algn="ctr">
                        <a:lnSpc>
                          <a:spcPct val="107000"/>
                        </a:lnSpc>
                        <a:spcBef>
                          <a:spcPts val="0"/>
                        </a:spcBef>
                        <a:spcAft>
                          <a:spcPts val="0"/>
                        </a:spcAft>
                      </a:pPr>
                      <a:r>
                        <a:rPr lang="en-US" sz="2000">
                          <a:effectLst/>
                        </a:rPr>
                        <a:t>Java Script</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a:effectLst/>
                        </a:rPr>
                        <a:t>ES6</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lgn="ctr">
                        <a:lnSpc>
                          <a:spcPct val="107000"/>
                        </a:lnSpc>
                        <a:spcBef>
                          <a:spcPts val="0"/>
                        </a:spcBef>
                        <a:spcAft>
                          <a:spcPts val="0"/>
                        </a:spcAft>
                      </a:pPr>
                      <a:r>
                        <a:rPr lang="en-US" sz="2000" dirty="0">
                          <a:effectLst/>
                        </a:rPr>
                        <a:t>Web Development</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2173781"/>
                  </a:ext>
                </a:extLst>
              </a:tr>
            </a:tbl>
          </a:graphicData>
        </a:graphic>
      </p:graphicFrame>
      <p:sp>
        <p:nvSpPr>
          <p:cNvPr id="7" name="Rectangle 1">
            <a:extLst>
              <a:ext uri="{FF2B5EF4-FFF2-40B4-BE49-F238E27FC236}">
                <a16:creationId xmlns:a16="http://schemas.microsoft.com/office/drawing/2014/main" id="{2FE068B6-162D-4D82-A400-3626EA4F574E}"/>
              </a:ext>
            </a:extLst>
          </p:cNvPr>
          <p:cNvSpPr>
            <a:spLocks noChangeArrowheads="1"/>
          </p:cNvSpPr>
          <p:nvPr/>
        </p:nvSpPr>
        <p:spPr bwMode="auto">
          <a:xfrm>
            <a:off x="-4881492" y="3413827"/>
            <a:ext cx="3644657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94914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lvl="0" indent="-391866" algn="just" defTabSz="1044976">
              <a:buFont typeface="Arial"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Available for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Android and iOS</a:t>
            </a:r>
          </a:p>
          <a:p>
            <a:pPr marL="391866" lvl="0" indent="-391866" algn="just" defTabSz="1044976">
              <a:buFont typeface="Arial"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Targeted towards generic audience but is specific to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depressed people.</a:t>
            </a:r>
          </a:p>
          <a:p>
            <a:pPr marL="391866" lvl="0" indent="-391866" algn="just" defTabSz="1044976">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Registered account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as well as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anonymous account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can access the services.</a:t>
            </a:r>
          </a:p>
          <a:p>
            <a:pPr marL="391866" lvl="0" indent="-391866" algn="just" defTabSz="1044976">
              <a:buFont typeface="Arial"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Online doctor interaction through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text, audio and video call</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391866" lvl="0" indent="-391866" algn="just" defTabSz="1044976">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Routine manager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to set, edit or predict daily routine.</a:t>
            </a:r>
          </a:p>
          <a:p>
            <a:pPr marL="391866" lvl="0" indent="-391866" algn="just" defTabSz="1044976">
              <a:buFont typeface="Arial"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Music module can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play, pause, skip, download or favorite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songs.</a:t>
            </a:r>
          </a:p>
          <a:p>
            <a:pPr marL="391866" lvl="0" indent="-391866" algn="just" defTabSz="1044976">
              <a:buFont typeface="Arial"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Emergency protocol to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notify emergency contacts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as well as nearby hospitals.</a:t>
            </a:r>
          </a:p>
          <a:p>
            <a:pPr marL="391866" lvl="0" indent="-391866" algn="just" defTabSz="1044976">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Motivational quotes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available to motivate user in daily life.</a:t>
            </a:r>
          </a:p>
          <a:p>
            <a:pPr marL="391866" lvl="0" indent="-391866" algn="just" defTabSz="1044976">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Online community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to share your issues with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similar patients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391866" lvl="0" indent="-391866" algn="just" defTabSz="1044976">
              <a:buFont typeface="Arial"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Anxiety check tracks user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heartbeat and recommends actions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7</a:t>
            </a:fld>
            <a:endParaRPr lang="en-US" dirty="0">
              <a:solidFill>
                <a:prstClr val="white"/>
              </a:solidFill>
              <a:latin typeface="Calibri"/>
            </a:endParaRPr>
          </a:p>
        </p:txBody>
      </p:sp>
    </p:spTree>
    <p:extLst>
      <p:ext uri="{BB962C8B-B14F-4D97-AF65-F5344CB8AC3E}">
        <p14:creationId xmlns:p14="http://schemas.microsoft.com/office/powerpoint/2010/main" val="119499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1: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Profile Management</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2: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Online Doctor</a:t>
            </a:r>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3: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Online Community</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4: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Emergency Protocol</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5: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Routine Manager</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6: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Music</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7: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Exercises</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8: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Motivational Quotes</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8</a:t>
            </a:fld>
            <a:endParaRPr lang="en-US" dirty="0">
              <a:solidFill>
                <a:prstClr val="white"/>
              </a:solidFill>
              <a:latin typeface="Calibri"/>
            </a:endParaRPr>
          </a:p>
        </p:txBody>
      </p:sp>
    </p:spTree>
    <p:extLst>
      <p:ext uri="{BB962C8B-B14F-4D97-AF65-F5344CB8AC3E}">
        <p14:creationId xmlns:p14="http://schemas.microsoft.com/office/powerpoint/2010/main" val="396068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Software Process Methodology</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indent="228600" algn="just">
              <a:lnSpc>
                <a:spcPts val="1200"/>
              </a:lnSpc>
              <a:spcBef>
                <a:spcPts val="0"/>
              </a:spcBef>
              <a:spcAft>
                <a:spcPts val="0"/>
              </a:spcAft>
            </a:pPr>
            <a:endParaRPr lang="en-US" sz="3000" dirty="0">
              <a:solidFill>
                <a:prstClr val="black"/>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15F48E66-70C5-4C0A-9C6B-4C7B8DFCBA30}"/>
              </a:ext>
            </a:extLst>
          </p:cNvPr>
          <p:cNvSpPr txBox="1">
            <a:spLocks/>
          </p:cNvSpPr>
          <p:nvPr/>
        </p:nvSpPr>
        <p:spPr>
          <a:xfrm>
            <a:off x="355600" y="2209800"/>
            <a:ext cx="155448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defTabSz="1044976">
              <a:buFont typeface="Arial"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4C988341-E5E5-4030-8F8E-9752CEEF2D93}"/>
              </a:ext>
            </a:extLst>
          </p:cNvPr>
          <p:cNvSpPr txBox="1">
            <a:spLocks/>
          </p:cNvSpPr>
          <p:nvPr/>
        </p:nvSpPr>
        <p:spPr>
          <a:xfrm>
            <a:off x="508000" y="2362200"/>
            <a:ext cx="155448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defTabSz="1044976">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Software Process Model:</a:t>
            </a:r>
          </a:p>
          <a:p>
            <a:pPr algn="just" defTabSz="1044976"/>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We will use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evolutionary process model</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 lot of requirements are known upfront but can be changed under development. Mostly,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the UI can be requested to change under developmen</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 so evolutionary process model is used as there will be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room for improvement</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The main core part of the system will be delivered first and then the system will be updated in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incremental order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according to the requirements.</a:t>
            </a:r>
          </a:p>
          <a:p>
            <a:pPr marL="391866" indent="-391866" algn="just" defTabSz="1044976">
              <a:buFont typeface="Arial" pitchFamily="34" charset="0"/>
              <a:buChar char="•"/>
            </a:pPr>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defTabSz="1044976">
              <a:buFont typeface="Arial"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649975"/>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E4B469D80A214799086E2612FC178C" ma:contentTypeVersion="2" ma:contentTypeDescription="Create a new document." ma:contentTypeScope="" ma:versionID="7c71101a3e53ac656ddd3e32f14cbeee">
  <xsd:schema xmlns:xsd="http://www.w3.org/2001/XMLSchema" xmlns:xs="http://www.w3.org/2001/XMLSchema" xmlns:p="http://schemas.microsoft.com/office/2006/metadata/properties" xmlns:ns2="9d8fbf8e-3270-4e2e-94f8-332fd55d3065" targetNamespace="http://schemas.microsoft.com/office/2006/metadata/properties" ma:root="true" ma:fieldsID="9ddbcbd6701909f78eefd119b7bdf904" ns2:_="">
    <xsd:import namespace="9d8fbf8e-3270-4e2e-94f8-332fd55d306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8fbf8e-3270-4e2e-94f8-332fd55d30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766D58-A4F1-4BBE-94DF-C82B8DE0E9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8fbf8e-3270-4e2e-94f8-332fd55d30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263828-ACD8-44A4-A622-B343CE37FA8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4A67AC2-A0E3-4138-80A3-D7AB2BBA4A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115</TotalTime>
  <Words>1671</Words>
  <Application>Microsoft Office PowerPoint</Application>
  <PresentationFormat>Custom</PresentationFormat>
  <Paragraphs>221</Paragraphs>
  <Slides>53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Times</vt:lpstr>
      <vt:lpstr>Times New Roman</vt:lpstr>
      <vt:lpstr>2_Office Theme</vt:lpstr>
      <vt:lpstr>Department Of Computer Science  </vt:lpstr>
      <vt:lpstr>Tranquility: Reduce Depression among Masses    </vt:lpstr>
      <vt:lpstr>Project Category  </vt:lpstr>
      <vt:lpstr>Research Based Project  </vt:lpstr>
      <vt:lpstr>Introduction  </vt:lpstr>
      <vt:lpstr>Tools and Technologies  </vt:lpstr>
      <vt:lpstr>Scope  </vt:lpstr>
      <vt:lpstr>Modules  </vt:lpstr>
      <vt:lpstr>Software Process Methodology </vt:lpstr>
      <vt:lpstr>Software Design Methodology </vt:lpstr>
      <vt:lpstr>Process Flow Diagram of Proposed Project </vt:lpstr>
      <vt:lpstr>Architecture Diagram of Proposed Project </vt:lpstr>
      <vt:lpstr>UC Diagram of Profile Management  </vt:lpstr>
      <vt:lpstr>UC Diagram of Online Doctor </vt:lpstr>
      <vt:lpstr>UC Diagram of Online Community </vt:lpstr>
      <vt:lpstr>UC Diagram of Emergency Protocol </vt:lpstr>
      <vt:lpstr>UC Diagram of Routine Manager  </vt:lpstr>
      <vt:lpstr>UC Diagram of Exercises  </vt:lpstr>
      <vt:lpstr>UC Diagram of Music  </vt:lpstr>
      <vt:lpstr>UC Diagram of Motivational Quotes  </vt:lpstr>
      <vt:lpstr>Activity Diagrams </vt:lpstr>
      <vt:lpstr>Activity Diagrams </vt:lpstr>
      <vt:lpstr>Activity Diagrams </vt:lpstr>
      <vt:lpstr>Activity Diagrams </vt:lpstr>
      <vt:lpstr>Activity Diagrams </vt:lpstr>
      <vt:lpstr>Activity Diagrams </vt:lpstr>
      <vt:lpstr>Activity Diagrams </vt:lpstr>
      <vt:lpstr>Activity Diagrams </vt:lpstr>
      <vt:lpstr>Data Representation [ERD, XML schema,JSON Schema ]  </vt:lpstr>
      <vt:lpstr>Class Diagram or Data Flow Diagrams </vt:lpstr>
      <vt:lpstr>Sequence Diagram </vt:lpstr>
      <vt:lpstr>Sequence Diagram </vt:lpstr>
      <vt:lpstr>Sequence Diagram </vt:lpstr>
      <vt:lpstr>Sequence Diagram </vt:lpstr>
      <vt:lpstr>Sequence Diagram </vt:lpstr>
      <vt:lpstr>Sequence Diagram </vt:lpstr>
      <vt:lpstr>Sequence Diagram </vt:lpstr>
      <vt:lpstr>Sequence Diagram </vt:lpstr>
      <vt:lpstr>Data Design </vt:lpstr>
      <vt:lpstr>Algorithm &amp; Implementation</vt:lpstr>
      <vt:lpstr>Algorithm &amp; Implementation</vt:lpstr>
      <vt:lpstr>Algorithm &amp; Implementation</vt:lpstr>
      <vt:lpstr>Algorithm &amp; Implementation</vt:lpstr>
      <vt:lpstr>User Interfaces</vt:lpstr>
      <vt:lpstr>User Interfaces</vt:lpstr>
      <vt:lpstr>User Interfaces</vt:lpstr>
      <vt:lpstr>User Interfaces</vt:lpstr>
      <vt:lpstr>User Interfaces</vt:lpstr>
      <vt:lpstr>User Interfaces</vt:lpstr>
      <vt:lpstr>Conclusion    </vt:lpstr>
      <vt:lpstr>References</vt:lpstr>
      <vt:lpstr>Plaragism Report</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SYED ABDULLAH SAAD</cp:lastModifiedBy>
  <cp:revision>1050</cp:revision>
  <dcterms:created xsi:type="dcterms:W3CDTF">2006-08-16T00:00:00Z</dcterms:created>
  <dcterms:modified xsi:type="dcterms:W3CDTF">2021-05-11T04:11:48Z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0x01010026E4B469D80A214799086E2612FC178C</vt:lpwstr>
  </property>
</Properties>
</file>