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111"/>
  </p:notesMasterIdLst>
  <p:sldIdLst>
    <p:sldId id="435" r:id="rId2"/>
    <p:sldId id="531" r:id="rId3"/>
    <p:sldId id="436" r:id="rId4"/>
    <p:sldId id="404" r:id="rId5"/>
    <p:sldId id="408" r:id="rId6"/>
    <p:sldId id="410" r:id="rId7"/>
    <p:sldId id="413" r:id="rId8"/>
    <p:sldId id="450" r:id="rId9"/>
    <p:sldId id="415" r:id="rId10"/>
    <p:sldId id="416" r:id="rId11"/>
    <p:sldId id="417" r:id="rId12"/>
    <p:sldId id="451" r:id="rId13"/>
    <p:sldId id="418" r:id="rId14"/>
    <p:sldId id="419" r:id="rId15"/>
    <p:sldId id="443" r:id="rId16"/>
    <p:sldId id="444" r:id="rId17"/>
    <p:sldId id="446" r:id="rId18"/>
    <p:sldId id="447" r:id="rId19"/>
    <p:sldId id="452" r:id="rId20"/>
    <p:sldId id="448" r:id="rId21"/>
    <p:sldId id="449" r:id="rId22"/>
    <p:sldId id="420" r:id="rId23"/>
    <p:sldId id="421" r:id="rId24"/>
    <p:sldId id="423" r:id="rId25"/>
    <p:sldId id="424" r:id="rId26"/>
    <p:sldId id="426" r:id="rId27"/>
    <p:sldId id="427" r:id="rId28"/>
    <p:sldId id="428" r:id="rId29"/>
    <p:sldId id="453" r:id="rId30"/>
    <p:sldId id="429" r:id="rId31"/>
    <p:sldId id="515" r:id="rId32"/>
    <p:sldId id="532" r:id="rId33"/>
    <p:sldId id="533" r:id="rId34"/>
    <p:sldId id="441" r:id="rId35"/>
    <p:sldId id="535" r:id="rId36"/>
    <p:sldId id="536" r:id="rId37"/>
    <p:sldId id="537" r:id="rId38"/>
    <p:sldId id="468" r:id="rId39"/>
    <p:sldId id="458" r:id="rId40"/>
    <p:sldId id="460" r:id="rId41"/>
    <p:sldId id="461" r:id="rId42"/>
    <p:sldId id="462" r:id="rId43"/>
    <p:sldId id="469" r:id="rId44"/>
    <p:sldId id="470" r:id="rId45"/>
    <p:sldId id="538" r:id="rId46"/>
    <p:sldId id="539" r:id="rId47"/>
    <p:sldId id="463" r:id="rId48"/>
    <p:sldId id="465" r:id="rId49"/>
    <p:sldId id="466" r:id="rId50"/>
    <p:sldId id="467" r:id="rId51"/>
    <p:sldId id="542" r:id="rId52"/>
    <p:sldId id="543" r:id="rId53"/>
    <p:sldId id="546" r:id="rId54"/>
    <p:sldId id="547" r:id="rId55"/>
    <p:sldId id="548" r:id="rId56"/>
    <p:sldId id="498" r:id="rId57"/>
    <p:sldId id="499" r:id="rId58"/>
    <p:sldId id="500" r:id="rId59"/>
    <p:sldId id="501" r:id="rId60"/>
    <p:sldId id="549" r:id="rId61"/>
    <p:sldId id="474" r:id="rId62"/>
    <p:sldId id="502" r:id="rId63"/>
    <p:sldId id="503" r:id="rId64"/>
    <p:sldId id="504" r:id="rId65"/>
    <p:sldId id="550" r:id="rId66"/>
    <p:sldId id="505" r:id="rId67"/>
    <p:sldId id="506" r:id="rId68"/>
    <p:sldId id="507" r:id="rId69"/>
    <p:sldId id="551" r:id="rId70"/>
    <p:sldId id="486" r:id="rId71"/>
    <p:sldId id="520" r:id="rId72"/>
    <p:sldId id="552" r:id="rId73"/>
    <p:sldId id="481" r:id="rId74"/>
    <p:sldId id="482" r:id="rId75"/>
    <p:sldId id="553" r:id="rId76"/>
    <p:sldId id="522" r:id="rId77"/>
    <p:sldId id="554" r:id="rId78"/>
    <p:sldId id="508" r:id="rId79"/>
    <p:sldId id="517" r:id="rId80"/>
    <p:sldId id="509" r:id="rId81"/>
    <p:sldId id="555" r:id="rId82"/>
    <p:sldId id="516" r:id="rId83"/>
    <p:sldId id="510" r:id="rId84"/>
    <p:sldId id="511" r:id="rId85"/>
    <p:sldId id="512" r:id="rId86"/>
    <p:sldId id="523" r:id="rId87"/>
    <p:sldId id="580" r:id="rId88"/>
    <p:sldId id="562" r:id="rId89"/>
    <p:sldId id="563" r:id="rId90"/>
    <p:sldId id="564" r:id="rId91"/>
    <p:sldId id="565" r:id="rId92"/>
    <p:sldId id="582" r:id="rId93"/>
    <p:sldId id="583" r:id="rId94"/>
    <p:sldId id="584" r:id="rId95"/>
    <p:sldId id="585" r:id="rId96"/>
    <p:sldId id="586" r:id="rId97"/>
    <p:sldId id="587" r:id="rId98"/>
    <p:sldId id="588" r:id="rId99"/>
    <p:sldId id="526" r:id="rId100"/>
    <p:sldId id="581" r:id="rId101"/>
    <p:sldId id="430" r:id="rId102"/>
    <p:sldId id="454" r:id="rId103"/>
    <p:sldId id="437" r:id="rId104"/>
    <p:sldId id="438" r:id="rId105"/>
    <p:sldId id="455" r:id="rId106"/>
    <p:sldId id="440" r:id="rId107"/>
    <p:sldId id="525" r:id="rId108"/>
    <p:sldId id="432" r:id="rId109"/>
    <p:sldId id="434" r:id="rId110"/>
  </p:sldIdLst>
  <p:sldSz cx="16256000" cy="9144000"/>
  <p:notesSz cx="9144000" cy="6858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WIVAA Scope" id="{EED29D93-A3B0-49D6-A621-B8452B9F3AFE}">
          <p14:sldIdLst>
            <p14:sldId id="435"/>
            <p14:sldId id="531"/>
            <p14:sldId id="436"/>
            <p14:sldId id="404"/>
            <p14:sldId id="408"/>
            <p14:sldId id="410"/>
            <p14:sldId id="413"/>
            <p14:sldId id="450"/>
            <p14:sldId id="415"/>
            <p14:sldId id="416"/>
            <p14:sldId id="417"/>
            <p14:sldId id="451"/>
            <p14:sldId id="418"/>
            <p14:sldId id="419"/>
            <p14:sldId id="443"/>
            <p14:sldId id="444"/>
            <p14:sldId id="446"/>
            <p14:sldId id="447"/>
            <p14:sldId id="452"/>
            <p14:sldId id="448"/>
            <p14:sldId id="449"/>
            <p14:sldId id="420"/>
            <p14:sldId id="421"/>
            <p14:sldId id="423"/>
            <p14:sldId id="424"/>
            <p14:sldId id="426"/>
            <p14:sldId id="427"/>
            <p14:sldId id="428"/>
            <p14:sldId id="453"/>
            <p14:sldId id="429"/>
            <p14:sldId id="515"/>
            <p14:sldId id="532"/>
            <p14:sldId id="533"/>
            <p14:sldId id="441"/>
            <p14:sldId id="535"/>
            <p14:sldId id="536"/>
            <p14:sldId id="537"/>
            <p14:sldId id="468"/>
            <p14:sldId id="458"/>
            <p14:sldId id="460"/>
            <p14:sldId id="461"/>
            <p14:sldId id="462"/>
            <p14:sldId id="469"/>
            <p14:sldId id="470"/>
            <p14:sldId id="538"/>
            <p14:sldId id="539"/>
            <p14:sldId id="463"/>
            <p14:sldId id="465"/>
            <p14:sldId id="466"/>
            <p14:sldId id="467"/>
            <p14:sldId id="542"/>
            <p14:sldId id="543"/>
            <p14:sldId id="546"/>
            <p14:sldId id="547"/>
            <p14:sldId id="548"/>
            <p14:sldId id="498"/>
            <p14:sldId id="499"/>
            <p14:sldId id="500"/>
            <p14:sldId id="501"/>
            <p14:sldId id="549"/>
            <p14:sldId id="474"/>
            <p14:sldId id="502"/>
            <p14:sldId id="503"/>
            <p14:sldId id="504"/>
            <p14:sldId id="550"/>
            <p14:sldId id="505"/>
            <p14:sldId id="506"/>
            <p14:sldId id="507"/>
            <p14:sldId id="551"/>
            <p14:sldId id="486"/>
            <p14:sldId id="520"/>
            <p14:sldId id="552"/>
            <p14:sldId id="481"/>
            <p14:sldId id="482"/>
            <p14:sldId id="553"/>
            <p14:sldId id="522"/>
            <p14:sldId id="554"/>
            <p14:sldId id="508"/>
            <p14:sldId id="517"/>
            <p14:sldId id="509"/>
            <p14:sldId id="555"/>
            <p14:sldId id="516"/>
            <p14:sldId id="510"/>
            <p14:sldId id="511"/>
            <p14:sldId id="512"/>
            <p14:sldId id="523"/>
            <p14:sldId id="580"/>
            <p14:sldId id="562"/>
            <p14:sldId id="563"/>
            <p14:sldId id="564"/>
            <p14:sldId id="565"/>
            <p14:sldId id="582"/>
            <p14:sldId id="583"/>
            <p14:sldId id="584"/>
            <p14:sldId id="585"/>
            <p14:sldId id="586"/>
            <p14:sldId id="587"/>
            <p14:sldId id="588"/>
            <p14:sldId id="526"/>
            <p14:sldId id="581"/>
            <p14:sldId id="430"/>
            <p14:sldId id="454"/>
            <p14:sldId id="437"/>
            <p14:sldId id="438"/>
            <p14:sldId id="455"/>
            <p14:sldId id="440"/>
            <p14:sldId id="525"/>
            <p14:sldId id="432"/>
            <p14:sldId id="434"/>
          </p14:sldIdLst>
        </p14:section>
      </p14:sectionLst>
    </p:ext>
    <p:ext uri="{EFAFB233-063F-42B5-8137-9DF3F51BA10A}">
      <p15:sldGuideLst xmlns:p15="http://schemas.microsoft.com/office/powerpoint/2012/main">
        <p15:guide id="1" orient="horz" pos="2880" userDrawn="1">
          <p15:clr>
            <a:srgbClr val="A4A3A4"/>
          </p15:clr>
        </p15:guide>
        <p15:guide id="2" pos="5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p:cViewPr varScale="1">
        <p:scale>
          <a:sx n="54" d="100"/>
          <a:sy n="54" d="100"/>
        </p:scale>
        <p:origin x="696" y="90"/>
      </p:cViewPr>
      <p:guideLst>
        <p:guide orient="horz" pos="2880"/>
        <p:guide pos="5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9D239E4-CCC7-4672-8707-FBC4A6D7AD82}" type="datetimeFigureOut">
              <a:rPr lang="en-US" smtClean="0"/>
              <a:pPr/>
              <a:t>1/9/2023</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3FE2DC6-21AB-4064-A58C-B8733D3B6ABD}" type="slidenum">
              <a:rPr lang="en-US" smtClean="0"/>
              <a:pPr/>
              <a:t>‹#›</a:t>
            </a:fld>
            <a:endParaRPr lang="en-US" dirty="0"/>
          </a:p>
        </p:txBody>
      </p:sp>
    </p:spTree>
    <p:extLst>
      <p:ext uri="{BB962C8B-B14F-4D97-AF65-F5344CB8AC3E}">
        <p14:creationId xmlns:p14="http://schemas.microsoft.com/office/powerpoint/2010/main" val="2067309741"/>
      </p:ext>
    </p:extLst>
  </p:cSld>
  <p:clrMap bg1="lt1" tx1="dk1" bg2="lt2" tx2="dk2" accent1="accent1" accent2="accent2" accent3="accent3" accent4="accent4" accent5="accent5" accent6="accent6" hlink="hlink" folHlink="folHlink"/>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t>CIIT - Software Engineering-CSC291-Spring-2015</a:t>
            </a:r>
          </a:p>
        </p:txBody>
      </p:sp>
      <p:sp>
        <p:nvSpPr>
          <p:cNvPr id="5" name="Slide Number Placeholder 4"/>
          <p:cNvSpPr>
            <a:spLocks noGrp="1"/>
          </p:cNvSpPr>
          <p:nvPr>
            <p:ph type="sldNum" sz="quarter" idx="11"/>
          </p:nvPr>
        </p:nvSpPr>
        <p:spPr/>
        <p:txBody>
          <a:bodyPr/>
          <a:lstStyle/>
          <a:p>
            <a:fld id="{CFE964C9-6C37-4060-8613-7D2859285AE0}" type="slidenum">
              <a:rPr lang="en-US" smtClean="0"/>
              <a:t>1</a:t>
            </a:fld>
            <a:endParaRPr lang="en-US" dirty="0"/>
          </a:p>
        </p:txBody>
      </p:sp>
    </p:spTree>
    <p:extLst>
      <p:ext uri="{BB962C8B-B14F-4D97-AF65-F5344CB8AC3E}">
        <p14:creationId xmlns:p14="http://schemas.microsoft.com/office/powerpoint/2010/main" val="1356047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311" y="228599"/>
            <a:ext cx="13554955" cy="1445817"/>
          </a:xfrm>
          <a:prstGeom prst="rect">
            <a:avLst/>
          </a:prstGeom>
        </p:spPr>
        <p:txBody>
          <a:bodyPr lIns="104498" tIns="52249" rIns="104498" bIns="52249"/>
          <a:lstStyle/>
          <a:p>
            <a:r>
              <a:rPr lang="en-US" dirty="0"/>
              <a:t>Click to edit Master title style</a:t>
            </a:r>
          </a:p>
        </p:txBody>
      </p:sp>
      <p:sp>
        <p:nvSpPr>
          <p:cNvPr id="3" name="Subtitle 2"/>
          <p:cNvSpPr>
            <a:spLocks noGrp="1"/>
          </p:cNvSpPr>
          <p:nvPr>
            <p:ph type="subTitle" idx="1"/>
          </p:nvPr>
        </p:nvSpPr>
        <p:spPr>
          <a:xfrm>
            <a:off x="2125310" y="2091566"/>
            <a:ext cx="13554956" cy="6186767"/>
          </a:xfrm>
          <a:prstGeom prst="rect">
            <a:avLst/>
          </a:prstGeom>
        </p:spPr>
        <p:txBody>
          <a:bodyPr lIns="104498" tIns="52249" rIns="104498" bIns="52249"/>
          <a:lstStyle>
            <a:lvl1pPr marL="0" indent="0" algn="ctr">
              <a:buNone/>
              <a:defRPr>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4054666" y="8537506"/>
            <a:ext cx="1625600" cy="508001"/>
          </a:xfrm>
        </p:spPr>
        <p:txBody>
          <a:bodyPr/>
          <a:lstStyle>
            <a:lvl1pPr algn="ctr">
              <a:defRPr>
                <a:solidFill>
                  <a:schemeClr val="bg1"/>
                </a:solidFill>
              </a:defRPr>
            </a:lvl1pPr>
          </a:lstStyle>
          <a:p>
            <a:fld id="{A8EF9831-35B4-4843-9AA9-F06FC1EDDB89}" type="slidenum">
              <a:rPr lang="en-US" smtClean="0">
                <a:solidFill>
                  <a:prstClr val="white"/>
                </a:solidFill>
              </a:rPr>
              <a:pPr/>
              <a:t>‹#›</a:t>
            </a:fld>
            <a:endParaRPr lang="en-US" dirty="0">
              <a:solidFill>
                <a:prstClr val="white"/>
              </a:solidFill>
            </a:endParaRPr>
          </a:p>
        </p:txBody>
      </p:sp>
      <p:pic>
        <p:nvPicPr>
          <p:cNvPr id="4" name="Picture 3">
            <a:extLst>
              <a:ext uri="{FF2B5EF4-FFF2-40B4-BE49-F238E27FC236}">
                <a16:creationId xmlns:a16="http://schemas.microsoft.com/office/drawing/2014/main" id="{985802B2-D205-4C59-A53A-94D44D9F6201}"/>
              </a:ext>
            </a:extLst>
          </p:cNvPr>
          <p:cNvPicPr>
            <a:picLocks noChangeAspect="1"/>
          </p:cNvPicPr>
          <p:nvPr userDrawn="1"/>
        </p:nvPicPr>
        <p:blipFill>
          <a:blip r:embed="rId2"/>
          <a:stretch>
            <a:fillRect/>
          </a:stretch>
        </p:blipFill>
        <p:spPr>
          <a:xfrm>
            <a:off x="69115" y="114365"/>
            <a:ext cx="1619250" cy="1609725"/>
          </a:xfrm>
          <a:prstGeom prst="rect">
            <a:avLst/>
          </a:prstGeom>
        </p:spPr>
      </p:pic>
      <p:cxnSp>
        <p:nvCxnSpPr>
          <p:cNvPr id="8" name="Straight Connector 7">
            <a:extLst>
              <a:ext uri="{FF2B5EF4-FFF2-40B4-BE49-F238E27FC236}">
                <a16:creationId xmlns:a16="http://schemas.microsoft.com/office/drawing/2014/main" id="{D18DCC76-4A5C-410D-8F99-390492C49697}"/>
              </a:ext>
            </a:extLst>
          </p:cNvPr>
          <p:cNvCxnSpPr>
            <a:cxnSpLocks/>
          </p:cNvCxnSpPr>
          <p:nvPr userDrawn="1"/>
        </p:nvCxnSpPr>
        <p:spPr>
          <a:xfrm>
            <a:off x="0" y="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F0077554-CDA4-4A01-9DD7-9247631E43B2}"/>
              </a:ext>
            </a:extLst>
          </p:cNvPr>
          <p:cNvCxnSpPr>
            <a:cxnSpLocks/>
          </p:cNvCxnSpPr>
          <p:nvPr userDrawn="1"/>
        </p:nvCxnSpPr>
        <p:spPr>
          <a:xfrm>
            <a:off x="0" y="914711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D711B159-BDB6-4F6D-A471-970E8DC9BED1}"/>
              </a:ext>
            </a:extLst>
          </p:cNvPr>
          <p:cNvCxnSpPr>
            <a:cxnSpLocks/>
          </p:cNvCxnSpPr>
          <p:nvPr userDrawn="1"/>
        </p:nvCxnSpPr>
        <p:spPr>
          <a:xfrm>
            <a:off x="1625600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BBD1287-1E5F-46A1-8AA2-4E0261ABF3DF}"/>
              </a:ext>
            </a:extLst>
          </p:cNvPr>
          <p:cNvCxnSpPr>
            <a:cxnSpLocks/>
          </p:cNvCxnSpPr>
          <p:nvPr userDrawn="1"/>
        </p:nvCxnSpPr>
        <p:spPr>
          <a:xfrm>
            <a:off x="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15951F13-7ECD-4677-9D28-DC34C02C05B7}"/>
              </a:ext>
            </a:extLst>
          </p:cNvPr>
          <p:cNvCxnSpPr>
            <a:cxnSpLocks/>
          </p:cNvCxnSpPr>
          <p:nvPr userDrawn="1"/>
        </p:nvCxnSpPr>
        <p:spPr>
          <a:xfrm>
            <a:off x="1688365" y="0"/>
            <a:ext cx="0" cy="183832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96B2984D-8156-4C81-94CC-D90016959117}"/>
              </a:ext>
            </a:extLst>
          </p:cNvPr>
          <p:cNvCxnSpPr>
            <a:cxnSpLocks/>
          </p:cNvCxnSpPr>
          <p:nvPr userDrawn="1"/>
        </p:nvCxnSpPr>
        <p:spPr>
          <a:xfrm>
            <a:off x="0" y="1838325"/>
            <a:ext cx="1688365"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0968ECA8-4DE4-466C-8C74-711E0A968805}"/>
              </a:ext>
            </a:extLst>
          </p:cNvPr>
          <p:cNvCxnSpPr>
            <a:cxnSpLocks/>
          </p:cNvCxnSpPr>
          <p:nvPr userDrawn="1"/>
        </p:nvCxnSpPr>
        <p:spPr>
          <a:xfrm flipV="1">
            <a:off x="1688365" y="1804207"/>
            <a:ext cx="14567634" cy="2818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1035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2133602"/>
            <a:ext cx="14630400" cy="6034618"/>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5688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187"/>
            <a:ext cx="3657600" cy="7802034"/>
          </a:xfrm>
          <a:prstGeom prst="rect">
            <a:avLst/>
          </a:prstGeom>
        </p:spPr>
        <p:txBody>
          <a:bodyPr vert="eaVert"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366187"/>
            <a:ext cx="10701867" cy="7802034"/>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9946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idx="1"/>
          </p:nvPr>
        </p:nvSpPr>
        <p:spPr>
          <a:xfrm>
            <a:off x="812800" y="2133602"/>
            <a:ext cx="14630400" cy="6034618"/>
          </a:xfrm>
          <a:prstGeom prst="rect">
            <a:avLst/>
          </a:prstGeom>
        </p:spPr>
        <p:txBody>
          <a:bodyPr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908800" y="8534402"/>
            <a:ext cx="677333" cy="486834"/>
          </a:xfrm>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6899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113" y="5875868"/>
            <a:ext cx="13817600" cy="1816100"/>
          </a:xfrm>
          <a:prstGeom prst="rect">
            <a:avLst/>
          </a:prstGeom>
        </p:spPr>
        <p:txBody>
          <a:bodyPr lIns="104498" tIns="52249" rIns="104498" bIns="52249"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1284113" y="3875623"/>
            <a:ext cx="13817600" cy="2000249"/>
          </a:xfrm>
          <a:prstGeom prst="rect">
            <a:avLst/>
          </a:prstGeom>
        </p:spPr>
        <p:txBody>
          <a:bodyPr lIns="104498" tIns="52249" rIns="104498" bIns="52249" anchor="b"/>
          <a:lstStyle>
            <a:lvl1pPr marL="0" indent="0">
              <a:buNone/>
              <a:defRPr sz="2300">
                <a:solidFill>
                  <a:schemeClr val="tx1">
                    <a:tint val="75000"/>
                  </a:schemeClr>
                </a:solidFill>
              </a:defRPr>
            </a:lvl1pPr>
            <a:lvl2pPr marL="522488" indent="0">
              <a:buNone/>
              <a:defRPr sz="2100">
                <a:solidFill>
                  <a:schemeClr val="tx1">
                    <a:tint val="75000"/>
                  </a:schemeClr>
                </a:solidFill>
              </a:defRPr>
            </a:lvl2pPr>
            <a:lvl3pPr marL="1044976" indent="0">
              <a:buNone/>
              <a:defRPr sz="1800">
                <a:solidFill>
                  <a:schemeClr val="tx1">
                    <a:tint val="75000"/>
                  </a:schemeClr>
                </a:solidFill>
              </a:defRPr>
            </a:lvl3pPr>
            <a:lvl4pPr marL="1567464" indent="0">
              <a:buNone/>
              <a:defRPr sz="1600">
                <a:solidFill>
                  <a:schemeClr val="tx1">
                    <a:tint val="75000"/>
                  </a:schemeClr>
                </a:solidFill>
              </a:defRPr>
            </a:lvl4pPr>
            <a:lvl5pPr marL="2089953" indent="0">
              <a:buNone/>
              <a:defRPr sz="1600">
                <a:solidFill>
                  <a:schemeClr val="tx1">
                    <a:tint val="75000"/>
                  </a:schemeClr>
                </a:solidFill>
              </a:defRPr>
            </a:lvl5pPr>
            <a:lvl6pPr marL="2612441" indent="0">
              <a:buNone/>
              <a:defRPr sz="1600">
                <a:solidFill>
                  <a:schemeClr val="tx1">
                    <a:tint val="75000"/>
                  </a:schemeClr>
                </a:solidFill>
              </a:defRPr>
            </a:lvl6pPr>
            <a:lvl7pPr marL="3134929" indent="0">
              <a:buNone/>
              <a:defRPr sz="1600">
                <a:solidFill>
                  <a:schemeClr val="tx1">
                    <a:tint val="75000"/>
                  </a:schemeClr>
                </a:solidFill>
              </a:defRPr>
            </a:lvl7pPr>
            <a:lvl8pPr marL="3657417" indent="0">
              <a:buNone/>
              <a:defRPr sz="1600">
                <a:solidFill>
                  <a:schemeClr val="tx1">
                    <a:tint val="75000"/>
                  </a:schemeClr>
                </a:solidFill>
              </a:defRPr>
            </a:lvl8pPr>
            <a:lvl9pPr marL="417990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5155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sz="half" idx="1"/>
          </p:nvPr>
        </p:nvSpPr>
        <p:spPr>
          <a:xfrm>
            <a:off x="812800"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63467"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49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lvl1pPr>
              <a:defRPr/>
            </a:lvl1pPr>
          </a:lstStyle>
          <a:p>
            <a:r>
              <a:rPr lang="en-US"/>
              <a:t>Click to edit Master title style</a:t>
            </a:r>
          </a:p>
        </p:txBody>
      </p:sp>
      <p:sp>
        <p:nvSpPr>
          <p:cNvPr id="3" name="Text Placeholder 2"/>
          <p:cNvSpPr>
            <a:spLocks noGrp="1"/>
          </p:cNvSpPr>
          <p:nvPr>
            <p:ph type="body" idx="1"/>
          </p:nvPr>
        </p:nvSpPr>
        <p:spPr>
          <a:xfrm>
            <a:off x="812802" y="2046818"/>
            <a:ext cx="7182557"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4" name="Content Placeholder 3"/>
          <p:cNvSpPr>
            <a:spLocks noGrp="1"/>
          </p:cNvSpPr>
          <p:nvPr>
            <p:ph sz="half" idx="2"/>
          </p:nvPr>
        </p:nvSpPr>
        <p:spPr>
          <a:xfrm>
            <a:off x="812802" y="2899834"/>
            <a:ext cx="7182557"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57825" y="2046818"/>
            <a:ext cx="7185378"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8257825" y="2899834"/>
            <a:ext cx="7185378"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0308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32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2558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364066"/>
            <a:ext cx="5348113" cy="1549400"/>
          </a:xfrm>
          <a:prstGeom prst="rect">
            <a:avLst/>
          </a:prstGeom>
        </p:spPr>
        <p:txBody>
          <a:bodyPr lIns="104498" tIns="52249" rIns="104498" bIns="52249" anchor="b"/>
          <a:lstStyle>
            <a:lvl1pPr algn="l">
              <a:defRPr sz="2300" b="1"/>
            </a:lvl1pPr>
          </a:lstStyle>
          <a:p>
            <a:r>
              <a:rPr lang="en-US"/>
              <a:t>Click to edit Master title style</a:t>
            </a:r>
          </a:p>
        </p:txBody>
      </p:sp>
      <p:sp>
        <p:nvSpPr>
          <p:cNvPr id="3" name="Content Placeholder 2"/>
          <p:cNvSpPr>
            <a:spLocks noGrp="1"/>
          </p:cNvSpPr>
          <p:nvPr>
            <p:ph idx="1"/>
          </p:nvPr>
        </p:nvSpPr>
        <p:spPr>
          <a:xfrm>
            <a:off x="6355649" y="364072"/>
            <a:ext cx="9087557" cy="7804151"/>
          </a:xfrm>
          <a:prstGeom prst="rect">
            <a:avLst/>
          </a:prstGeom>
        </p:spPr>
        <p:txBody>
          <a:bodyPr lIns="104498" tIns="52249" rIns="104498" bIns="52249"/>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2803" y="1913472"/>
            <a:ext cx="5348113" cy="6254751"/>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371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1" y="6400804"/>
            <a:ext cx="9753600" cy="755651"/>
          </a:xfrm>
          <a:prstGeom prst="rect">
            <a:avLst/>
          </a:prstGeom>
        </p:spPr>
        <p:txBody>
          <a:bodyPr lIns="104498" tIns="52249" rIns="104498" bIns="52249"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3186291" y="817034"/>
            <a:ext cx="9753600" cy="5486400"/>
          </a:xfrm>
          <a:prstGeom prst="rect">
            <a:avLst/>
          </a:prstGeom>
        </p:spPr>
        <p:txBody>
          <a:bodyPr lIns="104498" tIns="52249" rIns="104498" bIns="52249"/>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endParaRPr lang="en-US" dirty="0"/>
          </a:p>
        </p:txBody>
      </p:sp>
      <p:sp>
        <p:nvSpPr>
          <p:cNvPr id="4" name="Text Placeholder 3"/>
          <p:cNvSpPr>
            <a:spLocks noGrp="1"/>
          </p:cNvSpPr>
          <p:nvPr>
            <p:ph type="body" sz="half" idx="2"/>
          </p:nvPr>
        </p:nvSpPr>
        <p:spPr>
          <a:xfrm>
            <a:off x="3186291" y="7156455"/>
            <a:ext cx="9753600" cy="1073149"/>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256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12800" y="8475136"/>
            <a:ext cx="3793067" cy="486834"/>
          </a:xfrm>
          <a:prstGeom prst="rect">
            <a:avLst/>
          </a:prstGeom>
        </p:spPr>
        <p:txBody>
          <a:bodyPr vert="horz" lIns="104498" tIns="52249" rIns="104498" bIns="52249" rtlCol="0" anchor="ctr"/>
          <a:lstStyle>
            <a:lvl1pPr algn="l">
              <a:defRPr sz="14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5554134" y="8475136"/>
            <a:ext cx="5147733" cy="486834"/>
          </a:xfrm>
          <a:prstGeom prst="rect">
            <a:avLst/>
          </a:prstGeom>
        </p:spPr>
        <p:txBody>
          <a:bodyPr vert="horz" lIns="104498" tIns="52249" rIns="104498" bIns="52249" rtlCol="0" anchor="ctr"/>
          <a:lstStyle>
            <a:lvl1pPr algn="ctr">
              <a:defRPr sz="14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11650133" y="8475136"/>
            <a:ext cx="3793067" cy="486834"/>
          </a:xfrm>
          <a:prstGeom prst="rect">
            <a:avLst/>
          </a:prstGeom>
        </p:spPr>
        <p:txBody>
          <a:bodyPr vert="horz" lIns="104498" tIns="52249" rIns="104498" bIns="52249" rtlCol="0" anchor="ctr"/>
          <a:lstStyle>
            <a:lvl1pPr algn="r">
              <a:defRPr sz="1400">
                <a:solidFill>
                  <a:schemeClr val="tx1">
                    <a:tint val="75000"/>
                  </a:schemeClr>
                </a:solidFill>
              </a:defRPr>
            </a:lvl1p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pic>
        <p:nvPicPr>
          <p:cNvPr id="2051" name="Picture 3" descr="C:\Users\SAJID\Desktop\two.jpg"/>
          <p:cNvPicPr>
            <a:picLocks noChangeAspect="1" noChangeArrowheads="1"/>
          </p:cNvPicPr>
          <p:nvPr userDrawn="1"/>
        </p:nvPicPr>
        <p:blipFill>
          <a:blip r:embed="rId14" cstate="print"/>
          <a:srcRect/>
          <a:stretch>
            <a:fillRect/>
          </a:stretch>
        </p:blipFill>
        <p:spPr bwMode="auto">
          <a:xfrm>
            <a:off x="-2881" y="0"/>
            <a:ext cx="16258943" cy="9144000"/>
          </a:xfrm>
          <a:prstGeom prst="rect">
            <a:avLst/>
          </a:prstGeom>
          <a:noFill/>
        </p:spPr>
      </p:pic>
    </p:spTree>
    <p:extLst>
      <p:ext uri="{BB962C8B-B14F-4D97-AF65-F5344CB8AC3E}">
        <p14:creationId xmlns:p14="http://schemas.microsoft.com/office/powerpoint/2010/main" val="15458809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hyperlink" Target="https://speech2face.github.io/" TargetMode="External"/><Relationship Id="rId2" Type="http://schemas.openxmlformats.org/officeDocument/2006/relationships/hyperlink" Target="https://www.github.com/topics/sound-classification" TargetMode="External"/><Relationship Id="rId1" Type="http://schemas.openxmlformats.org/officeDocument/2006/relationships/slideLayout" Target="../slideLayouts/slideLayout1.xml"/><Relationship Id="rId4" Type="http://schemas.openxmlformats.org/officeDocument/2006/relationships/hyperlink" Target="https://www.geeksforgeeks.org/facenet-using-facial-recognition-system/%23:~:text=FaceNet%20is%20the%20name%20of,for%20Face%20Recognition%20and%20Clustering." TargetMode="External"/></Relationships>
</file>

<file path=ppt/slides/_rels/slide10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hyperlink" Target="M1_UC5.pdf" TargetMode="External"/><Relationship Id="rId3" Type="http://schemas.openxmlformats.org/officeDocument/2006/relationships/hyperlink" Target="Tabular%20Usecase%20Module%201.pdf" TargetMode="External"/><Relationship Id="rId7" Type="http://schemas.openxmlformats.org/officeDocument/2006/relationships/hyperlink" Target="M1_UC4.pdf" TargetMode="External"/><Relationship Id="rId2" Type="http://schemas.openxmlformats.org/officeDocument/2006/relationships/hyperlink" Target="Module%201.pdf" TargetMode="External"/><Relationship Id="rId1" Type="http://schemas.openxmlformats.org/officeDocument/2006/relationships/slideLayout" Target="../slideLayouts/slideLayout1.xml"/><Relationship Id="rId6" Type="http://schemas.openxmlformats.org/officeDocument/2006/relationships/hyperlink" Target="M1_UC3.pdf" TargetMode="External"/><Relationship Id="rId5" Type="http://schemas.openxmlformats.org/officeDocument/2006/relationships/hyperlink" Target="M1_UC2.pdf" TargetMode="External"/><Relationship Id="rId4" Type="http://schemas.openxmlformats.org/officeDocument/2006/relationships/hyperlink" Target="M1_UC1.pdf"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Tabular%20Usecase%20Module%201.pdf" TargetMode="External"/><Relationship Id="rId2" Type="http://schemas.openxmlformats.org/officeDocument/2006/relationships/hyperlink" Target="Module%201.pdf" TargetMode="External"/><Relationship Id="rId1" Type="http://schemas.openxmlformats.org/officeDocument/2006/relationships/slideLayout" Target="../slideLayouts/slideLayout2.xml"/><Relationship Id="rId4" Type="http://schemas.openxmlformats.org/officeDocument/2006/relationships/hyperlink" Target="M1_UC6.pdf"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M2_UC6.pdf" TargetMode="External"/><Relationship Id="rId3" Type="http://schemas.openxmlformats.org/officeDocument/2006/relationships/hyperlink" Target="M2_UC1.pdf" TargetMode="External"/><Relationship Id="rId7" Type="http://schemas.openxmlformats.org/officeDocument/2006/relationships/hyperlink" Target="M2_UC5.pdf" TargetMode="External"/><Relationship Id="rId2" Type="http://schemas.openxmlformats.org/officeDocument/2006/relationships/hyperlink" Target="Tabular%20Usecase%20Module%202.pdf" TargetMode="External"/><Relationship Id="rId1" Type="http://schemas.openxmlformats.org/officeDocument/2006/relationships/slideLayout" Target="../slideLayouts/slideLayout2.xml"/><Relationship Id="rId6" Type="http://schemas.openxmlformats.org/officeDocument/2006/relationships/hyperlink" Target="M2_UC4.pdf" TargetMode="External"/><Relationship Id="rId5" Type="http://schemas.openxmlformats.org/officeDocument/2006/relationships/hyperlink" Target="M2_UC3.pdf" TargetMode="External"/><Relationship Id="rId4" Type="http://schemas.openxmlformats.org/officeDocument/2006/relationships/hyperlink" Target="M2_UC2.pdf" TargetMode="External"/><Relationship Id="rId9" Type="http://schemas.openxmlformats.org/officeDocument/2006/relationships/hyperlink" Target="M2_UC7.pdf"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M3_UC2.pdf" TargetMode="External"/><Relationship Id="rId2" Type="http://schemas.openxmlformats.org/officeDocument/2006/relationships/hyperlink" Target="M3_UC1.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M3_UC2.pdf" TargetMode="External"/><Relationship Id="rId2" Type="http://schemas.openxmlformats.org/officeDocument/2006/relationships/hyperlink" Target="M3_UC1.pd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M5_UC2.pdf" TargetMode="External"/><Relationship Id="rId2" Type="http://schemas.openxmlformats.org/officeDocument/2006/relationships/hyperlink" Target="M5_UC1.pdf" TargetMode="External"/><Relationship Id="rId1" Type="http://schemas.openxmlformats.org/officeDocument/2006/relationships/slideLayout" Target="../slideLayouts/slideLayout2.xml"/><Relationship Id="rId6" Type="http://schemas.openxmlformats.org/officeDocument/2006/relationships/hyperlink" Target="M5_UC6.pdf" TargetMode="External"/><Relationship Id="rId5" Type="http://schemas.openxmlformats.org/officeDocument/2006/relationships/hyperlink" Target="M5_UC5.pdf" TargetMode="External"/><Relationship Id="rId4" Type="http://schemas.openxmlformats.org/officeDocument/2006/relationships/hyperlink" Target="M5_UC4.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M6_UC1.pdf" TargetMode="External"/><Relationship Id="rId7" Type="http://schemas.openxmlformats.org/officeDocument/2006/relationships/hyperlink" Target="M6_UC5.pdf" TargetMode="External"/><Relationship Id="rId2" Type="http://schemas.openxmlformats.org/officeDocument/2006/relationships/hyperlink" Target="Tabular%20Usecase%20Module%206.pdf" TargetMode="External"/><Relationship Id="rId1" Type="http://schemas.openxmlformats.org/officeDocument/2006/relationships/slideLayout" Target="../slideLayouts/slideLayout2.xml"/><Relationship Id="rId6" Type="http://schemas.openxmlformats.org/officeDocument/2006/relationships/hyperlink" Target="M6_UC4.pdf" TargetMode="External"/><Relationship Id="rId5" Type="http://schemas.openxmlformats.org/officeDocument/2006/relationships/hyperlink" Target="M6_UC3.pdf" TargetMode="External"/><Relationship Id="rId4" Type="http://schemas.openxmlformats.org/officeDocument/2006/relationships/hyperlink" Target="M6_UC2.pdf"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M7_UC1.pdf" TargetMode="External"/><Relationship Id="rId2" Type="http://schemas.openxmlformats.org/officeDocument/2006/relationships/hyperlink" Target="Tabular%20Usecase%20Module%207.pdf" TargetMode="External"/><Relationship Id="rId1" Type="http://schemas.openxmlformats.org/officeDocument/2006/relationships/slideLayout" Target="../slideLayouts/slideLayout2.xml"/><Relationship Id="rId5" Type="http://schemas.openxmlformats.org/officeDocument/2006/relationships/hyperlink" Target="M7_UC3.pdf" TargetMode="External"/><Relationship Id="rId4" Type="http://schemas.openxmlformats.org/officeDocument/2006/relationships/hyperlink" Target="M7_UC2.pdf"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M8_UC1.pdf" TargetMode="External"/><Relationship Id="rId2" Type="http://schemas.openxmlformats.org/officeDocument/2006/relationships/hyperlink" Target="Tabular%20Usecase%20Module%208.pdf" TargetMode="External"/><Relationship Id="rId1" Type="http://schemas.openxmlformats.org/officeDocument/2006/relationships/slideLayout" Target="../slideLayouts/slideLayout2.xml"/><Relationship Id="rId6" Type="http://schemas.openxmlformats.org/officeDocument/2006/relationships/hyperlink" Target="M8_UC6.pdf" TargetMode="External"/><Relationship Id="rId5" Type="http://schemas.openxmlformats.org/officeDocument/2006/relationships/hyperlink" Target="M8_UC5.pdf" TargetMode="External"/><Relationship Id="rId4" Type="http://schemas.openxmlformats.org/officeDocument/2006/relationships/hyperlink" Target="M8_UC3.pdf"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M8_UC3.pdf" TargetMode="External"/><Relationship Id="rId2" Type="http://schemas.openxmlformats.org/officeDocument/2006/relationships/hyperlink" Target="M8_UC1.pdf" TargetMode="External"/><Relationship Id="rId1" Type="http://schemas.openxmlformats.org/officeDocument/2006/relationships/slideLayout" Target="../slideLayouts/slideLayout2.xml"/><Relationship Id="rId5" Type="http://schemas.openxmlformats.org/officeDocument/2006/relationships/hyperlink" Target="M8_UC6.pdf" TargetMode="External"/><Relationship Id="rId4" Type="http://schemas.openxmlformats.org/officeDocument/2006/relationships/hyperlink" Target="M8_UC5.pdf"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M8_UC3.pdf" TargetMode="External"/><Relationship Id="rId2" Type="http://schemas.openxmlformats.org/officeDocument/2006/relationships/hyperlink" Target="M8_UC1.pdf"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hyperlink" Target="M1_UC1.pdf" TargetMode="External"/><Relationship Id="rId7" Type="http://schemas.openxmlformats.org/officeDocument/2006/relationships/hyperlink" Target="M1_UC5.pdf" TargetMode="External"/><Relationship Id="rId2" Type="http://schemas.openxmlformats.org/officeDocument/2006/relationships/hyperlink" Target="M1_TC.pdf" TargetMode="External"/><Relationship Id="rId1" Type="http://schemas.openxmlformats.org/officeDocument/2006/relationships/slideLayout" Target="../slideLayouts/slideLayout1.xml"/><Relationship Id="rId6" Type="http://schemas.openxmlformats.org/officeDocument/2006/relationships/hyperlink" Target="M1_UC4.pdf" TargetMode="External"/><Relationship Id="rId5" Type="http://schemas.openxmlformats.org/officeDocument/2006/relationships/hyperlink" Target="M1_UC3.pdf" TargetMode="External"/><Relationship Id="rId4" Type="http://schemas.openxmlformats.org/officeDocument/2006/relationships/hyperlink" Target="M1_UC2.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hyperlink" Target="M1_UC6.pdf" TargetMode="External"/><Relationship Id="rId2" Type="http://schemas.openxmlformats.org/officeDocument/2006/relationships/hyperlink" Target="M1_TC.pdf" TargetMode="Externa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8" Type="http://schemas.openxmlformats.org/officeDocument/2006/relationships/hyperlink" Target="M2_UC6.pdf" TargetMode="External"/><Relationship Id="rId3" Type="http://schemas.openxmlformats.org/officeDocument/2006/relationships/hyperlink" Target="M2_UC1.pdf" TargetMode="External"/><Relationship Id="rId7" Type="http://schemas.openxmlformats.org/officeDocument/2006/relationships/hyperlink" Target="M2_UC5.pdf" TargetMode="External"/><Relationship Id="rId2" Type="http://schemas.openxmlformats.org/officeDocument/2006/relationships/hyperlink" Target="M2_TC.pdf" TargetMode="External"/><Relationship Id="rId1" Type="http://schemas.openxmlformats.org/officeDocument/2006/relationships/slideLayout" Target="../slideLayouts/slideLayout1.xml"/><Relationship Id="rId6" Type="http://schemas.openxmlformats.org/officeDocument/2006/relationships/hyperlink" Target="M2_UC4.pdf" TargetMode="External"/><Relationship Id="rId5" Type="http://schemas.openxmlformats.org/officeDocument/2006/relationships/hyperlink" Target="M2_UC3.pdf" TargetMode="External"/><Relationship Id="rId4" Type="http://schemas.openxmlformats.org/officeDocument/2006/relationships/hyperlink" Target="M2_UC2.pdf" TargetMode="External"/><Relationship Id="rId9" Type="http://schemas.openxmlformats.org/officeDocument/2006/relationships/hyperlink" Target="M2_UC7.pdf" TargetMode="External"/></Relationships>
</file>

<file path=ppt/slides/_rels/slide92.xml.rels><?xml version="1.0" encoding="UTF-8" standalone="yes"?>
<Relationships xmlns="http://schemas.openxmlformats.org/package/2006/relationships"><Relationship Id="rId3" Type="http://schemas.openxmlformats.org/officeDocument/2006/relationships/hyperlink" Target="M1_UC6.pdf" TargetMode="External"/><Relationship Id="rId2" Type="http://schemas.openxmlformats.org/officeDocument/2006/relationships/hyperlink" Target="M1_TC.pdf" TargetMode="Externa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hyperlink" Target="M1_UC6.pdf" TargetMode="External"/><Relationship Id="rId2" Type="http://schemas.openxmlformats.org/officeDocument/2006/relationships/hyperlink" Target="M1_TC.pdf" TargetMode="Externa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hyperlink" Target="M1_UC6.pdf" TargetMode="External"/><Relationship Id="rId2" Type="http://schemas.openxmlformats.org/officeDocument/2006/relationships/hyperlink" Target="M1_TC.pdf" TargetMode="Externa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hyperlink" Target="M1_UC6.pdf" TargetMode="External"/><Relationship Id="rId2" Type="http://schemas.openxmlformats.org/officeDocument/2006/relationships/hyperlink" Target="M1_TC.pdf" TargetMode="Externa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hyperlink" Target="M1_UC6.pdf" TargetMode="External"/><Relationship Id="rId2" Type="http://schemas.openxmlformats.org/officeDocument/2006/relationships/hyperlink" Target="M1_TC.pdf" TargetMode="Externa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hyperlink" Target="M1_UC6.pdf" TargetMode="External"/><Relationship Id="rId2" Type="http://schemas.openxmlformats.org/officeDocument/2006/relationships/hyperlink" Target="M1_TC.pdf" TargetMode="Externa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hyperlink" Target="M1_UC6.pdf" TargetMode="External"/><Relationship Id="rId2" Type="http://schemas.openxmlformats.org/officeDocument/2006/relationships/hyperlink" Target="M1_TC.pdf" TargetMode="Externa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2" descr="Image result for bismillah arabic images"/>
          <p:cNvSpPr>
            <a:spLocks noChangeAspect="1" noChangeArrowheads="1"/>
          </p:cNvSpPr>
          <p:nvPr/>
        </p:nvSpPr>
        <p:spPr bwMode="auto">
          <a:xfrm>
            <a:off x="1356406" y="-192614"/>
            <a:ext cx="467342"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52400" tIns="76200" rIns="152400" bIns="76200" numCol="1" anchor="t" anchorCtr="0" compatLnSpc="1">
            <a:prstTxWarp prst="textNoShape">
              <a:avLst/>
            </a:prstTxWarp>
          </a:bodyPr>
          <a:lstStyle/>
          <a:p>
            <a:endParaRPr lang="en-US" sz="35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398" y="2667000"/>
            <a:ext cx="10515203" cy="5475817"/>
          </a:xfrm>
          <a:prstGeom prst="rect">
            <a:avLst/>
          </a:prstGeom>
        </p:spPr>
      </p:pic>
      <p:sp>
        <p:nvSpPr>
          <p:cNvPr id="6" name="Title 1">
            <a:extLst>
              <a:ext uri="{FF2B5EF4-FFF2-40B4-BE49-F238E27FC236}">
                <a16:creationId xmlns:a16="http://schemas.microsoft.com/office/drawing/2014/main" id="{1FD4AFF9-25A2-4447-8E8E-C39D94D4DB7B}"/>
              </a:ext>
            </a:extLst>
          </p:cNvPr>
          <p:cNvSpPr>
            <a:spLocks noGrp="1"/>
          </p:cNvSpPr>
          <p:nvPr>
            <p:ph type="ctrTitle"/>
          </p:nvPr>
        </p:nvSpPr>
        <p:spPr>
          <a:xfrm>
            <a:off x="2687320" y="304800"/>
            <a:ext cx="10881360" cy="1143000"/>
          </a:xfrm>
        </p:spPr>
        <p:txBody>
          <a:bodyPr/>
          <a:lstStyle/>
          <a:p>
            <a:r>
              <a:rPr lang="en-US" sz="4000" b="1" u="sng" dirty="0">
                <a:latin typeface="Times New Roman" panose="02020603050405020304" pitchFamily="18" charset="0"/>
                <a:cs typeface="Times New Roman" panose="02020603050405020304" pitchFamily="18" charset="0"/>
              </a:rPr>
              <a:t>Department Of Computer Science </a:t>
            </a:r>
            <a:br>
              <a:rPr lang="en-US" sz="7500" b="1" dirty="0"/>
            </a:br>
            <a:endParaRPr lang="en-US" sz="3200" b="1" dirty="0"/>
          </a:p>
        </p:txBody>
      </p:sp>
      <p:sp>
        <p:nvSpPr>
          <p:cNvPr id="2" name="Slide Number Placeholder 1">
            <a:extLst>
              <a:ext uri="{FF2B5EF4-FFF2-40B4-BE49-F238E27FC236}">
                <a16:creationId xmlns:a16="http://schemas.microsoft.com/office/drawing/2014/main" id="{5F64F9F5-843F-408D-B10F-6874D1B5C8A1}"/>
              </a:ext>
            </a:extLst>
          </p:cNvPr>
          <p:cNvSpPr>
            <a:spLocks noGrp="1"/>
          </p:cNvSpPr>
          <p:nvPr>
            <p:ph type="sldNum" sz="quarter" idx="12"/>
          </p:nvPr>
        </p:nvSpPr>
        <p:spPr/>
        <p:txBody>
          <a:bodyPr/>
          <a:lstStyle/>
          <a:p>
            <a:fld id="{A8EF9831-35B4-4843-9AA9-F06FC1EDDB89}" type="slidenum">
              <a:rPr lang="en-US" smtClean="0">
                <a:solidFill>
                  <a:prstClr val="white"/>
                </a:solidFill>
              </a:rPr>
              <a:pPr/>
              <a:t>1</a:t>
            </a:fld>
            <a:endParaRPr lang="en-US" dirty="0">
              <a:solidFill>
                <a:prstClr val="white"/>
              </a:solidFill>
            </a:endParaRPr>
          </a:p>
        </p:txBody>
      </p:sp>
    </p:spTree>
    <p:extLst>
      <p:ext uri="{BB962C8B-B14F-4D97-AF65-F5344CB8AC3E}">
        <p14:creationId xmlns:p14="http://schemas.microsoft.com/office/powerpoint/2010/main" val="378749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Advantages/Benefits of Proposed System</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Following are the advantages of our application:</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Privacy of person is there because the resemblance is apparently not 100% right.</a:t>
            </a:r>
          </a:p>
          <a:p>
            <a:pPr lvl="1"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application helps investigation teams to get an idea how the criminals look like by using their voice.</a:t>
            </a:r>
          </a:p>
          <a:p>
            <a:pPr lvl="1"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We evaluate and numerically  quantify how and in what matter reconstruction from audio resemblance the true face of speaker.</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10</a:t>
            </a:fld>
            <a:endParaRPr lang="en-US" dirty="0">
              <a:solidFill>
                <a:prstClr val="white"/>
              </a:solidFill>
              <a:latin typeface="Calibri"/>
            </a:endParaRPr>
          </a:p>
        </p:txBody>
      </p:sp>
    </p:spTree>
    <p:extLst>
      <p:ext uri="{BB962C8B-B14F-4D97-AF65-F5344CB8AC3E}">
        <p14:creationId xmlns:p14="http://schemas.microsoft.com/office/powerpoint/2010/main" val="24864921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Lesson Learnt</a:t>
            </a: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100</a:t>
            </a:fld>
            <a:endParaRPr lang="en-US" dirty="0">
              <a:solidFill>
                <a:prstClr val="white"/>
              </a:solidFill>
              <a:latin typeface="Calibri"/>
            </a:endParaRPr>
          </a:p>
        </p:txBody>
      </p:sp>
      <p:graphicFrame>
        <p:nvGraphicFramePr>
          <p:cNvPr id="4" name="Table 5">
            <a:extLst>
              <a:ext uri="{FF2B5EF4-FFF2-40B4-BE49-F238E27FC236}">
                <a16:creationId xmlns:a16="http://schemas.microsoft.com/office/drawing/2014/main" id="{E053CF97-A209-3AAD-6B95-C2F9E1C2D667}"/>
              </a:ext>
            </a:extLst>
          </p:cNvPr>
          <p:cNvGraphicFramePr>
            <a:graphicFrameLocks noGrp="1"/>
          </p:cNvGraphicFramePr>
          <p:nvPr>
            <p:extLst>
              <p:ext uri="{D42A27DB-BD31-4B8C-83A1-F6EECF244321}">
                <p14:modId xmlns:p14="http://schemas.microsoft.com/office/powerpoint/2010/main" val="3649901472"/>
              </p:ext>
            </p:extLst>
          </p:nvPr>
        </p:nvGraphicFramePr>
        <p:xfrm>
          <a:off x="5080" y="1905001"/>
          <a:ext cx="16250920" cy="6946248"/>
        </p:xfrm>
        <a:graphic>
          <a:graphicData uri="http://schemas.openxmlformats.org/drawingml/2006/table">
            <a:tbl>
              <a:tblPr firstRow="1" bandRow="1">
                <a:tableStyleId>{5C22544A-7EE6-4342-B048-85BDC9FD1C3A}</a:tableStyleId>
              </a:tblPr>
              <a:tblGrid>
                <a:gridCol w="8125460">
                  <a:extLst>
                    <a:ext uri="{9D8B030D-6E8A-4147-A177-3AD203B41FA5}">
                      <a16:colId xmlns:a16="http://schemas.microsoft.com/office/drawing/2014/main" val="307111151"/>
                    </a:ext>
                  </a:extLst>
                </a:gridCol>
                <a:gridCol w="8125460">
                  <a:extLst>
                    <a:ext uri="{9D8B030D-6E8A-4147-A177-3AD203B41FA5}">
                      <a16:colId xmlns:a16="http://schemas.microsoft.com/office/drawing/2014/main" val="1532899037"/>
                    </a:ext>
                  </a:extLst>
                </a:gridCol>
              </a:tblGrid>
              <a:tr h="1205555">
                <a:tc>
                  <a: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r>
                        <a:rPr lang="en-US" sz="2400" b="1" kern="1200" dirty="0" err="1">
                          <a:solidFill>
                            <a:schemeClr val="lt1"/>
                          </a:solidFill>
                          <a:effectLst/>
                          <a:latin typeface="Times New Roman" panose="02020603050405020304" pitchFamily="18" charset="0"/>
                          <a:ea typeface="+mn-ea"/>
                          <a:cs typeface="Times New Roman" panose="02020603050405020304" pitchFamily="18" charset="0"/>
                        </a:rPr>
                        <a:t>Shahzaneer</a:t>
                      </a:r>
                      <a:r>
                        <a:rPr lang="en-US" sz="2400" b="1" kern="1200" dirty="0">
                          <a:solidFill>
                            <a:schemeClr val="lt1"/>
                          </a:solidFill>
                          <a:effectLst/>
                          <a:latin typeface="Times New Roman" panose="02020603050405020304" pitchFamily="18" charset="0"/>
                          <a:ea typeface="+mn-ea"/>
                          <a:cs typeface="Times New Roman" panose="02020603050405020304" pitchFamily="18" charset="0"/>
                        </a:rPr>
                        <a:t> Ahmad </a:t>
                      </a:r>
                    </a:p>
                    <a:p>
                      <a:pPr marL="0" marR="0" lvl="0" indent="0" algn="ctr" defTabSz="1044976" rtl="0" eaLnBrk="1" fontAlgn="auto" latinLnBrk="0" hangingPunct="1">
                        <a:lnSpc>
                          <a:spcPct val="100000"/>
                        </a:lnSpc>
                        <a:spcBef>
                          <a:spcPts val="0"/>
                        </a:spcBef>
                        <a:spcAft>
                          <a:spcPts val="0"/>
                        </a:spcAft>
                        <a:buClrTx/>
                        <a:buSzTx/>
                        <a:buFontTx/>
                        <a:buNone/>
                        <a:tabLst/>
                        <a:defRPr/>
                      </a:pPr>
                      <a:r>
                        <a:rPr lang="en-US" sz="2400" b="1" kern="1200" dirty="0">
                          <a:solidFill>
                            <a:schemeClr val="lt1"/>
                          </a:solidFill>
                          <a:effectLst/>
                          <a:latin typeface="Times New Roman" panose="02020603050405020304" pitchFamily="18" charset="0"/>
                          <a:ea typeface="+mn-ea"/>
                          <a:cs typeface="Times New Roman" panose="02020603050405020304" pitchFamily="18" charset="0"/>
                        </a:rPr>
                        <a:t>(SP21-BCS-087)</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r>
                        <a:rPr lang="en-US" sz="2400" b="1" kern="1200" dirty="0" err="1">
                          <a:solidFill>
                            <a:schemeClr val="lt1"/>
                          </a:solidFill>
                          <a:effectLst/>
                          <a:latin typeface="Times New Roman" panose="02020603050405020304" pitchFamily="18" charset="0"/>
                          <a:ea typeface="+mn-ea"/>
                          <a:cs typeface="Times New Roman" panose="02020603050405020304" pitchFamily="18" charset="0"/>
                        </a:rPr>
                        <a:t>Shayan</a:t>
                      </a:r>
                      <a:r>
                        <a:rPr lang="en-US" sz="2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1" kern="1200" dirty="0" err="1">
                          <a:solidFill>
                            <a:schemeClr val="lt1"/>
                          </a:solidFill>
                          <a:effectLst/>
                          <a:latin typeface="Times New Roman" panose="02020603050405020304" pitchFamily="18" charset="0"/>
                          <a:ea typeface="+mn-ea"/>
                          <a:cs typeface="Times New Roman" panose="02020603050405020304" pitchFamily="18" charset="0"/>
                        </a:rPr>
                        <a:t>Zameer</a:t>
                      </a:r>
                      <a:endParaRPr lang="en-US" sz="2400" b="1" kern="1200" dirty="0">
                        <a:solidFill>
                          <a:schemeClr val="lt1"/>
                        </a:solidFill>
                        <a:effectLst/>
                        <a:latin typeface="Times New Roman" panose="02020603050405020304" pitchFamily="18" charset="0"/>
                        <a:ea typeface="+mn-ea"/>
                        <a:cs typeface="Times New Roman" panose="02020603050405020304" pitchFamily="18" charset="0"/>
                      </a:endParaRPr>
                    </a:p>
                    <a:p>
                      <a:pPr marL="0" marR="0" lvl="0" indent="0" algn="ctr" defTabSz="1044976" rtl="0" eaLnBrk="1" fontAlgn="auto" latinLnBrk="0" hangingPunct="1">
                        <a:lnSpc>
                          <a:spcPct val="100000"/>
                        </a:lnSpc>
                        <a:spcBef>
                          <a:spcPts val="0"/>
                        </a:spcBef>
                        <a:spcAft>
                          <a:spcPts val="0"/>
                        </a:spcAft>
                        <a:buClrTx/>
                        <a:buSzTx/>
                        <a:buFontTx/>
                        <a:buNone/>
                        <a:tabLst/>
                        <a:defRPr/>
                      </a:pPr>
                      <a:r>
                        <a:rPr lang="en-US" sz="2400" b="1" kern="1200" dirty="0">
                          <a:solidFill>
                            <a:schemeClr val="lt1"/>
                          </a:solidFill>
                          <a:effectLst/>
                          <a:latin typeface="Times New Roman" panose="02020603050405020304" pitchFamily="18" charset="0"/>
                          <a:ea typeface="+mn-ea"/>
                          <a:cs typeface="Times New Roman" panose="02020603050405020304" pitchFamily="18" charset="0"/>
                        </a:rPr>
                        <a:t>(SP21-BCS-088)</a:t>
                      </a:r>
                    </a:p>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7724874"/>
                  </a:ext>
                </a:extLst>
              </a:tr>
              <a:tr h="5740693">
                <a:tc>
                  <a:txBody>
                    <a:bodyPr/>
                    <a:lstStyle/>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learned how to use Firebase for authentication and database</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learned to use Dialog flow for training my chatbot and its integration in Flutter App. </a:t>
                      </a:r>
                      <a:endParaRPr lang="en-US" sz="2200" b="1" kern="1200" dirty="0">
                        <a:solidFill>
                          <a:schemeClr val="dk1"/>
                        </a:solidFill>
                        <a:effectLst/>
                        <a:latin typeface="Times New Roman" panose="02020603050405020304" pitchFamily="18" charset="0"/>
                        <a:ea typeface="+mn-ea"/>
                        <a:cs typeface="Times New Roman" panose="02020603050405020304" pitchFamily="18" charset="0"/>
                      </a:endParaRPr>
                    </a:p>
                    <a:p>
                      <a:pPr lvl="1" algn="l" defTabSz="1044976" rtl="0" eaLnBrk="1" latinLnBrk="0" hangingPunct="1">
                        <a:buFont typeface="Arial" panose="020B0604020202020204" pitchFamily="34" charset="0"/>
                      </a:pPr>
                      <a:r>
                        <a:rPr lang="en-US" sz="2200" b="1" kern="1200" dirty="0">
                          <a:solidFill>
                            <a:schemeClr val="dk1"/>
                          </a:solidFill>
                          <a:effectLst/>
                          <a:latin typeface="Times New Roman" panose="02020603050405020304" pitchFamily="18" charset="0"/>
                          <a:ea typeface="+mn-ea"/>
                          <a:cs typeface="Times New Roman" panose="02020603050405020304" pitchFamily="18" charset="0"/>
                        </a:rPr>
                        <a:t>Non-Technical Aspect</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learned Leadership Skills while leading the project work throughout the semester.</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Stress Management while dealing with the tight deadlines and work under pressure.</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Improved my decision-making capability while working on different modules.</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Enjoyed the trip to </a:t>
                      </a:r>
                      <a:r>
                        <a:rPr lang="en-US" sz="2200" kern="1200" dirty="0" err="1">
                          <a:solidFill>
                            <a:schemeClr val="dk1"/>
                          </a:solidFill>
                          <a:effectLst/>
                          <a:latin typeface="Times New Roman" panose="02020603050405020304" pitchFamily="18" charset="0"/>
                          <a:ea typeface="+mn-ea"/>
                          <a:cs typeface="Times New Roman" panose="02020603050405020304" pitchFamily="18" charset="0"/>
                        </a:rPr>
                        <a:t>Mabali</a:t>
                      </a:r>
                      <a:r>
                        <a:rPr lang="en-US" sz="2200" kern="1200" dirty="0">
                          <a:solidFill>
                            <a:schemeClr val="dk1"/>
                          </a:solidFill>
                          <a:effectLst/>
                          <a:latin typeface="Times New Roman" panose="02020603050405020304" pitchFamily="18" charset="0"/>
                          <a:ea typeface="+mn-ea"/>
                          <a:cs typeface="Times New Roman" panose="02020603050405020304" pitchFamily="18" charset="0"/>
                        </a:rPr>
                        <a:t> Island and learned we should have separate time for enjoying life too.</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started believing more in myself as I used to a semester ago.</a:t>
                      </a:r>
                    </a:p>
                    <a:p>
                      <a:pPr lvl="1" algn="l" defTabSz="1044976" rtl="0" eaLnBrk="1" latinLnBrk="0" hangingPunct="1">
                        <a:buFont typeface="Arial" panose="020B0604020202020204" pitchFamily="34" charset="0"/>
                      </a:pPr>
                      <a:endParaRPr lang="en-US" sz="2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06728680"/>
                  </a:ext>
                </a:extLst>
              </a:tr>
            </a:tbl>
          </a:graphicData>
        </a:graphic>
      </p:graphicFrame>
    </p:spTree>
    <p:extLst>
      <p:ext uri="{BB962C8B-B14F-4D97-AF65-F5344CB8AC3E}">
        <p14:creationId xmlns:p14="http://schemas.microsoft.com/office/powerpoint/2010/main" val="196010560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Mobile Application Mockups are: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101</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24: Splash Screen Mockup</a:t>
            </a:r>
            <a:endParaRPr lang="x-none" sz="3200" b="1" dirty="0"/>
          </a:p>
        </p:txBody>
      </p:sp>
      <p:pic>
        <p:nvPicPr>
          <p:cNvPr id="7" name="Picture 6" descr="Icon&#10;&#10;Description automatically generated">
            <a:extLst>
              <a:ext uri="{FF2B5EF4-FFF2-40B4-BE49-F238E27FC236}">
                <a16:creationId xmlns:a16="http://schemas.microsoft.com/office/drawing/2014/main" id="{FC302B7A-3109-DAA5-44B7-8C8AA730A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4807" y="2368760"/>
            <a:ext cx="4586801" cy="6100519"/>
          </a:xfrm>
          <a:prstGeom prst="rect">
            <a:avLst/>
          </a:prstGeom>
        </p:spPr>
      </p:pic>
    </p:spTree>
    <p:extLst>
      <p:ext uri="{BB962C8B-B14F-4D97-AF65-F5344CB8AC3E}">
        <p14:creationId xmlns:p14="http://schemas.microsoft.com/office/powerpoint/2010/main" val="17910180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Mobile Application Mockups are: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102</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25 : Sign Up Screen Mockup</a:t>
            </a:r>
            <a:endParaRPr lang="x-none" sz="3200" b="1" dirty="0"/>
          </a:p>
        </p:txBody>
      </p:sp>
      <p:pic>
        <p:nvPicPr>
          <p:cNvPr id="6" name="Picture 5" descr="Graphical user interface&#10;&#10;Description automatically generated">
            <a:extLst>
              <a:ext uri="{FF2B5EF4-FFF2-40B4-BE49-F238E27FC236}">
                <a16:creationId xmlns:a16="http://schemas.microsoft.com/office/drawing/2014/main" id="{BCAF4D9D-E1B2-792B-84A6-68F81A664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9200" y="2680447"/>
            <a:ext cx="4226384" cy="5562600"/>
          </a:xfrm>
          <a:prstGeom prst="rect">
            <a:avLst/>
          </a:prstGeom>
        </p:spPr>
      </p:pic>
    </p:spTree>
    <p:extLst>
      <p:ext uri="{BB962C8B-B14F-4D97-AF65-F5344CB8AC3E}">
        <p14:creationId xmlns:p14="http://schemas.microsoft.com/office/powerpoint/2010/main" val="30175828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Mobile Application Mockups are: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103</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26: Home  Screen Mockup</a:t>
            </a:r>
            <a:endParaRPr lang="x-none" sz="3200" b="1" dirty="0"/>
          </a:p>
        </p:txBody>
      </p:sp>
      <p:pic>
        <p:nvPicPr>
          <p:cNvPr id="12" name="Picture 11" descr="A screenshot of a phone&#10;&#10;Description automatically generated with medium confidence">
            <a:extLst>
              <a:ext uri="{FF2B5EF4-FFF2-40B4-BE49-F238E27FC236}">
                <a16:creationId xmlns:a16="http://schemas.microsoft.com/office/drawing/2014/main" id="{B939E529-255E-6B2C-121E-C171FB7C5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008" y="2676505"/>
            <a:ext cx="4226384" cy="5795719"/>
          </a:xfrm>
          <a:prstGeom prst="rect">
            <a:avLst/>
          </a:prstGeom>
        </p:spPr>
      </p:pic>
    </p:spTree>
    <p:extLst>
      <p:ext uri="{BB962C8B-B14F-4D97-AF65-F5344CB8AC3E}">
        <p14:creationId xmlns:p14="http://schemas.microsoft.com/office/powerpoint/2010/main" val="23511704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Mobile Application Mockups are: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104</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27: Add Voice Mockup</a:t>
            </a:r>
            <a:endParaRPr lang="x-none" sz="3200" b="1" dirty="0"/>
          </a:p>
        </p:txBody>
      </p:sp>
      <p:pic>
        <p:nvPicPr>
          <p:cNvPr id="6" name="Picture 5" descr="Graphical user interface, application&#10;&#10;Description automatically generated">
            <a:extLst>
              <a:ext uri="{FF2B5EF4-FFF2-40B4-BE49-F238E27FC236}">
                <a16:creationId xmlns:a16="http://schemas.microsoft.com/office/drawing/2014/main" id="{B66C6378-ABB4-E7DD-836E-E40047EFA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3529" y="2503982"/>
            <a:ext cx="4953374" cy="5739065"/>
          </a:xfrm>
          <a:prstGeom prst="rect">
            <a:avLst/>
          </a:prstGeom>
        </p:spPr>
      </p:pic>
    </p:spTree>
    <p:extLst>
      <p:ext uri="{BB962C8B-B14F-4D97-AF65-F5344CB8AC3E}">
        <p14:creationId xmlns:p14="http://schemas.microsoft.com/office/powerpoint/2010/main" val="134171842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Mobile Application Mockups are: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105</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4622800" y="8326106"/>
            <a:ext cx="6409266" cy="584775"/>
          </a:xfrm>
          <a:prstGeom prst="rect">
            <a:avLst/>
          </a:prstGeom>
          <a:noFill/>
        </p:spPr>
        <p:txBody>
          <a:bodyPr wrap="square" rtlCol="0">
            <a:spAutoFit/>
          </a:bodyPr>
          <a:lstStyle/>
          <a:p>
            <a:r>
              <a:rPr lang="en-US" sz="3200" b="1" dirty="0"/>
              <a:t>Figure 28: Sign in Mockup</a:t>
            </a:r>
            <a:endParaRPr lang="x-none" sz="3200" b="1" dirty="0"/>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5AF799F5-ECF6-3C29-5C60-D071CEBC7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6365" y="2971800"/>
            <a:ext cx="4226384" cy="5041756"/>
          </a:xfrm>
          <a:prstGeom prst="rect">
            <a:avLst/>
          </a:prstGeom>
        </p:spPr>
      </p:pic>
    </p:spTree>
    <p:extLst>
      <p:ext uri="{BB962C8B-B14F-4D97-AF65-F5344CB8AC3E}">
        <p14:creationId xmlns:p14="http://schemas.microsoft.com/office/powerpoint/2010/main" val="24228137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279400" y="2129080"/>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Mobile Application Mockups are:</a:t>
            </a: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106</a:t>
            </a:fld>
            <a:endParaRPr lang="en-US" dirty="0">
              <a:solidFill>
                <a:prstClr val="white"/>
              </a:solidFill>
              <a:latin typeface="Calibri"/>
            </a:endParaRPr>
          </a:p>
        </p:txBody>
      </p:sp>
      <p:sp>
        <p:nvSpPr>
          <p:cNvPr id="9" name="TextBox 8">
            <a:extLst>
              <a:ext uri="{FF2B5EF4-FFF2-40B4-BE49-F238E27FC236}">
                <a16:creationId xmlns:a16="http://schemas.microsoft.com/office/drawing/2014/main" id="{D471FE16-9431-4744-80AA-DC38F0DA29DB}"/>
              </a:ext>
            </a:extLst>
          </p:cNvPr>
          <p:cNvSpPr txBox="1"/>
          <p:nvPr/>
        </p:nvSpPr>
        <p:spPr>
          <a:xfrm>
            <a:off x="5461000" y="8499118"/>
            <a:ext cx="6409266" cy="584775"/>
          </a:xfrm>
          <a:prstGeom prst="rect">
            <a:avLst/>
          </a:prstGeom>
          <a:noFill/>
        </p:spPr>
        <p:txBody>
          <a:bodyPr wrap="square" rtlCol="0">
            <a:spAutoFit/>
          </a:bodyPr>
          <a:lstStyle/>
          <a:p>
            <a:r>
              <a:rPr lang="en-US" sz="3200" b="1" dirty="0"/>
              <a:t>Figure 29: </a:t>
            </a:r>
            <a:r>
              <a:rPr lang="en-US" sz="3200" b="1" dirty="0" err="1"/>
              <a:t>ChatBox</a:t>
            </a:r>
            <a:r>
              <a:rPr lang="en-US" sz="3200" b="1" dirty="0"/>
              <a:t> Mockup</a:t>
            </a:r>
            <a:endParaRPr lang="x-none" sz="3200" b="1"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0E4500F0-0C51-0FD2-49E3-9824BAD0F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276" y="2621561"/>
            <a:ext cx="4617447" cy="6217639"/>
          </a:xfrm>
          <a:prstGeom prst="rect">
            <a:avLst/>
          </a:prstGeom>
        </p:spPr>
      </p:pic>
    </p:spTree>
    <p:extLst>
      <p:ext uri="{BB962C8B-B14F-4D97-AF65-F5344CB8AC3E}">
        <p14:creationId xmlns:p14="http://schemas.microsoft.com/office/powerpoint/2010/main" val="5922622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Conclusion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279400" y="2129081"/>
            <a:ext cx="157734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spcBef>
                <a:spcPts val="1200"/>
              </a:spcBef>
              <a:spcAft>
                <a:spcPts val="1200"/>
              </a:spcAft>
            </a:pPr>
            <a:endParaRPr lang="en-US" sz="2400" dirty="0">
              <a:solidFill>
                <a:schemeClr val="tx1"/>
              </a:solidFill>
              <a:latin typeface="Times New Roman" panose="02020603050405020304" pitchFamily="18" charset="0"/>
            </a:endParaRPr>
          </a:p>
          <a:p>
            <a:pPr marL="342900" indent="-342900" algn="l">
              <a:lnSpc>
                <a:spcPct val="150000"/>
              </a:lnSpc>
              <a:spcBef>
                <a:spcPts val="0"/>
              </a:spcBef>
              <a:buFont typeface="Symbol" panose="05050102010706020507" pitchFamily="18" charset="2"/>
              <a:buChar char=""/>
            </a:pPr>
            <a:r>
              <a:rPr lang="en-US" sz="2800" dirty="0">
                <a:solidFill>
                  <a:srgbClr val="000000"/>
                </a:solidFill>
                <a:latin typeface="Times New Roman" panose="02020603050405020304" pitchFamily="18" charset="0"/>
              </a:rPr>
              <a:t>This Software Speech2face aims to help the security agencies to identify the culprits and the criminals so that the ratio of crime could be normalize. </a:t>
            </a:r>
          </a:p>
          <a:p>
            <a:pPr marL="342900" indent="-342900" algn="l">
              <a:lnSpc>
                <a:spcPct val="150000"/>
              </a:lnSpc>
              <a:spcBef>
                <a:spcPts val="0"/>
              </a:spcBef>
              <a:buFont typeface="Symbol" panose="05050102010706020507" pitchFamily="18" charset="2"/>
              <a:buChar char=""/>
            </a:pPr>
            <a:r>
              <a:rPr lang="en-US" sz="2800" dirty="0">
                <a:solidFill>
                  <a:srgbClr val="000000"/>
                </a:solidFill>
                <a:latin typeface="Times New Roman" panose="02020603050405020304" pitchFamily="18" charset="0"/>
              </a:rPr>
              <a:t>It helps its general users to predict the image from voice. </a:t>
            </a:r>
          </a:p>
          <a:p>
            <a:pPr marL="342900" indent="-342900" algn="l">
              <a:lnSpc>
                <a:spcPct val="150000"/>
              </a:lnSpc>
              <a:spcBef>
                <a:spcPts val="0"/>
              </a:spcBef>
              <a:buFont typeface="Symbol" panose="05050102010706020507" pitchFamily="18" charset="2"/>
              <a:buChar char=""/>
            </a:pPr>
            <a:r>
              <a:rPr lang="en-US" sz="2800" dirty="0">
                <a:solidFill>
                  <a:srgbClr val="000000"/>
                </a:solidFill>
                <a:latin typeface="Times New Roman" panose="02020603050405020304" pitchFamily="18" charset="0"/>
              </a:rPr>
              <a:t>As it is an R &amp; D product so it is subjected to improvement with the feedback and the research process.</a:t>
            </a:r>
            <a:endParaRPr lang="en-PK" sz="2800" dirty="0">
              <a:solidFill>
                <a:srgbClr val="000000"/>
              </a:solidFill>
              <a:latin typeface="Times New Roman" panose="02020603050405020304" pitchFamily="18" charset="0"/>
            </a:endParaRPr>
          </a:p>
          <a:p>
            <a:pPr algn="just">
              <a:lnSpc>
                <a:spcPct val="103000"/>
              </a:lnSpc>
              <a:spcBef>
                <a:spcPts val="0"/>
              </a:spcBef>
              <a:tabLst>
                <a:tab pos="422275" algn="l"/>
              </a:tabLst>
            </a:pPr>
            <a:endParaRPr lang="en-PK" sz="2800" dirty="0">
              <a:solidFill>
                <a:srgbClr val="000000"/>
              </a:solidFill>
              <a:latin typeface="Times New Roman" panose="02020603050405020304" pitchFamily="18" charset="0"/>
            </a:endParaRPr>
          </a:p>
          <a:p>
            <a:pPr marR="0" algn="just">
              <a:spcBef>
                <a:spcPts val="1200"/>
              </a:spcBef>
              <a:spcAft>
                <a:spcPts val="1200"/>
              </a:spcAft>
            </a:pPr>
            <a:endParaRPr lang="en-US" sz="2400" dirty="0">
              <a:solidFill>
                <a:schemeClr val="tx1"/>
              </a:solidFill>
              <a:effectLst/>
              <a:latin typeface="Times New Roman" panose="02020603050405020304" pitchFamily="18" charset="0"/>
              <a:ea typeface="Times New Roman" panose="02020603050405020304" pitchFamily="18" charset="0"/>
            </a:endParaRPr>
          </a:p>
          <a:p>
            <a:pPr marR="0" algn="just">
              <a:spcBef>
                <a:spcPts val="1200"/>
              </a:spcBef>
              <a:spcAft>
                <a:spcPts val="1200"/>
              </a:spcAft>
            </a:pPr>
            <a:endParaRPr lang="en-US" sz="2400" dirty="0">
              <a:solidFill>
                <a:schemeClr val="tx1"/>
              </a:solidFill>
              <a:effectLst/>
              <a:latin typeface="Times New Roman" panose="02020603050405020304" pitchFamily="18" charset="0"/>
              <a:ea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107</a:t>
            </a:fld>
            <a:endParaRPr lang="en-US" dirty="0">
              <a:solidFill>
                <a:prstClr val="white"/>
              </a:solidFill>
              <a:latin typeface="Calibri"/>
            </a:endParaRPr>
          </a:p>
        </p:txBody>
      </p:sp>
    </p:spTree>
    <p:extLst>
      <p:ext uri="{BB962C8B-B14F-4D97-AF65-F5344CB8AC3E}">
        <p14:creationId xmlns:p14="http://schemas.microsoft.com/office/powerpoint/2010/main" val="26310942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References</a:t>
            </a:r>
          </a:p>
        </p:txBody>
      </p:sp>
      <p:sp>
        <p:nvSpPr>
          <p:cNvPr id="3" name="Content Placeholder 2"/>
          <p:cNvSpPr txBox="1">
            <a:spLocks/>
          </p:cNvSpPr>
          <p:nvPr/>
        </p:nvSpPr>
        <p:spPr>
          <a:xfrm>
            <a:off x="355600" y="2590800"/>
            <a:ext cx="15697200" cy="5638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ts val="2750"/>
              </a:lnSpc>
            </a:pPr>
            <a:r>
              <a:rPr lang="en-US" sz="2400" b="1" i="0" u="none" strike="noStrike" dirty="0">
                <a:solidFill>
                  <a:srgbClr val="000000"/>
                </a:solidFill>
                <a:effectLst/>
                <a:latin typeface="Times New Roman" panose="02020603050405020304" pitchFamily="18" charset="0"/>
                <a:cs typeface="Times New Roman" panose="02020603050405020304" pitchFamily="18" charset="0"/>
              </a:rPr>
              <a:t>Related Systems: </a:t>
            </a:r>
          </a:p>
          <a:p>
            <a:pPr algn="l">
              <a:lnSpc>
                <a:spcPts val="2750"/>
              </a:lnSpc>
            </a:pPr>
            <a:r>
              <a:rPr lang="en-US" sz="2400" b="1" dirty="0">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2"/>
              </a:rPr>
              <a:t>https://www.github.com/topics/sound-classification</a:t>
            </a:r>
            <a:r>
              <a:rPr lang="en-US" sz="2400" b="1" dirty="0">
                <a:effectLst/>
                <a:latin typeface="Times" panose="02020603050405020304" pitchFamily="18" charset="0"/>
                <a:ea typeface="Times New Roman" panose="02020603050405020304" pitchFamily="18" charset="0"/>
                <a:cs typeface="Times New Roman" panose="02020603050405020304" pitchFamily="18" charset="0"/>
              </a:rPr>
              <a:t>.</a:t>
            </a:r>
          </a:p>
          <a:p>
            <a:pPr algn="l">
              <a:lnSpc>
                <a:spcPts val="2750"/>
              </a:lnSpc>
            </a:pPr>
            <a:r>
              <a:rPr lang="en-US" sz="2400" b="1" u="sng" dirty="0">
                <a:solidFill>
                  <a:srgbClr val="1155CC"/>
                </a:solidFill>
                <a:effectLst/>
                <a:latin typeface="Times" panose="02020603050405020304" pitchFamily="18" charset="0"/>
                <a:ea typeface="Times New Roman" panose="02020603050405020304" pitchFamily="18" charset="0"/>
                <a:cs typeface="Times New Roman" panose="02020603050405020304" pitchFamily="18" charset="0"/>
                <a:hlinkClick r:id="rId3"/>
              </a:rPr>
              <a:t>https://speech2face.github.io/</a:t>
            </a:r>
            <a:endParaRPr lang="en-US" sz="2400" b="1" u="sng" dirty="0">
              <a:solidFill>
                <a:srgbClr val="1155CC"/>
              </a:solidFill>
              <a:effectLst/>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r>
              <a:rPr lang="en-US" sz="2400" b="1" u="sng" dirty="0">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4"/>
              </a:rPr>
              <a:t>Google </a:t>
            </a:r>
            <a:r>
              <a:rPr lang="en-US" sz="2400" b="1" u="sng" dirty="0" err="1">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4"/>
              </a:rPr>
              <a:t>Facenet</a:t>
            </a:r>
            <a:endParaRPr lang="en-US" sz="2400" b="1" u="sng" dirty="0">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endParaRPr lang="en-US" sz="2400" b="1" u="sng" dirty="0">
              <a:solidFill>
                <a:srgbClr val="0000FF"/>
              </a:solidFill>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r>
              <a:rPr lang="en-US" sz="2400" b="1" dirty="0" err="1">
                <a:solidFill>
                  <a:srgbClr val="000000"/>
                </a:solidFill>
                <a:latin typeface="Times New Roman" panose="02020603050405020304" pitchFamily="18" charset="0"/>
                <a:cs typeface="Times New Roman" panose="02020603050405020304" pitchFamily="18" charset="0"/>
              </a:rPr>
              <a:t>Youtube</a:t>
            </a:r>
            <a:r>
              <a:rPr lang="en-US" sz="2400" b="1" dirty="0">
                <a:solidFill>
                  <a:srgbClr val="000000"/>
                </a:solidFill>
                <a:latin typeface="Times New Roman" panose="02020603050405020304" pitchFamily="18" charset="0"/>
                <a:cs typeface="Times New Roman" panose="02020603050405020304" pitchFamily="18" charset="0"/>
              </a:rPr>
              <a:t> Resources</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a:t>
            </a:r>
          </a:p>
          <a:p>
            <a:pPr algn="l">
              <a:lnSpc>
                <a:spcPts val="2750"/>
              </a:lnSpc>
            </a:pPr>
            <a:r>
              <a:rPr lang="en-US" sz="2400" b="1" u="sng" dirty="0">
                <a:solidFill>
                  <a:srgbClr val="1155CC"/>
                </a:solidFill>
                <a:effectLst/>
                <a:latin typeface="Times" panose="02020603050405020304" pitchFamily="18" charset="0"/>
                <a:ea typeface="Times New Roman" panose="02020603050405020304" pitchFamily="18" charset="0"/>
                <a:cs typeface="Times New Roman" panose="02020603050405020304" pitchFamily="18" charset="0"/>
              </a:rPr>
              <a:t>https://www.youtube.com/watch?v=aKYlSIs3UDY&amp;t=334s</a:t>
            </a:r>
            <a:endParaRPr lang="en-US" sz="1400" b="1" kern="1400" dirty="0">
              <a:effectLst/>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77183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2586" y="381000"/>
            <a:ext cx="12374880" cy="1143000"/>
          </a:xfrm>
        </p:spPr>
        <p:txBody>
          <a:bodyPr/>
          <a:lstStyle/>
          <a:p>
            <a:pPr lvl="0"/>
            <a:r>
              <a:rPr lang="en-US" sz="4800" b="1" dirty="0"/>
              <a:t>Questions and Answers</a:t>
            </a:r>
            <a:endParaRPr lang="en-US" sz="4500" b="1" u="sng"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109</a:t>
            </a:fld>
            <a:endParaRPr lang="en-US" dirty="0">
              <a:solidFill>
                <a:prstClr val="white"/>
              </a:solidFill>
              <a:latin typeface="Calibri"/>
            </a:endParaRPr>
          </a:p>
        </p:txBody>
      </p:sp>
      <p:pic>
        <p:nvPicPr>
          <p:cNvPr id="6" name="Picture 5" descr="question-graphic.jpg">
            <a:extLst>
              <a:ext uri="{FF2B5EF4-FFF2-40B4-BE49-F238E27FC236}">
                <a16:creationId xmlns:a16="http://schemas.microsoft.com/office/drawing/2014/main" id="{A52A7DE4-6820-45A2-A691-D63DC6BCB2C7}"/>
              </a:ext>
            </a:extLst>
          </p:cNvPr>
          <p:cNvPicPr>
            <a:picLocks noChangeAspect="1"/>
          </p:cNvPicPr>
          <p:nvPr/>
        </p:nvPicPr>
        <p:blipFill>
          <a:blip r:embed="rId2"/>
          <a:stretch>
            <a:fillRect/>
          </a:stretch>
        </p:blipFill>
        <p:spPr>
          <a:xfrm>
            <a:off x="3211976" y="2438400"/>
            <a:ext cx="10820400" cy="564538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7166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Scope</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application will be designed to provide coordination among the interaction between image and voice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i</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-e how voice will be converted to image. </a:t>
            </a:r>
          </a:p>
          <a:p>
            <a:pPr algn="just"/>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Profile Management: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users will have to register and then sign into the system to use it. His record will be saved against his ID.</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Chat bot: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There is an intelligent chatbot that will help the user to get started with the application and will guide about usage.</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Post-Voice record Management: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user can record voice, add previously existing voice , update it and delete it. It will be analyzed by the ML model.</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Vector to Vector Model: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voice is the extracted and converted to the vector model with the help of machine learning and AI.</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Vector Model to Vector-Image Model: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generated vector model is taken as input for this module and It is converted to image form using the power of AI.</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Help and Support: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User’s queries will be resolved through an AI bot and If it is unable to resolve query then user will have option to live chat with the support team. </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11</a:t>
            </a:fld>
            <a:endParaRPr lang="en-US" dirty="0">
              <a:solidFill>
                <a:prstClr val="white"/>
              </a:solidFill>
              <a:latin typeface="Calibri"/>
            </a:endParaRPr>
          </a:p>
        </p:txBody>
      </p:sp>
    </p:spTree>
    <p:extLst>
      <p:ext uri="{BB962C8B-B14F-4D97-AF65-F5344CB8AC3E}">
        <p14:creationId xmlns:p14="http://schemas.microsoft.com/office/powerpoint/2010/main" val="366995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Scope</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Review</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Module:</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As the project is R &amp; D based therefore it is not 100% possible for the system to detect the correct insights. Therefore, the system will prompt the user to give his feedback and it will improve itself according to the reviews given by users.</a:t>
            </a: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rgbClr val="000000"/>
                </a:solidFill>
                <a:effectLst/>
                <a:latin typeface="Times New Roman" panose="02020603050405020304" pitchFamily="18" charset="0"/>
                <a:ea typeface="Times New Roman" panose="02020603050405020304" pitchFamily="18" charset="0"/>
              </a:rPr>
              <a:t>Insights Module:</a:t>
            </a:r>
            <a:r>
              <a:rPr lang="en-US" sz="2400" dirty="0">
                <a:solidFill>
                  <a:srgbClr val="000000"/>
                </a:solidFill>
                <a:effectLst/>
                <a:latin typeface="Times New Roman" panose="02020603050405020304" pitchFamily="18" charset="0"/>
                <a:ea typeface="Times New Roman" panose="02020603050405020304" pitchFamily="18" charset="0"/>
              </a:rPr>
              <a:t> It Opens a page to the insights that are obtained by the voice notes including predicted age, race, nose type, facial features details, etc.</a:t>
            </a:r>
            <a:endParaRPr lang="en-US" sz="2400" dirty="0">
              <a:effectLst/>
              <a:latin typeface="Times New Roman" panose="02020603050405020304" pitchFamily="18" charset="0"/>
              <a:ea typeface="Times New Roman" panose="02020603050405020304" pitchFamily="18" charset="0"/>
            </a:endParaRPr>
          </a:p>
          <a:p>
            <a:pPr marL="391866" indent="-391866" algn="just">
              <a:buFont typeface="Arial"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12</a:t>
            </a:fld>
            <a:endParaRPr lang="en-US" dirty="0">
              <a:solidFill>
                <a:prstClr val="white"/>
              </a:solidFill>
              <a:latin typeface="Calibri"/>
            </a:endParaRPr>
          </a:p>
        </p:txBody>
      </p:sp>
    </p:spTree>
    <p:extLst>
      <p:ext uri="{BB962C8B-B14F-4D97-AF65-F5344CB8AC3E}">
        <p14:creationId xmlns:p14="http://schemas.microsoft.com/office/powerpoint/2010/main" val="3988390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Modules</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The modules of the project are listed below:</a:t>
            </a:r>
          </a:p>
          <a:p>
            <a:pPr marL="457200" indent="-457200" algn="just">
              <a:buFont typeface="Arial" panose="020B0604020202020204" pitchFamily="34" charset="0"/>
              <a:buChar char="•"/>
            </a:pPr>
            <a:r>
              <a:rPr lang="fr-FR" sz="2800" b="1" dirty="0">
                <a:solidFill>
                  <a:schemeClr val="tx1"/>
                </a:solidFill>
                <a:latin typeface="Times New Roman" panose="02020603050405020304" pitchFamily="18" charset="0"/>
                <a:cs typeface="Times New Roman" panose="02020603050405020304" pitchFamily="18" charset="0"/>
              </a:rPr>
              <a:t>Module 1:</a:t>
            </a:r>
            <a:r>
              <a:rPr lang="fr-FR"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Profile Management</a:t>
            </a:r>
            <a:endParaRPr lang="fr-FR" sz="24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Module 2:</a:t>
            </a:r>
            <a:r>
              <a:rPr lang="en-US"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Place Voice Record</a:t>
            </a:r>
            <a:r>
              <a:rPr lang="en-US" sz="2000" dirty="0">
                <a:solidFill>
                  <a:srgbClr val="000000"/>
                </a:solidFill>
                <a:effectLst/>
                <a:latin typeface="Times New Roman" panose="02020603050405020304" pitchFamily="18" charset="0"/>
                <a:ea typeface="Times New Roman" panose="02020603050405020304" pitchFamily="18" charset="0"/>
              </a:rPr>
              <a:t> </a:t>
            </a: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Module 3:</a:t>
            </a:r>
            <a:r>
              <a:rPr lang="en-US"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Sound to Face Vector Model</a:t>
            </a: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fr-FR" sz="2800" b="1" dirty="0">
                <a:solidFill>
                  <a:schemeClr val="tx1"/>
                </a:solidFill>
                <a:latin typeface="Times New Roman" panose="02020603050405020304" pitchFamily="18" charset="0"/>
                <a:cs typeface="Times New Roman" panose="02020603050405020304" pitchFamily="18" charset="0"/>
              </a:rPr>
              <a:t>Module</a:t>
            </a:r>
            <a:r>
              <a:rPr lang="fr-FR" sz="2800" dirty="0">
                <a:solidFill>
                  <a:schemeClr val="tx1"/>
                </a:solidFill>
                <a:latin typeface="Times New Roman" panose="02020603050405020304" pitchFamily="18" charset="0"/>
                <a:cs typeface="Times New Roman" panose="02020603050405020304" pitchFamily="18" charset="0"/>
              </a:rPr>
              <a:t> </a:t>
            </a:r>
            <a:r>
              <a:rPr lang="fr-FR" sz="2800" b="1" dirty="0">
                <a:solidFill>
                  <a:schemeClr val="tx1"/>
                </a:solidFill>
                <a:latin typeface="Times New Roman" panose="02020603050405020304" pitchFamily="18" charset="0"/>
                <a:cs typeface="Times New Roman" panose="02020603050405020304" pitchFamily="18" charset="0"/>
              </a:rPr>
              <a:t>4:</a:t>
            </a:r>
            <a:r>
              <a:rPr lang="fr-FR"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Face-Vector to Face-Image Model</a:t>
            </a:r>
            <a:endParaRPr lang="fr-FR"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fr-FR" sz="2800" b="1" dirty="0">
                <a:solidFill>
                  <a:schemeClr val="tx1"/>
                </a:solidFill>
                <a:latin typeface="Times New Roman" panose="02020603050405020304" pitchFamily="18" charset="0"/>
                <a:cs typeface="Times New Roman" panose="02020603050405020304" pitchFamily="18" charset="0"/>
              </a:rPr>
              <a:t>Module 5:</a:t>
            </a:r>
            <a:r>
              <a:rPr lang="fr-FR"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Image View Customization</a:t>
            </a:r>
            <a:endParaRPr lang="fr-FR"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Module 6:</a:t>
            </a:r>
            <a:r>
              <a:rPr lang="en-US"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Features Enhancer.</a:t>
            </a: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Module 7:</a:t>
            </a:r>
            <a:r>
              <a:rPr lang="en-US" sz="2800" dirty="0">
                <a:solidFill>
                  <a:schemeClr val="tx1"/>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Insight Panel</a:t>
            </a:r>
            <a:endParaRPr lang="en-US" sz="2000" dirty="0">
              <a:solidFill>
                <a:srgbClr val="000000"/>
              </a:solidFill>
              <a:effectLst/>
              <a:latin typeface="Times New Roman" panose="02020603050405020304" pitchFamily="18" charset="0"/>
              <a:ea typeface="Times New Roman" panose="02020603050405020304" pitchFamily="18" charset="0"/>
            </a:endParaRPr>
          </a:p>
          <a:p>
            <a:pPr marL="457200" indent="-457200" algn="just">
              <a:buFont typeface="Arial" panose="020B0604020202020204" pitchFamily="34" charset="0"/>
              <a:buChar char="•"/>
            </a:pPr>
            <a:r>
              <a:rPr lang="en-US" sz="2800" b="1" dirty="0">
                <a:solidFill>
                  <a:srgbClr val="000000"/>
                </a:solidFill>
                <a:latin typeface="Times New Roman" panose="02020603050405020304" pitchFamily="18" charset="0"/>
                <a:cs typeface="Times New Roman" panose="02020603050405020304" pitchFamily="18" charset="0"/>
              </a:rPr>
              <a:t>Module 8:</a:t>
            </a:r>
            <a:r>
              <a:rPr lang="en-US" sz="2000" dirty="0">
                <a:solidFill>
                  <a:srgbClr val="00000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Settings and Configuration</a:t>
            </a: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Module 9:</a:t>
            </a:r>
            <a:r>
              <a:rPr lang="en-US" sz="2400" dirty="0">
                <a:solidFill>
                  <a:schemeClr val="tx1"/>
                </a:solidFill>
                <a:latin typeface="Times New Roman" panose="02020603050405020304" pitchFamily="18" charset="0"/>
                <a:cs typeface="Times New Roman" panose="02020603050405020304" pitchFamily="18" charset="0"/>
              </a:rPr>
              <a:t> Help and Support</a:t>
            </a:r>
          </a:p>
          <a:p>
            <a:pPr lvl="1" algn="just"/>
            <a:endParaRPr lang="en-US" sz="2400" dirty="0">
              <a:solidFill>
                <a:schemeClr val="tx1"/>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13</a:t>
            </a:fld>
            <a:endParaRPr lang="en-US" dirty="0">
              <a:solidFill>
                <a:prstClr val="white"/>
              </a:solidFill>
              <a:latin typeface="Calibri"/>
            </a:endParaRPr>
          </a:p>
        </p:txBody>
      </p:sp>
    </p:spTree>
    <p:extLst>
      <p:ext uri="{BB962C8B-B14F-4D97-AF65-F5344CB8AC3E}">
        <p14:creationId xmlns:p14="http://schemas.microsoft.com/office/powerpoint/2010/main" val="17208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Module-1: </a:t>
            </a:r>
            <a:r>
              <a:rPr lang="fr-FR" sz="4800" b="1" u="sng" dirty="0">
                <a:solidFill>
                  <a:schemeClr val="tx1"/>
                </a:solidFill>
                <a:latin typeface="Times New Roman" panose="02020603050405020304" pitchFamily="18" charset="0"/>
                <a:cs typeface="Times New Roman" panose="02020603050405020304" pitchFamily="18" charset="0"/>
              </a:rPr>
              <a:t>Profile Management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main functions of this modules are: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Sign Up							</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Log In</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Sign in as Guest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MF-4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Sign Via Phone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MF-5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Sign Via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MF-6</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Update profile Information</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MF-7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Delete Profile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MF-8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Logout</a:t>
            </a:r>
          </a:p>
          <a:p>
            <a:pPr marL="457200" indent="-457200" algn="just">
              <a:buFont typeface="Arial" panose="020B0604020202020204" pitchFamily="34" charset="0"/>
              <a:buChar char="•"/>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14</a:t>
            </a:fld>
            <a:endParaRPr lang="en-US" dirty="0">
              <a:solidFill>
                <a:prstClr val="white"/>
              </a:solidFill>
              <a:latin typeface="Calibri"/>
            </a:endParaRPr>
          </a:p>
        </p:txBody>
      </p:sp>
    </p:spTree>
    <p:extLst>
      <p:ext uri="{BB962C8B-B14F-4D97-AF65-F5344CB8AC3E}">
        <p14:creationId xmlns:p14="http://schemas.microsoft.com/office/powerpoint/2010/main" val="2829961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Module-2: </a:t>
            </a:r>
            <a:r>
              <a:rPr lang="fr-FR" sz="4800" b="1" u="sng" dirty="0">
                <a:latin typeface="Times New Roman" panose="02020603050405020304" pitchFamily="18" charset="0"/>
                <a:cs typeface="Times New Roman" panose="02020603050405020304" pitchFamily="18" charset="0"/>
              </a:rPr>
              <a:t>Place Voice Record</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main functions of this modules are: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Record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Upload existing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Upload existing video to fetch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MF-4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Update video</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MF-5</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Update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MF-6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Delete Voice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MF-7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Delete video	</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15</a:t>
            </a:fld>
            <a:endParaRPr lang="en-US" dirty="0">
              <a:solidFill>
                <a:prstClr val="white"/>
              </a:solidFill>
              <a:latin typeface="Calibri"/>
            </a:endParaRPr>
          </a:p>
        </p:txBody>
      </p:sp>
    </p:spTree>
    <p:extLst>
      <p:ext uri="{BB962C8B-B14F-4D97-AF65-F5344CB8AC3E}">
        <p14:creationId xmlns:p14="http://schemas.microsoft.com/office/powerpoint/2010/main" val="900985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Module-3: </a:t>
            </a:r>
            <a:r>
              <a:rPr lang="fr-FR" sz="4800" b="1" u="sng" dirty="0">
                <a:latin typeface="Times New Roman" panose="02020603050405020304" pitchFamily="18" charset="0"/>
                <a:cs typeface="Times New Roman" panose="02020603050405020304" pitchFamily="18" charset="0"/>
              </a:rPr>
              <a:t>Sound to Face-</a:t>
            </a:r>
            <a:r>
              <a:rPr lang="fr-FR" sz="4800" b="1" u="sng" dirty="0" err="1">
                <a:latin typeface="Times New Roman" panose="02020603050405020304" pitchFamily="18" charset="0"/>
                <a:cs typeface="Times New Roman" panose="02020603050405020304" pitchFamily="18" charset="0"/>
              </a:rPr>
              <a:t>Vector</a:t>
            </a:r>
            <a:r>
              <a:rPr lang="fr-FR" sz="4800" b="1" u="sng" dirty="0">
                <a:latin typeface="Times New Roman" panose="02020603050405020304" pitchFamily="18" charset="0"/>
                <a:cs typeface="Times New Roman" panose="02020603050405020304" pitchFamily="18" charset="0"/>
              </a:rPr>
              <a:t> Model</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main functions of this modules are: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Sound to vector modeling via Deep Learning</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Generate vector Model</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16</a:t>
            </a:fld>
            <a:endParaRPr lang="en-US" dirty="0">
              <a:solidFill>
                <a:prstClr val="white"/>
              </a:solidFill>
              <a:latin typeface="Calibri"/>
            </a:endParaRPr>
          </a:p>
        </p:txBody>
      </p:sp>
    </p:spTree>
    <p:extLst>
      <p:ext uri="{BB962C8B-B14F-4D97-AF65-F5344CB8AC3E}">
        <p14:creationId xmlns:p14="http://schemas.microsoft.com/office/powerpoint/2010/main" val="428857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Module-5:Image View Customization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Brightness Control</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Saturation Management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Skin Color Management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MF-4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Filters</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17</a:t>
            </a:fld>
            <a:endParaRPr lang="en-US" dirty="0">
              <a:solidFill>
                <a:prstClr val="white"/>
              </a:solidFill>
              <a:latin typeface="Calibri"/>
            </a:endParaRPr>
          </a:p>
        </p:txBody>
      </p:sp>
    </p:spTree>
    <p:extLst>
      <p:ext uri="{BB962C8B-B14F-4D97-AF65-F5344CB8AC3E}">
        <p14:creationId xmlns:p14="http://schemas.microsoft.com/office/powerpoint/2010/main" val="3961731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Module-6: </a:t>
            </a:r>
            <a:r>
              <a:rPr lang="fr-FR" sz="4800" b="1" u="sng" dirty="0" err="1">
                <a:latin typeface="Times New Roman" panose="02020603050405020304" pitchFamily="18" charset="0"/>
                <a:cs typeface="Times New Roman" panose="02020603050405020304" pitchFamily="18" charset="0"/>
              </a:rPr>
              <a:t>Features</a:t>
            </a:r>
            <a:r>
              <a:rPr lang="fr-FR" sz="4800" b="1" u="sng" dirty="0">
                <a:latin typeface="Times New Roman" panose="02020603050405020304" pitchFamily="18" charset="0"/>
                <a:cs typeface="Times New Roman" panose="02020603050405020304" pitchFamily="18" charset="0"/>
              </a:rPr>
              <a:t> </a:t>
            </a:r>
            <a:r>
              <a:rPr lang="fr-FR" sz="4800" b="1" u="sng" dirty="0" err="1">
                <a:latin typeface="Times New Roman" panose="02020603050405020304" pitchFamily="18" charset="0"/>
                <a:cs typeface="Times New Roman" panose="02020603050405020304" pitchFamily="18" charset="0"/>
              </a:rPr>
              <a:t>Enhancer</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Face Shape Enhancement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Nose Enhancement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Eyebrow Enhancement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MF-4</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Beard Maker</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MF-5</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Eye Enhancement</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18</a:t>
            </a:fld>
            <a:endParaRPr lang="en-US" dirty="0">
              <a:solidFill>
                <a:prstClr val="white"/>
              </a:solidFill>
              <a:latin typeface="Calibri"/>
            </a:endParaRPr>
          </a:p>
        </p:txBody>
      </p:sp>
    </p:spTree>
    <p:extLst>
      <p:ext uri="{BB962C8B-B14F-4D97-AF65-F5344CB8AC3E}">
        <p14:creationId xmlns:p14="http://schemas.microsoft.com/office/powerpoint/2010/main" val="2870363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Module-7: </a:t>
            </a:r>
            <a:r>
              <a:rPr lang="fr-FR" sz="4800" b="1" u="sng" dirty="0">
                <a:latin typeface="Times New Roman" panose="02020603050405020304" pitchFamily="18" charset="0"/>
                <a:cs typeface="Times New Roman" panose="02020603050405020304" pitchFamily="18" charset="0"/>
              </a:rPr>
              <a:t>Insight Panel</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View Report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Download Report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Share on Socials</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19</a:t>
            </a:fld>
            <a:endParaRPr lang="en-US" dirty="0">
              <a:solidFill>
                <a:prstClr val="white"/>
              </a:solidFill>
              <a:latin typeface="Calibri"/>
            </a:endParaRPr>
          </a:p>
        </p:txBody>
      </p:sp>
    </p:spTree>
    <p:extLst>
      <p:ext uri="{BB962C8B-B14F-4D97-AF65-F5344CB8AC3E}">
        <p14:creationId xmlns:p14="http://schemas.microsoft.com/office/powerpoint/2010/main" val="3012426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228600"/>
            <a:ext cx="10881360" cy="1447800"/>
          </a:xfrm>
        </p:spPr>
        <p:txBody>
          <a:bodyPr/>
          <a:lstStyle/>
          <a:p>
            <a:r>
              <a:rPr lang="en-US" sz="4000" b="1" u="sng" dirty="0">
                <a:latin typeface="Times New Roman" panose="02020603050405020304" pitchFamily="18" charset="0"/>
                <a:ea typeface="Tahoma" panose="020B0604030504040204" pitchFamily="34" charset="0"/>
                <a:cs typeface="Times New Roman" panose="02020603050405020304" pitchFamily="18" charset="0"/>
              </a:rPr>
              <a:t>Final Report Presentation</a:t>
            </a:r>
            <a:br>
              <a:rPr lang="en-US" sz="4000" b="1" u="sng" dirty="0">
                <a:latin typeface="Times New Roman" panose="02020603050405020304" pitchFamily="18" charset="0"/>
                <a:ea typeface="Tahoma" panose="020B0604030504040204" pitchFamily="34" charset="0"/>
                <a:cs typeface="Times New Roman" panose="02020603050405020304" pitchFamily="18" charset="0"/>
              </a:rPr>
            </a:br>
            <a:r>
              <a:rPr lang="en-US" sz="4000" b="1" u="sng" dirty="0">
                <a:latin typeface="Times New Roman" panose="02020603050405020304" pitchFamily="18" charset="0"/>
                <a:ea typeface="Tahoma" panose="020B0604030504040204" pitchFamily="34" charset="0"/>
                <a:cs typeface="Times New Roman" panose="02020603050405020304" pitchFamily="18" charset="0"/>
              </a:rPr>
              <a:t>Speech2Face Application</a:t>
            </a:r>
            <a:br>
              <a:rPr lang="en-US" sz="7500" b="1" dirty="0"/>
            </a:br>
            <a:endParaRPr lang="en-US" sz="3200" b="1" dirty="0"/>
          </a:p>
        </p:txBody>
      </p:sp>
      <p:sp>
        <p:nvSpPr>
          <p:cNvPr id="3" name="Content Placeholder 2"/>
          <p:cNvSpPr txBox="1">
            <a:spLocks/>
          </p:cNvSpPr>
          <p:nvPr/>
        </p:nvSpPr>
        <p:spPr>
          <a:xfrm>
            <a:off x="584200" y="2567766"/>
            <a:ext cx="8199957" cy="4823634"/>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3000" b="1" dirty="0">
                <a:solidFill>
                  <a:prstClr val="black"/>
                </a:solidFill>
                <a:latin typeface="Times New Roman" panose="02020603050405020304" pitchFamily="18" charset="0"/>
                <a:cs typeface="Times New Roman" panose="02020603050405020304" pitchFamily="18" charset="0"/>
              </a:rPr>
              <a:t>Shahzaneer Ahmed</a:t>
            </a:r>
          </a:p>
          <a:p>
            <a:pPr marL="457200" indent="-457200" algn="l">
              <a:buFont typeface="Arial" panose="020B0604020202020204" pitchFamily="34" charset="0"/>
              <a:buChar char="•"/>
            </a:pPr>
            <a:r>
              <a:rPr lang="en-US" sz="3000" dirty="0">
                <a:solidFill>
                  <a:prstClr val="black"/>
                </a:solidFill>
                <a:latin typeface="Times New Roman" panose="02020603050405020304" pitchFamily="18" charset="0"/>
                <a:cs typeface="Times New Roman" panose="02020603050405020304" pitchFamily="18" charset="0"/>
              </a:rPr>
              <a:t>CUI/SP21-BCS-087/ISB</a:t>
            </a:r>
            <a:endParaRPr lang="en-US" sz="12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b="1" dirty="0" err="1">
                <a:solidFill>
                  <a:prstClr val="black"/>
                </a:solidFill>
                <a:latin typeface="Times New Roman" panose="02020603050405020304" pitchFamily="18" charset="0"/>
                <a:cs typeface="Times New Roman" panose="02020603050405020304" pitchFamily="18" charset="0"/>
              </a:rPr>
              <a:t>Shayan</a:t>
            </a:r>
            <a:r>
              <a:rPr lang="en-US" sz="3000" b="1" dirty="0">
                <a:solidFill>
                  <a:prstClr val="black"/>
                </a:solidFill>
                <a:latin typeface="Times New Roman" panose="02020603050405020304" pitchFamily="18" charset="0"/>
                <a:cs typeface="Times New Roman" panose="02020603050405020304" pitchFamily="18" charset="0"/>
              </a:rPr>
              <a:t> </a:t>
            </a:r>
            <a:r>
              <a:rPr lang="en-US" sz="3000" b="1" dirty="0" err="1">
                <a:solidFill>
                  <a:prstClr val="black"/>
                </a:solidFill>
                <a:latin typeface="Times New Roman" panose="02020603050405020304" pitchFamily="18" charset="0"/>
                <a:cs typeface="Times New Roman" panose="02020603050405020304" pitchFamily="18" charset="0"/>
              </a:rPr>
              <a:t>Zameer</a:t>
            </a:r>
            <a:endParaRPr lang="en-US" sz="30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dirty="0">
                <a:solidFill>
                  <a:prstClr val="black"/>
                </a:solidFill>
                <a:latin typeface="Times New Roman" panose="02020603050405020304" pitchFamily="18" charset="0"/>
                <a:cs typeface="Times New Roman" panose="02020603050405020304" pitchFamily="18" charset="0"/>
              </a:rPr>
              <a:t>CUI/SP21-BCS-088/ISB</a:t>
            </a:r>
            <a:endParaRPr lang="en-US" sz="1200"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dirty="0">
              <a:solidFill>
                <a:prstClr val="black"/>
              </a:solidFill>
              <a:latin typeface="Times New Roman" panose="02020603050405020304" pitchFamily="18" charset="0"/>
              <a:cs typeface="Times New Roman" panose="02020603050405020304" pitchFamily="18" charset="0"/>
            </a:endParaRPr>
          </a:p>
          <a:p>
            <a:pPr algn="l"/>
            <a:endParaRPr lang="en-US" dirty="0">
              <a:solidFill>
                <a:prstClr val="black"/>
              </a:solidFill>
              <a:latin typeface="Calibri"/>
            </a:endParaRPr>
          </a:p>
        </p:txBody>
      </p:sp>
      <p:sp>
        <p:nvSpPr>
          <p:cNvPr id="4" name="Rectangle 3"/>
          <p:cNvSpPr/>
          <p:nvPr/>
        </p:nvSpPr>
        <p:spPr>
          <a:xfrm>
            <a:off x="9347200" y="2567766"/>
            <a:ext cx="6080760" cy="3798837"/>
          </a:xfrm>
          <a:prstGeom prst="rect">
            <a:avLst/>
          </a:prstGeom>
        </p:spPr>
        <p:txBody>
          <a:bodyPr wrap="square" lIns="104498" tIns="52249" rIns="104498" bIns="52249">
            <a:spAutoFit/>
          </a:bodyPr>
          <a:lstStyle/>
          <a:p>
            <a:r>
              <a:rPr lang="en-US" sz="3000" b="1" dirty="0">
                <a:solidFill>
                  <a:prstClr val="black"/>
                </a:solidFill>
                <a:latin typeface="Times New Roman" panose="02020603050405020304" pitchFamily="18" charset="0"/>
                <a:cs typeface="Times New Roman" panose="02020603050405020304" pitchFamily="18" charset="0"/>
              </a:rPr>
              <a:t>Supervisor: </a:t>
            </a:r>
          </a:p>
          <a:p>
            <a:r>
              <a:rPr lang="en-GB" sz="3000" dirty="0">
                <a:solidFill>
                  <a:prstClr val="black"/>
                </a:solidFill>
                <a:latin typeface="Times New Roman" panose="02020603050405020304" pitchFamily="18" charset="0"/>
                <a:cs typeface="Times New Roman" panose="02020603050405020304" pitchFamily="18" charset="0"/>
              </a:rPr>
              <a:t>Mr. </a:t>
            </a:r>
            <a:r>
              <a:rPr lang="en-GB" sz="3000" dirty="0" err="1">
                <a:solidFill>
                  <a:prstClr val="black"/>
                </a:solidFill>
                <a:latin typeface="Times New Roman" panose="02020603050405020304" pitchFamily="18" charset="0"/>
                <a:cs typeface="Times New Roman" panose="02020603050405020304" pitchFamily="18" charset="0"/>
              </a:rPr>
              <a:t>Tehseen</a:t>
            </a:r>
            <a:r>
              <a:rPr lang="en-GB" sz="3000" dirty="0">
                <a:solidFill>
                  <a:prstClr val="black"/>
                </a:solidFill>
                <a:latin typeface="Times New Roman" panose="02020603050405020304" pitchFamily="18" charset="0"/>
                <a:cs typeface="Times New Roman" panose="02020603050405020304" pitchFamily="18" charset="0"/>
              </a:rPr>
              <a:t> Riaz Abbasi</a:t>
            </a:r>
          </a:p>
          <a:p>
            <a:endParaRPr lang="en-US" sz="3000" b="1" dirty="0">
              <a:solidFill>
                <a:prstClr val="black"/>
              </a:solidFill>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Department Of Computer Science</a:t>
            </a: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sz="3000" b="1" dirty="0">
                <a:solidFill>
                  <a:prstClr val="black"/>
                </a:solidFill>
                <a:latin typeface="Times New Roman" panose="02020603050405020304" pitchFamily="18" charset="0"/>
                <a:cs typeface="Times New Roman" panose="02020603050405020304" pitchFamily="18" charset="0"/>
              </a:rPr>
              <a:t>Submission Date</a:t>
            </a:r>
            <a:r>
              <a:rPr lang="en-US" sz="3000" dirty="0">
                <a:solidFill>
                  <a:prstClr val="black"/>
                </a:solidFill>
                <a:latin typeface="Times New Roman" panose="02020603050405020304" pitchFamily="18" charset="0"/>
                <a:cs typeface="Times New Roman" panose="02020603050405020304" pitchFamily="18" charset="0"/>
              </a:rPr>
              <a:t>: (31</a:t>
            </a:r>
            <a:r>
              <a:rPr lang="en-US" sz="3000" baseline="30000" dirty="0">
                <a:solidFill>
                  <a:prstClr val="black"/>
                </a:solidFill>
                <a:latin typeface="Times New Roman" panose="02020603050405020304" pitchFamily="18" charset="0"/>
                <a:cs typeface="Times New Roman" panose="02020603050405020304" pitchFamily="18" charset="0"/>
              </a:rPr>
              <a:t>st</a:t>
            </a:r>
            <a:r>
              <a:rPr lang="en-US" sz="3000" dirty="0">
                <a:solidFill>
                  <a:prstClr val="black"/>
                </a:solidFill>
                <a:latin typeface="Times New Roman" panose="02020603050405020304" pitchFamily="18" charset="0"/>
                <a:cs typeface="Times New Roman" panose="02020603050405020304" pitchFamily="18" charset="0"/>
              </a:rPr>
              <a:t> dec 2022)</a:t>
            </a:r>
          </a:p>
          <a:p>
            <a:r>
              <a:rPr lang="en-US" sz="3000" dirty="0">
                <a:latin typeface="Times New Roman" panose="02020603050405020304"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a:t>
            </a:fld>
            <a:endParaRPr lang="en-US" dirty="0">
              <a:solidFill>
                <a:prstClr val="white"/>
              </a:solidFill>
              <a:latin typeface="Calibri"/>
            </a:endParaRPr>
          </a:p>
        </p:txBody>
      </p:sp>
    </p:spTree>
    <p:extLst>
      <p:ext uri="{BB962C8B-B14F-4D97-AF65-F5344CB8AC3E}">
        <p14:creationId xmlns:p14="http://schemas.microsoft.com/office/powerpoint/2010/main" val="1600175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Module-8: </a:t>
            </a:r>
            <a:r>
              <a:rPr lang="fr-FR" sz="4800" b="1" u="sng" dirty="0">
                <a:latin typeface="Times New Roman" panose="02020603050405020304" pitchFamily="18" charset="0"/>
                <a:cs typeface="Times New Roman" panose="02020603050405020304" pitchFamily="18" charset="0"/>
              </a:rPr>
              <a:t>Setting and Configuration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Rate Result.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Feedback in terms of words</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System lagging checks</a:t>
            </a:r>
          </a:p>
          <a:p>
            <a:pPr marL="342900" indent="-3429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MF-4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Change Language</a:t>
            </a:r>
          </a:p>
          <a:p>
            <a:pPr marL="342900" indent="-3429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MF-5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Dark mode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20</a:t>
            </a:fld>
            <a:endParaRPr lang="en-US" dirty="0">
              <a:solidFill>
                <a:prstClr val="white"/>
              </a:solidFill>
              <a:latin typeface="Calibri"/>
            </a:endParaRPr>
          </a:p>
        </p:txBody>
      </p:sp>
    </p:spTree>
    <p:extLst>
      <p:ext uri="{BB962C8B-B14F-4D97-AF65-F5344CB8AC3E}">
        <p14:creationId xmlns:p14="http://schemas.microsoft.com/office/powerpoint/2010/main" val="3780899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Module-9: </a:t>
            </a:r>
            <a:r>
              <a:rPr lang="fr-FR" sz="4800" b="1" u="sng" dirty="0">
                <a:solidFill>
                  <a:schemeClr val="tx1"/>
                </a:solidFill>
                <a:latin typeface="Times New Roman" panose="02020603050405020304" pitchFamily="18" charset="0"/>
                <a:cs typeface="Times New Roman" panose="02020603050405020304" pitchFamily="18" charset="0"/>
              </a:rPr>
              <a:t>Help and Support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main functions of this modules are: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MF-1</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Chat With Bot</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MF-2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Contact Support Team</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MF-3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Change Bot’s Language</a:t>
            </a:r>
          </a:p>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MF-4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View Bot Query History</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21</a:t>
            </a:fld>
            <a:endParaRPr lang="en-US" dirty="0">
              <a:solidFill>
                <a:prstClr val="white"/>
              </a:solidFill>
              <a:latin typeface="Calibri"/>
            </a:endParaRPr>
          </a:p>
        </p:txBody>
      </p:sp>
    </p:spTree>
    <p:extLst>
      <p:ext uri="{BB962C8B-B14F-4D97-AF65-F5344CB8AC3E}">
        <p14:creationId xmlns:p14="http://schemas.microsoft.com/office/powerpoint/2010/main" val="76282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System Limitations</a:t>
            </a:r>
            <a:br>
              <a:rPr lang="en-US" b="1" dirty="0"/>
            </a:br>
            <a:br>
              <a:rPr lang="en-US" b="1" dirty="0"/>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Following are the limitations of our proposed system:</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System cannot predict the image 100% correct.</a:t>
            </a:r>
          </a:p>
          <a:p>
            <a:pPr marL="391866"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System is unable to guess some voices if it consists of type on which the data is not trained.</a:t>
            </a:r>
          </a:p>
          <a:p>
            <a:pPr marL="391866"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System can be accessed over the internet.</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22</a:t>
            </a:fld>
            <a:endParaRPr lang="en-US" dirty="0">
              <a:solidFill>
                <a:prstClr val="white"/>
              </a:solidFill>
              <a:latin typeface="Calibri"/>
            </a:endParaRPr>
          </a:p>
        </p:txBody>
      </p:sp>
    </p:spTree>
    <p:extLst>
      <p:ext uri="{BB962C8B-B14F-4D97-AF65-F5344CB8AC3E}">
        <p14:creationId xmlns:p14="http://schemas.microsoft.com/office/powerpoint/2010/main" val="1220778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Software Process Methodology</a:t>
            </a:r>
            <a:br>
              <a:rPr lang="en-US" b="1" u="sng" dirty="0"/>
            </a:br>
            <a:br>
              <a:rPr lang="en-US" b="1" dirty="0"/>
            </a:br>
            <a:br>
              <a:rPr lang="en-US" b="1" dirty="0"/>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Process Methodology</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software process methodology that we will use is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Iterative Process Model</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Our application has finite number of functionalities and most of the requirements are surely not known.</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project is not very common and is research and development based.</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Therefore, the most suitable process model we could select is iterative process model</a:t>
            </a:r>
          </a:p>
          <a:p>
            <a:pPr lvl="1"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Design Methodology</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design methodology we will be using is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Object Oriented Approach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because it increases the reusability of the code, and it would be easier for the team members to work together without any confusion. </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Therefore, we are using Dart for  Flutter, HTML, CSS languages which follows object-oriented approach. </a:t>
            </a:r>
          </a:p>
          <a:p>
            <a:pPr marL="800100" lvl="1" indent="-3429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Also, it is easier to describe the code using UML diagrams. So, OOP is the best approach which fits our framework.</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23</a:t>
            </a:fld>
            <a:endParaRPr lang="en-US" dirty="0">
              <a:solidFill>
                <a:prstClr val="white"/>
              </a:solidFill>
              <a:latin typeface="Calibri"/>
            </a:endParaRPr>
          </a:p>
        </p:txBody>
      </p:sp>
    </p:spTree>
    <p:extLst>
      <p:ext uri="{BB962C8B-B14F-4D97-AF65-F5344CB8AC3E}">
        <p14:creationId xmlns:p14="http://schemas.microsoft.com/office/powerpoint/2010/main" val="186009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Tools and Technologies</a:t>
            </a:r>
            <a:br>
              <a:rPr lang="en-US" b="1" u="sng" dirty="0"/>
            </a:br>
            <a:br>
              <a:rPr lang="en-US" b="1" dirty="0"/>
            </a:br>
            <a:br>
              <a:rPr lang="en-US" b="1" dirty="0"/>
            </a:br>
            <a:br>
              <a:rPr lang="en-US" sz="7500" b="1" dirty="0"/>
            </a:br>
            <a:endParaRPr lang="en-US" sz="3200" b="1" dirty="0"/>
          </a:p>
        </p:txBody>
      </p:sp>
      <p:sp>
        <p:nvSpPr>
          <p:cNvPr id="3" name="Content Placeholder 2"/>
          <p:cNvSpPr txBox="1">
            <a:spLocks/>
          </p:cNvSpPr>
          <p:nvPr/>
        </p:nvSpPr>
        <p:spPr>
          <a:xfrm>
            <a:off x="363870" y="1851234"/>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tools and technologies that will be used in the project are provided in the table below</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24</a:t>
            </a:fld>
            <a:endParaRPr lang="en-US" dirty="0">
              <a:solidFill>
                <a:prstClr val="white"/>
              </a:solidFill>
              <a:latin typeface="Calibri"/>
            </a:endParaRPr>
          </a:p>
        </p:txBody>
      </p:sp>
      <p:graphicFrame>
        <p:nvGraphicFramePr>
          <p:cNvPr id="4" name="Table 3">
            <a:extLst>
              <a:ext uri="{FF2B5EF4-FFF2-40B4-BE49-F238E27FC236}">
                <a16:creationId xmlns:a16="http://schemas.microsoft.com/office/drawing/2014/main" id="{34A7DAEC-257E-480B-9AFC-5EA1D6FDB30C}"/>
              </a:ext>
            </a:extLst>
          </p:cNvPr>
          <p:cNvGraphicFramePr>
            <a:graphicFrameLocks noGrp="1"/>
          </p:cNvGraphicFramePr>
          <p:nvPr>
            <p:extLst>
              <p:ext uri="{D42A27DB-BD31-4B8C-83A1-F6EECF244321}">
                <p14:modId xmlns:p14="http://schemas.microsoft.com/office/powerpoint/2010/main" val="2368730703"/>
              </p:ext>
            </p:extLst>
          </p:nvPr>
        </p:nvGraphicFramePr>
        <p:xfrm>
          <a:off x="2108200" y="2546144"/>
          <a:ext cx="11815114" cy="6315632"/>
        </p:xfrm>
        <a:graphic>
          <a:graphicData uri="http://schemas.openxmlformats.org/drawingml/2006/table">
            <a:tbl>
              <a:tblPr firstRow="1" firstCol="1" bandRow="1">
                <a:tableStyleId>{5C22544A-7EE6-4342-B048-85BDC9FD1C3A}</a:tableStyleId>
              </a:tblPr>
              <a:tblGrid>
                <a:gridCol w="3135436">
                  <a:extLst>
                    <a:ext uri="{9D8B030D-6E8A-4147-A177-3AD203B41FA5}">
                      <a16:colId xmlns:a16="http://schemas.microsoft.com/office/drawing/2014/main" val="579069001"/>
                    </a:ext>
                  </a:extLst>
                </a:gridCol>
                <a:gridCol w="2953791">
                  <a:extLst>
                    <a:ext uri="{9D8B030D-6E8A-4147-A177-3AD203B41FA5}">
                      <a16:colId xmlns:a16="http://schemas.microsoft.com/office/drawing/2014/main" val="2664624509"/>
                    </a:ext>
                  </a:extLst>
                </a:gridCol>
                <a:gridCol w="1998340">
                  <a:extLst>
                    <a:ext uri="{9D8B030D-6E8A-4147-A177-3AD203B41FA5}">
                      <a16:colId xmlns:a16="http://schemas.microsoft.com/office/drawing/2014/main" val="5040896"/>
                    </a:ext>
                  </a:extLst>
                </a:gridCol>
                <a:gridCol w="3727547">
                  <a:extLst>
                    <a:ext uri="{9D8B030D-6E8A-4147-A177-3AD203B41FA5}">
                      <a16:colId xmlns:a16="http://schemas.microsoft.com/office/drawing/2014/main" val="209962327"/>
                    </a:ext>
                  </a:extLst>
                </a:gridCol>
              </a:tblGrid>
              <a:tr h="442123">
                <a:tc rowSpan="17">
                  <a:txBody>
                    <a:bodyPr/>
                    <a:lstStyle/>
                    <a:p>
                      <a:pPr marL="69850" algn="just">
                        <a:lnSpc>
                          <a:spcPct val="107000"/>
                        </a:lnSpc>
                      </a:pPr>
                      <a:r>
                        <a:rPr lang="en-US" sz="2400" b="1" dirty="0">
                          <a:effectLst/>
                          <a:latin typeface="Times New Roman" panose="02020603050405020304" pitchFamily="18" charset="0"/>
                          <a:ea typeface="Times New Roman" panose="02020603050405020304" pitchFamily="18" charset="0"/>
                        </a:rPr>
                        <a:t> </a:t>
                      </a:r>
                      <a:endParaRPr lang="x-none" sz="2400" dirty="0">
                        <a:effectLst/>
                        <a:latin typeface="Times New Roman" panose="02020603050405020304" pitchFamily="18" charset="0"/>
                        <a:ea typeface="Times New Roman" panose="02020603050405020304" pitchFamily="18" charset="0"/>
                      </a:endParaRPr>
                    </a:p>
                    <a:p>
                      <a:pPr marL="69850" algn="ctr">
                        <a:lnSpc>
                          <a:spcPct val="107000"/>
                        </a:lnSpc>
                      </a:pPr>
                      <a:r>
                        <a:rPr lang="en-US" sz="2400" b="1" dirty="0">
                          <a:effectLst/>
                          <a:latin typeface="Times New Roman" panose="02020603050405020304" pitchFamily="18" charset="0"/>
                          <a:ea typeface="Times New Roman" panose="02020603050405020304" pitchFamily="18" charset="0"/>
                        </a:rPr>
                        <a:t> </a:t>
                      </a:r>
                      <a:endParaRPr lang="x-none" sz="2400" dirty="0">
                        <a:effectLst/>
                        <a:latin typeface="Times New Roman" panose="02020603050405020304" pitchFamily="18" charset="0"/>
                        <a:ea typeface="Times New Roman" panose="02020603050405020304" pitchFamily="18" charset="0"/>
                      </a:endParaRPr>
                    </a:p>
                    <a:p>
                      <a:pPr marL="69850" algn="ctr">
                        <a:lnSpc>
                          <a:spcPct val="107000"/>
                        </a:lnSpc>
                      </a:pPr>
                      <a:r>
                        <a:rPr lang="en-US" sz="2400" b="1" dirty="0">
                          <a:effectLst/>
                          <a:latin typeface="Times New Roman" panose="02020603050405020304" pitchFamily="18" charset="0"/>
                          <a:ea typeface="Times New Roman" panose="02020603050405020304" pitchFamily="18" charset="0"/>
                        </a:rPr>
                        <a:t> </a:t>
                      </a:r>
                      <a:endParaRPr lang="x-none" sz="2400" dirty="0">
                        <a:effectLst/>
                        <a:latin typeface="Times New Roman" panose="02020603050405020304" pitchFamily="18" charset="0"/>
                        <a:ea typeface="Times New Roman" panose="02020603050405020304" pitchFamily="18" charset="0"/>
                      </a:endParaRPr>
                    </a:p>
                    <a:p>
                      <a:pPr marL="69850" algn="ctr">
                        <a:lnSpc>
                          <a:spcPct val="107000"/>
                        </a:lnSpc>
                      </a:pPr>
                      <a:endParaRPr lang="en-US" sz="2800" b="1" dirty="0">
                        <a:solidFill>
                          <a:srgbClr val="000000"/>
                        </a:solidFill>
                        <a:effectLst/>
                        <a:latin typeface="Times New Roman" panose="02020603050405020304" pitchFamily="18" charset="0"/>
                        <a:ea typeface="Times New Roman" panose="02020603050405020304" pitchFamily="18" charset="0"/>
                      </a:endParaRPr>
                    </a:p>
                    <a:p>
                      <a:pPr marL="69850" algn="ctr">
                        <a:lnSpc>
                          <a:spcPct val="107000"/>
                        </a:lnSpc>
                      </a:pPr>
                      <a:endParaRPr lang="en-US" sz="2800" b="1" dirty="0">
                        <a:solidFill>
                          <a:srgbClr val="000000"/>
                        </a:solidFill>
                        <a:effectLst/>
                        <a:latin typeface="Times New Roman" panose="02020603050405020304" pitchFamily="18" charset="0"/>
                        <a:ea typeface="Times New Roman" panose="02020603050405020304" pitchFamily="18" charset="0"/>
                      </a:endParaRPr>
                    </a:p>
                    <a:p>
                      <a:pPr marL="69850" algn="ctr">
                        <a:lnSpc>
                          <a:spcPct val="107000"/>
                        </a:lnSpc>
                      </a:pPr>
                      <a:r>
                        <a:rPr lang="en-US" sz="2800" b="1" dirty="0">
                          <a:solidFill>
                            <a:schemeClr val="bg1"/>
                          </a:solidFill>
                          <a:effectLst/>
                          <a:latin typeface="Times New Roman" panose="02020603050405020304" pitchFamily="18" charset="0"/>
                          <a:ea typeface="Times New Roman" panose="02020603050405020304" pitchFamily="18" charset="0"/>
                        </a:rPr>
                        <a:t>Tools</a:t>
                      </a:r>
                      <a:endParaRPr lang="x-none" sz="2800" dirty="0">
                        <a:solidFill>
                          <a:schemeClr val="bg1"/>
                        </a:solidFill>
                        <a:effectLst/>
                        <a:latin typeface="Times New Roman" panose="02020603050405020304" pitchFamily="18" charset="0"/>
                        <a:ea typeface="Times New Roman" panose="02020603050405020304" pitchFamily="18" charset="0"/>
                      </a:endParaRPr>
                    </a:p>
                    <a:p>
                      <a:pPr marL="69850" algn="ctr">
                        <a:lnSpc>
                          <a:spcPct val="107000"/>
                        </a:lnSpc>
                      </a:pPr>
                      <a:r>
                        <a:rPr lang="en-US" sz="2800" b="1" dirty="0">
                          <a:solidFill>
                            <a:schemeClr val="bg1"/>
                          </a:solidFill>
                          <a:effectLst/>
                          <a:latin typeface="Times New Roman" panose="02020603050405020304" pitchFamily="18" charset="0"/>
                          <a:ea typeface="Times New Roman" panose="02020603050405020304" pitchFamily="18" charset="0"/>
                        </a:rPr>
                        <a:t>And</a:t>
                      </a:r>
                      <a:endParaRPr lang="x-none" sz="2800" dirty="0">
                        <a:solidFill>
                          <a:schemeClr val="bg1"/>
                        </a:solidFill>
                        <a:effectLst/>
                        <a:latin typeface="Times New Roman" panose="02020603050405020304" pitchFamily="18" charset="0"/>
                        <a:ea typeface="Times New Roman" panose="02020603050405020304" pitchFamily="18" charset="0"/>
                      </a:endParaRPr>
                    </a:p>
                    <a:p>
                      <a:pPr marL="69850" algn="ctr">
                        <a:lnSpc>
                          <a:spcPct val="107000"/>
                        </a:lnSpc>
                      </a:pPr>
                      <a:r>
                        <a:rPr lang="en-US" sz="2800" b="1" dirty="0">
                          <a:solidFill>
                            <a:schemeClr val="bg1"/>
                          </a:solidFill>
                          <a:effectLst/>
                          <a:latin typeface="Times New Roman" panose="02020603050405020304" pitchFamily="18" charset="0"/>
                          <a:ea typeface="Times New Roman" panose="02020603050405020304" pitchFamily="18" charset="0"/>
                        </a:rPr>
                        <a:t>Technologies</a:t>
                      </a:r>
                      <a:endParaRPr lang="x-none" sz="2800" dirty="0">
                        <a:solidFill>
                          <a:schemeClr val="bg1"/>
                        </a:solidFill>
                        <a:effectLst/>
                        <a:latin typeface="Times New Roman" panose="02020603050405020304" pitchFamily="18" charset="0"/>
                        <a:ea typeface="Times New Roman" panose="02020603050405020304" pitchFamily="18" charset="0"/>
                      </a:endParaRPr>
                    </a:p>
                    <a:p>
                      <a:pPr marL="69850" algn="just">
                        <a:lnSpc>
                          <a:spcPct val="107000"/>
                        </a:lnSpc>
                      </a:pPr>
                      <a:r>
                        <a:rPr lang="en-US" sz="2400" b="1" dirty="0">
                          <a:effectLst/>
                          <a:latin typeface="Times New Roman" panose="02020603050405020304" pitchFamily="18" charset="0"/>
                          <a:ea typeface="Times New Roman" panose="02020603050405020304" pitchFamily="18" charset="0"/>
                        </a:rPr>
                        <a:t> </a:t>
                      </a:r>
                      <a:endParaRPr lang="x-none" sz="2400" dirty="0">
                        <a:effectLst/>
                        <a:latin typeface="Times New Roman" panose="02020603050405020304" pitchFamily="18" charset="0"/>
                        <a:ea typeface="Times New Roman" panose="02020603050405020304" pitchFamily="18" charset="0"/>
                      </a:endParaRPr>
                    </a:p>
                  </a:txBody>
                  <a:tcPr marL="59747" marR="59747" marT="0" marB="0"/>
                </a:tc>
                <a:tc>
                  <a:txBody>
                    <a:bodyPr/>
                    <a:lstStyle/>
                    <a:p>
                      <a:pPr marL="69850" algn="ctr">
                        <a:lnSpc>
                          <a:spcPct val="150000"/>
                        </a:lnSpc>
                      </a:pPr>
                      <a:r>
                        <a:rPr lang="en-US" sz="2100" b="1" dirty="0">
                          <a:solidFill>
                            <a:schemeClr val="bg1"/>
                          </a:solidFill>
                          <a:effectLst/>
                          <a:latin typeface="Times New Roman" panose="02020603050405020304" pitchFamily="18" charset="0"/>
                          <a:ea typeface="Times New Roman" panose="02020603050405020304" pitchFamily="18" charset="0"/>
                        </a:rPr>
                        <a:t>Tools</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tc>
                <a:tc>
                  <a:txBody>
                    <a:bodyPr/>
                    <a:lstStyle/>
                    <a:p>
                      <a:pPr algn="ctr">
                        <a:lnSpc>
                          <a:spcPct val="150000"/>
                        </a:lnSpc>
                        <a:spcAft>
                          <a:spcPts val="800"/>
                        </a:spcAft>
                      </a:pPr>
                      <a:r>
                        <a:rPr lang="en-US" sz="2100" b="1" dirty="0">
                          <a:solidFill>
                            <a:schemeClr val="bg1"/>
                          </a:solidFill>
                          <a:effectLst/>
                          <a:latin typeface="Times New Roman" panose="02020603050405020304" pitchFamily="18" charset="0"/>
                          <a:ea typeface="Times New Roman" panose="02020603050405020304" pitchFamily="18" charset="0"/>
                        </a:rPr>
                        <a:t>Version</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tc>
                <a:tc>
                  <a:txBody>
                    <a:bodyPr/>
                    <a:lstStyle/>
                    <a:p>
                      <a:pPr algn="ctr">
                        <a:lnSpc>
                          <a:spcPct val="150000"/>
                        </a:lnSpc>
                        <a:spcAft>
                          <a:spcPts val="800"/>
                        </a:spcAft>
                      </a:pPr>
                      <a:r>
                        <a:rPr lang="en-US" sz="2100" b="1" dirty="0">
                          <a:solidFill>
                            <a:schemeClr val="bg1"/>
                          </a:solidFill>
                          <a:effectLst/>
                          <a:latin typeface="Times New Roman" panose="02020603050405020304" pitchFamily="18" charset="0"/>
                          <a:ea typeface="Times New Roman" panose="02020603050405020304" pitchFamily="18" charset="0"/>
                        </a:rPr>
                        <a:t>Rationale</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tc>
                <a:extLst>
                  <a:ext uri="{0D108BD9-81ED-4DB2-BD59-A6C34878D82A}">
                    <a16:rowId xmlns:a16="http://schemas.microsoft.com/office/drawing/2014/main" val="3175827125"/>
                  </a:ext>
                </a:extLst>
              </a:tr>
              <a:tr h="630786">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MS Visual Studio Code</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2022</a:t>
                      </a:r>
                    </a:p>
                  </a:txBody>
                  <a:tcPr marL="68580" marR="68580" marT="0" marB="0" anchor="ctr"/>
                </a:tc>
                <a:tc>
                  <a:txBody>
                    <a:bodyPr/>
                    <a:lstStyle/>
                    <a:p>
                      <a:pPr marL="68580" marR="0" algn="ctr">
                        <a:spcBef>
                          <a:spcPts val="0"/>
                        </a:spcBef>
                        <a:spcAft>
                          <a:spcPts val="0"/>
                        </a:spcAft>
                      </a:pPr>
                      <a:r>
                        <a:rPr lang="en-US" sz="2100">
                          <a:effectLst/>
                          <a:latin typeface="Times New Roman" panose="02020603050405020304" pitchFamily="18" charset="0"/>
                          <a:ea typeface="Times New Roman" panose="02020603050405020304" pitchFamily="18" charset="0"/>
                        </a:rPr>
                        <a:t>IDE</a:t>
                      </a:r>
                    </a:p>
                  </a:txBody>
                  <a:tcPr marL="68580" marR="68580" marT="0" marB="0" anchor="ctr"/>
                </a:tc>
                <a:extLst>
                  <a:ext uri="{0D108BD9-81ED-4DB2-BD59-A6C34878D82A}">
                    <a16:rowId xmlns:a16="http://schemas.microsoft.com/office/drawing/2014/main" val="1552101132"/>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Git</a:t>
                      </a:r>
                    </a:p>
                  </a:txBody>
                  <a:tcPr marL="68580" marR="68580" marT="0" marB="0" anchor="ctr"/>
                </a:tc>
                <a:tc>
                  <a:txBody>
                    <a:bodyPr/>
                    <a:lstStyle/>
                    <a:p>
                      <a:pPr marL="68580" marR="0" algn="ctr">
                        <a:spcBef>
                          <a:spcPts val="0"/>
                        </a:spcBef>
                        <a:spcAft>
                          <a:spcPts val="0"/>
                        </a:spcAft>
                      </a:pPr>
                      <a:r>
                        <a:rPr lang="en-US" sz="2100">
                          <a:effectLst/>
                          <a:latin typeface="Times New Roman" panose="02020603050405020304" pitchFamily="18" charset="0"/>
                          <a:ea typeface="Times New Roman" panose="02020603050405020304" pitchFamily="18" charset="0"/>
                        </a:rPr>
                        <a:t>2020.3.4</a:t>
                      </a:r>
                    </a:p>
                  </a:txBody>
                  <a:tcPr marL="68580" marR="68580" marT="0" marB="0" anchor="ctr"/>
                </a:tc>
                <a:tc>
                  <a:txBody>
                    <a:bodyPr/>
                    <a:lstStyle/>
                    <a:p>
                      <a:pPr marL="68580" marR="0" algn="ctr">
                        <a:spcBef>
                          <a:spcPts val="0"/>
                        </a:spcBef>
                        <a:spcAft>
                          <a:spcPts val="0"/>
                        </a:spcAft>
                      </a:pPr>
                      <a:r>
                        <a:rPr lang="en-US" sz="2100">
                          <a:effectLst/>
                          <a:latin typeface="Times New Roman" panose="02020603050405020304" pitchFamily="18" charset="0"/>
                          <a:ea typeface="Times New Roman" panose="02020603050405020304" pitchFamily="18" charset="0"/>
                        </a:rPr>
                        <a:t>IDE</a:t>
                      </a:r>
                    </a:p>
                  </a:txBody>
                  <a:tcPr marL="68580" marR="68580" marT="0" marB="0" anchor="ctr"/>
                </a:tc>
                <a:extLst>
                  <a:ext uri="{0D108BD9-81ED-4DB2-BD59-A6C34878D82A}">
                    <a16:rowId xmlns:a16="http://schemas.microsoft.com/office/drawing/2014/main" val="482008659"/>
                  </a:ext>
                </a:extLst>
              </a:tr>
              <a:tr h="315394">
                <a:tc vMerge="1">
                  <a:txBody>
                    <a:bodyPr/>
                    <a:lstStyle/>
                    <a:p>
                      <a:endParaRPr lang="x-none"/>
                    </a:p>
                  </a:txBody>
                  <a:tcPr/>
                </a:tc>
                <a:tc>
                  <a:txBody>
                    <a:bodyPr/>
                    <a:lstStyle/>
                    <a:p>
                      <a:pPr marL="68580" marR="0">
                        <a:spcBef>
                          <a:spcPts val="0"/>
                        </a:spcBef>
                        <a:spcAft>
                          <a:spcPts val="0"/>
                        </a:spcAft>
                      </a:pP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68580" marR="0" algn="ctr">
                        <a:spcBef>
                          <a:spcPts val="0"/>
                        </a:spcBef>
                        <a:spcAft>
                          <a:spcPts val="0"/>
                        </a:spcAft>
                      </a:pP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68580" marR="0" algn="ctr">
                        <a:spcBef>
                          <a:spcPts val="0"/>
                        </a:spcBef>
                        <a:spcAft>
                          <a:spcPts val="0"/>
                        </a:spcAft>
                      </a:pP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87637370"/>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MS Word</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2021</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Documentation</a:t>
                      </a:r>
                    </a:p>
                  </a:txBody>
                  <a:tcPr marL="68580" marR="68580" marT="0" marB="0" anchor="ctr"/>
                </a:tc>
                <a:extLst>
                  <a:ext uri="{0D108BD9-81ED-4DB2-BD59-A6C34878D82A}">
                    <a16:rowId xmlns:a16="http://schemas.microsoft.com/office/drawing/2014/main" val="2209286313"/>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MS Power Point</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2021</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Deployment</a:t>
                      </a:r>
                    </a:p>
                  </a:txBody>
                  <a:tcPr marL="68580" marR="68580" marT="0" marB="0" anchor="ctr"/>
                </a:tc>
                <a:extLst>
                  <a:ext uri="{0D108BD9-81ED-4DB2-BD59-A6C34878D82A}">
                    <a16:rowId xmlns:a16="http://schemas.microsoft.com/office/drawing/2014/main" val="1593885165"/>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Netlify</a:t>
                      </a:r>
                    </a:p>
                  </a:txBody>
                  <a:tcPr marL="68580" marR="68580" marT="0" marB="0" anchor="ctr"/>
                </a:tc>
                <a:tc>
                  <a:txBody>
                    <a:bodyPr/>
                    <a:lstStyle/>
                    <a:p>
                      <a:pPr marL="68580" marR="0" algn="ctr">
                        <a:spcBef>
                          <a:spcPts val="0"/>
                        </a:spcBef>
                        <a:spcAft>
                          <a:spcPts val="0"/>
                        </a:spcAft>
                      </a:pPr>
                      <a:r>
                        <a:rPr lang="en-US" sz="2100">
                          <a:effectLst/>
                          <a:latin typeface="Times New Roman" panose="02020603050405020304" pitchFamily="18" charset="0"/>
                          <a:ea typeface="Times New Roman" panose="02020603050405020304" pitchFamily="18" charset="0"/>
                        </a:rPr>
                        <a:t>2022</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Mockups Creation</a:t>
                      </a:r>
                    </a:p>
                  </a:txBody>
                  <a:tcPr marL="68580" marR="68580" marT="0" marB="0" anchor="ctr"/>
                </a:tc>
                <a:extLst>
                  <a:ext uri="{0D108BD9-81ED-4DB2-BD59-A6C34878D82A}">
                    <a16:rowId xmlns:a16="http://schemas.microsoft.com/office/drawing/2014/main" val="1410823600"/>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Flutter</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3.3</a:t>
                      </a:r>
                    </a:p>
                  </a:txBody>
                  <a:tcPr marL="68580" marR="68580" marT="0" marB="0" anchor="ctr"/>
                </a:tc>
                <a:tc>
                  <a:txBody>
                    <a:bodyPr/>
                    <a:lstStyle/>
                    <a:p>
                      <a:pPr marL="68580" marR="0" algn="ctr">
                        <a:spcBef>
                          <a:spcPts val="0"/>
                        </a:spcBef>
                        <a:spcAft>
                          <a:spcPts val="0"/>
                        </a:spcAft>
                      </a:pPr>
                      <a:r>
                        <a:rPr lang="en-US" sz="2100">
                          <a:effectLst/>
                          <a:latin typeface="Times New Roman" panose="02020603050405020304" pitchFamily="18" charset="0"/>
                          <a:ea typeface="Times New Roman" panose="02020603050405020304" pitchFamily="18" charset="0"/>
                        </a:rPr>
                        <a:t>SDK</a:t>
                      </a:r>
                    </a:p>
                  </a:txBody>
                  <a:tcPr marL="68580" marR="68580" marT="0" marB="0" anchor="ctr"/>
                </a:tc>
                <a:extLst>
                  <a:ext uri="{0D108BD9-81ED-4DB2-BD59-A6C34878D82A}">
                    <a16:rowId xmlns:a16="http://schemas.microsoft.com/office/drawing/2014/main" val="3728750042"/>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Figma</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2022 </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Mockups Creation</a:t>
                      </a:r>
                    </a:p>
                  </a:txBody>
                  <a:tcPr marL="68580" marR="68580" marT="0" marB="0" anchor="ctr"/>
                </a:tc>
                <a:extLst>
                  <a:ext uri="{0D108BD9-81ED-4DB2-BD59-A6C34878D82A}">
                    <a16:rowId xmlns:a16="http://schemas.microsoft.com/office/drawing/2014/main" val="126114474"/>
                  </a:ext>
                </a:extLst>
              </a:tr>
              <a:tr h="315394">
                <a:tc vMerge="1">
                  <a:txBody>
                    <a:bodyPr/>
                    <a:lstStyle/>
                    <a:p>
                      <a:endParaRPr lang="x-none"/>
                    </a:p>
                  </a:txBody>
                  <a:tcPr/>
                </a:tc>
                <a:tc>
                  <a:txBody>
                    <a:bodyPr/>
                    <a:lstStyle/>
                    <a:p>
                      <a:pPr marL="68580" marR="0">
                        <a:spcBef>
                          <a:spcPts val="0"/>
                        </a:spcBef>
                        <a:spcAft>
                          <a:spcPts val="0"/>
                        </a:spcAft>
                      </a:pPr>
                      <a:r>
                        <a:rPr lang="en-US" sz="2100" dirty="0">
                          <a:effectLst/>
                          <a:latin typeface="Times New Roman" panose="02020603050405020304" pitchFamily="18" charset="0"/>
                          <a:ea typeface="Times New Roman" panose="02020603050405020304" pitchFamily="18" charset="0"/>
                        </a:rPr>
                        <a:t>MS Visual Studio Code</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2022</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IDE</a:t>
                      </a:r>
                    </a:p>
                  </a:txBody>
                  <a:tcPr marL="68580" marR="68580" marT="0" marB="0" anchor="ctr"/>
                </a:tc>
                <a:extLst>
                  <a:ext uri="{0D108BD9-81ED-4DB2-BD59-A6C34878D82A}">
                    <a16:rowId xmlns:a16="http://schemas.microsoft.com/office/drawing/2014/main" val="2041856779"/>
                  </a:ext>
                </a:extLst>
              </a:tr>
              <a:tr h="442123">
                <a:tc vMerge="1">
                  <a:txBody>
                    <a:bodyPr/>
                    <a:lstStyle/>
                    <a:p>
                      <a:endParaRPr lang="x-none"/>
                    </a:p>
                  </a:txBody>
                  <a:tcPr/>
                </a:tc>
                <a:tc>
                  <a:txBody>
                    <a:bodyPr/>
                    <a:lstStyle/>
                    <a:p>
                      <a:pPr marL="71120" algn="ctr">
                        <a:lnSpc>
                          <a:spcPct val="150000"/>
                        </a:lnSpc>
                      </a:pPr>
                      <a:r>
                        <a:rPr lang="en-US" sz="2100" b="1" dirty="0">
                          <a:solidFill>
                            <a:schemeClr val="bg1"/>
                          </a:solidFill>
                          <a:effectLst/>
                          <a:latin typeface="Times New Roman" panose="02020603050405020304" pitchFamily="18" charset="0"/>
                          <a:ea typeface="Times New Roman" panose="02020603050405020304" pitchFamily="18" charset="0"/>
                        </a:rPr>
                        <a:t>Technology</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solidFill>
                      <a:schemeClr val="tx2">
                        <a:lumMod val="60000"/>
                        <a:lumOff val="40000"/>
                      </a:schemeClr>
                    </a:solidFill>
                  </a:tcPr>
                </a:tc>
                <a:tc>
                  <a:txBody>
                    <a:bodyPr/>
                    <a:lstStyle/>
                    <a:p>
                      <a:pPr algn="ctr">
                        <a:lnSpc>
                          <a:spcPct val="150000"/>
                        </a:lnSpc>
                        <a:spcAft>
                          <a:spcPts val="800"/>
                        </a:spcAft>
                      </a:pPr>
                      <a:r>
                        <a:rPr lang="en-US" sz="2100" b="1" dirty="0">
                          <a:solidFill>
                            <a:schemeClr val="bg1"/>
                          </a:solidFill>
                          <a:effectLst/>
                          <a:latin typeface="Times New Roman" panose="02020603050405020304" pitchFamily="18" charset="0"/>
                          <a:ea typeface="Times New Roman" panose="02020603050405020304" pitchFamily="18" charset="0"/>
                        </a:rPr>
                        <a:t>Version</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solidFill>
                      <a:schemeClr val="tx2">
                        <a:lumMod val="60000"/>
                        <a:lumOff val="40000"/>
                      </a:schemeClr>
                    </a:solidFill>
                  </a:tcPr>
                </a:tc>
                <a:tc>
                  <a:txBody>
                    <a:bodyPr/>
                    <a:lstStyle/>
                    <a:p>
                      <a:pPr algn="ctr">
                        <a:lnSpc>
                          <a:spcPct val="150000"/>
                        </a:lnSpc>
                        <a:spcAft>
                          <a:spcPts val="800"/>
                        </a:spcAft>
                      </a:pPr>
                      <a:r>
                        <a:rPr lang="en-US" sz="2100" b="1" dirty="0">
                          <a:solidFill>
                            <a:schemeClr val="bg1"/>
                          </a:solidFill>
                          <a:effectLst/>
                          <a:latin typeface="Times New Roman" panose="02020603050405020304" pitchFamily="18" charset="0"/>
                          <a:ea typeface="Times New Roman" panose="02020603050405020304" pitchFamily="18" charset="0"/>
                        </a:rPr>
                        <a:t>Rationale</a:t>
                      </a:r>
                      <a:endParaRPr lang="x-none" sz="2100" dirty="0">
                        <a:solidFill>
                          <a:schemeClr val="bg1"/>
                        </a:solidFill>
                        <a:effectLst/>
                        <a:latin typeface="Times New Roman" panose="02020603050405020304" pitchFamily="18" charset="0"/>
                        <a:ea typeface="Times New Roman" panose="02020603050405020304" pitchFamily="18" charset="0"/>
                      </a:endParaRPr>
                    </a:p>
                  </a:txBody>
                  <a:tcPr marL="59747" marR="59747" marT="0" marB="0">
                    <a:solidFill>
                      <a:schemeClr val="tx2">
                        <a:lumMod val="60000"/>
                        <a:lumOff val="40000"/>
                      </a:schemeClr>
                    </a:solidFill>
                  </a:tcPr>
                </a:tc>
                <a:extLst>
                  <a:ext uri="{0D108BD9-81ED-4DB2-BD59-A6C34878D82A}">
                    <a16:rowId xmlns:a16="http://schemas.microsoft.com/office/drawing/2014/main" val="2656533433"/>
                  </a:ext>
                </a:extLst>
              </a:tr>
              <a:tr h="315394">
                <a:tc vMerge="1">
                  <a:txBody>
                    <a:bodyPr/>
                    <a:lstStyle/>
                    <a:p>
                      <a:endParaRPr lang="x-none"/>
                    </a:p>
                  </a:txBody>
                  <a:tcPr/>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Dart</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3.55</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Client -side Scripting</a:t>
                      </a:r>
                    </a:p>
                  </a:txBody>
                  <a:tcPr marL="68580" marR="68580" marT="0" marB="0" anchor="ctr"/>
                </a:tc>
                <a:extLst>
                  <a:ext uri="{0D108BD9-81ED-4DB2-BD59-A6C34878D82A}">
                    <a16:rowId xmlns:a16="http://schemas.microsoft.com/office/drawing/2014/main" val="1789565813"/>
                  </a:ext>
                </a:extLst>
              </a:tr>
              <a:tr h="315394">
                <a:tc vMerge="1">
                  <a:txBody>
                    <a:bodyPr/>
                    <a:lstStyle/>
                    <a:p>
                      <a:endParaRPr lang="x-none"/>
                    </a:p>
                  </a:txBody>
                  <a:tcPr/>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Firebase</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5</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Ready Made Backend</a:t>
                      </a:r>
                    </a:p>
                  </a:txBody>
                  <a:tcPr marL="68580" marR="68580" marT="0" marB="0" anchor="ctr"/>
                </a:tc>
                <a:extLst>
                  <a:ext uri="{0D108BD9-81ED-4DB2-BD59-A6C34878D82A}">
                    <a16:rowId xmlns:a16="http://schemas.microsoft.com/office/drawing/2014/main" val="1839046421"/>
                  </a:ext>
                </a:extLst>
              </a:tr>
              <a:tr h="315394">
                <a:tc vMerge="1">
                  <a:txBody>
                    <a:bodyPr/>
                    <a:lstStyle/>
                    <a:p>
                      <a:endParaRPr lang="x-none"/>
                    </a:p>
                  </a:txBody>
                  <a:tcPr/>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Html</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5</a:t>
                      </a: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Web Structuring</a:t>
                      </a:r>
                    </a:p>
                  </a:txBody>
                  <a:tcPr marL="68580" marR="68580" marT="0" marB="0" anchor="ctr"/>
                </a:tc>
                <a:extLst>
                  <a:ext uri="{0D108BD9-81ED-4DB2-BD59-A6C34878D82A}">
                    <a16:rowId xmlns:a16="http://schemas.microsoft.com/office/drawing/2014/main" val="3912940646"/>
                  </a:ext>
                </a:extLst>
              </a:tr>
              <a:tr h="315394">
                <a:tc vMerge="1">
                  <a:txBody>
                    <a:bodyPr/>
                    <a:lstStyle/>
                    <a:p>
                      <a:pPr marL="69850" algn="just">
                        <a:lnSpc>
                          <a:spcPct val="107000"/>
                        </a:lnSpc>
                      </a:pPr>
                      <a:endParaRPr lang="x-non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CSS</a:t>
                      </a:r>
                    </a:p>
                  </a:txBody>
                  <a:tcPr marL="68580" marR="68580" marT="0" marB="0" anchor="ctr"/>
                </a:tc>
                <a:tc>
                  <a:txBody>
                    <a:bodyPr/>
                    <a:lstStyle/>
                    <a:p>
                      <a:pPr marL="68580" marR="0" algn="ctr">
                        <a:spcBef>
                          <a:spcPts val="0"/>
                        </a:spcBef>
                        <a:spcAft>
                          <a:spcPts val="0"/>
                        </a:spcAft>
                      </a:pPr>
                      <a:r>
                        <a:rPr lang="en-US" sz="2100" dirty="0">
                          <a:solidFill>
                            <a:srgbClr val="202124"/>
                          </a:solidFill>
                          <a:effectLst/>
                          <a:latin typeface="Times New Roman" panose="02020603050405020304" pitchFamily="18" charset="0"/>
                          <a:ea typeface="Times New Roman" panose="02020603050405020304" pitchFamily="18" charset="0"/>
                        </a:rPr>
                        <a:t>3.0</a:t>
                      </a: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Web Design</a:t>
                      </a:r>
                    </a:p>
                  </a:txBody>
                  <a:tcPr marL="68580" marR="68580" marT="0" marB="0" anchor="ctr"/>
                </a:tc>
                <a:extLst>
                  <a:ext uri="{0D108BD9-81ED-4DB2-BD59-A6C34878D82A}">
                    <a16:rowId xmlns:a16="http://schemas.microsoft.com/office/drawing/2014/main" val="522418905"/>
                  </a:ext>
                </a:extLst>
              </a:tr>
              <a:tr h="315394">
                <a:tc vMerge="1">
                  <a:txBody>
                    <a:bodyPr/>
                    <a:lstStyle/>
                    <a:p>
                      <a:pPr marL="69850" algn="just">
                        <a:lnSpc>
                          <a:spcPct val="107000"/>
                        </a:lnSpc>
                      </a:pPr>
                      <a:endParaRPr lang="x-non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JavaScript</a:t>
                      </a:r>
                    </a:p>
                  </a:txBody>
                  <a:tcPr marL="68580" marR="68580" marT="0" marB="0" anchor="ctr"/>
                </a:tc>
                <a:tc>
                  <a:txBody>
                    <a:bodyPr/>
                    <a:lstStyle/>
                    <a:p>
                      <a:pPr marL="68580" marR="0" algn="ctr">
                        <a:spcBef>
                          <a:spcPts val="0"/>
                        </a:spcBef>
                        <a:spcAft>
                          <a:spcPts val="0"/>
                        </a:spcAft>
                      </a:pPr>
                      <a:r>
                        <a:rPr lang="en-US" sz="2100" dirty="0">
                          <a:solidFill>
                            <a:srgbClr val="202124"/>
                          </a:solidFill>
                          <a:effectLst/>
                          <a:latin typeface="Times New Roman" panose="02020603050405020304" pitchFamily="18" charset="0"/>
                          <a:ea typeface="Times New Roman" panose="02020603050405020304" pitchFamily="18" charset="0"/>
                        </a:rPr>
                        <a:t>ECMA Script</a:t>
                      </a:r>
                    </a:p>
                    <a:p>
                      <a:pPr marL="68580" marR="0" algn="ctr">
                        <a:spcBef>
                          <a:spcPts val="0"/>
                        </a:spcBef>
                        <a:spcAft>
                          <a:spcPts val="0"/>
                        </a:spcAft>
                      </a:pPr>
                      <a:r>
                        <a:rPr lang="en-US" sz="2100" dirty="0">
                          <a:solidFill>
                            <a:srgbClr val="202124"/>
                          </a:solidFill>
                          <a:effectLst/>
                          <a:latin typeface="Times New Roman" panose="02020603050405020304" pitchFamily="18" charset="0"/>
                          <a:ea typeface="Times New Roman" panose="02020603050405020304" pitchFamily="18" charset="0"/>
                        </a:rPr>
                        <a:t>2017</a:t>
                      </a: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Event Based Programming language</a:t>
                      </a:r>
                    </a:p>
                  </a:txBody>
                  <a:tcPr marL="68580" marR="68580" marT="0" marB="0" anchor="ctr"/>
                </a:tc>
                <a:extLst>
                  <a:ext uri="{0D108BD9-81ED-4DB2-BD59-A6C34878D82A}">
                    <a16:rowId xmlns:a16="http://schemas.microsoft.com/office/drawing/2014/main" val="408775873"/>
                  </a:ext>
                </a:extLst>
              </a:tr>
              <a:tr h="315394">
                <a:tc vMerge="1">
                  <a:txBody>
                    <a:bodyPr/>
                    <a:lstStyle/>
                    <a:p>
                      <a:pPr marL="69850" algn="just">
                        <a:lnSpc>
                          <a:spcPct val="107000"/>
                        </a:lnSpc>
                      </a:pPr>
                      <a:endParaRPr lang="x-non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68580" marR="0">
                        <a:spcBef>
                          <a:spcPts val="0"/>
                        </a:spcBef>
                        <a:spcAft>
                          <a:spcPts val="0"/>
                        </a:spcAft>
                      </a:pPr>
                      <a:r>
                        <a:rPr lang="en-US" sz="2100">
                          <a:effectLst/>
                          <a:latin typeface="Times New Roman" panose="02020603050405020304" pitchFamily="18" charset="0"/>
                          <a:ea typeface="Times New Roman" panose="02020603050405020304" pitchFamily="18" charset="0"/>
                        </a:rPr>
                        <a:t>Python</a:t>
                      </a:r>
                    </a:p>
                  </a:txBody>
                  <a:tcPr marL="68580" marR="68580" marT="0" marB="0" anchor="ctr"/>
                </a:tc>
                <a:tc>
                  <a:txBody>
                    <a:bodyPr/>
                    <a:lstStyle/>
                    <a:p>
                      <a:pPr marL="68580" marR="0" algn="ctr">
                        <a:spcBef>
                          <a:spcPts val="0"/>
                        </a:spcBef>
                        <a:spcAft>
                          <a:spcPts val="0"/>
                        </a:spcAft>
                      </a:pPr>
                      <a:r>
                        <a:rPr lang="en-US" sz="2100">
                          <a:solidFill>
                            <a:srgbClr val="202124"/>
                          </a:solidFill>
                          <a:effectLst/>
                          <a:latin typeface="Times New Roman" panose="02020603050405020304" pitchFamily="18" charset="0"/>
                          <a:ea typeface="Times New Roman" panose="02020603050405020304" pitchFamily="18" charset="0"/>
                        </a:rPr>
                        <a:t>3.8</a:t>
                      </a:r>
                      <a:endParaRPr lang="en-US" sz="21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68580" marR="0" algn="ctr">
                        <a:spcBef>
                          <a:spcPts val="0"/>
                        </a:spcBef>
                        <a:spcAft>
                          <a:spcPts val="0"/>
                        </a:spcAft>
                      </a:pPr>
                      <a:r>
                        <a:rPr lang="en-US" sz="2100" dirty="0">
                          <a:effectLst/>
                          <a:latin typeface="Times New Roman" panose="02020603050405020304" pitchFamily="18" charset="0"/>
                          <a:ea typeface="Times New Roman" panose="02020603050405020304" pitchFamily="18" charset="0"/>
                        </a:rPr>
                        <a:t>ML/DL programming language</a:t>
                      </a:r>
                    </a:p>
                  </a:txBody>
                  <a:tcPr marL="68580" marR="68580" marT="0" marB="0" anchor="ctr"/>
                </a:tc>
                <a:extLst>
                  <a:ext uri="{0D108BD9-81ED-4DB2-BD59-A6C34878D82A}">
                    <a16:rowId xmlns:a16="http://schemas.microsoft.com/office/drawing/2014/main" val="857513042"/>
                  </a:ext>
                </a:extLst>
              </a:tr>
            </a:tbl>
          </a:graphicData>
        </a:graphic>
      </p:graphicFrame>
    </p:spTree>
    <p:extLst>
      <p:ext uri="{BB962C8B-B14F-4D97-AF65-F5344CB8AC3E}">
        <p14:creationId xmlns:p14="http://schemas.microsoft.com/office/powerpoint/2010/main" val="894914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Project Stakeholders and Roles</a:t>
            </a:r>
            <a:br>
              <a:rPr lang="en-US" b="1" dirty="0"/>
            </a:br>
            <a:br>
              <a:rPr lang="en-US" b="1" u="sng" dirty="0"/>
            </a:br>
            <a:br>
              <a:rPr lang="en-US" b="1" dirty="0"/>
            </a:br>
            <a:br>
              <a:rPr lang="en-US" b="1" dirty="0"/>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Stakeholders of the project are: </a:t>
            </a: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25</a:t>
            </a:fld>
            <a:endParaRPr lang="en-US" dirty="0">
              <a:solidFill>
                <a:prstClr val="white"/>
              </a:solidFill>
              <a:latin typeface="Calibri"/>
            </a:endParaRPr>
          </a:p>
        </p:txBody>
      </p:sp>
      <p:graphicFrame>
        <p:nvGraphicFramePr>
          <p:cNvPr id="6" name="Table 5">
            <a:extLst>
              <a:ext uri="{FF2B5EF4-FFF2-40B4-BE49-F238E27FC236}">
                <a16:creationId xmlns:a16="http://schemas.microsoft.com/office/drawing/2014/main" id="{0A15DA7B-1693-4A2F-883D-D11F641BC40D}"/>
              </a:ext>
            </a:extLst>
          </p:cNvPr>
          <p:cNvGraphicFramePr>
            <a:graphicFrameLocks noGrp="1"/>
          </p:cNvGraphicFramePr>
          <p:nvPr>
            <p:extLst>
              <p:ext uri="{D42A27DB-BD31-4B8C-83A1-F6EECF244321}">
                <p14:modId xmlns:p14="http://schemas.microsoft.com/office/powerpoint/2010/main" val="649066979"/>
              </p:ext>
            </p:extLst>
          </p:nvPr>
        </p:nvGraphicFramePr>
        <p:xfrm>
          <a:off x="579967" y="3693122"/>
          <a:ext cx="15096066" cy="2972435"/>
        </p:xfrm>
        <a:graphic>
          <a:graphicData uri="http://schemas.openxmlformats.org/drawingml/2006/table">
            <a:tbl>
              <a:tblPr>
                <a:tableStyleId>{5C22544A-7EE6-4342-B048-85BDC9FD1C3A}</a:tableStyleId>
              </a:tblPr>
              <a:tblGrid>
                <a:gridCol w="3058419">
                  <a:extLst>
                    <a:ext uri="{9D8B030D-6E8A-4147-A177-3AD203B41FA5}">
                      <a16:colId xmlns:a16="http://schemas.microsoft.com/office/drawing/2014/main" val="3733745568"/>
                    </a:ext>
                  </a:extLst>
                </a:gridCol>
                <a:gridCol w="12037647">
                  <a:extLst>
                    <a:ext uri="{9D8B030D-6E8A-4147-A177-3AD203B41FA5}">
                      <a16:colId xmlns:a16="http://schemas.microsoft.com/office/drawing/2014/main" val="4004078300"/>
                    </a:ext>
                  </a:extLst>
                </a:gridCol>
              </a:tblGrid>
              <a:tr h="1028818">
                <a:tc>
                  <a:txBody>
                    <a:bodyPr/>
                    <a:lstStyle/>
                    <a:p>
                      <a:pPr marL="69850" algn="ctr">
                        <a:lnSpc>
                          <a:spcPct val="107000"/>
                        </a:lnSpc>
                      </a:pPr>
                      <a:r>
                        <a:rPr lang="en-US" sz="3000" b="1" dirty="0">
                          <a:solidFill>
                            <a:schemeClr val="bg1"/>
                          </a:solidFill>
                          <a:effectLst/>
                          <a:latin typeface="Times New Roman" panose="02020603050405020304" pitchFamily="18" charset="0"/>
                          <a:ea typeface="Times New Roman" panose="02020603050405020304" pitchFamily="18" charset="0"/>
                        </a:rPr>
                        <a:t>Project Sponsor</a:t>
                      </a:r>
                      <a:endParaRPr lang="x-none" sz="30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95885" indent="-114300">
                        <a:spcBef>
                          <a:spcPts val="600"/>
                        </a:spcBef>
                        <a:spcAft>
                          <a:spcPts val="600"/>
                        </a:spcAft>
                        <a:tabLst>
                          <a:tab pos="2971800" algn="ctr"/>
                          <a:tab pos="5943600" algn="r"/>
                          <a:tab pos="57150" algn="l"/>
                          <a:tab pos="1771650" algn="r"/>
                          <a:tab pos="2971800" algn="ctr"/>
                          <a:tab pos="5943600" algn="r"/>
                        </a:tabLst>
                      </a:pP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RaviCom</a:t>
                      </a:r>
                      <a:r>
                        <a:rPr lang="en-US" sz="2400" dirty="0">
                          <a:effectLst/>
                          <a:latin typeface="Times New Roman" panose="02020603050405020304" pitchFamily="18" charset="0"/>
                          <a:ea typeface="Times New Roman" panose="02020603050405020304" pitchFamily="18" charset="0"/>
                        </a:rPr>
                        <a:t> Solution Private Limited</a:t>
                      </a:r>
                      <a:endParaRPr lang="x-none"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7471782"/>
                  </a:ext>
                </a:extLst>
              </a:tr>
              <a:tr h="1943617">
                <a:tc>
                  <a:txBody>
                    <a:bodyPr/>
                    <a:lstStyle/>
                    <a:p>
                      <a:pPr marL="69850" algn="ctr">
                        <a:lnSpc>
                          <a:spcPct val="107000"/>
                        </a:lnSpc>
                      </a:pPr>
                      <a:r>
                        <a:rPr lang="en-US" sz="3000" b="1" dirty="0">
                          <a:solidFill>
                            <a:schemeClr val="bg1"/>
                          </a:solidFill>
                          <a:effectLst/>
                          <a:latin typeface="Times New Roman" panose="02020603050405020304" pitchFamily="18" charset="0"/>
                          <a:ea typeface="Times New Roman" panose="02020603050405020304" pitchFamily="18" charset="0"/>
                        </a:rPr>
                        <a:t>Stakeholder</a:t>
                      </a:r>
                      <a:endParaRPr lang="x-none" sz="30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342900" lvl="0" indent="-342900">
                        <a:buFont typeface="Symbol" panose="05050102010706020507" pitchFamily="18" charset="2"/>
                        <a:buChar char=""/>
                      </a:pPr>
                      <a:r>
                        <a:rPr lang="en-US" sz="2400" dirty="0" err="1">
                          <a:effectLst/>
                          <a:latin typeface="Times New Roman" panose="02020603050405020304" pitchFamily="18" charset="0"/>
                          <a:ea typeface="Times New Roman" panose="02020603050405020304" pitchFamily="18" charset="0"/>
                        </a:rPr>
                        <a:t>Shahzaneer</a:t>
                      </a:r>
                      <a:r>
                        <a:rPr lang="en-US" sz="2400" dirty="0">
                          <a:effectLst/>
                          <a:latin typeface="Times New Roman" panose="02020603050405020304" pitchFamily="18" charset="0"/>
                          <a:ea typeface="Times New Roman" panose="02020603050405020304" pitchFamily="18" charset="0"/>
                        </a:rPr>
                        <a:t> Ahmed.</a:t>
                      </a:r>
                      <a:endParaRPr lang="x-none"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2400" dirty="0" err="1">
                          <a:effectLst/>
                          <a:latin typeface="Times New Roman" panose="02020603050405020304" pitchFamily="18" charset="0"/>
                          <a:ea typeface="Times New Roman" panose="02020603050405020304" pitchFamily="18" charset="0"/>
                        </a:rPr>
                        <a:t>Shayan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Zameer</a:t>
                      </a:r>
                      <a:endParaRPr lang="en-US"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Project Supervisor Name: Mr. </a:t>
                      </a:r>
                      <a:r>
                        <a:rPr lang="en-US" sz="2400" dirty="0" err="1">
                          <a:effectLst/>
                          <a:latin typeface="Times New Roman" panose="02020603050405020304" pitchFamily="18" charset="0"/>
                          <a:ea typeface="Times New Roman" panose="02020603050405020304" pitchFamily="18" charset="0"/>
                        </a:rPr>
                        <a:t>Tehseen</a:t>
                      </a:r>
                      <a:r>
                        <a:rPr lang="en-US" sz="2400" dirty="0">
                          <a:effectLst/>
                          <a:latin typeface="Times New Roman" panose="02020603050405020304" pitchFamily="18" charset="0"/>
                          <a:ea typeface="Times New Roman" panose="02020603050405020304" pitchFamily="18" charset="0"/>
                        </a:rPr>
                        <a:t> Riaz Abbasi.</a:t>
                      </a:r>
                      <a:endParaRPr lang="x-none" sz="2400" dirty="0">
                        <a:effectLst/>
                        <a:latin typeface="Times New Roman" panose="02020603050405020304" pitchFamily="18" charset="0"/>
                        <a:ea typeface="Times New Roman" panose="02020603050405020304" pitchFamily="18" charset="0"/>
                      </a:endParaRPr>
                    </a:p>
                    <a:p>
                      <a:pPr marL="0" lvl="0" indent="0">
                        <a:spcBef>
                          <a:spcPts val="600"/>
                        </a:spcBef>
                        <a:spcAft>
                          <a:spcPts val="0"/>
                        </a:spcAft>
                        <a:buFont typeface="Symbol" panose="05050102010706020507" pitchFamily="18" charset="2"/>
                        <a:buNone/>
                        <a:tabLst>
                          <a:tab pos="57150" algn="l"/>
                          <a:tab pos="1771650" algn="r"/>
                        </a:tabLst>
                      </a:pPr>
                      <a:endParaRPr lang="x-none"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068585"/>
                  </a:ext>
                </a:extLst>
              </a:tr>
            </a:tbl>
          </a:graphicData>
        </a:graphic>
      </p:graphicFrame>
    </p:spTree>
    <p:extLst>
      <p:ext uri="{BB962C8B-B14F-4D97-AF65-F5344CB8AC3E}">
        <p14:creationId xmlns:p14="http://schemas.microsoft.com/office/powerpoint/2010/main" val="989691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Team Members Individual Tasks/Work Division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The Task Distribution is as follows:</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26</a:t>
            </a:fld>
            <a:endParaRPr lang="en-US" dirty="0">
              <a:solidFill>
                <a:prstClr val="white"/>
              </a:solidFill>
              <a:latin typeface="Calibri"/>
            </a:endParaRPr>
          </a:p>
        </p:txBody>
      </p:sp>
      <p:graphicFrame>
        <p:nvGraphicFramePr>
          <p:cNvPr id="7" name="Content Placeholder 9">
            <a:extLst>
              <a:ext uri="{FF2B5EF4-FFF2-40B4-BE49-F238E27FC236}">
                <a16:creationId xmlns:a16="http://schemas.microsoft.com/office/drawing/2014/main" id="{26171C74-E58D-4661-8825-723374D4FC39}"/>
              </a:ext>
            </a:extLst>
          </p:cNvPr>
          <p:cNvGraphicFramePr>
            <a:graphicFrameLocks/>
          </p:cNvGraphicFramePr>
          <p:nvPr>
            <p:extLst>
              <p:ext uri="{D42A27DB-BD31-4B8C-83A1-F6EECF244321}">
                <p14:modId xmlns:p14="http://schemas.microsoft.com/office/powerpoint/2010/main" val="980192915"/>
              </p:ext>
            </p:extLst>
          </p:nvPr>
        </p:nvGraphicFramePr>
        <p:xfrm>
          <a:off x="700079" y="3545520"/>
          <a:ext cx="14855841" cy="5029200"/>
        </p:xfrm>
        <a:graphic>
          <a:graphicData uri="http://schemas.openxmlformats.org/drawingml/2006/table">
            <a:tbl>
              <a:tblPr firstRow="1" firstCol="1" bandRow="1">
                <a:tableStyleId>{5C22544A-7EE6-4342-B048-85BDC9FD1C3A}</a:tableStyleId>
              </a:tblPr>
              <a:tblGrid>
                <a:gridCol w="3354265">
                  <a:extLst>
                    <a:ext uri="{9D8B030D-6E8A-4147-A177-3AD203B41FA5}">
                      <a16:colId xmlns:a16="http://schemas.microsoft.com/office/drawing/2014/main" val="20000"/>
                    </a:ext>
                  </a:extLst>
                </a:gridCol>
                <a:gridCol w="4872176">
                  <a:extLst>
                    <a:ext uri="{9D8B030D-6E8A-4147-A177-3AD203B41FA5}">
                      <a16:colId xmlns:a16="http://schemas.microsoft.com/office/drawing/2014/main" val="20001"/>
                    </a:ext>
                  </a:extLst>
                </a:gridCol>
                <a:gridCol w="6629400">
                  <a:extLst>
                    <a:ext uri="{9D8B030D-6E8A-4147-A177-3AD203B41FA5}">
                      <a16:colId xmlns:a16="http://schemas.microsoft.com/office/drawing/2014/main" val="20002"/>
                    </a:ext>
                  </a:extLst>
                </a:gridCol>
              </a:tblGrid>
              <a:tr h="1529067">
                <a:tc>
                  <a:txBody>
                    <a:bodyPr/>
                    <a:lstStyle/>
                    <a:p>
                      <a:pPr algn="ctr">
                        <a:lnSpc>
                          <a:spcPct val="150000"/>
                        </a:lnSpc>
                      </a:pPr>
                      <a:r>
                        <a:rPr lang="en-US" sz="2800" b="1" dirty="0">
                          <a:effectLst/>
                          <a:latin typeface="Times New Roman" panose="02020603050405020304" pitchFamily="18" charset="0"/>
                          <a:ea typeface="Times New Roman" panose="02020603050405020304" pitchFamily="18" charset="0"/>
                        </a:rPr>
                        <a:t>Student Name</a:t>
                      </a:r>
                      <a:endParaRPr lang="x-non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pPr>
                      <a:r>
                        <a:rPr lang="en-US" sz="2800" b="1" dirty="0">
                          <a:solidFill>
                            <a:srgbClr val="000000"/>
                          </a:solidFill>
                          <a:effectLst/>
                          <a:latin typeface="Times New Roman" panose="02020603050405020304" pitchFamily="18" charset="0"/>
                          <a:ea typeface="Times New Roman" panose="02020603050405020304" pitchFamily="18" charset="0"/>
                        </a:rPr>
                        <a:t>Student Registration Number</a:t>
                      </a:r>
                      <a:endParaRPr lang="x-non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pPr>
                      <a:r>
                        <a:rPr lang="en-US" sz="2800" b="1" dirty="0">
                          <a:solidFill>
                            <a:srgbClr val="000000"/>
                          </a:solidFill>
                          <a:effectLst/>
                          <a:latin typeface="Times New Roman" panose="02020603050405020304" pitchFamily="18" charset="0"/>
                          <a:ea typeface="Times New Roman" panose="02020603050405020304" pitchFamily="18" charset="0"/>
                        </a:rPr>
                        <a:t>Responsibility/ Modules</a:t>
                      </a:r>
                      <a:endParaRPr lang="x-none" sz="2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246009">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400" b="1" dirty="0" err="1">
                          <a:effectLst/>
                          <a:latin typeface="Times New Roman" panose="02020603050405020304" pitchFamily="18" charset="0"/>
                          <a:ea typeface="Times New Roman" panose="02020603050405020304" pitchFamily="18" charset="0"/>
                        </a:rPr>
                        <a:t>Shahzaneer</a:t>
                      </a:r>
                      <a:r>
                        <a:rPr lang="en-US" sz="2400" b="1" dirty="0">
                          <a:effectLst/>
                          <a:latin typeface="Times New Roman" panose="02020603050405020304" pitchFamily="18" charset="0"/>
                          <a:ea typeface="Times New Roman" panose="02020603050405020304" pitchFamily="18" charset="0"/>
                        </a:rPr>
                        <a:t> Ahmed</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400" b="1" dirty="0">
                          <a:effectLst/>
                          <a:latin typeface="Times New Roman" panose="02020603050405020304" pitchFamily="18" charset="0"/>
                          <a:ea typeface="Times New Roman" panose="02020603050405020304" pitchFamily="18" charset="0"/>
                        </a:rPr>
                        <a:t>SP21-BCS-087</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000" b="1" dirty="0">
                          <a:effectLst/>
                          <a:latin typeface="Times New Roman" panose="02020603050405020304" pitchFamily="18" charset="0"/>
                          <a:ea typeface="Times New Roman" panose="02020603050405020304" pitchFamily="18" charset="0"/>
                        </a:rPr>
                        <a:t> (Module1-Module3-Module5-Module7-Module9)</a:t>
                      </a:r>
                      <a:endParaRPr lang="x-none" sz="2000" dirty="0">
                        <a:effectLst/>
                        <a:latin typeface="Times New Roman" panose="02020603050405020304" pitchFamily="18" charset="0"/>
                        <a:ea typeface="Times New Roman" panose="02020603050405020304" pitchFamily="18" charset="0"/>
                      </a:endParaRPr>
                    </a:p>
                    <a:p>
                      <a:pPr lvl="1">
                        <a:lnSpc>
                          <a:spcPct val="100000"/>
                        </a:lnSpc>
                        <a:spcBef>
                          <a:spcPts val="600"/>
                        </a:spcBef>
                        <a:spcAft>
                          <a:spcPts val="600"/>
                        </a:spcAft>
                        <a:tabLst>
                          <a:tab pos="2971800" algn="ctr"/>
                          <a:tab pos="5943600" algn="r"/>
                          <a:tab pos="57150" algn="l"/>
                          <a:tab pos="1771650" algn="r"/>
                          <a:tab pos="2971800" algn="ctr"/>
                          <a:tab pos="5943600" algn="r"/>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Mobile App, Documentation, Backend, ML,DL</a:t>
                      </a:r>
                      <a:endParaRPr lang="x-non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254124">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400" b="1" dirty="0" err="1">
                          <a:effectLst/>
                          <a:latin typeface="Times New Roman" panose="02020603050405020304" pitchFamily="18" charset="0"/>
                          <a:ea typeface="Times New Roman" panose="02020603050405020304" pitchFamily="18" charset="0"/>
                        </a:rPr>
                        <a:t>Shayan</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Zameer</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400" b="1" dirty="0">
                          <a:effectLst/>
                          <a:latin typeface="Times New Roman" panose="02020603050405020304" pitchFamily="18" charset="0"/>
                          <a:ea typeface="Times New Roman" panose="02020603050405020304" pitchFamily="18" charset="0"/>
                        </a:rPr>
                        <a:t>SP21-BCS-088</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nSpc>
                          <a:spcPts val="1200"/>
                        </a:lnSpc>
                        <a:spcBef>
                          <a:spcPts val="600"/>
                        </a:spcBef>
                        <a:spcAft>
                          <a:spcPts val="600"/>
                        </a:spcAft>
                        <a:buFont typeface="Symbol" panose="05050102010706020507" pitchFamily="18" charset="2"/>
                        <a:buChar char=""/>
                        <a:tabLst>
                          <a:tab pos="2971800" algn="ctr"/>
                          <a:tab pos="5943600" algn="r"/>
                          <a:tab pos="57150" algn="l"/>
                          <a:tab pos="1771650" algn="r"/>
                          <a:tab pos="2971800" algn="ctr"/>
                          <a:tab pos="5943600" algn="r"/>
                        </a:tabLst>
                      </a:pPr>
                      <a:r>
                        <a:rPr lang="en-US" sz="2000" b="1" dirty="0">
                          <a:effectLst/>
                          <a:latin typeface="Times New Roman" panose="02020603050405020304" pitchFamily="18" charset="0"/>
                          <a:ea typeface="Times New Roman" panose="02020603050405020304" pitchFamily="18" charset="0"/>
                        </a:rPr>
                        <a:t>Idrees Ghazi (Module2-Module4-Module6-Module8)</a:t>
                      </a:r>
                      <a:endParaRPr lang="x-none" sz="2000" dirty="0">
                        <a:effectLst/>
                        <a:latin typeface="Times New Roman" panose="02020603050405020304" pitchFamily="18" charset="0"/>
                        <a:ea typeface="Times New Roman" panose="02020603050405020304" pitchFamily="18" charset="0"/>
                      </a:endParaRPr>
                    </a:p>
                    <a:p>
                      <a:pPr lvl="1" algn="l">
                        <a:lnSpc>
                          <a:spcPct val="100000"/>
                        </a:lnSpc>
                        <a:spcBef>
                          <a:spcPts val="600"/>
                        </a:spcBef>
                        <a:spcAft>
                          <a:spcPts val="600"/>
                        </a:spcAft>
                        <a:tabLst>
                          <a:tab pos="2971800" algn="ctr"/>
                          <a:tab pos="5943600" algn="r"/>
                          <a:tab pos="57150" algn="l"/>
                          <a:tab pos="1771650" algn="r"/>
                          <a:tab pos="2971800" algn="ctr"/>
                          <a:tab pos="5943600" algn="r"/>
                        </a:tabLst>
                      </a:pPr>
                      <a:r>
                        <a:rPr lang="fr-FR" sz="2000" dirty="0">
                          <a:latin typeface="Times New Roman" panose="02020603050405020304" pitchFamily="18" charset="0"/>
                          <a:cs typeface="Times New Roman" panose="02020603050405020304" pitchFamily="18" charset="0"/>
                        </a:rPr>
                        <a:t>Web A, Documentation, </a:t>
                      </a:r>
                      <a:r>
                        <a:rPr lang="fr-FR" sz="2000" dirty="0" err="1">
                          <a:latin typeface="Times New Roman" panose="02020603050405020304" pitchFamily="18" charset="0"/>
                          <a:cs typeface="Times New Roman" panose="02020603050405020304" pitchFamily="18" charset="0"/>
                        </a:rPr>
                        <a:t>Artificial</a:t>
                      </a:r>
                      <a:r>
                        <a:rPr lang="fr-FR" sz="2000" dirty="0">
                          <a:latin typeface="Times New Roman" panose="02020603050405020304" pitchFamily="18" charset="0"/>
                          <a:cs typeface="Times New Roman" panose="02020603050405020304" pitchFamily="18" charset="0"/>
                        </a:rPr>
                        <a:t> Intelligence, Design </a:t>
                      </a:r>
                      <a:endParaRPr lang="x-none"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36790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Data Gathering Approach</a:t>
            </a:r>
            <a:br>
              <a:rPr lang="en-US" b="1" dirty="0"/>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data gathering approaches adopted for the proposed system include surveys and interviews of general users, intelligence agencies and security forces.</a:t>
            </a:r>
          </a:p>
          <a:p>
            <a:pPr algn="just"/>
            <a:r>
              <a:rPr lang="en-US" sz="2400" dirty="0">
                <a:solidFill>
                  <a:schemeClr val="tx1"/>
                </a:solidFill>
                <a:latin typeface="Times New Roman" panose="02020603050405020304" pitchFamily="18" charset="0"/>
                <a:cs typeface="Times New Roman" panose="02020603050405020304" pitchFamily="18" charset="0"/>
              </a:rPr>
              <a:t> </a:t>
            </a:r>
          </a:p>
          <a:p>
            <a:pPr marL="391866" indent="-391866"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Data set which was trained to obtained from open source Kaggle platform which consist of voice implementation insight of different peoples of world with their corresponding facial features.</a:t>
            </a: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27</a:t>
            </a:fld>
            <a:endParaRPr lang="en-US" dirty="0">
              <a:solidFill>
                <a:prstClr val="white"/>
              </a:solidFill>
              <a:latin typeface="Calibri"/>
            </a:endParaRPr>
          </a:p>
        </p:txBody>
      </p:sp>
    </p:spTree>
    <p:extLst>
      <p:ext uri="{BB962C8B-B14F-4D97-AF65-F5344CB8AC3E}">
        <p14:creationId xmlns:p14="http://schemas.microsoft.com/office/powerpoint/2010/main" val="2795434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Concepts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concepts that we would be learning are: </a:t>
            </a:r>
          </a:p>
          <a:p>
            <a:pPr algn="l"/>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Concept-1: UI/UX Designing Via Figma</a:t>
            </a:r>
          </a:p>
          <a:p>
            <a:pPr lvl="1"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Firstly, we will develop the UI of the system using Figma.</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Concept-2: HTML,CSS and, JS for Web development:</a:t>
            </a:r>
          </a:p>
          <a:p>
            <a:pPr algn="l"/>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For web end, we are going to use HTML for web Structuring, CSS for design and Java Script for coding.</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Concept-3: Flutter for Mobile App Development</a:t>
            </a:r>
          </a:p>
          <a:p>
            <a:pPr lvl="1"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For Mobile –end  we are using flutter SDK. We will be learning to change the UI in Flutter Code using dart. </a:t>
            </a: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Concept-4: Fire Base For User Authentication And Data Storage</a:t>
            </a:r>
          </a:p>
          <a:p>
            <a:pPr lvl="1"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 this project, we will also implement backend using firebase for authentication and data storage using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firestore</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database and firebase Auth package.</a:t>
            </a: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28</a:t>
            </a:fld>
            <a:endParaRPr lang="en-US" dirty="0">
              <a:solidFill>
                <a:prstClr val="white"/>
              </a:solidFill>
              <a:latin typeface="Calibri"/>
            </a:endParaRPr>
          </a:p>
        </p:txBody>
      </p:sp>
    </p:spTree>
    <p:extLst>
      <p:ext uri="{BB962C8B-B14F-4D97-AF65-F5344CB8AC3E}">
        <p14:creationId xmlns:p14="http://schemas.microsoft.com/office/powerpoint/2010/main" val="3248725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Concepts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Concept-5: Data Analysis using </a:t>
            </a:r>
            <a:r>
              <a:rPr lang="en-US" sz="2800" b="1" dirty="0" err="1">
                <a:solidFill>
                  <a:schemeClr val="tx1">
                    <a:lumMod val="95000"/>
                    <a:lumOff val="5000"/>
                  </a:schemeClr>
                </a:solidFill>
                <a:latin typeface="Times New Roman" panose="02020603050405020304" pitchFamily="18" charset="0"/>
                <a:cs typeface="Times New Roman" panose="02020603050405020304" pitchFamily="18" charset="0"/>
              </a:rPr>
              <a:t>Numpy</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 Pandas and Matplotlib</a:t>
            </a:r>
          </a:p>
          <a:p>
            <a:pPr lvl="1" algn="l"/>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For initial data analysis  of data set  we will use the power of python packages for statistical computations and visualization of data.</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Concept-6: Machine Learning and Deep Learning using Tensor Flow and </a:t>
            </a:r>
            <a:r>
              <a:rPr lang="en-US" sz="2800" b="1" dirty="0" err="1">
                <a:solidFill>
                  <a:schemeClr val="tx1">
                    <a:lumMod val="95000"/>
                    <a:lumOff val="5000"/>
                  </a:schemeClr>
                </a:solidFill>
                <a:latin typeface="Times New Roman" panose="02020603050405020304" pitchFamily="18" charset="0"/>
                <a:cs typeface="Times New Roman" panose="02020603050405020304" pitchFamily="18" charset="0"/>
              </a:rPr>
              <a:t>Keras</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a:t>
            </a:r>
          </a:p>
          <a:p>
            <a:pPr algn="l"/>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The data set will be trained by machine learning techniques using python libraries for data modeling.</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29</a:t>
            </a:fld>
            <a:endParaRPr lang="en-US" dirty="0">
              <a:solidFill>
                <a:prstClr val="white"/>
              </a:solidFill>
              <a:latin typeface="Calibri"/>
            </a:endParaRPr>
          </a:p>
        </p:txBody>
      </p:sp>
    </p:spTree>
    <p:extLst>
      <p:ext uri="{BB962C8B-B14F-4D97-AF65-F5344CB8AC3E}">
        <p14:creationId xmlns:p14="http://schemas.microsoft.com/office/powerpoint/2010/main" val="1083078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Abstract</a:t>
            </a:r>
            <a:br>
              <a:rPr lang="en-US" sz="3400" b="1" u="sng" dirty="0">
                <a:latin typeface="Times New Roman" panose="02020603050405020304" pitchFamily="18" charset="0"/>
                <a:cs typeface="Times New Roman" panose="02020603050405020304" pitchFamily="18" charset="0"/>
              </a:rPr>
            </a:br>
            <a:br>
              <a:rPr lang="en-US" sz="7500" b="1" u="sng" dirty="0"/>
            </a:br>
            <a:endParaRPr lang="en-US" sz="3200" b="1" u="sng" dirty="0"/>
          </a:p>
        </p:txBody>
      </p:sp>
      <p:sp>
        <p:nvSpPr>
          <p:cNvPr id="3" name="Content Placeholder 2"/>
          <p:cNvSpPr txBox="1">
            <a:spLocks/>
          </p:cNvSpPr>
          <p:nvPr/>
        </p:nvSpPr>
        <p:spPr>
          <a:xfrm>
            <a:off x="355600" y="2133600"/>
            <a:ext cx="15544800" cy="54909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Speech2face is a project that is mainly built to recognize the face general structure and gender with audio waves.</a:t>
            </a:r>
          </a:p>
          <a:p>
            <a:pPr marL="457200" indent="-457200" algn="just">
              <a:buFont typeface="Arial" panose="020B0604020202020204" pitchFamily="34" charset="0"/>
              <a:buChar char="•"/>
            </a:pPr>
            <a:endParaRPr lang="en-US" sz="2400" dirty="0">
              <a:solidFill>
                <a:prstClr val="black"/>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There is no full fledge software in the world that helps in regard although there are deep learning libraries on which work is done in the past.</a:t>
            </a:r>
          </a:p>
          <a:p>
            <a:pPr marL="457200" indent="-457200" algn="just">
              <a:buFont typeface="Arial" panose="020B0604020202020204" pitchFamily="34" charset="0"/>
              <a:buChar char="•"/>
            </a:pPr>
            <a:endParaRPr lang="en-US" sz="2400" dirty="0">
              <a:solidFill>
                <a:prstClr val="black"/>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It is nearly impossible to predict the appearance of same person with his/her voice. But artificial Intelligence has made it.</a:t>
            </a:r>
          </a:p>
          <a:p>
            <a:pPr marL="457200" indent="-457200" algn="just">
              <a:buFont typeface="Arial" panose="020B0604020202020204" pitchFamily="34" charset="0"/>
              <a:buChar char="•"/>
            </a:pPr>
            <a:endParaRPr lang="en-US" sz="2400" dirty="0">
              <a:solidFill>
                <a:prstClr val="black"/>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It will automate the attendance system and reinvigorate the authentication system.</a:t>
            </a:r>
          </a:p>
          <a:p>
            <a:pPr marL="457200" indent="-457200" algn="just">
              <a:buFont typeface="Arial" panose="020B0604020202020204" pitchFamily="34" charset="0"/>
              <a:buChar char="•"/>
            </a:pPr>
            <a:endParaRPr lang="en-US" sz="2400" dirty="0">
              <a:solidFill>
                <a:prstClr val="black"/>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It will prove an asset to the security and agencies by recognizing criminals.</a:t>
            </a:r>
          </a:p>
          <a:p>
            <a:pPr marL="457200" indent="-457200" algn="just">
              <a:buFont typeface="Arial" panose="020B0604020202020204" pitchFamily="34" charset="0"/>
              <a:buChar char="•"/>
            </a:pPr>
            <a:endParaRPr lang="en-US" sz="2400" dirty="0">
              <a:solidFill>
                <a:prstClr val="black"/>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It can also be used as a general-purpose software for recognizing the individuals in old audios and images.</a:t>
            </a:r>
          </a:p>
          <a:p>
            <a:pPr algn="just"/>
            <a:endParaRPr lang="en-US" sz="2400" dirty="0">
              <a:solidFill>
                <a:prstClr val="black"/>
              </a:solidFill>
              <a:latin typeface="Times New Roman" panose="02020603050405020304" pitchFamily="18" charset="0"/>
              <a:cs typeface="Times New Roman" panose="02020603050405020304" pitchFamily="18" charset="0"/>
            </a:endParaRPr>
          </a:p>
          <a:p>
            <a:pPr algn="just"/>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a:t>
            </a:fld>
            <a:endParaRPr lang="en-US" dirty="0">
              <a:solidFill>
                <a:prstClr val="white"/>
              </a:solidFill>
              <a:latin typeface="Calibri"/>
            </a:endParaRPr>
          </a:p>
        </p:txBody>
      </p:sp>
    </p:spTree>
    <p:extLst>
      <p:ext uri="{BB962C8B-B14F-4D97-AF65-F5344CB8AC3E}">
        <p14:creationId xmlns:p14="http://schemas.microsoft.com/office/powerpoint/2010/main" val="1057082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Gantt Chart</a:t>
            </a:r>
            <a:br>
              <a:rPr lang="en-US" b="1" dirty="0"/>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424935" y="1903586"/>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600" b="1" dirty="0">
                <a:solidFill>
                  <a:schemeClr val="tx1">
                    <a:lumMod val="95000"/>
                    <a:lumOff val="5000"/>
                  </a:schemeClr>
                </a:solidFill>
                <a:latin typeface="Times New Roman" panose="02020603050405020304" pitchFamily="18" charset="0"/>
                <a:cs typeface="Times New Roman" panose="02020603050405020304" pitchFamily="18" charset="0"/>
              </a:rPr>
              <a:t>The Gantt Chart of the project is provided below:</a:t>
            </a: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30</a:t>
            </a:fld>
            <a:endParaRPr lang="en-US" dirty="0">
              <a:solidFill>
                <a:prstClr val="white"/>
              </a:solidFill>
              <a:latin typeface="Calibri"/>
            </a:endParaRPr>
          </a:p>
        </p:txBody>
      </p:sp>
      <p:pic>
        <p:nvPicPr>
          <p:cNvPr id="7" name="Picture 6" descr="Chart">
            <a:extLst>
              <a:ext uri="{FF2B5EF4-FFF2-40B4-BE49-F238E27FC236}">
                <a16:creationId xmlns:a16="http://schemas.microsoft.com/office/drawing/2014/main" id="{E4B1E8FF-BD8B-6C88-2A0F-9DDDAFC9F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00" y="3035822"/>
            <a:ext cx="13267266" cy="5424069"/>
          </a:xfrm>
          <a:prstGeom prst="rect">
            <a:avLst/>
          </a:prstGeom>
        </p:spPr>
      </p:pic>
    </p:spTree>
    <p:extLst>
      <p:ext uri="{BB962C8B-B14F-4D97-AF65-F5344CB8AC3E}">
        <p14:creationId xmlns:p14="http://schemas.microsoft.com/office/powerpoint/2010/main" val="498733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18121" y="3810000"/>
            <a:ext cx="14219757" cy="2712327"/>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SRS</a:t>
            </a:r>
            <a:b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(System Requirement Specification)</a:t>
            </a:r>
            <a:endParaRPr lang="en-US" sz="6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6000" dirty="0">
              <a:solidFill>
                <a:srgbClr val="FF0000"/>
              </a:solidFill>
              <a:latin typeface="Times New Roman" panose="02020603050405020304" pitchFamily="18" charset="0"/>
              <a:cs typeface="Times New Roman" panose="02020603050405020304" pitchFamily="18" charset="0"/>
            </a:endParaRPr>
          </a:p>
          <a:p>
            <a:endParaRPr lang="en-US" sz="6000" dirty="0">
              <a:solidFill>
                <a:srgbClr val="FF0000"/>
              </a:solidFill>
              <a:latin typeface="Calibri"/>
            </a:endParaRPr>
          </a:p>
        </p:txBody>
      </p:sp>
    </p:spTree>
    <p:extLst>
      <p:ext uri="{BB962C8B-B14F-4D97-AF65-F5344CB8AC3E}">
        <p14:creationId xmlns:p14="http://schemas.microsoft.com/office/powerpoint/2010/main" val="621928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Context Diagram of Speech2Face</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
        <p:nvSpPr>
          <p:cNvPr id="12" name="Rectangle 11">
            <a:extLst>
              <a:ext uri="{FF2B5EF4-FFF2-40B4-BE49-F238E27FC236}">
                <a16:creationId xmlns:a16="http://schemas.microsoft.com/office/drawing/2014/main" id="{A8E15270-EB96-4AA6-B039-A067258246CB}"/>
              </a:ext>
            </a:extLst>
          </p:cNvPr>
          <p:cNvSpPr/>
          <p:nvPr/>
        </p:nvSpPr>
        <p:spPr>
          <a:xfrm>
            <a:off x="4089400" y="7391400"/>
            <a:ext cx="7239000"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Figure 1 :Context Diagram Of Speech2Face </a:t>
            </a:r>
            <a:endParaRPr lang="en-US" sz="2400" u="sng" dirty="0"/>
          </a:p>
        </p:txBody>
      </p:sp>
      <p:pic>
        <p:nvPicPr>
          <p:cNvPr id="6" name="Picture 5">
            <a:extLst>
              <a:ext uri="{FF2B5EF4-FFF2-40B4-BE49-F238E27FC236}">
                <a16:creationId xmlns:a16="http://schemas.microsoft.com/office/drawing/2014/main" id="{EC699B01-CC26-D885-77FF-8DE474B07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00" y="2981243"/>
            <a:ext cx="6934200" cy="3728876"/>
          </a:xfrm>
          <a:prstGeom prst="rect">
            <a:avLst/>
          </a:prstGeom>
        </p:spPr>
      </p:pic>
    </p:spTree>
    <p:extLst>
      <p:ext uri="{BB962C8B-B14F-4D97-AF65-F5344CB8AC3E}">
        <p14:creationId xmlns:p14="http://schemas.microsoft.com/office/powerpoint/2010/main" val="167232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Requirement Elicitation Techniques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requirement elicitation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techniques are given below:</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Observations.</a:t>
            </a: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Group discussion.</a:t>
            </a: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Studying related systems.</a:t>
            </a: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Questionnaires and Surveys.</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3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Module-1: Profile Management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1853015"/>
            <a:ext cx="15544800" cy="6986185"/>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A833BA2B-16F3-434A-A0D4-81BDC2A4FF3E}"/>
              </a:ext>
            </a:extLst>
          </p:cNvPr>
          <p:cNvGraphicFramePr>
            <a:graphicFrameLocks noGrp="1"/>
          </p:cNvGraphicFramePr>
          <p:nvPr/>
        </p:nvGraphicFramePr>
        <p:xfrm>
          <a:off x="127001" y="1973145"/>
          <a:ext cx="15925800" cy="6713656"/>
        </p:xfrm>
        <a:graphic>
          <a:graphicData uri="http://schemas.openxmlformats.org/drawingml/2006/table">
            <a:tbl>
              <a:tblPr firstRow="1" bandRow="1">
                <a:tableStyleId>{5C22544A-7EE6-4342-B048-85BDC9FD1C3A}</a:tableStyleId>
              </a:tblPr>
              <a:tblGrid>
                <a:gridCol w="2057270">
                  <a:extLst>
                    <a:ext uri="{9D8B030D-6E8A-4147-A177-3AD203B41FA5}">
                      <a16:colId xmlns:a16="http://schemas.microsoft.com/office/drawing/2014/main" val="20000"/>
                    </a:ext>
                  </a:extLst>
                </a:gridCol>
                <a:gridCol w="2305360">
                  <a:extLst>
                    <a:ext uri="{9D8B030D-6E8A-4147-A177-3AD203B41FA5}">
                      <a16:colId xmlns:a16="http://schemas.microsoft.com/office/drawing/2014/main" val="20001"/>
                    </a:ext>
                  </a:extLst>
                </a:gridCol>
                <a:gridCol w="7343483">
                  <a:extLst>
                    <a:ext uri="{9D8B030D-6E8A-4147-A177-3AD203B41FA5}">
                      <a16:colId xmlns:a16="http://schemas.microsoft.com/office/drawing/2014/main" val="20002"/>
                    </a:ext>
                  </a:extLst>
                </a:gridCol>
                <a:gridCol w="4219687">
                  <a:extLst>
                    <a:ext uri="{9D8B030D-6E8A-4147-A177-3AD203B41FA5}">
                      <a16:colId xmlns:a16="http://schemas.microsoft.com/office/drawing/2014/main" val="4131745611"/>
                    </a:ext>
                  </a:extLst>
                </a:gridCol>
              </a:tblGrid>
              <a:tr h="792907">
                <a:tc gridSpan="3">
                  <a:txBody>
                    <a:bodyPr/>
                    <a:lstStyle/>
                    <a:p>
                      <a:pPr algn="ctr"/>
                      <a:r>
                        <a:rPr lang="en-GB" sz="280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a:solidFill>
                            <a:schemeClr val="tx1"/>
                          </a:solidFill>
                          <a:latin typeface="Times New Roman" panose="02020603050405020304" pitchFamily="18" charset="0"/>
                          <a:cs typeface="Times New Roman" panose="02020603050405020304" pitchFamily="18" charset="0"/>
                          <a:hlinkClick r:id="rId2" action="ppaction://hlinkfile"/>
                        </a:rPr>
                        <a:t> 1: Profile Management</a:t>
                      </a:r>
                      <a:r>
                        <a:rPr lang="en-GB" sz="2800" baseline="0">
                          <a:solidFill>
                            <a:schemeClr val="tx1"/>
                          </a:solidFill>
                          <a:latin typeface="Times New Roman" panose="02020603050405020304" pitchFamily="18" charset="0"/>
                          <a:cs typeface="Times New Roman" panose="02020603050405020304" pitchFamily="18" charset="0"/>
                        </a:rPr>
                        <a:t> </a:t>
                      </a:r>
                      <a:r>
                        <a:rPr lang="en-GB" sz="2800" baseline="0">
                          <a:solidFill>
                            <a:srgbClr val="FF0000"/>
                          </a:solidFill>
                          <a:latin typeface="Times New Roman" panose="02020603050405020304" pitchFamily="18" charset="0"/>
                          <a:cs typeface="Times New Roman" panose="02020603050405020304" pitchFamily="18" charset="0"/>
                          <a:hlinkClick r:id="rId3" action="ppaction://hlinkfile"/>
                        </a:rPr>
                        <a:t>(Tabular Module 1.pdf)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088505">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a:solidFill>
                            <a:schemeClr val="dk1"/>
                          </a:solidFill>
                          <a:latin typeface="Times New Roman" panose="02020603050405020304" pitchFamily="18" charset="0"/>
                          <a:ea typeface="+mn-ea"/>
                          <a:cs typeface="Times New Roman" panose="02020603050405020304" pitchFamily="18" charset="0"/>
                        </a:rPr>
                        <a:t>Use Case Title</a:t>
                      </a: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GB" sz="2200" b="1" kern="1200">
                          <a:solidFill>
                            <a:schemeClr val="dk1"/>
                          </a:solidFill>
                          <a:latin typeface="Times New Roman" panose="02020603050405020304" pitchFamily="18" charset="0"/>
                          <a:ea typeface="+mn-ea"/>
                          <a:cs typeface="Times New Roman" panose="02020603050405020304" pitchFamily="18" charset="0"/>
                        </a:rPr>
                        <a:t>Use Case Description</a:t>
                      </a: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GB" sz="2200" b="1" kern="1200">
                          <a:solidFill>
                            <a:schemeClr val="dk1"/>
                          </a:solidFill>
                          <a:latin typeface="Times New Roman" panose="02020603050405020304" pitchFamily="18" charset="0"/>
                          <a:ea typeface="+mn-ea"/>
                          <a:cs typeface="Times New Roman" panose="02020603050405020304" pitchFamily="18" charset="0"/>
                        </a:rPr>
                        <a:t>Functional Requirement </a:t>
                      </a: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914344">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tx1"/>
                          </a:solidFill>
                          <a:effectLst/>
                          <a:latin typeface="Times New Roman" panose="02020603050405020304" pitchFamily="18" charset="0"/>
                          <a:ea typeface="+mn-ea"/>
                          <a:cs typeface="Times New Roman" panose="02020603050405020304" pitchFamily="18" charset="0"/>
                        </a:rPr>
                        <a:t>Signup</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tx1"/>
                          </a:solidFill>
                          <a:effectLst/>
                          <a:latin typeface="Times New Roman" panose="02020603050405020304" pitchFamily="18" charset="0"/>
                          <a:ea typeface="+mn-ea"/>
                          <a:cs typeface="Times New Roman" panose="02020603050405020304" pitchFamily="18" charset="0"/>
                        </a:rPr>
                        <a:t>Users will have to create an account first</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4" action="ppaction://hlinkfile"/>
                        </a:rPr>
                        <a:t>M1_UC1.pdf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979475">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UC-1.2</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tx1"/>
                          </a:solidFill>
                          <a:effectLst/>
                          <a:latin typeface="Times New Roman" panose="02020603050405020304" pitchFamily="18" charset="0"/>
                          <a:ea typeface="+mn-ea"/>
                          <a:cs typeface="Times New Roman" panose="02020603050405020304" pitchFamily="18" charset="0"/>
                        </a:rPr>
                        <a:t>Login</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tx1"/>
                          </a:solidFill>
                          <a:effectLst/>
                          <a:latin typeface="Times New Roman" panose="02020603050405020304" pitchFamily="18" charset="0"/>
                          <a:ea typeface="+mn-ea"/>
                          <a:cs typeface="Times New Roman" panose="02020603050405020304" pitchFamily="18" charset="0"/>
                        </a:rPr>
                        <a:t>The users will log in to their accounts when they want to use it. </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5" action="ppaction://hlinkfile"/>
                        </a:rPr>
                        <a:t>M1_UC2.pdf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979475">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UC-1.3</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Sign in via phone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sign in by using their phone.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6" action="ppaction://hlinkfile"/>
                        </a:rPr>
                        <a:t>M1_UC3.pdf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979475">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UC-1.4</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Sign in via voice</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sign in by using their voice.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7" action="ppaction://hlinkfile"/>
                        </a:rPr>
                        <a:t>M1_UC4.pdf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979475">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UC-1.5</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Update Profile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update their profile.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8" action="ppaction://hlinkfile"/>
                        </a:rPr>
                        <a:t>M1_UC5.pdf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93755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35</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Module-1: Profile Management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nvGraphicFramePr>
        <p:xfrm>
          <a:off x="150153" y="1929604"/>
          <a:ext cx="15064447" cy="2305094"/>
        </p:xfrm>
        <a:graphic>
          <a:graphicData uri="http://schemas.openxmlformats.org/drawingml/2006/table">
            <a:tbl>
              <a:tblPr firstRow="1" bandRow="1">
                <a:tableStyleId>{5C22544A-7EE6-4342-B048-85BDC9FD1C3A}</a:tableStyleId>
              </a:tblPr>
              <a:tblGrid>
                <a:gridCol w="1946002">
                  <a:extLst>
                    <a:ext uri="{9D8B030D-6E8A-4147-A177-3AD203B41FA5}">
                      <a16:colId xmlns:a16="http://schemas.microsoft.com/office/drawing/2014/main" val="20000"/>
                    </a:ext>
                  </a:extLst>
                </a:gridCol>
                <a:gridCol w="2180674">
                  <a:extLst>
                    <a:ext uri="{9D8B030D-6E8A-4147-A177-3AD203B41FA5}">
                      <a16:colId xmlns:a16="http://schemas.microsoft.com/office/drawing/2014/main" val="20001"/>
                    </a:ext>
                  </a:extLst>
                </a:gridCol>
                <a:gridCol w="6946308">
                  <a:extLst>
                    <a:ext uri="{9D8B030D-6E8A-4147-A177-3AD203B41FA5}">
                      <a16:colId xmlns:a16="http://schemas.microsoft.com/office/drawing/2014/main" val="20002"/>
                    </a:ext>
                  </a:extLst>
                </a:gridCol>
                <a:gridCol w="3991463">
                  <a:extLst>
                    <a:ext uri="{9D8B030D-6E8A-4147-A177-3AD203B41FA5}">
                      <a16:colId xmlns:a16="http://schemas.microsoft.com/office/drawing/2014/main" val="4131745611"/>
                    </a:ext>
                  </a:extLst>
                </a:gridCol>
              </a:tblGrid>
              <a:tr h="719797">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1: Profile Management</a:t>
                      </a:r>
                      <a:r>
                        <a:rPr lang="en-GB" sz="2800" baseline="0" dirty="0">
                          <a:solidFill>
                            <a:schemeClr val="tx1"/>
                          </a:solidFill>
                          <a:latin typeface="Times New Roman" panose="02020603050405020304" pitchFamily="18" charset="0"/>
                          <a:cs typeface="Times New Roman" panose="02020603050405020304" pitchFamily="18" charset="0"/>
                        </a:rPr>
                        <a:t> </a:t>
                      </a:r>
                      <a:r>
                        <a:rPr lang="en-GB" sz="2800" baseline="0" dirty="0">
                          <a:solidFill>
                            <a:srgbClr val="FF0000"/>
                          </a:solidFill>
                          <a:latin typeface="Times New Roman" panose="02020603050405020304" pitchFamily="18" charset="0"/>
                          <a:cs typeface="Times New Roman" panose="02020603050405020304" pitchFamily="18" charset="0"/>
                          <a:hlinkClick r:id="rId3" action="ppaction://hlinkfile"/>
                        </a:rPr>
                        <a:t>(Tabular Module 1.pdf)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988139">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597158">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Log out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logout of their account</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4" action="ppaction://hlinkfile"/>
                        </a:rPr>
                        <a:t>M1_UC6.pdf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06529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36</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Module-2: Place a Voice record</a:t>
            </a:r>
          </a:p>
          <a:p>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nvGraphicFramePr>
        <p:xfrm>
          <a:off x="150153" y="1973144"/>
          <a:ext cx="15955693" cy="6337858"/>
        </p:xfrm>
        <a:graphic>
          <a:graphicData uri="http://schemas.openxmlformats.org/drawingml/2006/table">
            <a:tbl>
              <a:tblPr firstRow="1" bandRow="1">
                <a:tableStyleId>{5C22544A-7EE6-4342-B048-85BDC9FD1C3A}</a:tableStyleId>
              </a:tblPr>
              <a:tblGrid>
                <a:gridCol w="2061132">
                  <a:extLst>
                    <a:ext uri="{9D8B030D-6E8A-4147-A177-3AD203B41FA5}">
                      <a16:colId xmlns:a16="http://schemas.microsoft.com/office/drawing/2014/main" val="20000"/>
                    </a:ext>
                  </a:extLst>
                </a:gridCol>
                <a:gridCol w="2309687">
                  <a:extLst>
                    <a:ext uri="{9D8B030D-6E8A-4147-A177-3AD203B41FA5}">
                      <a16:colId xmlns:a16="http://schemas.microsoft.com/office/drawing/2014/main" val="20001"/>
                    </a:ext>
                  </a:extLst>
                </a:gridCol>
                <a:gridCol w="7357267">
                  <a:extLst>
                    <a:ext uri="{9D8B030D-6E8A-4147-A177-3AD203B41FA5}">
                      <a16:colId xmlns:a16="http://schemas.microsoft.com/office/drawing/2014/main" val="20002"/>
                    </a:ext>
                  </a:extLst>
                </a:gridCol>
                <a:gridCol w="4227607">
                  <a:extLst>
                    <a:ext uri="{9D8B030D-6E8A-4147-A177-3AD203B41FA5}">
                      <a16:colId xmlns:a16="http://schemas.microsoft.com/office/drawing/2014/main" val="4131745611"/>
                    </a:ext>
                  </a:extLst>
                </a:gridCol>
              </a:tblGrid>
              <a:tr h="574951">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2: Place a Voice Record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789294">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712209">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Record voice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 can record their voice.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M2_UC1.pdf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710234">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UC-2.2</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Upload Existing voice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The users can Upload existing voice.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4" action="ppaction://hlinkfile"/>
                        </a:rPr>
                        <a:t>M2_UC2.pdf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710234">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UC-2.3</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Upload Existing Video</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 can Upload existing video through which voice can be extracted.</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5" action="ppaction://hlinkfile"/>
                        </a:rPr>
                        <a:t>M2_UC3.pdf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710234">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UC-2.4</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Update voice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 has option to update voice.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6" action="ppaction://hlinkfile"/>
                        </a:rPr>
                        <a:t>M2_UC4.pdf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710234">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UC-2.5</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Update video</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 has option to update video.</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7" action="ppaction://hlinkfile"/>
                        </a:rPr>
                        <a:t>M2_UC5.pdf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r h="710234">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UC-2.6</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Delete Voice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delete voices from saved voices folder.</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8" action="ppaction://hlinkfile"/>
                        </a:rPr>
                        <a:t>M2_UC6.pdf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795584311"/>
                  </a:ext>
                </a:extLst>
              </a:tr>
              <a:tr h="710234">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UC-2.7</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Delete Video</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User can delete existing videos from saved video folder.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9" action="ppaction://hlinkfile"/>
                        </a:rPr>
                        <a:t>M2_UC7.pdf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857500007"/>
                  </a:ext>
                </a:extLst>
              </a:tr>
            </a:tbl>
          </a:graphicData>
        </a:graphic>
      </p:graphicFrame>
    </p:spTree>
    <p:extLst>
      <p:ext uri="{BB962C8B-B14F-4D97-AF65-F5344CB8AC3E}">
        <p14:creationId xmlns:p14="http://schemas.microsoft.com/office/powerpoint/2010/main" val="777137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37</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Module-3: Sound to Vector Model  </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nvGraphicFramePr>
        <p:xfrm>
          <a:off x="127000" y="1973145"/>
          <a:ext cx="15955693" cy="3908952"/>
        </p:xfrm>
        <a:graphic>
          <a:graphicData uri="http://schemas.openxmlformats.org/drawingml/2006/table">
            <a:tbl>
              <a:tblPr firstRow="1" bandRow="1">
                <a:tableStyleId>{5C22544A-7EE6-4342-B048-85BDC9FD1C3A}</a:tableStyleId>
              </a:tblPr>
              <a:tblGrid>
                <a:gridCol w="2061132">
                  <a:extLst>
                    <a:ext uri="{9D8B030D-6E8A-4147-A177-3AD203B41FA5}">
                      <a16:colId xmlns:a16="http://schemas.microsoft.com/office/drawing/2014/main" val="20000"/>
                    </a:ext>
                  </a:extLst>
                </a:gridCol>
                <a:gridCol w="2309687">
                  <a:extLst>
                    <a:ext uri="{9D8B030D-6E8A-4147-A177-3AD203B41FA5}">
                      <a16:colId xmlns:a16="http://schemas.microsoft.com/office/drawing/2014/main" val="20001"/>
                    </a:ext>
                  </a:extLst>
                </a:gridCol>
                <a:gridCol w="7357267">
                  <a:extLst>
                    <a:ext uri="{9D8B030D-6E8A-4147-A177-3AD203B41FA5}">
                      <a16:colId xmlns:a16="http://schemas.microsoft.com/office/drawing/2014/main" val="20002"/>
                    </a:ext>
                  </a:extLst>
                </a:gridCol>
                <a:gridCol w="4227607">
                  <a:extLst>
                    <a:ext uri="{9D8B030D-6E8A-4147-A177-3AD203B41FA5}">
                      <a16:colId xmlns:a16="http://schemas.microsoft.com/office/drawing/2014/main" val="4131745611"/>
                    </a:ext>
                  </a:extLst>
                </a:gridCol>
              </a:tblGrid>
              <a:tr h="847068">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rPr>
                        <a:t>Module</a:t>
                      </a:r>
                      <a:r>
                        <a:rPr lang="en-GB" sz="2800" baseline="0" dirty="0">
                          <a:solidFill>
                            <a:schemeClr val="tx1"/>
                          </a:solidFill>
                          <a:latin typeface="Times New Roman" panose="02020603050405020304" pitchFamily="18" charset="0"/>
                          <a:cs typeface="Times New Roman" panose="02020603050405020304" pitchFamily="18" charset="0"/>
                        </a:rPr>
                        <a:t> 3: </a:t>
                      </a:r>
                      <a:r>
                        <a:rPr lang="en-GB" sz="2800" u="sng" baseline="0" dirty="0">
                          <a:solidFill>
                            <a:srgbClr val="0000FF"/>
                          </a:solidFill>
                          <a:latin typeface="Times New Roman" panose="02020603050405020304" pitchFamily="18" charset="0"/>
                          <a:cs typeface="Times New Roman" panose="02020603050405020304" pitchFamily="18" charset="0"/>
                        </a:rPr>
                        <a:t>Sound to Face Vector Model</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038706">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976799">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Sound to Vector via deep learning</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 this use case voice will be converted to vector model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usin</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Machine learning. </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2" action="ppaction://hlinkfile"/>
                        </a:rPr>
                        <a:t>M3_UC1.pdf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0463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UC-3.2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Generate Vector Model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Vector model can be generated</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M3_UC2.pdf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09205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38</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Module-4: Vector to Image Model  </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nvGraphicFramePr>
        <p:xfrm>
          <a:off x="127000" y="1973145"/>
          <a:ext cx="15955693" cy="3908952"/>
        </p:xfrm>
        <a:graphic>
          <a:graphicData uri="http://schemas.openxmlformats.org/drawingml/2006/table">
            <a:tbl>
              <a:tblPr firstRow="1" bandRow="1">
                <a:tableStyleId>{5C22544A-7EE6-4342-B048-85BDC9FD1C3A}</a:tableStyleId>
              </a:tblPr>
              <a:tblGrid>
                <a:gridCol w="2061132">
                  <a:extLst>
                    <a:ext uri="{9D8B030D-6E8A-4147-A177-3AD203B41FA5}">
                      <a16:colId xmlns:a16="http://schemas.microsoft.com/office/drawing/2014/main" val="20000"/>
                    </a:ext>
                  </a:extLst>
                </a:gridCol>
                <a:gridCol w="2309687">
                  <a:extLst>
                    <a:ext uri="{9D8B030D-6E8A-4147-A177-3AD203B41FA5}">
                      <a16:colId xmlns:a16="http://schemas.microsoft.com/office/drawing/2014/main" val="20001"/>
                    </a:ext>
                  </a:extLst>
                </a:gridCol>
                <a:gridCol w="7357267">
                  <a:extLst>
                    <a:ext uri="{9D8B030D-6E8A-4147-A177-3AD203B41FA5}">
                      <a16:colId xmlns:a16="http://schemas.microsoft.com/office/drawing/2014/main" val="20002"/>
                    </a:ext>
                  </a:extLst>
                </a:gridCol>
                <a:gridCol w="4227607">
                  <a:extLst>
                    <a:ext uri="{9D8B030D-6E8A-4147-A177-3AD203B41FA5}">
                      <a16:colId xmlns:a16="http://schemas.microsoft.com/office/drawing/2014/main" val="4131745611"/>
                    </a:ext>
                  </a:extLst>
                </a:gridCol>
              </a:tblGrid>
              <a:tr h="847068">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rPr>
                        <a:t>Module</a:t>
                      </a:r>
                      <a:r>
                        <a:rPr lang="en-GB" sz="2800" baseline="0" dirty="0">
                          <a:solidFill>
                            <a:schemeClr val="tx1"/>
                          </a:solidFill>
                          <a:latin typeface="Times New Roman" panose="02020603050405020304" pitchFamily="18" charset="0"/>
                          <a:cs typeface="Times New Roman" panose="02020603050405020304" pitchFamily="18" charset="0"/>
                        </a:rPr>
                        <a:t> 4: </a:t>
                      </a:r>
                      <a:r>
                        <a:rPr lang="en-GB" sz="2800" u="sng" baseline="0" dirty="0">
                          <a:solidFill>
                            <a:srgbClr val="0000FF"/>
                          </a:solidFill>
                          <a:latin typeface="Times New Roman" panose="02020603050405020304" pitchFamily="18" charset="0"/>
                          <a:cs typeface="Times New Roman" panose="02020603050405020304" pitchFamily="18" charset="0"/>
                        </a:rPr>
                        <a:t>Vector to Image Model</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038706">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976799">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UC-4.1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 Vector to Image model via deep learning</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 this use case vector will be converted to image model using Machine learning. </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2" action="ppaction://hlinkfile"/>
                        </a:rPr>
                        <a:t>M4_UC1.pdf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0463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UC-4.2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Generate Image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image can be generated</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M4_UC2.pdf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4358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39</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Module-5: Image View Customization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nvGraphicFramePr>
        <p:xfrm>
          <a:off x="127000" y="1973144"/>
          <a:ext cx="15925800" cy="5897439"/>
        </p:xfrm>
        <a:graphic>
          <a:graphicData uri="http://schemas.openxmlformats.org/drawingml/2006/table">
            <a:tbl>
              <a:tblPr firstRow="1" bandRow="1">
                <a:tableStyleId>{5C22544A-7EE6-4342-B048-85BDC9FD1C3A}</a:tableStyleId>
              </a:tblPr>
              <a:tblGrid>
                <a:gridCol w="1701841">
                  <a:extLst>
                    <a:ext uri="{9D8B030D-6E8A-4147-A177-3AD203B41FA5}">
                      <a16:colId xmlns:a16="http://schemas.microsoft.com/office/drawing/2014/main" val="20000"/>
                    </a:ext>
                  </a:extLst>
                </a:gridCol>
                <a:gridCol w="2364443">
                  <a:extLst>
                    <a:ext uri="{9D8B030D-6E8A-4147-A177-3AD203B41FA5}">
                      <a16:colId xmlns:a16="http://schemas.microsoft.com/office/drawing/2014/main" val="20001"/>
                    </a:ext>
                  </a:extLst>
                </a:gridCol>
                <a:gridCol w="7531685">
                  <a:extLst>
                    <a:ext uri="{9D8B030D-6E8A-4147-A177-3AD203B41FA5}">
                      <a16:colId xmlns:a16="http://schemas.microsoft.com/office/drawing/2014/main" val="20002"/>
                    </a:ext>
                  </a:extLst>
                </a:gridCol>
                <a:gridCol w="4327831">
                  <a:extLst>
                    <a:ext uri="{9D8B030D-6E8A-4147-A177-3AD203B41FA5}">
                      <a16:colId xmlns:a16="http://schemas.microsoft.com/office/drawing/2014/main" val="4131745611"/>
                    </a:ext>
                  </a:extLst>
                </a:gridCol>
              </a:tblGrid>
              <a:tr h="931481">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rPr>
                        <a:t>Module</a:t>
                      </a:r>
                      <a:r>
                        <a:rPr lang="en-GB" sz="2800" baseline="0" dirty="0">
                          <a:solidFill>
                            <a:schemeClr val="tx1"/>
                          </a:solidFill>
                          <a:latin typeface="Times New Roman" panose="02020603050405020304" pitchFamily="18" charset="0"/>
                          <a:cs typeface="Times New Roman" panose="02020603050405020304" pitchFamily="18" charset="0"/>
                        </a:rPr>
                        <a:t> 5: </a:t>
                      </a:r>
                      <a:r>
                        <a:rPr lang="en-GB" sz="2800" u="sng" baseline="0" dirty="0">
                          <a:solidFill>
                            <a:srgbClr val="0000FF"/>
                          </a:solidFill>
                          <a:latin typeface="Times New Roman" panose="02020603050405020304" pitchFamily="18" charset="0"/>
                          <a:cs typeface="Times New Roman" panose="02020603050405020304" pitchFamily="18" charset="0"/>
                        </a:rPr>
                        <a:t>Image View Customization</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278738">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723728">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UC-5.1</a:t>
                      </a:r>
                    </a:p>
                  </a:txBody>
                  <a:tcPr/>
                </a:tc>
                <a:tc>
                  <a:txBody>
                    <a:bodyPr/>
                    <a:lstStyle/>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Brightness Control</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control the brightness of image.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2" action="ppaction://hlinkfile"/>
                        </a:rPr>
                        <a:t>M5_UC1.pdf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8539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UC-5.2</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Saturation Management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User can adjust saturation to image.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M5_UC2.pdf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703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UC-5.3</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Skin tone Management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adjust skin tone of image.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4" action="ppaction://hlinkfile"/>
                        </a:rPr>
                        <a:t>M5_UC3.pdf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7742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UC-5.4</a:t>
                      </a:r>
                    </a:p>
                  </a:txBody>
                  <a:tcPr/>
                </a:tc>
                <a:tc>
                  <a:txBody>
                    <a:bodyPr/>
                    <a:lstStyle/>
                    <a:p>
                      <a:pPr>
                        <a:lnSpc>
                          <a:spcPct val="106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Filters</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apply filters to image.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5" action="ppaction://hlinkfile"/>
                        </a:rPr>
                        <a:t>M5_UC4.pdf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r h="6320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UC-5.5</a:t>
                      </a:r>
                    </a:p>
                  </a:txBody>
                  <a:tcPr/>
                </a:tc>
                <a:tc>
                  <a:txBody>
                    <a:bodyPr/>
                    <a:lstStyle/>
                    <a:p>
                      <a:pPr>
                        <a:lnSpc>
                          <a:spcPct val="106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Avatar maker</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User can make avatar.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6" action="ppaction://hlinkfile"/>
                        </a:rPr>
                        <a:t>M5_UC5.pdf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705722721"/>
                  </a:ext>
                </a:extLst>
              </a:tr>
            </a:tbl>
          </a:graphicData>
        </a:graphic>
      </p:graphicFrame>
    </p:spTree>
    <p:extLst>
      <p:ext uri="{BB962C8B-B14F-4D97-AF65-F5344CB8AC3E}">
        <p14:creationId xmlns:p14="http://schemas.microsoft.com/office/powerpoint/2010/main" val="3364863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Project Category</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Project Categories are </a:t>
            </a:r>
          </a:p>
          <a:p>
            <a:pPr marL="522488" indent="-388238"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B-</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Web Application/Web Application based Information System </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22488" indent="-388238"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C-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Problem Solving and Artificial Intelligence </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22488" indent="-388238"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E-</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Smartphone Application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522488" indent="-388238"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H-</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Image Processing</a:t>
            </a:r>
          </a:p>
          <a:p>
            <a:pPr algn="l"/>
            <a:endParaRPr lang="en-US" sz="2400" dirty="0">
              <a:solidFill>
                <a:prstClr val="black"/>
              </a:solidFill>
              <a:latin typeface="Calibri"/>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4</a:t>
            </a:fld>
            <a:endParaRPr lang="en-US" dirty="0">
              <a:solidFill>
                <a:prstClr val="white"/>
              </a:solidFill>
              <a:latin typeface="Calibri"/>
            </a:endParaRPr>
          </a:p>
        </p:txBody>
      </p:sp>
    </p:spTree>
    <p:extLst>
      <p:ext uri="{BB962C8B-B14F-4D97-AF65-F5344CB8AC3E}">
        <p14:creationId xmlns:p14="http://schemas.microsoft.com/office/powerpoint/2010/main" val="23417045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40</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Module-6: Features Enhancement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nvGraphicFramePr>
        <p:xfrm>
          <a:off x="127000" y="1973144"/>
          <a:ext cx="15925800" cy="4063144"/>
        </p:xfrm>
        <a:graphic>
          <a:graphicData uri="http://schemas.openxmlformats.org/drawingml/2006/table">
            <a:tbl>
              <a:tblPr firstRow="1" bandRow="1">
                <a:tableStyleId>{5C22544A-7EE6-4342-B048-85BDC9FD1C3A}</a:tableStyleId>
              </a:tblPr>
              <a:tblGrid>
                <a:gridCol w="1701841">
                  <a:extLst>
                    <a:ext uri="{9D8B030D-6E8A-4147-A177-3AD203B41FA5}">
                      <a16:colId xmlns:a16="http://schemas.microsoft.com/office/drawing/2014/main" val="20000"/>
                    </a:ext>
                  </a:extLst>
                </a:gridCol>
                <a:gridCol w="2364443">
                  <a:extLst>
                    <a:ext uri="{9D8B030D-6E8A-4147-A177-3AD203B41FA5}">
                      <a16:colId xmlns:a16="http://schemas.microsoft.com/office/drawing/2014/main" val="20001"/>
                    </a:ext>
                  </a:extLst>
                </a:gridCol>
                <a:gridCol w="7531685">
                  <a:extLst>
                    <a:ext uri="{9D8B030D-6E8A-4147-A177-3AD203B41FA5}">
                      <a16:colId xmlns:a16="http://schemas.microsoft.com/office/drawing/2014/main" val="20002"/>
                    </a:ext>
                  </a:extLst>
                </a:gridCol>
                <a:gridCol w="4327831">
                  <a:extLst>
                    <a:ext uri="{9D8B030D-6E8A-4147-A177-3AD203B41FA5}">
                      <a16:colId xmlns:a16="http://schemas.microsoft.com/office/drawing/2014/main" val="4131745611"/>
                    </a:ext>
                  </a:extLst>
                </a:gridCol>
              </a:tblGrid>
              <a:tr h="689390">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6: </a:t>
                      </a:r>
                      <a:r>
                        <a:rPr lang="en-GB" sz="2800" u="sng" baseline="0" dirty="0">
                          <a:solidFill>
                            <a:srgbClr val="0000FF"/>
                          </a:solidFill>
                          <a:latin typeface="Times New Roman" panose="02020603050405020304" pitchFamily="18" charset="0"/>
                          <a:cs typeface="Times New Roman" panose="02020603050405020304" pitchFamily="18" charset="0"/>
                          <a:hlinkClick r:id="rId2" action="ppaction://hlinkfile"/>
                        </a:rPr>
                        <a:t>Features Enhancement</a:t>
                      </a:r>
                      <a:r>
                        <a:rPr lang="en-GB" sz="2800" baseline="0" dirty="0">
                          <a:solidFill>
                            <a:srgbClr val="FF0000"/>
                          </a:solidFill>
                          <a:latin typeface="Times New Roman" panose="02020603050405020304" pitchFamily="18" charset="0"/>
                          <a:cs typeface="Times New Roman" panose="02020603050405020304" pitchFamily="18" charset="0"/>
                          <a:hlinkClick r:id="rId2" action="ppaction://hlinkfile"/>
                        </a:rPr>
                        <a:t>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568220">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535633">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UC-6.1</a:t>
                      </a:r>
                    </a:p>
                  </a:txBody>
                  <a:tcPr/>
                </a:tc>
                <a:tc>
                  <a:txBody>
                    <a:bodyPr/>
                    <a:lstStyle/>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Edit Picture</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edit image.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M6_UC1.pdf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6320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UC-6.2</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Nose Enhancement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enhance Nose.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4" action="ppaction://hlinkfile"/>
                        </a:rPr>
                        <a:t>M6_UC2.pdf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5444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UC-6.3</a:t>
                      </a:r>
                    </a:p>
                  </a:txBody>
                  <a:tcPr/>
                </a:tc>
                <a:tc>
                  <a:txBody>
                    <a:bodyPr/>
                    <a:lstStyle/>
                    <a:p>
                      <a:pPr>
                        <a:lnSpc>
                          <a:spcPct val="107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Eye Enhancement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enhance eye.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5" action="ppaction://hlinkfile"/>
                        </a:rPr>
                        <a:t>M6_UC3.pdf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5204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UC-6.4</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Eyebrow Enhancement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enhance eyebrow.</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6" action="ppaction://hlinkfile"/>
                        </a:rPr>
                        <a:t>M6_UC4.pdf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5730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UC-6.5</a:t>
                      </a:r>
                    </a:p>
                  </a:txBody>
                  <a:tcPr/>
                </a:tc>
                <a:tc>
                  <a: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Beard Maker</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make beard of person.</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7" action="ppaction://hlinkfile"/>
                        </a:rPr>
                        <a:t>M6_UC5.pdf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74360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41</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068576" y="304800"/>
            <a:ext cx="13612368"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Module-7: Insight Panel</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nvGraphicFramePr>
        <p:xfrm>
          <a:off x="127000" y="1973144"/>
          <a:ext cx="15925800" cy="4533989"/>
        </p:xfrm>
        <a:graphic>
          <a:graphicData uri="http://schemas.openxmlformats.org/drawingml/2006/table">
            <a:tbl>
              <a:tblPr firstRow="1" bandRow="1">
                <a:tableStyleId>{5C22544A-7EE6-4342-B048-85BDC9FD1C3A}</a:tableStyleId>
              </a:tblPr>
              <a:tblGrid>
                <a:gridCol w="1701841">
                  <a:extLst>
                    <a:ext uri="{9D8B030D-6E8A-4147-A177-3AD203B41FA5}">
                      <a16:colId xmlns:a16="http://schemas.microsoft.com/office/drawing/2014/main" val="20000"/>
                    </a:ext>
                  </a:extLst>
                </a:gridCol>
                <a:gridCol w="2364443">
                  <a:extLst>
                    <a:ext uri="{9D8B030D-6E8A-4147-A177-3AD203B41FA5}">
                      <a16:colId xmlns:a16="http://schemas.microsoft.com/office/drawing/2014/main" val="20001"/>
                    </a:ext>
                  </a:extLst>
                </a:gridCol>
                <a:gridCol w="7531685">
                  <a:extLst>
                    <a:ext uri="{9D8B030D-6E8A-4147-A177-3AD203B41FA5}">
                      <a16:colId xmlns:a16="http://schemas.microsoft.com/office/drawing/2014/main" val="20002"/>
                    </a:ext>
                  </a:extLst>
                </a:gridCol>
                <a:gridCol w="4327831">
                  <a:extLst>
                    <a:ext uri="{9D8B030D-6E8A-4147-A177-3AD203B41FA5}">
                      <a16:colId xmlns:a16="http://schemas.microsoft.com/office/drawing/2014/main" val="4131745611"/>
                    </a:ext>
                  </a:extLst>
                </a:gridCol>
              </a:tblGrid>
              <a:tr h="1044510">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7: </a:t>
                      </a:r>
                      <a:r>
                        <a:rPr lang="en-GB" sz="2800" u="sng" baseline="0" dirty="0">
                          <a:solidFill>
                            <a:srgbClr val="0000FF"/>
                          </a:solidFill>
                          <a:latin typeface="Times New Roman" panose="02020603050405020304" pitchFamily="18" charset="0"/>
                          <a:cs typeface="Times New Roman" panose="02020603050405020304" pitchFamily="18" charset="0"/>
                        </a:rPr>
                        <a:t>Insight Panel</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860923">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8115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UC-7.1</a:t>
                      </a:r>
                    </a:p>
                    <a:p>
                      <a:pPr marL="0" algn="ctr" defTabSz="914400" rtl="0" eaLnBrk="1" latinLnBrk="0" hangingPunct="1"/>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07000"/>
                        </a:lnSpc>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View report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view report.</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M7_UC1.pdf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9575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UC-7.2</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Download report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download report.</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4" action="ppaction://hlinkfile"/>
                        </a:rPr>
                        <a:t>M7_UC2.pdf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8594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UC-7.3</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Share via Socials</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share reports to social.</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5" action="ppaction://hlinkfile"/>
                        </a:rPr>
                        <a:t>M7_UC3.pdf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42682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42</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068576" y="304800"/>
            <a:ext cx="13612368"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Module-8: Help And Support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nvGraphicFramePr>
        <p:xfrm>
          <a:off x="127000" y="1905000"/>
          <a:ext cx="15925800" cy="4769325"/>
        </p:xfrm>
        <a:graphic>
          <a:graphicData uri="http://schemas.openxmlformats.org/drawingml/2006/table">
            <a:tbl>
              <a:tblPr firstRow="1" bandRow="1">
                <a:tableStyleId>{5C22544A-7EE6-4342-B048-85BDC9FD1C3A}</a:tableStyleId>
              </a:tblPr>
              <a:tblGrid>
                <a:gridCol w="1701841">
                  <a:extLst>
                    <a:ext uri="{9D8B030D-6E8A-4147-A177-3AD203B41FA5}">
                      <a16:colId xmlns:a16="http://schemas.microsoft.com/office/drawing/2014/main" val="20000"/>
                    </a:ext>
                  </a:extLst>
                </a:gridCol>
                <a:gridCol w="2364443">
                  <a:extLst>
                    <a:ext uri="{9D8B030D-6E8A-4147-A177-3AD203B41FA5}">
                      <a16:colId xmlns:a16="http://schemas.microsoft.com/office/drawing/2014/main" val="20001"/>
                    </a:ext>
                  </a:extLst>
                </a:gridCol>
                <a:gridCol w="7531685">
                  <a:extLst>
                    <a:ext uri="{9D8B030D-6E8A-4147-A177-3AD203B41FA5}">
                      <a16:colId xmlns:a16="http://schemas.microsoft.com/office/drawing/2014/main" val="20002"/>
                    </a:ext>
                  </a:extLst>
                </a:gridCol>
                <a:gridCol w="4327831">
                  <a:extLst>
                    <a:ext uri="{9D8B030D-6E8A-4147-A177-3AD203B41FA5}">
                      <a16:colId xmlns:a16="http://schemas.microsoft.com/office/drawing/2014/main" val="4131745611"/>
                    </a:ext>
                  </a:extLst>
                </a:gridCol>
              </a:tblGrid>
              <a:tr h="937667">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8: </a:t>
                      </a:r>
                      <a:r>
                        <a:rPr lang="en-GB" sz="2800" u="sng" baseline="0" dirty="0">
                          <a:solidFill>
                            <a:srgbClr val="0000FF"/>
                          </a:solidFill>
                          <a:latin typeface="Times New Roman" panose="02020603050405020304" pitchFamily="18" charset="0"/>
                          <a:cs typeface="Times New Roman" panose="02020603050405020304" pitchFamily="18" charset="0"/>
                          <a:hlinkClick r:id="rId2" action="ppaction://hlinkfile"/>
                        </a:rPr>
                        <a:t>Help And Support</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772857">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7285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UC-8.1</a:t>
                      </a:r>
                    </a:p>
                  </a:txBody>
                  <a:tcPr/>
                </a:tc>
                <a:tc>
                  <a:txBody>
                    <a:bodyPr/>
                    <a:lstStyle/>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Chat With  AI Bot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chat with bot to get instant automated answers.</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M8_UC1.pdf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7715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UC-8.2</a:t>
                      </a:r>
                    </a:p>
                  </a:txBody>
                  <a:tcPr/>
                </a:tc>
                <a:tc>
                  <a: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Contact Support Team</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contact support team.</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hlinkClick r:id="rId4" action="ppaction://hlinkfile"/>
                        </a:rPr>
                        <a:t>M8_UC3.pdf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7793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UC-8.3</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Change Bot’s Language</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change bot language including Urdu and English.</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hlinkClick r:id="rId5" action="ppaction://hlinkfile"/>
                        </a:rPr>
                        <a:t>M8_UC5.pdf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r h="7793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UC-8.4</a:t>
                      </a:r>
                    </a:p>
                  </a:txBody>
                  <a:tcPr/>
                </a:tc>
                <a:tc>
                  <a:txBody>
                    <a:bodyPr/>
                    <a:lstStyle/>
                    <a:p>
                      <a:pPr>
                        <a:lnSpc>
                          <a:spcPct val="107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View Bot Query History</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 will be able to view the history of their queries with the bot.</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hlinkClick r:id="rId6" action="ppaction://hlinkfile"/>
                        </a:rPr>
                        <a:t>M8_UC6.pdf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301377326"/>
                  </a:ext>
                </a:extLst>
              </a:tr>
            </a:tbl>
          </a:graphicData>
        </a:graphic>
      </p:graphicFrame>
    </p:spTree>
    <p:extLst>
      <p:ext uri="{BB962C8B-B14F-4D97-AF65-F5344CB8AC3E}">
        <p14:creationId xmlns:p14="http://schemas.microsoft.com/office/powerpoint/2010/main" val="955420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43</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068576" y="304800"/>
            <a:ext cx="13612368"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Module-9: Settings and Configuration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nvGraphicFramePr>
        <p:xfrm>
          <a:off x="127000" y="1905000"/>
          <a:ext cx="15553944" cy="6857999"/>
        </p:xfrm>
        <a:graphic>
          <a:graphicData uri="http://schemas.openxmlformats.org/drawingml/2006/table">
            <a:tbl>
              <a:tblPr firstRow="1" bandRow="1">
                <a:tableStyleId>{5C22544A-7EE6-4342-B048-85BDC9FD1C3A}</a:tableStyleId>
              </a:tblPr>
              <a:tblGrid>
                <a:gridCol w="1662104">
                  <a:extLst>
                    <a:ext uri="{9D8B030D-6E8A-4147-A177-3AD203B41FA5}">
                      <a16:colId xmlns:a16="http://schemas.microsoft.com/office/drawing/2014/main" val="20000"/>
                    </a:ext>
                  </a:extLst>
                </a:gridCol>
                <a:gridCol w="2309235">
                  <a:extLst>
                    <a:ext uri="{9D8B030D-6E8A-4147-A177-3AD203B41FA5}">
                      <a16:colId xmlns:a16="http://schemas.microsoft.com/office/drawing/2014/main" val="20001"/>
                    </a:ext>
                  </a:extLst>
                </a:gridCol>
                <a:gridCol w="7355826">
                  <a:extLst>
                    <a:ext uri="{9D8B030D-6E8A-4147-A177-3AD203B41FA5}">
                      <a16:colId xmlns:a16="http://schemas.microsoft.com/office/drawing/2014/main" val="20002"/>
                    </a:ext>
                  </a:extLst>
                </a:gridCol>
                <a:gridCol w="4226779">
                  <a:extLst>
                    <a:ext uri="{9D8B030D-6E8A-4147-A177-3AD203B41FA5}">
                      <a16:colId xmlns:a16="http://schemas.microsoft.com/office/drawing/2014/main" val="4131745611"/>
                    </a:ext>
                  </a:extLst>
                </a:gridCol>
              </a:tblGrid>
              <a:tr h="1348308">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rPr>
                        <a:t>Module</a:t>
                      </a:r>
                      <a:r>
                        <a:rPr lang="en-GB" sz="2800" baseline="0" dirty="0">
                          <a:solidFill>
                            <a:schemeClr val="tx1"/>
                          </a:solidFill>
                          <a:latin typeface="Times New Roman" panose="02020603050405020304" pitchFamily="18" charset="0"/>
                          <a:cs typeface="Times New Roman" panose="02020603050405020304" pitchFamily="18" charset="0"/>
                        </a:rPr>
                        <a:t> 8: </a:t>
                      </a:r>
                      <a:r>
                        <a:rPr lang="en-GB" sz="2800" u="sng" baseline="0" dirty="0">
                          <a:solidFill>
                            <a:srgbClr val="0000FF"/>
                          </a:solidFill>
                          <a:latin typeface="Times New Roman" panose="02020603050405020304" pitchFamily="18" charset="0"/>
                          <a:cs typeface="Times New Roman" panose="02020603050405020304" pitchFamily="18" charset="0"/>
                        </a:rPr>
                        <a:t>Settings and Configuration</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111321">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10475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UC-9.1</a:t>
                      </a:r>
                    </a:p>
                  </a:txBody>
                  <a:tcPr/>
                </a:tc>
                <a:tc>
                  <a:txBody>
                    <a:bodyPr/>
                    <a:lstStyle/>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Sent Feedback</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chat with bot to get instant automated answers.</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2" action="ppaction://hlinkfile"/>
                        </a:rPr>
                        <a:t>M9_UC1.pdf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1094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UC-9.2</a:t>
                      </a:r>
                    </a:p>
                  </a:txBody>
                  <a:tcPr/>
                </a:tc>
                <a:tc>
                  <a: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Contact Support Team</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contact support team.</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hlinkClick r:id="rId3" action="ppaction://hlinkfile"/>
                        </a:rPr>
                        <a:t>M9_UC2.pdf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11206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UC-9.3</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View Feedback History</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see the history of feedbacks sent by the user.</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hlinkClick r:id="rId4" action="ppaction://hlinkfile"/>
                        </a:rPr>
                        <a:t>M9_UC3.pdf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r h="11206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UC-9.4</a:t>
                      </a:r>
                    </a:p>
                  </a:txBody>
                  <a:tcPr/>
                </a:tc>
                <a:tc>
                  <a:txBody>
                    <a:bodyPr/>
                    <a:lstStyle/>
                    <a:p>
                      <a:pPr>
                        <a:lnSpc>
                          <a:spcPct val="107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Dark mode</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 will be able to apply dark mode on application</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hlinkClick r:id="rId5" action="ppaction://hlinkfile"/>
                        </a:rPr>
                        <a:t>M9_UC4.pdf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301377326"/>
                  </a:ext>
                </a:extLst>
              </a:tr>
            </a:tbl>
          </a:graphicData>
        </a:graphic>
      </p:graphicFrame>
    </p:spTree>
    <p:extLst>
      <p:ext uri="{BB962C8B-B14F-4D97-AF65-F5344CB8AC3E}">
        <p14:creationId xmlns:p14="http://schemas.microsoft.com/office/powerpoint/2010/main" val="1841930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44</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068576" y="304800"/>
            <a:ext cx="13612368"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Module-9: Settings and Configuration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nvGraphicFramePr>
        <p:xfrm>
          <a:off x="127000" y="1905000"/>
          <a:ext cx="15553944" cy="4616637"/>
        </p:xfrm>
        <a:graphic>
          <a:graphicData uri="http://schemas.openxmlformats.org/drawingml/2006/table">
            <a:tbl>
              <a:tblPr firstRow="1" bandRow="1">
                <a:tableStyleId>{5C22544A-7EE6-4342-B048-85BDC9FD1C3A}</a:tableStyleId>
              </a:tblPr>
              <a:tblGrid>
                <a:gridCol w="1662104">
                  <a:extLst>
                    <a:ext uri="{9D8B030D-6E8A-4147-A177-3AD203B41FA5}">
                      <a16:colId xmlns:a16="http://schemas.microsoft.com/office/drawing/2014/main" val="20000"/>
                    </a:ext>
                  </a:extLst>
                </a:gridCol>
                <a:gridCol w="2309235">
                  <a:extLst>
                    <a:ext uri="{9D8B030D-6E8A-4147-A177-3AD203B41FA5}">
                      <a16:colId xmlns:a16="http://schemas.microsoft.com/office/drawing/2014/main" val="20001"/>
                    </a:ext>
                  </a:extLst>
                </a:gridCol>
                <a:gridCol w="7355826">
                  <a:extLst>
                    <a:ext uri="{9D8B030D-6E8A-4147-A177-3AD203B41FA5}">
                      <a16:colId xmlns:a16="http://schemas.microsoft.com/office/drawing/2014/main" val="20002"/>
                    </a:ext>
                  </a:extLst>
                </a:gridCol>
                <a:gridCol w="4226779">
                  <a:extLst>
                    <a:ext uri="{9D8B030D-6E8A-4147-A177-3AD203B41FA5}">
                      <a16:colId xmlns:a16="http://schemas.microsoft.com/office/drawing/2014/main" val="4131745611"/>
                    </a:ext>
                  </a:extLst>
                </a:gridCol>
              </a:tblGrid>
              <a:tr h="1348308">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rPr>
                        <a:t>Module</a:t>
                      </a:r>
                      <a:r>
                        <a:rPr lang="en-GB" sz="2800" baseline="0" dirty="0">
                          <a:solidFill>
                            <a:schemeClr val="tx1"/>
                          </a:solidFill>
                          <a:latin typeface="Times New Roman" panose="02020603050405020304" pitchFamily="18" charset="0"/>
                          <a:cs typeface="Times New Roman" panose="02020603050405020304" pitchFamily="18" charset="0"/>
                        </a:rPr>
                        <a:t> 8: </a:t>
                      </a:r>
                      <a:r>
                        <a:rPr lang="en-GB" sz="2800" u="sng" baseline="0" dirty="0">
                          <a:solidFill>
                            <a:srgbClr val="0000FF"/>
                          </a:solidFill>
                          <a:latin typeface="Times New Roman" panose="02020603050405020304" pitchFamily="18" charset="0"/>
                          <a:cs typeface="Times New Roman" panose="02020603050405020304" pitchFamily="18" charset="0"/>
                        </a:rPr>
                        <a:t>Settings and Configuration</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111321">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10475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UC-9.5</a:t>
                      </a:r>
                    </a:p>
                  </a:txBody>
                  <a:tcPr/>
                </a:tc>
                <a:tc>
                  <a:txBody>
                    <a:bodyPr/>
                    <a:lstStyle/>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Change Language</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change the language of application.</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2" action="ppaction://hlinkfile"/>
                        </a:rPr>
                        <a:t>M9_UC5.pdf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1094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UC-8.2</a:t>
                      </a:r>
                    </a:p>
                  </a:txBody>
                  <a:tcPr/>
                </a:tc>
                <a:tc>
                  <a: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Privacy Policy</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read the privacy policy of the system.</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hlinkClick r:id="rId3" action="ppaction://hlinkfile"/>
                        </a:rPr>
                        <a:t>M9_UC6.pdf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825126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Non-Functional Requirement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69160" y="1828800"/>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Non-Functional Requirements are provided below: </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7" name="Content Placeholder 8">
            <a:extLst>
              <a:ext uri="{FF2B5EF4-FFF2-40B4-BE49-F238E27FC236}">
                <a16:creationId xmlns:a16="http://schemas.microsoft.com/office/drawing/2014/main" id="{21319386-CAED-4F05-8F82-28C55745031B}"/>
              </a:ext>
            </a:extLst>
          </p:cNvPr>
          <p:cNvGraphicFramePr>
            <a:graphicFrameLocks/>
          </p:cNvGraphicFramePr>
          <p:nvPr/>
        </p:nvGraphicFramePr>
        <p:xfrm>
          <a:off x="169160" y="2286001"/>
          <a:ext cx="15917680" cy="6629441"/>
        </p:xfrm>
        <a:graphic>
          <a:graphicData uri="http://schemas.openxmlformats.org/drawingml/2006/table">
            <a:tbl>
              <a:tblPr firstRow="1" bandRow="1">
                <a:tableStyleId>{5C22544A-7EE6-4342-B048-85BDC9FD1C3A}</a:tableStyleId>
              </a:tblPr>
              <a:tblGrid>
                <a:gridCol w="1480609">
                  <a:extLst>
                    <a:ext uri="{9D8B030D-6E8A-4147-A177-3AD203B41FA5}">
                      <a16:colId xmlns:a16="http://schemas.microsoft.com/office/drawing/2014/main" val="3079665425"/>
                    </a:ext>
                  </a:extLst>
                </a:gridCol>
                <a:gridCol w="14437071">
                  <a:extLst>
                    <a:ext uri="{9D8B030D-6E8A-4147-A177-3AD203B41FA5}">
                      <a16:colId xmlns:a16="http://schemas.microsoft.com/office/drawing/2014/main" val="3504073780"/>
                    </a:ext>
                  </a:extLst>
                </a:gridCol>
              </a:tblGrid>
              <a:tr h="327639">
                <a:tc>
                  <a:txBody>
                    <a:bodyPr/>
                    <a:lstStyle/>
                    <a:p>
                      <a:pPr algn="ctr">
                        <a:lnSpc>
                          <a:spcPct val="100000"/>
                        </a:lnSpc>
                        <a:spcAft>
                          <a:spcPts val="0"/>
                        </a:spcAft>
                      </a:pP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Title</a:t>
                      </a:r>
                      <a:endParaRPr lang="en-CA"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lumMod val="75000"/>
                      </a:schemeClr>
                    </a:solidFill>
                  </a:tcPr>
                </a:tc>
                <a:tc>
                  <a:txBody>
                    <a:bodyPr/>
                    <a:lstStyle/>
                    <a:p>
                      <a:pPr lvl="1"/>
                      <a:r>
                        <a:rPr lang="en-US" sz="2400" b="1" kern="1200" dirty="0">
                          <a:solidFill>
                            <a:schemeClr val="lt1"/>
                          </a:solidFill>
                          <a:effectLst/>
                          <a:latin typeface="Times New Roman" panose="02020603050405020304" pitchFamily="18" charset="0"/>
                          <a:ea typeface="+mn-ea"/>
                          <a:cs typeface="Times New Roman" panose="02020603050405020304" pitchFamily="18" charset="0"/>
                        </a:rPr>
                        <a:t>Performance Requirements </a:t>
                      </a:r>
                    </a:p>
                  </a:txBody>
                  <a:tcPr marL="68580" marR="68580" marT="0" marB="0">
                    <a:solidFill>
                      <a:schemeClr val="accent1">
                        <a:lumMod val="75000"/>
                      </a:schemeClr>
                    </a:solidFill>
                  </a:tcPr>
                </a:tc>
                <a:extLst>
                  <a:ext uri="{0D108BD9-81ED-4DB2-BD59-A6C34878D82A}">
                    <a16:rowId xmlns:a16="http://schemas.microsoft.com/office/drawing/2014/main" val="4185023544"/>
                  </a:ext>
                </a:extLst>
              </a:tr>
              <a:tr h="815006">
                <a:tc>
                  <a:txBody>
                    <a:bodyPr/>
                    <a:lstStyle/>
                    <a:p>
                      <a:pPr algn="ctr">
                        <a:lnSpc>
                          <a:spcPct val="100000"/>
                        </a:lnSpc>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NFR-1</a:t>
                      </a:r>
                      <a:endParaRPr lang="en-CA"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2400" kern="1200" dirty="0">
                          <a:solidFill>
                            <a:schemeClr val="dk1"/>
                          </a:solidFill>
                          <a:effectLst/>
                          <a:latin typeface="Times New Roman" panose="02020603050405020304" pitchFamily="18" charset="0"/>
                          <a:ea typeface="+mn-ea"/>
                          <a:cs typeface="Times New Roman" panose="02020603050405020304" pitchFamily="18" charset="0"/>
                        </a:rPr>
                        <a:t>The system will have a minimum response time of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1.5 second</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and maximum response time of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5 seconds</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After reaching 5 seconds limit, user will receive a prompt message and previous activity will be restored.</a:t>
                      </a:r>
                    </a:p>
                  </a:txBody>
                  <a:tcPr marL="68580" marR="68580" marT="0" marB="0"/>
                </a:tc>
                <a:extLst>
                  <a:ext uri="{0D108BD9-81ED-4DB2-BD59-A6C34878D82A}">
                    <a16:rowId xmlns:a16="http://schemas.microsoft.com/office/drawing/2014/main" val="780898334"/>
                  </a:ext>
                </a:extLst>
              </a:tr>
              <a:tr h="327639">
                <a:tc>
                  <a:txBody>
                    <a:bodyPr/>
                    <a:lstStyle/>
                    <a:p>
                      <a:pPr algn="ctr">
                        <a:lnSpc>
                          <a:spcPct val="100000"/>
                        </a:lnSpc>
                        <a:spcAft>
                          <a:spcPts val="0"/>
                        </a:spcAft>
                      </a:pP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Title</a:t>
                      </a:r>
                      <a:endParaRPr lang="en-CA"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lumMod val="75000"/>
                      </a:schemeClr>
                    </a:solidFill>
                  </a:tcPr>
                </a:tc>
                <a:tc>
                  <a:txBody>
                    <a:bodyPr/>
                    <a:lstStyle/>
                    <a:p>
                      <a:pPr lvl="1"/>
                      <a:r>
                        <a:rPr lang="en-US" sz="2400" b="1" kern="1200" dirty="0">
                          <a:solidFill>
                            <a:schemeClr val="lt1"/>
                          </a:solidFill>
                          <a:effectLst/>
                          <a:latin typeface="Times New Roman" panose="02020603050405020304" pitchFamily="18" charset="0"/>
                          <a:ea typeface="+mn-ea"/>
                          <a:cs typeface="Times New Roman" panose="02020603050405020304" pitchFamily="18" charset="0"/>
                        </a:rPr>
                        <a:t>Reliability </a:t>
                      </a:r>
                    </a:p>
                  </a:txBody>
                  <a:tcPr marL="68580" marR="68580" marT="0" marB="0">
                    <a:solidFill>
                      <a:schemeClr val="accent1">
                        <a:lumMod val="75000"/>
                      </a:schemeClr>
                    </a:solidFill>
                  </a:tcPr>
                </a:tc>
                <a:extLst>
                  <a:ext uri="{0D108BD9-81ED-4DB2-BD59-A6C34878D82A}">
                    <a16:rowId xmlns:a16="http://schemas.microsoft.com/office/drawing/2014/main" val="777250370"/>
                  </a:ext>
                </a:extLst>
              </a:tr>
              <a:tr h="5082915">
                <a:tc>
                  <a:txBody>
                    <a:bodyPr/>
                    <a:lstStyle/>
                    <a:p>
                      <a:pPr algn="ctr">
                        <a:lnSpc>
                          <a:spcPct val="100000"/>
                        </a:lnSpc>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NFR-2</a:t>
                      </a:r>
                      <a:endParaRPr lang="en-CA"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MTBF (Mean Time between Failures):</a:t>
                      </a:r>
                    </a:p>
                    <a:p>
                      <a:pPr algn="just">
                        <a:lnSpc>
                          <a:spcPct val="100000"/>
                        </a:lnSpc>
                        <a:spcAft>
                          <a:spcPts val="0"/>
                        </a:spcAft>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estimated mean time between failures will be  24 hours ÷ 4 Errors. So, the estimated MTBF value is 6.</a:t>
                      </a:r>
                    </a:p>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Consequences of the Software Failure:</a:t>
                      </a:r>
                    </a:p>
                    <a:p>
                      <a:pPr algn="just">
                        <a:lnSpc>
                          <a:spcPct val="100000"/>
                        </a:lnSpc>
                        <a:spcAft>
                          <a:spcPts val="0"/>
                        </a:spcAft>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Even if the software fails due to an error, the user will not lose his/her data. Every detail of the user’s data will be recovered because the backup system of software will always update the backup file after every change the user made in his/her profile. So incase the system fails, the backup program will execute automatically to recover all the data.</a:t>
                      </a:r>
                    </a:p>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Protection from Failure:</a:t>
                      </a:r>
                    </a:p>
                    <a:p>
                      <a:pPr algn="just">
                        <a:lnSpc>
                          <a:spcPct val="100000"/>
                        </a:lnSpc>
                        <a:spcAft>
                          <a:spcPts val="0"/>
                        </a:spcAft>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At the testing phase of the Software development, the software would be thoroughly checked before going on to the next phase. So, there would be a 10% chance that an error could be faced by any user.</a:t>
                      </a:r>
                    </a:p>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Strategy for Correction:</a:t>
                      </a:r>
                    </a:p>
                    <a:p>
                      <a:pPr algn="just">
                        <a:lnSpc>
                          <a:spcPct val="100000"/>
                        </a:lnSpc>
                        <a:spcAft>
                          <a:spcPts val="0"/>
                        </a:spcAft>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As the design methodology that will be used is Object Oriented, so even if the error shows up, it will be easier to detect the line of code where the bug is present. So, the average time to fix an error would be 3-4 hours.</a:t>
                      </a:r>
                    </a:p>
                  </a:txBody>
                  <a:tcPr marL="68580" marR="68580" marT="0" marB="0"/>
                </a:tc>
                <a:extLst>
                  <a:ext uri="{0D108BD9-81ED-4DB2-BD59-A6C34878D82A}">
                    <a16:rowId xmlns:a16="http://schemas.microsoft.com/office/drawing/2014/main" val="2696602924"/>
                  </a:ext>
                </a:extLst>
              </a:tr>
            </a:tbl>
          </a:graphicData>
        </a:graphic>
      </p:graphicFrame>
    </p:spTree>
    <p:extLst>
      <p:ext uri="{BB962C8B-B14F-4D97-AF65-F5344CB8AC3E}">
        <p14:creationId xmlns:p14="http://schemas.microsoft.com/office/powerpoint/2010/main" val="1422279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55E1B3-BEA2-4E37-A5E2-B04FF416FFE5}"/>
              </a:ext>
            </a:extLst>
          </p:cNvPr>
          <p:cNvSpPr>
            <a:spLocks noGrp="1"/>
          </p:cNvSpPr>
          <p:nvPr>
            <p:ph type="sldNum" sz="quarter" idx="12"/>
          </p:nvPr>
        </p:nvSpPr>
        <p:spPr/>
        <p:txBody>
          <a:bodyPr/>
          <a:lstStyle/>
          <a:p>
            <a:fld id="{A8EF9831-35B4-4843-9AA9-F06FC1EDDB89}" type="slidenum">
              <a:rPr lang="en-US" smtClean="0"/>
              <a:pPr/>
              <a:t>46</a:t>
            </a:fld>
            <a:endParaRPr lang="en-US" dirty="0"/>
          </a:p>
        </p:txBody>
      </p:sp>
      <p:sp>
        <p:nvSpPr>
          <p:cNvPr id="7" name="Title 1">
            <a:extLst>
              <a:ext uri="{FF2B5EF4-FFF2-40B4-BE49-F238E27FC236}">
                <a16:creationId xmlns:a16="http://schemas.microsoft.com/office/drawing/2014/main" id="{27FE89AF-7FD1-49E3-8DB8-E403DCF2A38A}"/>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Non-Functional Requirement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8" name="Content Placeholder 8">
            <a:extLst>
              <a:ext uri="{FF2B5EF4-FFF2-40B4-BE49-F238E27FC236}">
                <a16:creationId xmlns:a16="http://schemas.microsoft.com/office/drawing/2014/main" id="{886510D4-F7F1-4A8E-8770-DB4207C8E8E1}"/>
              </a:ext>
            </a:extLst>
          </p:cNvPr>
          <p:cNvGraphicFramePr>
            <a:graphicFrameLocks/>
          </p:cNvGraphicFramePr>
          <p:nvPr/>
        </p:nvGraphicFramePr>
        <p:xfrm>
          <a:off x="127001" y="2133600"/>
          <a:ext cx="15468600" cy="5943600"/>
        </p:xfrm>
        <a:graphic>
          <a:graphicData uri="http://schemas.openxmlformats.org/drawingml/2006/table">
            <a:tbl>
              <a:tblPr firstRow="1" bandRow="1">
                <a:tableStyleId>{5C22544A-7EE6-4342-B048-85BDC9FD1C3A}</a:tableStyleId>
              </a:tblPr>
              <a:tblGrid>
                <a:gridCol w="1438837">
                  <a:extLst>
                    <a:ext uri="{9D8B030D-6E8A-4147-A177-3AD203B41FA5}">
                      <a16:colId xmlns:a16="http://schemas.microsoft.com/office/drawing/2014/main" val="3079665425"/>
                    </a:ext>
                  </a:extLst>
                </a:gridCol>
                <a:gridCol w="14029763">
                  <a:extLst>
                    <a:ext uri="{9D8B030D-6E8A-4147-A177-3AD203B41FA5}">
                      <a16:colId xmlns:a16="http://schemas.microsoft.com/office/drawing/2014/main" val="3504073780"/>
                    </a:ext>
                  </a:extLst>
                </a:gridCol>
              </a:tblGrid>
              <a:tr h="645457">
                <a:tc>
                  <a:txBody>
                    <a:bodyPr/>
                    <a:lstStyle/>
                    <a:p>
                      <a:pPr algn="ctr">
                        <a:lnSpc>
                          <a:spcPct val="100000"/>
                        </a:lnSpc>
                        <a:spcAft>
                          <a:spcPts val="0"/>
                        </a:spcAft>
                      </a:pP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Titles</a:t>
                      </a:r>
                      <a:endParaRPr lang="en-CA"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lumMod val="75000"/>
                      </a:schemeClr>
                    </a:solidFill>
                  </a:tcPr>
                </a:tc>
                <a:tc>
                  <a:txBody>
                    <a:bodyPr/>
                    <a:lstStyle/>
                    <a:p>
                      <a:pPr lvl="1"/>
                      <a:r>
                        <a:rPr lang="en-US" sz="2400" b="1" kern="1200" dirty="0">
                          <a:solidFill>
                            <a:schemeClr val="lt1"/>
                          </a:solidFill>
                          <a:effectLst/>
                          <a:latin typeface="Times New Roman" panose="02020603050405020304" pitchFamily="18" charset="0"/>
                          <a:ea typeface="+mn-ea"/>
                          <a:cs typeface="Times New Roman" panose="02020603050405020304" pitchFamily="18" charset="0"/>
                        </a:rPr>
                        <a:t>Usability</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 </a:t>
                      </a:r>
                    </a:p>
                  </a:txBody>
                  <a:tcPr marL="68580" marR="68580" marT="0" marB="0">
                    <a:solidFill>
                      <a:schemeClr val="accent1">
                        <a:lumMod val="75000"/>
                      </a:schemeClr>
                    </a:solidFill>
                  </a:tcPr>
                </a:tc>
                <a:extLst>
                  <a:ext uri="{0D108BD9-81ED-4DB2-BD59-A6C34878D82A}">
                    <a16:rowId xmlns:a16="http://schemas.microsoft.com/office/drawing/2014/main" val="4195653617"/>
                  </a:ext>
                </a:extLst>
              </a:tr>
              <a:tr h="2824972">
                <a:tc>
                  <a:txBody>
                    <a:bodyPr/>
                    <a:lstStyle/>
                    <a:p>
                      <a:pPr algn="ctr">
                        <a:lnSpc>
                          <a:spcPct val="100000"/>
                        </a:lnSpc>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NFR-3</a:t>
                      </a:r>
                      <a:endParaRPr lang="en-CA"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Use-1: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A new user of the software will take only 20-30 minutes to understand the use of the system.</a:t>
                      </a:r>
                    </a:p>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Use-2: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software will be easy to use, and the users will not have to add their credentials again and again because the credentials will be saved when the user adds them for the first time on choice.</a:t>
                      </a:r>
                    </a:p>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Use-3: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interface of the system will also be easy to use. Users can easily switch menus and understand it without any problem because every menu has a simple interface.</a:t>
                      </a:r>
                    </a:p>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Use-4: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lost data of the user can be recovered through the backup system. The probability of data recovery is 90%.</a:t>
                      </a:r>
                    </a:p>
                  </a:txBody>
                  <a:tcPr marL="68580" marR="68580" marT="0" marB="0"/>
                </a:tc>
                <a:extLst>
                  <a:ext uri="{0D108BD9-81ED-4DB2-BD59-A6C34878D82A}">
                    <a16:rowId xmlns:a16="http://schemas.microsoft.com/office/drawing/2014/main" val="2885869563"/>
                  </a:ext>
                </a:extLst>
              </a:tr>
              <a:tr h="686531">
                <a:tc>
                  <a:txBody>
                    <a:bodyPr/>
                    <a:lstStyle/>
                    <a:p>
                      <a:pPr algn="ctr">
                        <a:lnSpc>
                          <a:spcPct val="100000"/>
                        </a:lnSpc>
                        <a:spcAft>
                          <a:spcPts val="0"/>
                        </a:spcAft>
                      </a:pPr>
                      <a:r>
                        <a:rPr lang="en-US" sz="2400"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Title</a:t>
                      </a:r>
                      <a:endParaRPr lang="en-CA" sz="2400"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lumMod val="75000"/>
                      </a:schemeClr>
                    </a:solidFill>
                  </a:tcPr>
                </a:tc>
                <a:tc>
                  <a:txBody>
                    <a:bodyPr/>
                    <a:lstStyle/>
                    <a:p>
                      <a:pPr lvl="1"/>
                      <a:r>
                        <a:rPr lang="en-US" sz="2400" b="1" kern="1200" dirty="0">
                          <a:solidFill>
                            <a:schemeClr val="bg1">
                              <a:lumMod val="95000"/>
                            </a:schemeClr>
                          </a:solidFill>
                          <a:effectLst/>
                          <a:latin typeface="Times New Roman" panose="02020603050405020304" pitchFamily="18" charset="0"/>
                          <a:ea typeface="+mn-ea"/>
                          <a:cs typeface="Times New Roman" panose="02020603050405020304" pitchFamily="18" charset="0"/>
                        </a:rPr>
                        <a:t>Security</a:t>
                      </a:r>
                    </a:p>
                  </a:txBody>
                  <a:tcPr marL="68580" marR="68580" marT="0" marB="0">
                    <a:solidFill>
                      <a:schemeClr val="accent1">
                        <a:lumMod val="75000"/>
                      </a:schemeClr>
                    </a:solidFill>
                  </a:tcPr>
                </a:tc>
                <a:extLst>
                  <a:ext uri="{0D108BD9-81ED-4DB2-BD59-A6C34878D82A}">
                    <a16:rowId xmlns:a16="http://schemas.microsoft.com/office/drawing/2014/main" val="3388860434"/>
                  </a:ext>
                </a:extLst>
              </a:tr>
              <a:tr h="1786640">
                <a:tc>
                  <a:txBody>
                    <a:bodyPr/>
                    <a:lstStyle/>
                    <a:p>
                      <a:pPr algn="ctr">
                        <a:lnSpc>
                          <a:spcPct val="100000"/>
                        </a:lnSpc>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NFR-4</a:t>
                      </a:r>
                      <a:endParaRPr lang="en-CA"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indent="-457200" algn="just">
                        <a:lnSpc>
                          <a:spcPct val="100000"/>
                        </a:lnSpc>
                        <a:spcAft>
                          <a:spcPts val="0"/>
                        </a:spcAft>
                        <a:buAutoNum type="arabicParen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system will ensure the security of data and information of users. The credentials of Users are safe.</a:t>
                      </a:r>
                      <a:endParaRPr lang="en-CA"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22060403"/>
                  </a:ext>
                </a:extLst>
              </a:tr>
            </a:tbl>
          </a:graphicData>
        </a:graphic>
      </p:graphicFrame>
    </p:spTree>
    <p:extLst>
      <p:ext uri="{BB962C8B-B14F-4D97-AF65-F5344CB8AC3E}">
        <p14:creationId xmlns:p14="http://schemas.microsoft.com/office/powerpoint/2010/main" val="1365230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E524B78-0AD1-4B9C-BBF1-4A99A16DAB22}"/>
              </a:ext>
            </a:extLst>
          </p:cNvPr>
          <p:cNvSpPr>
            <a:spLocks noGrp="1"/>
          </p:cNvSpPr>
          <p:nvPr>
            <p:ph type="title"/>
          </p:nvPr>
        </p:nvSpPr>
        <p:spPr>
          <a:xfrm>
            <a:off x="812800" y="366713"/>
            <a:ext cx="14630400" cy="1524000"/>
          </a:xfrm>
        </p:spPr>
        <p:txBody>
          <a:bodyPr/>
          <a:lstStyle/>
          <a:p>
            <a:r>
              <a:rPr lang="en-US" sz="4500" b="1" u="sng" dirty="0">
                <a:latin typeface="Times New Roman" panose="02020603050405020304" pitchFamily="18" charset="0"/>
                <a:cs typeface="Times New Roman" panose="02020603050405020304" pitchFamily="18" charset="0"/>
              </a:rPr>
              <a:t>Use Case Diagram For Users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471FB0D5-17E7-DCC8-DE20-C30800929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400" y="2133600"/>
            <a:ext cx="7467600" cy="5838825"/>
          </a:xfrm>
          <a:prstGeom prst="rect">
            <a:avLst/>
          </a:prstGeom>
        </p:spPr>
      </p:pic>
      <p:sp>
        <p:nvSpPr>
          <p:cNvPr id="7" name="TextBox 6">
            <a:extLst>
              <a:ext uri="{FF2B5EF4-FFF2-40B4-BE49-F238E27FC236}">
                <a16:creationId xmlns:a16="http://schemas.microsoft.com/office/drawing/2014/main" id="{09403E95-BB62-39A3-4CE7-9CEFDBAA2153}"/>
              </a:ext>
            </a:extLst>
          </p:cNvPr>
          <p:cNvSpPr txBox="1"/>
          <p:nvPr/>
        </p:nvSpPr>
        <p:spPr>
          <a:xfrm>
            <a:off x="4063705" y="8215312"/>
            <a:ext cx="8128590"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Figure 2 :Use Case Diagram  of Module 1 and 2</a:t>
            </a:r>
            <a:endParaRPr lang="en-US" dirty="0"/>
          </a:p>
        </p:txBody>
      </p:sp>
    </p:spTree>
    <p:extLst>
      <p:ext uri="{BB962C8B-B14F-4D97-AF65-F5344CB8AC3E}">
        <p14:creationId xmlns:p14="http://schemas.microsoft.com/office/powerpoint/2010/main" val="41636847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E524B78-0AD1-4B9C-BBF1-4A99A16DAB22}"/>
              </a:ext>
            </a:extLst>
          </p:cNvPr>
          <p:cNvSpPr>
            <a:spLocks noGrp="1"/>
          </p:cNvSpPr>
          <p:nvPr>
            <p:ph type="title"/>
          </p:nvPr>
        </p:nvSpPr>
        <p:spPr>
          <a:xfrm>
            <a:off x="812800" y="366713"/>
            <a:ext cx="14630400" cy="1524000"/>
          </a:xfrm>
        </p:spPr>
        <p:txBody>
          <a:bodyPr/>
          <a:lstStyle/>
          <a:p>
            <a:r>
              <a:rPr lang="en-US" sz="4500" b="1" u="sng" dirty="0">
                <a:latin typeface="Times New Roman" panose="02020603050405020304" pitchFamily="18" charset="0"/>
                <a:cs typeface="Times New Roman" panose="02020603050405020304" pitchFamily="18" charset="0"/>
              </a:rPr>
              <a:t>Use Case Diagram For Users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pic>
        <p:nvPicPr>
          <p:cNvPr id="3" name="Picture 2" descr="Diagram&#10;&#10;Description automatically generated">
            <a:extLst>
              <a:ext uri="{FF2B5EF4-FFF2-40B4-BE49-F238E27FC236}">
                <a16:creationId xmlns:a16="http://schemas.microsoft.com/office/drawing/2014/main" id="{9725A6C3-1700-7E9F-5D00-BFA84BCCF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600" y="2209800"/>
            <a:ext cx="6781800" cy="5838825"/>
          </a:xfrm>
          <a:prstGeom prst="rect">
            <a:avLst/>
          </a:prstGeom>
        </p:spPr>
      </p:pic>
      <p:sp>
        <p:nvSpPr>
          <p:cNvPr id="7" name="TextBox 6">
            <a:extLst>
              <a:ext uri="{FF2B5EF4-FFF2-40B4-BE49-F238E27FC236}">
                <a16:creationId xmlns:a16="http://schemas.microsoft.com/office/drawing/2014/main" id="{BBCC171E-C799-7456-F108-88DFB9C80B06}"/>
              </a:ext>
            </a:extLst>
          </p:cNvPr>
          <p:cNvSpPr txBox="1"/>
          <p:nvPr/>
        </p:nvSpPr>
        <p:spPr>
          <a:xfrm>
            <a:off x="4241800" y="8262459"/>
            <a:ext cx="8128590"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Figure 3 :Use Case Diagram  of Module 3 , 4 and 5 </a:t>
            </a:r>
            <a:endParaRPr lang="en-US" dirty="0"/>
          </a:p>
        </p:txBody>
      </p:sp>
    </p:spTree>
    <p:extLst>
      <p:ext uri="{BB962C8B-B14F-4D97-AF65-F5344CB8AC3E}">
        <p14:creationId xmlns:p14="http://schemas.microsoft.com/office/powerpoint/2010/main" val="38279450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E524B78-0AD1-4B9C-BBF1-4A99A16DAB22}"/>
              </a:ext>
            </a:extLst>
          </p:cNvPr>
          <p:cNvSpPr>
            <a:spLocks noGrp="1"/>
          </p:cNvSpPr>
          <p:nvPr>
            <p:ph type="title"/>
          </p:nvPr>
        </p:nvSpPr>
        <p:spPr>
          <a:xfrm>
            <a:off x="812800" y="366713"/>
            <a:ext cx="14630400" cy="1524000"/>
          </a:xfrm>
        </p:spPr>
        <p:txBody>
          <a:bodyPr/>
          <a:lstStyle/>
          <a:p>
            <a:r>
              <a:rPr lang="en-US" sz="4500" b="1" u="sng" dirty="0">
                <a:latin typeface="Times New Roman" panose="02020603050405020304" pitchFamily="18" charset="0"/>
                <a:cs typeface="Times New Roman" panose="02020603050405020304" pitchFamily="18" charset="0"/>
              </a:rPr>
              <a:t>Use Case Diagram For Users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B010A0AD-B4F0-C712-2D43-325D6B473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4200" y="2286000"/>
            <a:ext cx="7010400" cy="5838825"/>
          </a:xfrm>
          <a:prstGeom prst="rect">
            <a:avLst/>
          </a:prstGeom>
        </p:spPr>
      </p:pic>
      <p:sp>
        <p:nvSpPr>
          <p:cNvPr id="7" name="TextBox 6">
            <a:extLst>
              <a:ext uri="{FF2B5EF4-FFF2-40B4-BE49-F238E27FC236}">
                <a16:creationId xmlns:a16="http://schemas.microsoft.com/office/drawing/2014/main" id="{EB40EE10-1ABC-95BA-FBDB-244AEB51E59B}"/>
              </a:ext>
            </a:extLst>
          </p:cNvPr>
          <p:cNvSpPr txBox="1"/>
          <p:nvPr/>
        </p:nvSpPr>
        <p:spPr>
          <a:xfrm>
            <a:off x="4851400" y="8289279"/>
            <a:ext cx="8128590"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Figure 4 :Use Case Diagram  of Module 8 and 9</a:t>
            </a:r>
            <a:endParaRPr lang="en-US" dirty="0"/>
          </a:p>
        </p:txBody>
      </p:sp>
    </p:spTree>
    <p:extLst>
      <p:ext uri="{BB962C8B-B14F-4D97-AF65-F5344CB8AC3E}">
        <p14:creationId xmlns:p14="http://schemas.microsoft.com/office/powerpoint/2010/main" val="308421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Introduction</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Recognizing the facial features of person based on their audio notes by a human being who don’t actually know the person make no sense in real life.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There is no way to do so But Artificial Intelligence has made it possible to do so.</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Machine learning and deep learning  can be trained on  data of all type of people with some mathematical perspectives of voice that uses clustering algorithms and categorize the people in different domains.</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image will not be 100% real but it gives a lot of  insights of data which can help us to identify the person.</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5</a:t>
            </a:fld>
            <a:endParaRPr lang="en-US" dirty="0">
              <a:solidFill>
                <a:prstClr val="white"/>
              </a:solidFill>
              <a:latin typeface="Calibri"/>
            </a:endParaRPr>
          </a:p>
        </p:txBody>
      </p:sp>
    </p:spTree>
    <p:extLst>
      <p:ext uri="{BB962C8B-B14F-4D97-AF65-F5344CB8AC3E}">
        <p14:creationId xmlns:p14="http://schemas.microsoft.com/office/powerpoint/2010/main" val="35679329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 For Security Person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F8770A47-4AC4-A9FA-BCA7-81C1A61C2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0" y="2209800"/>
            <a:ext cx="7696200" cy="5838825"/>
          </a:xfrm>
          <a:prstGeom prst="rect">
            <a:avLst/>
          </a:prstGeom>
        </p:spPr>
      </p:pic>
      <p:sp>
        <p:nvSpPr>
          <p:cNvPr id="6" name="TextBox 5">
            <a:extLst>
              <a:ext uri="{FF2B5EF4-FFF2-40B4-BE49-F238E27FC236}">
                <a16:creationId xmlns:a16="http://schemas.microsoft.com/office/drawing/2014/main" id="{C8E94621-9849-F835-0627-FD4D47C16E63}"/>
              </a:ext>
            </a:extLst>
          </p:cNvPr>
          <p:cNvSpPr txBox="1"/>
          <p:nvPr/>
        </p:nvSpPr>
        <p:spPr>
          <a:xfrm>
            <a:off x="4546600" y="8229600"/>
            <a:ext cx="819238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Figure 5 :Use Case Diagram  of Module 3,4, 6 and 7</a:t>
            </a:r>
            <a:endParaRPr lang="en-US" dirty="0"/>
          </a:p>
        </p:txBody>
      </p:sp>
    </p:spTree>
    <p:extLst>
      <p:ext uri="{BB962C8B-B14F-4D97-AF65-F5344CB8AC3E}">
        <p14:creationId xmlns:p14="http://schemas.microsoft.com/office/powerpoint/2010/main" val="545208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Process Flow Diagram of Proposed Project</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chemeClr val="tx1"/>
                </a:solidFill>
                <a:latin typeface="Times New Roman" panose="02020603050405020304" pitchFamily="18" charset="0"/>
                <a:cs typeface="Times New Roman" panose="02020603050405020304" pitchFamily="18" charset="0"/>
              </a:rPr>
              <a:t>The process flow diagram is as follows:</a:t>
            </a: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A8E15270-EB96-4AA6-B039-A067258246CB}"/>
              </a:ext>
            </a:extLst>
          </p:cNvPr>
          <p:cNvSpPr/>
          <p:nvPr/>
        </p:nvSpPr>
        <p:spPr>
          <a:xfrm>
            <a:off x="3251200" y="8544710"/>
            <a:ext cx="10210800"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Figure 6: Process Flow Diagram – System Interaction For User. </a:t>
            </a:r>
            <a:endParaRPr lang="en-US" sz="2400" u="sng" dirty="0"/>
          </a:p>
        </p:txBody>
      </p:sp>
      <p:pic>
        <p:nvPicPr>
          <p:cNvPr id="4" name="Picture 3">
            <a:extLst>
              <a:ext uri="{FF2B5EF4-FFF2-40B4-BE49-F238E27FC236}">
                <a16:creationId xmlns:a16="http://schemas.microsoft.com/office/drawing/2014/main" id="{E4B45B1D-9AA4-D38F-9FA3-C2B14799B7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8000" y="2895600"/>
            <a:ext cx="6629400" cy="5149850"/>
          </a:xfrm>
          <a:prstGeom prst="rect">
            <a:avLst/>
          </a:prstGeom>
          <a:noFill/>
          <a:ln>
            <a:noFill/>
          </a:ln>
        </p:spPr>
      </p:pic>
    </p:spTree>
    <p:extLst>
      <p:ext uri="{BB962C8B-B14F-4D97-AF65-F5344CB8AC3E}">
        <p14:creationId xmlns:p14="http://schemas.microsoft.com/office/powerpoint/2010/main" val="32733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Architecture Diagram of Proposed Project</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The Architecture style we are using will be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Model View Controller (MVC)</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A8E15270-EB96-4AA6-B039-A067258246CB}"/>
              </a:ext>
            </a:extLst>
          </p:cNvPr>
          <p:cNvSpPr/>
          <p:nvPr/>
        </p:nvSpPr>
        <p:spPr>
          <a:xfrm>
            <a:off x="3213100" y="8229600"/>
            <a:ext cx="9829800"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Figure 7: MVC Architecture Diagram </a:t>
            </a:r>
            <a:endParaRPr lang="en-US" sz="2400" u="sng" dirty="0"/>
          </a:p>
        </p:txBody>
      </p:sp>
      <p:pic>
        <p:nvPicPr>
          <p:cNvPr id="6" name="Picture 5" descr="Diagram&#10;&#10;Description automatically generated">
            <a:extLst>
              <a:ext uri="{FF2B5EF4-FFF2-40B4-BE49-F238E27FC236}">
                <a16:creationId xmlns:a16="http://schemas.microsoft.com/office/drawing/2014/main" id="{3D1955FA-F0F0-5E51-4A8D-1E100AFEB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905" y="2819400"/>
            <a:ext cx="9538190" cy="5118363"/>
          </a:xfrm>
          <a:prstGeom prst="rect">
            <a:avLst/>
          </a:prstGeom>
          <a:ln w="12700">
            <a:solidFill>
              <a:schemeClr val="tx1"/>
            </a:solidFill>
          </a:ln>
        </p:spPr>
      </p:pic>
      <p:pic>
        <p:nvPicPr>
          <p:cNvPr id="5" name="Picture 4">
            <a:extLst>
              <a:ext uri="{FF2B5EF4-FFF2-40B4-BE49-F238E27FC236}">
                <a16:creationId xmlns:a16="http://schemas.microsoft.com/office/drawing/2014/main" id="{A748400D-E61C-5B76-D6FC-8E1D35CE0F9F}"/>
              </a:ext>
            </a:extLst>
          </p:cNvPr>
          <p:cNvPicPr>
            <a:picLocks noChangeAspect="1"/>
          </p:cNvPicPr>
          <p:nvPr/>
        </p:nvPicPr>
        <p:blipFill>
          <a:blip r:embed="rId3"/>
          <a:stretch>
            <a:fillRect/>
          </a:stretch>
        </p:blipFill>
        <p:spPr>
          <a:xfrm>
            <a:off x="5842000" y="2971799"/>
            <a:ext cx="2286000" cy="457201"/>
          </a:xfrm>
          <a:prstGeom prst="rect">
            <a:avLst/>
          </a:prstGeom>
        </p:spPr>
      </p:pic>
    </p:spTree>
    <p:extLst>
      <p:ext uri="{BB962C8B-B14F-4D97-AF65-F5344CB8AC3E}">
        <p14:creationId xmlns:p14="http://schemas.microsoft.com/office/powerpoint/2010/main" val="19207979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C519F90-75F1-C239-E41F-506785C9B084}"/>
              </a:ext>
            </a:extLst>
          </p:cNvPr>
          <p:cNvSpPr txBox="1"/>
          <p:nvPr/>
        </p:nvSpPr>
        <p:spPr>
          <a:xfrm>
            <a:off x="5003800" y="8534400"/>
            <a:ext cx="6705600"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Figure 8 : Activity Diagram for Module 1</a:t>
            </a:r>
            <a:endParaRPr lang="en-PK" sz="2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9A8FB7D-181C-25C7-62C6-6B1D61DB9A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08600" y="2667000"/>
            <a:ext cx="6934200" cy="5469573"/>
          </a:xfrm>
          <a:prstGeom prst="rect">
            <a:avLst/>
          </a:prstGeom>
          <a:noFill/>
          <a:ln>
            <a:noFill/>
          </a:ln>
        </p:spPr>
      </p:pic>
    </p:spTree>
    <p:extLst>
      <p:ext uri="{BB962C8B-B14F-4D97-AF65-F5344CB8AC3E}">
        <p14:creationId xmlns:p14="http://schemas.microsoft.com/office/powerpoint/2010/main" val="9194808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79E1445-147F-3057-41E7-087255731543}"/>
              </a:ext>
            </a:extLst>
          </p:cNvPr>
          <p:cNvSpPr txBox="1"/>
          <p:nvPr/>
        </p:nvSpPr>
        <p:spPr>
          <a:xfrm>
            <a:off x="5232400" y="8608367"/>
            <a:ext cx="7787640"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Figure 9 : Activity Diagram Module 2</a:t>
            </a:r>
            <a:endParaRPr lang="en-PK" sz="2400" b="1" u="sng" dirty="0">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853E91F9-CD66-8DE3-816A-FB5C0226B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0" y="2114550"/>
            <a:ext cx="5429250" cy="5602986"/>
          </a:xfrm>
          <a:prstGeom prst="rect">
            <a:avLst/>
          </a:prstGeom>
        </p:spPr>
      </p:pic>
    </p:spTree>
    <p:extLst>
      <p:ext uri="{BB962C8B-B14F-4D97-AF65-F5344CB8AC3E}">
        <p14:creationId xmlns:p14="http://schemas.microsoft.com/office/powerpoint/2010/main" val="707454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3EDAEAB-6514-BCA1-0A17-17210759BFA9}"/>
              </a:ext>
            </a:extLst>
          </p:cNvPr>
          <p:cNvSpPr txBox="1"/>
          <p:nvPr/>
        </p:nvSpPr>
        <p:spPr>
          <a:xfrm>
            <a:off x="4940863" y="8649836"/>
            <a:ext cx="7162800"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Figure 10 : Activity Diagram of Module 5</a:t>
            </a:r>
            <a:endParaRPr lang="en-PK" sz="2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FEAB7B6-1EA9-EB19-146B-347CF1C23F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3300" y="2132647"/>
            <a:ext cx="6629400" cy="5792153"/>
          </a:xfrm>
          <a:prstGeom prst="rect">
            <a:avLst/>
          </a:prstGeom>
          <a:noFill/>
          <a:ln>
            <a:noFill/>
          </a:ln>
        </p:spPr>
      </p:pic>
    </p:spTree>
    <p:extLst>
      <p:ext uri="{BB962C8B-B14F-4D97-AF65-F5344CB8AC3E}">
        <p14:creationId xmlns:p14="http://schemas.microsoft.com/office/powerpoint/2010/main" val="28982554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3EDAEAB-6514-BCA1-0A17-17210759BFA9}"/>
              </a:ext>
            </a:extLst>
          </p:cNvPr>
          <p:cNvSpPr txBox="1"/>
          <p:nvPr/>
        </p:nvSpPr>
        <p:spPr>
          <a:xfrm>
            <a:off x="4940863" y="8649836"/>
            <a:ext cx="7162800"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Figure 11: Activity Diagram of Module 6</a:t>
            </a:r>
            <a:endParaRPr lang="en-PK" sz="2400" b="1" u="sng"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348F977B-D1DA-FE02-9D65-E3FF71158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7237" y="2289492"/>
            <a:ext cx="6122582" cy="6100519"/>
          </a:xfrm>
          <a:prstGeom prst="rect">
            <a:avLst/>
          </a:prstGeom>
        </p:spPr>
      </p:pic>
    </p:spTree>
    <p:extLst>
      <p:ext uri="{BB962C8B-B14F-4D97-AF65-F5344CB8AC3E}">
        <p14:creationId xmlns:p14="http://schemas.microsoft.com/office/powerpoint/2010/main" val="32531444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3EDAEAB-6514-BCA1-0A17-17210759BFA9}"/>
              </a:ext>
            </a:extLst>
          </p:cNvPr>
          <p:cNvSpPr txBox="1"/>
          <p:nvPr/>
        </p:nvSpPr>
        <p:spPr>
          <a:xfrm>
            <a:off x="4940863" y="8649836"/>
            <a:ext cx="7162800"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Figure 12: Activity Diagram of Module 7</a:t>
            </a:r>
            <a:endParaRPr lang="en-PK" sz="2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6651524-81FA-E2CA-4028-C868303DE3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3300" y="2362200"/>
            <a:ext cx="6629400" cy="5080635"/>
          </a:xfrm>
          <a:prstGeom prst="rect">
            <a:avLst/>
          </a:prstGeom>
          <a:noFill/>
          <a:ln>
            <a:noFill/>
          </a:ln>
        </p:spPr>
      </p:pic>
    </p:spTree>
    <p:extLst>
      <p:ext uri="{BB962C8B-B14F-4D97-AF65-F5344CB8AC3E}">
        <p14:creationId xmlns:p14="http://schemas.microsoft.com/office/powerpoint/2010/main" val="6762340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3EDAEAB-6514-BCA1-0A17-17210759BFA9}"/>
              </a:ext>
            </a:extLst>
          </p:cNvPr>
          <p:cNvSpPr txBox="1"/>
          <p:nvPr/>
        </p:nvSpPr>
        <p:spPr>
          <a:xfrm>
            <a:off x="4940863" y="8649836"/>
            <a:ext cx="7162800"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Figure 13: Activity Diagram of Module 8</a:t>
            </a:r>
            <a:endParaRPr lang="en-PK" sz="24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D02E29-7FB0-A7A3-1D21-75FE92F3E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5082" y="2490115"/>
            <a:ext cx="5340350" cy="5378450"/>
          </a:xfrm>
          <a:prstGeom prst="rect">
            <a:avLst/>
          </a:prstGeom>
        </p:spPr>
      </p:pic>
    </p:spTree>
    <p:extLst>
      <p:ext uri="{BB962C8B-B14F-4D97-AF65-F5344CB8AC3E}">
        <p14:creationId xmlns:p14="http://schemas.microsoft.com/office/powerpoint/2010/main" val="20855726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3EDAEAB-6514-BCA1-0A17-17210759BFA9}"/>
              </a:ext>
            </a:extLst>
          </p:cNvPr>
          <p:cNvSpPr txBox="1"/>
          <p:nvPr/>
        </p:nvSpPr>
        <p:spPr>
          <a:xfrm>
            <a:off x="4940863" y="8649836"/>
            <a:ext cx="7162800"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Figure 14 : Activity Diagram of Module 9</a:t>
            </a:r>
            <a:endParaRPr lang="en-PK" sz="2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285B849-FD1E-7E5C-7DAD-2C8F328CDF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46600" y="2879023"/>
            <a:ext cx="6629400" cy="5560695"/>
          </a:xfrm>
          <a:prstGeom prst="rect">
            <a:avLst/>
          </a:prstGeom>
          <a:noFill/>
          <a:ln>
            <a:noFill/>
          </a:ln>
        </p:spPr>
      </p:pic>
    </p:spTree>
    <p:extLst>
      <p:ext uri="{BB962C8B-B14F-4D97-AF65-F5344CB8AC3E}">
        <p14:creationId xmlns:p14="http://schemas.microsoft.com/office/powerpoint/2010/main" val="2557365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Problem Statement</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There are many loop holes in the user authentication used in security systems including banks, critical profile accounts and many more places where authenticity of user should be the first priority. </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Every other person who has the credentials of the account of that specific user can log into the account specified merely for the former.</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 case of criminals Scenes, It is observed that the faces are not recognized hence the criminals are not captured by the security forces. </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Mostly the voice can be seen but the faces are under veil thus cannot be seen directly.</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6</a:t>
            </a:fld>
            <a:endParaRPr lang="en-US" dirty="0">
              <a:solidFill>
                <a:prstClr val="white"/>
              </a:solidFill>
              <a:latin typeface="Calibri"/>
            </a:endParaRPr>
          </a:p>
        </p:txBody>
      </p:sp>
    </p:spTree>
    <p:extLst>
      <p:ext uri="{BB962C8B-B14F-4D97-AF65-F5344CB8AC3E}">
        <p14:creationId xmlns:p14="http://schemas.microsoft.com/office/powerpoint/2010/main" val="21827313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C024844-B47A-0496-9490-2BDF12EDE1F2}"/>
              </a:ext>
            </a:extLst>
          </p:cNvPr>
          <p:cNvSpPr txBox="1"/>
          <p:nvPr/>
        </p:nvSpPr>
        <p:spPr>
          <a:xfrm>
            <a:off x="4631600" y="8629648"/>
            <a:ext cx="8130746" cy="415498"/>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Figure 15 :  Sequence Diagram of Module 1</a:t>
            </a:r>
            <a:endParaRPr lang="en-PK"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88D5B0F-DD9D-BBE8-5A1F-E22B021CCC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18087" y="2105024"/>
            <a:ext cx="6219825" cy="5743575"/>
          </a:xfrm>
          <a:prstGeom prst="rect">
            <a:avLst/>
          </a:prstGeom>
          <a:noFill/>
          <a:ln>
            <a:noFill/>
          </a:ln>
        </p:spPr>
      </p:pic>
    </p:spTree>
    <p:extLst>
      <p:ext uri="{BB962C8B-B14F-4D97-AF65-F5344CB8AC3E}">
        <p14:creationId xmlns:p14="http://schemas.microsoft.com/office/powerpoint/2010/main" val="38473302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44AD2D3-636C-07FA-8066-45F85D8E40B1}"/>
              </a:ext>
            </a:extLst>
          </p:cNvPr>
          <p:cNvSpPr txBox="1"/>
          <p:nvPr/>
        </p:nvSpPr>
        <p:spPr>
          <a:xfrm>
            <a:off x="4631600" y="8629648"/>
            <a:ext cx="8130746" cy="415498"/>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Figure 16:  Sequence Diagram of Module 2</a:t>
            </a:r>
            <a:endParaRPr lang="en-PK"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5A3452E-0728-ED3C-5CF1-F9940032E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1600" y="2394584"/>
            <a:ext cx="7382600" cy="5301615"/>
          </a:xfrm>
          <a:prstGeom prst="rect">
            <a:avLst/>
          </a:prstGeom>
        </p:spPr>
      </p:pic>
    </p:spTree>
    <p:extLst>
      <p:ext uri="{BB962C8B-B14F-4D97-AF65-F5344CB8AC3E}">
        <p14:creationId xmlns:p14="http://schemas.microsoft.com/office/powerpoint/2010/main" val="36247171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9E94835-331B-FE86-820F-1F8D7FD9D0B3}"/>
              </a:ext>
            </a:extLst>
          </p:cNvPr>
          <p:cNvSpPr txBox="1"/>
          <p:nvPr/>
        </p:nvSpPr>
        <p:spPr>
          <a:xfrm>
            <a:off x="4631600" y="8629648"/>
            <a:ext cx="8130746" cy="415498"/>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Figure 17:  Sequence Diagram of Module 6</a:t>
            </a:r>
            <a:endParaRPr lang="en-PK" b="1" dirty="0">
              <a:latin typeface="Times New Roman" panose="02020603050405020304" pitchFamily="18" charset="0"/>
              <a:cs typeface="Times New Roman" panose="02020603050405020304" pitchFamily="18" charset="0"/>
            </a:endParaRPr>
          </a:p>
        </p:txBody>
      </p:sp>
      <p:pic>
        <p:nvPicPr>
          <p:cNvPr id="5" name="Picture 4" descr="Chart&#10;&#10;Description automatically generated with medium confidence">
            <a:extLst>
              <a:ext uri="{FF2B5EF4-FFF2-40B4-BE49-F238E27FC236}">
                <a16:creationId xmlns:a16="http://schemas.microsoft.com/office/drawing/2014/main" id="{E19FEBDC-9B10-A1F6-231D-F7FFF3BAB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200" y="2557780"/>
            <a:ext cx="7606146" cy="4909820"/>
          </a:xfrm>
          <a:prstGeom prst="rect">
            <a:avLst/>
          </a:prstGeom>
        </p:spPr>
      </p:pic>
    </p:spTree>
    <p:extLst>
      <p:ext uri="{BB962C8B-B14F-4D97-AF65-F5344CB8AC3E}">
        <p14:creationId xmlns:p14="http://schemas.microsoft.com/office/powerpoint/2010/main" val="1673514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9E94835-331B-FE86-820F-1F8D7FD9D0B3}"/>
              </a:ext>
            </a:extLst>
          </p:cNvPr>
          <p:cNvSpPr txBox="1"/>
          <p:nvPr/>
        </p:nvSpPr>
        <p:spPr>
          <a:xfrm>
            <a:off x="4631600" y="8629648"/>
            <a:ext cx="8130746" cy="415498"/>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Figure18 :  Sequence Diagram of Module 7</a:t>
            </a:r>
            <a:endParaRPr lang="en-PK"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3462C48-AA86-F4FD-3934-A0EA1CC436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34553" y="2743200"/>
            <a:ext cx="6629400" cy="5253990"/>
          </a:xfrm>
          <a:prstGeom prst="rect">
            <a:avLst/>
          </a:prstGeom>
          <a:noFill/>
          <a:ln>
            <a:noFill/>
          </a:ln>
        </p:spPr>
      </p:pic>
    </p:spTree>
    <p:extLst>
      <p:ext uri="{BB962C8B-B14F-4D97-AF65-F5344CB8AC3E}">
        <p14:creationId xmlns:p14="http://schemas.microsoft.com/office/powerpoint/2010/main" val="12582171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9E94835-331B-FE86-820F-1F8D7FD9D0B3}"/>
              </a:ext>
            </a:extLst>
          </p:cNvPr>
          <p:cNvSpPr txBox="1"/>
          <p:nvPr/>
        </p:nvSpPr>
        <p:spPr>
          <a:xfrm>
            <a:off x="4631600" y="8629648"/>
            <a:ext cx="8130746" cy="415498"/>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Figure 19:  Sequence Diagram of Module 8</a:t>
            </a:r>
            <a:endParaRPr lang="en-PK"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486E40-FCC7-9419-0524-81BB065AB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325" y="2556790"/>
            <a:ext cx="4959350" cy="5245100"/>
          </a:xfrm>
          <a:prstGeom prst="rect">
            <a:avLst/>
          </a:prstGeom>
        </p:spPr>
      </p:pic>
    </p:spTree>
    <p:extLst>
      <p:ext uri="{BB962C8B-B14F-4D97-AF65-F5344CB8AC3E}">
        <p14:creationId xmlns:p14="http://schemas.microsoft.com/office/powerpoint/2010/main" val="3809774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9E94835-331B-FE86-820F-1F8D7FD9D0B3}"/>
              </a:ext>
            </a:extLst>
          </p:cNvPr>
          <p:cNvSpPr txBox="1"/>
          <p:nvPr/>
        </p:nvSpPr>
        <p:spPr>
          <a:xfrm>
            <a:off x="4631600" y="8629648"/>
            <a:ext cx="8130746" cy="415498"/>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Figure 20 :  Sequence Diagram of Module 8</a:t>
            </a:r>
            <a:endParaRPr lang="en-PK"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486E40-FCC7-9419-0524-81BB065AB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325" y="2556790"/>
            <a:ext cx="4959350" cy="5245100"/>
          </a:xfrm>
          <a:prstGeom prst="rect">
            <a:avLst/>
          </a:prstGeom>
        </p:spPr>
      </p:pic>
    </p:spTree>
    <p:extLst>
      <p:ext uri="{BB962C8B-B14F-4D97-AF65-F5344CB8AC3E}">
        <p14:creationId xmlns:p14="http://schemas.microsoft.com/office/powerpoint/2010/main" val="1590166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9E94835-331B-FE86-820F-1F8D7FD9D0B3}"/>
              </a:ext>
            </a:extLst>
          </p:cNvPr>
          <p:cNvSpPr txBox="1"/>
          <p:nvPr/>
        </p:nvSpPr>
        <p:spPr>
          <a:xfrm>
            <a:off x="4631600" y="8629648"/>
            <a:ext cx="8130746" cy="415498"/>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Figure 21:  Sequence Diagram of Module 9</a:t>
            </a:r>
            <a:endParaRPr lang="en-PK"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486E40-FCC7-9419-0524-81BB065AB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325" y="2556790"/>
            <a:ext cx="4959350" cy="5245100"/>
          </a:xfrm>
          <a:prstGeom prst="rect">
            <a:avLst/>
          </a:prstGeom>
        </p:spPr>
      </p:pic>
      <p:pic>
        <p:nvPicPr>
          <p:cNvPr id="4" name="Picture 3">
            <a:extLst>
              <a:ext uri="{FF2B5EF4-FFF2-40B4-BE49-F238E27FC236}">
                <a16:creationId xmlns:a16="http://schemas.microsoft.com/office/drawing/2014/main" id="{8ABAD092-3EED-2817-82C8-65FB40B63D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31600" y="2128519"/>
            <a:ext cx="6629400" cy="6301105"/>
          </a:xfrm>
          <a:prstGeom prst="rect">
            <a:avLst/>
          </a:prstGeom>
          <a:noFill/>
          <a:ln>
            <a:noFill/>
          </a:ln>
        </p:spPr>
      </p:pic>
    </p:spTree>
    <p:extLst>
      <p:ext uri="{BB962C8B-B14F-4D97-AF65-F5344CB8AC3E}">
        <p14:creationId xmlns:p14="http://schemas.microsoft.com/office/powerpoint/2010/main" val="777666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Entity Relationship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9E94835-331B-FE86-820F-1F8D7FD9D0B3}"/>
              </a:ext>
            </a:extLst>
          </p:cNvPr>
          <p:cNvSpPr txBox="1"/>
          <p:nvPr/>
        </p:nvSpPr>
        <p:spPr>
          <a:xfrm>
            <a:off x="4631600" y="8629648"/>
            <a:ext cx="8130746" cy="415498"/>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Figure 22:  Entity Relationship Diagram of Speech2Face Application</a:t>
            </a:r>
            <a:endParaRPr lang="en-PK" b="1" dirty="0">
              <a:latin typeface="Times New Roman" panose="02020603050405020304" pitchFamily="18"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C4E25C37-30D4-2575-1BF0-6139567B2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400" y="2308803"/>
            <a:ext cx="12487275" cy="5741073"/>
          </a:xfrm>
          <a:prstGeom prst="rect">
            <a:avLst/>
          </a:prstGeom>
        </p:spPr>
      </p:pic>
    </p:spTree>
    <p:extLst>
      <p:ext uri="{BB962C8B-B14F-4D97-AF65-F5344CB8AC3E}">
        <p14:creationId xmlns:p14="http://schemas.microsoft.com/office/powerpoint/2010/main" val="18699212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Class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9E94835-331B-FE86-820F-1F8D7FD9D0B3}"/>
              </a:ext>
            </a:extLst>
          </p:cNvPr>
          <p:cNvSpPr txBox="1"/>
          <p:nvPr/>
        </p:nvSpPr>
        <p:spPr>
          <a:xfrm>
            <a:off x="4631600" y="8629648"/>
            <a:ext cx="8130746" cy="415498"/>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Figure 23:  Class Diagram of Speech2Face Application</a:t>
            </a:r>
            <a:endParaRPr lang="en-PK" b="1" dirty="0">
              <a:latin typeface="Times New Roman" panose="02020603050405020304" pitchFamily="18" charset="0"/>
              <a:cs typeface="Times New Roman" panose="02020603050405020304" pitchFamily="18" charset="0"/>
            </a:endParaRPr>
          </a:p>
        </p:txBody>
      </p:sp>
      <p:pic>
        <p:nvPicPr>
          <p:cNvPr id="5" name="Picture 4" descr="Diagram, schematic&#10;&#10;Description automatically generated">
            <a:extLst>
              <a:ext uri="{FF2B5EF4-FFF2-40B4-BE49-F238E27FC236}">
                <a16:creationId xmlns:a16="http://schemas.microsoft.com/office/drawing/2014/main" id="{A20A21AD-ED31-2630-D158-44C6002C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200" y="2286000"/>
            <a:ext cx="10551282" cy="6100519"/>
          </a:xfrm>
          <a:prstGeom prst="rect">
            <a:avLst/>
          </a:prstGeom>
        </p:spPr>
      </p:pic>
    </p:spTree>
    <p:extLst>
      <p:ext uri="{BB962C8B-B14F-4D97-AF65-F5344CB8AC3E}">
        <p14:creationId xmlns:p14="http://schemas.microsoft.com/office/powerpoint/2010/main" val="2778996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Data Design </a:t>
            </a: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9E4C9F5-8287-E8C2-4900-D08C196F8316}"/>
              </a:ext>
            </a:extLst>
          </p:cNvPr>
          <p:cNvPicPr>
            <a:picLocks noChangeAspect="1"/>
          </p:cNvPicPr>
          <p:nvPr/>
        </p:nvPicPr>
        <p:blipFill>
          <a:blip r:embed="rId2"/>
          <a:stretch>
            <a:fillRect/>
          </a:stretch>
        </p:blipFill>
        <p:spPr>
          <a:xfrm>
            <a:off x="1193800" y="2109588"/>
            <a:ext cx="12877800" cy="6319326"/>
          </a:xfrm>
          <a:prstGeom prst="rect">
            <a:avLst/>
          </a:prstGeom>
        </p:spPr>
      </p:pic>
    </p:spTree>
    <p:extLst>
      <p:ext uri="{BB962C8B-B14F-4D97-AF65-F5344CB8AC3E}">
        <p14:creationId xmlns:p14="http://schemas.microsoft.com/office/powerpoint/2010/main" val="2002292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Problem Solution</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Many Application users and Agencies have requested system that are helpful, efficient and reliable in user authentication.</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Speech2face will provide an acceptable solution to these concerns.</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Security agencies face many problem sometimes because image of criminals are not revealed by the camera. Speech2face will help in this regard.</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old audio and video notes can be used to find the insights about the person’s basic information.</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7</a:t>
            </a:fld>
            <a:endParaRPr lang="en-US" dirty="0">
              <a:solidFill>
                <a:prstClr val="white"/>
              </a:solidFill>
              <a:latin typeface="Calibri"/>
            </a:endParaRPr>
          </a:p>
        </p:txBody>
      </p:sp>
    </p:spTree>
    <p:extLst>
      <p:ext uri="{BB962C8B-B14F-4D97-AF65-F5344CB8AC3E}">
        <p14:creationId xmlns:p14="http://schemas.microsoft.com/office/powerpoint/2010/main" val="36061699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609600"/>
            <a:ext cx="13441680" cy="1143000"/>
          </a:xfrm>
        </p:spPr>
        <p:txBody>
          <a:bodyPr/>
          <a:lstStyle/>
          <a:p>
            <a:r>
              <a:rPr lang="en-US" sz="4500" b="1" u="sng" dirty="0">
                <a:latin typeface="Times New Roman" panose="02020603050405020304" pitchFamily="18" charset="0"/>
                <a:cs typeface="Times New Roman" panose="02020603050405020304" pitchFamily="18" charset="0"/>
              </a:rPr>
              <a:t>Data Design </a:t>
            </a:r>
          </a:p>
        </p:txBody>
      </p:sp>
      <p:sp>
        <p:nvSpPr>
          <p:cNvPr id="3" name="Content Placeholder 2"/>
          <p:cNvSpPr txBox="1">
            <a:spLocks/>
          </p:cNvSpPr>
          <p:nvPr/>
        </p:nvSpPr>
        <p:spPr>
          <a:xfrm>
            <a:off x="355600" y="22052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C0F8C10-E96A-7502-FE3F-722AD2C908D2}"/>
              </a:ext>
            </a:extLst>
          </p:cNvPr>
          <p:cNvPicPr>
            <a:picLocks noChangeAspect="1"/>
          </p:cNvPicPr>
          <p:nvPr/>
        </p:nvPicPr>
        <p:blipFill>
          <a:blip r:embed="rId2"/>
          <a:stretch>
            <a:fillRect/>
          </a:stretch>
        </p:blipFill>
        <p:spPr>
          <a:xfrm>
            <a:off x="2080126" y="2590800"/>
            <a:ext cx="12095748" cy="3962400"/>
          </a:xfrm>
          <a:prstGeom prst="rect">
            <a:avLst/>
          </a:prstGeom>
        </p:spPr>
      </p:pic>
    </p:spTree>
    <p:extLst>
      <p:ext uri="{BB962C8B-B14F-4D97-AF65-F5344CB8AC3E}">
        <p14:creationId xmlns:p14="http://schemas.microsoft.com/office/powerpoint/2010/main" val="39221011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18121" y="3810000"/>
            <a:ext cx="14219757" cy="2712327"/>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Algorithms And Implementation</a:t>
            </a:r>
            <a:endParaRPr lang="en-US" sz="6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6000" dirty="0">
              <a:solidFill>
                <a:srgbClr val="FF0000"/>
              </a:solidFill>
              <a:latin typeface="Times New Roman" panose="02020603050405020304" pitchFamily="18" charset="0"/>
              <a:cs typeface="Times New Roman" panose="02020603050405020304" pitchFamily="18" charset="0"/>
            </a:endParaRPr>
          </a:p>
          <a:p>
            <a:endParaRPr lang="en-US" sz="6000" dirty="0">
              <a:solidFill>
                <a:srgbClr val="FF0000"/>
              </a:solidFill>
              <a:latin typeface="Calibri"/>
            </a:endParaRPr>
          </a:p>
        </p:txBody>
      </p:sp>
    </p:spTree>
    <p:extLst>
      <p:ext uri="{BB962C8B-B14F-4D97-AF65-F5344CB8AC3E}">
        <p14:creationId xmlns:p14="http://schemas.microsoft.com/office/powerpoint/2010/main" val="8852170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Algorithm &amp; Implementation</a:t>
            </a:r>
          </a:p>
        </p:txBody>
      </p:sp>
      <p:sp>
        <p:nvSpPr>
          <p:cNvPr id="3" name="Content Placeholder 2"/>
          <p:cNvSpPr txBox="1">
            <a:spLocks/>
          </p:cNvSpPr>
          <p:nvPr/>
        </p:nvSpPr>
        <p:spPr>
          <a:xfrm>
            <a:off x="355600" y="1981200"/>
            <a:ext cx="15544800" cy="69387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b="1" dirty="0">
                <a:solidFill>
                  <a:schemeClr val="tx1"/>
                </a:solidFill>
              </a:rPr>
              <a:t>1)	Sign up and Login</a:t>
            </a:r>
          </a:p>
          <a:p>
            <a:pPr lvl="2" algn="just"/>
            <a:r>
              <a:rPr lang="en-US" sz="1600" dirty="0">
                <a:solidFill>
                  <a:schemeClr val="tx1"/>
                </a:solidFill>
              </a:rPr>
              <a:t>DO</a:t>
            </a:r>
          </a:p>
          <a:p>
            <a:pPr lvl="2" algn="just"/>
            <a:r>
              <a:rPr lang="en-US" sz="1600" dirty="0">
                <a:solidFill>
                  <a:schemeClr val="tx1"/>
                </a:solidFill>
              </a:rPr>
              <a:t>INPUT email</a:t>
            </a:r>
          </a:p>
          <a:p>
            <a:pPr lvl="2" algn="just"/>
            <a:r>
              <a:rPr lang="en-US" sz="1600" dirty="0">
                <a:solidFill>
                  <a:schemeClr val="tx1"/>
                </a:solidFill>
              </a:rPr>
              <a:t>IF(</a:t>
            </a:r>
            <a:r>
              <a:rPr lang="en-US" sz="1600" dirty="0" err="1">
                <a:solidFill>
                  <a:schemeClr val="tx1"/>
                </a:solidFill>
              </a:rPr>
              <a:t>verifyEmail</a:t>
            </a:r>
            <a:r>
              <a:rPr lang="en-US" sz="1600" dirty="0">
                <a:solidFill>
                  <a:schemeClr val="tx1"/>
                </a:solidFill>
              </a:rPr>
              <a:t> NOT EQUAL true)</a:t>
            </a:r>
          </a:p>
          <a:p>
            <a:pPr lvl="2" algn="just"/>
            <a:r>
              <a:rPr lang="en-US" sz="1600" dirty="0">
                <a:solidFill>
                  <a:schemeClr val="tx1"/>
                </a:solidFill>
              </a:rPr>
              <a:t>	DISPLAY “Invalid Email”</a:t>
            </a:r>
          </a:p>
          <a:p>
            <a:pPr lvl="2" algn="just"/>
            <a:r>
              <a:rPr lang="en-US" sz="1600" dirty="0">
                <a:solidFill>
                  <a:schemeClr val="tx1"/>
                </a:solidFill>
              </a:rPr>
              <a:t>WHILE (</a:t>
            </a:r>
            <a:r>
              <a:rPr lang="en-US" sz="1600" dirty="0" err="1">
                <a:solidFill>
                  <a:schemeClr val="tx1"/>
                </a:solidFill>
              </a:rPr>
              <a:t>verifyEmail</a:t>
            </a:r>
            <a:r>
              <a:rPr lang="en-US" sz="1600" dirty="0">
                <a:solidFill>
                  <a:schemeClr val="tx1"/>
                </a:solidFill>
              </a:rPr>
              <a:t> EQUAL false)</a:t>
            </a:r>
          </a:p>
          <a:p>
            <a:pPr lvl="2" algn="just"/>
            <a:r>
              <a:rPr lang="en-US" sz="1600" dirty="0">
                <a:solidFill>
                  <a:schemeClr val="tx1"/>
                </a:solidFill>
              </a:rPr>
              <a:t>INPUT password</a:t>
            </a:r>
          </a:p>
          <a:p>
            <a:pPr lvl="2" algn="just"/>
            <a:r>
              <a:rPr lang="en-US" sz="1600" dirty="0">
                <a:solidFill>
                  <a:schemeClr val="tx1"/>
                </a:solidFill>
              </a:rPr>
              <a:t>IF(account NOT found)</a:t>
            </a:r>
          </a:p>
          <a:p>
            <a:pPr lvl="2" algn="just"/>
            <a:r>
              <a:rPr lang="en-US" sz="1600" dirty="0">
                <a:solidFill>
                  <a:schemeClr val="tx1"/>
                </a:solidFill>
              </a:rPr>
              <a:t>	DISPLAY “Invalid login credentials! Please try again!”</a:t>
            </a:r>
          </a:p>
          <a:p>
            <a:pPr lvl="2" algn="just"/>
            <a:r>
              <a:rPr lang="en-US" sz="1600" dirty="0">
                <a:solidFill>
                  <a:schemeClr val="tx1"/>
                </a:solidFill>
              </a:rPr>
              <a:t>ELSE</a:t>
            </a:r>
          </a:p>
          <a:p>
            <a:pPr lvl="2" algn="just"/>
            <a:r>
              <a:rPr lang="en-US" sz="1600" dirty="0">
                <a:solidFill>
                  <a:schemeClr val="tx1"/>
                </a:solidFill>
              </a:rPr>
              <a:t>	DISPLAY “Successfully logged in!”</a:t>
            </a:r>
          </a:p>
          <a:p>
            <a:pPr lvl="2" algn="just"/>
            <a:r>
              <a:rPr lang="en-US" sz="1600" dirty="0">
                <a:solidFill>
                  <a:schemeClr val="tx1"/>
                </a:solidFill>
              </a:rPr>
              <a:t>	</a:t>
            </a:r>
            <a:endParaRPr lang="en-US" sz="2400" b="1" dirty="0">
              <a:solidFill>
                <a:schemeClr val="tx1"/>
              </a:solidFill>
            </a:endParaRPr>
          </a:p>
          <a:p>
            <a:pPr algn="just"/>
            <a:r>
              <a:rPr lang="en-US" sz="2400" b="1" dirty="0">
                <a:solidFill>
                  <a:schemeClr val="tx1"/>
                </a:solidFill>
              </a:rPr>
              <a:t>2) 	Adding Voice Record </a:t>
            </a:r>
          </a:p>
          <a:p>
            <a:pPr lvl="2" algn="just"/>
            <a:r>
              <a:rPr lang="en-US" sz="1600" dirty="0">
                <a:solidFill>
                  <a:schemeClr val="tx1"/>
                </a:solidFill>
              </a:rPr>
              <a:t>IF(login)</a:t>
            </a:r>
          </a:p>
          <a:p>
            <a:pPr lvl="2" algn="just"/>
            <a:r>
              <a:rPr lang="en-US" sz="1600" dirty="0">
                <a:solidFill>
                  <a:schemeClr val="tx1"/>
                </a:solidFill>
              </a:rPr>
              <a:t>DO</a:t>
            </a:r>
          </a:p>
          <a:p>
            <a:pPr lvl="2" algn="just"/>
            <a:r>
              <a:rPr lang="en-US" sz="1600" dirty="0">
                <a:solidFill>
                  <a:schemeClr val="tx1"/>
                </a:solidFill>
              </a:rPr>
              <a:t>INPUT Voice Record</a:t>
            </a:r>
          </a:p>
          <a:p>
            <a:pPr lvl="2" algn="just"/>
            <a:r>
              <a:rPr lang="en-US" sz="1600" dirty="0">
                <a:solidFill>
                  <a:schemeClr val="tx1"/>
                </a:solidFill>
              </a:rPr>
              <a:t>INPUT User Id</a:t>
            </a:r>
          </a:p>
          <a:p>
            <a:pPr lvl="2" algn="just"/>
            <a:r>
              <a:rPr lang="en-US" sz="1600" dirty="0">
                <a:solidFill>
                  <a:schemeClr val="tx1"/>
                </a:solidFill>
              </a:rPr>
              <a:t>	if(voice Not deleted)</a:t>
            </a:r>
          </a:p>
          <a:p>
            <a:pPr lvl="2" algn="just"/>
            <a:r>
              <a:rPr lang="en-US" sz="1600" dirty="0">
                <a:solidFill>
                  <a:schemeClr val="tx1"/>
                </a:solidFill>
              </a:rPr>
              <a:t>	</a:t>
            </a:r>
            <a:r>
              <a:rPr lang="en-US" sz="1600" dirty="0" err="1">
                <a:solidFill>
                  <a:schemeClr val="tx1"/>
                </a:solidFill>
              </a:rPr>
              <a:t>Display”Voice</a:t>
            </a:r>
            <a:r>
              <a:rPr lang="en-US" sz="1600" dirty="0">
                <a:solidFill>
                  <a:schemeClr val="tx1"/>
                </a:solidFill>
              </a:rPr>
              <a:t> saved”</a:t>
            </a:r>
          </a:p>
          <a:p>
            <a:pPr lvl="2" algn="just"/>
            <a:r>
              <a:rPr lang="en-US" sz="1600" dirty="0">
                <a:solidFill>
                  <a:schemeClr val="tx1"/>
                </a:solidFill>
              </a:rPr>
              <a:t>	</a:t>
            </a:r>
          </a:p>
        </p:txBody>
      </p:sp>
    </p:spTree>
    <p:extLst>
      <p:ext uri="{BB962C8B-B14F-4D97-AF65-F5344CB8AC3E}">
        <p14:creationId xmlns:p14="http://schemas.microsoft.com/office/powerpoint/2010/main" val="34656130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Algorithm &amp; Implementation</a:t>
            </a:r>
          </a:p>
        </p:txBody>
      </p:sp>
      <p:sp>
        <p:nvSpPr>
          <p:cNvPr id="3" name="Content Placeholder 2"/>
          <p:cNvSpPr txBox="1">
            <a:spLocks/>
          </p:cNvSpPr>
          <p:nvPr/>
        </p:nvSpPr>
        <p:spPr>
          <a:xfrm>
            <a:off x="355600" y="1905000"/>
            <a:ext cx="15544800" cy="69387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b="1" dirty="0">
                <a:solidFill>
                  <a:schemeClr val="tx1"/>
                </a:solidFill>
              </a:rPr>
              <a:t>3) 	Voice to Vector Modeling</a:t>
            </a:r>
          </a:p>
          <a:p>
            <a:pPr lvl="2" algn="just"/>
            <a:r>
              <a:rPr lang="en-US" sz="1400" dirty="0">
                <a:solidFill>
                  <a:schemeClr val="tx1"/>
                </a:solidFill>
              </a:rPr>
              <a:t>If(login &amp;&amp; </a:t>
            </a:r>
            <a:r>
              <a:rPr lang="en-US" sz="1400" dirty="0" err="1">
                <a:solidFill>
                  <a:schemeClr val="tx1"/>
                </a:solidFill>
              </a:rPr>
              <a:t>voiceSaved</a:t>
            </a:r>
            <a:r>
              <a:rPr lang="en-US" sz="1400" dirty="0">
                <a:solidFill>
                  <a:schemeClr val="tx1"/>
                </a:solidFill>
              </a:rPr>
              <a:t>)</a:t>
            </a:r>
          </a:p>
          <a:p>
            <a:pPr lvl="2" algn="just"/>
            <a:r>
              <a:rPr lang="en-US" sz="1400" dirty="0">
                <a:solidFill>
                  <a:schemeClr val="tx1"/>
                </a:solidFill>
              </a:rPr>
              <a:t>	Initialize Vector Modeling</a:t>
            </a:r>
          </a:p>
          <a:p>
            <a:pPr lvl="2" algn="just"/>
            <a:endParaRPr lang="en-US" sz="1400" dirty="0">
              <a:solidFill>
                <a:schemeClr val="tx1"/>
              </a:solidFill>
            </a:endParaRPr>
          </a:p>
          <a:p>
            <a:pPr lvl="2" algn="just"/>
            <a:r>
              <a:rPr lang="en-US" sz="1400" dirty="0">
                <a:solidFill>
                  <a:schemeClr val="tx1"/>
                </a:solidFill>
              </a:rPr>
              <a:t>While(!Modeling Successful)</a:t>
            </a:r>
          </a:p>
          <a:p>
            <a:pPr lvl="2" algn="just"/>
            <a:r>
              <a:rPr lang="en-US" sz="1400" dirty="0">
                <a:solidFill>
                  <a:schemeClr val="tx1"/>
                </a:solidFill>
              </a:rPr>
              <a:t>	Initialize Again	</a:t>
            </a:r>
          </a:p>
          <a:p>
            <a:pPr lvl="2" algn="just"/>
            <a:r>
              <a:rPr lang="en-US" sz="1400" dirty="0">
                <a:solidFill>
                  <a:schemeClr val="tx1"/>
                </a:solidFill>
              </a:rPr>
              <a:t>I</a:t>
            </a:r>
          </a:p>
          <a:p>
            <a:pPr lvl="2" algn="just"/>
            <a:r>
              <a:rPr lang="en-US" sz="1400" dirty="0">
                <a:solidFill>
                  <a:schemeClr val="tx1"/>
                </a:solidFill>
              </a:rPr>
              <a:t>Else</a:t>
            </a:r>
          </a:p>
          <a:p>
            <a:pPr lvl="2" algn="just"/>
            <a:r>
              <a:rPr lang="en-US" sz="1400" dirty="0">
                <a:solidFill>
                  <a:schemeClr val="tx1"/>
                </a:solidFill>
              </a:rPr>
              <a:t>         Generate Vector)</a:t>
            </a:r>
          </a:p>
          <a:p>
            <a:pPr lvl="2" algn="just"/>
            <a:r>
              <a:rPr lang="en-US" sz="1400" dirty="0">
                <a:solidFill>
                  <a:schemeClr val="tx1"/>
                </a:solidFill>
              </a:rPr>
              <a:t>	</a:t>
            </a:r>
          </a:p>
          <a:p>
            <a:pPr algn="just"/>
            <a:r>
              <a:rPr lang="en-US" sz="2400" b="1" dirty="0">
                <a:solidFill>
                  <a:schemeClr val="tx1"/>
                </a:solidFill>
              </a:rPr>
              <a:t>4) 	Vector to Image Modeling</a:t>
            </a:r>
          </a:p>
          <a:p>
            <a:pPr lvl="2" algn="just"/>
            <a:r>
              <a:rPr lang="en-US" sz="1400" dirty="0">
                <a:solidFill>
                  <a:schemeClr val="tx1"/>
                </a:solidFill>
              </a:rPr>
              <a:t>If(login &amp;&amp; </a:t>
            </a:r>
            <a:r>
              <a:rPr lang="en-US" sz="1400" dirty="0" err="1">
                <a:solidFill>
                  <a:schemeClr val="tx1"/>
                </a:solidFill>
              </a:rPr>
              <a:t>voiceSaved</a:t>
            </a:r>
            <a:r>
              <a:rPr lang="en-US" sz="1400" dirty="0">
                <a:solidFill>
                  <a:schemeClr val="tx1"/>
                </a:solidFill>
              </a:rPr>
              <a:t>)</a:t>
            </a:r>
          </a:p>
          <a:p>
            <a:pPr lvl="2" algn="just"/>
            <a:r>
              <a:rPr lang="en-US" sz="1400" dirty="0">
                <a:solidFill>
                  <a:schemeClr val="tx1"/>
                </a:solidFill>
              </a:rPr>
              <a:t>	Initialize Vector Modeling</a:t>
            </a:r>
          </a:p>
          <a:p>
            <a:pPr lvl="2" algn="just"/>
            <a:endParaRPr lang="en-US" sz="1400" dirty="0">
              <a:solidFill>
                <a:schemeClr val="tx1"/>
              </a:solidFill>
            </a:endParaRPr>
          </a:p>
          <a:p>
            <a:pPr lvl="2" algn="just"/>
            <a:r>
              <a:rPr lang="en-US" sz="1400" dirty="0">
                <a:solidFill>
                  <a:schemeClr val="tx1"/>
                </a:solidFill>
              </a:rPr>
              <a:t>While(!Modeling Successful)</a:t>
            </a:r>
          </a:p>
          <a:p>
            <a:pPr lvl="2" algn="just"/>
            <a:r>
              <a:rPr lang="en-US" sz="1400" dirty="0">
                <a:solidFill>
                  <a:schemeClr val="tx1"/>
                </a:solidFill>
              </a:rPr>
              <a:t>	Initialize Again	</a:t>
            </a:r>
          </a:p>
          <a:p>
            <a:pPr lvl="2" algn="just"/>
            <a:r>
              <a:rPr lang="en-US" sz="1400" dirty="0">
                <a:solidFill>
                  <a:schemeClr val="tx1"/>
                </a:solidFill>
              </a:rPr>
              <a:t>I</a:t>
            </a:r>
          </a:p>
          <a:p>
            <a:pPr lvl="2" algn="just"/>
            <a:r>
              <a:rPr lang="en-US" sz="1400" dirty="0">
                <a:solidFill>
                  <a:schemeClr val="tx1"/>
                </a:solidFill>
              </a:rPr>
              <a:t>Else</a:t>
            </a:r>
          </a:p>
          <a:p>
            <a:pPr lvl="2" algn="just"/>
            <a:r>
              <a:rPr lang="en-US" sz="1400" dirty="0">
                <a:solidFill>
                  <a:schemeClr val="tx1"/>
                </a:solidFill>
              </a:rPr>
              <a:t>         Generate Vector)</a:t>
            </a:r>
          </a:p>
          <a:p>
            <a:pPr lvl="2" algn="just"/>
            <a:endParaRPr lang="en-US" sz="1400" dirty="0">
              <a:solidFill>
                <a:schemeClr val="tx1"/>
              </a:solidFill>
            </a:endParaRPr>
          </a:p>
          <a:p>
            <a:pPr algn="just"/>
            <a:endParaRPr lang="en-US" sz="1600" dirty="0">
              <a:solidFill>
                <a:schemeClr val="tx1"/>
              </a:solidFill>
            </a:endParaRPr>
          </a:p>
        </p:txBody>
      </p:sp>
    </p:spTree>
    <p:extLst>
      <p:ext uri="{BB962C8B-B14F-4D97-AF65-F5344CB8AC3E}">
        <p14:creationId xmlns:p14="http://schemas.microsoft.com/office/powerpoint/2010/main" val="37480657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Algorithm &amp; Implementation</a:t>
            </a:r>
          </a:p>
        </p:txBody>
      </p:sp>
      <p:sp>
        <p:nvSpPr>
          <p:cNvPr id="3" name="Content Placeholder 2"/>
          <p:cNvSpPr txBox="1">
            <a:spLocks/>
          </p:cNvSpPr>
          <p:nvPr/>
        </p:nvSpPr>
        <p:spPr>
          <a:xfrm>
            <a:off x="355600" y="1905000"/>
            <a:ext cx="15544800" cy="69387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r>
              <a:rPr lang="en-US" sz="2400" b="1" dirty="0">
                <a:solidFill>
                  <a:schemeClr val="tx1"/>
                </a:solidFill>
              </a:rPr>
              <a:t>5) 	Image View Customization</a:t>
            </a:r>
          </a:p>
          <a:p>
            <a:pPr lvl="2" algn="just"/>
            <a:r>
              <a:rPr lang="en-US" sz="1600" dirty="0">
                <a:solidFill>
                  <a:schemeClr val="tx1"/>
                </a:solidFill>
              </a:rPr>
              <a:t>IF(login &amp;&amp; </a:t>
            </a:r>
            <a:r>
              <a:rPr lang="en-US" sz="1600" dirty="0" err="1">
                <a:solidFill>
                  <a:schemeClr val="tx1"/>
                </a:solidFill>
              </a:rPr>
              <a:t>imageSaved</a:t>
            </a:r>
            <a:r>
              <a:rPr lang="en-US" sz="1600" dirty="0">
                <a:solidFill>
                  <a:schemeClr val="tx1"/>
                </a:solidFill>
              </a:rPr>
              <a:t>)</a:t>
            </a:r>
          </a:p>
          <a:p>
            <a:pPr lvl="2" algn="just"/>
            <a:r>
              <a:rPr lang="en-US" sz="1600" dirty="0">
                <a:solidFill>
                  <a:schemeClr val="tx1"/>
                </a:solidFill>
              </a:rPr>
              <a:t>  Show Customization</a:t>
            </a:r>
          </a:p>
          <a:p>
            <a:pPr lvl="2" algn="just"/>
            <a:r>
              <a:rPr lang="en-US" sz="1600" dirty="0">
                <a:solidFill>
                  <a:schemeClr val="tx1"/>
                </a:solidFill>
              </a:rPr>
              <a:t>If (</a:t>
            </a:r>
            <a:r>
              <a:rPr lang="en-US" sz="1600" dirty="0" err="1">
                <a:solidFill>
                  <a:schemeClr val="tx1"/>
                </a:solidFill>
              </a:rPr>
              <a:t>Cutomizedbutton</a:t>
            </a:r>
            <a:r>
              <a:rPr lang="en-US" sz="1600" dirty="0">
                <a:solidFill>
                  <a:schemeClr val="tx1"/>
                </a:solidFill>
              </a:rPr>
              <a:t> clicked)</a:t>
            </a:r>
          </a:p>
          <a:p>
            <a:pPr lvl="2" algn="just"/>
            <a:r>
              <a:rPr lang="en-US" sz="1600" dirty="0">
                <a:solidFill>
                  <a:schemeClr val="tx1"/>
                </a:solidFill>
              </a:rPr>
              <a:t>	Show customized screen</a:t>
            </a:r>
          </a:p>
          <a:p>
            <a:pPr lvl="2" algn="just"/>
            <a:r>
              <a:rPr lang="en-US" sz="1600" dirty="0">
                <a:solidFill>
                  <a:schemeClr val="tx1"/>
                </a:solidFill>
              </a:rPr>
              <a:t>	WHILE(</a:t>
            </a:r>
            <a:r>
              <a:rPr lang="en-US" sz="1600" dirty="0" err="1">
                <a:solidFill>
                  <a:schemeClr val="tx1"/>
                </a:solidFill>
              </a:rPr>
              <a:t>Broghtness</a:t>
            </a:r>
            <a:r>
              <a:rPr lang="en-US" sz="1600" dirty="0">
                <a:solidFill>
                  <a:schemeClr val="tx1"/>
                </a:solidFill>
              </a:rPr>
              <a:t>|| saturation|| hue)</a:t>
            </a:r>
          </a:p>
          <a:p>
            <a:pPr lvl="2" algn="just"/>
            <a:r>
              <a:rPr lang="en-US" sz="1600" dirty="0">
                <a:solidFill>
                  <a:schemeClr val="tx1"/>
                </a:solidFill>
              </a:rPr>
              <a:t>	Set Controller;</a:t>
            </a:r>
          </a:p>
          <a:p>
            <a:pPr lvl="2" algn="just"/>
            <a:r>
              <a:rPr lang="en-US" sz="1600" dirty="0">
                <a:solidFill>
                  <a:schemeClr val="tx1"/>
                </a:solidFill>
              </a:rPr>
              <a:t>	Modify image;</a:t>
            </a:r>
          </a:p>
          <a:p>
            <a:pPr lvl="2" algn="just"/>
            <a:r>
              <a:rPr lang="en-US" sz="1600" dirty="0">
                <a:solidFill>
                  <a:schemeClr val="tx1"/>
                </a:solidFill>
              </a:rPr>
              <a:t>Display Image</a:t>
            </a:r>
          </a:p>
          <a:p>
            <a:pPr lvl="2" algn="just"/>
            <a:r>
              <a:rPr lang="en-US" sz="1600" dirty="0">
                <a:solidFill>
                  <a:schemeClr val="tx1"/>
                </a:solidFill>
              </a:rPr>
              <a:t>	</a:t>
            </a:r>
          </a:p>
        </p:txBody>
      </p:sp>
    </p:spTree>
    <p:extLst>
      <p:ext uri="{BB962C8B-B14F-4D97-AF65-F5344CB8AC3E}">
        <p14:creationId xmlns:p14="http://schemas.microsoft.com/office/powerpoint/2010/main" val="39986036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Algorithm &amp; Implementation</a:t>
            </a:r>
          </a:p>
        </p:txBody>
      </p:sp>
      <p:sp>
        <p:nvSpPr>
          <p:cNvPr id="3" name="Content Placeholder 2"/>
          <p:cNvSpPr txBox="1">
            <a:spLocks/>
          </p:cNvSpPr>
          <p:nvPr/>
        </p:nvSpPr>
        <p:spPr>
          <a:xfrm>
            <a:off x="355600" y="1905000"/>
            <a:ext cx="15544800" cy="69387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r>
              <a:rPr lang="en-US" sz="2400" b="1" dirty="0">
                <a:solidFill>
                  <a:schemeClr val="tx1"/>
                </a:solidFill>
              </a:rPr>
              <a:t>5) 	Image View Customization</a:t>
            </a:r>
          </a:p>
          <a:p>
            <a:pPr lvl="2" algn="just"/>
            <a:r>
              <a:rPr lang="en-US" sz="1600" dirty="0">
                <a:solidFill>
                  <a:schemeClr val="tx1"/>
                </a:solidFill>
              </a:rPr>
              <a:t>IF(login &amp;&amp; </a:t>
            </a:r>
            <a:r>
              <a:rPr lang="en-US" sz="1600" dirty="0" err="1">
                <a:solidFill>
                  <a:schemeClr val="tx1"/>
                </a:solidFill>
              </a:rPr>
              <a:t>imageSaved</a:t>
            </a:r>
            <a:r>
              <a:rPr lang="en-US" sz="1600" dirty="0">
                <a:solidFill>
                  <a:schemeClr val="tx1"/>
                </a:solidFill>
              </a:rPr>
              <a:t>)</a:t>
            </a:r>
          </a:p>
          <a:p>
            <a:pPr lvl="2" algn="just"/>
            <a:r>
              <a:rPr lang="en-US" sz="1600" dirty="0">
                <a:solidFill>
                  <a:schemeClr val="tx1"/>
                </a:solidFill>
              </a:rPr>
              <a:t>  Show Customization</a:t>
            </a:r>
          </a:p>
          <a:p>
            <a:pPr lvl="2" algn="just"/>
            <a:r>
              <a:rPr lang="en-US" sz="1600" dirty="0">
                <a:solidFill>
                  <a:schemeClr val="tx1"/>
                </a:solidFill>
              </a:rPr>
              <a:t>If (</a:t>
            </a:r>
            <a:r>
              <a:rPr lang="en-US" sz="1600" dirty="0" err="1">
                <a:solidFill>
                  <a:schemeClr val="tx1"/>
                </a:solidFill>
              </a:rPr>
              <a:t>Cutomizedbutton</a:t>
            </a:r>
            <a:r>
              <a:rPr lang="en-US" sz="1600" dirty="0">
                <a:solidFill>
                  <a:schemeClr val="tx1"/>
                </a:solidFill>
              </a:rPr>
              <a:t> clicked)</a:t>
            </a:r>
          </a:p>
          <a:p>
            <a:pPr lvl="2" algn="just"/>
            <a:r>
              <a:rPr lang="en-US" sz="1600" dirty="0">
                <a:solidFill>
                  <a:schemeClr val="tx1"/>
                </a:solidFill>
              </a:rPr>
              <a:t>	Show customized screen</a:t>
            </a:r>
          </a:p>
          <a:p>
            <a:pPr lvl="2" algn="just"/>
            <a:r>
              <a:rPr lang="en-US" sz="1600" dirty="0">
                <a:solidFill>
                  <a:schemeClr val="tx1"/>
                </a:solidFill>
              </a:rPr>
              <a:t>	WHILE(</a:t>
            </a:r>
            <a:r>
              <a:rPr lang="en-US" sz="1600" dirty="0" err="1">
                <a:solidFill>
                  <a:schemeClr val="tx1"/>
                </a:solidFill>
              </a:rPr>
              <a:t>Broghtness</a:t>
            </a:r>
            <a:r>
              <a:rPr lang="en-US" sz="1600" dirty="0">
                <a:solidFill>
                  <a:schemeClr val="tx1"/>
                </a:solidFill>
              </a:rPr>
              <a:t>|| saturation|| hue)</a:t>
            </a:r>
          </a:p>
          <a:p>
            <a:pPr lvl="2" algn="just"/>
            <a:r>
              <a:rPr lang="en-US" sz="1600" dirty="0">
                <a:solidFill>
                  <a:schemeClr val="tx1"/>
                </a:solidFill>
              </a:rPr>
              <a:t>	Set Controller;</a:t>
            </a:r>
          </a:p>
          <a:p>
            <a:pPr lvl="2" algn="just"/>
            <a:r>
              <a:rPr lang="en-US" sz="1600" dirty="0">
                <a:solidFill>
                  <a:schemeClr val="tx1"/>
                </a:solidFill>
              </a:rPr>
              <a:t>	Modify image;</a:t>
            </a:r>
          </a:p>
          <a:p>
            <a:pPr lvl="2" algn="just"/>
            <a:r>
              <a:rPr lang="en-US" sz="1600" dirty="0">
                <a:solidFill>
                  <a:schemeClr val="tx1"/>
                </a:solidFill>
              </a:rPr>
              <a:t>Display Image</a:t>
            </a:r>
          </a:p>
          <a:p>
            <a:pPr lvl="2" algn="just"/>
            <a:r>
              <a:rPr lang="en-US" sz="1600" dirty="0">
                <a:solidFill>
                  <a:schemeClr val="tx1"/>
                </a:solidFill>
              </a:rPr>
              <a:t>	</a:t>
            </a:r>
          </a:p>
        </p:txBody>
      </p:sp>
    </p:spTree>
    <p:extLst>
      <p:ext uri="{BB962C8B-B14F-4D97-AF65-F5344CB8AC3E}">
        <p14:creationId xmlns:p14="http://schemas.microsoft.com/office/powerpoint/2010/main" val="40730047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18121" y="3657600"/>
            <a:ext cx="14219757" cy="2712327"/>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Testing </a:t>
            </a:r>
            <a:endParaRPr lang="en-US" sz="6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6000" dirty="0">
              <a:solidFill>
                <a:srgbClr val="FF0000"/>
              </a:solidFill>
              <a:latin typeface="Times New Roman" panose="02020603050405020304" pitchFamily="18" charset="0"/>
              <a:cs typeface="Times New Roman" panose="02020603050405020304" pitchFamily="18" charset="0"/>
            </a:endParaRPr>
          </a:p>
          <a:p>
            <a:endParaRPr lang="en-US" sz="6000" dirty="0">
              <a:solidFill>
                <a:srgbClr val="FF0000"/>
              </a:solidFill>
              <a:latin typeface="Calibri"/>
            </a:endParaRPr>
          </a:p>
        </p:txBody>
      </p:sp>
    </p:spTree>
    <p:extLst>
      <p:ext uri="{BB962C8B-B14F-4D97-AF65-F5344CB8AC3E}">
        <p14:creationId xmlns:p14="http://schemas.microsoft.com/office/powerpoint/2010/main" val="28306029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Test Items</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1981200"/>
            <a:ext cx="15240000" cy="68580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marR="0" indent="-457200" algn="just">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Items to be tested are given below:</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Use Cases of each module</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Requirement Specifications</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Design Specifications</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User Guides</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Operation Manuals</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Installation Manuals</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Usability</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Performance</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Security</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Compatibility</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Reliability</a:t>
            </a: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9114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1120" y="233119"/>
            <a:ext cx="12374880" cy="1143000"/>
          </a:xfrm>
        </p:spPr>
        <p:txBody>
          <a:bodyPr/>
          <a:lstStyle/>
          <a:p>
            <a:r>
              <a:rPr lang="en-US" sz="4500" b="1" u="sng" dirty="0">
                <a:latin typeface="Times New Roman" panose="02020603050405020304" pitchFamily="18" charset="0"/>
                <a:cs typeface="Times New Roman" panose="02020603050405020304" pitchFamily="18" charset="0"/>
              </a:rPr>
              <a:t>Features to Be Tested</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pic>
        <p:nvPicPr>
          <p:cNvPr id="6" name="Picture 5">
            <a:extLst>
              <a:ext uri="{FF2B5EF4-FFF2-40B4-BE49-F238E27FC236}">
                <a16:creationId xmlns:a16="http://schemas.microsoft.com/office/drawing/2014/main" id="{98865958-0C09-786F-222A-885C9C6D5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200" y="1981200"/>
            <a:ext cx="8762999" cy="6727538"/>
          </a:xfrm>
          <a:prstGeom prst="rect">
            <a:avLst/>
          </a:prstGeom>
        </p:spPr>
      </p:pic>
    </p:spTree>
    <p:extLst>
      <p:ext uri="{BB962C8B-B14F-4D97-AF65-F5344CB8AC3E}">
        <p14:creationId xmlns:p14="http://schemas.microsoft.com/office/powerpoint/2010/main" val="33453854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1120" y="233119"/>
            <a:ext cx="12374880" cy="1143000"/>
          </a:xfrm>
        </p:spPr>
        <p:txBody>
          <a:bodyPr/>
          <a:lstStyle/>
          <a:p>
            <a:r>
              <a:rPr lang="en-US" sz="4500" b="1" u="sng" dirty="0">
                <a:latin typeface="Times New Roman" panose="02020603050405020304" pitchFamily="18" charset="0"/>
                <a:cs typeface="Times New Roman" panose="02020603050405020304" pitchFamily="18" charset="0"/>
              </a:rPr>
              <a:t>Features to Be Tested</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pic>
        <p:nvPicPr>
          <p:cNvPr id="4" name="Picture 3" descr="Table&#10;&#10;Description automatically generated">
            <a:extLst>
              <a:ext uri="{FF2B5EF4-FFF2-40B4-BE49-F238E27FC236}">
                <a16:creationId xmlns:a16="http://schemas.microsoft.com/office/drawing/2014/main" id="{3CDD8431-CFD8-491A-D967-E71E09A12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200" y="3195570"/>
            <a:ext cx="9661412" cy="3305220"/>
          </a:xfrm>
          <a:prstGeom prst="rect">
            <a:avLst/>
          </a:prstGeom>
        </p:spPr>
      </p:pic>
    </p:spTree>
    <p:extLst>
      <p:ext uri="{BB962C8B-B14F-4D97-AF65-F5344CB8AC3E}">
        <p14:creationId xmlns:p14="http://schemas.microsoft.com/office/powerpoint/2010/main" val="2975637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Vision Statement</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For users who want to authenticate their systems and find a visual  representations of voices depending upon different factors .</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Speech2face is an  application that will help in authenticating users and finding real time insights about voices unlike the data analyzed model which are not in practical usage form.</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user will user our application and will be able to transform the audios into images  and gain generic information about the person whose voice is under observation.</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8</a:t>
            </a:fld>
            <a:endParaRPr lang="en-US" dirty="0">
              <a:solidFill>
                <a:prstClr val="white"/>
              </a:solidFill>
              <a:latin typeface="Calibri"/>
            </a:endParaRPr>
          </a:p>
        </p:txBody>
      </p:sp>
    </p:spTree>
    <p:extLst>
      <p:ext uri="{BB962C8B-B14F-4D97-AF65-F5344CB8AC3E}">
        <p14:creationId xmlns:p14="http://schemas.microsoft.com/office/powerpoint/2010/main" val="22934989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Item Pass/Fail Criteria </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508000" y="2057400"/>
            <a:ext cx="15011400" cy="6400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11125" marR="0" indent="228600" algn="just">
              <a:lnSpc>
                <a:spcPct val="103000"/>
              </a:lnSpc>
              <a:spcBef>
                <a:spcPts val="0"/>
              </a:spcBef>
              <a:spcAft>
                <a:spcPts val="65"/>
              </a:spcAft>
            </a:pPr>
            <a:r>
              <a:rPr lang="en-US" sz="2800" b="1" dirty="0">
                <a:solidFill>
                  <a:srgbClr val="000000"/>
                </a:solidFill>
                <a:latin typeface="Times New Roman" panose="02020603050405020304" pitchFamily="18" charset="0"/>
              </a:rPr>
              <a:t>Unit Level:</a:t>
            </a:r>
          </a:p>
          <a:p>
            <a:pPr marL="342900" marR="0" lvl="0" indent="-342900" algn="just">
              <a:lnSpc>
                <a:spcPct val="103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rPr>
              <a:t>Test Passing: The test is declared passed if 80% of the test cases are completed and tested with less than 5% of defects rate.</a:t>
            </a:r>
          </a:p>
          <a:p>
            <a:pPr marL="342900" marR="0" lvl="0" indent="-342900" algn="just">
              <a:lnSpc>
                <a:spcPct val="103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rPr>
              <a:t>Test Failure: The test is declared failed if 80% of the test cases are completed and tested with more than 5% of defects rate.</a:t>
            </a:r>
          </a:p>
          <a:p>
            <a:pPr marL="0" marR="0" algn="just">
              <a:lnSpc>
                <a:spcPct val="103000"/>
              </a:lnSpc>
              <a:spcBef>
                <a:spcPts val="0"/>
              </a:spcBef>
              <a:spcAft>
                <a:spcPts val="50"/>
              </a:spcAft>
            </a:pPr>
            <a:r>
              <a:rPr lang="en-US" sz="2800" dirty="0">
                <a:solidFill>
                  <a:srgbClr val="000000"/>
                </a:solidFill>
                <a:latin typeface="Times New Roman" panose="02020603050405020304" pitchFamily="18" charset="0"/>
              </a:rPr>
              <a:t> </a:t>
            </a:r>
          </a:p>
          <a:p>
            <a:pPr marR="0" lvl="0" algn="just">
              <a:lnSpc>
                <a:spcPct val="103000"/>
              </a:lnSpc>
              <a:spcBef>
                <a:spcPts val="0"/>
              </a:spcBef>
              <a:spcAft>
                <a:spcPts val="50"/>
              </a:spcAft>
            </a:pPr>
            <a:r>
              <a:rPr lang="en-US" sz="2800" b="1" dirty="0">
                <a:solidFill>
                  <a:srgbClr val="000000"/>
                </a:solidFill>
                <a:latin typeface="Times New Roman" panose="02020603050405020304" pitchFamily="18" charset="0"/>
              </a:rPr>
              <a:t>    Low Level Tests:</a:t>
            </a:r>
          </a:p>
          <a:p>
            <a:pPr marL="342900" marR="0" lvl="0" indent="-342900" algn="just">
              <a:lnSpc>
                <a:spcPct val="103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rPr>
              <a:t>Test Accomplishment: Low level tests will be accomplished if 90% of the plans are successfully completed without major bugs and defects.</a:t>
            </a:r>
          </a:p>
          <a:p>
            <a:pPr marL="342900" marR="0" lvl="0" indent="-342900" algn="just">
              <a:lnSpc>
                <a:spcPct val="103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rPr>
              <a:t>Bugs Acceptability: Maximum number of 6 bugs are allowed in the plan. The test with medium or major bugs are failed.</a:t>
            </a:r>
          </a:p>
          <a:p>
            <a:pPr marL="1821180" marR="0" indent="38100" algn="just">
              <a:lnSpc>
                <a:spcPct val="103000"/>
              </a:lnSpc>
              <a:spcBef>
                <a:spcPts val="0"/>
              </a:spcBef>
              <a:spcAft>
                <a:spcPts val="50"/>
              </a:spcAft>
            </a:pPr>
            <a:r>
              <a:rPr lang="en-US" sz="2800" dirty="0">
                <a:solidFill>
                  <a:srgbClr val="000000"/>
                </a:solidFill>
                <a:latin typeface="Times New Roman" panose="02020603050405020304" pitchFamily="18" charset="0"/>
              </a:rPr>
              <a:t> </a:t>
            </a:r>
          </a:p>
          <a:p>
            <a:pPr marR="0" lvl="0" algn="just">
              <a:lnSpc>
                <a:spcPct val="103000"/>
              </a:lnSpc>
              <a:spcBef>
                <a:spcPts val="0"/>
              </a:spcBef>
              <a:spcAft>
                <a:spcPts val="50"/>
              </a:spcAft>
            </a:pPr>
            <a:endParaRPr lang="en-US" sz="2800" dirty="0">
              <a:solidFill>
                <a:srgbClr val="000000"/>
              </a:solidFill>
              <a:latin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5038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Item Pass/Fail Criteria </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508000" y="1828800"/>
            <a:ext cx="15011400" cy="53340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821180" marR="0" indent="38100" algn="just">
              <a:lnSpc>
                <a:spcPct val="103000"/>
              </a:lnSpc>
              <a:spcBef>
                <a:spcPts val="0"/>
              </a:spcBef>
              <a:spcAft>
                <a:spcPts val="50"/>
              </a:spcAft>
            </a:pPr>
            <a:r>
              <a:rPr lang="en-US" sz="2800" dirty="0">
                <a:solidFill>
                  <a:srgbClr val="000000"/>
                </a:solidFill>
                <a:latin typeface="Times New Roman" panose="02020603050405020304" pitchFamily="18" charset="0"/>
              </a:rPr>
              <a:t> </a:t>
            </a:r>
          </a:p>
          <a:p>
            <a:pPr marR="0" lvl="0" algn="just">
              <a:lnSpc>
                <a:spcPct val="103000"/>
              </a:lnSpc>
              <a:spcBef>
                <a:spcPts val="0"/>
              </a:spcBef>
              <a:spcAft>
                <a:spcPts val="50"/>
              </a:spcAft>
            </a:pPr>
            <a:r>
              <a:rPr lang="en-US" sz="2800" b="1" dirty="0">
                <a:solidFill>
                  <a:srgbClr val="000000"/>
                </a:solidFill>
                <a:latin typeface="Times New Roman" panose="02020603050405020304" pitchFamily="18" charset="0"/>
              </a:rPr>
              <a:t>High Level Tests:</a:t>
            </a:r>
          </a:p>
          <a:p>
            <a:pPr marL="342900" marR="0" lvl="0" indent="-342900" algn="just">
              <a:lnSpc>
                <a:spcPct val="103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rPr>
              <a:t>Test Accomplishment: The high level test are said to be completed when the system runs successfully and efficiently and produce the required result with minimal bugs.</a:t>
            </a:r>
          </a:p>
          <a:p>
            <a:pPr marL="342900" marR="0" lvl="0" indent="-342900" algn="just">
              <a:lnSpc>
                <a:spcPct val="103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rPr>
              <a:t>Bugs Acceptability: Minor bugs and defects are acceptable if they do not cause the failure of the system or crashing.</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96878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Item Pass/Fail Criteria </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508000" y="1828800"/>
            <a:ext cx="15011400" cy="53340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821180" marR="0" indent="38100" algn="just">
              <a:lnSpc>
                <a:spcPct val="103000"/>
              </a:lnSpc>
              <a:spcBef>
                <a:spcPts val="0"/>
              </a:spcBef>
              <a:spcAft>
                <a:spcPts val="50"/>
              </a:spcAft>
            </a:pPr>
            <a:r>
              <a:rPr lang="en-US" sz="2800" dirty="0">
                <a:solidFill>
                  <a:srgbClr val="000000"/>
                </a:solidFill>
                <a:latin typeface="Times New Roman" panose="02020603050405020304" pitchFamily="18" charset="0"/>
              </a:rPr>
              <a:t> </a:t>
            </a:r>
          </a:p>
          <a:p>
            <a:pPr algn="just">
              <a:lnSpc>
                <a:spcPct val="103000"/>
              </a:lnSpc>
              <a:spcBef>
                <a:spcPts val="0"/>
              </a:spcBef>
            </a:pPr>
            <a:r>
              <a:rPr lang="en-US" sz="2800" b="1" dirty="0">
                <a:solidFill>
                  <a:srgbClr val="000000"/>
                </a:solidFill>
                <a:latin typeface="Times New Roman" panose="02020603050405020304" pitchFamily="18" charset="0"/>
              </a:rPr>
              <a:t>Application </a:t>
            </a:r>
          </a:p>
          <a:p>
            <a:pPr marL="457200" indent="-457200" algn="just">
              <a:lnSpc>
                <a:spcPct val="103000"/>
              </a:lnSpc>
              <a:spcBef>
                <a:spcPts val="0"/>
              </a:spcBef>
              <a:buFont typeface="Arial" panose="020B0604020202020204" pitchFamily="34" charset="0"/>
              <a:buChar char="•"/>
            </a:pPr>
            <a:r>
              <a:rPr lang="en-US" sz="2800" dirty="0">
                <a:solidFill>
                  <a:srgbClr val="000000"/>
                </a:solidFill>
                <a:latin typeface="Times New Roman" panose="02020603050405020304" pitchFamily="18" charset="0"/>
              </a:rPr>
              <a:t>The application will receive a Passed status if it accomplishes in producing more than 85% accurate results. </a:t>
            </a:r>
          </a:p>
          <a:p>
            <a:pPr marL="457200" indent="-457200" algn="just">
              <a:lnSpc>
                <a:spcPct val="103000"/>
              </a:lnSpc>
              <a:spcBef>
                <a:spcPts val="0"/>
              </a:spcBef>
              <a:buFont typeface="Arial" panose="020B0604020202020204" pitchFamily="34" charset="0"/>
              <a:buChar char="•"/>
            </a:pPr>
            <a:r>
              <a:rPr lang="en-US" sz="2800" dirty="0">
                <a:solidFill>
                  <a:srgbClr val="000000"/>
                </a:solidFill>
                <a:latin typeface="Times New Roman" panose="02020603050405020304" pitchFamily="18" charset="0"/>
              </a:rPr>
              <a:t>The application will receive a failed status if it produces less than 85% accurate results.</a:t>
            </a:r>
          </a:p>
          <a:p>
            <a:pPr algn="just">
              <a:lnSpc>
                <a:spcPct val="103000"/>
              </a:lnSpc>
              <a:spcBef>
                <a:spcPts val="0"/>
              </a:spcBef>
            </a:pPr>
            <a:r>
              <a:rPr lang="en-US" sz="2800" b="1" dirty="0">
                <a:solidFill>
                  <a:srgbClr val="000000"/>
                </a:solidFill>
                <a:latin typeface="Times New Roman" panose="02020603050405020304" pitchFamily="18" charset="0"/>
              </a:rPr>
              <a:t>Data Conversion </a:t>
            </a:r>
          </a:p>
          <a:p>
            <a:pPr marL="457200" indent="-457200" algn="just">
              <a:lnSpc>
                <a:spcPct val="103000"/>
              </a:lnSpc>
              <a:spcBef>
                <a:spcPts val="0"/>
              </a:spcBef>
              <a:buFont typeface="Arial" panose="020B0604020202020204" pitchFamily="34" charset="0"/>
              <a:buChar char="•"/>
            </a:pPr>
            <a:r>
              <a:rPr lang="en-US" sz="2800" dirty="0">
                <a:solidFill>
                  <a:srgbClr val="000000"/>
                </a:solidFill>
                <a:latin typeface="Times New Roman" panose="02020603050405020304" pitchFamily="18" charset="0"/>
              </a:rPr>
              <a:t>Success criteria for data conversion are outlined in the Data Conversion Plan.</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2744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800" b="1" u="sng" dirty="0">
                <a:solidFill>
                  <a:srgbClr val="000000"/>
                </a:solidFill>
                <a:effectLst/>
                <a:latin typeface="Times New Roman" panose="02020603050405020304" pitchFamily="18" charset="0"/>
                <a:ea typeface="Times New Roman" panose="02020603050405020304" pitchFamily="18" charset="0"/>
              </a:rPr>
              <a:t>Test Deliverables  </a:t>
            </a:r>
            <a:br>
              <a:rPr lang="en-US" sz="4800" b="1" dirty="0">
                <a:solidFill>
                  <a:srgbClr val="000000"/>
                </a:solidFill>
                <a:effectLst/>
                <a:latin typeface="Times New Roman" panose="02020603050405020304" pitchFamily="18" charset="0"/>
                <a:ea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584200" y="1981200"/>
            <a:ext cx="15392400" cy="68580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11125" marR="0" indent="-6350" algn="just">
              <a:lnSpc>
                <a:spcPct val="110000"/>
              </a:lnSpc>
              <a:spcBef>
                <a:spcPts val="0"/>
              </a:spcBef>
              <a:spcAft>
                <a:spcPts val="0"/>
              </a:spcAft>
            </a:pPr>
            <a:r>
              <a:rPr lang="en-US" sz="2400" dirty="0">
                <a:solidFill>
                  <a:srgbClr val="000000"/>
                </a:solidFill>
                <a:effectLst/>
                <a:latin typeface="Times New Roman" panose="02020603050405020304" pitchFamily="18" charset="0"/>
                <a:ea typeface="Calibri" panose="020F0502020204030204" pitchFamily="34" charset="0"/>
              </a:rPr>
              <a:t>Test deliverables of the document are:</a:t>
            </a:r>
          </a:p>
          <a:p>
            <a:pPr marR="0" lvl="0" algn="just" fontAlgn="base">
              <a:lnSpc>
                <a:spcPct val="103000"/>
              </a:lnSpc>
              <a:spcBef>
                <a:spcPts val="0"/>
              </a:spcBef>
              <a:spcAft>
                <a:spcPts val="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plan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514350" marR="0" indent="-342900" algn="just">
              <a:lnSpc>
                <a:spcPct val="103000"/>
              </a:lnSpc>
              <a:spcBef>
                <a:spcPts val="0"/>
              </a:spcBef>
              <a:spcAft>
                <a:spcPts val="5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Data gathering, testing models and philosophy, experiments, and an arrangement for directing tests are all important for this interaction.</a:t>
            </a:r>
            <a:endParaRPr lang="en-US" sz="2000" dirty="0">
              <a:effectLst/>
              <a:latin typeface="Times New Roman" panose="02020603050405020304" pitchFamily="18" charset="0"/>
              <a:ea typeface="Times New Roman" panose="02020603050405020304" pitchFamily="18" charset="0"/>
            </a:endParaRPr>
          </a:p>
          <a:p>
            <a:pPr marR="0" lvl="0" algn="just" fontAlgn="base">
              <a:lnSpc>
                <a:spcPct val="103000"/>
              </a:lnSpc>
              <a:spcBef>
                <a:spcPts val="0"/>
              </a:spcBef>
              <a:spcAft>
                <a:spcPts val="5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design specifications</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342900" marR="0" lvl="0" indent="-342900" algn="just" fontAlgn="base">
              <a:lnSpc>
                <a:spcPct val="103000"/>
              </a:lnSpc>
              <a:spcBef>
                <a:spcPts val="0"/>
              </a:spcBef>
              <a:spcAft>
                <a:spcPts val="50"/>
              </a:spcAft>
              <a:buClr>
                <a:srgbClr val="000000"/>
              </a:buClr>
              <a:buSzPct val="100000"/>
              <a:buFont typeface="Arial" panose="020B0604020202020204" pitchFamily="34" charset="0"/>
              <a:buChar char="•"/>
            </a:pP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The test plan-close to the system used to make and run the tests are associated with this deliverable.</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R="0" lvl="0" algn="just" fontAlgn="base">
              <a:lnSpc>
                <a:spcPct val="103000"/>
              </a:lnSpc>
              <a:spcBef>
                <a:spcPts val="0"/>
              </a:spcBef>
              <a:spcAft>
                <a:spcPts val="5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case specifications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171450" marR="0" algn="just">
              <a:lnSpc>
                <a:spcPct val="103000"/>
              </a:lnSpc>
              <a:spcBef>
                <a:spcPts val="0"/>
              </a:spcBef>
              <a:spcAft>
                <a:spcPts val="50"/>
              </a:spcAft>
            </a:pPr>
            <a:r>
              <a:rPr lang="en-US" sz="2000" dirty="0">
                <a:solidFill>
                  <a:srgbClr val="000000"/>
                </a:solidFill>
                <a:effectLst/>
                <a:latin typeface="Times New Roman" panose="02020603050405020304" pitchFamily="18" charset="0"/>
                <a:ea typeface="Times New Roman" panose="02020603050405020304" pitchFamily="18" charset="0"/>
              </a:rPr>
              <a:t>The conditions and criteria for the results, along with the specifications of the functionalities that were tested, are included.</a:t>
            </a:r>
            <a:endParaRPr lang="en-US" sz="2000" dirty="0">
              <a:effectLst/>
              <a:latin typeface="Times New Roman" panose="02020603050405020304" pitchFamily="18" charset="0"/>
              <a:ea typeface="Times New Roman" panose="02020603050405020304" pitchFamily="18" charset="0"/>
            </a:endParaRPr>
          </a:p>
          <a:p>
            <a:pPr marR="0" lvl="0" algn="just" fontAlgn="base">
              <a:lnSpc>
                <a:spcPct val="103000"/>
              </a:lnSpc>
              <a:spcBef>
                <a:spcPts val="0"/>
              </a:spcBef>
              <a:spcAft>
                <a:spcPts val="5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procedure specifications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514350" marR="0" indent="-342900" algn="just">
              <a:lnSpc>
                <a:spcPct val="103000"/>
              </a:lnSpc>
              <a:spcBef>
                <a:spcPts val="0"/>
              </a:spcBef>
              <a:spcAft>
                <a:spcPts val="5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It incorporates the picked sort of testing strategy. For instance, our picked type is dim box testing since it remembers effective and exhaustive testing for both interior and outer degree of the item.</a:t>
            </a:r>
            <a:endParaRPr lang="en-US" sz="2000" dirty="0">
              <a:effectLst/>
              <a:latin typeface="Times New Roman" panose="02020603050405020304" pitchFamily="18" charset="0"/>
              <a:ea typeface="Times New Roman" panose="02020603050405020304" pitchFamily="18" charset="0"/>
            </a:endParaRPr>
          </a:p>
          <a:p>
            <a:pPr marR="0" lvl="0" algn="just" fontAlgn="base">
              <a:lnSpc>
                <a:spcPct val="103000"/>
              </a:lnSpc>
              <a:spcBef>
                <a:spcPts val="0"/>
              </a:spcBef>
              <a:spcAft>
                <a:spcPts val="5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item transmittal reports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514350" marR="0" indent="-342900" algn="just">
              <a:lnSpc>
                <a:spcPct val="103000"/>
              </a:lnSpc>
              <a:spcBef>
                <a:spcPts val="0"/>
              </a:spcBef>
              <a:spcAft>
                <a:spcPts val="5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List of entities to be tested are included.</a:t>
            </a:r>
            <a:endParaRPr lang="en-US" sz="2000" dirty="0">
              <a:effectLst/>
              <a:latin typeface="Times New Roman" panose="02020603050405020304" pitchFamily="18" charset="0"/>
              <a:ea typeface="Times New Roman" panose="02020603050405020304" pitchFamily="18" charset="0"/>
            </a:endParaRPr>
          </a:p>
          <a:p>
            <a:pPr marR="0" lvl="0" algn="just" fontAlgn="base">
              <a:lnSpc>
                <a:spcPct val="103000"/>
              </a:lnSpc>
              <a:spcBef>
                <a:spcPts val="0"/>
              </a:spcBef>
              <a:spcAft>
                <a:spcPts val="5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logs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514350" marR="0" indent="-342900" algn="just">
              <a:lnSpc>
                <a:spcPct val="103000"/>
              </a:lnSpc>
              <a:spcBef>
                <a:spcPts val="0"/>
              </a:spcBef>
              <a:spcAft>
                <a:spcPts val="5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The test data and received outcomes are included. </a:t>
            </a:r>
            <a:endParaRPr lang="en-US" sz="2000" dirty="0">
              <a:effectLst/>
              <a:latin typeface="Times New Roman" panose="02020603050405020304" pitchFamily="18" charset="0"/>
              <a:ea typeface="Times New Roman" panose="02020603050405020304" pitchFamily="18" charset="0"/>
            </a:endParaRPr>
          </a:p>
          <a:p>
            <a:pPr marR="0" lvl="0" algn="just" fontAlgn="base">
              <a:lnSpc>
                <a:spcPct val="103000"/>
              </a:lnSpc>
              <a:spcBef>
                <a:spcPts val="0"/>
              </a:spcBef>
              <a:spcAft>
                <a:spcPts val="5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Incident Reports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514350" marR="0" indent="-342900" algn="just">
              <a:lnSpc>
                <a:spcPct val="103000"/>
              </a:lnSpc>
              <a:spcBef>
                <a:spcPts val="0"/>
              </a:spcBef>
              <a:spcAft>
                <a:spcPts val="5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Any defects/ bugs and abnormality found in behavior of the app are included.</a:t>
            </a:r>
            <a:endParaRPr lang="en-US" sz="2000" dirty="0">
              <a:effectLst/>
              <a:latin typeface="Times New Roman" panose="02020603050405020304" pitchFamily="18" charset="0"/>
              <a:ea typeface="Times New Roman" panose="02020603050405020304" pitchFamily="18" charset="0"/>
            </a:endParaRPr>
          </a:p>
          <a:p>
            <a:pPr marR="0" lvl="0" algn="just" fontAlgn="base">
              <a:lnSpc>
                <a:spcPct val="103000"/>
              </a:lnSpc>
              <a:spcBef>
                <a:spcPts val="0"/>
              </a:spcBef>
              <a:spcAft>
                <a:spcPts val="5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Summary reports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514350" marR="0" indent="-342900" algn="just">
              <a:lnSpc>
                <a:spcPct val="103000"/>
              </a:lnSpc>
              <a:spcBef>
                <a:spcPts val="0"/>
              </a:spcBef>
              <a:spcAft>
                <a:spcPts val="5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A brief overview of whole procedure with statistical data is included.</a:t>
            </a:r>
            <a:endParaRPr lang="en-US" sz="2000" dirty="0">
              <a:effectLst/>
              <a:latin typeface="Times New Roman" panose="02020603050405020304" pitchFamily="18" charset="0"/>
              <a:ea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4670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800" b="1" u="sng" dirty="0">
                <a:solidFill>
                  <a:srgbClr val="000000"/>
                </a:solidFill>
                <a:effectLst/>
                <a:latin typeface="Times New Roman" panose="02020603050405020304" pitchFamily="18" charset="0"/>
                <a:ea typeface="Times New Roman" panose="02020603050405020304" pitchFamily="18" charset="0"/>
              </a:rPr>
              <a:t>Test Tasks  </a:t>
            </a:r>
            <a:br>
              <a:rPr lang="en-US" sz="4800" b="1" dirty="0">
                <a:solidFill>
                  <a:srgbClr val="000000"/>
                </a:solidFill>
                <a:effectLst/>
                <a:latin typeface="Times New Roman" panose="02020603050405020304" pitchFamily="18" charset="0"/>
                <a:ea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1270000" y="1981200"/>
            <a:ext cx="13487400" cy="68580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91CBB60-C1B6-3797-A1BB-FC31FC2EB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200" y="2620181"/>
            <a:ext cx="8610600" cy="5436497"/>
          </a:xfrm>
          <a:prstGeom prst="rect">
            <a:avLst/>
          </a:prstGeom>
        </p:spPr>
      </p:pic>
    </p:spTree>
    <p:extLst>
      <p:ext uri="{BB962C8B-B14F-4D97-AF65-F5344CB8AC3E}">
        <p14:creationId xmlns:p14="http://schemas.microsoft.com/office/powerpoint/2010/main" val="22295248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800" b="1" u="sng" dirty="0">
                <a:solidFill>
                  <a:srgbClr val="000000"/>
                </a:solidFill>
                <a:effectLst/>
                <a:latin typeface="Times New Roman" panose="02020603050405020304" pitchFamily="18" charset="0"/>
                <a:ea typeface="Times New Roman" panose="02020603050405020304" pitchFamily="18" charset="0"/>
              </a:rPr>
              <a:t>Environmental Needs  </a:t>
            </a:r>
            <a:br>
              <a:rPr lang="en-US" sz="4800" b="1" dirty="0">
                <a:solidFill>
                  <a:srgbClr val="000000"/>
                </a:solidFill>
                <a:effectLst/>
                <a:latin typeface="Times New Roman" panose="02020603050405020304" pitchFamily="18" charset="0"/>
                <a:ea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1117600" y="2667000"/>
            <a:ext cx="13487400" cy="68580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just">
              <a:lnSpc>
                <a:spcPct val="103000"/>
              </a:lnSpc>
              <a:spcBef>
                <a:spcPts val="0"/>
              </a:spcBef>
              <a:buFont typeface="Symbol" panose="05050102010706020507" pitchFamily="18" charset="2"/>
              <a:buChar char=""/>
            </a:pPr>
            <a:r>
              <a:rPr lang="en-US" sz="2800" dirty="0">
                <a:solidFill>
                  <a:srgbClr val="000000"/>
                </a:solidFill>
                <a:latin typeface="Times New Roman" panose="02020603050405020304" pitchFamily="18" charset="0"/>
              </a:rPr>
              <a:t>Following are the environmental needs for carrying out our test plan:</a:t>
            </a:r>
          </a:p>
          <a:p>
            <a:pPr marL="342900" indent="-342900" algn="just" fontAlgn="base">
              <a:lnSpc>
                <a:spcPct val="103000"/>
              </a:lnSpc>
              <a:spcBef>
                <a:spcPts val="0"/>
              </a:spcBef>
              <a:buClr>
                <a:srgbClr val="000000"/>
              </a:buClr>
              <a:buSzPct val="100000"/>
              <a:buFont typeface="Symbol" panose="05050102010706020507" pitchFamily="18" charset="2"/>
              <a:buChar char=""/>
            </a:pPr>
            <a:r>
              <a:rPr lang="en-US" sz="2800" dirty="0">
                <a:solidFill>
                  <a:srgbClr val="000000"/>
                </a:solidFill>
                <a:latin typeface="Times New Roman" panose="02020603050405020304" pitchFamily="18" charset="0"/>
              </a:rPr>
              <a:t>Stable internet connection for both mobile and web applications</a:t>
            </a:r>
          </a:p>
          <a:p>
            <a:pPr marL="342900" indent="-342900" algn="just" fontAlgn="base">
              <a:lnSpc>
                <a:spcPct val="103000"/>
              </a:lnSpc>
              <a:spcBef>
                <a:spcPts val="0"/>
              </a:spcBef>
              <a:buClr>
                <a:srgbClr val="000000"/>
              </a:buClr>
              <a:buSzPct val="100000"/>
              <a:buFont typeface="Symbol" panose="05050102010706020507" pitchFamily="18" charset="2"/>
              <a:buChar char=""/>
            </a:pPr>
            <a:r>
              <a:rPr lang="en-US" sz="2800" dirty="0">
                <a:solidFill>
                  <a:srgbClr val="000000"/>
                </a:solidFill>
                <a:latin typeface="Times New Roman" panose="02020603050405020304" pitchFamily="18" charset="0"/>
              </a:rPr>
              <a:t>Devices with Android 6 and above, or iOS 11 and above.</a:t>
            </a:r>
          </a:p>
          <a:p>
            <a:pPr marL="342900" indent="-342900" algn="just" fontAlgn="base">
              <a:lnSpc>
                <a:spcPct val="103000"/>
              </a:lnSpc>
              <a:spcBef>
                <a:spcPts val="0"/>
              </a:spcBef>
              <a:buClr>
                <a:srgbClr val="000000"/>
              </a:buClr>
              <a:buSzPct val="100000"/>
              <a:buFont typeface="Symbol" panose="05050102010706020507" pitchFamily="18" charset="2"/>
              <a:buChar char=""/>
            </a:pPr>
            <a:r>
              <a:rPr lang="en-US" sz="2800" dirty="0">
                <a:solidFill>
                  <a:srgbClr val="000000"/>
                </a:solidFill>
                <a:latin typeface="Times New Roman" panose="02020603050405020304" pitchFamily="18" charset="0"/>
              </a:rPr>
              <a:t>Web browsers that support HTML 5.</a:t>
            </a:r>
          </a:p>
          <a:p>
            <a:pPr marL="342900" indent="-342900" algn="just" fontAlgn="base">
              <a:lnSpc>
                <a:spcPct val="103000"/>
              </a:lnSpc>
              <a:spcBef>
                <a:spcPts val="0"/>
              </a:spcBef>
              <a:buClr>
                <a:srgbClr val="000000"/>
              </a:buClr>
              <a:buSzPct val="100000"/>
              <a:buFont typeface="Symbol" panose="05050102010706020507" pitchFamily="18" charset="2"/>
              <a:buChar char=""/>
            </a:pPr>
            <a:r>
              <a:rPr lang="en-US" sz="2800" dirty="0">
                <a:solidFill>
                  <a:srgbClr val="000000"/>
                </a:solidFill>
                <a:latin typeface="Times New Roman" panose="02020603050405020304" pitchFamily="18" charset="0"/>
              </a:rPr>
              <a:t>The Data should already be trained for the desired region and race of humans.</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5385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Testing Methodology </a:t>
            </a:r>
          </a:p>
        </p:txBody>
      </p:sp>
      <p:graphicFrame>
        <p:nvGraphicFramePr>
          <p:cNvPr id="5" name="Table 4">
            <a:extLst>
              <a:ext uri="{FF2B5EF4-FFF2-40B4-BE49-F238E27FC236}">
                <a16:creationId xmlns:a16="http://schemas.microsoft.com/office/drawing/2014/main" id="{C52198B2-177E-3B4B-88DF-0BBC197EFC0B}"/>
              </a:ext>
            </a:extLst>
          </p:cNvPr>
          <p:cNvGraphicFramePr>
            <a:graphicFrameLocks noGrp="1"/>
          </p:cNvGraphicFramePr>
          <p:nvPr/>
        </p:nvGraphicFramePr>
        <p:xfrm>
          <a:off x="127000" y="1905000"/>
          <a:ext cx="16002000" cy="7162800"/>
        </p:xfrm>
        <a:graphic>
          <a:graphicData uri="http://schemas.openxmlformats.org/drawingml/2006/table">
            <a:tbl>
              <a:tblPr firstRow="1" firstCol="1" bandRow="1">
                <a:tableStyleId>{5C22544A-7EE6-4342-B048-85BDC9FD1C3A}</a:tableStyleId>
              </a:tblPr>
              <a:tblGrid>
                <a:gridCol w="3866255">
                  <a:extLst>
                    <a:ext uri="{9D8B030D-6E8A-4147-A177-3AD203B41FA5}">
                      <a16:colId xmlns:a16="http://schemas.microsoft.com/office/drawing/2014/main" val="2583297872"/>
                    </a:ext>
                  </a:extLst>
                </a:gridCol>
                <a:gridCol w="12135745">
                  <a:extLst>
                    <a:ext uri="{9D8B030D-6E8A-4147-A177-3AD203B41FA5}">
                      <a16:colId xmlns:a16="http://schemas.microsoft.com/office/drawing/2014/main" val="50083120"/>
                    </a:ext>
                  </a:extLst>
                </a:gridCol>
              </a:tblGrid>
              <a:tr h="237002">
                <a:tc>
                  <a:txBody>
                    <a:bodyPr/>
                    <a:lstStyle/>
                    <a:p>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526892"/>
                  </a:ext>
                </a:extLst>
              </a:tr>
              <a:tr h="536431">
                <a:tc>
                  <a:txBody>
                    <a:bodyPr/>
                    <a:lstStyle/>
                    <a:p>
                      <a:pPr marL="457200" lvl="1" indent="0" algn="just">
                        <a:lnSpc>
                          <a:spcPct val="150000"/>
                        </a:lnSpc>
                        <a:spcBef>
                          <a:spcPts val="2400"/>
                        </a:spcBef>
                        <a:spcAft>
                          <a:spcPts val="300"/>
                        </a:spcAft>
                        <a:buSzPts val="1400"/>
                        <a:buFont typeface="+mj-lt"/>
                        <a:buNone/>
                      </a:pPr>
                      <a:r>
                        <a:rPr lang="en-US" sz="2400" b="1" kern="1600" dirty="0">
                          <a:effectLst/>
                          <a:latin typeface="Times New Roman" panose="02020603050405020304" pitchFamily="18" charset="0"/>
                          <a:ea typeface="Times New Roman" panose="02020603050405020304" pitchFamily="18" charset="0"/>
                          <a:cs typeface="Times New Roman" panose="02020603050405020304" pitchFamily="18" charset="0"/>
                        </a:rPr>
                        <a:t>Grey Box Testing</a:t>
                      </a:r>
                      <a:endParaRPr lang="en-PK" sz="2400" b="1" kern="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Testing is done at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internal level</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of the code as well as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outer level</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a:t>
                      </a:r>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733006526"/>
                  </a:ext>
                </a:extLst>
              </a:tr>
              <a:tr h="2273744">
                <a:tc>
                  <a:txBody>
                    <a:bodyPr/>
                    <a:lstStyle/>
                    <a:p>
                      <a:pPr marL="457200" lvl="1" indent="0" algn="just">
                        <a:lnSpc>
                          <a:spcPct val="150000"/>
                        </a:lnSpc>
                        <a:spcBef>
                          <a:spcPts val="2400"/>
                        </a:spcBef>
                        <a:spcAft>
                          <a:spcPts val="300"/>
                        </a:spcAft>
                        <a:buSzPts val="1400"/>
                        <a:buFont typeface="+mj-lt"/>
                        <a:buNone/>
                      </a:pPr>
                      <a:r>
                        <a:rPr lang="en-US" sz="2400" b="1" kern="1600" dirty="0">
                          <a:effectLst/>
                          <a:latin typeface="Times New Roman" panose="02020603050405020304" pitchFamily="18" charset="0"/>
                          <a:ea typeface="Times New Roman" panose="02020603050405020304" pitchFamily="18" charset="0"/>
                          <a:cs typeface="Times New Roman" panose="02020603050405020304" pitchFamily="18" charset="0"/>
                        </a:rPr>
                        <a:t>Verification</a:t>
                      </a:r>
                      <a:endParaRPr lang="en-PK" sz="2400" b="1" kern="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All the processes cycle of the system are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tested</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thoroughly to make sure that the system is bug free as much as possible.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All the prepared documents, design and code are tested to check whether they are according to the requirements or not. All the security measures are evaluated in detail.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data from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each user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needs to be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verified</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because the app has to deal with it.</a:t>
                      </a:r>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430893364"/>
                  </a:ext>
                </a:extLst>
              </a:tr>
              <a:tr h="1862164">
                <a:tc>
                  <a:txBody>
                    <a:bodyPr/>
                    <a:lstStyle/>
                    <a:p>
                      <a:pPr marL="457200" lvl="1" indent="0" algn="just">
                        <a:lnSpc>
                          <a:spcPct val="150000"/>
                        </a:lnSpc>
                        <a:spcBef>
                          <a:spcPts val="2400"/>
                        </a:spcBef>
                        <a:spcAft>
                          <a:spcPts val="300"/>
                        </a:spcAft>
                        <a:buSzPts val="1400"/>
                        <a:buFont typeface="+mj-lt"/>
                        <a:buNone/>
                      </a:pPr>
                      <a:r>
                        <a:rPr lang="en-US" sz="2400" b="1" kern="1600" dirty="0">
                          <a:effectLst/>
                          <a:latin typeface="Times New Roman" panose="02020603050405020304" pitchFamily="18" charset="0"/>
                          <a:ea typeface="Times New Roman" panose="02020603050405020304" pitchFamily="18" charset="0"/>
                          <a:cs typeface="Times New Roman" panose="02020603050405020304" pitchFamily="18" charset="0"/>
                        </a:rPr>
                        <a:t>Validation</a:t>
                      </a:r>
                      <a:endParaRPr lang="en-PK" sz="2400" b="1" kern="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key objective of validation is to make sure that whether the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product being built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is according to the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user requirements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or not.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So, validation of the system is done make sure that all the built product is in accordance with the user requirements.</a:t>
                      </a:r>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60722754"/>
                  </a:ext>
                </a:extLst>
              </a:tr>
              <a:tr h="2253459">
                <a:tc>
                  <a:txBody>
                    <a:bodyPr/>
                    <a:lstStyle/>
                    <a:p>
                      <a:pPr marL="457200" lvl="1" indent="0" algn="just">
                        <a:lnSpc>
                          <a:spcPct val="150000"/>
                        </a:lnSpc>
                        <a:spcBef>
                          <a:spcPts val="2400"/>
                        </a:spcBef>
                        <a:spcAft>
                          <a:spcPts val="300"/>
                        </a:spcAft>
                        <a:buSzPts val="1400"/>
                        <a:buFont typeface="+mj-lt"/>
                        <a:buNone/>
                      </a:pPr>
                      <a:r>
                        <a:rPr lang="en-US" sz="2400" b="1" kern="1600" dirty="0">
                          <a:effectLst/>
                          <a:latin typeface="Times New Roman" panose="02020603050405020304" pitchFamily="18" charset="0"/>
                          <a:ea typeface="Times New Roman" panose="02020603050405020304" pitchFamily="18" charset="0"/>
                          <a:cs typeface="Times New Roman" panose="02020603050405020304" pitchFamily="18" charset="0"/>
                        </a:rPr>
                        <a:t>Usability Testing</a:t>
                      </a:r>
                      <a:endParaRPr lang="en-PK" sz="2400" b="1" kern="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features and uses of the system are checked whether they </a:t>
                      </a:r>
                      <a:r>
                        <a:rPr lang="en-US" sz="2400" b="0" kern="1200" dirty="0">
                          <a:solidFill>
                            <a:schemeClr val="dk1"/>
                          </a:solidFill>
                          <a:effectLst/>
                          <a:latin typeface="Times New Roman" panose="02020603050405020304" pitchFamily="18" charset="0"/>
                          <a:ea typeface="+mn-ea"/>
                          <a:cs typeface="Times New Roman" panose="02020603050405020304" pitchFamily="18" charset="0"/>
                        </a:rPr>
                        <a:t>are</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 user-friendly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or not.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usability will be tested to make sure that the end-user  can understand the product easily.</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As the system will be used by both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technical and non-technical users</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they should not face any major bugs.</a:t>
                      </a:r>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454894437"/>
                  </a:ext>
                </a:extLst>
              </a:tr>
            </a:tbl>
          </a:graphicData>
        </a:graphic>
      </p:graphicFrame>
    </p:spTree>
    <p:extLst>
      <p:ext uri="{BB962C8B-B14F-4D97-AF65-F5344CB8AC3E}">
        <p14:creationId xmlns:p14="http://schemas.microsoft.com/office/powerpoint/2010/main" val="41234121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Testing Methodology </a:t>
            </a:r>
          </a:p>
        </p:txBody>
      </p:sp>
      <p:graphicFrame>
        <p:nvGraphicFramePr>
          <p:cNvPr id="5" name="Table 4">
            <a:extLst>
              <a:ext uri="{FF2B5EF4-FFF2-40B4-BE49-F238E27FC236}">
                <a16:creationId xmlns:a16="http://schemas.microsoft.com/office/drawing/2014/main" id="{C52198B2-177E-3B4B-88DF-0BBC197EFC0B}"/>
              </a:ext>
            </a:extLst>
          </p:cNvPr>
          <p:cNvGraphicFramePr>
            <a:graphicFrameLocks noGrp="1"/>
          </p:cNvGraphicFramePr>
          <p:nvPr/>
        </p:nvGraphicFramePr>
        <p:xfrm>
          <a:off x="127000" y="2209800"/>
          <a:ext cx="16002000" cy="6721937"/>
        </p:xfrm>
        <a:graphic>
          <a:graphicData uri="http://schemas.openxmlformats.org/drawingml/2006/table">
            <a:tbl>
              <a:tblPr firstRow="1" firstCol="1" bandRow="1">
                <a:tableStyleId>{5C22544A-7EE6-4342-B048-85BDC9FD1C3A}</a:tableStyleId>
              </a:tblPr>
              <a:tblGrid>
                <a:gridCol w="3866255">
                  <a:extLst>
                    <a:ext uri="{9D8B030D-6E8A-4147-A177-3AD203B41FA5}">
                      <a16:colId xmlns:a16="http://schemas.microsoft.com/office/drawing/2014/main" val="2583297872"/>
                    </a:ext>
                  </a:extLst>
                </a:gridCol>
                <a:gridCol w="12135745">
                  <a:extLst>
                    <a:ext uri="{9D8B030D-6E8A-4147-A177-3AD203B41FA5}">
                      <a16:colId xmlns:a16="http://schemas.microsoft.com/office/drawing/2014/main" val="50083120"/>
                    </a:ext>
                  </a:extLst>
                </a:gridCol>
              </a:tblGrid>
              <a:tr h="120823">
                <a:tc>
                  <a:txBody>
                    <a:bodyPr/>
                    <a:lstStyle/>
                    <a:p>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526892"/>
                  </a:ext>
                </a:extLst>
              </a:tr>
              <a:tr h="2535826">
                <a:tc>
                  <a:txBody>
                    <a:bodyPr/>
                    <a:lstStyle/>
                    <a:p>
                      <a:pPr marL="457200" lvl="1" indent="0" algn="just">
                        <a:lnSpc>
                          <a:spcPct val="150000"/>
                        </a:lnSpc>
                        <a:spcBef>
                          <a:spcPts val="2400"/>
                        </a:spcBef>
                        <a:spcAft>
                          <a:spcPts val="300"/>
                        </a:spcAft>
                        <a:buSzPts val="1400"/>
                        <a:buFont typeface="+mj-lt"/>
                        <a:buNone/>
                      </a:pPr>
                      <a:r>
                        <a:rPr lang="en-US" sz="2400" b="1" kern="1600" dirty="0">
                          <a:effectLst/>
                          <a:latin typeface="Times New Roman" panose="02020603050405020304" pitchFamily="18" charset="0"/>
                          <a:ea typeface="Times New Roman" panose="02020603050405020304" pitchFamily="18" charset="0"/>
                          <a:cs typeface="Times New Roman" panose="02020603050405020304" pitchFamily="18" charset="0"/>
                        </a:rPr>
                        <a:t>Verification</a:t>
                      </a:r>
                      <a:endParaRPr lang="en-PK" sz="2400" b="1" kern="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All the processes cycle of the system are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tested</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thoroughly to make sure that the system is bug free as much as possible.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All the prepared documents, design and code are tested to check whether they are according to the requirements or not. All the security measures are evaluated in detail.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data from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each user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needs to be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verified</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because the app has to deal with it.</a:t>
                      </a:r>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430893364"/>
                  </a:ext>
                </a:extLst>
              </a:tr>
              <a:tr h="1944090">
                <a:tc>
                  <a:txBody>
                    <a:bodyPr/>
                    <a:lstStyle/>
                    <a:p>
                      <a:pPr marL="457200" lvl="1" indent="0" algn="just">
                        <a:lnSpc>
                          <a:spcPct val="150000"/>
                        </a:lnSpc>
                        <a:spcBef>
                          <a:spcPts val="2400"/>
                        </a:spcBef>
                        <a:spcAft>
                          <a:spcPts val="300"/>
                        </a:spcAft>
                        <a:buSzPts val="1400"/>
                        <a:buFont typeface="+mj-lt"/>
                        <a:buNone/>
                      </a:pPr>
                      <a:r>
                        <a:rPr lang="en-US" sz="2400" b="1" kern="1600" dirty="0">
                          <a:effectLst/>
                          <a:latin typeface="Times New Roman" panose="02020603050405020304" pitchFamily="18" charset="0"/>
                          <a:ea typeface="Times New Roman" panose="02020603050405020304" pitchFamily="18" charset="0"/>
                          <a:cs typeface="Times New Roman" panose="02020603050405020304" pitchFamily="18" charset="0"/>
                        </a:rPr>
                        <a:t>Validation</a:t>
                      </a:r>
                      <a:endParaRPr lang="en-PK" sz="2400" b="1" kern="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key objective of validation is to make sure that whether the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product being built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is according to the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user requirements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or not.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So, validation of the system is done make sure that all the built product is in accordance with the user requirements.</a:t>
                      </a:r>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60722754"/>
                  </a:ext>
                </a:extLst>
              </a:tr>
              <a:tr h="2028661">
                <a:tc>
                  <a:txBody>
                    <a:bodyPr/>
                    <a:lstStyle/>
                    <a:p>
                      <a:pPr marL="457200" lvl="1" indent="0" algn="just">
                        <a:lnSpc>
                          <a:spcPct val="150000"/>
                        </a:lnSpc>
                        <a:spcBef>
                          <a:spcPts val="2400"/>
                        </a:spcBef>
                        <a:spcAft>
                          <a:spcPts val="300"/>
                        </a:spcAft>
                        <a:buSzPts val="1400"/>
                        <a:buFont typeface="+mj-lt"/>
                        <a:buNone/>
                      </a:pPr>
                      <a:r>
                        <a:rPr lang="en-US" sz="2400" b="1" kern="1600" dirty="0">
                          <a:effectLst/>
                          <a:latin typeface="Times New Roman" panose="02020603050405020304" pitchFamily="18" charset="0"/>
                          <a:ea typeface="Times New Roman" panose="02020603050405020304" pitchFamily="18" charset="0"/>
                          <a:cs typeface="Times New Roman" panose="02020603050405020304" pitchFamily="18" charset="0"/>
                        </a:rPr>
                        <a:t>Usability Testing</a:t>
                      </a:r>
                      <a:endParaRPr lang="en-PK" sz="2400" b="1" kern="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features and uses of the system are checked whether they </a:t>
                      </a:r>
                      <a:r>
                        <a:rPr lang="en-US" sz="2400" b="0" kern="1200" dirty="0">
                          <a:solidFill>
                            <a:schemeClr val="dk1"/>
                          </a:solidFill>
                          <a:effectLst/>
                          <a:latin typeface="Times New Roman" panose="02020603050405020304" pitchFamily="18" charset="0"/>
                          <a:ea typeface="+mn-ea"/>
                          <a:cs typeface="Times New Roman" panose="02020603050405020304" pitchFamily="18" charset="0"/>
                        </a:rPr>
                        <a:t>are</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 user-friendly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or not.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usability will be tested to make sure that the end-user  can understand the product easily.</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As the system will be used by both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technical and non-technical users</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they should not face any major bugs.</a:t>
                      </a:r>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454894437"/>
                  </a:ext>
                </a:extLst>
              </a:tr>
            </a:tbl>
          </a:graphicData>
        </a:graphic>
      </p:graphicFrame>
    </p:spTree>
    <p:extLst>
      <p:ext uri="{BB962C8B-B14F-4D97-AF65-F5344CB8AC3E}">
        <p14:creationId xmlns:p14="http://schemas.microsoft.com/office/powerpoint/2010/main" val="22756640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Testing Methodology </a:t>
            </a:r>
          </a:p>
        </p:txBody>
      </p:sp>
      <p:graphicFrame>
        <p:nvGraphicFramePr>
          <p:cNvPr id="4" name="Table 3">
            <a:extLst>
              <a:ext uri="{FF2B5EF4-FFF2-40B4-BE49-F238E27FC236}">
                <a16:creationId xmlns:a16="http://schemas.microsoft.com/office/drawing/2014/main" id="{17FBE0B2-5954-D51A-5A8D-0105998950F4}"/>
              </a:ext>
            </a:extLst>
          </p:cNvPr>
          <p:cNvGraphicFramePr>
            <a:graphicFrameLocks noGrp="1"/>
          </p:cNvGraphicFramePr>
          <p:nvPr/>
        </p:nvGraphicFramePr>
        <p:xfrm>
          <a:off x="76200" y="1955171"/>
          <a:ext cx="16052800" cy="7112629"/>
        </p:xfrm>
        <a:graphic>
          <a:graphicData uri="http://schemas.openxmlformats.org/drawingml/2006/table">
            <a:tbl>
              <a:tblPr firstRow="1" firstCol="1" bandRow="1">
                <a:tableStyleId>{5C22544A-7EE6-4342-B048-85BDC9FD1C3A}</a:tableStyleId>
              </a:tblPr>
              <a:tblGrid>
                <a:gridCol w="3878529">
                  <a:extLst>
                    <a:ext uri="{9D8B030D-6E8A-4147-A177-3AD203B41FA5}">
                      <a16:colId xmlns:a16="http://schemas.microsoft.com/office/drawing/2014/main" val="118053482"/>
                    </a:ext>
                  </a:extLst>
                </a:gridCol>
                <a:gridCol w="12174271">
                  <a:extLst>
                    <a:ext uri="{9D8B030D-6E8A-4147-A177-3AD203B41FA5}">
                      <a16:colId xmlns:a16="http://schemas.microsoft.com/office/drawing/2014/main" val="779810596"/>
                    </a:ext>
                  </a:extLst>
                </a:gridCol>
              </a:tblGrid>
              <a:tr h="369721">
                <a:tc>
                  <a:txBody>
                    <a:bodyPr/>
                    <a:lstStyle/>
                    <a:p>
                      <a:endParaRPr lang="en-PK"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PK"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28447740"/>
                  </a:ext>
                </a:extLst>
              </a:tr>
              <a:tr h="1906884">
                <a:tc>
                  <a:txBody>
                    <a:bodyPr/>
                    <a:lstStyle/>
                    <a:p>
                      <a:pPr lvl="1"/>
                      <a:r>
                        <a:rPr lang="en-US" sz="2400" b="1" kern="1200" dirty="0">
                          <a:solidFill>
                            <a:schemeClr val="lt1"/>
                          </a:solidFill>
                          <a:effectLst/>
                          <a:latin typeface="Times New Roman" panose="02020603050405020304" pitchFamily="18" charset="0"/>
                          <a:ea typeface="+mn-ea"/>
                          <a:cs typeface="Times New Roman" panose="02020603050405020304" pitchFamily="18" charset="0"/>
                        </a:rPr>
                        <a:t>Module / Unit Testing </a:t>
                      </a:r>
                      <a:endParaRPr lang="en-PK" sz="24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It is the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most basic level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of testing. So, each functional requirement is tested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individually by the group members</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The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functional requirements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of each module are tested.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Most of the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bugs</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can be found in this phase because each basic functional requirement is checked thoroughly.</a:t>
                      </a:r>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54726700"/>
                  </a:ext>
                </a:extLst>
              </a:tr>
              <a:tr h="1461912">
                <a:tc>
                  <a:txBody>
                    <a:bodyPr/>
                    <a:lstStyle/>
                    <a:p>
                      <a:pPr lvl="1"/>
                      <a:r>
                        <a:rPr lang="en-US" sz="2400" b="1" kern="1200" dirty="0">
                          <a:solidFill>
                            <a:schemeClr val="lt1"/>
                          </a:solidFill>
                          <a:effectLst/>
                          <a:latin typeface="Times New Roman" panose="02020603050405020304" pitchFamily="18" charset="0"/>
                          <a:ea typeface="+mn-ea"/>
                          <a:cs typeface="Times New Roman" panose="02020603050405020304" pitchFamily="18" charset="0"/>
                        </a:rPr>
                        <a:t>Integration Testing </a:t>
                      </a:r>
                      <a:endParaRPr lang="en-PK" sz="24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Integration level testing is done to make sure that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the modules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and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major components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of the system are working properly as an entire entity.</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Testing is done to detect all kinds of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major and minor bugs</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a:t>
                      </a:r>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175395025"/>
                  </a:ext>
                </a:extLst>
              </a:tr>
              <a:tr h="1848605">
                <a:tc>
                  <a:txBody>
                    <a:bodyPr/>
                    <a:lstStyle/>
                    <a:p>
                      <a:pPr lvl="1"/>
                      <a:r>
                        <a:rPr lang="en-US" sz="2400" b="1" kern="1200" dirty="0">
                          <a:solidFill>
                            <a:schemeClr val="lt1"/>
                          </a:solidFill>
                          <a:effectLst/>
                          <a:latin typeface="Times New Roman" panose="02020603050405020304" pitchFamily="18" charset="0"/>
                          <a:ea typeface="+mn-ea"/>
                          <a:cs typeface="Times New Roman" panose="02020603050405020304" pitchFamily="18" charset="0"/>
                        </a:rPr>
                        <a:t>System Testing </a:t>
                      </a:r>
                      <a:endParaRPr lang="en-PK" sz="24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In system level testing,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the system is tested as a whole</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after the implementation of each module.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Unusual operations are performed to find any bugs or failure of the system. </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functionalities of the system are tested to ensure that the system’s result satisfy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the user requirements.</a:t>
                      </a:r>
                      <a:endParaRPr lang="en-PK" sz="24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637011950"/>
                  </a:ext>
                </a:extLst>
              </a:tr>
              <a:tr h="1525507">
                <a:tc>
                  <a:txBody>
                    <a:bodyPr/>
                    <a:lstStyle/>
                    <a:p>
                      <a:pPr marL="522488" marR="0" lvl="1" indent="0" algn="l" defTabSz="1044976" rtl="0" eaLnBrk="1" fontAlgn="auto" latinLnBrk="0" hangingPunct="1">
                        <a:lnSpc>
                          <a:spcPct val="100000"/>
                        </a:lnSpc>
                        <a:spcBef>
                          <a:spcPts val="0"/>
                        </a:spcBef>
                        <a:spcAft>
                          <a:spcPts val="0"/>
                        </a:spcAft>
                        <a:buClrTx/>
                        <a:buSzTx/>
                        <a:buFontTx/>
                        <a:buNone/>
                        <a:tabLst/>
                        <a:defRPr/>
                      </a:pPr>
                      <a:r>
                        <a:rPr lang="en-US" sz="2400" b="1" kern="1200" dirty="0">
                          <a:solidFill>
                            <a:schemeClr val="lt1"/>
                          </a:solidFill>
                          <a:effectLst/>
                          <a:latin typeface="Times New Roman" panose="02020603050405020304" pitchFamily="18" charset="0"/>
                          <a:ea typeface="+mn-ea"/>
                          <a:cs typeface="Times New Roman" panose="02020603050405020304" pitchFamily="18" charset="0"/>
                        </a:rPr>
                        <a:t>Acceptance Testing</a:t>
                      </a:r>
                      <a:endParaRPr lang="en-PK" sz="2400" b="1" kern="1200" dirty="0">
                        <a:solidFill>
                          <a:schemeClr val="lt1"/>
                        </a:solidFill>
                        <a:effectLst/>
                        <a:latin typeface="Times New Roman" panose="02020603050405020304" pitchFamily="18" charset="0"/>
                        <a:ea typeface="+mn-ea"/>
                        <a:cs typeface="Times New Roman" panose="02020603050405020304" pitchFamily="18" charset="0"/>
                      </a:endParaRPr>
                    </a:p>
                    <a:p>
                      <a:pPr lvl="1"/>
                      <a:endParaRPr lang="en-PK" sz="24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342900" marR="0" lvl="0" indent="-342900" algn="l" defTabSz="10449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software is deployed to the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users or clients</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and it will be checked whether the system is accepted by them or not.</a:t>
                      </a:r>
                    </a:p>
                    <a:p>
                      <a:pPr marL="342900" marR="0" lvl="0" indent="-342900" algn="l" defTabSz="10449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It is also made sure that the system </a:t>
                      </a:r>
                      <a:r>
                        <a:rPr lang="en-US" sz="2400" b="0" kern="1200" dirty="0">
                          <a:solidFill>
                            <a:schemeClr val="dk1"/>
                          </a:solidFill>
                          <a:effectLst/>
                          <a:latin typeface="Times New Roman" panose="02020603050405020304" pitchFamily="18" charset="0"/>
                          <a:ea typeface="+mn-ea"/>
                          <a:cs typeface="Times New Roman" panose="02020603050405020304" pitchFamily="18" charset="0"/>
                        </a:rPr>
                        <a:t>is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fulfilling their requirements</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a:t>
                      </a:r>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PK"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520404753"/>
                  </a:ext>
                </a:extLst>
              </a:tr>
            </a:tbl>
          </a:graphicData>
        </a:graphic>
      </p:graphicFrame>
    </p:spTree>
    <p:extLst>
      <p:ext uri="{BB962C8B-B14F-4D97-AF65-F5344CB8AC3E}">
        <p14:creationId xmlns:p14="http://schemas.microsoft.com/office/powerpoint/2010/main" val="17962312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List of Test Cases</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Module-1: Profile Management</a:t>
            </a: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433BC71A-8F98-4B31-B367-9202BE2500C3}"/>
              </a:ext>
            </a:extLst>
          </p:cNvPr>
          <p:cNvSpPr>
            <a:spLocks noChangeArrowheads="1"/>
          </p:cNvSpPr>
          <p:nvPr/>
        </p:nvSpPr>
        <p:spPr bwMode="auto">
          <a:xfrm>
            <a:off x="2133345" y="2960647"/>
            <a:ext cx="1657063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endParaRPr>
          </a:p>
        </p:txBody>
      </p:sp>
      <p:graphicFrame>
        <p:nvGraphicFramePr>
          <p:cNvPr id="11" name="Table 10">
            <a:extLst>
              <a:ext uri="{FF2B5EF4-FFF2-40B4-BE49-F238E27FC236}">
                <a16:creationId xmlns:a16="http://schemas.microsoft.com/office/drawing/2014/main" id="{4FBAC720-6C63-741A-62F5-C592926DBF23}"/>
              </a:ext>
            </a:extLst>
          </p:cNvPr>
          <p:cNvGraphicFramePr>
            <a:graphicFrameLocks noGrp="1"/>
          </p:cNvGraphicFramePr>
          <p:nvPr>
            <p:extLst>
              <p:ext uri="{D42A27DB-BD31-4B8C-83A1-F6EECF244321}">
                <p14:modId xmlns:p14="http://schemas.microsoft.com/office/powerpoint/2010/main" val="2386437184"/>
              </p:ext>
            </p:extLst>
          </p:nvPr>
        </p:nvGraphicFramePr>
        <p:xfrm>
          <a:off x="127000" y="1973145"/>
          <a:ext cx="15955693" cy="6935865"/>
        </p:xfrm>
        <a:graphic>
          <a:graphicData uri="http://schemas.openxmlformats.org/drawingml/2006/table">
            <a:tbl>
              <a:tblPr firstRow="1" bandRow="1">
                <a:tableStyleId>{5C22544A-7EE6-4342-B048-85BDC9FD1C3A}</a:tableStyleId>
              </a:tblPr>
              <a:tblGrid>
                <a:gridCol w="2061132">
                  <a:extLst>
                    <a:ext uri="{9D8B030D-6E8A-4147-A177-3AD203B41FA5}">
                      <a16:colId xmlns:a16="http://schemas.microsoft.com/office/drawing/2014/main" val="20000"/>
                    </a:ext>
                  </a:extLst>
                </a:gridCol>
                <a:gridCol w="2309687">
                  <a:extLst>
                    <a:ext uri="{9D8B030D-6E8A-4147-A177-3AD203B41FA5}">
                      <a16:colId xmlns:a16="http://schemas.microsoft.com/office/drawing/2014/main" val="20001"/>
                    </a:ext>
                  </a:extLst>
                </a:gridCol>
                <a:gridCol w="7357267">
                  <a:extLst>
                    <a:ext uri="{9D8B030D-6E8A-4147-A177-3AD203B41FA5}">
                      <a16:colId xmlns:a16="http://schemas.microsoft.com/office/drawing/2014/main" val="20002"/>
                    </a:ext>
                  </a:extLst>
                </a:gridCol>
                <a:gridCol w="4227607">
                  <a:extLst>
                    <a:ext uri="{9D8B030D-6E8A-4147-A177-3AD203B41FA5}">
                      <a16:colId xmlns:a16="http://schemas.microsoft.com/office/drawing/2014/main" val="4131745611"/>
                    </a:ext>
                  </a:extLst>
                </a:gridCol>
              </a:tblGrid>
              <a:tr h="825094">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1: Profile Management </a:t>
                      </a:r>
                      <a:r>
                        <a:rPr lang="en-GB" sz="2800" baseline="0" dirty="0">
                          <a:solidFill>
                            <a:srgbClr val="FF0000"/>
                          </a:solidFill>
                          <a:latin typeface="Times New Roman" panose="02020603050405020304" pitchFamily="18" charset="0"/>
                          <a:cs typeface="Times New Roman" panose="02020603050405020304" pitchFamily="18" charset="0"/>
                          <a:hlinkClick r:id="rId2" action="ppaction://hlinkfile"/>
                        </a:rPr>
                        <a:t>(Tabular Module 1.pdf)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240361">
                <a:tc>
                  <a:txBody>
                    <a:bodyPr/>
                    <a:lstStyle/>
                    <a:p>
                      <a:pPr algn="ctr"/>
                      <a:r>
                        <a:rPr lang="en-GB" sz="2200" b="1" dirty="0">
                          <a:latin typeface="Times New Roman" panose="02020603050405020304" pitchFamily="18" charset="0"/>
                          <a:cs typeface="Times New Roman" panose="02020603050405020304" pitchFamily="18" charset="0"/>
                        </a:rPr>
                        <a:t>Test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Details</a:t>
                      </a:r>
                    </a:p>
                  </a:txBody>
                  <a:tcPr/>
                </a:tc>
                <a:extLst>
                  <a:ext uri="{0D108BD9-81ED-4DB2-BD59-A6C34878D82A}">
                    <a16:rowId xmlns:a16="http://schemas.microsoft.com/office/drawing/2014/main" val="10001"/>
                  </a:ext>
                </a:extLst>
              </a:tr>
              <a:tr h="793470">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TC-1.1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Signup</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will have to create an account first</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1.1 .pdf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0192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TC-1.2 against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UC-1.2</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Login</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users will log in to their accounts when they want to use it. </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4" action="ppaction://hlinkfile"/>
                        </a:rPr>
                        <a:t>M1_UC 1.2.pdf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10192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TC-1.3 against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UC-1.3</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Sign Via Phone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 has option to sign in by using Phone.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5" action="ppaction://hlinkfile"/>
                        </a:rPr>
                        <a:t>M1_UC 1.3.pdf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10192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TC-1.4 against</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UC-1.4</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Sign In Via voice</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 has option to sign in  by using  voice  </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6" action="ppaction://hlinkfile"/>
                        </a:rPr>
                        <a:t>M1_UC 1.4.pdf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10192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TC-1.5 against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UC-1.5</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Update Profile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update their profile.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7" action="ppaction://hlinkfile"/>
                        </a:rPr>
                        <a:t>M1_UC 1.5.pdf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2994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755880" cy="1143000"/>
          </a:xfrm>
        </p:spPr>
        <p:txBody>
          <a:bodyPr/>
          <a:lstStyle/>
          <a:p>
            <a:r>
              <a:rPr lang="en-US" sz="4500" b="1" u="sng" dirty="0">
                <a:latin typeface="Times New Roman" panose="02020603050405020304" pitchFamily="18" charset="0"/>
                <a:cs typeface="Times New Roman" panose="02020603050405020304" pitchFamily="18" charset="0"/>
              </a:rPr>
              <a:t>Related System Analysis/Literature Review</a:t>
            </a:r>
            <a:br>
              <a:rPr lang="en-US" b="1" dirty="0"/>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related system analysis and literature review of other applications related to our project are given below:</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9</a:t>
            </a:fld>
            <a:endParaRPr lang="en-US" dirty="0">
              <a:solidFill>
                <a:prstClr val="white"/>
              </a:solidFill>
              <a:latin typeface="Calibri"/>
            </a:endParaRPr>
          </a:p>
        </p:txBody>
      </p:sp>
      <p:graphicFrame>
        <p:nvGraphicFramePr>
          <p:cNvPr id="4" name="Table 3">
            <a:extLst>
              <a:ext uri="{FF2B5EF4-FFF2-40B4-BE49-F238E27FC236}">
                <a16:creationId xmlns:a16="http://schemas.microsoft.com/office/drawing/2014/main" id="{612C4913-8DE6-4E75-ABB9-A4D5974C729C}"/>
              </a:ext>
            </a:extLst>
          </p:cNvPr>
          <p:cNvGraphicFramePr>
            <a:graphicFrameLocks noGrp="1"/>
          </p:cNvGraphicFramePr>
          <p:nvPr>
            <p:extLst>
              <p:ext uri="{D42A27DB-BD31-4B8C-83A1-F6EECF244321}">
                <p14:modId xmlns:p14="http://schemas.microsoft.com/office/powerpoint/2010/main" val="1703487936"/>
              </p:ext>
            </p:extLst>
          </p:nvPr>
        </p:nvGraphicFramePr>
        <p:xfrm>
          <a:off x="355600" y="2971800"/>
          <a:ext cx="15539098" cy="4648199"/>
        </p:xfrm>
        <a:graphic>
          <a:graphicData uri="http://schemas.openxmlformats.org/drawingml/2006/table">
            <a:tbl>
              <a:tblPr firstRow="1" firstCol="1" bandRow="1">
                <a:tableStyleId>{5C22544A-7EE6-4342-B048-85BDC9FD1C3A}</a:tableStyleId>
              </a:tblPr>
              <a:tblGrid>
                <a:gridCol w="4337698">
                  <a:extLst>
                    <a:ext uri="{9D8B030D-6E8A-4147-A177-3AD203B41FA5}">
                      <a16:colId xmlns:a16="http://schemas.microsoft.com/office/drawing/2014/main" val="1538060531"/>
                    </a:ext>
                  </a:extLst>
                </a:gridCol>
                <a:gridCol w="5770259">
                  <a:extLst>
                    <a:ext uri="{9D8B030D-6E8A-4147-A177-3AD203B41FA5}">
                      <a16:colId xmlns:a16="http://schemas.microsoft.com/office/drawing/2014/main" val="3375604830"/>
                    </a:ext>
                  </a:extLst>
                </a:gridCol>
                <a:gridCol w="5431141">
                  <a:extLst>
                    <a:ext uri="{9D8B030D-6E8A-4147-A177-3AD203B41FA5}">
                      <a16:colId xmlns:a16="http://schemas.microsoft.com/office/drawing/2014/main" val="545521344"/>
                    </a:ext>
                  </a:extLst>
                </a:gridCol>
              </a:tblGrid>
              <a:tr h="723437">
                <a:tc>
                  <a:txBody>
                    <a:bodyPr/>
                    <a:lstStyle/>
                    <a:p>
                      <a:pPr marL="0" marR="0" algn="ctr">
                        <a:lnSpc>
                          <a:spcPct val="150000"/>
                        </a:lnSpc>
                        <a:spcBef>
                          <a:spcPts val="0"/>
                        </a:spcBef>
                        <a:spcAft>
                          <a:spcPts val="0"/>
                        </a:spcAft>
                        <a:tabLst>
                          <a:tab pos="1333500" algn="l"/>
                        </a:tabLst>
                      </a:pPr>
                      <a:r>
                        <a:rPr lang="en-US" sz="2800" dirty="0">
                          <a:solidFill>
                            <a:schemeClr val="bg1"/>
                          </a:solidFill>
                          <a:effectLst/>
                          <a:latin typeface="Times New Roman" panose="02020603050405020304" pitchFamily="18" charset="0"/>
                          <a:cs typeface="Times New Roman" panose="02020603050405020304" pitchFamily="18" charset="0"/>
                        </a:rPr>
                        <a:t>Application Name</a:t>
                      </a:r>
                      <a:endPar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800" dirty="0">
                          <a:solidFill>
                            <a:schemeClr val="bg1"/>
                          </a:solidFill>
                          <a:effectLst/>
                          <a:latin typeface="Times New Roman" panose="02020603050405020304" pitchFamily="18" charset="0"/>
                          <a:cs typeface="Times New Roman" panose="02020603050405020304" pitchFamily="18" charset="0"/>
                        </a:rPr>
                        <a:t>Weakness </a:t>
                      </a:r>
                      <a:endPar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800" dirty="0">
                          <a:solidFill>
                            <a:schemeClr val="bg1"/>
                          </a:solidFill>
                          <a:effectLst/>
                          <a:latin typeface="Times New Roman" panose="02020603050405020304" pitchFamily="18" charset="0"/>
                          <a:cs typeface="Times New Roman" panose="02020603050405020304" pitchFamily="18" charset="0"/>
                        </a:rPr>
                        <a:t>Proposed Project Solution</a:t>
                      </a:r>
                      <a:endPar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70642146"/>
                  </a:ext>
                </a:extLst>
              </a:tr>
              <a:tr h="1476854">
                <a:tc>
                  <a:txBody>
                    <a:bodyPr/>
                    <a:lstStyle/>
                    <a:p>
                      <a:pPr marL="342900" lvl="0" indent="-342900" algn="l">
                        <a:lnSpc>
                          <a:spcPct val="115000"/>
                        </a:lnSpc>
                        <a:buFont typeface="Symbol" panose="05050102010706020507" pitchFamily="18" charset="2"/>
                        <a:buChar char=""/>
                      </a:pPr>
                      <a:r>
                        <a:rPr lang="en-US" sz="2800" dirty="0">
                          <a:solidFill>
                            <a:schemeClr val="bg1"/>
                          </a:solidFill>
                          <a:effectLst/>
                          <a:latin typeface="Times New Roman" panose="02020603050405020304" pitchFamily="18" charset="0"/>
                          <a:ea typeface="Times New Roman" panose="02020603050405020304" pitchFamily="18" charset="0"/>
                        </a:rPr>
                        <a:t>Sound Classification</a:t>
                      </a:r>
                      <a:endParaRPr lang="x-none" sz="2800" dirty="0">
                        <a:solidFill>
                          <a:schemeClr val="bg1"/>
                        </a:solidFill>
                        <a:effectLst/>
                        <a:latin typeface="Times New Roman" panose="02020603050405020304" pitchFamily="18" charset="0"/>
                        <a:ea typeface="Times New Roman" panose="02020603050405020304" pitchFamily="18" charset="0"/>
                      </a:endParaRPr>
                    </a:p>
                    <a:p>
                      <a:pPr marL="0" lvl="0" indent="0" algn="l">
                        <a:lnSpc>
                          <a:spcPct val="115000"/>
                        </a:lnSpc>
                        <a:buFont typeface="Symbol" panose="05050102010706020507" pitchFamily="18" charset="2"/>
                        <a:buNone/>
                      </a:pPr>
                      <a:endParaRPr lang="x-none"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gn="l">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There are too many sounds so there is a possibility that system can’t get sound and displays result according to need</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gn="l">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The application deals with sound and converts int facial images. The risk is low as compared to related project.</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963685464"/>
                  </a:ext>
                </a:extLst>
              </a:tr>
              <a:tr h="1476854">
                <a:tc>
                  <a:txBody>
                    <a:bodyPr/>
                    <a:lstStyle/>
                    <a:p>
                      <a:pPr marL="342900" lvl="0" indent="-342900" algn="l">
                        <a:lnSpc>
                          <a:spcPct val="115000"/>
                        </a:lnSpc>
                        <a:buFont typeface="Symbol" panose="05050102010706020507" pitchFamily="18" charset="2"/>
                        <a:buChar char=""/>
                      </a:pPr>
                      <a:r>
                        <a:rPr lang="en-US" sz="2800" dirty="0">
                          <a:effectLst/>
                          <a:latin typeface="Times New Roman" panose="02020603050405020304" pitchFamily="18" charset="0"/>
                          <a:ea typeface="Times New Roman" panose="02020603050405020304" pitchFamily="18" charset="0"/>
                        </a:rPr>
                        <a:t>Face net</a:t>
                      </a:r>
                      <a:endParaRPr lang="x-none" sz="2800" dirty="0">
                        <a:effectLst/>
                        <a:latin typeface="Times New Roman" panose="02020603050405020304" pitchFamily="18" charset="0"/>
                        <a:ea typeface="Times New Roman" panose="02020603050405020304" pitchFamily="18" charset="0"/>
                      </a:endParaRPr>
                    </a:p>
                    <a:p>
                      <a:pPr marL="0" lvl="0" indent="0" algn="l">
                        <a:lnSpc>
                          <a:spcPct val="115000"/>
                        </a:lnSpc>
                        <a:buFont typeface="Symbol" panose="05050102010706020507" pitchFamily="18" charset="2"/>
                        <a:buNone/>
                      </a:pPr>
                      <a:endParaRPr lang="x-none"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gn="l">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There are number of areas that are still left to be explored and how different ages and race play a role in face recognition.</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lvl="0" indent="0" algn="l">
                        <a:lnSpc>
                          <a:spcPct val="115000"/>
                        </a:lnSpc>
                        <a:buFont typeface="Symbol" panose="05050102010706020507" pitchFamily="18" charset="2"/>
                        <a:buNone/>
                      </a:pP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76369748"/>
                  </a:ext>
                </a:extLst>
              </a:tr>
              <a:tr h="971054">
                <a:tc>
                  <a:txBody>
                    <a:bodyPr/>
                    <a:lstStyle/>
                    <a:p>
                      <a:pPr marL="342900" lvl="0" indent="-342900" algn="l">
                        <a:lnSpc>
                          <a:spcPct val="115000"/>
                        </a:lnSpc>
                        <a:buFont typeface="Symbol" panose="05050102010706020507" pitchFamily="18" charset="2"/>
                        <a:buChar char=""/>
                      </a:pPr>
                      <a:r>
                        <a:rPr lang="en-US" sz="2800" dirty="0">
                          <a:effectLst/>
                          <a:latin typeface="Times New Roman" panose="02020603050405020304" pitchFamily="18" charset="0"/>
                          <a:ea typeface="Times New Roman" panose="02020603050405020304" pitchFamily="18" charset="0"/>
                        </a:rPr>
                        <a:t>Speech2face</a:t>
                      </a:r>
                    </a:p>
                  </a:txBody>
                  <a:tcPr marL="68580" marR="68580" marT="0" marB="0" anchor="ctr"/>
                </a:tc>
                <a:tc>
                  <a:txBody>
                    <a:bodyPr/>
                    <a:lstStyle/>
                    <a:p>
                      <a:pPr marL="342900" lvl="0" indent="-342900" algn="l">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No Mobile application, only available as a website</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lvl="0" indent="-342900" algn="l">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The application will be available on web as well as mobile application.</a:t>
                      </a:r>
                      <a:endParaRPr lang="x-none"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795465328"/>
                  </a:ext>
                </a:extLst>
              </a:tr>
            </a:tbl>
          </a:graphicData>
        </a:graphic>
      </p:graphicFrame>
    </p:spTree>
    <p:extLst>
      <p:ext uri="{BB962C8B-B14F-4D97-AF65-F5344CB8AC3E}">
        <p14:creationId xmlns:p14="http://schemas.microsoft.com/office/powerpoint/2010/main" val="25404832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List of Test Cases</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Module-1: Profile Management</a:t>
            </a: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433BC71A-8F98-4B31-B367-9202BE2500C3}"/>
              </a:ext>
            </a:extLst>
          </p:cNvPr>
          <p:cNvSpPr>
            <a:spLocks noChangeArrowheads="1"/>
          </p:cNvSpPr>
          <p:nvPr/>
        </p:nvSpPr>
        <p:spPr bwMode="auto">
          <a:xfrm>
            <a:off x="2133345" y="2960647"/>
            <a:ext cx="1657063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endParaRPr>
          </a:p>
        </p:txBody>
      </p:sp>
      <p:graphicFrame>
        <p:nvGraphicFramePr>
          <p:cNvPr id="6" name="Table 5">
            <a:extLst>
              <a:ext uri="{FF2B5EF4-FFF2-40B4-BE49-F238E27FC236}">
                <a16:creationId xmlns:a16="http://schemas.microsoft.com/office/drawing/2014/main" id="{B9D51A93-4457-2603-0CF2-1EC4CB967EEF}"/>
              </a:ext>
            </a:extLst>
          </p:cNvPr>
          <p:cNvGraphicFramePr>
            <a:graphicFrameLocks noGrp="1"/>
          </p:cNvGraphicFramePr>
          <p:nvPr>
            <p:extLst>
              <p:ext uri="{D42A27DB-BD31-4B8C-83A1-F6EECF244321}">
                <p14:modId xmlns:p14="http://schemas.microsoft.com/office/powerpoint/2010/main" val="2290006415"/>
              </p:ext>
            </p:extLst>
          </p:nvPr>
        </p:nvGraphicFramePr>
        <p:xfrm>
          <a:off x="150153" y="1905000"/>
          <a:ext cx="15955693" cy="7214398"/>
        </p:xfrm>
        <a:graphic>
          <a:graphicData uri="http://schemas.openxmlformats.org/drawingml/2006/table">
            <a:tbl>
              <a:tblPr firstRow="1" bandRow="1">
                <a:tableStyleId>{5C22544A-7EE6-4342-B048-85BDC9FD1C3A}</a:tableStyleId>
              </a:tblPr>
              <a:tblGrid>
                <a:gridCol w="2061132">
                  <a:extLst>
                    <a:ext uri="{9D8B030D-6E8A-4147-A177-3AD203B41FA5}">
                      <a16:colId xmlns:a16="http://schemas.microsoft.com/office/drawing/2014/main" val="20000"/>
                    </a:ext>
                  </a:extLst>
                </a:gridCol>
                <a:gridCol w="2309687">
                  <a:extLst>
                    <a:ext uri="{9D8B030D-6E8A-4147-A177-3AD203B41FA5}">
                      <a16:colId xmlns:a16="http://schemas.microsoft.com/office/drawing/2014/main" val="20001"/>
                    </a:ext>
                  </a:extLst>
                </a:gridCol>
                <a:gridCol w="7357267">
                  <a:extLst>
                    <a:ext uri="{9D8B030D-6E8A-4147-A177-3AD203B41FA5}">
                      <a16:colId xmlns:a16="http://schemas.microsoft.com/office/drawing/2014/main" val="20002"/>
                    </a:ext>
                  </a:extLst>
                </a:gridCol>
                <a:gridCol w="4227607">
                  <a:extLst>
                    <a:ext uri="{9D8B030D-6E8A-4147-A177-3AD203B41FA5}">
                      <a16:colId xmlns:a16="http://schemas.microsoft.com/office/drawing/2014/main" val="4131745611"/>
                    </a:ext>
                  </a:extLst>
                </a:gridCol>
              </a:tblGrid>
              <a:tr h="750926">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1: Profile Management </a:t>
                      </a:r>
                      <a:r>
                        <a:rPr lang="en-GB" sz="2800" baseline="0" dirty="0">
                          <a:solidFill>
                            <a:srgbClr val="FF0000"/>
                          </a:solidFill>
                          <a:latin typeface="Times New Roman" panose="02020603050405020304" pitchFamily="18" charset="0"/>
                          <a:cs typeface="Times New Roman" panose="02020603050405020304" pitchFamily="18" charset="0"/>
                          <a:hlinkClick r:id="rId2" action="ppaction://hlinkfile"/>
                        </a:rPr>
                        <a:t>(Tabular Module 1.pdf)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030873">
                <a:tc>
                  <a:txBody>
                    <a:bodyPr/>
                    <a:lstStyle/>
                    <a:p>
                      <a:pPr algn="ctr"/>
                      <a:r>
                        <a:rPr lang="en-GB" sz="2200" b="1" dirty="0">
                          <a:latin typeface="Times New Roman" panose="02020603050405020304" pitchFamily="18" charset="0"/>
                          <a:cs typeface="Times New Roman" panose="02020603050405020304" pitchFamily="18" charset="0"/>
                        </a:rPr>
                        <a:t>Test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Details</a:t>
                      </a:r>
                    </a:p>
                  </a:txBody>
                  <a:tcPr/>
                </a:tc>
                <a:extLst>
                  <a:ext uri="{0D108BD9-81ED-4DB2-BD59-A6C34878D82A}">
                    <a16:rowId xmlns:a16="http://schemas.microsoft.com/office/drawing/2014/main" val="10001"/>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TC-1.6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Logout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Logout from system</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1.6.pdf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6454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620668071"/>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32638962"/>
                  </a:ext>
                </a:extLst>
              </a:tr>
              <a:tr h="9276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994080533"/>
                  </a:ext>
                </a:extLst>
              </a:tr>
            </a:tbl>
          </a:graphicData>
        </a:graphic>
      </p:graphicFrame>
    </p:spTree>
    <p:extLst>
      <p:ext uri="{BB962C8B-B14F-4D97-AF65-F5344CB8AC3E}">
        <p14:creationId xmlns:p14="http://schemas.microsoft.com/office/powerpoint/2010/main" val="36747224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List of Test Cases</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Module-2: Place A Voice Record</a:t>
            </a: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433BC71A-8F98-4B31-B367-9202BE2500C3}"/>
              </a:ext>
            </a:extLst>
          </p:cNvPr>
          <p:cNvSpPr>
            <a:spLocks noChangeArrowheads="1"/>
          </p:cNvSpPr>
          <p:nvPr/>
        </p:nvSpPr>
        <p:spPr bwMode="auto">
          <a:xfrm>
            <a:off x="2133345" y="2960647"/>
            <a:ext cx="1657063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endParaRPr>
          </a:p>
        </p:txBody>
      </p:sp>
      <p:graphicFrame>
        <p:nvGraphicFramePr>
          <p:cNvPr id="6" name="Table 5">
            <a:extLst>
              <a:ext uri="{FF2B5EF4-FFF2-40B4-BE49-F238E27FC236}">
                <a16:creationId xmlns:a16="http://schemas.microsoft.com/office/drawing/2014/main" id="{B9D51A93-4457-2603-0CF2-1EC4CB967EEF}"/>
              </a:ext>
            </a:extLst>
          </p:cNvPr>
          <p:cNvGraphicFramePr>
            <a:graphicFrameLocks noGrp="1"/>
          </p:cNvGraphicFramePr>
          <p:nvPr>
            <p:extLst>
              <p:ext uri="{D42A27DB-BD31-4B8C-83A1-F6EECF244321}">
                <p14:modId xmlns:p14="http://schemas.microsoft.com/office/powerpoint/2010/main" val="1269359396"/>
              </p:ext>
            </p:extLst>
          </p:nvPr>
        </p:nvGraphicFramePr>
        <p:xfrm>
          <a:off x="150153" y="1905000"/>
          <a:ext cx="15955693" cy="6934198"/>
        </p:xfrm>
        <a:graphic>
          <a:graphicData uri="http://schemas.openxmlformats.org/drawingml/2006/table">
            <a:tbl>
              <a:tblPr firstRow="1" bandRow="1">
                <a:tableStyleId>{5C22544A-7EE6-4342-B048-85BDC9FD1C3A}</a:tableStyleId>
              </a:tblPr>
              <a:tblGrid>
                <a:gridCol w="2061132">
                  <a:extLst>
                    <a:ext uri="{9D8B030D-6E8A-4147-A177-3AD203B41FA5}">
                      <a16:colId xmlns:a16="http://schemas.microsoft.com/office/drawing/2014/main" val="20000"/>
                    </a:ext>
                  </a:extLst>
                </a:gridCol>
                <a:gridCol w="2309687">
                  <a:extLst>
                    <a:ext uri="{9D8B030D-6E8A-4147-A177-3AD203B41FA5}">
                      <a16:colId xmlns:a16="http://schemas.microsoft.com/office/drawing/2014/main" val="20001"/>
                    </a:ext>
                  </a:extLst>
                </a:gridCol>
                <a:gridCol w="7357267">
                  <a:extLst>
                    <a:ext uri="{9D8B030D-6E8A-4147-A177-3AD203B41FA5}">
                      <a16:colId xmlns:a16="http://schemas.microsoft.com/office/drawing/2014/main" val="20002"/>
                    </a:ext>
                  </a:extLst>
                </a:gridCol>
                <a:gridCol w="4227607">
                  <a:extLst>
                    <a:ext uri="{9D8B030D-6E8A-4147-A177-3AD203B41FA5}">
                      <a16:colId xmlns:a16="http://schemas.microsoft.com/office/drawing/2014/main" val="4131745611"/>
                    </a:ext>
                  </a:extLst>
                </a:gridCol>
              </a:tblGrid>
              <a:tr h="806429">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2: Place A Voice Record </a:t>
                      </a:r>
                      <a:r>
                        <a:rPr lang="en-GB" sz="2800" baseline="0" dirty="0">
                          <a:solidFill>
                            <a:srgbClr val="FF0000"/>
                          </a:solidFill>
                          <a:latin typeface="Times New Roman" panose="02020603050405020304" pitchFamily="18" charset="0"/>
                          <a:cs typeface="Times New Roman" panose="02020603050405020304" pitchFamily="18" charset="0"/>
                          <a:hlinkClick r:id="rId2" action="ppaction://hlinkfile"/>
                        </a:rPr>
                        <a:t>(Tabular Module 2.pdf)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107068">
                <a:tc>
                  <a:txBody>
                    <a:bodyPr/>
                    <a:lstStyle/>
                    <a:p>
                      <a:pPr algn="ctr"/>
                      <a:r>
                        <a:rPr lang="en-GB" sz="2200" b="1" dirty="0">
                          <a:latin typeface="Times New Roman" panose="02020603050405020304" pitchFamily="18" charset="0"/>
                          <a:cs typeface="Times New Roman" panose="02020603050405020304" pitchFamily="18" charset="0"/>
                        </a:rPr>
                        <a:t>Test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Details</a:t>
                      </a:r>
                    </a:p>
                  </a:txBody>
                  <a:tcPr/>
                </a:tc>
                <a:extLst>
                  <a:ext uri="{0D108BD9-81ED-4DB2-BD59-A6C34878D82A}">
                    <a16:rowId xmlns:a16="http://schemas.microsoft.com/office/drawing/2014/main" val="10001"/>
                  </a:ext>
                </a:extLst>
              </a:tr>
              <a:tr h="7172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TC-2.1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Check Record Voice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record voice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M2_UC 2.1.pdf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7172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TC-2.2 against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UC-2.2</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Upload existing Voice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Upload existing voices</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4" action="ppaction://hlinkfile"/>
                        </a:rPr>
                        <a:t>M2_UC2.2.pdf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7172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TC-2.3 against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UC-2.3</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Upload Existing Video</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Upload Existing videos</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5" action="ppaction://hlinkfile"/>
                        </a:rPr>
                        <a:t>M2_UC2.3.pdf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7172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TC-2.4 against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UC-2.4</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Update Voice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Update existing voices</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6" action="ppaction://hlinkfile"/>
                        </a:rPr>
                        <a:t>M2_UC2.4.pdf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7172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TC-2.5 against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UC-2.5</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Update Video</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Update Video</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7" action="ppaction://hlinkfile"/>
                        </a:rPr>
                        <a:t>M2_UC2.5.pdf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r h="7172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TC-2.6 against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UC-2.6</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Delete Video</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 can delete video whenever he/she wants to</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8" action="ppaction://hlinkfile"/>
                        </a:rPr>
                        <a:t>M2_UC2.6.pdf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620668071"/>
                  </a:ext>
                </a:extLst>
              </a:tr>
              <a:tr h="7172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TC-2.7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UC-2.7</a:t>
                      </a: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Delete Video</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The User can delete videos whenever he/she wants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9" action="ppaction://hlinkfile"/>
                        </a:rPr>
                        <a:t>M2_UC2.7.pdf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32638962"/>
                  </a:ext>
                </a:extLst>
              </a:tr>
            </a:tbl>
          </a:graphicData>
        </a:graphic>
      </p:graphicFrame>
    </p:spTree>
    <p:extLst>
      <p:ext uri="{BB962C8B-B14F-4D97-AF65-F5344CB8AC3E}">
        <p14:creationId xmlns:p14="http://schemas.microsoft.com/office/powerpoint/2010/main" val="29774698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List of Test Cases</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Module-3: Sound to Vector Model</a:t>
            </a: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433BC71A-8F98-4B31-B367-9202BE2500C3}"/>
              </a:ext>
            </a:extLst>
          </p:cNvPr>
          <p:cNvSpPr>
            <a:spLocks noChangeArrowheads="1"/>
          </p:cNvSpPr>
          <p:nvPr/>
        </p:nvSpPr>
        <p:spPr bwMode="auto">
          <a:xfrm>
            <a:off x="2133345" y="2960647"/>
            <a:ext cx="1657063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endParaRPr>
          </a:p>
        </p:txBody>
      </p:sp>
      <p:graphicFrame>
        <p:nvGraphicFramePr>
          <p:cNvPr id="6" name="Table 5">
            <a:extLst>
              <a:ext uri="{FF2B5EF4-FFF2-40B4-BE49-F238E27FC236}">
                <a16:creationId xmlns:a16="http://schemas.microsoft.com/office/drawing/2014/main" id="{B9D51A93-4457-2603-0CF2-1EC4CB967EEF}"/>
              </a:ext>
            </a:extLst>
          </p:cNvPr>
          <p:cNvGraphicFramePr>
            <a:graphicFrameLocks noGrp="1"/>
          </p:cNvGraphicFramePr>
          <p:nvPr>
            <p:extLst>
              <p:ext uri="{D42A27DB-BD31-4B8C-83A1-F6EECF244321}">
                <p14:modId xmlns:p14="http://schemas.microsoft.com/office/powerpoint/2010/main" val="2713378114"/>
              </p:ext>
            </p:extLst>
          </p:nvPr>
        </p:nvGraphicFramePr>
        <p:xfrm>
          <a:off x="150153" y="1905000"/>
          <a:ext cx="15955693" cy="7214398"/>
        </p:xfrm>
        <a:graphic>
          <a:graphicData uri="http://schemas.openxmlformats.org/drawingml/2006/table">
            <a:tbl>
              <a:tblPr firstRow="1" bandRow="1">
                <a:tableStyleId>{5C22544A-7EE6-4342-B048-85BDC9FD1C3A}</a:tableStyleId>
              </a:tblPr>
              <a:tblGrid>
                <a:gridCol w="2061132">
                  <a:extLst>
                    <a:ext uri="{9D8B030D-6E8A-4147-A177-3AD203B41FA5}">
                      <a16:colId xmlns:a16="http://schemas.microsoft.com/office/drawing/2014/main" val="20000"/>
                    </a:ext>
                  </a:extLst>
                </a:gridCol>
                <a:gridCol w="2309687">
                  <a:extLst>
                    <a:ext uri="{9D8B030D-6E8A-4147-A177-3AD203B41FA5}">
                      <a16:colId xmlns:a16="http://schemas.microsoft.com/office/drawing/2014/main" val="20001"/>
                    </a:ext>
                  </a:extLst>
                </a:gridCol>
                <a:gridCol w="7357267">
                  <a:extLst>
                    <a:ext uri="{9D8B030D-6E8A-4147-A177-3AD203B41FA5}">
                      <a16:colId xmlns:a16="http://schemas.microsoft.com/office/drawing/2014/main" val="20002"/>
                    </a:ext>
                  </a:extLst>
                </a:gridCol>
                <a:gridCol w="4227607">
                  <a:extLst>
                    <a:ext uri="{9D8B030D-6E8A-4147-A177-3AD203B41FA5}">
                      <a16:colId xmlns:a16="http://schemas.microsoft.com/office/drawing/2014/main" val="4131745611"/>
                    </a:ext>
                  </a:extLst>
                </a:gridCol>
              </a:tblGrid>
              <a:tr h="750926">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3: Sound to Vector Model </a:t>
                      </a:r>
                      <a:r>
                        <a:rPr lang="en-GB" sz="2800" baseline="0" dirty="0">
                          <a:solidFill>
                            <a:srgbClr val="FF0000"/>
                          </a:solidFill>
                          <a:latin typeface="Times New Roman" panose="02020603050405020304" pitchFamily="18" charset="0"/>
                          <a:cs typeface="Times New Roman" panose="02020603050405020304" pitchFamily="18" charset="0"/>
                          <a:hlinkClick r:id="rId2" action="ppaction://hlinkfile"/>
                        </a:rPr>
                        <a:t>(Tabular Module 3.pdf)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030873">
                <a:tc>
                  <a:txBody>
                    <a:bodyPr/>
                    <a:lstStyle/>
                    <a:p>
                      <a:pPr algn="ctr"/>
                      <a:r>
                        <a:rPr lang="en-GB" sz="2200" b="1" dirty="0">
                          <a:latin typeface="Times New Roman" panose="02020603050405020304" pitchFamily="18" charset="0"/>
                          <a:cs typeface="Times New Roman" panose="02020603050405020304" pitchFamily="18" charset="0"/>
                        </a:rPr>
                        <a:t>Test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Details</a:t>
                      </a:r>
                    </a:p>
                  </a:txBody>
                  <a:tcPr/>
                </a:tc>
                <a:extLst>
                  <a:ext uri="{0D108BD9-81ED-4DB2-BD59-A6C34878D82A}">
                    <a16:rowId xmlns:a16="http://schemas.microsoft.com/office/drawing/2014/main" val="10001"/>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TC-3.1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Sound to Vector Model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convert sound to Vector first</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3.1.pdf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TC-3.2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UC-3.2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Generate Vector Model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User can generate Vector Model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3.2.pdf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6454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620668071"/>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32638962"/>
                  </a:ext>
                </a:extLst>
              </a:tr>
              <a:tr h="9276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994080533"/>
                  </a:ext>
                </a:extLst>
              </a:tr>
            </a:tbl>
          </a:graphicData>
        </a:graphic>
      </p:graphicFrame>
    </p:spTree>
    <p:extLst>
      <p:ext uri="{BB962C8B-B14F-4D97-AF65-F5344CB8AC3E}">
        <p14:creationId xmlns:p14="http://schemas.microsoft.com/office/powerpoint/2010/main" val="33120134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List of Test Cases</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Module-4: Vector to Image Model</a:t>
            </a: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433BC71A-8F98-4B31-B367-9202BE2500C3}"/>
              </a:ext>
            </a:extLst>
          </p:cNvPr>
          <p:cNvSpPr>
            <a:spLocks noChangeArrowheads="1"/>
          </p:cNvSpPr>
          <p:nvPr/>
        </p:nvSpPr>
        <p:spPr bwMode="auto">
          <a:xfrm>
            <a:off x="2133345" y="2960647"/>
            <a:ext cx="1657063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endParaRPr>
          </a:p>
        </p:txBody>
      </p:sp>
      <p:graphicFrame>
        <p:nvGraphicFramePr>
          <p:cNvPr id="6" name="Table 5">
            <a:extLst>
              <a:ext uri="{FF2B5EF4-FFF2-40B4-BE49-F238E27FC236}">
                <a16:creationId xmlns:a16="http://schemas.microsoft.com/office/drawing/2014/main" id="{B9D51A93-4457-2603-0CF2-1EC4CB967EEF}"/>
              </a:ext>
            </a:extLst>
          </p:cNvPr>
          <p:cNvGraphicFramePr>
            <a:graphicFrameLocks noGrp="1"/>
          </p:cNvGraphicFramePr>
          <p:nvPr>
            <p:extLst>
              <p:ext uri="{D42A27DB-BD31-4B8C-83A1-F6EECF244321}">
                <p14:modId xmlns:p14="http://schemas.microsoft.com/office/powerpoint/2010/main" val="4249284668"/>
              </p:ext>
            </p:extLst>
          </p:nvPr>
        </p:nvGraphicFramePr>
        <p:xfrm>
          <a:off x="150153" y="1905000"/>
          <a:ext cx="15955693" cy="7214398"/>
        </p:xfrm>
        <a:graphic>
          <a:graphicData uri="http://schemas.openxmlformats.org/drawingml/2006/table">
            <a:tbl>
              <a:tblPr firstRow="1" bandRow="1">
                <a:tableStyleId>{5C22544A-7EE6-4342-B048-85BDC9FD1C3A}</a:tableStyleId>
              </a:tblPr>
              <a:tblGrid>
                <a:gridCol w="2061132">
                  <a:extLst>
                    <a:ext uri="{9D8B030D-6E8A-4147-A177-3AD203B41FA5}">
                      <a16:colId xmlns:a16="http://schemas.microsoft.com/office/drawing/2014/main" val="20000"/>
                    </a:ext>
                  </a:extLst>
                </a:gridCol>
                <a:gridCol w="2309687">
                  <a:extLst>
                    <a:ext uri="{9D8B030D-6E8A-4147-A177-3AD203B41FA5}">
                      <a16:colId xmlns:a16="http://schemas.microsoft.com/office/drawing/2014/main" val="20001"/>
                    </a:ext>
                  </a:extLst>
                </a:gridCol>
                <a:gridCol w="7357267">
                  <a:extLst>
                    <a:ext uri="{9D8B030D-6E8A-4147-A177-3AD203B41FA5}">
                      <a16:colId xmlns:a16="http://schemas.microsoft.com/office/drawing/2014/main" val="20002"/>
                    </a:ext>
                  </a:extLst>
                </a:gridCol>
                <a:gridCol w="4227607">
                  <a:extLst>
                    <a:ext uri="{9D8B030D-6E8A-4147-A177-3AD203B41FA5}">
                      <a16:colId xmlns:a16="http://schemas.microsoft.com/office/drawing/2014/main" val="4131745611"/>
                    </a:ext>
                  </a:extLst>
                </a:gridCol>
              </a:tblGrid>
              <a:tr h="750926">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4: Vector to Image Model </a:t>
                      </a:r>
                      <a:r>
                        <a:rPr lang="en-GB" sz="2800" baseline="0" dirty="0">
                          <a:solidFill>
                            <a:srgbClr val="FF0000"/>
                          </a:solidFill>
                          <a:latin typeface="Times New Roman" panose="02020603050405020304" pitchFamily="18" charset="0"/>
                          <a:cs typeface="Times New Roman" panose="02020603050405020304" pitchFamily="18" charset="0"/>
                          <a:hlinkClick r:id="rId2" action="ppaction://hlinkfile"/>
                        </a:rPr>
                        <a:t>(Tabular Module 4.pdf)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030873">
                <a:tc>
                  <a:txBody>
                    <a:bodyPr/>
                    <a:lstStyle/>
                    <a:p>
                      <a:pPr algn="ctr"/>
                      <a:r>
                        <a:rPr lang="en-GB" sz="2200" b="1" dirty="0">
                          <a:latin typeface="Times New Roman" panose="02020603050405020304" pitchFamily="18" charset="0"/>
                          <a:cs typeface="Times New Roman" panose="02020603050405020304" pitchFamily="18" charset="0"/>
                        </a:rPr>
                        <a:t>Test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Details</a:t>
                      </a:r>
                    </a:p>
                  </a:txBody>
                  <a:tcPr/>
                </a:tc>
                <a:extLst>
                  <a:ext uri="{0D108BD9-81ED-4DB2-BD59-A6C34878D82A}">
                    <a16:rowId xmlns:a16="http://schemas.microsoft.com/office/drawing/2014/main" val="10001"/>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TC-4.1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UC-4.1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Vector  to image Model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convert vector to Image first</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4.1.pdf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TC-4.2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UC-4.2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Generate Image Model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User can generate Image Model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4.2.pdf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6454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620668071"/>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32638962"/>
                  </a:ext>
                </a:extLst>
              </a:tr>
              <a:tr h="9276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994080533"/>
                  </a:ext>
                </a:extLst>
              </a:tr>
            </a:tbl>
          </a:graphicData>
        </a:graphic>
      </p:graphicFrame>
    </p:spTree>
    <p:extLst>
      <p:ext uri="{BB962C8B-B14F-4D97-AF65-F5344CB8AC3E}">
        <p14:creationId xmlns:p14="http://schemas.microsoft.com/office/powerpoint/2010/main" val="11172894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List of Test Cases</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Module-5: Vector to Image Model</a:t>
            </a: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433BC71A-8F98-4B31-B367-9202BE2500C3}"/>
              </a:ext>
            </a:extLst>
          </p:cNvPr>
          <p:cNvSpPr>
            <a:spLocks noChangeArrowheads="1"/>
          </p:cNvSpPr>
          <p:nvPr/>
        </p:nvSpPr>
        <p:spPr bwMode="auto">
          <a:xfrm>
            <a:off x="2133345" y="2960647"/>
            <a:ext cx="1657063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endParaRPr>
          </a:p>
        </p:txBody>
      </p:sp>
      <p:graphicFrame>
        <p:nvGraphicFramePr>
          <p:cNvPr id="6" name="Table 5">
            <a:extLst>
              <a:ext uri="{FF2B5EF4-FFF2-40B4-BE49-F238E27FC236}">
                <a16:creationId xmlns:a16="http://schemas.microsoft.com/office/drawing/2014/main" id="{B9D51A93-4457-2603-0CF2-1EC4CB967EEF}"/>
              </a:ext>
            </a:extLst>
          </p:cNvPr>
          <p:cNvGraphicFramePr>
            <a:graphicFrameLocks noGrp="1"/>
          </p:cNvGraphicFramePr>
          <p:nvPr>
            <p:extLst>
              <p:ext uri="{D42A27DB-BD31-4B8C-83A1-F6EECF244321}">
                <p14:modId xmlns:p14="http://schemas.microsoft.com/office/powerpoint/2010/main" val="2483930833"/>
              </p:ext>
            </p:extLst>
          </p:nvPr>
        </p:nvGraphicFramePr>
        <p:xfrm>
          <a:off x="150153" y="1905000"/>
          <a:ext cx="15955693" cy="7214398"/>
        </p:xfrm>
        <a:graphic>
          <a:graphicData uri="http://schemas.openxmlformats.org/drawingml/2006/table">
            <a:tbl>
              <a:tblPr firstRow="1" bandRow="1">
                <a:tableStyleId>{5C22544A-7EE6-4342-B048-85BDC9FD1C3A}</a:tableStyleId>
              </a:tblPr>
              <a:tblGrid>
                <a:gridCol w="2061132">
                  <a:extLst>
                    <a:ext uri="{9D8B030D-6E8A-4147-A177-3AD203B41FA5}">
                      <a16:colId xmlns:a16="http://schemas.microsoft.com/office/drawing/2014/main" val="20000"/>
                    </a:ext>
                  </a:extLst>
                </a:gridCol>
                <a:gridCol w="2309687">
                  <a:extLst>
                    <a:ext uri="{9D8B030D-6E8A-4147-A177-3AD203B41FA5}">
                      <a16:colId xmlns:a16="http://schemas.microsoft.com/office/drawing/2014/main" val="20001"/>
                    </a:ext>
                  </a:extLst>
                </a:gridCol>
                <a:gridCol w="7357267">
                  <a:extLst>
                    <a:ext uri="{9D8B030D-6E8A-4147-A177-3AD203B41FA5}">
                      <a16:colId xmlns:a16="http://schemas.microsoft.com/office/drawing/2014/main" val="20002"/>
                    </a:ext>
                  </a:extLst>
                </a:gridCol>
                <a:gridCol w="4227607">
                  <a:extLst>
                    <a:ext uri="{9D8B030D-6E8A-4147-A177-3AD203B41FA5}">
                      <a16:colId xmlns:a16="http://schemas.microsoft.com/office/drawing/2014/main" val="4131745611"/>
                    </a:ext>
                  </a:extLst>
                </a:gridCol>
              </a:tblGrid>
              <a:tr h="750926">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5: Vector to Image Model </a:t>
                      </a:r>
                      <a:r>
                        <a:rPr lang="en-GB" sz="2800" baseline="0" dirty="0">
                          <a:solidFill>
                            <a:srgbClr val="FF0000"/>
                          </a:solidFill>
                          <a:latin typeface="Times New Roman" panose="02020603050405020304" pitchFamily="18" charset="0"/>
                          <a:cs typeface="Times New Roman" panose="02020603050405020304" pitchFamily="18" charset="0"/>
                          <a:hlinkClick r:id="rId2" action="ppaction://hlinkfile"/>
                        </a:rPr>
                        <a:t>(Tabular Module 5.pdf)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030873">
                <a:tc>
                  <a:txBody>
                    <a:bodyPr/>
                    <a:lstStyle/>
                    <a:p>
                      <a:pPr algn="ctr"/>
                      <a:r>
                        <a:rPr lang="en-GB" sz="2200" b="1" dirty="0">
                          <a:latin typeface="Times New Roman" panose="02020603050405020304" pitchFamily="18" charset="0"/>
                          <a:cs typeface="Times New Roman" panose="02020603050405020304" pitchFamily="18" charset="0"/>
                        </a:rPr>
                        <a:t>Test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Details</a:t>
                      </a:r>
                    </a:p>
                  </a:txBody>
                  <a:tcPr/>
                </a:tc>
                <a:extLst>
                  <a:ext uri="{0D108BD9-81ED-4DB2-BD59-A6C34878D82A}">
                    <a16:rowId xmlns:a16="http://schemas.microsoft.com/office/drawing/2014/main" val="10001"/>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TC-5.1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UC-5.1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Brightness Control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adjust brightness of image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5.1.pdf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TC-5.2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UC-5.2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Saturation Management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User can adjust Saturation  of Image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5.2.pdf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6454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TC-5.3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UC-5.3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Skin tone Management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adjust skin tone of image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5.3.pdf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TC-5.4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UC-5.4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Filters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User can adjust Filters  to Image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5.4.pdf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TC-5.5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UC-5.5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Avatar Maker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User can make avatar of Image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5.5.pdf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620668071"/>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32638962"/>
                  </a:ext>
                </a:extLst>
              </a:tr>
              <a:tr h="9276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994080533"/>
                  </a:ext>
                </a:extLst>
              </a:tr>
            </a:tbl>
          </a:graphicData>
        </a:graphic>
      </p:graphicFrame>
    </p:spTree>
    <p:extLst>
      <p:ext uri="{BB962C8B-B14F-4D97-AF65-F5344CB8AC3E}">
        <p14:creationId xmlns:p14="http://schemas.microsoft.com/office/powerpoint/2010/main" val="16001586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List of Test Cases</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Module-6: Features Enhancement</a:t>
            </a: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433BC71A-8F98-4B31-B367-9202BE2500C3}"/>
              </a:ext>
            </a:extLst>
          </p:cNvPr>
          <p:cNvSpPr>
            <a:spLocks noChangeArrowheads="1"/>
          </p:cNvSpPr>
          <p:nvPr/>
        </p:nvSpPr>
        <p:spPr bwMode="auto">
          <a:xfrm>
            <a:off x="2133345" y="2960647"/>
            <a:ext cx="1657063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endParaRPr>
          </a:p>
        </p:txBody>
      </p:sp>
      <p:graphicFrame>
        <p:nvGraphicFramePr>
          <p:cNvPr id="6" name="Table 5">
            <a:extLst>
              <a:ext uri="{FF2B5EF4-FFF2-40B4-BE49-F238E27FC236}">
                <a16:creationId xmlns:a16="http://schemas.microsoft.com/office/drawing/2014/main" id="{B9D51A93-4457-2603-0CF2-1EC4CB967EEF}"/>
              </a:ext>
            </a:extLst>
          </p:cNvPr>
          <p:cNvGraphicFramePr>
            <a:graphicFrameLocks noGrp="1"/>
          </p:cNvGraphicFramePr>
          <p:nvPr>
            <p:extLst>
              <p:ext uri="{D42A27DB-BD31-4B8C-83A1-F6EECF244321}">
                <p14:modId xmlns:p14="http://schemas.microsoft.com/office/powerpoint/2010/main" val="3595566605"/>
              </p:ext>
            </p:extLst>
          </p:nvPr>
        </p:nvGraphicFramePr>
        <p:xfrm>
          <a:off x="150153" y="1905000"/>
          <a:ext cx="15955693" cy="7214398"/>
        </p:xfrm>
        <a:graphic>
          <a:graphicData uri="http://schemas.openxmlformats.org/drawingml/2006/table">
            <a:tbl>
              <a:tblPr firstRow="1" bandRow="1">
                <a:tableStyleId>{5C22544A-7EE6-4342-B048-85BDC9FD1C3A}</a:tableStyleId>
              </a:tblPr>
              <a:tblGrid>
                <a:gridCol w="2061132">
                  <a:extLst>
                    <a:ext uri="{9D8B030D-6E8A-4147-A177-3AD203B41FA5}">
                      <a16:colId xmlns:a16="http://schemas.microsoft.com/office/drawing/2014/main" val="20000"/>
                    </a:ext>
                  </a:extLst>
                </a:gridCol>
                <a:gridCol w="2309687">
                  <a:extLst>
                    <a:ext uri="{9D8B030D-6E8A-4147-A177-3AD203B41FA5}">
                      <a16:colId xmlns:a16="http://schemas.microsoft.com/office/drawing/2014/main" val="20001"/>
                    </a:ext>
                  </a:extLst>
                </a:gridCol>
                <a:gridCol w="7357267">
                  <a:extLst>
                    <a:ext uri="{9D8B030D-6E8A-4147-A177-3AD203B41FA5}">
                      <a16:colId xmlns:a16="http://schemas.microsoft.com/office/drawing/2014/main" val="20002"/>
                    </a:ext>
                  </a:extLst>
                </a:gridCol>
                <a:gridCol w="4227607">
                  <a:extLst>
                    <a:ext uri="{9D8B030D-6E8A-4147-A177-3AD203B41FA5}">
                      <a16:colId xmlns:a16="http://schemas.microsoft.com/office/drawing/2014/main" val="4131745611"/>
                    </a:ext>
                  </a:extLst>
                </a:gridCol>
              </a:tblGrid>
              <a:tr h="750926">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6: Features Enhancement </a:t>
                      </a:r>
                      <a:r>
                        <a:rPr lang="en-GB" sz="2800" baseline="0" dirty="0">
                          <a:solidFill>
                            <a:srgbClr val="FF0000"/>
                          </a:solidFill>
                          <a:latin typeface="Times New Roman" panose="02020603050405020304" pitchFamily="18" charset="0"/>
                          <a:cs typeface="Times New Roman" panose="02020603050405020304" pitchFamily="18" charset="0"/>
                          <a:hlinkClick r:id="rId2" action="ppaction://hlinkfile"/>
                        </a:rPr>
                        <a:t>(Tabular Module 6.pdf)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030873">
                <a:tc>
                  <a:txBody>
                    <a:bodyPr/>
                    <a:lstStyle/>
                    <a:p>
                      <a:pPr algn="ctr"/>
                      <a:r>
                        <a:rPr lang="en-GB" sz="2200" b="1" dirty="0">
                          <a:latin typeface="Times New Roman" panose="02020603050405020304" pitchFamily="18" charset="0"/>
                          <a:cs typeface="Times New Roman" panose="02020603050405020304" pitchFamily="18" charset="0"/>
                        </a:rPr>
                        <a:t>Test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Details</a:t>
                      </a:r>
                    </a:p>
                  </a:txBody>
                  <a:tcPr/>
                </a:tc>
                <a:extLst>
                  <a:ext uri="{0D108BD9-81ED-4DB2-BD59-A6C34878D82A}">
                    <a16:rowId xmlns:a16="http://schemas.microsoft.com/office/drawing/2014/main" val="10001"/>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TC-6.1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UC-6.1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Check Face shape Management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enhance the image of image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6.1.pdf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TC-6.2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UC-6.2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Check nose Enhancement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User can enhance the nose of Image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6.2.pdf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6454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TC-6.3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UC-6.3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Check eyebrow Enhancement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enhance the eyebrow of image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6.3.pdf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TC-6.4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UC-6.4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Check Beard Maker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User can make beard of image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6.4.pdf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TC-6.5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UC-6.5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Check Eye Enhancement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User can enhance the eyes of image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6.5.pdf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620668071"/>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32638962"/>
                  </a:ext>
                </a:extLst>
              </a:tr>
              <a:tr h="9276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994080533"/>
                  </a:ext>
                </a:extLst>
              </a:tr>
            </a:tbl>
          </a:graphicData>
        </a:graphic>
      </p:graphicFrame>
    </p:spTree>
    <p:extLst>
      <p:ext uri="{BB962C8B-B14F-4D97-AF65-F5344CB8AC3E}">
        <p14:creationId xmlns:p14="http://schemas.microsoft.com/office/powerpoint/2010/main" val="10498295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List of Test Cases</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Module-7: Insight Panel</a:t>
            </a: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433BC71A-8F98-4B31-B367-9202BE2500C3}"/>
              </a:ext>
            </a:extLst>
          </p:cNvPr>
          <p:cNvSpPr>
            <a:spLocks noChangeArrowheads="1"/>
          </p:cNvSpPr>
          <p:nvPr/>
        </p:nvSpPr>
        <p:spPr bwMode="auto">
          <a:xfrm>
            <a:off x="2133345" y="2960647"/>
            <a:ext cx="1657063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endParaRPr>
          </a:p>
        </p:txBody>
      </p:sp>
      <p:graphicFrame>
        <p:nvGraphicFramePr>
          <p:cNvPr id="6" name="Table 5">
            <a:extLst>
              <a:ext uri="{FF2B5EF4-FFF2-40B4-BE49-F238E27FC236}">
                <a16:creationId xmlns:a16="http://schemas.microsoft.com/office/drawing/2014/main" id="{B9D51A93-4457-2603-0CF2-1EC4CB967EEF}"/>
              </a:ext>
            </a:extLst>
          </p:cNvPr>
          <p:cNvGraphicFramePr>
            <a:graphicFrameLocks noGrp="1"/>
          </p:cNvGraphicFramePr>
          <p:nvPr>
            <p:extLst>
              <p:ext uri="{D42A27DB-BD31-4B8C-83A1-F6EECF244321}">
                <p14:modId xmlns:p14="http://schemas.microsoft.com/office/powerpoint/2010/main" val="4174245292"/>
              </p:ext>
            </p:extLst>
          </p:nvPr>
        </p:nvGraphicFramePr>
        <p:xfrm>
          <a:off x="150153" y="1905000"/>
          <a:ext cx="15955693" cy="5927878"/>
        </p:xfrm>
        <a:graphic>
          <a:graphicData uri="http://schemas.openxmlformats.org/drawingml/2006/table">
            <a:tbl>
              <a:tblPr firstRow="1" bandRow="1">
                <a:tableStyleId>{5C22544A-7EE6-4342-B048-85BDC9FD1C3A}</a:tableStyleId>
              </a:tblPr>
              <a:tblGrid>
                <a:gridCol w="2061132">
                  <a:extLst>
                    <a:ext uri="{9D8B030D-6E8A-4147-A177-3AD203B41FA5}">
                      <a16:colId xmlns:a16="http://schemas.microsoft.com/office/drawing/2014/main" val="20000"/>
                    </a:ext>
                  </a:extLst>
                </a:gridCol>
                <a:gridCol w="2309687">
                  <a:extLst>
                    <a:ext uri="{9D8B030D-6E8A-4147-A177-3AD203B41FA5}">
                      <a16:colId xmlns:a16="http://schemas.microsoft.com/office/drawing/2014/main" val="20001"/>
                    </a:ext>
                  </a:extLst>
                </a:gridCol>
                <a:gridCol w="7357267">
                  <a:extLst>
                    <a:ext uri="{9D8B030D-6E8A-4147-A177-3AD203B41FA5}">
                      <a16:colId xmlns:a16="http://schemas.microsoft.com/office/drawing/2014/main" val="20002"/>
                    </a:ext>
                  </a:extLst>
                </a:gridCol>
                <a:gridCol w="4227607">
                  <a:extLst>
                    <a:ext uri="{9D8B030D-6E8A-4147-A177-3AD203B41FA5}">
                      <a16:colId xmlns:a16="http://schemas.microsoft.com/office/drawing/2014/main" val="4131745611"/>
                    </a:ext>
                  </a:extLst>
                </a:gridCol>
              </a:tblGrid>
              <a:tr h="750926">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1: Insight Panel </a:t>
                      </a:r>
                      <a:r>
                        <a:rPr lang="en-GB" sz="2800" baseline="0" dirty="0">
                          <a:solidFill>
                            <a:srgbClr val="FF0000"/>
                          </a:solidFill>
                          <a:latin typeface="Times New Roman" panose="02020603050405020304" pitchFamily="18" charset="0"/>
                          <a:cs typeface="Times New Roman" panose="02020603050405020304" pitchFamily="18" charset="0"/>
                          <a:hlinkClick r:id="rId2" action="ppaction://hlinkfile"/>
                        </a:rPr>
                        <a:t>(Tabular Module 7.pdf)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030873">
                <a:tc>
                  <a:txBody>
                    <a:bodyPr/>
                    <a:lstStyle/>
                    <a:p>
                      <a:pPr algn="ctr"/>
                      <a:r>
                        <a:rPr lang="en-GB" sz="2200" b="1" dirty="0">
                          <a:latin typeface="Times New Roman" panose="02020603050405020304" pitchFamily="18" charset="0"/>
                          <a:cs typeface="Times New Roman" panose="02020603050405020304" pitchFamily="18" charset="0"/>
                        </a:rPr>
                        <a:t>Test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Details</a:t>
                      </a:r>
                    </a:p>
                  </a:txBody>
                  <a:tcPr/>
                </a:tc>
                <a:extLst>
                  <a:ext uri="{0D108BD9-81ED-4DB2-BD59-A6C34878D82A}">
                    <a16:rowId xmlns:a16="http://schemas.microsoft.com/office/drawing/2014/main" val="10001"/>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TC-7.1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UC-7.1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Check View Report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check the report</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7.1.pdf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TC-7.2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UC-7.2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Check Download report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User can download report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7.2.pdf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6454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TC-7.3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UC-7.3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Check share via socials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share insights on socials.</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7.3.pdf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620668071"/>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32638962"/>
                  </a:ext>
                </a:extLst>
              </a:tr>
              <a:tr h="9276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994080533"/>
                  </a:ext>
                </a:extLst>
              </a:tr>
            </a:tbl>
          </a:graphicData>
        </a:graphic>
      </p:graphicFrame>
    </p:spTree>
    <p:extLst>
      <p:ext uri="{BB962C8B-B14F-4D97-AF65-F5344CB8AC3E}">
        <p14:creationId xmlns:p14="http://schemas.microsoft.com/office/powerpoint/2010/main" val="31117238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302541"/>
            <a:ext cx="12374880" cy="1143000"/>
          </a:xfrm>
        </p:spPr>
        <p:txBody>
          <a:bodyPr/>
          <a:lstStyle/>
          <a:p>
            <a:r>
              <a:rPr lang="en-US" sz="4500" b="1" u="sng" dirty="0">
                <a:latin typeface="Times New Roman" panose="02020603050405020304" pitchFamily="18" charset="0"/>
                <a:cs typeface="Times New Roman" panose="02020603050405020304" pitchFamily="18" charset="0"/>
              </a:rPr>
              <a:t>List of Test Cases</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Module-8: Setting and Configuration</a:t>
            </a: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433BC71A-8F98-4B31-B367-9202BE2500C3}"/>
              </a:ext>
            </a:extLst>
          </p:cNvPr>
          <p:cNvSpPr>
            <a:spLocks noChangeArrowheads="1"/>
          </p:cNvSpPr>
          <p:nvPr/>
        </p:nvSpPr>
        <p:spPr bwMode="auto">
          <a:xfrm>
            <a:off x="2133345" y="2960647"/>
            <a:ext cx="1657063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endParaRPr>
          </a:p>
        </p:txBody>
      </p:sp>
      <p:graphicFrame>
        <p:nvGraphicFramePr>
          <p:cNvPr id="6" name="Table 5">
            <a:extLst>
              <a:ext uri="{FF2B5EF4-FFF2-40B4-BE49-F238E27FC236}">
                <a16:creationId xmlns:a16="http://schemas.microsoft.com/office/drawing/2014/main" id="{B9D51A93-4457-2603-0CF2-1EC4CB967EEF}"/>
              </a:ext>
            </a:extLst>
          </p:cNvPr>
          <p:cNvGraphicFramePr>
            <a:graphicFrameLocks noGrp="1"/>
          </p:cNvGraphicFramePr>
          <p:nvPr>
            <p:extLst>
              <p:ext uri="{D42A27DB-BD31-4B8C-83A1-F6EECF244321}">
                <p14:modId xmlns:p14="http://schemas.microsoft.com/office/powerpoint/2010/main" val="3778734525"/>
              </p:ext>
            </p:extLst>
          </p:nvPr>
        </p:nvGraphicFramePr>
        <p:xfrm>
          <a:off x="150153" y="1905000"/>
          <a:ext cx="15955693" cy="5927878"/>
        </p:xfrm>
        <a:graphic>
          <a:graphicData uri="http://schemas.openxmlformats.org/drawingml/2006/table">
            <a:tbl>
              <a:tblPr firstRow="1" bandRow="1">
                <a:tableStyleId>{5C22544A-7EE6-4342-B048-85BDC9FD1C3A}</a:tableStyleId>
              </a:tblPr>
              <a:tblGrid>
                <a:gridCol w="2061132">
                  <a:extLst>
                    <a:ext uri="{9D8B030D-6E8A-4147-A177-3AD203B41FA5}">
                      <a16:colId xmlns:a16="http://schemas.microsoft.com/office/drawing/2014/main" val="20000"/>
                    </a:ext>
                  </a:extLst>
                </a:gridCol>
                <a:gridCol w="2309687">
                  <a:extLst>
                    <a:ext uri="{9D8B030D-6E8A-4147-A177-3AD203B41FA5}">
                      <a16:colId xmlns:a16="http://schemas.microsoft.com/office/drawing/2014/main" val="20001"/>
                    </a:ext>
                  </a:extLst>
                </a:gridCol>
                <a:gridCol w="7357267">
                  <a:extLst>
                    <a:ext uri="{9D8B030D-6E8A-4147-A177-3AD203B41FA5}">
                      <a16:colId xmlns:a16="http://schemas.microsoft.com/office/drawing/2014/main" val="20002"/>
                    </a:ext>
                  </a:extLst>
                </a:gridCol>
                <a:gridCol w="4227607">
                  <a:extLst>
                    <a:ext uri="{9D8B030D-6E8A-4147-A177-3AD203B41FA5}">
                      <a16:colId xmlns:a16="http://schemas.microsoft.com/office/drawing/2014/main" val="4131745611"/>
                    </a:ext>
                  </a:extLst>
                </a:gridCol>
              </a:tblGrid>
              <a:tr h="750926">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1: Setting and Configuration </a:t>
                      </a:r>
                      <a:r>
                        <a:rPr lang="en-GB" sz="2800" baseline="0" dirty="0">
                          <a:solidFill>
                            <a:srgbClr val="FF0000"/>
                          </a:solidFill>
                          <a:latin typeface="Times New Roman" panose="02020603050405020304" pitchFamily="18" charset="0"/>
                          <a:cs typeface="Times New Roman" panose="02020603050405020304" pitchFamily="18" charset="0"/>
                          <a:hlinkClick r:id="rId2" action="ppaction://hlinkfile"/>
                        </a:rPr>
                        <a:t>(Tabular Module 8.pdf)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030873">
                <a:tc>
                  <a:txBody>
                    <a:bodyPr/>
                    <a:lstStyle/>
                    <a:p>
                      <a:pPr algn="ctr"/>
                      <a:r>
                        <a:rPr lang="en-GB" sz="2200" b="1" dirty="0">
                          <a:latin typeface="Times New Roman" panose="02020603050405020304" pitchFamily="18" charset="0"/>
                          <a:cs typeface="Times New Roman" panose="02020603050405020304" pitchFamily="18" charset="0"/>
                        </a:rPr>
                        <a:t>Test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Details</a:t>
                      </a:r>
                    </a:p>
                  </a:txBody>
                  <a:tcPr/>
                </a:tc>
                <a:extLst>
                  <a:ext uri="{0D108BD9-81ED-4DB2-BD59-A6C34878D82A}">
                    <a16:rowId xmlns:a16="http://schemas.microsoft.com/office/drawing/2014/main" val="10001"/>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TC-8.1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UC-8.1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Check System Rating</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rate the system</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8.1.pdf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TC-8.2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UC-8.2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Check sent Feedback</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User can sent feedback. </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8.2.pdf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6454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TC-8.3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UC-8.3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System lagging Checks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System lagging checks.</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8.3.pdf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620668071"/>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32638962"/>
                  </a:ext>
                </a:extLst>
              </a:tr>
              <a:tr h="9276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994080533"/>
                  </a:ext>
                </a:extLst>
              </a:tr>
            </a:tbl>
          </a:graphicData>
        </a:graphic>
      </p:graphicFrame>
    </p:spTree>
    <p:extLst>
      <p:ext uri="{BB962C8B-B14F-4D97-AF65-F5344CB8AC3E}">
        <p14:creationId xmlns:p14="http://schemas.microsoft.com/office/powerpoint/2010/main" val="188830686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302541"/>
            <a:ext cx="12374880" cy="1143000"/>
          </a:xfrm>
        </p:spPr>
        <p:txBody>
          <a:bodyPr/>
          <a:lstStyle/>
          <a:p>
            <a:r>
              <a:rPr lang="en-US" sz="4500" b="1" u="sng" dirty="0">
                <a:latin typeface="Times New Roman" panose="02020603050405020304" pitchFamily="18" charset="0"/>
                <a:cs typeface="Times New Roman" panose="02020603050405020304" pitchFamily="18" charset="0"/>
              </a:rPr>
              <a:t>List of Test Cases</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Module-9: Help and Support</a:t>
            </a: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433BC71A-8F98-4B31-B367-9202BE2500C3}"/>
              </a:ext>
            </a:extLst>
          </p:cNvPr>
          <p:cNvSpPr>
            <a:spLocks noChangeArrowheads="1"/>
          </p:cNvSpPr>
          <p:nvPr/>
        </p:nvSpPr>
        <p:spPr bwMode="auto">
          <a:xfrm>
            <a:off x="2133345" y="2960647"/>
            <a:ext cx="1657063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endParaRPr>
          </a:p>
        </p:txBody>
      </p:sp>
      <p:graphicFrame>
        <p:nvGraphicFramePr>
          <p:cNvPr id="6" name="Table 5">
            <a:extLst>
              <a:ext uri="{FF2B5EF4-FFF2-40B4-BE49-F238E27FC236}">
                <a16:creationId xmlns:a16="http://schemas.microsoft.com/office/drawing/2014/main" id="{B9D51A93-4457-2603-0CF2-1EC4CB967EEF}"/>
              </a:ext>
            </a:extLst>
          </p:cNvPr>
          <p:cNvGraphicFramePr>
            <a:graphicFrameLocks noGrp="1"/>
          </p:cNvGraphicFramePr>
          <p:nvPr>
            <p:extLst>
              <p:ext uri="{D42A27DB-BD31-4B8C-83A1-F6EECF244321}">
                <p14:modId xmlns:p14="http://schemas.microsoft.com/office/powerpoint/2010/main" val="2015137717"/>
              </p:ext>
            </p:extLst>
          </p:nvPr>
        </p:nvGraphicFramePr>
        <p:xfrm>
          <a:off x="150153" y="1905000"/>
          <a:ext cx="15955693" cy="5927878"/>
        </p:xfrm>
        <a:graphic>
          <a:graphicData uri="http://schemas.openxmlformats.org/drawingml/2006/table">
            <a:tbl>
              <a:tblPr firstRow="1" bandRow="1">
                <a:tableStyleId>{5C22544A-7EE6-4342-B048-85BDC9FD1C3A}</a:tableStyleId>
              </a:tblPr>
              <a:tblGrid>
                <a:gridCol w="2061132">
                  <a:extLst>
                    <a:ext uri="{9D8B030D-6E8A-4147-A177-3AD203B41FA5}">
                      <a16:colId xmlns:a16="http://schemas.microsoft.com/office/drawing/2014/main" val="20000"/>
                    </a:ext>
                  </a:extLst>
                </a:gridCol>
                <a:gridCol w="2309687">
                  <a:extLst>
                    <a:ext uri="{9D8B030D-6E8A-4147-A177-3AD203B41FA5}">
                      <a16:colId xmlns:a16="http://schemas.microsoft.com/office/drawing/2014/main" val="20001"/>
                    </a:ext>
                  </a:extLst>
                </a:gridCol>
                <a:gridCol w="7357267">
                  <a:extLst>
                    <a:ext uri="{9D8B030D-6E8A-4147-A177-3AD203B41FA5}">
                      <a16:colId xmlns:a16="http://schemas.microsoft.com/office/drawing/2014/main" val="20002"/>
                    </a:ext>
                  </a:extLst>
                </a:gridCol>
                <a:gridCol w="4227607">
                  <a:extLst>
                    <a:ext uri="{9D8B030D-6E8A-4147-A177-3AD203B41FA5}">
                      <a16:colId xmlns:a16="http://schemas.microsoft.com/office/drawing/2014/main" val="4131745611"/>
                    </a:ext>
                  </a:extLst>
                </a:gridCol>
              </a:tblGrid>
              <a:tr h="750926">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1: Help and Support</a:t>
                      </a:r>
                      <a:r>
                        <a:rPr lang="en-GB" sz="2800" baseline="0" dirty="0">
                          <a:solidFill>
                            <a:srgbClr val="FF0000"/>
                          </a:solidFill>
                          <a:latin typeface="Times New Roman" panose="02020603050405020304" pitchFamily="18" charset="0"/>
                          <a:cs typeface="Times New Roman" panose="02020603050405020304" pitchFamily="18" charset="0"/>
                          <a:hlinkClick r:id="rId2" action="ppaction://hlinkfile"/>
                        </a:rPr>
                        <a:t>(Tabular Module 9.pdf)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030873">
                <a:tc>
                  <a:txBody>
                    <a:bodyPr/>
                    <a:lstStyle/>
                    <a:p>
                      <a:pPr algn="ctr"/>
                      <a:r>
                        <a:rPr lang="en-GB" sz="2200" b="1" dirty="0">
                          <a:latin typeface="Times New Roman" panose="02020603050405020304" pitchFamily="18" charset="0"/>
                          <a:cs typeface="Times New Roman" panose="02020603050405020304" pitchFamily="18" charset="0"/>
                        </a:rPr>
                        <a:t>Test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Test Case Details</a:t>
                      </a:r>
                    </a:p>
                  </a:txBody>
                  <a:tcPr/>
                </a:tc>
                <a:extLst>
                  <a:ext uri="{0D108BD9-81ED-4DB2-BD59-A6C34878D82A}">
                    <a16:rowId xmlns:a16="http://schemas.microsoft.com/office/drawing/2014/main" val="10001"/>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TC-9.1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UC-9.1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chat with AI bot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chat with AI bot.</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9.1.pdf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TC-9.2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UC-9.2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Check contact support team</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User can contact support team.. </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9.2.pdf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6454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TC-9.3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UC-9.3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change bot’s Language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change the bot’s language.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9.3.pdf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TC-9.4 against </a:t>
                      </a:r>
                    </a:p>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UC-9.4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Bot’s Query</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view Bot’s query history.</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M1_UC 9.4.pdf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620668071"/>
                  </a:ext>
                </a:extLst>
              </a:tr>
              <a:tr h="643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32638962"/>
                  </a:ext>
                </a:extLst>
              </a:tr>
              <a:tr h="9276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994080533"/>
                  </a:ext>
                </a:extLst>
              </a:tr>
            </a:tbl>
          </a:graphicData>
        </a:graphic>
      </p:graphicFrame>
    </p:spTree>
    <p:extLst>
      <p:ext uri="{BB962C8B-B14F-4D97-AF65-F5344CB8AC3E}">
        <p14:creationId xmlns:p14="http://schemas.microsoft.com/office/powerpoint/2010/main" val="8493083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Lesson Learnt</a:t>
            </a: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99</a:t>
            </a:fld>
            <a:endParaRPr lang="en-US" dirty="0">
              <a:solidFill>
                <a:prstClr val="white"/>
              </a:solidFill>
              <a:latin typeface="Calibri"/>
            </a:endParaRPr>
          </a:p>
        </p:txBody>
      </p:sp>
      <p:graphicFrame>
        <p:nvGraphicFramePr>
          <p:cNvPr id="4" name="Table 5">
            <a:extLst>
              <a:ext uri="{FF2B5EF4-FFF2-40B4-BE49-F238E27FC236}">
                <a16:creationId xmlns:a16="http://schemas.microsoft.com/office/drawing/2014/main" id="{E053CF97-A209-3AAD-6B95-C2F9E1C2D667}"/>
              </a:ext>
            </a:extLst>
          </p:cNvPr>
          <p:cNvGraphicFramePr>
            <a:graphicFrameLocks noGrp="1"/>
          </p:cNvGraphicFramePr>
          <p:nvPr>
            <p:extLst>
              <p:ext uri="{D42A27DB-BD31-4B8C-83A1-F6EECF244321}">
                <p14:modId xmlns:p14="http://schemas.microsoft.com/office/powerpoint/2010/main" val="3482032774"/>
              </p:ext>
            </p:extLst>
          </p:nvPr>
        </p:nvGraphicFramePr>
        <p:xfrm>
          <a:off x="5080" y="1905001"/>
          <a:ext cx="16250920" cy="7667315"/>
        </p:xfrm>
        <a:graphic>
          <a:graphicData uri="http://schemas.openxmlformats.org/drawingml/2006/table">
            <a:tbl>
              <a:tblPr firstRow="1" bandRow="1">
                <a:tableStyleId>{5C22544A-7EE6-4342-B048-85BDC9FD1C3A}</a:tableStyleId>
              </a:tblPr>
              <a:tblGrid>
                <a:gridCol w="8125460">
                  <a:extLst>
                    <a:ext uri="{9D8B030D-6E8A-4147-A177-3AD203B41FA5}">
                      <a16:colId xmlns:a16="http://schemas.microsoft.com/office/drawing/2014/main" val="307111151"/>
                    </a:ext>
                  </a:extLst>
                </a:gridCol>
                <a:gridCol w="8125460">
                  <a:extLst>
                    <a:ext uri="{9D8B030D-6E8A-4147-A177-3AD203B41FA5}">
                      <a16:colId xmlns:a16="http://schemas.microsoft.com/office/drawing/2014/main" val="1532899037"/>
                    </a:ext>
                  </a:extLst>
                </a:gridCol>
              </a:tblGrid>
              <a:tr h="1205555">
                <a:tc>
                  <a: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r>
                        <a:rPr lang="en-US" sz="2400" b="1" kern="1200" dirty="0" err="1">
                          <a:solidFill>
                            <a:schemeClr val="lt1"/>
                          </a:solidFill>
                          <a:effectLst/>
                          <a:latin typeface="Times New Roman" panose="02020603050405020304" pitchFamily="18" charset="0"/>
                          <a:ea typeface="+mn-ea"/>
                          <a:cs typeface="Times New Roman" panose="02020603050405020304" pitchFamily="18" charset="0"/>
                        </a:rPr>
                        <a:t>Shahzaneer</a:t>
                      </a:r>
                      <a:r>
                        <a:rPr lang="en-US" sz="2400" b="1" kern="1200" dirty="0">
                          <a:solidFill>
                            <a:schemeClr val="lt1"/>
                          </a:solidFill>
                          <a:effectLst/>
                          <a:latin typeface="Times New Roman" panose="02020603050405020304" pitchFamily="18" charset="0"/>
                          <a:ea typeface="+mn-ea"/>
                          <a:cs typeface="Times New Roman" panose="02020603050405020304" pitchFamily="18" charset="0"/>
                        </a:rPr>
                        <a:t> Ahmad </a:t>
                      </a:r>
                    </a:p>
                    <a:p>
                      <a:pPr marL="0" marR="0" lvl="0" indent="0" algn="ctr" defTabSz="1044976" rtl="0" eaLnBrk="1" fontAlgn="auto" latinLnBrk="0" hangingPunct="1">
                        <a:lnSpc>
                          <a:spcPct val="100000"/>
                        </a:lnSpc>
                        <a:spcBef>
                          <a:spcPts val="0"/>
                        </a:spcBef>
                        <a:spcAft>
                          <a:spcPts val="0"/>
                        </a:spcAft>
                        <a:buClrTx/>
                        <a:buSzTx/>
                        <a:buFontTx/>
                        <a:buNone/>
                        <a:tabLst/>
                        <a:defRPr/>
                      </a:pPr>
                      <a:r>
                        <a:rPr lang="en-US" sz="2400" b="1" kern="1200" dirty="0">
                          <a:solidFill>
                            <a:schemeClr val="lt1"/>
                          </a:solidFill>
                          <a:effectLst/>
                          <a:latin typeface="Times New Roman" panose="02020603050405020304" pitchFamily="18" charset="0"/>
                          <a:ea typeface="+mn-ea"/>
                          <a:cs typeface="Times New Roman" panose="02020603050405020304" pitchFamily="18" charset="0"/>
                        </a:rPr>
                        <a:t>(SP21-BCS-087)</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r>
                        <a:rPr lang="en-US" sz="2400" b="1" kern="1200" dirty="0" err="1">
                          <a:solidFill>
                            <a:schemeClr val="lt1"/>
                          </a:solidFill>
                          <a:effectLst/>
                          <a:latin typeface="Times New Roman" panose="02020603050405020304" pitchFamily="18" charset="0"/>
                          <a:ea typeface="+mn-ea"/>
                          <a:cs typeface="Times New Roman" panose="02020603050405020304" pitchFamily="18" charset="0"/>
                        </a:rPr>
                        <a:t>Shayan</a:t>
                      </a:r>
                      <a:r>
                        <a:rPr lang="en-US" sz="2400" b="1"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1" kern="1200" dirty="0" err="1">
                          <a:solidFill>
                            <a:schemeClr val="lt1"/>
                          </a:solidFill>
                          <a:effectLst/>
                          <a:latin typeface="Times New Roman" panose="02020603050405020304" pitchFamily="18" charset="0"/>
                          <a:ea typeface="+mn-ea"/>
                          <a:cs typeface="Times New Roman" panose="02020603050405020304" pitchFamily="18" charset="0"/>
                        </a:rPr>
                        <a:t>Zameer</a:t>
                      </a:r>
                      <a:endParaRPr lang="en-US" sz="2400" b="1" kern="1200" dirty="0">
                        <a:solidFill>
                          <a:schemeClr val="lt1"/>
                        </a:solidFill>
                        <a:effectLst/>
                        <a:latin typeface="Times New Roman" panose="02020603050405020304" pitchFamily="18" charset="0"/>
                        <a:ea typeface="+mn-ea"/>
                        <a:cs typeface="Times New Roman" panose="02020603050405020304" pitchFamily="18" charset="0"/>
                      </a:endParaRPr>
                    </a:p>
                    <a:p>
                      <a:pPr marL="0" marR="0" lvl="0" indent="0" algn="ctr" defTabSz="1044976" rtl="0" eaLnBrk="1" fontAlgn="auto" latinLnBrk="0" hangingPunct="1">
                        <a:lnSpc>
                          <a:spcPct val="100000"/>
                        </a:lnSpc>
                        <a:spcBef>
                          <a:spcPts val="0"/>
                        </a:spcBef>
                        <a:spcAft>
                          <a:spcPts val="0"/>
                        </a:spcAft>
                        <a:buClrTx/>
                        <a:buSzTx/>
                        <a:buFontTx/>
                        <a:buNone/>
                        <a:tabLst/>
                        <a:defRPr/>
                      </a:pPr>
                      <a:r>
                        <a:rPr lang="en-US" sz="2400" b="1" kern="1200" dirty="0">
                          <a:solidFill>
                            <a:schemeClr val="lt1"/>
                          </a:solidFill>
                          <a:effectLst/>
                          <a:latin typeface="Times New Roman" panose="02020603050405020304" pitchFamily="18" charset="0"/>
                          <a:ea typeface="+mn-ea"/>
                          <a:cs typeface="Times New Roman" panose="02020603050405020304" pitchFamily="18" charset="0"/>
                        </a:rPr>
                        <a:t>(SP21-BCS-088)</a:t>
                      </a:r>
                    </a:p>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7724874"/>
                  </a:ext>
                </a:extLst>
              </a:tr>
              <a:tr h="5271445">
                <a:tc>
                  <a:txBody>
                    <a:bodyPr/>
                    <a:lstStyle/>
                    <a:p>
                      <a:pPr lvl="1" algn="l" defTabSz="1044976" rtl="0" eaLnBrk="1" latinLnBrk="0" hangingPunct="1">
                        <a:buFont typeface="Arial" panose="020B0604020202020204" pitchFamily="34" charset="0"/>
                      </a:pPr>
                      <a:r>
                        <a:rPr lang="en-US" sz="2200" b="1" kern="1200" dirty="0">
                          <a:solidFill>
                            <a:schemeClr val="dk1"/>
                          </a:solidFill>
                          <a:effectLst/>
                          <a:latin typeface="Times New Roman" panose="02020603050405020304" pitchFamily="18" charset="0"/>
                          <a:ea typeface="+mn-ea"/>
                          <a:cs typeface="Times New Roman" panose="02020603050405020304" pitchFamily="18" charset="0"/>
                        </a:rPr>
                        <a:t>Technical Aspect</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learned the difference between the big debate BCS vs BSE as a major.</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learned that I am more interested in Software Engineering as a major with a slight interest in other CS domains.</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learned UI Designing using Figma and developed the UI of my First Application.</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Got to know about the SDLC Life Cycle which is going to help me throughout my journey in Software Engineering as a Career.</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learned about Software Testing in detail and the career opportunities besides coding jobs.</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learned about Flutter Application development with MVVM architecture and good coding practices along with design patterns.</a:t>
                      </a:r>
                    </a:p>
                  </a:txBody>
                  <a:tcPr/>
                </a:tc>
                <a:tc>
                  <a:txBody>
                    <a:bodyPr/>
                    <a:lstStyle/>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My Presentation Documentation preparation skills were enhanced.</a:t>
                      </a:r>
                    </a:p>
                    <a:p>
                      <a:pPr marL="522488" lvl="1" indent="0" algn="l" defTabSz="1044976" rtl="0" eaLnBrk="1" latinLnBrk="0" hangingPunct="1">
                        <a:buFont typeface="Arial" panose="020B0604020202020204" pitchFamily="34" charset="0"/>
                        <a:buNone/>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 </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During this project I learnt HTML CSS.</a:t>
                      </a:r>
                    </a:p>
                    <a:p>
                      <a:pPr marL="522488" lvl="1" indent="0" algn="l" defTabSz="1044976" rtl="0" eaLnBrk="1" latinLnBrk="0" hangingPunct="1">
                        <a:buFont typeface="Arial" panose="020B0604020202020204" pitchFamily="34" charset="0"/>
                        <a:buNone/>
                      </a:pPr>
                      <a:endParaRPr lang="en-US" sz="2200" kern="1200" dirty="0">
                        <a:solidFill>
                          <a:schemeClr val="dk1"/>
                        </a:solidFill>
                        <a:effectLst/>
                        <a:latin typeface="Times New Roman" panose="02020603050405020304" pitchFamily="18" charset="0"/>
                        <a:ea typeface="+mn-ea"/>
                        <a:cs typeface="Times New Roman" panose="02020603050405020304" pitchFamily="18" charset="0"/>
                      </a:endParaRP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learnt how to use Figma and create UI of Mobile and web applications.</a:t>
                      </a:r>
                    </a:p>
                    <a:p>
                      <a:pPr marL="522488" lvl="1" indent="0" algn="l" defTabSz="1044976" rtl="0" eaLnBrk="1" latinLnBrk="0" hangingPunct="1">
                        <a:buFont typeface="Arial" panose="020B0604020202020204" pitchFamily="34" charset="0"/>
                        <a:buNone/>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 </a:t>
                      </a:r>
                    </a:p>
                    <a:p>
                      <a:pPr marL="865388" lvl="1" indent="-342900" algn="l" defTabSz="1044976" rtl="0" eaLnBrk="1" latinLnBrk="0" hangingPunct="1">
                        <a:buFont typeface="Arial" panose="020B0604020202020204" pitchFamily="34" charset="0"/>
                        <a:buChar cha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Polished my team working skills in handling bigger projects like Speech2Face System.</a:t>
                      </a:r>
                    </a:p>
                    <a:p>
                      <a:pPr marL="865388" lvl="1" indent="-342900" algn="l" defTabSz="1044976" rtl="0" eaLnBrk="1" latinLnBrk="0" hangingPunct="1">
                        <a:buFont typeface="Arial" panose="020B0604020202020204" pitchFamily="34" charset="0"/>
                        <a:buChar char="•"/>
                      </a:pPr>
                      <a:endParaRPr lang="en-US" sz="2200" kern="1200" dirty="0">
                        <a:solidFill>
                          <a:schemeClr val="dk1"/>
                        </a:solidFill>
                        <a:effectLst/>
                        <a:latin typeface="Times New Roman" panose="02020603050405020304" pitchFamily="18" charset="0"/>
                        <a:ea typeface="+mn-ea"/>
                        <a:cs typeface="Times New Roman" panose="02020603050405020304" pitchFamily="18" charset="0"/>
                      </a:endParaRPr>
                    </a:p>
                    <a:p>
                      <a:pPr marL="865388" marR="0" lvl="1" indent="-342900" algn="l" defTabSz="10449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I learned about Software Testing in detail and the career opportunities.</a:t>
                      </a:r>
                    </a:p>
                    <a:p>
                      <a:pPr marL="522488" marR="0" lvl="1" indent="0" algn="l" defTabSz="1044976"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200" kern="1200" dirty="0">
                        <a:solidFill>
                          <a:schemeClr val="dk1"/>
                        </a:solidFill>
                        <a:effectLst/>
                        <a:latin typeface="Times New Roman" panose="02020603050405020304" pitchFamily="18" charset="0"/>
                        <a:ea typeface="+mn-ea"/>
                        <a:cs typeface="Times New Roman" panose="02020603050405020304" pitchFamily="18" charset="0"/>
                      </a:endParaRPr>
                    </a:p>
                    <a:p>
                      <a:pPr marL="865388" marR="0" lvl="1" indent="-342900" algn="l" defTabSz="10449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Stress Management while dealing with the tight deadlines and work under pressure.</a:t>
                      </a:r>
                    </a:p>
                    <a:p>
                      <a:pPr marL="865388" lvl="1" indent="-342900" algn="l" defTabSz="1044976" rtl="0" eaLnBrk="1" latinLnBrk="0" hangingPunct="1">
                        <a:buFont typeface="Arial" panose="020B0604020202020204" pitchFamily="34" charset="0"/>
                        <a:buChar char="•"/>
                      </a:pPr>
                      <a:endParaRPr lang="en-US" sz="2200" kern="1200" dirty="0">
                        <a:solidFill>
                          <a:schemeClr val="dk1"/>
                        </a:solidFill>
                        <a:effectLst/>
                        <a:latin typeface="Times New Roman" panose="02020603050405020304" pitchFamily="18" charset="0"/>
                        <a:ea typeface="+mn-ea"/>
                        <a:cs typeface="Times New Roman" panose="02020603050405020304" pitchFamily="18" charset="0"/>
                      </a:endParaRPr>
                    </a:p>
                    <a:p>
                      <a:pPr marL="865388" lvl="1" indent="-342900" algn="l" defTabSz="1044976" rtl="0" eaLnBrk="1" latinLnBrk="0" hangingPunct="1">
                        <a:buFont typeface="Arial" panose="020B0604020202020204" pitchFamily="34" charset="0"/>
                        <a:buChar char="•"/>
                      </a:pPr>
                      <a:endParaRPr lang="en-US" sz="22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06728680"/>
                  </a:ext>
                </a:extLst>
              </a:tr>
            </a:tbl>
          </a:graphicData>
        </a:graphic>
      </p:graphicFrame>
    </p:spTree>
    <p:extLst>
      <p:ext uri="{BB962C8B-B14F-4D97-AF65-F5344CB8AC3E}">
        <p14:creationId xmlns:p14="http://schemas.microsoft.com/office/powerpoint/2010/main" val="1449435507"/>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1333</TotalTime>
  <Words>6922</Words>
  <Application>Microsoft Office PowerPoint</Application>
  <PresentationFormat>Custom</PresentationFormat>
  <Paragraphs>1202</Paragraphs>
  <Slides>109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109</vt:i4>
      </vt:variant>
    </vt:vector>
  </HeadingPairs>
  <TitlesOfParts>
    <vt:vector size="116" baseType="lpstr">
      <vt:lpstr>Arial</vt:lpstr>
      <vt:lpstr>Calibri</vt:lpstr>
      <vt:lpstr>Symbol</vt:lpstr>
      <vt:lpstr>Times</vt:lpstr>
      <vt:lpstr>Times New Roman</vt:lpstr>
      <vt:lpstr>Wingdings</vt:lpstr>
      <vt:lpstr>2_Office Theme</vt:lpstr>
      <vt:lpstr>Department Of Computer Science  </vt:lpstr>
      <vt:lpstr>Final Report Presentation Speech2Face Application </vt:lpstr>
      <vt:lpstr>Abstract  </vt:lpstr>
      <vt:lpstr>Project Category  </vt:lpstr>
      <vt:lpstr>Introduction  </vt:lpstr>
      <vt:lpstr>Problem Statement  </vt:lpstr>
      <vt:lpstr>Problem Solution  </vt:lpstr>
      <vt:lpstr>Vision Statement  </vt:lpstr>
      <vt:lpstr>Related System Analysis/Literature Review  </vt:lpstr>
      <vt:lpstr>Advantages/Benefits of Proposed System  </vt:lpstr>
      <vt:lpstr>Scope  </vt:lpstr>
      <vt:lpstr>Scope  </vt:lpstr>
      <vt:lpstr>Modules  </vt:lpstr>
      <vt:lpstr>Module-1: Profile Management  </vt:lpstr>
      <vt:lpstr>Module-2: Place Voice Record  </vt:lpstr>
      <vt:lpstr>Module-3: Sound to Face-Vector Model  </vt:lpstr>
      <vt:lpstr>Module-5:Image View Customization  </vt:lpstr>
      <vt:lpstr>Module-6: Features Enhancer  </vt:lpstr>
      <vt:lpstr>Module-7: Insight Panel  </vt:lpstr>
      <vt:lpstr>Module-8: Setting and Configuration  </vt:lpstr>
      <vt:lpstr>Module-9: Help and Support  </vt:lpstr>
      <vt:lpstr>System Limitations   </vt:lpstr>
      <vt:lpstr>Software Process Methodology    </vt:lpstr>
      <vt:lpstr>Tools and Technologies    </vt:lpstr>
      <vt:lpstr>Project Stakeholders and Roles     </vt:lpstr>
      <vt:lpstr>Team Members Individual Tasks/Work Division     </vt:lpstr>
      <vt:lpstr>Data Gathering Approach      </vt:lpstr>
      <vt:lpstr>Concepts      </vt:lpstr>
      <vt:lpstr>Concepts      </vt:lpstr>
      <vt:lpstr>Gantt Chart       </vt:lpstr>
      <vt:lpstr>PowerPoint Presentation</vt:lpstr>
      <vt:lpstr>Context Diagram of Speech2Face </vt:lpstr>
      <vt:lpstr>Requirement Elicitation Techniques </vt:lpstr>
      <vt:lpstr>List of Use Cases Module Wise  Module-1: Profile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Non-Functional Requirement  </vt:lpstr>
      <vt:lpstr>PowerPoint Presentation</vt:lpstr>
      <vt:lpstr>Use Case Diagram For Users  </vt:lpstr>
      <vt:lpstr>Use Case Diagram For Users  </vt:lpstr>
      <vt:lpstr>Use Case Diagram For Users  </vt:lpstr>
      <vt:lpstr>Use Case Diagram For Security Person  </vt:lpstr>
      <vt:lpstr>Process Flow Diagram of Proposed Project </vt:lpstr>
      <vt:lpstr>Architecture Diagram of Proposed Project </vt:lpstr>
      <vt:lpstr>Activity Diagrams </vt:lpstr>
      <vt:lpstr>Activity Diagrams </vt:lpstr>
      <vt:lpstr>Activity Diagrams </vt:lpstr>
      <vt:lpstr>Activity Diagrams </vt:lpstr>
      <vt:lpstr>Activity Diagrams </vt:lpstr>
      <vt:lpstr>Activity Diagrams </vt:lpstr>
      <vt:lpstr>Activity Diagrams </vt:lpstr>
      <vt:lpstr>Sequence Diagram </vt:lpstr>
      <vt:lpstr>Sequence Diagram </vt:lpstr>
      <vt:lpstr>Sequence Diagram </vt:lpstr>
      <vt:lpstr>Sequence Diagram </vt:lpstr>
      <vt:lpstr>Sequence Diagram </vt:lpstr>
      <vt:lpstr>Sequence Diagram </vt:lpstr>
      <vt:lpstr>Sequence Diagram </vt:lpstr>
      <vt:lpstr>Entity Relationship Diagram </vt:lpstr>
      <vt:lpstr>Class Diagram </vt:lpstr>
      <vt:lpstr>Data Design </vt:lpstr>
      <vt:lpstr>Data Design </vt:lpstr>
      <vt:lpstr>PowerPoint Presentation</vt:lpstr>
      <vt:lpstr>Algorithm &amp; Implementation</vt:lpstr>
      <vt:lpstr>Algorithm &amp; Implementation</vt:lpstr>
      <vt:lpstr>Algorithm &amp; Implementation</vt:lpstr>
      <vt:lpstr>Algorithm &amp; Implementation</vt:lpstr>
      <vt:lpstr>PowerPoint Presentation</vt:lpstr>
      <vt:lpstr>Test Items  </vt:lpstr>
      <vt:lpstr>Features to Be Tested  </vt:lpstr>
      <vt:lpstr>Features to Be Tested  </vt:lpstr>
      <vt:lpstr>Item Pass/Fail Criteria   </vt:lpstr>
      <vt:lpstr>Item Pass/Fail Criteria   </vt:lpstr>
      <vt:lpstr>Item Pass/Fail Criteria   </vt:lpstr>
      <vt:lpstr>Test Deliverables     </vt:lpstr>
      <vt:lpstr>Test Tasks     </vt:lpstr>
      <vt:lpstr>Environmental Needs     </vt:lpstr>
      <vt:lpstr>Testing Methodology </vt:lpstr>
      <vt:lpstr>Testing Methodology </vt:lpstr>
      <vt:lpstr>Testing Methodology </vt:lpstr>
      <vt:lpstr>List of Test Cases Module-1: Profile Management</vt:lpstr>
      <vt:lpstr>List of Test Cases Module-1: Profile Management</vt:lpstr>
      <vt:lpstr>List of Test Cases Module-2: Place A Voice Record</vt:lpstr>
      <vt:lpstr>List of Test Cases Module-3: Sound to Vector Model</vt:lpstr>
      <vt:lpstr>List of Test Cases Module-4: Vector to Image Model</vt:lpstr>
      <vt:lpstr>List of Test Cases Module-5: Vector to Image Model</vt:lpstr>
      <vt:lpstr>List of Test Cases Module-6: Features Enhancement</vt:lpstr>
      <vt:lpstr>List of Test Cases Module-7: Insight Panel</vt:lpstr>
      <vt:lpstr>List of Test Cases Module-8: Setting and Configuration</vt:lpstr>
      <vt:lpstr>List of Test Cases Module-9: Help and Support</vt:lpstr>
      <vt:lpstr>Lesson Learnt   </vt:lpstr>
      <vt:lpstr>Lesson Learnt   </vt:lpstr>
      <vt:lpstr>Mockups     </vt:lpstr>
      <vt:lpstr>Mockups     </vt:lpstr>
      <vt:lpstr>Mockups     </vt:lpstr>
      <vt:lpstr>Mockups     </vt:lpstr>
      <vt:lpstr>Mockups     </vt:lpstr>
      <vt:lpstr>Mockups     </vt:lpstr>
      <vt:lpstr>Conclusion    </vt:lpstr>
      <vt:lpstr>References</vt:lpstr>
      <vt:lpstr>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TRA</dc:creator>
  <cp:lastModifiedBy>SHAHZANEER AHMED</cp:lastModifiedBy>
  <cp:revision>1360</cp:revision>
  <dcterms:created xsi:type="dcterms:W3CDTF">2006-08-16T00:00:00Z</dcterms:created>
  <dcterms:modified xsi:type="dcterms:W3CDTF">2023-01-09T19:08:24Z</dcterms:modified>
</cp:coreProperties>
</file>