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299" r:id="rId6"/>
    <p:sldId id="273" r:id="rId7"/>
    <p:sldId id="275" r:id="rId8"/>
    <p:sldId id="276" r:id="rId9"/>
    <p:sldId id="284" r:id="rId10"/>
    <p:sldId id="266" r:id="rId11"/>
    <p:sldId id="265" r:id="rId12"/>
    <p:sldId id="260" r:id="rId13"/>
    <p:sldId id="269" r:id="rId14"/>
    <p:sldId id="303" r:id="rId15"/>
    <p:sldId id="267" r:id="rId16"/>
    <p:sldId id="268" r:id="rId17"/>
    <p:sldId id="271" r:id="rId18"/>
    <p:sldId id="277" r:id="rId19"/>
    <p:sldId id="298" r:id="rId20"/>
    <p:sldId id="339" r:id="rId21"/>
    <p:sldId id="297" r:id="rId22"/>
    <p:sldId id="330" r:id="rId23"/>
    <p:sldId id="331" r:id="rId24"/>
    <p:sldId id="334" r:id="rId25"/>
    <p:sldId id="304" r:id="rId26"/>
    <p:sldId id="335" r:id="rId27"/>
    <p:sldId id="321" r:id="rId28"/>
    <p:sldId id="306" r:id="rId29"/>
    <p:sldId id="300" r:id="rId30"/>
    <p:sldId id="338" r:id="rId31"/>
    <p:sldId id="301" r:id="rId32"/>
    <p:sldId id="307" r:id="rId33"/>
    <p:sldId id="308" r:id="rId34"/>
    <p:sldId id="336" r:id="rId35"/>
    <p:sldId id="337" r:id="rId36"/>
    <p:sldId id="289" r:id="rId37"/>
    <p:sldId id="288" r:id="rId38"/>
    <p:sldId id="322" r:id="rId39"/>
    <p:sldId id="332" r:id="rId40"/>
    <p:sldId id="30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varScale="1">
        <p:scale>
          <a:sx n="81" d="100"/>
          <a:sy n="81" d="100"/>
        </p:scale>
        <p:origin x="15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3-02-23T09:59:44.065"/>
    </inkml:context>
    <inkml:brush xml:id="br0">
      <inkml:brushProperty name="width" value="0.05292" units="cm"/>
      <inkml:brushProperty name="height" value="0.05292" units="cm"/>
      <inkml:brushProperty name="color" value="#FF0000"/>
    </inkml:brush>
  </inkml:definitions>
  <inkml:trace contextRef="#ctx0" brushRef="#br0">15740 7920 0,'53'0'218,"52"0"-218,0 0 16,-26 0-16,-26 0 0,-1 0 0,1 0 16,0 0-1,-1 0-15,27 0 16,-26 0-16,26 0 15,0 0-15,-27 0 16,27 0-16,-26 0 16,-27 0-16,27 0 15,-27 0-15,27 0 16,0 0-16,-27 0 16,27 0-16,-1 0 0,1 0 15,-27 0-15,1 0 16,25 0-16,-26 0 31,27 0-15,-27 0-1,1 0-15,-1 0 16,0 0 31,1 0-32,-1 0 32,0 0-47,1 0 47,-1 0 0,0 0-47,1 0 16,-1 0-1,0 0 1,1 0 0,-1 0 15,0 0 0,1 0 16,-1 0-31,0 0-1,1 0-15,-1 0 16,27 0-16,-27 0 15,0 0 1,0 0-16,1 0 31,-1 0-15,0 0 0,1 0-1,-27-26-15,26 26 16,0 0-1,1-26-15,-27-1 32,0 1-32,26 26 15,-26-26-15,53-1 16,-53 1-16,0 0 16,26-1-16,0 1 0,1 0 15,-27-1-15,0 1 16,26 26-1,-26-26 1,0-1-16,26 27 0,-26-26 16,0 0-1,-26 26 1,0 0 0,-1-26-16,1 26 15,0-27-15,-27 27 16,0 0-1,1 0 1,25 0-16,1 0 16,0 0-16,-27 0 15,1 0 1,-1 0-16,27 0 0,-1 0 16,1 0-16,-27 0 15,27 0 1,0 0-1,-1 27-15,1-27 16,0 0 0,-1 0-1,1 0 1,0 0 0,-1 0-16,1 0 15,0 0-15,-1 0 31,1 0-15,0 0 0,-1 26 15,1-26-15,0 0-1,-1 26 1,1-26-1,0 0 1,0 0 0,-1 0-1,1 26-15,0 1 16,-1-27 0,1 0-16,26 26 15,-26-26 1,-1 0-16,1 0 31,0 0-31,-1 0 0,27 26 16,-26-26-1,0 0-15,-1 0 47,1 27-47,0-27 16,-1 0-1,1 0 1,26 26-16,0 0 16,-26-26-16,26 27 15,-27-27-15,1 0 16,0 0 46,26 26 313,0 0-359,26-26 15,0 27-15,1-27 0,-27 26-16,0 0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6CF6-6537-4095-BD9E-2A695354EFE7}" type="datetimeFigureOut">
              <a:rPr lang="en-US" smtClean="0"/>
              <a:t>2/20/2023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5997B-BEBE-4167-9DC2-B12B1DF1D80A}" type="slidenum">
              <a:rPr lang="en-US" smtClean="0"/>
              <a:t>‹#›</a:t>
            </a:fld>
            <a:endParaRPr lang="en-US"/>
          </a:p>
        </p:txBody>
      </p:sp>
    </p:spTree>
    <p:extLst>
      <p:ext uri="{BB962C8B-B14F-4D97-AF65-F5344CB8AC3E}">
        <p14:creationId xmlns:p14="http://schemas.microsoft.com/office/powerpoint/2010/main" val="303643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F5997B-BEBE-4167-9DC2-B12B1DF1D80A}" type="slidenum">
              <a:rPr lang="en-US" smtClean="0"/>
              <a:t>3</a:t>
            </a:fld>
            <a:endParaRPr lang="en-US"/>
          </a:p>
        </p:txBody>
      </p:sp>
    </p:spTree>
    <p:extLst>
      <p:ext uri="{BB962C8B-B14F-4D97-AF65-F5344CB8AC3E}">
        <p14:creationId xmlns:p14="http://schemas.microsoft.com/office/powerpoint/2010/main" val="378397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D19DE2-6C30-4932-8CB9-FDCF98A75DFD}"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19DE2-6C30-4932-8CB9-FDCF98A75DFD}"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19DE2-6C30-4932-8CB9-FDCF98A75DFD}"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D19DE2-6C30-4932-8CB9-FDCF98A75DFD}"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D19DE2-6C30-4932-8CB9-FDCF98A75DFD}"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9DE2-6C30-4932-8CB9-FDCF98A75DFD}"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19DE2-6C30-4932-8CB9-FDCF98A75DFD}" type="datetimeFigureOut">
              <a:rPr lang="en-US" smtClean="0"/>
              <a:pPr/>
              <a:t>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7FC71-15B0-49F0-8DD0-03EAD7ADDF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business2community.com/tech-gadgets/eras-of-the-web-web-0-0-through-web-5-0-02239654" TargetMode="External"/><Relationship Id="rId7" Type="http://schemas.openxmlformats.org/officeDocument/2006/relationships/hyperlink" Target="https://www.simplilearn.com/tutorials/blockchain-tutorial/what-is-web-3-0" TargetMode="External"/><Relationship Id="rId2" Type="http://schemas.openxmlformats.org/officeDocument/2006/relationships/hyperlink" Target="https://flatworldbusiness.wordpress.com/flat-education/previously/web-1-0-vs-web-2-0-vs-web-3-0-a-bird-eye-on-the-definition/" TargetMode="External"/><Relationship Id="rId1" Type="http://schemas.openxmlformats.org/officeDocument/2006/relationships/slideLayout" Target="../slideLayouts/slideLayout2.xml"/><Relationship Id="rId6" Type="http://schemas.openxmlformats.org/officeDocument/2006/relationships/hyperlink" Target="https://www.w3.org/WAI/fundamentals/accessibility-intro/" TargetMode="External"/><Relationship Id="rId5" Type="http://schemas.openxmlformats.org/officeDocument/2006/relationships/hyperlink" Target="https://www.w3.org/" TargetMode="External"/><Relationship Id="rId4" Type="http://schemas.openxmlformats.org/officeDocument/2006/relationships/hyperlink" Target="https://www.researchgate.net/publication/321366810_Concept_and_Dimensions_of_Web_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Technologies</a:t>
            </a:r>
          </a:p>
        </p:txBody>
      </p:sp>
      <p:sp>
        <p:nvSpPr>
          <p:cNvPr id="3" name="Subtitle 2"/>
          <p:cNvSpPr>
            <a:spLocks noGrp="1"/>
          </p:cNvSpPr>
          <p:nvPr>
            <p:ph type="subTitle" idx="1"/>
          </p:nvPr>
        </p:nvSpPr>
        <p:spPr/>
        <p:txBody>
          <a:bodyPr/>
          <a:lstStyle/>
          <a:p>
            <a:r>
              <a:rPr lang="en-US" dirty="0"/>
              <a:t>Web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Web</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Web 1.0 – That era was all about read-only content and static HTML websites. </a:t>
            </a:r>
          </a:p>
          <a:p>
            <a:endParaRPr lang="en-US" dirty="0"/>
          </a:p>
          <a:p>
            <a:r>
              <a:rPr lang="en-US" dirty="0"/>
              <a:t>Web 2.0 – This is about user-generated content and the read-write web. People are consuming as well as contributing information through blogs or sites like </a:t>
            </a:r>
            <a:r>
              <a:rPr lang="en-US" dirty="0" err="1"/>
              <a:t>Flickr</a:t>
            </a:r>
            <a:r>
              <a:rPr lang="en-US" dirty="0"/>
              <a:t>, YouTube, </a:t>
            </a:r>
            <a:r>
              <a:rPr lang="en-US" dirty="0" err="1"/>
              <a:t>Digg</a:t>
            </a:r>
            <a:r>
              <a:rPr lang="en-US" dirty="0"/>
              <a:t>, etc. The line dividing a consumer and content publisher is increasingly getting blurred in the Web 2.0 era. </a:t>
            </a:r>
          </a:p>
          <a:p>
            <a:endParaRPr lang="en-US" dirty="0"/>
          </a:p>
          <a:p>
            <a:r>
              <a:rPr lang="en-US" dirty="0"/>
              <a:t>Web 3.0 – This was thought to be about semantic web (or the meaning of data), intelligent search and behavioral advertising among other things &amp; most of all collective intelligence.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03CA-39A9-9EA3-E57F-A14819706C5D}"/>
              </a:ext>
            </a:extLst>
          </p:cNvPr>
          <p:cNvSpPr>
            <a:spLocks noGrp="1"/>
          </p:cNvSpPr>
          <p:nvPr>
            <p:ph type="title"/>
          </p:nvPr>
        </p:nvSpPr>
        <p:spPr/>
        <p:txBody>
          <a:bodyPr/>
          <a:lstStyle/>
          <a:p>
            <a:r>
              <a:rPr lang="en-US" dirty="0"/>
              <a:t>Web 3.0</a:t>
            </a:r>
            <a:endParaRPr lang="en-PK" dirty="0"/>
          </a:p>
        </p:txBody>
      </p:sp>
      <p:sp>
        <p:nvSpPr>
          <p:cNvPr id="3" name="Content Placeholder 2">
            <a:extLst>
              <a:ext uri="{FF2B5EF4-FFF2-40B4-BE49-F238E27FC236}">
                <a16:creationId xmlns:a16="http://schemas.microsoft.com/office/drawing/2014/main" id="{4E712516-B046-347F-E40A-23E3F01FA70E}"/>
              </a:ext>
            </a:extLst>
          </p:cNvPr>
          <p:cNvSpPr>
            <a:spLocks noGrp="1"/>
          </p:cNvSpPr>
          <p:nvPr>
            <p:ph idx="1"/>
          </p:nvPr>
        </p:nvSpPr>
        <p:spPr/>
        <p:txBody>
          <a:bodyPr>
            <a:normAutofit/>
          </a:bodyPr>
          <a:lstStyle/>
          <a:p>
            <a:r>
              <a:rPr lang="en-US" sz="1800" dirty="0"/>
              <a:t>Although Web 3.0 has not yet been given a formal definition, it does have several distinguishing characteristics:</a:t>
            </a:r>
          </a:p>
          <a:p>
            <a:pPr lvl="1">
              <a:buFont typeface="Arial" panose="020B0604020202020204" pitchFamily="34" charset="0"/>
              <a:buChar char="•"/>
            </a:pPr>
            <a:r>
              <a:rPr lang="en-US" sz="1600" dirty="0"/>
              <a:t>Decentralization: Information might be stored simultaneously in numerous locations and become decentralized with Web 3.0 since it would be found based on its content rather than a single location.</a:t>
            </a:r>
          </a:p>
          <a:p>
            <a:pPr lvl="1">
              <a:buFont typeface="Arial" panose="020B0604020202020204" pitchFamily="34" charset="0"/>
              <a:buChar char="•"/>
            </a:pPr>
            <a:r>
              <a:rPr lang="en-US" sz="1600" dirty="0"/>
              <a:t>Decentralization and open source software-based Web 3.0 will also be trustless (i.e., participants will be able to interact directly without going via a trusted intermediary) and permissionless (meaning that each individual can access without any governing body's permission). </a:t>
            </a:r>
          </a:p>
          <a:p>
            <a:pPr lvl="1">
              <a:buFont typeface="Arial" panose="020B0604020202020204" pitchFamily="34" charset="0"/>
              <a:buChar char="•"/>
            </a:pPr>
            <a:r>
              <a:rPr lang="en-US" sz="1600" dirty="0"/>
              <a:t>Artificial intelligence (AI) and machine learning: With the help of the Semantic Web and natural language processing-based technologies, Web 3.0 will enable machines to comprehend information similarly to humans. </a:t>
            </a:r>
          </a:p>
          <a:p>
            <a:pPr lvl="1">
              <a:buFont typeface="Arial" panose="020B0604020202020204" pitchFamily="34" charset="0"/>
              <a:buChar char="•"/>
            </a:pPr>
            <a:r>
              <a:rPr lang="en-US" sz="1600" dirty="0"/>
              <a:t>Connectivity and ubiquity: With Web 3.0, content and information are more accessible across applications and with a growing number of commonplace devices connected to the internet. The Internet of Things is one such example.</a:t>
            </a:r>
          </a:p>
          <a:p>
            <a:endParaRPr lang="en-PK" sz="1600" dirty="0"/>
          </a:p>
        </p:txBody>
      </p:sp>
    </p:spTree>
    <p:extLst>
      <p:ext uri="{BB962C8B-B14F-4D97-AF65-F5344CB8AC3E}">
        <p14:creationId xmlns:p14="http://schemas.microsoft.com/office/powerpoint/2010/main" val="298618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Web</a:t>
            </a:r>
          </a:p>
        </p:txBody>
      </p:sp>
      <p:pic>
        <p:nvPicPr>
          <p:cNvPr id="1030" name="Picture 6" descr="Image result for evolution of web"/>
          <p:cNvPicPr>
            <a:picLocks noChangeAspect="1" noChangeArrowheads="1"/>
          </p:cNvPicPr>
          <p:nvPr/>
        </p:nvPicPr>
        <p:blipFill>
          <a:blip r:embed="rId2"/>
          <a:srcRect t="12708"/>
          <a:stretch>
            <a:fillRect/>
          </a:stretch>
        </p:blipFill>
        <p:spPr bwMode="auto">
          <a:xfrm>
            <a:off x="685800" y="1676400"/>
            <a:ext cx="7772400" cy="471067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Web</a:t>
            </a:r>
          </a:p>
        </p:txBody>
      </p:sp>
      <p:pic>
        <p:nvPicPr>
          <p:cNvPr id="25602" name="Picture 2" descr="Image result for evolution of web"/>
          <p:cNvPicPr>
            <a:picLocks noChangeAspect="1" noChangeArrowheads="1"/>
          </p:cNvPicPr>
          <p:nvPr/>
        </p:nvPicPr>
        <p:blipFill>
          <a:blip r:embed="rId2"/>
          <a:srcRect t="13368"/>
          <a:stretch>
            <a:fillRect/>
          </a:stretch>
        </p:blipFill>
        <p:spPr bwMode="auto">
          <a:xfrm>
            <a:off x="-609600" y="1270665"/>
            <a:ext cx="10228792" cy="589213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idx="1"/>
          </p:nvPr>
        </p:nvSpPr>
        <p:spPr/>
        <p:txBody>
          <a:bodyPr>
            <a:normAutofit/>
          </a:bodyPr>
          <a:lstStyle/>
          <a:p>
            <a:r>
              <a:rPr lang="en-US" sz="2200" dirty="0"/>
              <a:t>The World Wide Web Consortium (</a:t>
            </a:r>
            <a:r>
              <a:rPr lang="en-US" sz="2200" dirty="0">
                <a:hlinkClick r:id="rId2"/>
              </a:rPr>
              <a:t>W3C</a:t>
            </a:r>
            <a:r>
              <a:rPr lang="en-US" sz="2200" dirty="0"/>
              <a:t>) is an international community that develops open standards to ensure the long-term growth of the Web.</a:t>
            </a:r>
          </a:p>
          <a:p>
            <a:r>
              <a:rPr lang="en-US" sz="2200" dirty="0"/>
              <a:t>Founded in 1994 by Sir Tim Berners-Lee (inventor of the Web) </a:t>
            </a:r>
          </a:p>
          <a:p>
            <a:r>
              <a:rPr lang="en-US" sz="2200" dirty="0"/>
              <a:t>W3C is the home of the Web and Semantic Web (http://www.w3.org) </a:t>
            </a:r>
          </a:p>
          <a:p>
            <a:r>
              <a:rPr lang="en-US" sz="2200" dirty="0"/>
              <a:t>400+ members (the usual suspects, SMEs, users,...) (http://www.w3.org/Consortium/Member/List) </a:t>
            </a:r>
          </a:p>
          <a:p>
            <a:r>
              <a:rPr lang="en-US" sz="2200" dirty="0"/>
              <a:t>Invited experts and volunteers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sz="2200" dirty="0"/>
              <a:t>Web for Everyone </a:t>
            </a:r>
          </a:p>
          <a:p>
            <a:pPr lvl="1"/>
            <a:r>
              <a:rPr lang="en-US" sz="2200" dirty="0"/>
              <a:t>One of W3C's primary goals is to make these benefits available to all people, whatever their native language, culture, geographical location, or physical or mental ability. </a:t>
            </a:r>
          </a:p>
          <a:p>
            <a:pPr marL="342900" lvl="1" indent="-342900">
              <a:buFont typeface="Arial" pitchFamily="34" charset="0"/>
              <a:buChar char="•"/>
            </a:pPr>
            <a:r>
              <a:rPr lang="en-US" sz="2200" dirty="0"/>
              <a:t>Web on Everything</a:t>
            </a:r>
          </a:p>
          <a:p>
            <a:pPr lvl="1"/>
            <a:r>
              <a:rPr lang="en-US" sz="2200" dirty="0"/>
              <a:t>The number of different kinds of devices that can access the Web has grown immensely. Mobile phones, smart phones, personal digital assistants, interactive television systems, voice response systems, kiosks and even certain domestic appliances can all access the 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391400" cy="1143000"/>
          </a:xfrm>
        </p:spPr>
        <p:txBody>
          <a:bodyPr/>
          <a:lstStyle/>
          <a:p>
            <a:r>
              <a:rPr lang="en-US" dirty="0"/>
              <a:t>Web Terminologies</a:t>
            </a:r>
          </a:p>
        </p:txBody>
      </p:sp>
      <p:sp>
        <p:nvSpPr>
          <p:cNvPr id="3" name="Content Placeholder 2"/>
          <p:cNvSpPr>
            <a:spLocks noGrp="1"/>
          </p:cNvSpPr>
          <p:nvPr>
            <p:ph idx="1"/>
          </p:nvPr>
        </p:nvSpPr>
        <p:spPr>
          <a:xfrm>
            <a:off x="457200" y="1493837"/>
            <a:ext cx="8229600" cy="4830763"/>
          </a:xfrm>
        </p:spPr>
        <p:txBody>
          <a:bodyPr>
            <a:normAutofit fontScale="92500" lnSpcReduction="10000"/>
          </a:bodyPr>
          <a:lstStyle/>
          <a:p>
            <a:pPr marL="342900" lvl="1" indent="-342900">
              <a:buFont typeface="Arial" pitchFamily="34" charset="0"/>
              <a:buChar char="•"/>
            </a:pPr>
            <a:r>
              <a:rPr lang="en-US" sz="2200" dirty="0"/>
              <a:t>URN:</a:t>
            </a:r>
          </a:p>
          <a:p>
            <a:pPr lvl="1"/>
            <a:r>
              <a:rPr lang="en-US" sz="1800" dirty="0"/>
              <a:t>URN stands for Uniform Resource Name and it identifies a resource by name in a given namespace. A namespace refers a group of names or identifiers.</a:t>
            </a:r>
          </a:p>
          <a:p>
            <a:pPr lvl="1"/>
            <a:r>
              <a:rPr lang="en-US" sz="1800" dirty="0"/>
              <a:t>For example, in the International Standard Book Number (ISBN) system, ISBN 0-486-27557-4 identifies a specific edition of a book. The URN for that edition would be urn:isbn:0-486-27557-4.</a:t>
            </a:r>
          </a:p>
          <a:p>
            <a:pPr lvl="1"/>
            <a:r>
              <a:rPr lang="en-US" sz="1800" dirty="0"/>
              <a:t>However, it gives no information as to where to find a copy of that book.</a:t>
            </a:r>
          </a:p>
          <a:p>
            <a:pPr marL="342900" lvl="1" indent="-342900">
              <a:buFont typeface="Arial" pitchFamily="34" charset="0"/>
              <a:buChar char="•"/>
            </a:pPr>
            <a:r>
              <a:rPr lang="en-US" sz="2200" dirty="0"/>
              <a:t>URL:</a:t>
            </a:r>
          </a:p>
          <a:p>
            <a:pPr lvl="1"/>
            <a:r>
              <a:rPr lang="en-US" sz="1800" dirty="0"/>
              <a:t>URL stands for Uniform Resource Locator and it defines the network location of a specific resource. A resource, or a web resource refers to anything ranging from documents, files, images, web pages, etc that can be part of the web architecture.</a:t>
            </a:r>
          </a:p>
          <a:p>
            <a:pPr lvl="1"/>
            <a:r>
              <a:rPr lang="en-US" sz="1800" dirty="0"/>
              <a:t>https://helloworld.com/2014/02/22/url-vs-uri-vs-urn/ </a:t>
            </a:r>
          </a:p>
          <a:p>
            <a:pPr marL="342900" lvl="1" indent="-342900">
              <a:buFont typeface="Arial" pitchFamily="34" charset="0"/>
              <a:buChar char="•"/>
            </a:pPr>
            <a:r>
              <a:rPr lang="en-US" sz="2200" dirty="0"/>
              <a:t>URI: </a:t>
            </a:r>
            <a:endParaRPr lang="en-US" sz="1800" dirty="0"/>
          </a:p>
          <a:p>
            <a:pPr lvl="1"/>
            <a:r>
              <a:rPr lang="en-US" sz="1800" dirty="0"/>
              <a:t>URI stands for Uniform Resource Identifier and it uniquely identifies a resource over the Web. </a:t>
            </a:r>
          </a:p>
          <a:p>
            <a:pPr lvl="1"/>
            <a:r>
              <a:rPr lang="en-US" sz="1800" dirty="0"/>
              <a:t>URNs and URLs both are different kinds of URIs</a:t>
            </a:r>
          </a:p>
          <a:p>
            <a:pPr lvl="1">
              <a:buNone/>
            </a:pPr>
            <a:endParaRPr lang="en-US" sz="1800" dirty="0"/>
          </a:p>
        </p:txBody>
      </p:sp>
      <p:pic>
        <p:nvPicPr>
          <p:cNvPr id="40964" name="Picture 4" descr="uri-url-urn-relationship-venn-diagram"/>
          <p:cNvPicPr>
            <a:picLocks noChangeAspect="1" noChangeArrowheads="1"/>
          </p:cNvPicPr>
          <p:nvPr/>
        </p:nvPicPr>
        <p:blipFill>
          <a:blip r:embed="rId2"/>
          <a:srcRect/>
          <a:stretch>
            <a:fillRect/>
          </a:stretch>
        </p:blipFill>
        <p:spPr bwMode="auto">
          <a:xfrm>
            <a:off x="6477000" y="152400"/>
            <a:ext cx="2498361" cy="1524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E165-8326-7F19-5020-22D583AC6CD0}"/>
              </a:ext>
            </a:extLst>
          </p:cNvPr>
          <p:cNvSpPr>
            <a:spLocks noGrp="1"/>
          </p:cNvSpPr>
          <p:nvPr>
            <p:ph type="title"/>
          </p:nvPr>
        </p:nvSpPr>
        <p:spPr/>
        <p:txBody>
          <a:bodyPr/>
          <a:lstStyle/>
          <a:p>
            <a:r>
              <a:rPr lang="en-US" dirty="0"/>
              <a:t>URI examples</a:t>
            </a:r>
            <a:endParaRPr lang="en-PK" dirty="0"/>
          </a:p>
        </p:txBody>
      </p:sp>
      <p:sp>
        <p:nvSpPr>
          <p:cNvPr id="3" name="Content Placeholder 2">
            <a:extLst>
              <a:ext uri="{FF2B5EF4-FFF2-40B4-BE49-F238E27FC236}">
                <a16:creationId xmlns:a16="http://schemas.microsoft.com/office/drawing/2014/main" id="{E06EDE35-F8B3-CB5F-1E21-CB26567D8E09}"/>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92414432-76D0-CEA8-9BA0-6D0CF863B593}"/>
              </a:ext>
            </a:extLst>
          </p:cNvPr>
          <p:cNvPicPr>
            <a:picLocks noChangeAspect="1"/>
          </p:cNvPicPr>
          <p:nvPr/>
        </p:nvPicPr>
        <p:blipFill rotWithShape="1">
          <a:blip r:embed="rId2"/>
          <a:srcRect l="21667" t="18889" r="23333" b="11482"/>
          <a:stretch/>
        </p:blipFill>
        <p:spPr>
          <a:xfrm>
            <a:off x="1181100" y="1600200"/>
            <a:ext cx="6781800" cy="4829464"/>
          </a:xfrm>
          <a:prstGeom prst="rect">
            <a:avLst/>
          </a:prstGeom>
        </p:spPr>
      </p:pic>
    </p:spTree>
    <p:extLst>
      <p:ext uri="{BB962C8B-B14F-4D97-AF65-F5344CB8AC3E}">
        <p14:creationId xmlns:p14="http://schemas.microsoft.com/office/powerpoint/2010/main" val="36803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E0A06A-62D0-E89D-8CF8-CB0DCEFA797C}"/>
              </a:ext>
            </a:extLst>
          </p:cNvPr>
          <p:cNvPicPr>
            <a:picLocks noChangeAspect="1"/>
          </p:cNvPicPr>
          <p:nvPr/>
        </p:nvPicPr>
        <p:blipFill>
          <a:blip r:embed="rId2"/>
          <a:stretch>
            <a:fillRect/>
          </a:stretch>
        </p:blipFill>
        <p:spPr>
          <a:xfrm>
            <a:off x="1066800" y="609600"/>
            <a:ext cx="7010400" cy="5695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0540-18A4-43CA-AA96-3EEAEF9FA47C}"/>
              </a:ext>
            </a:extLst>
          </p:cNvPr>
          <p:cNvSpPr>
            <a:spLocks noGrp="1"/>
          </p:cNvSpPr>
          <p:nvPr>
            <p:ph type="title"/>
          </p:nvPr>
        </p:nvSpPr>
        <p:spPr/>
        <p:txBody>
          <a:bodyPr>
            <a:normAutofit/>
          </a:bodyPr>
          <a:lstStyle/>
          <a:p>
            <a:r>
              <a:rPr lang="de-DE" dirty="0"/>
              <a:t>URL: schemes (e.g. http)</a:t>
            </a:r>
            <a:endParaRPr lang="en-US" dirty="0"/>
          </a:p>
        </p:txBody>
      </p:sp>
      <p:sp>
        <p:nvSpPr>
          <p:cNvPr id="3" name="Content Placeholder 2">
            <a:extLst>
              <a:ext uri="{FF2B5EF4-FFF2-40B4-BE49-F238E27FC236}">
                <a16:creationId xmlns:a16="http://schemas.microsoft.com/office/drawing/2014/main" id="{9A41E5D4-F854-408B-9025-C3A88C5C0CFB}"/>
              </a:ext>
            </a:extLst>
          </p:cNvPr>
          <p:cNvSpPr>
            <a:spLocks noGrp="1"/>
          </p:cNvSpPr>
          <p:nvPr>
            <p:ph idx="1"/>
          </p:nvPr>
        </p:nvSpPr>
        <p:spPr/>
        <p:txBody>
          <a:bodyPr>
            <a:normAutofit/>
          </a:bodyPr>
          <a:lstStyle/>
          <a:p>
            <a:r>
              <a:rPr lang="en-US" sz="2400" dirty="0">
                <a:solidFill>
                  <a:srgbClr val="FF0000"/>
                </a:solidFill>
              </a:rPr>
              <a:t>http: </a:t>
            </a:r>
            <a:r>
              <a:rPr lang="en-US" sz="2400" dirty="0"/>
              <a:t>is the most common scheme; it means use the HTTP protocol</a:t>
            </a:r>
          </a:p>
          <a:p>
            <a:r>
              <a:rPr lang="en-US" sz="2400" dirty="0">
                <a:solidFill>
                  <a:srgbClr val="FF0000"/>
                </a:solidFill>
              </a:rPr>
              <a:t>https:</a:t>
            </a:r>
            <a:r>
              <a:rPr lang="en-US" sz="2400" dirty="0"/>
              <a:t> is similar to http: except that it uses SSL encryption</a:t>
            </a:r>
          </a:p>
          <a:p>
            <a:r>
              <a:rPr lang="en-US" sz="2400" dirty="0">
                <a:solidFill>
                  <a:srgbClr val="FF0000"/>
                </a:solidFill>
              </a:rPr>
              <a:t>file:</a:t>
            </a:r>
            <a:r>
              <a:rPr lang="en-US" sz="2400" dirty="0"/>
              <a:t> means read a file from the local disk</a:t>
            </a:r>
          </a:p>
          <a:p>
            <a:r>
              <a:rPr lang="en-US" sz="2400" dirty="0">
                <a:solidFill>
                  <a:srgbClr val="FF0000"/>
                </a:solidFill>
              </a:rPr>
              <a:t>mailto: </a:t>
            </a:r>
            <a:r>
              <a:rPr lang="en-US" sz="2400" dirty="0"/>
              <a:t>means open an email program composing a message</a:t>
            </a:r>
          </a:p>
          <a:p>
            <a:r>
              <a:rPr lang="en-US" sz="2400" dirty="0"/>
              <a:t>There are several other schemes, such as ftp:, but they aren't used much anymore.</a:t>
            </a:r>
          </a:p>
        </p:txBody>
      </p:sp>
    </p:spTree>
    <p:extLst>
      <p:ext uri="{BB962C8B-B14F-4D97-AF65-F5344CB8AC3E}">
        <p14:creationId xmlns:p14="http://schemas.microsoft.com/office/powerpoint/2010/main" val="423889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p:txBody>
          <a:bodyPr/>
          <a:lstStyle/>
          <a:p>
            <a:r>
              <a:rPr lang="en-US" sz="2200" dirty="0"/>
              <a:t>Web Terminologies</a:t>
            </a:r>
          </a:p>
          <a:p>
            <a:r>
              <a:rPr lang="en-US" sz="2200" dirty="0"/>
              <a:t>Hypertext Transfer Protocol (HTTP)</a:t>
            </a:r>
          </a:p>
          <a:p>
            <a:r>
              <a:rPr lang="en-US" sz="2200" dirty="0"/>
              <a:t>Uniform Resource Locator (URL)</a:t>
            </a:r>
          </a:p>
          <a:p>
            <a:r>
              <a:rPr lang="en-US" sz="2200" dirty="0"/>
              <a:t>World Wide Web (WWW)</a:t>
            </a:r>
          </a:p>
          <a:p>
            <a:r>
              <a:rPr lang="en-US" sz="2200" dirty="0"/>
              <a:t>Evolution of Web</a:t>
            </a:r>
          </a:p>
          <a:p>
            <a:r>
              <a:rPr lang="en-US" sz="2200" dirty="0"/>
              <a:t>World Wide Web (W3C) Consortium</a:t>
            </a:r>
          </a:p>
          <a:p>
            <a:endParaRPr lang="en-US" dirty="0"/>
          </a:p>
          <a:p>
            <a:endParaRPr lang="en-US" dirty="0"/>
          </a:p>
        </p:txBody>
      </p:sp>
    </p:spTree>
    <p:extLst>
      <p:ext uri="{BB962C8B-B14F-4D97-AF65-F5344CB8AC3E}">
        <p14:creationId xmlns:p14="http://schemas.microsoft.com/office/powerpoint/2010/main" val="319588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F249-0ACB-4917-A343-8E81F8BD09B8}"/>
              </a:ext>
            </a:extLst>
          </p:cNvPr>
          <p:cNvSpPr>
            <a:spLocks noGrp="1"/>
          </p:cNvSpPr>
          <p:nvPr>
            <p:ph type="title"/>
          </p:nvPr>
        </p:nvSpPr>
        <p:spPr/>
        <p:txBody>
          <a:bodyPr>
            <a:normAutofit/>
          </a:bodyPr>
          <a:lstStyle/>
          <a:p>
            <a:r>
              <a:rPr lang="en-US" dirty="0"/>
              <a:t>URL Encoding</a:t>
            </a:r>
          </a:p>
        </p:txBody>
      </p:sp>
      <p:sp>
        <p:nvSpPr>
          <p:cNvPr id="3" name="Content Placeholder 2">
            <a:extLst>
              <a:ext uri="{FF2B5EF4-FFF2-40B4-BE49-F238E27FC236}">
                <a16:creationId xmlns:a16="http://schemas.microsoft.com/office/drawing/2014/main" id="{0EC930B2-F5BA-4CCC-BF01-C5598D8C0017}"/>
              </a:ext>
            </a:extLst>
          </p:cNvPr>
          <p:cNvSpPr>
            <a:spLocks noGrp="1"/>
          </p:cNvSpPr>
          <p:nvPr>
            <p:ph idx="1"/>
          </p:nvPr>
        </p:nvSpPr>
        <p:spPr/>
        <p:txBody>
          <a:bodyPr>
            <a:normAutofit/>
          </a:bodyPr>
          <a:lstStyle/>
          <a:p>
            <a:r>
              <a:rPr lang="en-US" sz="2400" dirty="0"/>
              <a:t>Any character in a URL other than A-Z, a-z, 0-9, or any of -_.~ must be represented as %xx, where xx is the hexadecimal value of the character:</a:t>
            </a:r>
          </a:p>
          <a:p>
            <a:r>
              <a:rPr lang="en-US" sz="2400" dirty="0"/>
              <a:t>http://www.stats.com/companyInfo?name=C</a:t>
            </a:r>
            <a:r>
              <a:rPr lang="en-US" sz="2400" dirty="0">
                <a:solidFill>
                  <a:srgbClr val="FF0000"/>
                </a:solidFill>
              </a:rPr>
              <a:t>%26</a:t>
            </a:r>
            <a:r>
              <a:rPr lang="en-US" sz="2400" dirty="0"/>
              <a:t>H</a:t>
            </a:r>
            <a:r>
              <a:rPr lang="en-US" sz="2400" dirty="0">
                <a:solidFill>
                  <a:srgbClr val="FF0000"/>
                </a:solidFill>
              </a:rPr>
              <a:t>%20</a:t>
            </a:r>
            <a:r>
              <a:rPr lang="en-US" sz="2400" dirty="0"/>
              <a:t>Sugar</a:t>
            </a:r>
          </a:p>
          <a:p>
            <a:pPr marL="0" indent="0" algn="ctr">
              <a:buNone/>
            </a:pPr>
            <a:r>
              <a:rPr lang="en-US" sz="2400" dirty="0"/>
              <a:t>-where %26 represents ‘&amp;’ and %20 represents a white space</a:t>
            </a:r>
          </a:p>
        </p:txBody>
      </p:sp>
    </p:spTree>
    <p:extLst>
      <p:ext uri="{BB962C8B-B14F-4D97-AF65-F5344CB8AC3E}">
        <p14:creationId xmlns:p14="http://schemas.microsoft.com/office/powerpoint/2010/main" val="116100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05468"/>
            <a:ext cx="6931356" cy="689932"/>
          </a:xfrm>
          <a:prstGeom prst="rect">
            <a:avLst/>
          </a:prstGeom>
        </p:spPr>
        <p:txBody>
          <a:bodyPr vert="horz" wrap="square" lIns="0" tIns="12700" rIns="0" bIns="0" rtlCol="0">
            <a:spAutoFit/>
          </a:bodyPr>
          <a:lstStyle/>
          <a:p>
            <a:pPr marL="12700">
              <a:lnSpc>
                <a:spcPct val="100000"/>
              </a:lnSpc>
              <a:spcBef>
                <a:spcPts val="100"/>
              </a:spcBef>
            </a:pPr>
            <a:r>
              <a:rPr sz="4400" spc="200" dirty="0"/>
              <a:t>Query</a:t>
            </a:r>
            <a:r>
              <a:rPr sz="4400" spc="-45" dirty="0"/>
              <a:t> </a:t>
            </a:r>
            <a:r>
              <a:rPr sz="4400" spc="35" dirty="0"/>
              <a:t>String</a:t>
            </a:r>
            <a:endParaRPr sz="4400"/>
          </a:p>
        </p:txBody>
      </p:sp>
      <p:sp>
        <p:nvSpPr>
          <p:cNvPr id="25" name="object 25"/>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26" name="object 26"/>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txBox="1"/>
          <p:nvPr/>
        </p:nvSpPr>
        <p:spPr>
          <a:xfrm>
            <a:off x="993444" y="1663064"/>
            <a:ext cx="6060440" cy="1366520"/>
          </a:xfrm>
          <a:prstGeom prst="rect">
            <a:avLst/>
          </a:prstGeom>
        </p:spPr>
        <p:txBody>
          <a:bodyPr vert="horz" wrap="square" lIns="0" tIns="12065" rIns="0" bIns="0" rtlCol="0">
            <a:spAutoFit/>
          </a:bodyPr>
          <a:lstStyle/>
          <a:p>
            <a:pPr marL="12700" marR="5080" algn="just">
              <a:lnSpc>
                <a:spcPct val="100000"/>
              </a:lnSpc>
              <a:spcBef>
                <a:spcPts val="95"/>
              </a:spcBef>
            </a:pPr>
            <a:r>
              <a:rPr sz="2200" spc="-155" dirty="0">
                <a:solidFill>
                  <a:srgbClr val="404040"/>
                </a:solidFill>
                <a:cs typeface="Arial"/>
              </a:rPr>
              <a:t>They </a:t>
            </a:r>
            <a:r>
              <a:rPr sz="2200" spc="-100" dirty="0">
                <a:solidFill>
                  <a:srgbClr val="404040"/>
                </a:solidFill>
                <a:cs typeface="Arial"/>
              </a:rPr>
              <a:t>are </a:t>
            </a:r>
            <a:r>
              <a:rPr sz="2200" spc="-35" dirty="0">
                <a:solidFill>
                  <a:srgbClr val="404040"/>
                </a:solidFill>
                <a:cs typeface="Arial"/>
              </a:rPr>
              <a:t>the </a:t>
            </a:r>
            <a:r>
              <a:rPr sz="2200" spc="-120" dirty="0">
                <a:solidFill>
                  <a:srgbClr val="404040"/>
                </a:solidFill>
                <a:cs typeface="Arial"/>
              </a:rPr>
              <a:t>way </a:t>
            </a:r>
            <a:r>
              <a:rPr sz="2200" spc="-5" dirty="0">
                <a:solidFill>
                  <a:srgbClr val="404040"/>
                </a:solidFill>
                <a:cs typeface="Arial"/>
              </a:rPr>
              <a:t>of </a:t>
            </a:r>
            <a:r>
              <a:rPr sz="2200" spc="-145" dirty="0">
                <a:solidFill>
                  <a:srgbClr val="404040"/>
                </a:solidFill>
                <a:cs typeface="Arial"/>
              </a:rPr>
              <a:t>passing </a:t>
            </a:r>
            <a:r>
              <a:rPr sz="2200" spc="-35" dirty="0">
                <a:solidFill>
                  <a:srgbClr val="404040"/>
                </a:solidFill>
                <a:cs typeface="Arial"/>
              </a:rPr>
              <a:t>information </a:t>
            </a:r>
            <a:r>
              <a:rPr sz="2200" spc="-145" dirty="0">
                <a:solidFill>
                  <a:srgbClr val="404040"/>
                </a:solidFill>
                <a:cs typeface="Arial"/>
              </a:rPr>
              <a:t>such </a:t>
            </a:r>
            <a:r>
              <a:rPr sz="2200" spc="-210" dirty="0">
                <a:solidFill>
                  <a:srgbClr val="404040"/>
                </a:solidFill>
                <a:cs typeface="Arial"/>
              </a:rPr>
              <a:t>as </a:t>
            </a:r>
            <a:r>
              <a:rPr sz="2200" spc="-110" dirty="0">
                <a:solidFill>
                  <a:srgbClr val="404040"/>
                </a:solidFill>
                <a:cs typeface="Arial"/>
              </a:rPr>
              <a:t>user  </a:t>
            </a:r>
            <a:r>
              <a:rPr sz="2200" spc="-30" dirty="0">
                <a:solidFill>
                  <a:srgbClr val="404040"/>
                </a:solidFill>
                <a:cs typeface="Arial"/>
              </a:rPr>
              <a:t>form</a:t>
            </a:r>
            <a:r>
              <a:rPr sz="2200" spc="-110" dirty="0">
                <a:solidFill>
                  <a:srgbClr val="404040"/>
                </a:solidFill>
                <a:cs typeface="Arial"/>
              </a:rPr>
              <a:t> </a:t>
            </a:r>
            <a:r>
              <a:rPr sz="2200" spc="-15" dirty="0">
                <a:solidFill>
                  <a:srgbClr val="404040"/>
                </a:solidFill>
                <a:cs typeface="Arial"/>
              </a:rPr>
              <a:t>input</a:t>
            </a:r>
            <a:r>
              <a:rPr sz="2200" spc="-114" dirty="0">
                <a:solidFill>
                  <a:srgbClr val="404040"/>
                </a:solidFill>
                <a:cs typeface="Arial"/>
              </a:rPr>
              <a:t> </a:t>
            </a:r>
            <a:r>
              <a:rPr sz="2200" spc="-25" dirty="0">
                <a:solidFill>
                  <a:srgbClr val="404040"/>
                </a:solidFill>
                <a:cs typeface="Arial"/>
              </a:rPr>
              <a:t>from</a:t>
            </a:r>
            <a:r>
              <a:rPr sz="2200" spc="-110" dirty="0">
                <a:solidFill>
                  <a:srgbClr val="404040"/>
                </a:solidFill>
                <a:cs typeface="Arial"/>
              </a:rPr>
              <a:t> </a:t>
            </a:r>
            <a:r>
              <a:rPr sz="2200" spc="-30" dirty="0">
                <a:solidFill>
                  <a:srgbClr val="404040"/>
                </a:solidFill>
                <a:cs typeface="Arial"/>
              </a:rPr>
              <a:t>the</a:t>
            </a:r>
            <a:r>
              <a:rPr sz="2200" spc="-100" dirty="0">
                <a:solidFill>
                  <a:srgbClr val="404040"/>
                </a:solidFill>
                <a:cs typeface="Arial"/>
              </a:rPr>
              <a:t> </a:t>
            </a:r>
            <a:r>
              <a:rPr sz="2200" spc="-45" dirty="0">
                <a:solidFill>
                  <a:srgbClr val="404040"/>
                </a:solidFill>
                <a:cs typeface="Arial"/>
              </a:rPr>
              <a:t>client</a:t>
            </a:r>
            <a:r>
              <a:rPr sz="2200" spc="-110" dirty="0">
                <a:solidFill>
                  <a:srgbClr val="404040"/>
                </a:solidFill>
                <a:cs typeface="Arial"/>
              </a:rPr>
              <a:t> </a:t>
            </a:r>
            <a:r>
              <a:rPr sz="2200" spc="15" dirty="0">
                <a:solidFill>
                  <a:srgbClr val="404040"/>
                </a:solidFill>
                <a:cs typeface="Arial"/>
              </a:rPr>
              <a:t>to</a:t>
            </a:r>
            <a:r>
              <a:rPr sz="2200" spc="-105" dirty="0">
                <a:solidFill>
                  <a:srgbClr val="404040"/>
                </a:solidFill>
                <a:cs typeface="Arial"/>
              </a:rPr>
              <a:t> </a:t>
            </a:r>
            <a:r>
              <a:rPr sz="2200" spc="-30" dirty="0">
                <a:solidFill>
                  <a:srgbClr val="404040"/>
                </a:solidFill>
                <a:cs typeface="Arial"/>
              </a:rPr>
              <a:t>the</a:t>
            </a:r>
            <a:r>
              <a:rPr sz="2200" spc="-100" dirty="0">
                <a:solidFill>
                  <a:srgbClr val="404040"/>
                </a:solidFill>
                <a:cs typeface="Arial"/>
              </a:rPr>
              <a:t> </a:t>
            </a:r>
            <a:r>
              <a:rPr sz="2200" spc="-120" dirty="0">
                <a:solidFill>
                  <a:srgbClr val="404040"/>
                </a:solidFill>
                <a:cs typeface="Arial"/>
              </a:rPr>
              <a:t>server.</a:t>
            </a:r>
            <a:r>
              <a:rPr sz="2200" spc="-135" dirty="0">
                <a:solidFill>
                  <a:srgbClr val="404040"/>
                </a:solidFill>
                <a:cs typeface="Arial"/>
              </a:rPr>
              <a:t> </a:t>
            </a:r>
            <a:r>
              <a:rPr sz="2200" spc="-65" dirty="0">
                <a:solidFill>
                  <a:srgbClr val="404040"/>
                </a:solidFill>
                <a:cs typeface="Arial"/>
              </a:rPr>
              <a:t>In</a:t>
            </a:r>
            <a:r>
              <a:rPr sz="2200" spc="-110" dirty="0">
                <a:solidFill>
                  <a:srgbClr val="404040"/>
                </a:solidFill>
                <a:cs typeface="Arial"/>
              </a:rPr>
              <a:t> </a:t>
            </a:r>
            <a:r>
              <a:rPr sz="2200" spc="-215" dirty="0">
                <a:solidFill>
                  <a:srgbClr val="404040"/>
                </a:solidFill>
                <a:cs typeface="Arial"/>
              </a:rPr>
              <a:t>URL's</a:t>
            </a:r>
            <a:r>
              <a:rPr sz="2200" spc="-85" dirty="0">
                <a:solidFill>
                  <a:srgbClr val="404040"/>
                </a:solidFill>
                <a:cs typeface="Arial"/>
              </a:rPr>
              <a:t> </a:t>
            </a:r>
            <a:r>
              <a:rPr sz="2200" spc="-55" dirty="0">
                <a:solidFill>
                  <a:srgbClr val="404040"/>
                </a:solidFill>
                <a:cs typeface="Arial"/>
              </a:rPr>
              <a:t>they  </a:t>
            </a:r>
            <a:r>
              <a:rPr sz="2200" spc="-100" dirty="0">
                <a:solidFill>
                  <a:srgbClr val="404040"/>
                </a:solidFill>
                <a:cs typeface="Arial"/>
              </a:rPr>
              <a:t>are </a:t>
            </a:r>
            <a:r>
              <a:rPr sz="2200" spc="-110" dirty="0">
                <a:solidFill>
                  <a:srgbClr val="404040"/>
                </a:solidFill>
                <a:cs typeface="Arial"/>
              </a:rPr>
              <a:t>encoded </a:t>
            </a:r>
            <a:r>
              <a:rPr sz="2200" spc="-210" dirty="0">
                <a:solidFill>
                  <a:srgbClr val="404040"/>
                </a:solidFill>
                <a:cs typeface="Arial"/>
              </a:rPr>
              <a:t>as </a:t>
            </a:r>
            <a:r>
              <a:rPr sz="2200" spc="-114" dirty="0">
                <a:solidFill>
                  <a:srgbClr val="FF0000"/>
                </a:solidFill>
                <a:cs typeface="Arial"/>
              </a:rPr>
              <a:t>key-value </a:t>
            </a:r>
            <a:r>
              <a:rPr sz="2200" spc="-100" dirty="0">
                <a:solidFill>
                  <a:srgbClr val="FF0000"/>
                </a:solidFill>
                <a:cs typeface="Arial"/>
              </a:rPr>
              <a:t>pairs </a:t>
            </a:r>
            <a:r>
              <a:rPr sz="2200" spc="-45" dirty="0">
                <a:solidFill>
                  <a:srgbClr val="404040"/>
                </a:solidFill>
                <a:cs typeface="Arial"/>
              </a:rPr>
              <a:t>delimited </a:t>
            </a:r>
            <a:r>
              <a:rPr sz="2200" spc="-100" dirty="0">
                <a:solidFill>
                  <a:srgbClr val="404040"/>
                </a:solidFill>
                <a:cs typeface="Arial"/>
              </a:rPr>
              <a:t>by</a:t>
            </a:r>
            <a:r>
              <a:rPr sz="2200" spc="-70" dirty="0">
                <a:solidFill>
                  <a:srgbClr val="404040"/>
                </a:solidFill>
                <a:cs typeface="Arial"/>
              </a:rPr>
              <a:t> </a:t>
            </a:r>
            <a:r>
              <a:rPr sz="2200" spc="130" dirty="0">
                <a:solidFill>
                  <a:srgbClr val="404040"/>
                </a:solidFill>
                <a:cs typeface="Arial"/>
              </a:rPr>
              <a:t>“&amp;”</a:t>
            </a:r>
            <a:endParaRPr sz="2200" dirty="0">
              <a:cs typeface="Arial"/>
            </a:endParaRPr>
          </a:p>
          <a:p>
            <a:pPr marL="12700" algn="just">
              <a:lnSpc>
                <a:spcPct val="100000"/>
              </a:lnSpc>
            </a:pPr>
            <a:r>
              <a:rPr sz="2200" spc="-120" dirty="0">
                <a:solidFill>
                  <a:srgbClr val="404040"/>
                </a:solidFill>
                <a:cs typeface="Arial"/>
              </a:rPr>
              <a:t>symbols </a:t>
            </a:r>
            <a:r>
              <a:rPr sz="2200" spc="-105" dirty="0">
                <a:solidFill>
                  <a:srgbClr val="404040"/>
                </a:solidFill>
                <a:cs typeface="Arial"/>
              </a:rPr>
              <a:t>and </a:t>
            </a:r>
            <a:r>
              <a:rPr sz="2200" spc="-100" dirty="0">
                <a:solidFill>
                  <a:srgbClr val="404040"/>
                </a:solidFill>
                <a:cs typeface="Arial"/>
              </a:rPr>
              <a:t>preceded </a:t>
            </a:r>
            <a:r>
              <a:rPr sz="2200" spc="-95" dirty="0">
                <a:solidFill>
                  <a:srgbClr val="404040"/>
                </a:solidFill>
                <a:cs typeface="Arial"/>
              </a:rPr>
              <a:t>by </a:t>
            </a:r>
            <a:r>
              <a:rPr sz="2200" spc="-30" dirty="0">
                <a:solidFill>
                  <a:srgbClr val="404040"/>
                </a:solidFill>
                <a:cs typeface="Arial"/>
              </a:rPr>
              <a:t>the </a:t>
            </a:r>
            <a:r>
              <a:rPr sz="2200" spc="65" dirty="0">
                <a:solidFill>
                  <a:srgbClr val="404040"/>
                </a:solidFill>
                <a:cs typeface="Arial"/>
              </a:rPr>
              <a:t>“?”</a:t>
            </a:r>
            <a:r>
              <a:rPr sz="2200" spc="-225" dirty="0">
                <a:solidFill>
                  <a:srgbClr val="404040"/>
                </a:solidFill>
                <a:cs typeface="Arial"/>
              </a:rPr>
              <a:t> </a:t>
            </a:r>
            <a:r>
              <a:rPr sz="2200" spc="-90" dirty="0">
                <a:solidFill>
                  <a:srgbClr val="404040"/>
                </a:solidFill>
                <a:cs typeface="Arial"/>
              </a:rPr>
              <a:t>symbol.</a:t>
            </a:r>
            <a:endParaRPr sz="2200" dirty="0">
              <a:cs typeface="Arial"/>
            </a:endParaRPr>
          </a:p>
        </p:txBody>
      </p:sp>
      <p:grpSp>
        <p:nvGrpSpPr>
          <p:cNvPr id="29" name="Group 28">
            <a:extLst>
              <a:ext uri="{FF2B5EF4-FFF2-40B4-BE49-F238E27FC236}">
                <a16:creationId xmlns:a16="http://schemas.microsoft.com/office/drawing/2014/main" id="{A8954B8C-F09B-530B-4D70-0D723AB2CBEE}"/>
              </a:ext>
            </a:extLst>
          </p:cNvPr>
          <p:cNvGrpSpPr/>
          <p:nvPr/>
        </p:nvGrpSpPr>
        <p:grpSpPr>
          <a:xfrm>
            <a:off x="2303706" y="3428870"/>
            <a:ext cx="4262950" cy="1600330"/>
            <a:chOff x="2303706" y="3612480"/>
            <a:chExt cx="4262950" cy="1600330"/>
          </a:xfrm>
        </p:grpSpPr>
        <p:sp>
          <p:nvSpPr>
            <p:cNvPr id="4" name="object 4"/>
            <p:cNvSpPr/>
            <p:nvPr/>
          </p:nvSpPr>
          <p:spPr>
            <a:xfrm>
              <a:off x="2503246" y="4252501"/>
              <a:ext cx="964565" cy="0"/>
            </a:xfrm>
            <a:custGeom>
              <a:avLst/>
              <a:gdLst/>
              <a:ahLst/>
              <a:cxnLst/>
              <a:rect l="l" t="t" r="r" b="b"/>
              <a:pathLst>
                <a:path w="964564">
                  <a:moveTo>
                    <a:pt x="964190" y="0"/>
                  </a:moveTo>
                  <a:lnTo>
                    <a:pt x="0" y="0"/>
                  </a:lnTo>
                </a:path>
              </a:pathLst>
            </a:custGeom>
            <a:ln w="22840">
              <a:solidFill>
                <a:srgbClr val="538AD3"/>
              </a:solidFill>
            </a:ln>
          </p:spPr>
          <p:txBody>
            <a:bodyPr wrap="square" lIns="0" tIns="0" rIns="0" bIns="0" rtlCol="0"/>
            <a:lstStyle/>
            <a:p>
              <a:endParaRPr/>
            </a:p>
          </p:txBody>
        </p:sp>
        <p:sp>
          <p:nvSpPr>
            <p:cNvPr id="5" name="object 5"/>
            <p:cNvSpPr/>
            <p:nvPr/>
          </p:nvSpPr>
          <p:spPr>
            <a:xfrm>
              <a:off x="4431474" y="4252501"/>
              <a:ext cx="964565" cy="0"/>
            </a:xfrm>
            <a:custGeom>
              <a:avLst/>
              <a:gdLst/>
              <a:ahLst/>
              <a:cxnLst/>
              <a:rect l="l" t="t" r="r" b="b"/>
              <a:pathLst>
                <a:path w="964564">
                  <a:moveTo>
                    <a:pt x="964037" y="0"/>
                  </a:moveTo>
                  <a:lnTo>
                    <a:pt x="0" y="0"/>
                  </a:lnTo>
                </a:path>
              </a:pathLst>
            </a:custGeom>
            <a:ln w="22840">
              <a:solidFill>
                <a:srgbClr val="538AD3"/>
              </a:solidFill>
            </a:ln>
          </p:spPr>
          <p:txBody>
            <a:bodyPr wrap="square" lIns="0" tIns="0" rIns="0" bIns="0" rtlCol="0"/>
            <a:lstStyle/>
            <a:p>
              <a:endParaRPr/>
            </a:p>
          </p:txBody>
        </p:sp>
        <p:sp>
          <p:nvSpPr>
            <p:cNvPr id="6" name="object 6"/>
            <p:cNvSpPr txBox="1"/>
            <p:nvPr/>
          </p:nvSpPr>
          <p:spPr>
            <a:xfrm>
              <a:off x="2332321" y="3612480"/>
              <a:ext cx="4198620" cy="956031"/>
            </a:xfrm>
            <a:prstGeom prst="rect">
              <a:avLst/>
            </a:prstGeom>
          </p:spPr>
          <p:txBody>
            <a:bodyPr vert="horz" wrap="square" lIns="0" tIns="17145" rIns="0" bIns="0" rtlCol="0">
              <a:spAutoFit/>
            </a:bodyPr>
            <a:lstStyle/>
            <a:p>
              <a:pPr marR="1011555" algn="ctr">
                <a:lnSpc>
                  <a:spcPct val="100000"/>
                </a:lnSpc>
                <a:spcBef>
                  <a:spcPts val="135"/>
                </a:spcBef>
              </a:pPr>
              <a:r>
                <a:rPr sz="1400" spc="-110" dirty="0">
                  <a:latin typeface="Arial"/>
                  <a:cs typeface="Arial"/>
                </a:rPr>
                <a:t>Keys</a:t>
              </a:r>
              <a:endParaRPr sz="1400" dirty="0">
                <a:latin typeface="Arial"/>
                <a:cs typeface="Arial"/>
              </a:endParaRPr>
            </a:p>
            <a:p>
              <a:pPr>
                <a:lnSpc>
                  <a:spcPct val="100000"/>
                </a:lnSpc>
              </a:pPr>
              <a:endParaRPr sz="1400" dirty="0">
                <a:latin typeface="Times New Roman"/>
                <a:cs typeface="Times New Roman"/>
              </a:endParaRPr>
            </a:p>
            <a:p>
              <a:pPr>
                <a:lnSpc>
                  <a:spcPct val="100000"/>
                </a:lnSpc>
                <a:spcBef>
                  <a:spcPts val="20"/>
                </a:spcBef>
              </a:pPr>
              <a:endParaRPr sz="1400" dirty="0">
                <a:latin typeface="Times New Roman"/>
                <a:cs typeface="Times New Roman"/>
              </a:endParaRPr>
            </a:p>
            <a:p>
              <a:pPr marL="12700">
                <a:lnSpc>
                  <a:spcPct val="100000"/>
                </a:lnSpc>
              </a:pPr>
              <a:r>
                <a:rPr sz="1900" spc="40" dirty="0">
                  <a:solidFill>
                    <a:srgbClr val="006FC0"/>
                  </a:solidFill>
                  <a:latin typeface="Arial"/>
                  <a:cs typeface="Arial"/>
                </a:rPr>
                <a:t>?</a:t>
              </a:r>
              <a:r>
                <a:rPr lang="en-US" sz="1900" spc="40" dirty="0" err="1">
                  <a:latin typeface="Arial"/>
                  <a:cs typeface="Arial"/>
                </a:rPr>
                <a:t>firstname</a:t>
              </a:r>
              <a:r>
                <a:rPr lang="en-US" sz="1900" spc="40" dirty="0">
                  <a:latin typeface="Arial"/>
                  <a:cs typeface="Arial"/>
                </a:rPr>
                <a:t>=</a:t>
              </a:r>
              <a:r>
                <a:rPr lang="en-US" sz="1900" spc="40" dirty="0" err="1">
                  <a:solidFill>
                    <a:schemeClr val="accent2"/>
                  </a:solidFill>
                  <a:latin typeface="Arial"/>
                  <a:cs typeface="Arial"/>
                </a:rPr>
                <a:t>ferret</a:t>
              </a:r>
              <a:r>
                <a:rPr sz="1900" spc="40" dirty="0" err="1">
                  <a:solidFill>
                    <a:srgbClr val="006FC0"/>
                  </a:solidFill>
                  <a:latin typeface="Arial"/>
                  <a:cs typeface="Arial"/>
                </a:rPr>
                <a:t>&amp;</a:t>
              </a:r>
              <a:r>
                <a:rPr lang="en-US" sz="1900" spc="40" dirty="0" err="1">
                  <a:latin typeface="Arial"/>
                  <a:cs typeface="Arial"/>
                </a:rPr>
                <a:t>bckcolor</a:t>
              </a:r>
              <a:r>
                <a:rPr sz="1900" spc="40" dirty="0">
                  <a:solidFill>
                    <a:srgbClr val="C00000"/>
                  </a:solidFill>
                  <a:latin typeface="Arial"/>
                  <a:cs typeface="Arial"/>
                </a:rPr>
                <a:t>=</a:t>
              </a:r>
              <a:r>
                <a:rPr lang="en-US" sz="1900" spc="40" dirty="0">
                  <a:solidFill>
                    <a:srgbClr val="C00000"/>
                  </a:solidFill>
                  <a:latin typeface="Arial"/>
                  <a:cs typeface="Arial"/>
                </a:rPr>
                <a:t>purple</a:t>
              </a:r>
              <a:endParaRPr sz="1900" dirty="0">
                <a:latin typeface="Arial"/>
                <a:cs typeface="Arial"/>
              </a:endParaRPr>
            </a:p>
          </p:txBody>
        </p:sp>
        <p:sp>
          <p:nvSpPr>
            <p:cNvPr id="7" name="object 7"/>
            <p:cNvSpPr/>
            <p:nvPr/>
          </p:nvSpPr>
          <p:spPr>
            <a:xfrm>
              <a:off x="3054278" y="3737850"/>
              <a:ext cx="551180" cy="410845"/>
            </a:xfrm>
            <a:custGeom>
              <a:avLst/>
              <a:gdLst/>
              <a:ahLst/>
              <a:cxnLst/>
              <a:rect l="l" t="t" r="r" b="b"/>
              <a:pathLst>
                <a:path w="551179" h="410845">
                  <a:moveTo>
                    <a:pt x="550878" y="0"/>
                  </a:moveTo>
                  <a:lnTo>
                    <a:pt x="0" y="0"/>
                  </a:lnTo>
                  <a:lnTo>
                    <a:pt x="0" y="410496"/>
                  </a:lnTo>
                </a:path>
              </a:pathLst>
            </a:custGeom>
            <a:ln w="3660">
              <a:solidFill>
                <a:srgbClr val="000000"/>
              </a:solidFill>
            </a:ln>
          </p:spPr>
          <p:txBody>
            <a:bodyPr wrap="square" lIns="0" tIns="0" rIns="0" bIns="0" rtlCol="0"/>
            <a:lstStyle/>
            <a:p>
              <a:endParaRPr/>
            </a:p>
          </p:txBody>
        </p:sp>
        <p:sp>
          <p:nvSpPr>
            <p:cNvPr id="8" name="object 8"/>
            <p:cNvSpPr/>
            <p:nvPr/>
          </p:nvSpPr>
          <p:spPr>
            <a:xfrm>
              <a:off x="3012044" y="4137840"/>
              <a:ext cx="84455" cy="126364"/>
            </a:xfrm>
            <a:custGeom>
              <a:avLst/>
              <a:gdLst/>
              <a:ahLst/>
              <a:cxnLst/>
              <a:rect l="l" t="t" r="r" b="b"/>
              <a:pathLst>
                <a:path w="84455" h="126364">
                  <a:moveTo>
                    <a:pt x="84315" y="0"/>
                  </a:moveTo>
                  <a:lnTo>
                    <a:pt x="0" y="0"/>
                  </a:lnTo>
                  <a:lnTo>
                    <a:pt x="42234" y="126081"/>
                  </a:lnTo>
                  <a:lnTo>
                    <a:pt x="84315" y="0"/>
                  </a:lnTo>
                  <a:close/>
                </a:path>
              </a:pathLst>
            </a:custGeom>
            <a:solidFill>
              <a:srgbClr val="000000"/>
            </a:solidFill>
          </p:spPr>
          <p:txBody>
            <a:bodyPr wrap="square" lIns="0" tIns="0" rIns="0" bIns="0" rtlCol="0"/>
            <a:lstStyle/>
            <a:p>
              <a:endParaRPr/>
            </a:p>
          </p:txBody>
        </p:sp>
        <p:sp>
          <p:nvSpPr>
            <p:cNvPr id="9" name="object 9"/>
            <p:cNvSpPr/>
            <p:nvPr/>
          </p:nvSpPr>
          <p:spPr>
            <a:xfrm>
              <a:off x="4156035" y="3737850"/>
              <a:ext cx="826769" cy="399415"/>
            </a:xfrm>
            <a:custGeom>
              <a:avLst/>
              <a:gdLst/>
              <a:ahLst/>
              <a:cxnLst/>
              <a:rect l="l" t="t" r="r" b="b"/>
              <a:pathLst>
                <a:path w="826770" h="399414">
                  <a:moveTo>
                    <a:pt x="0" y="0"/>
                  </a:moveTo>
                  <a:lnTo>
                    <a:pt x="826317" y="0"/>
                  </a:lnTo>
                  <a:lnTo>
                    <a:pt x="826317" y="399076"/>
                  </a:lnTo>
                </a:path>
              </a:pathLst>
            </a:custGeom>
            <a:ln w="3657">
              <a:solidFill>
                <a:srgbClr val="000000"/>
              </a:solidFill>
            </a:ln>
          </p:spPr>
          <p:txBody>
            <a:bodyPr wrap="square" lIns="0" tIns="0" rIns="0" bIns="0" rtlCol="0"/>
            <a:lstStyle/>
            <a:p>
              <a:endParaRPr/>
            </a:p>
          </p:txBody>
        </p:sp>
        <p:sp>
          <p:nvSpPr>
            <p:cNvPr id="10" name="object 10"/>
            <p:cNvSpPr/>
            <p:nvPr/>
          </p:nvSpPr>
          <p:spPr>
            <a:xfrm>
              <a:off x="4939966" y="4126419"/>
              <a:ext cx="85090" cy="126364"/>
            </a:xfrm>
            <a:custGeom>
              <a:avLst/>
              <a:gdLst/>
              <a:ahLst/>
              <a:cxnLst/>
              <a:rect l="l" t="t" r="r" b="b"/>
              <a:pathLst>
                <a:path w="85089" h="126364">
                  <a:moveTo>
                    <a:pt x="84621" y="0"/>
                  </a:moveTo>
                  <a:lnTo>
                    <a:pt x="0" y="0"/>
                  </a:lnTo>
                  <a:lnTo>
                    <a:pt x="42387" y="126081"/>
                  </a:lnTo>
                  <a:lnTo>
                    <a:pt x="84621" y="0"/>
                  </a:lnTo>
                  <a:close/>
                </a:path>
              </a:pathLst>
            </a:custGeom>
            <a:solidFill>
              <a:srgbClr val="000000"/>
            </a:solidFill>
          </p:spPr>
          <p:txBody>
            <a:bodyPr wrap="square" lIns="0" tIns="0" rIns="0" bIns="0" rtlCol="0"/>
            <a:lstStyle/>
            <a:p>
              <a:endParaRPr/>
            </a:p>
          </p:txBody>
        </p:sp>
        <p:sp>
          <p:nvSpPr>
            <p:cNvPr id="11" name="object 11"/>
            <p:cNvSpPr/>
            <p:nvPr/>
          </p:nvSpPr>
          <p:spPr>
            <a:xfrm>
              <a:off x="3742876" y="4628645"/>
              <a:ext cx="413384" cy="0"/>
            </a:xfrm>
            <a:custGeom>
              <a:avLst/>
              <a:gdLst/>
              <a:ahLst/>
              <a:cxnLst/>
              <a:rect l="l" t="t" r="r" b="b"/>
              <a:pathLst>
                <a:path w="413385">
                  <a:moveTo>
                    <a:pt x="413158" y="0"/>
                  </a:moveTo>
                  <a:lnTo>
                    <a:pt x="0" y="0"/>
                  </a:lnTo>
                </a:path>
              </a:pathLst>
            </a:custGeom>
            <a:ln w="22840">
              <a:solidFill>
                <a:srgbClr val="538AD3"/>
              </a:solidFill>
            </a:ln>
          </p:spPr>
          <p:txBody>
            <a:bodyPr wrap="square" lIns="0" tIns="0" rIns="0" bIns="0" rtlCol="0"/>
            <a:lstStyle/>
            <a:p>
              <a:endParaRPr/>
            </a:p>
          </p:txBody>
        </p:sp>
        <p:sp>
          <p:nvSpPr>
            <p:cNvPr id="12" name="object 12"/>
            <p:cNvSpPr/>
            <p:nvPr/>
          </p:nvSpPr>
          <p:spPr>
            <a:xfrm>
              <a:off x="5602091" y="4628645"/>
              <a:ext cx="964565" cy="0"/>
            </a:xfrm>
            <a:custGeom>
              <a:avLst/>
              <a:gdLst/>
              <a:ahLst/>
              <a:cxnLst/>
              <a:rect l="l" t="t" r="r" b="b"/>
              <a:pathLst>
                <a:path w="964565">
                  <a:moveTo>
                    <a:pt x="964037" y="0"/>
                  </a:moveTo>
                  <a:lnTo>
                    <a:pt x="0" y="0"/>
                  </a:lnTo>
                </a:path>
              </a:pathLst>
            </a:custGeom>
            <a:ln w="22840">
              <a:solidFill>
                <a:srgbClr val="538AD3"/>
              </a:solidFill>
            </a:ln>
          </p:spPr>
          <p:txBody>
            <a:bodyPr wrap="square" lIns="0" tIns="0" rIns="0" bIns="0" rtlCol="0"/>
            <a:lstStyle/>
            <a:p>
              <a:endParaRPr/>
            </a:p>
          </p:txBody>
        </p:sp>
        <p:sp>
          <p:nvSpPr>
            <p:cNvPr id="13" name="object 13"/>
            <p:cNvSpPr txBox="1"/>
            <p:nvPr/>
          </p:nvSpPr>
          <p:spPr>
            <a:xfrm>
              <a:off x="4653816" y="4815433"/>
              <a:ext cx="519430" cy="245110"/>
            </a:xfrm>
            <a:prstGeom prst="rect">
              <a:avLst/>
            </a:prstGeom>
          </p:spPr>
          <p:txBody>
            <a:bodyPr vert="horz" wrap="square" lIns="0" tIns="17145" rIns="0" bIns="0" rtlCol="0">
              <a:spAutoFit/>
            </a:bodyPr>
            <a:lstStyle/>
            <a:p>
              <a:pPr marL="12700">
                <a:lnSpc>
                  <a:spcPct val="100000"/>
                </a:lnSpc>
                <a:spcBef>
                  <a:spcPts val="135"/>
                </a:spcBef>
              </a:pPr>
              <a:r>
                <a:rPr sz="1400" spc="-114" dirty="0">
                  <a:latin typeface="Arial"/>
                  <a:cs typeface="Arial"/>
                </a:rPr>
                <a:t>V</a:t>
              </a:r>
              <a:r>
                <a:rPr sz="1400" spc="-90" dirty="0">
                  <a:latin typeface="Arial"/>
                  <a:cs typeface="Arial"/>
                </a:rPr>
                <a:t>a</a:t>
              </a:r>
              <a:r>
                <a:rPr sz="1400" spc="20" dirty="0">
                  <a:latin typeface="Arial"/>
                  <a:cs typeface="Arial"/>
                </a:rPr>
                <a:t>l</a:t>
              </a:r>
              <a:r>
                <a:rPr sz="1400" spc="-20" dirty="0">
                  <a:latin typeface="Arial"/>
                  <a:cs typeface="Arial"/>
                </a:rPr>
                <a:t>u</a:t>
              </a:r>
              <a:r>
                <a:rPr sz="1400" spc="-60" dirty="0">
                  <a:latin typeface="Arial"/>
                  <a:cs typeface="Arial"/>
                </a:rPr>
                <a:t>e</a:t>
              </a:r>
              <a:r>
                <a:rPr sz="1400" spc="-135" dirty="0">
                  <a:latin typeface="Arial"/>
                  <a:cs typeface="Arial"/>
                </a:rPr>
                <a:t>s</a:t>
              </a:r>
              <a:endParaRPr sz="1400">
                <a:latin typeface="Arial"/>
                <a:cs typeface="Arial"/>
              </a:endParaRPr>
            </a:p>
          </p:txBody>
        </p:sp>
        <p:sp>
          <p:nvSpPr>
            <p:cNvPr id="14" name="object 14"/>
            <p:cNvSpPr/>
            <p:nvPr/>
          </p:nvSpPr>
          <p:spPr>
            <a:xfrm>
              <a:off x="3880596" y="4744220"/>
              <a:ext cx="757555" cy="227329"/>
            </a:xfrm>
            <a:custGeom>
              <a:avLst/>
              <a:gdLst/>
              <a:ahLst/>
              <a:cxnLst/>
              <a:rect l="l" t="t" r="r" b="b"/>
              <a:pathLst>
                <a:path w="757554" h="227329">
                  <a:moveTo>
                    <a:pt x="757458" y="227038"/>
                  </a:moveTo>
                  <a:lnTo>
                    <a:pt x="459065" y="227038"/>
                  </a:lnTo>
                  <a:lnTo>
                    <a:pt x="455443" y="209256"/>
                  </a:lnTo>
                  <a:lnTo>
                    <a:pt x="445580" y="194735"/>
                  </a:lnTo>
                  <a:lnTo>
                    <a:pt x="430983" y="184946"/>
                  </a:lnTo>
                  <a:lnTo>
                    <a:pt x="413158" y="181356"/>
                  </a:lnTo>
                  <a:lnTo>
                    <a:pt x="395269" y="184946"/>
                  </a:lnTo>
                  <a:lnTo>
                    <a:pt x="380680" y="194735"/>
                  </a:lnTo>
                  <a:lnTo>
                    <a:pt x="370853" y="209256"/>
                  </a:lnTo>
                  <a:lnTo>
                    <a:pt x="367252" y="227038"/>
                  </a:lnTo>
                  <a:lnTo>
                    <a:pt x="0" y="227038"/>
                  </a:lnTo>
                  <a:lnTo>
                    <a:pt x="0" y="0"/>
                  </a:lnTo>
                </a:path>
              </a:pathLst>
            </a:custGeom>
            <a:ln w="3656">
              <a:solidFill>
                <a:srgbClr val="000000"/>
              </a:solidFill>
            </a:ln>
          </p:spPr>
          <p:txBody>
            <a:bodyPr wrap="square" lIns="0" tIns="0" rIns="0" bIns="0" rtlCol="0"/>
            <a:lstStyle/>
            <a:p>
              <a:endParaRPr/>
            </a:p>
          </p:txBody>
        </p:sp>
        <p:sp>
          <p:nvSpPr>
            <p:cNvPr id="15" name="object 15"/>
            <p:cNvSpPr/>
            <p:nvPr/>
          </p:nvSpPr>
          <p:spPr>
            <a:xfrm>
              <a:off x="3838362" y="4628645"/>
              <a:ext cx="84455" cy="126364"/>
            </a:xfrm>
            <a:custGeom>
              <a:avLst/>
              <a:gdLst/>
              <a:ahLst/>
              <a:cxnLst/>
              <a:rect l="l" t="t" r="r" b="b"/>
              <a:pathLst>
                <a:path w="84454" h="126364">
                  <a:moveTo>
                    <a:pt x="42234" y="0"/>
                  </a:moveTo>
                  <a:lnTo>
                    <a:pt x="0" y="126081"/>
                  </a:lnTo>
                  <a:lnTo>
                    <a:pt x="84315" y="126081"/>
                  </a:lnTo>
                  <a:lnTo>
                    <a:pt x="42234" y="0"/>
                  </a:lnTo>
                  <a:close/>
                </a:path>
              </a:pathLst>
            </a:custGeom>
            <a:solidFill>
              <a:srgbClr val="000000"/>
            </a:solidFill>
          </p:spPr>
          <p:txBody>
            <a:bodyPr wrap="square" lIns="0" tIns="0" rIns="0" bIns="0" rtlCol="0"/>
            <a:lstStyle/>
            <a:p>
              <a:endParaRPr/>
            </a:p>
          </p:txBody>
        </p:sp>
        <p:sp>
          <p:nvSpPr>
            <p:cNvPr id="16" name="object 16"/>
            <p:cNvSpPr/>
            <p:nvPr/>
          </p:nvSpPr>
          <p:spPr>
            <a:xfrm>
              <a:off x="5202245" y="4744220"/>
              <a:ext cx="882015" cy="227329"/>
            </a:xfrm>
            <a:custGeom>
              <a:avLst/>
              <a:gdLst/>
              <a:ahLst/>
              <a:cxnLst/>
              <a:rect l="l" t="t" r="r" b="b"/>
              <a:pathLst>
                <a:path w="882014" h="227329">
                  <a:moveTo>
                    <a:pt x="0" y="227038"/>
                  </a:moveTo>
                  <a:lnTo>
                    <a:pt x="881864" y="227038"/>
                  </a:lnTo>
                  <a:lnTo>
                    <a:pt x="881864" y="0"/>
                  </a:lnTo>
                </a:path>
              </a:pathLst>
            </a:custGeom>
            <a:ln w="3655">
              <a:solidFill>
                <a:srgbClr val="000000"/>
              </a:solidFill>
            </a:ln>
          </p:spPr>
          <p:txBody>
            <a:bodyPr wrap="square" lIns="0" tIns="0" rIns="0" bIns="0" rtlCol="0"/>
            <a:lstStyle/>
            <a:p>
              <a:endParaRPr/>
            </a:p>
          </p:txBody>
        </p:sp>
        <p:sp>
          <p:nvSpPr>
            <p:cNvPr id="17" name="object 17"/>
            <p:cNvSpPr/>
            <p:nvPr/>
          </p:nvSpPr>
          <p:spPr>
            <a:xfrm>
              <a:off x="6041723" y="4628645"/>
              <a:ext cx="85090" cy="126364"/>
            </a:xfrm>
            <a:custGeom>
              <a:avLst/>
              <a:gdLst/>
              <a:ahLst/>
              <a:cxnLst/>
              <a:rect l="l" t="t" r="r" b="b"/>
              <a:pathLst>
                <a:path w="85089" h="126364">
                  <a:moveTo>
                    <a:pt x="42387" y="0"/>
                  </a:moveTo>
                  <a:lnTo>
                    <a:pt x="0" y="126081"/>
                  </a:lnTo>
                  <a:lnTo>
                    <a:pt x="84621" y="126081"/>
                  </a:lnTo>
                  <a:lnTo>
                    <a:pt x="42387" y="0"/>
                  </a:lnTo>
                  <a:close/>
                </a:path>
              </a:pathLst>
            </a:custGeom>
            <a:solidFill>
              <a:srgbClr val="000000"/>
            </a:solidFill>
          </p:spPr>
          <p:txBody>
            <a:bodyPr wrap="square" lIns="0" tIns="0" rIns="0" bIns="0" rtlCol="0"/>
            <a:lstStyle/>
            <a:p>
              <a:endParaRPr/>
            </a:p>
          </p:txBody>
        </p:sp>
        <p:sp>
          <p:nvSpPr>
            <p:cNvPr id="18" name="object 18"/>
            <p:cNvSpPr/>
            <p:nvPr/>
          </p:nvSpPr>
          <p:spPr>
            <a:xfrm>
              <a:off x="2303706" y="4628644"/>
              <a:ext cx="188595" cy="0"/>
            </a:xfrm>
            <a:custGeom>
              <a:avLst/>
              <a:gdLst/>
              <a:ahLst/>
              <a:cxnLst/>
              <a:rect l="l" t="t" r="r" b="b"/>
              <a:pathLst>
                <a:path w="188594">
                  <a:moveTo>
                    <a:pt x="188063" y="0"/>
                  </a:moveTo>
                  <a:lnTo>
                    <a:pt x="0" y="0"/>
                  </a:lnTo>
                </a:path>
              </a:pathLst>
            </a:custGeom>
            <a:ln w="22840">
              <a:solidFill>
                <a:srgbClr val="538AD3"/>
              </a:solidFill>
            </a:ln>
          </p:spPr>
          <p:txBody>
            <a:bodyPr wrap="square" lIns="0" tIns="0" rIns="0" bIns="0" rtlCol="0"/>
            <a:lstStyle/>
            <a:p>
              <a:endParaRPr/>
            </a:p>
          </p:txBody>
        </p:sp>
        <p:sp>
          <p:nvSpPr>
            <p:cNvPr id="19" name="object 19"/>
            <p:cNvSpPr/>
            <p:nvPr/>
          </p:nvSpPr>
          <p:spPr>
            <a:xfrm>
              <a:off x="4224895" y="4628645"/>
              <a:ext cx="161290" cy="0"/>
            </a:xfrm>
            <a:custGeom>
              <a:avLst/>
              <a:gdLst/>
              <a:ahLst/>
              <a:cxnLst/>
              <a:rect l="l" t="t" r="r" b="b"/>
              <a:pathLst>
                <a:path w="161289">
                  <a:moveTo>
                    <a:pt x="160672" y="0"/>
                  </a:moveTo>
                  <a:lnTo>
                    <a:pt x="0" y="0"/>
                  </a:lnTo>
                </a:path>
              </a:pathLst>
            </a:custGeom>
            <a:ln w="22840">
              <a:solidFill>
                <a:srgbClr val="538AD3"/>
              </a:solidFill>
            </a:ln>
          </p:spPr>
          <p:txBody>
            <a:bodyPr wrap="square" lIns="0" tIns="0" rIns="0" bIns="0" rtlCol="0"/>
            <a:lstStyle/>
            <a:p>
              <a:endParaRPr/>
            </a:p>
          </p:txBody>
        </p:sp>
        <p:sp>
          <p:nvSpPr>
            <p:cNvPr id="20" name="object 20"/>
            <p:cNvSpPr/>
            <p:nvPr/>
          </p:nvSpPr>
          <p:spPr>
            <a:xfrm>
              <a:off x="2365526" y="4744220"/>
              <a:ext cx="413384" cy="364490"/>
            </a:xfrm>
            <a:custGeom>
              <a:avLst/>
              <a:gdLst/>
              <a:ahLst/>
              <a:cxnLst/>
              <a:rect l="l" t="t" r="r" b="b"/>
              <a:pathLst>
                <a:path w="413385" h="364489">
                  <a:moveTo>
                    <a:pt x="413311" y="364083"/>
                  </a:moveTo>
                  <a:lnTo>
                    <a:pt x="0" y="364083"/>
                  </a:lnTo>
                  <a:lnTo>
                    <a:pt x="0" y="0"/>
                  </a:lnTo>
                </a:path>
              </a:pathLst>
            </a:custGeom>
            <a:ln w="3662">
              <a:solidFill>
                <a:srgbClr val="000000"/>
              </a:solidFill>
            </a:ln>
          </p:spPr>
          <p:txBody>
            <a:bodyPr wrap="square" lIns="0" tIns="0" rIns="0" bIns="0" rtlCol="0"/>
            <a:lstStyle/>
            <a:p>
              <a:endParaRPr/>
            </a:p>
          </p:txBody>
        </p:sp>
        <p:sp>
          <p:nvSpPr>
            <p:cNvPr id="21" name="object 21"/>
            <p:cNvSpPr/>
            <p:nvPr/>
          </p:nvSpPr>
          <p:spPr>
            <a:xfrm>
              <a:off x="2323445" y="4628644"/>
              <a:ext cx="84455" cy="126364"/>
            </a:xfrm>
            <a:custGeom>
              <a:avLst/>
              <a:gdLst/>
              <a:ahLst/>
              <a:cxnLst/>
              <a:rect l="l" t="t" r="r" b="b"/>
              <a:pathLst>
                <a:path w="84455" h="126364">
                  <a:moveTo>
                    <a:pt x="42081" y="0"/>
                  </a:moveTo>
                  <a:lnTo>
                    <a:pt x="0" y="126081"/>
                  </a:lnTo>
                  <a:lnTo>
                    <a:pt x="84315" y="126081"/>
                  </a:lnTo>
                  <a:lnTo>
                    <a:pt x="42081" y="0"/>
                  </a:lnTo>
                  <a:close/>
                </a:path>
              </a:pathLst>
            </a:custGeom>
            <a:solidFill>
              <a:srgbClr val="000000"/>
            </a:solidFill>
          </p:spPr>
          <p:txBody>
            <a:bodyPr wrap="square" lIns="0" tIns="0" rIns="0" bIns="0" rtlCol="0"/>
            <a:lstStyle/>
            <a:p>
              <a:endParaRPr/>
            </a:p>
          </p:txBody>
        </p:sp>
        <p:sp>
          <p:nvSpPr>
            <p:cNvPr id="22" name="object 22"/>
            <p:cNvSpPr/>
            <p:nvPr/>
          </p:nvSpPr>
          <p:spPr>
            <a:xfrm>
              <a:off x="3687329" y="4744220"/>
              <a:ext cx="606425" cy="364490"/>
            </a:xfrm>
            <a:custGeom>
              <a:avLst/>
              <a:gdLst/>
              <a:ahLst/>
              <a:cxnLst/>
              <a:rect l="l" t="t" r="r" b="b"/>
              <a:pathLst>
                <a:path w="606425" h="364489">
                  <a:moveTo>
                    <a:pt x="0" y="364083"/>
                  </a:moveTo>
                  <a:lnTo>
                    <a:pt x="606425" y="364083"/>
                  </a:lnTo>
                  <a:lnTo>
                    <a:pt x="606425" y="0"/>
                  </a:lnTo>
                </a:path>
              </a:pathLst>
            </a:custGeom>
            <a:ln w="3659">
              <a:solidFill>
                <a:srgbClr val="000000"/>
              </a:solidFill>
            </a:ln>
          </p:spPr>
          <p:txBody>
            <a:bodyPr wrap="square" lIns="0" tIns="0" rIns="0" bIns="0" rtlCol="0"/>
            <a:lstStyle/>
            <a:p>
              <a:endParaRPr/>
            </a:p>
          </p:txBody>
        </p:sp>
        <p:sp>
          <p:nvSpPr>
            <p:cNvPr id="23" name="object 23"/>
            <p:cNvSpPr/>
            <p:nvPr/>
          </p:nvSpPr>
          <p:spPr>
            <a:xfrm>
              <a:off x="4251521" y="4628645"/>
              <a:ext cx="84455" cy="126364"/>
            </a:xfrm>
            <a:custGeom>
              <a:avLst/>
              <a:gdLst/>
              <a:ahLst/>
              <a:cxnLst/>
              <a:rect l="l" t="t" r="r" b="b"/>
              <a:pathLst>
                <a:path w="84454" h="126364">
                  <a:moveTo>
                    <a:pt x="42234" y="0"/>
                  </a:moveTo>
                  <a:lnTo>
                    <a:pt x="0" y="126081"/>
                  </a:lnTo>
                  <a:lnTo>
                    <a:pt x="84315" y="126081"/>
                  </a:lnTo>
                  <a:lnTo>
                    <a:pt x="42234" y="0"/>
                  </a:lnTo>
                  <a:close/>
                </a:path>
              </a:pathLst>
            </a:custGeom>
            <a:solidFill>
              <a:srgbClr val="000000"/>
            </a:solidFill>
          </p:spPr>
          <p:txBody>
            <a:bodyPr wrap="square" lIns="0" tIns="0" rIns="0" bIns="0" rtlCol="0"/>
            <a:lstStyle/>
            <a:p>
              <a:endParaRPr/>
            </a:p>
          </p:txBody>
        </p:sp>
        <p:sp>
          <p:nvSpPr>
            <p:cNvPr id="24" name="object 24"/>
            <p:cNvSpPr txBox="1"/>
            <p:nvPr/>
          </p:nvSpPr>
          <p:spPr>
            <a:xfrm>
              <a:off x="2837294" y="4967700"/>
              <a:ext cx="791845" cy="245110"/>
            </a:xfrm>
            <a:prstGeom prst="rect">
              <a:avLst/>
            </a:prstGeom>
          </p:spPr>
          <p:txBody>
            <a:bodyPr vert="horz" wrap="square" lIns="0" tIns="17145" rIns="0" bIns="0" rtlCol="0">
              <a:spAutoFit/>
            </a:bodyPr>
            <a:lstStyle/>
            <a:p>
              <a:pPr marL="12700">
                <a:lnSpc>
                  <a:spcPct val="100000"/>
                </a:lnSpc>
                <a:spcBef>
                  <a:spcPts val="135"/>
                </a:spcBef>
              </a:pPr>
              <a:r>
                <a:rPr sz="1400" spc="-125" dirty="0">
                  <a:latin typeface="Arial"/>
                  <a:cs typeface="Arial"/>
                </a:rPr>
                <a:t>D</a:t>
              </a:r>
              <a:r>
                <a:rPr sz="1400" spc="-60" dirty="0">
                  <a:latin typeface="Arial"/>
                  <a:cs typeface="Arial"/>
                </a:rPr>
                <a:t>e</a:t>
              </a:r>
              <a:r>
                <a:rPr sz="1400" spc="20" dirty="0">
                  <a:latin typeface="Arial"/>
                  <a:cs typeface="Arial"/>
                </a:rPr>
                <a:t>li</a:t>
              </a:r>
              <a:r>
                <a:rPr sz="1400" spc="-15" dirty="0">
                  <a:latin typeface="Arial"/>
                  <a:cs typeface="Arial"/>
                </a:rPr>
                <a:t>m</a:t>
              </a:r>
              <a:r>
                <a:rPr sz="1400" spc="20" dirty="0">
                  <a:latin typeface="Arial"/>
                  <a:cs typeface="Arial"/>
                </a:rPr>
                <a:t>i</a:t>
              </a:r>
              <a:r>
                <a:rPr sz="1400" spc="95" dirty="0">
                  <a:latin typeface="Arial"/>
                  <a:cs typeface="Arial"/>
                </a:rPr>
                <a:t>t</a:t>
              </a:r>
              <a:r>
                <a:rPr sz="1400" spc="-60" dirty="0">
                  <a:latin typeface="Arial"/>
                  <a:cs typeface="Arial"/>
                </a:rPr>
                <a:t>e</a:t>
              </a:r>
              <a:r>
                <a:rPr sz="1400" spc="35" dirty="0">
                  <a:latin typeface="Arial"/>
                  <a:cs typeface="Arial"/>
                </a:rPr>
                <a:t>r</a:t>
              </a:r>
              <a:r>
                <a:rPr sz="1400" spc="-135" dirty="0">
                  <a:latin typeface="Arial"/>
                  <a:cs typeface="Arial"/>
                </a:rPr>
                <a:t>s</a:t>
              </a:r>
              <a:endParaRPr sz="1400">
                <a:latin typeface="Arial"/>
                <a:cs typeface="Arial"/>
              </a:endParaRPr>
            </a:p>
          </p:txBody>
        </p:sp>
      </p:grpSp>
      <p:sp>
        <p:nvSpPr>
          <p:cNvPr id="28" name="TextBox 27">
            <a:extLst>
              <a:ext uri="{FF2B5EF4-FFF2-40B4-BE49-F238E27FC236}">
                <a16:creationId xmlns:a16="http://schemas.microsoft.com/office/drawing/2014/main" id="{6CCDB4AE-900B-6AE4-9B5D-5BC2A236C54C}"/>
              </a:ext>
            </a:extLst>
          </p:cNvPr>
          <p:cNvSpPr txBox="1"/>
          <p:nvPr/>
        </p:nvSpPr>
        <p:spPr>
          <a:xfrm>
            <a:off x="1137613" y="5332635"/>
            <a:ext cx="6863611" cy="646331"/>
          </a:xfrm>
          <a:prstGeom prst="rect">
            <a:avLst/>
          </a:prstGeom>
          <a:noFill/>
        </p:spPr>
        <p:txBody>
          <a:bodyPr wrap="square">
            <a:spAutoFit/>
          </a:bodyPr>
          <a:lstStyle/>
          <a:p>
            <a:r>
              <a:rPr lang="en-US" dirty="0"/>
              <a:t>Full URI:</a:t>
            </a:r>
          </a:p>
          <a:p>
            <a:r>
              <a:rPr lang="en-US" dirty="0"/>
              <a:t>https://example.com/path/to/page?firstname=ferret&amp;bckcolor=purple</a:t>
            </a:r>
            <a:endParaRPr lang="en-PK"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C97F-AD7F-5981-F115-3CEEE33A85F2}"/>
              </a:ext>
            </a:extLst>
          </p:cNvPr>
          <p:cNvSpPr>
            <a:spLocks noGrp="1"/>
          </p:cNvSpPr>
          <p:nvPr>
            <p:ph type="title"/>
          </p:nvPr>
        </p:nvSpPr>
        <p:spPr/>
        <p:txBody>
          <a:bodyPr/>
          <a:lstStyle/>
          <a:p>
            <a:r>
              <a:rPr lang="en-US" dirty="0"/>
              <a:t>HTTP Protocol</a:t>
            </a:r>
            <a:endParaRPr lang="en-PK" dirty="0"/>
          </a:p>
        </p:txBody>
      </p:sp>
      <p:sp>
        <p:nvSpPr>
          <p:cNvPr id="3" name="Content Placeholder 2">
            <a:extLst>
              <a:ext uri="{FF2B5EF4-FFF2-40B4-BE49-F238E27FC236}">
                <a16:creationId xmlns:a16="http://schemas.microsoft.com/office/drawing/2014/main" id="{B0AD587F-95F4-8276-AA61-FF7DD3B10833}"/>
              </a:ext>
            </a:extLst>
          </p:cNvPr>
          <p:cNvSpPr>
            <a:spLocks noGrp="1"/>
          </p:cNvSpPr>
          <p:nvPr>
            <p:ph idx="1"/>
          </p:nvPr>
        </p:nvSpPr>
        <p:spPr/>
        <p:txBody>
          <a:bodyPr>
            <a:normAutofit/>
          </a:bodyPr>
          <a:lstStyle/>
          <a:p>
            <a:r>
              <a:rPr lang="en-US" sz="2000" b="0" i="0" dirty="0">
                <a:effectLst/>
                <a:latin typeface="+mj-lt"/>
              </a:rPr>
              <a:t>The </a:t>
            </a:r>
            <a:r>
              <a:rPr lang="en-US" sz="2000" b="1" i="0" dirty="0">
                <a:effectLst/>
                <a:latin typeface="+mj-lt"/>
              </a:rPr>
              <a:t>Hypertext Transfer Protocol</a:t>
            </a:r>
            <a:r>
              <a:rPr lang="en-US" sz="2000" b="0" i="0" dirty="0">
                <a:effectLst/>
                <a:latin typeface="+mj-lt"/>
              </a:rPr>
              <a:t> (</a:t>
            </a:r>
            <a:r>
              <a:rPr lang="en-US" sz="2000" b="1" i="0" dirty="0">
                <a:effectLst/>
                <a:latin typeface="+mj-lt"/>
              </a:rPr>
              <a:t>HTTP</a:t>
            </a:r>
            <a:r>
              <a:rPr lang="en-US" sz="2000" b="0" i="0" dirty="0">
                <a:effectLst/>
                <a:latin typeface="+mj-lt"/>
              </a:rPr>
              <a:t>) is an </a:t>
            </a:r>
            <a:r>
              <a:rPr lang="en-US" sz="2000" b="0" i="0" u="none" strike="noStrike" dirty="0">
                <a:effectLst/>
                <a:latin typeface="+mj-lt"/>
              </a:rPr>
              <a:t>application layer</a:t>
            </a:r>
            <a:r>
              <a:rPr lang="en-US" sz="2000" b="0" i="0" dirty="0">
                <a:effectLst/>
                <a:latin typeface="+mj-lt"/>
              </a:rPr>
              <a:t> protocol in the </a:t>
            </a:r>
            <a:r>
              <a:rPr lang="en-US" sz="2000" b="0" i="0" u="none" strike="noStrike" dirty="0">
                <a:effectLst/>
                <a:latin typeface="+mj-lt"/>
              </a:rPr>
              <a:t>Internet protocol suite</a:t>
            </a:r>
            <a:r>
              <a:rPr lang="en-US" sz="2000" b="0" i="0" dirty="0">
                <a:effectLst/>
                <a:latin typeface="+mj-lt"/>
              </a:rPr>
              <a:t> model for distributed, collaborative, </a:t>
            </a:r>
            <a:r>
              <a:rPr lang="en-US" sz="2000" b="0" i="0" u="none" strike="noStrike" dirty="0">
                <a:effectLst/>
                <a:latin typeface="+mj-lt"/>
              </a:rPr>
              <a:t>hypermedia</a:t>
            </a:r>
            <a:r>
              <a:rPr lang="en-US" sz="2000" b="0" i="0" dirty="0">
                <a:effectLst/>
                <a:latin typeface="+mj-lt"/>
              </a:rPr>
              <a:t> information systems.</a:t>
            </a:r>
            <a:endParaRPr lang="en-US" sz="2000" baseline="30000" dirty="0">
              <a:latin typeface="+mj-lt"/>
            </a:endParaRPr>
          </a:p>
          <a:p>
            <a:r>
              <a:rPr lang="en-US" sz="2000" b="0" i="0" dirty="0">
                <a:effectLst/>
                <a:latin typeface="+mj-lt"/>
              </a:rPr>
              <a:t>HTTP is the foundation of data communication for the </a:t>
            </a:r>
            <a:r>
              <a:rPr lang="en-US" sz="2000" b="1" i="0" u="none" strike="noStrike" dirty="0">
                <a:effectLst/>
                <a:latin typeface="+mj-lt"/>
              </a:rPr>
              <a:t>World Wide Web</a:t>
            </a:r>
            <a:r>
              <a:rPr lang="en-US" sz="2000" b="0" i="0" dirty="0">
                <a:effectLst/>
                <a:latin typeface="+mj-lt"/>
              </a:rPr>
              <a:t>, where </a:t>
            </a:r>
            <a:r>
              <a:rPr lang="en-US" sz="2000" b="0" i="0" u="none" strike="noStrike" dirty="0">
                <a:effectLst/>
                <a:latin typeface="+mj-lt"/>
              </a:rPr>
              <a:t>hypertext</a:t>
            </a:r>
            <a:r>
              <a:rPr lang="en-US" sz="2000" b="0" i="0" dirty="0">
                <a:effectLst/>
                <a:latin typeface="+mj-lt"/>
              </a:rPr>
              <a:t> documents include </a:t>
            </a:r>
            <a:r>
              <a:rPr lang="en-US" sz="2000" b="0" i="0" u="none" strike="noStrike" dirty="0">
                <a:effectLst/>
                <a:latin typeface="+mj-lt"/>
              </a:rPr>
              <a:t>hyperlinks</a:t>
            </a:r>
            <a:r>
              <a:rPr lang="en-US" sz="2000" b="0" i="0" dirty="0">
                <a:effectLst/>
                <a:latin typeface="+mj-lt"/>
              </a:rPr>
              <a:t> to other resources that the user can easily access.</a:t>
            </a:r>
          </a:p>
          <a:p>
            <a:r>
              <a:rPr lang="en-US" sz="2000" spc="-165" dirty="0">
                <a:latin typeface="+mj-lt"/>
                <a:cs typeface="Arial"/>
              </a:rPr>
              <a:t>The </a:t>
            </a:r>
            <a:r>
              <a:rPr lang="en-US" sz="2000" spc="-275" dirty="0">
                <a:latin typeface="+mj-lt"/>
                <a:cs typeface="Arial"/>
              </a:rPr>
              <a:t>HTTP </a:t>
            </a:r>
            <a:r>
              <a:rPr lang="en-US" sz="2000" spc="-50" dirty="0">
                <a:latin typeface="+mj-lt"/>
                <a:cs typeface="Arial"/>
              </a:rPr>
              <a:t>protocol </a:t>
            </a:r>
            <a:r>
              <a:rPr lang="en-US" sz="2000" spc="-110" dirty="0">
                <a:latin typeface="+mj-lt"/>
                <a:cs typeface="Arial"/>
              </a:rPr>
              <a:t>establishes </a:t>
            </a:r>
            <a:r>
              <a:rPr lang="en-US" sz="2000" spc="-175" dirty="0">
                <a:latin typeface="+mj-lt"/>
                <a:cs typeface="Arial"/>
              </a:rPr>
              <a:t>a </a:t>
            </a:r>
            <a:r>
              <a:rPr lang="en-US" sz="2000" spc="-365" dirty="0">
                <a:latin typeface="+mj-lt"/>
                <a:cs typeface="Arial"/>
              </a:rPr>
              <a:t>TCP </a:t>
            </a:r>
            <a:r>
              <a:rPr lang="en-US" sz="2000" spc="-75" dirty="0">
                <a:latin typeface="+mj-lt"/>
                <a:cs typeface="Arial"/>
              </a:rPr>
              <a:t>connection </a:t>
            </a:r>
            <a:r>
              <a:rPr lang="en-US" sz="2000" spc="-70" dirty="0">
                <a:latin typeface="+mj-lt"/>
                <a:cs typeface="Arial"/>
              </a:rPr>
              <a:t>on  </a:t>
            </a:r>
            <a:r>
              <a:rPr lang="en-US" sz="2000" dirty="0">
                <a:latin typeface="+mj-lt"/>
                <a:cs typeface="Arial"/>
              </a:rPr>
              <a:t>port </a:t>
            </a:r>
            <a:r>
              <a:rPr lang="en-US" sz="2000" spc="-114" dirty="0">
                <a:latin typeface="+mj-lt"/>
                <a:cs typeface="Arial"/>
              </a:rPr>
              <a:t>80 </a:t>
            </a:r>
            <a:r>
              <a:rPr lang="en-US" sz="2000" spc="-90" dirty="0">
                <a:latin typeface="+mj-lt"/>
                <a:cs typeface="Arial"/>
              </a:rPr>
              <a:t>(by</a:t>
            </a:r>
            <a:r>
              <a:rPr lang="en-US" sz="2000" spc="-225" dirty="0">
                <a:latin typeface="+mj-lt"/>
                <a:cs typeface="Arial"/>
              </a:rPr>
              <a:t> </a:t>
            </a:r>
            <a:r>
              <a:rPr lang="en-US" sz="2000" spc="-55" dirty="0">
                <a:latin typeface="+mj-lt"/>
                <a:cs typeface="Arial"/>
              </a:rPr>
              <a:t>default).</a:t>
            </a:r>
          </a:p>
          <a:p>
            <a:r>
              <a:rPr lang="en-US" sz="2000" spc="-165" dirty="0">
                <a:latin typeface="+mj-lt"/>
                <a:cs typeface="Arial"/>
              </a:rPr>
              <a:t>The </a:t>
            </a:r>
            <a:r>
              <a:rPr lang="en-US" sz="2000" spc="-95" dirty="0">
                <a:latin typeface="+mj-lt"/>
                <a:cs typeface="Arial"/>
              </a:rPr>
              <a:t>server </a:t>
            </a:r>
            <a:r>
              <a:rPr lang="en-US" sz="2000" spc="-65" dirty="0">
                <a:latin typeface="+mj-lt"/>
                <a:cs typeface="Arial"/>
              </a:rPr>
              <a:t>waits </a:t>
            </a:r>
            <a:r>
              <a:rPr lang="en-US" sz="2000" spc="-15" dirty="0">
                <a:latin typeface="+mj-lt"/>
                <a:cs typeface="Arial"/>
              </a:rPr>
              <a:t>for </a:t>
            </a:r>
            <a:r>
              <a:rPr lang="en-US" sz="2000" spc="-30" dirty="0">
                <a:latin typeface="+mj-lt"/>
                <a:cs typeface="Arial"/>
              </a:rPr>
              <a:t>the </a:t>
            </a:r>
            <a:r>
              <a:rPr lang="en-US" sz="2000" spc="-75" dirty="0">
                <a:latin typeface="+mj-lt"/>
                <a:cs typeface="Arial"/>
              </a:rPr>
              <a:t>request, </a:t>
            </a:r>
            <a:r>
              <a:rPr lang="en-US" sz="2000" spc="-105" dirty="0">
                <a:latin typeface="+mj-lt"/>
                <a:cs typeface="Arial"/>
              </a:rPr>
              <a:t>and </a:t>
            </a:r>
            <a:r>
              <a:rPr lang="en-US" sz="2000" spc="-40" dirty="0">
                <a:latin typeface="+mj-lt"/>
                <a:cs typeface="Arial"/>
              </a:rPr>
              <a:t>then</a:t>
            </a:r>
            <a:r>
              <a:rPr lang="en-US" sz="2000" spc="-365" dirty="0">
                <a:latin typeface="+mj-lt"/>
                <a:cs typeface="Arial"/>
              </a:rPr>
              <a:t> </a:t>
            </a:r>
            <a:r>
              <a:rPr lang="en-US" sz="2000" spc="-110" dirty="0">
                <a:latin typeface="+mj-lt"/>
                <a:cs typeface="Arial"/>
              </a:rPr>
              <a:t>responds  </a:t>
            </a:r>
            <a:r>
              <a:rPr lang="en-US" sz="2000" spc="10" dirty="0">
                <a:latin typeface="+mj-lt"/>
                <a:cs typeface="Arial"/>
              </a:rPr>
              <a:t>with </a:t>
            </a:r>
            <a:r>
              <a:rPr lang="en-US" sz="2000" spc="-175" dirty="0">
                <a:latin typeface="+mj-lt"/>
                <a:cs typeface="Arial"/>
              </a:rPr>
              <a:t>a </a:t>
            </a:r>
            <a:r>
              <a:rPr lang="en-US" sz="2000" spc="-120" dirty="0">
                <a:latin typeface="+mj-lt"/>
                <a:cs typeface="Arial"/>
              </a:rPr>
              <a:t>response </a:t>
            </a:r>
            <a:r>
              <a:rPr lang="en-US" sz="2000" spc="-110" dirty="0">
                <a:latin typeface="+mj-lt"/>
                <a:cs typeface="Arial"/>
              </a:rPr>
              <a:t>code, </a:t>
            </a:r>
            <a:r>
              <a:rPr lang="en-US" sz="2000" spc="-125" dirty="0">
                <a:latin typeface="+mj-lt"/>
                <a:cs typeface="Arial"/>
              </a:rPr>
              <a:t>headers </a:t>
            </a:r>
            <a:r>
              <a:rPr lang="en-US" sz="2000" spc="-105" dirty="0">
                <a:latin typeface="+mj-lt"/>
                <a:cs typeface="Arial"/>
              </a:rPr>
              <a:t>and </a:t>
            </a:r>
            <a:r>
              <a:rPr lang="en-US" sz="2000" spc="-125" dirty="0">
                <a:latin typeface="+mj-lt"/>
                <a:cs typeface="Arial"/>
              </a:rPr>
              <a:t>an </a:t>
            </a:r>
            <a:r>
              <a:rPr lang="en-US" sz="2000" spc="-40" dirty="0">
                <a:latin typeface="+mj-lt"/>
                <a:cs typeface="Arial"/>
              </a:rPr>
              <a:t>optional  </a:t>
            </a:r>
            <a:r>
              <a:rPr lang="en-US" sz="2000" spc="-175" dirty="0">
                <a:latin typeface="+mj-lt"/>
                <a:cs typeface="Arial"/>
              </a:rPr>
              <a:t>message </a:t>
            </a:r>
            <a:r>
              <a:rPr lang="en-US" sz="2000" spc="-70" dirty="0">
                <a:latin typeface="+mj-lt"/>
                <a:cs typeface="Arial"/>
              </a:rPr>
              <a:t>(which </a:t>
            </a:r>
            <a:r>
              <a:rPr lang="en-US" sz="2000" spc="-150" dirty="0">
                <a:latin typeface="+mj-lt"/>
                <a:cs typeface="Arial"/>
              </a:rPr>
              <a:t>can </a:t>
            </a:r>
            <a:r>
              <a:rPr lang="en-US" sz="2000" spc="-75" dirty="0">
                <a:latin typeface="+mj-lt"/>
                <a:cs typeface="Arial"/>
              </a:rPr>
              <a:t>include</a:t>
            </a:r>
            <a:r>
              <a:rPr lang="en-US" sz="2000" spc="-50" dirty="0">
                <a:latin typeface="+mj-lt"/>
                <a:cs typeface="Arial"/>
              </a:rPr>
              <a:t> </a:t>
            </a:r>
            <a:r>
              <a:rPr lang="en-US" sz="2000" spc="-65" dirty="0">
                <a:latin typeface="+mj-lt"/>
                <a:cs typeface="Arial"/>
              </a:rPr>
              <a:t>files).</a:t>
            </a:r>
            <a:endParaRPr lang="en-US" sz="2000" dirty="0">
              <a:latin typeface="+mj-lt"/>
              <a:cs typeface="Arial"/>
            </a:endParaRPr>
          </a:p>
          <a:p>
            <a:endParaRPr lang="en-PK" sz="2000" dirty="0">
              <a:latin typeface="+mj-lt"/>
            </a:endParaRPr>
          </a:p>
        </p:txBody>
      </p:sp>
    </p:spTree>
    <p:extLst>
      <p:ext uri="{BB962C8B-B14F-4D97-AF65-F5344CB8AC3E}">
        <p14:creationId xmlns:p14="http://schemas.microsoft.com/office/powerpoint/2010/main" val="415381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6FAB-7BEC-5FAB-5666-9DCFC593DCE7}"/>
              </a:ext>
            </a:extLst>
          </p:cNvPr>
          <p:cNvSpPr>
            <a:spLocks noGrp="1"/>
          </p:cNvSpPr>
          <p:nvPr>
            <p:ph type="title"/>
          </p:nvPr>
        </p:nvSpPr>
        <p:spPr/>
        <p:txBody>
          <a:bodyPr/>
          <a:lstStyle/>
          <a:p>
            <a:r>
              <a:rPr lang="en-US" dirty="0"/>
              <a:t>HTTP Request/Response usage</a:t>
            </a:r>
            <a:endParaRPr lang="en-PK" dirty="0"/>
          </a:p>
        </p:txBody>
      </p:sp>
      <p:sp>
        <p:nvSpPr>
          <p:cNvPr id="3" name="Content Placeholder 2">
            <a:extLst>
              <a:ext uri="{FF2B5EF4-FFF2-40B4-BE49-F238E27FC236}">
                <a16:creationId xmlns:a16="http://schemas.microsoft.com/office/drawing/2014/main" id="{1D4780DC-A6EF-ADD1-0B34-85162B699D74}"/>
              </a:ext>
            </a:extLst>
          </p:cNvPr>
          <p:cNvSpPr>
            <a:spLocks noGrp="1"/>
          </p:cNvSpPr>
          <p:nvPr>
            <p:ph idx="1"/>
          </p:nvPr>
        </p:nvSpPr>
        <p:spPr/>
        <p:txBody>
          <a:bodyPr/>
          <a:lstStyle/>
          <a:p>
            <a:endParaRPr lang="en-PK"/>
          </a:p>
        </p:txBody>
      </p:sp>
      <p:pic>
        <p:nvPicPr>
          <p:cNvPr id="5" name="Picture 4">
            <a:extLst>
              <a:ext uri="{FF2B5EF4-FFF2-40B4-BE49-F238E27FC236}">
                <a16:creationId xmlns:a16="http://schemas.microsoft.com/office/drawing/2014/main" id="{34D9845D-8EEE-6D53-09D9-8E6DE024BD5E}"/>
              </a:ext>
            </a:extLst>
          </p:cNvPr>
          <p:cNvPicPr>
            <a:picLocks noChangeAspect="1"/>
          </p:cNvPicPr>
          <p:nvPr/>
        </p:nvPicPr>
        <p:blipFill rotWithShape="1">
          <a:blip r:embed="rId2"/>
          <a:srcRect l="19167" t="17408" r="22500" b="26296"/>
          <a:stretch/>
        </p:blipFill>
        <p:spPr>
          <a:xfrm>
            <a:off x="1413710" y="2209800"/>
            <a:ext cx="6316579" cy="3429000"/>
          </a:xfrm>
          <a:prstGeom prst="rect">
            <a:avLst/>
          </a:prstGeom>
        </p:spPr>
      </p:pic>
    </p:spTree>
    <p:extLst>
      <p:ext uri="{BB962C8B-B14F-4D97-AF65-F5344CB8AC3E}">
        <p14:creationId xmlns:p14="http://schemas.microsoft.com/office/powerpoint/2010/main" val="183485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HTTP</a:t>
            </a:r>
            <a:endParaRPr lang="en-US" dirty="0"/>
          </a:p>
        </p:txBody>
      </p:sp>
      <p:sp>
        <p:nvSpPr>
          <p:cNvPr id="3" name="Content Placeholder 2"/>
          <p:cNvSpPr>
            <a:spLocks noGrp="1"/>
          </p:cNvSpPr>
          <p:nvPr>
            <p:ph idx="1"/>
          </p:nvPr>
        </p:nvSpPr>
        <p:spPr>
          <a:xfrm>
            <a:off x="685800" y="1704366"/>
            <a:ext cx="7543800" cy="4511040"/>
          </a:xfrm>
        </p:spPr>
        <p:txBody>
          <a:bodyPr>
            <a:normAutofit fontScale="70000" lnSpcReduction="20000"/>
          </a:bodyPr>
          <a:lstStyle/>
          <a:p>
            <a:r>
              <a:rPr lang="en-US" dirty="0"/>
              <a:t>HTTP is a transaction oriented client/server protocol. </a:t>
            </a:r>
          </a:p>
          <a:p>
            <a:r>
              <a:rPr lang="en-US" dirty="0"/>
              <a:t>HTTP uses TCP and creates a TCP connection for each transaction (e.g. download a page). </a:t>
            </a:r>
          </a:p>
          <a:p>
            <a:r>
              <a:rPr lang="en-US" dirty="0"/>
              <a:t>HTTP is a stateless protocol. </a:t>
            </a:r>
          </a:p>
          <a:p>
            <a:pPr lvl="1"/>
            <a:r>
              <a:rPr lang="en-US" dirty="0"/>
              <a:t>A stateless protocol is a communications protocol that treats each request as an independent transaction that is unrelated to any previous request. </a:t>
            </a:r>
          </a:p>
          <a:p>
            <a:endParaRPr lang="en-US" dirty="0"/>
          </a:p>
          <a:p>
            <a:r>
              <a:rPr lang="en-US" dirty="0"/>
              <a:t>Each transaction is treated separately so that the communication consists of independent pairs of requests and responses. </a:t>
            </a:r>
          </a:p>
          <a:p>
            <a:pPr lvl="1"/>
            <a:r>
              <a:rPr lang="en-US" dirty="0"/>
              <a:t>If a web server needs to store a client's state, it can store cookies in the client’s web browser (cookies are not part of http).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165862"/>
            <a:ext cx="1383665" cy="696595"/>
          </a:xfrm>
          <a:prstGeom prst="rect">
            <a:avLst/>
          </a:prstGeom>
        </p:spPr>
        <p:txBody>
          <a:bodyPr vert="horz" wrap="square" lIns="0" tIns="12700" rIns="0" bIns="0" rtlCol="0">
            <a:spAutoFit/>
          </a:bodyPr>
          <a:lstStyle/>
          <a:p>
            <a:pPr marL="12700">
              <a:lnSpc>
                <a:spcPct val="100000"/>
              </a:lnSpc>
              <a:spcBef>
                <a:spcPts val="100"/>
              </a:spcBef>
            </a:pPr>
            <a:r>
              <a:rPr sz="4400" spc="-260" dirty="0"/>
              <a:t>HTTP</a:t>
            </a:r>
            <a:endParaRPr sz="4400"/>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p:nvPr/>
        </p:nvSpPr>
        <p:spPr>
          <a:xfrm>
            <a:off x="755904" y="1341119"/>
            <a:ext cx="6912864" cy="4753356"/>
          </a:xfrm>
          <a:prstGeom prst="rect">
            <a:avLst/>
          </a:prstGeom>
          <a:blipFill>
            <a:blip r:embed="rId2"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75D364D-FB94-889F-C6E2-D7B656FFD2C1}"/>
                  </a:ext>
                </a:extLst>
              </p14:cNvPr>
              <p14:cNvContentPartPr/>
              <p14:nvPr/>
            </p14:nvContentPartPr>
            <p14:xfrm>
              <a:off x="5666400" y="2671200"/>
              <a:ext cx="985680" cy="180360"/>
            </p14:xfrm>
          </p:contentPart>
        </mc:Choice>
        <mc:Fallback>
          <p:pic>
            <p:nvPicPr>
              <p:cNvPr id="6" name="Ink 5">
                <a:extLst>
                  <a:ext uri="{FF2B5EF4-FFF2-40B4-BE49-F238E27FC236}">
                    <a16:creationId xmlns:a16="http://schemas.microsoft.com/office/drawing/2014/main" id="{475D364D-FB94-889F-C6E2-D7B656FFD2C1}"/>
                  </a:ext>
                </a:extLst>
              </p:cNvPr>
              <p:cNvPicPr/>
              <p:nvPr/>
            </p:nvPicPr>
            <p:blipFill>
              <a:blip r:embed="rId4"/>
              <a:stretch>
                <a:fillRect/>
              </a:stretch>
            </p:blipFill>
            <p:spPr>
              <a:xfrm>
                <a:off x="5657040" y="2661840"/>
                <a:ext cx="1004400" cy="19908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681668"/>
            <a:ext cx="6626556" cy="689932"/>
          </a:xfrm>
          <a:prstGeom prst="rect">
            <a:avLst/>
          </a:prstGeom>
        </p:spPr>
        <p:txBody>
          <a:bodyPr vert="horz" wrap="square" lIns="0" tIns="12700" rIns="0" bIns="0" rtlCol="0">
            <a:spAutoFit/>
          </a:bodyPr>
          <a:lstStyle/>
          <a:p>
            <a:pPr marL="12700">
              <a:lnSpc>
                <a:spcPct val="100000"/>
              </a:lnSpc>
              <a:spcBef>
                <a:spcPts val="100"/>
              </a:spcBef>
            </a:pPr>
            <a:r>
              <a:rPr sz="4400" spc="135" dirty="0"/>
              <a:t>Web</a:t>
            </a:r>
            <a:r>
              <a:rPr sz="4400" spc="-50" dirty="0"/>
              <a:t> </a:t>
            </a:r>
            <a:r>
              <a:rPr sz="4400" spc="75" dirty="0"/>
              <a:t>Requests</a:t>
            </a:r>
            <a:endParaRPr sz="4400" dirty="0"/>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txBox="1"/>
          <p:nvPr/>
        </p:nvSpPr>
        <p:spPr>
          <a:xfrm>
            <a:off x="993444" y="1663064"/>
            <a:ext cx="7540956" cy="3495188"/>
          </a:xfrm>
          <a:prstGeom prst="rect">
            <a:avLst/>
          </a:prstGeom>
        </p:spPr>
        <p:txBody>
          <a:bodyPr vert="horz" wrap="square" lIns="0" tIns="12065" rIns="0" bIns="0" rtlCol="0">
            <a:spAutoFit/>
          </a:bodyPr>
          <a:lstStyle/>
          <a:p>
            <a:pPr marL="12700" marR="227965">
              <a:lnSpc>
                <a:spcPct val="100000"/>
              </a:lnSpc>
              <a:spcBef>
                <a:spcPts val="95"/>
              </a:spcBef>
            </a:pPr>
            <a:r>
              <a:rPr sz="2200" spc="-60" dirty="0">
                <a:cs typeface="Arial"/>
              </a:rPr>
              <a:t>While </a:t>
            </a:r>
            <a:r>
              <a:rPr sz="2200" spc="-85" dirty="0">
                <a:cs typeface="Arial"/>
              </a:rPr>
              <a:t>we </a:t>
            </a:r>
            <a:r>
              <a:rPr sz="2200" spc="-210" dirty="0">
                <a:cs typeface="Arial"/>
              </a:rPr>
              <a:t>as </a:t>
            </a:r>
            <a:r>
              <a:rPr sz="2200" spc="-85" dirty="0">
                <a:cs typeface="Arial"/>
              </a:rPr>
              <a:t>web </a:t>
            </a:r>
            <a:r>
              <a:rPr sz="2200" spc="-140" dirty="0">
                <a:cs typeface="Arial"/>
              </a:rPr>
              <a:t>users </a:t>
            </a:r>
            <a:r>
              <a:rPr sz="2200" spc="-50" dirty="0">
                <a:cs typeface="Arial"/>
              </a:rPr>
              <a:t>might </a:t>
            </a:r>
            <a:r>
              <a:rPr sz="2200" spc="-105" dirty="0">
                <a:cs typeface="Arial"/>
              </a:rPr>
              <a:t>be </a:t>
            </a:r>
            <a:r>
              <a:rPr sz="2200" spc="-45" dirty="0">
                <a:cs typeface="Arial"/>
              </a:rPr>
              <a:t>tempted </a:t>
            </a:r>
            <a:r>
              <a:rPr sz="2200" spc="10" dirty="0">
                <a:cs typeface="Arial"/>
              </a:rPr>
              <a:t>to </a:t>
            </a:r>
            <a:r>
              <a:rPr sz="2200" spc="-25" dirty="0">
                <a:cs typeface="Arial"/>
              </a:rPr>
              <a:t>think</a:t>
            </a:r>
            <a:r>
              <a:rPr sz="2200" spc="-315" dirty="0">
                <a:cs typeface="Arial"/>
              </a:rPr>
              <a:t> </a:t>
            </a:r>
            <a:r>
              <a:rPr sz="2200" spc="-10" dirty="0">
                <a:cs typeface="Arial"/>
              </a:rPr>
              <a:t>of  </a:t>
            </a:r>
            <a:r>
              <a:rPr sz="2200" spc="-125" dirty="0">
                <a:cs typeface="Arial"/>
              </a:rPr>
              <a:t>an </a:t>
            </a:r>
            <a:r>
              <a:rPr sz="2200" spc="-40" dirty="0">
                <a:cs typeface="Arial"/>
              </a:rPr>
              <a:t>entire </a:t>
            </a:r>
            <a:r>
              <a:rPr sz="2200" spc="-150" dirty="0">
                <a:cs typeface="Arial"/>
              </a:rPr>
              <a:t>page </a:t>
            </a:r>
            <a:r>
              <a:rPr sz="2200" spc="-95" dirty="0">
                <a:cs typeface="Arial"/>
              </a:rPr>
              <a:t>being </a:t>
            </a:r>
            <a:r>
              <a:rPr sz="2200" spc="-45" dirty="0">
                <a:cs typeface="Arial"/>
              </a:rPr>
              <a:t>returned </a:t>
            </a:r>
            <a:r>
              <a:rPr sz="2200" spc="-30" dirty="0">
                <a:cs typeface="Arial"/>
              </a:rPr>
              <a:t>in </a:t>
            </a:r>
            <a:r>
              <a:rPr sz="2200" spc="-175" dirty="0">
                <a:cs typeface="Arial"/>
              </a:rPr>
              <a:t>a </a:t>
            </a:r>
            <a:r>
              <a:rPr sz="2200" spc="-105" dirty="0">
                <a:cs typeface="Arial"/>
              </a:rPr>
              <a:t>single </a:t>
            </a:r>
            <a:r>
              <a:rPr sz="2200" spc="-280" dirty="0">
                <a:cs typeface="Arial"/>
              </a:rPr>
              <a:t>HTTP  </a:t>
            </a:r>
            <a:r>
              <a:rPr sz="2200" spc="-114" dirty="0">
                <a:cs typeface="Arial"/>
              </a:rPr>
              <a:t>response, </a:t>
            </a:r>
            <a:r>
              <a:rPr sz="2200" spc="-45" dirty="0">
                <a:cs typeface="Arial"/>
              </a:rPr>
              <a:t>this </a:t>
            </a:r>
            <a:r>
              <a:rPr sz="2200" spc="-114" dirty="0">
                <a:cs typeface="Arial"/>
              </a:rPr>
              <a:t>is </a:t>
            </a:r>
            <a:r>
              <a:rPr sz="2200" spc="-10" dirty="0">
                <a:cs typeface="Arial"/>
              </a:rPr>
              <a:t>not </a:t>
            </a:r>
            <a:r>
              <a:rPr sz="2200" spc="-30" dirty="0">
                <a:cs typeface="Arial"/>
              </a:rPr>
              <a:t>in </a:t>
            </a:r>
            <a:r>
              <a:rPr sz="2200" spc="-55" dirty="0">
                <a:cs typeface="Arial"/>
              </a:rPr>
              <a:t>fact </a:t>
            </a:r>
            <a:r>
              <a:rPr sz="2200" spc="-40" dirty="0">
                <a:cs typeface="Arial"/>
              </a:rPr>
              <a:t>what</a:t>
            </a:r>
            <a:r>
              <a:rPr sz="2200" spc="-445" dirty="0">
                <a:cs typeface="Arial"/>
              </a:rPr>
              <a:t> </a:t>
            </a:r>
            <a:r>
              <a:rPr sz="2200" spc="-114" dirty="0">
                <a:cs typeface="Arial"/>
              </a:rPr>
              <a:t>happens.</a:t>
            </a:r>
            <a:endParaRPr sz="2200" dirty="0">
              <a:cs typeface="Arial"/>
            </a:endParaRPr>
          </a:p>
          <a:p>
            <a:pPr marL="12700" marR="5080">
              <a:lnSpc>
                <a:spcPct val="100000"/>
              </a:lnSpc>
              <a:spcBef>
                <a:spcPts val="1730"/>
              </a:spcBef>
            </a:pPr>
            <a:r>
              <a:rPr sz="2200" spc="-65" dirty="0">
                <a:cs typeface="Arial"/>
              </a:rPr>
              <a:t>In </a:t>
            </a:r>
            <a:r>
              <a:rPr sz="2200" spc="-40" dirty="0">
                <a:cs typeface="Arial"/>
              </a:rPr>
              <a:t>reality </a:t>
            </a:r>
            <a:r>
              <a:rPr sz="2200" spc="-35" dirty="0">
                <a:cs typeface="Arial"/>
              </a:rPr>
              <a:t>the </a:t>
            </a:r>
            <a:r>
              <a:rPr sz="2200" spc="-105" dirty="0">
                <a:cs typeface="Arial"/>
              </a:rPr>
              <a:t>experience </a:t>
            </a:r>
            <a:r>
              <a:rPr sz="2200" spc="-5" dirty="0">
                <a:cs typeface="Arial"/>
              </a:rPr>
              <a:t>of </a:t>
            </a:r>
            <a:r>
              <a:rPr sz="2200" spc="-130" dirty="0">
                <a:cs typeface="Arial"/>
              </a:rPr>
              <a:t>seeing </a:t>
            </a:r>
            <a:r>
              <a:rPr sz="2200" spc="-175" dirty="0">
                <a:cs typeface="Arial"/>
              </a:rPr>
              <a:t>a </a:t>
            </a:r>
            <a:r>
              <a:rPr sz="2200" spc="-105" dirty="0">
                <a:cs typeface="Arial"/>
              </a:rPr>
              <a:t>single </a:t>
            </a:r>
            <a:r>
              <a:rPr sz="2200" spc="-85" dirty="0">
                <a:cs typeface="Arial"/>
              </a:rPr>
              <a:t>web </a:t>
            </a:r>
            <a:r>
              <a:rPr sz="2200" spc="-150" dirty="0">
                <a:cs typeface="Arial"/>
              </a:rPr>
              <a:t>page</a:t>
            </a:r>
            <a:r>
              <a:rPr sz="2200" spc="-335" dirty="0">
                <a:cs typeface="Arial"/>
              </a:rPr>
              <a:t> </a:t>
            </a:r>
            <a:r>
              <a:rPr sz="2200" spc="-114" dirty="0">
                <a:cs typeface="Arial"/>
              </a:rPr>
              <a:t>is  </a:t>
            </a:r>
            <a:r>
              <a:rPr sz="2200" spc="-50" dirty="0">
                <a:cs typeface="Arial"/>
              </a:rPr>
              <a:t>facilitated </a:t>
            </a:r>
            <a:r>
              <a:rPr sz="2200" spc="-95" dirty="0">
                <a:cs typeface="Arial"/>
              </a:rPr>
              <a:t>by </a:t>
            </a:r>
            <a:r>
              <a:rPr sz="2200" spc="-30" dirty="0">
                <a:cs typeface="Arial"/>
              </a:rPr>
              <a:t>the </a:t>
            </a:r>
            <a:r>
              <a:rPr sz="2200" spc="-60" dirty="0">
                <a:cs typeface="Arial"/>
              </a:rPr>
              <a:t>client's </a:t>
            </a:r>
            <a:r>
              <a:rPr sz="2200" spc="-80" dirty="0">
                <a:cs typeface="Arial"/>
              </a:rPr>
              <a:t>browser </a:t>
            </a:r>
            <a:r>
              <a:rPr sz="2200" spc="-65" dirty="0">
                <a:cs typeface="Arial"/>
              </a:rPr>
              <a:t>which </a:t>
            </a:r>
            <a:r>
              <a:rPr sz="2200" spc="-100" dirty="0">
                <a:cs typeface="Arial"/>
              </a:rPr>
              <a:t>requests </a:t>
            </a:r>
            <a:r>
              <a:rPr sz="2200" spc="-30" dirty="0">
                <a:cs typeface="Arial"/>
              </a:rPr>
              <a:t>the  </a:t>
            </a:r>
            <a:r>
              <a:rPr sz="2200" spc="-10" dirty="0">
                <a:cs typeface="Arial"/>
              </a:rPr>
              <a:t>initial </a:t>
            </a:r>
            <a:r>
              <a:rPr sz="2200" spc="-195" dirty="0">
                <a:cs typeface="Arial"/>
              </a:rPr>
              <a:t>HTML </a:t>
            </a:r>
            <a:r>
              <a:rPr sz="2200" spc="-135" dirty="0">
                <a:cs typeface="Arial"/>
              </a:rPr>
              <a:t>page, </a:t>
            </a:r>
            <a:r>
              <a:rPr sz="2200" spc="-40" dirty="0">
                <a:cs typeface="Arial"/>
              </a:rPr>
              <a:t>then </a:t>
            </a:r>
            <a:r>
              <a:rPr sz="2200" spc="-150" dirty="0">
                <a:cs typeface="Arial"/>
              </a:rPr>
              <a:t>parses </a:t>
            </a:r>
            <a:r>
              <a:rPr sz="2200" spc="-35" dirty="0">
                <a:cs typeface="Arial"/>
              </a:rPr>
              <a:t>the </a:t>
            </a:r>
            <a:r>
              <a:rPr sz="2200" spc="-45" dirty="0">
                <a:cs typeface="Arial"/>
              </a:rPr>
              <a:t>returned </a:t>
            </a:r>
            <a:r>
              <a:rPr sz="2200" spc="-195" dirty="0">
                <a:cs typeface="Arial"/>
              </a:rPr>
              <a:t>HTML </a:t>
            </a:r>
            <a:r>
              <a:rPr sz="2200" spc="10" dirty="0">
                <a:cs typeface="Arial"/>
              </a:rPr>
              <a:t>to  </a:t>
            </a:r>
            <a:r>
              <a:rPr sz="2200" spc="-20" dirty="0">
                <a:cs typeface="Arial"/>
              </a:rPr>
              <a:t>find </a:t>
            </a:r>
            <a:r>
              <a:rPr sz="2200" spc="-50" dirty="0">
                <a:cs typeface="Arial"/>
              </a:rPr>
              <a:t>all </a:t>
            </a:r>
            <a:r>
              <a:rPr sz="2200" spc="-30" dirty="0">
                <a:cs typeface="Arial"/>
              </a:rPr>
              <a:t>the </a:t>
            </a:r>
            <a:r>
              <a:rPr sz="2200" spc="-120" dirty="0">
                <a:cs typeface="Arial"/>
              </a:rPr>
              <a:t>resources </a:t>
            </a:r>
            <a:r>
              <a:rPr sz="2200" spc="-90" dirty="0">
                <a:cs typeface="Arial"/>
              </a:rPr>
              <a:t>referenced </a:t>
            </a:r>
            <a:r>
              <a:rPr sz="2200" spc="-25" dirty="0">
                <a:cs typeface="Arial"/>
              </a:rPr>
              <a:t>from </a:t>
            </a:r>
            <a:r>
              <a:rPr sz="2200" spc="-5" dirty="0">
                <a:cs typeface="Arial"/>
              </a:rPr>
              <a:t>within </a:t>
            </a:r>
            <a:r>
              <a:rPr sz="2200" spc="25" dirty="0">
                <a:cs typeface="Arial"/>
              </a:rPr>
              <a:t>it, </a:t>
            </a:r>
            <a:r>
              <a:rPr sz="2200" spc="-70" dirty="0">
                <a:cs typeface="Arial"/>
              </a:rPr>
              <a:t>like  </a:t>
            </a:r>
            <a:r>
              <a:rPr sz="2200" spc="-130" dirty="0">
                <a:cs typeface="Arial"/>
              </a:rPr>
              <a:t>images, </a:t>
            </a:r>
            <a:r>
              <a:rPr sz="2200" spc="-75" dirty="0">
                <a:cs typeface="Arial"/>
              </a:rPr>
              <a:t>style </a:t>
            </a:r>
            <a:r>
              <a:rPr sz="2200" spc="-120" dirty="0">
                <a:cs typeface="Arial"/>
              </a:rPr>
              <a:t>sheets </a:t>
            </a:r>
            <a:r>
              <a:rPr sz="2200" spc="-105" dirty="0">
                <a:cs typeface="Arial"/>
              </a:rPr>
              <a:t>and</a:t>
            </a:r>
            <a:r>
              <a:rPr sz="2200" spc="-90" dirty="0">
                <a:cs typeface="Arial"/>
              </a:rPr>
              <a:t> </a:t>
            </a:r>
            <a:r>
              <a:rPr sz="2200" spc="-85" dirty="0">
                <a:cs typeface="Arial"/>
              </a:rPr>
              <a:t>scripts.</a:t>
            </a:r>
            <a:endParaRPr sz="2200" dirty="0">
              <a:cs typeface="Arial"/>
            </a:endParaRPr>
          </a:p>
          <a:p>
            <a:pPr marL="12700">
              <a:lnSpc>
                <a:spcPct val="100000"/>
              </a:lnSpc>
              <a:spcBef>
                <a:spcPts val="1730"/>
              </a:spcBef>
            </a:pPr>
            <a:r>
              <a:rPr sz="2200" spc="-110" dirty="0">
                <a:cs typeface="Arial"/>
              </a:rPr>
              <a:t>Only </a:t>
            </a:r>
            <a:r>
              <a:rPr sz="2200" spc="-75" dirty="0">
                <a:cs typeface="Arial"/>
              </a:rPr>
              <a:t>when </a:t>
            </a:r>
            <a:r>
              <a:rPr sz="2200" spc="-50" dirty="0">
                <a:cs typeface="Arial"/>
              </a:rPr>
              <a:t>all </a:t>
            </a:r>
            <a:r>
              <a:rPr sz="2200" spc="-30" dirty="0">
                <a:cs typeface="Arial"/>
              </a:rPr>
              <a:t>the </a:t>
            </a:r>
            <a:r>
              <a:rPr sz="2200" spc="-65" dirty="0">
                <a:cs typeface="Arial"/>
              </a:rPr>
              <a:t>files </a:t>
            </a:r>
            <a:r>
              <a:rPr sz="2200" spc="-140" dirty="0">
                <a:cs typeface="Arial"/>
              </a:rPr>
              <a:t>have </a:t>
            </a:r>
            <a:r>
              <a:rPr sz="2200" spc="-105" dirty="0">
                <a:cs typeface="Arial"/>
              </a:rPr>
              <a:t>been </a:t>
            </a:r>
            <a:r>
              <a:rPr sz="2200" spc="-50" dirty="0">
                <a:cs typeface="Arial"/>
              </a:rPr>
              <a:t>retrieved </a:t>
            </a:r>
            <a:r>
              <a:rPr sz="2200" spc="-114" dirty="0">
                <a:cs typeface="Arial"/>
              </a:rPr>
              <a:t>is </a:t>
            </a:r>
            <a:r>
              <a:rPr sz="2200" spc="-35" dirty="0">
                <a:cs typeface="Arial"/>
              </a:rPr>
              <a:t>the</a:t>
            </a:r>
            <a:r>
              <a:rPr sz="2200" spc="-385" dirty="0">
                <a:cs typeface="Arial"/>
              </a:rPr>
              <a:t> </a:t>
            </a:r>
            <a:r>
              <a:rPr sz="2200" spc="-150" dirty="0">
                <a:cs typeface="Arial"/>
              </a:rPr>
              <a:t>page</a:t>
            </a:r>
            <a:endParaRPr sz="2200" dirty="0">
              <a:cs typeface="Arial"/>
            </a:endParaRPr>
          </a:p>
          <a:p>
            <a:pPr marL="12700">
              <a:lnSpc>
                <a:spcPct val="100000"/>
              </a:lnSpc>
            </a:pPr>
            <a:r>
              <a:rPr sz="2200" spc="-25" dirty="0">
                <a:cs typeface="Arial"/>
              </a:rPr>
              <a:t>fully </a:t>
            </a:r>
            <a:r>
              <a:rPr sz="2200" spc="-85" dirty="0">
                <a:cs typeface="Arial"/>
              </a:rPr>
              <a:t>loaded </a:t>
            </a:r>
            <a:r>
              <a:rPr sz="2200" spc="-15" dirty="0">
                <a:cs typeface="Arial"/>
              </a:rPr>
              <a:t>for </a:t>
            </a:r>
            <a:r>
              <a:rPr sz="2200" spc="-30" dirty="0">
                <a:cs typeface="Arial"/>
              </a:rPr>
              <a:t>the</a:t>
            </a:r>
            <a:r>
              <a:rPr sz="2200" spc="-335" dirty="0">
                <a:cs typeface="Arial"/>
              </a:rPr>
              <a:t> </a:t>
            </a:r>
            <a:r>
              <a:rPr sz="2200" spc="-110" dirty="0">
                <a:cs typeface="Arial"/>
              </a:rPr>
              <a:t>user</a:t>
            </a:r>
            <a:endParaRPr sz="2200" dirty="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ABC9-CC8D-E704-D5BB-4A98B9A7B0F5}"/>
              </a:ext>
            </a:extLst>
          </p:cNvPr>
          <p:cNvSpPr>
            <a:spLocks noGrp="1"/>
          </p:cNvSpPr>
          <p:nvPr>
            <p:ph type="title"/>
          </p:nvPr>
        </p:nvSpPr>
        <p:spPr/>
        <p:txBody>
          <a:bodyPr>
            <a:normAutofit fontScale="90000"/>
          </a:bodyPr>
          <a:lstStyle/>
          <a:p>
            <a:r>
              <a:rPr lang="en-US" dirty="0"/>
              <a:t>Browser spends its life fetching things using HTTP</a:t>
            </a:r>
            <a:endParaRPr lang="en-PK" dirty="0"/>
          </a:p>
        </p:txBody>
      </p:sp>
      <p:pic>
        <p:nvPicPr>
          <p:cNvPr id="8" name="Picture 7">
            <a:extLst>
              <a:ext uri="{FF2B5EF4-FFF2-40B4-BE49-F238E27FC236}">
                <a16:creationId xmlns:a16="http://schemas.microsoft.com/office/drawing/2014/main" id="{3A7FDBA6-D297-E5DB-F51A-442F7F98E71B}"/>
              </a:ext>
            </a:extLst>
          </p:cNvPr>
          <p:cNvPicPr>
            <a:picLocks noChangeAspect="1"/>
          </p:cNvPicPr>
          <p:nvPr/>
        </p:nvPicPr>
        <p:blipFill rotWithShape="1">
          <a:blip r:embed="rId2"/>
          <a:srcRect l="19167" t="36667" r="25000" b="20370"/>
          <a:stretch/>
        </p:blipFill>
        <p:spPr>
          <a:xfrm>
            <a:off x="811924" y="2209800"/>
            <a:ext cx="7570076" cy="3276600"/>
          </a:xfrm>
          <a:prstGeom prst="rect">
            <a:avLst/>
          </a:prstGeom>
        </p:spPr>
      </p:pic>
    </p:spTree>
    <p:extLst>
      <p:ext uri="{BB962C8B-B14F-4D97-AF65-F5344CB8AC3E}">
        <p14:creationId xmlns:p14="http://schemas.microsoft.com/office/powerpoint/2010/main" val="655847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100" y="642594"/>
            <a:ext cx="7543800" cy="750847"/>
          </a:xfrm>
          <a:prstGeom prst="rect">
            <a:avLst/>
          </a:prstGeom>
        </p:spPr>
        <p:txBody>
          <a:bodyPr vert="horz" wrap="square" lIns="0" tIns="12065" rIns="0" bIns="0" rtlCol="0">
            <a:spAutoFit/>
          </a:bodyPr>
          <a:lstStyle/>
          <a:p>
            <a:pPr marL="243204" marR="5080">
              <a:lnSpc>
                <a:spcPct val="100000"/>
              </a:lnSpc>
              <a:spcBef>
                <a:spcPts val="95"/>
              </a:spcBef>
            </a:pPr>
            <a:r>
              <a:rPr sz="2400" spc="20" dirty="0"/>
              <a:t>Browser </a:t>
            </a:r>
            <a:r>
              <a:rPr sz="2400" spc="114" dirty="0"/>
              <a:t>parsing </a:t>
            </a:r>
            <a:r>
              <a:rPr sz="2400" spc="-295" dirty="0"/>
              <a:t>HTML </a:t>
            </a:r>
            <a:r>
              <a:rPr sz="2400" spc="75" dirty="0"/>
              <a:t>and  </a:t>
            </a:r>
            <a:r>
              <a:rPr sz="2400" spc="90" dirty="0"/>
              <a:t>making </a:t>
            </a:r>
            <a:r>
              <a:rPr sz="2400" spc="110" dirty="0"/>
              <a:t>subsequent</a:t>
            </a:r>
            <a:r>
              <a:rPr sz="2400" spc="-40" dirty="0"/>
              <a:t> </a:t>
            </a:r>
            <a:r>
              <a:rPr sz="2400" spc="85" dirty="0"/>
              <a:t>requests</a:t>
            </a:r>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p:nvPr/>
        </p:nvSpPr>
        <p:spPr>
          <a:xfrm>
            <a:off x="467868" y="1412747"/>
            <a:ext cx="7555992" cy="490728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376868"/>
            <a:ext cx="6474156" cy="689932"/>
          </a:xfrm>
          <a:prstGeom prst="rect">
            <a:avLst/>
          </a:prstGeom>
        </p:spPr>
        <p:txBody>
          <a:bodyPr vert="horz" wrap="square" lIns="0" tIns="12700" rIns="0" bIns="0" rtlCol="0">
            <a:spAutoFit/>
          </a:bodyPr>
          <a:lstStyle/>
          <a:p>
            <a:pPr marL="12700">
              <a:lnSpc>
                <a:spcPct val="100000"/>
              </a:lnSpc>
              <a:spcBef>
                <a:spcPts val="100"/>
              </a:spcBef>
            </a:pPr>
            <a:r>
              <a:rPr sz="4400" spc="-260" dirty="0"/>
              <a:t>HTTP </a:t>
            </a:r>
            <a:r>
              <a:rPr sz="4400" spc="65" dirty="0"/>
              <a:t>Request</a:t>
            </a:r>
            <a:r>
              <a:rPr sz="4400" spc="-530" dirty="0"/>
              <a:t> </a:t>
            </a:r>
            <a:r>
              <a:rPr sz="4400" spc="60" dirty="0"/>
              <a:t>Methods</a:t>
            </a:r>
            <a:endParaRPr sz="4400"/>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txBox="1"/>
          <p:nvPr/>
        </p:nvSpPr>
        <p:spPr>
          <a:xfrm>
            <a:off x="993444" y="1663064"/>
            <a:ext cx="7464756" cy="4708981"/>
          </a:xfrm>
          <a:prstGeom prst="rect">
            <a:avLst/>
          </a:prstGeom>
          <a:noFill/>
        </p:spPr>
        <p:txBody>
          <a:bodyPr wrap="square">
            <a:spAutoFit/>
          </a:bodyPr>
          <a:lstStyle>
            <a:defPPr>
              <a:defRPr lang="en-US"/>
            </a:defPPr>
          </a:lstStyle>
          <a:p>
            <a:r>
              <a:rPr sz="2000" dirty="0"/>
              <a:t>The HTTP protocol defines several different types of  requests, each with a different intent and  characteristics.</a:t>
            </a:r>
          </a:p>
          <a:p>
            <a:endParaRPr lang="en-US" sz="2000" dirty="0"/>
          </a:p>
          <a:p>
            <a:r>
              <a:rPr lang="en-US" sz="2000" dirty="0"/>
              <a:t>GET - Fetch a URL</a:t>
            </a:r>
          </a:p>
          <a:p>
            <a:r>
              <a:rPr lang="en-US" sz="2000" dirty="0"/>
              <a:t>HEAD - Fetch information about a URL</a:t>
            </a:r>
          </a:p>
          <a:p>
            <a:r>
              <a:rPr lang="en-US" sz="2000" dirty="0"/>
              <a:t>PUT - Store to an URL</a:t>
            </a:r>
          </a:p>
          <a:p>
            <a:r>
              <a:rPr lang="en-US" sz="2000" dirty="0"/>
              <a:t>POST - Send form data to a URL and get a response back</a:t>
            </a:r>
          </a:p>
          <a:p>
            <a:r>
              <a:rPr lang="en-US" sz="2000" dirty="0"/>
              <a:t>DELETE - Delete a URL</a:t>
            </a:r>
          </a:p>
          <a:p>
            <a:endParaRPr lang="en-US" sz="2000" dirty="0"/>
          </a:p>
          <a:p>
            <a:r>
              <a:rPr lang="en-US" sz="2000" dirty="0"/>
              <a:t>The most common requests are the GET  and POST  request, along with the HEAD  request.</a:t>
            </a:r>
          </a:p>
          <a:p>
            <a:endParaRPr lang="en-US" sz="2000" dirty="0"/>
          </a:p>
          <a:p>
            <a:endParaRPr lang="en-US" sz="2000" dirty="0"/>
          </a:p>
          <a:p>
            <a:r>
              <a:rPr lang="en-US" sz="2000" dirty="0"/>
              <a:t>REST APIs used GET, PUT, POST, and DELETE</a:t>
            </a:r>
            <a:endParaRPr lang="en-PK" sz="2000" dirty="0"/>
          </a:p>
          <a:p>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a:bodyPr>
          <a:lstStyle/>
          <a:p>
            <a:r>
              <a:rPr lang="en-US" sz="2200" dirty="0"/>
              <a:t>Internet</a:t>
            </a:r>
          </a:p>
          <a:p>
            <a:pPr lvl="1"/>
            <a:r>
              <a:rPr lang="en-US" sz="2200" dirty="0"/>
              <a:t>A global computer network, consisting of interconnected networks using standardized communication protocols.</a:t>
            </a:r>
          </a:p>
          <a:p>
            <a:pPr marL="342900" lvl="1" indent="-342900">
              <a:buFont typeface="Arial" pitchFamily="34" charset="0"/>
              <a:buChar char="•"/>
            </a:pPr>
            <a:r>
              <a:rPr lang="en-US" sz="2200" dirty="0"/>
              <a:t>Hyperlink</a:t>
            </a:r>
          </a:p>
          <a:p>
            <a:pPr lvl="1"/>
            <a:r>
              <a:rPr lang="en-US" sz="2200" dirty="0"/>
              <a:t>In computing, a hyperlink, or simply a link, is a reference to data that the reader can directly follow by clicking.</a:t>
            </a:r>
          </a:p>
          <a:p>
            <a:r>
              <a:rPr lang="en-US" sz="2200" dirty="0"/>
              <a:t>World Wide Web</a:t>
            </a:r>
          </a:p>
          <a:p>
            <a:pPr lvl="1"/>
            <a:r>
              <a:rPr lang="en-US" sz="2200" dirty="0"/>
              <a:t>The World Wide Web (WWW) is a system of interlinked hypertext documents accessed via the Internet. It is an information space where documents and other web resources are identified by Uniform Resource Locators (URLs).</a:t>
            </a:r>
          </a:p>
          <a:p>
            <a:pPr lvl="1"/>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00668"/>
            <a:ext cx="7540956" cy="689932"/>
          </a:xfrm>
          <a:prstGeom prst="rect">
            <a:avLst/>
          </a:prstGeom>
        </p:spPr>
        <p:txBody>
          <a:bodyPr vert="horz" wrap="square" lIns="0" tIns="12700" rIns="0" bIns="0" rtlCol="0">
            <a:spAutoFit/>
          </a:bodyPr>
          <a:lstStyle/>
          <a:p>
            <a:pPr marL="12700">
              <a:lnSpc>
                <a:spcPct val="100000"/>
              </a:lnSpc>
              <a:spcBef>
                <a:spcPts val="100"/>
              </a:spcBef>
            </a:pPr>
            <a:r>
              <a:rPr sz="4400" spc="5" dirty="0"/>
              <a:t>GET </a:t>
            </a:r>
            <a:r>
              <a:rPr sz="4400" spc="110" dirty="0"/>
              <a:t>versus </a:t>
            </a:r>
            <a:r>
              <a:rPr sz="4400" spc="-65" dirty="0"/>
              <a:t>POST</a:t>
            </a:r>
            <a:r>
              <a:rPr sz="4400" spc="-55" dirty="0"/>
              <a:t> </a:t>
            </a:r>
            <a:r>
              <a:rPr sz="4400" spc="100" dirty="0"/>
              <a:t>requests</a:t>
            </a:r>
            <a:endParaRPr sz="4400"/>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
        <p:nvSpPr>
          <p:cNvPr id="3" name="object 3"/>
          <p:cNvSpPr/>
          <p:nvPr/>
        </p:nvSpPr>
        <p:spPr>
          <a:xfrm>
            <a:off x="539495" y="1196339"/>
            <a:ext cx="7920228" cy="51328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0D31-0462-DF03-EF57-E90B19B02456}"/>
              </a:ext>
            </a:extLst>
          </p:cNvPr>
          <p:cNvSpPr>
            <a:spLocks noGrp="1"/>
          </p:cNvSpPr>
          <p:nvPr>
            <p:ph type="title"/>
          </p:nvPr>
        </p:nvSpPr>
        <p:spPr/>
        <p:txBody>
          <a:bodyPr>
            <a:normAutofit fontScale="90000"/>
          </a:bodyPr>
          <a:lstStyle/>
          <a:p>
            <a:r>
              <a:rPr lang="en-US" dirty="0"/>
              <a:t>Common HTTP Response Status Codes</a:t>
            </a:r>
            <a:endParaRPr lang="en-PK" dirty="0"/>
          </a:p>
        </p:txBody>
      </p:sp>
      <p:sp>
        <p:nvSpPr>
          <p:cNvPr id="4" name="TextBox 3">
            <a:extLst>
              <a:ext uri="{FF2B5EF4-FFF2-40B4-BE49-F238E27FC236}">
                <a16:creationId xmlns:a16="http://schemas.microsoft.com/office/drawing/2014/main" id="{67DB61DC-AEA5-1A8D-4205-7F19FA112D12}"/>
              </a:ext>
            </a:extLst>
          </p:cNvPr>
          <p:cNvSpPr txBox="1"/>
          <p:nvPr/>
        </p:nvSpPr>
        <p:spPr>
          <a:xfrm>
            <a:off x="685800" y="1723196"/>
            <a:ext cx="7696200" cy="2862322"/>
          </a:xfrm>
          <a:prstGeom prst="rect">
            <a:avLst/>
          </a:prstGeom>
          <a:noFill/>
        </p:spPr>
        <p:txBody>
          <a:bodyPr wrap="square">
            <a:spAutoFit/>
          </a:bodyPr>
          <a:lstStyle/>
          <a:p>
            <a:r>
              <a:rPr lang="en-US" dirty="0"/>
              <a:t>200 OK Success</a:t>
            </a:r>
          </a:p>
          <a:p>
            <a:r>
              <a:rPr lang="en-US" dirty="0"/>
              <a:t>307 Temporary Redirect Redirection - Browser retries using Location header</a:t>
            </a:r>
          </a:p>
          <a:p>
            <a:r>
              <a:rPr lang="en-US" dirty="0"/>
              <a:t>404 Not Found Famous one</a:t>
            </a:r>
          </a:p>
          <a:p>
            <a:r>
              <a:rPr lang="en-US" dirty="0"/>
              <a:t>503 Service Unavailable Something crashed on the server</a:t>
            </a:r>
          </a:p>
          <a:p>
            <a:r>
              <a:rPr lang="en-US" dirty="0"/>
              <a:t>500 Internal Server Error Something is messed up on the server</a:t>
            </a:r>
          </a:p>
          <a:p>
            <a:r>
              <a:rPr lang="en-US" dirty="0"/>
              <a:t>501 Not Implemented Coming</a:t>
            </a:r>
          </a:p>
          <a:p>
            <a:r>
              <a:rPr lang="en-US" dirty="0"/>
              <a:t>400 Bad Request Use if web app sends bogus request</a:t>
            </a:r>
          </a:p>
          <a:p>
            <a:r>
              <a:rPr lang="en-US" dirty="0"/>
              <a:t>401 Unauthorized Use if user isn't logged in</a:t>
            </a:r>
          </a:p>
          <a:p>
            <a:r>
              <a:rPr lang="en-US" dirty="0"/>
              <a:t>403 Forbidden Use if even logging in wouldn't help</a:t>
            </a:r>
          </a:p>
          <a:p>
            <a:r>
              <a:rPr lang="en-US" dirty="0"/>
              <a:t>550 Permission denied Not allow to perform request </a:t>
            </a:r>
            <a:endParaRPr lang="en-PK" dirty="0"/>
          </a:p>
        </p:txBody>
      </p:sp>
    </p:spTree>
    <p:extLst>
      <p:ext uri="{BB962C8B-B14F-4D97-AF65-F5344CB8AC3E}">
        <p14:creationId xmlns:p14="http://schemas.microsoft.com/office/powerpoint/2010/main" val="357281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7968-5A9D-56C5-F475-CF407EF727CC}"/>
              </a:ext>
            </a:extLst>
          </p:cNvPr>
          <p:cNvSpPr>
            <a:spLocks noGrp="1"/>
          </p:cNvSpPr>
          <p:nvPr>
            <p:ph type="title"/>
          </p:nvPr>
        </p:nvSpPr>
        <p:spPr/>
        <p:txBody>
          <a:bodyPr/>
          <a:lstStyle/>
          <a:p>
            <a:r>
              <a:rPr lang="en-US" sz="4400" dirty="0"/>
              <a:t>Browser caching control</a:t>
            </a:r>
            <a:endParaRPr lang="en-PK" dirty="0"/>
          </a:p>
        </p:txBody>
      </p:sp>
      <p:sp>
        <p:nvSpPr>
          <p:cNvPr id="4" name="TextBox 3">
            <a:extLst>
              <a:ext uri="{FF2B5EF4-FFF2-40B4-BE49-F238E27FC236}">
                <a16:creationId xmlns:a16="http://schemas.microsoft.com/office/drawing/2014/main" id="{F0FFEE5C-9B44-7106-0E1A-1F15CE803448}"/>
              </a:ext>
            </a:extLst>
          </p:cNvPr>
          <p:cNvSpPr txBox="1"/>
          <p:nvPr/>
        </p:nvSpPr>
        <p:spPr>
          <a:xfrm>
            <a:off x="381000" y="1600200"/>
            <a:ext cx="8001000" cy="3447098"/>
          </a:xfrm>
          <a:prstGeom prst="rect">
            <a:avLst/>
          </a:prstGeom>
          <a:noFill/>
        </p:spPr>
        <p:txBody>
          <a:bodyPr wrap="square">
            <a:spAutoFit/>
          </a:bodyPr>
          <a:lstStyle/>
          <a:p>
            <a:r>
              <a:rPr lang="en-US" sz="2000" dirty="0"/>
              <a:t>HTTP Response Header: Cache-Control: max-age= &lt;seconds&gt;</a:t>
            </a:r>
          </a:p>
          <a:p>
            <a:endParaRPr lang="en-US" sz="2000" dirty="0"/>
          </a:p>
          <a:p>
            <a:r>
              <a:rPr lang="en-US" sz="2000" dirty="0"/>
              <a:t>Browser can reuse reply younger than the max-age</a:t>
            </a:r>
          </a:p>
          <a:p>
            <a:endParaRPr lang="en-US" sz="2000" dirty="0"/>
          </a:p>
          <a:p>
            <a:r>
              <a:rPr lang="en-US" sz="2000" dirty="0"/>
              <a:t>Cache-Control: max-age=120 - Age out in two minutes.</a:t>
            </a:r>
          </a:p>
          <a:p>
            <a:endParaRPr lang="en-US" sz="2000" dirty="0"/>
          </a:p>
          <a:p>
            <a:r>
              <a:rPr lang="en-US" sz="2000" dirty="0"/>
              <a:t>Frequently used on fetches of static content like images, templates, CSS, JavaScript.</a:t>
            </a:r>
          </a:p>
          <a:p>
            <a:endParaRPr lang="en-US" sz="2000" dirty="0"/>
          </a:p>
          <a:p>
            <a:r>
              <a:rPr lang="en-US" sz="2000" dirty="0"/>
              <a:t>Good: Reduce app startup latency and server load</a:t>
            </a:r>
          </a:p>
          <a:p>
            <a:r>
              <a:rPr lang="en-US" sz="2000" dirty="0"/>
              <a:t>Bad: Changes might not be picked up right away</a:t>
            </a:r>
            <a:endParaRPr lang="en-PK" sz="2000" dirty="0"/>
          </a:p>
        </p:txBody>
      </p:sp>
    </p:spTree>
    <p:extLst>
      <p:ext uri="{BB962C8B-B14F-4D97-AF65-F5344CB8AC3E}">
        <p14:creationId xmlns:p14="http://schemas.microsoft.com/office/powerpoint/2010/main" val="207740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 Response Message</a:t>
            </a:r>
          </a:p>
        </p:txBody>
      </p:sp>
      <p:sp>
        <p:nvSpPr>
          <p:cNvPr id="3" name="Content Placeholder 2"/>
          <p:cNvSpPr>
            <a:spLocks noGrp="1"/>
          </p:cNvSpPr>
          <p:nvPr>
            <p:ph idx="1"/>
          </p:nvPr>
        </p:nvSpPr>
        <p:spPr>
          <a:xfrm>
            <a:off x="457200" y="1600201"/>
            <a:ext cx="8229600" cy="1523999"/>
          </a:xfrm>
        </p:spPr>
        <p:txBody>
          <a:bodyPr>
            <a:normAutofit fontScale="55000" lnSpcReduction="20000"/>
          </a:bodyPr>
          <a:lstStyle/>
          <a:p>
            <a:pPr lvl="1">
              <a:buNone/>
            </a:pPr>
            <a:r>
              <a:rPr lang="en-US" b="1" dirty="0"/>
              <a:t>Request Message</a:t>
            </a:r>
          </a:p>
          <a:p>
            <a:pPr lvl="1">
              <a:buNone/>
            </a:pPr>
            <a:r>
              <a:rPr lang="en-US" dirty="0"/>
              <a:t>GET /hello.htm HTTP/1.1 </a:t>
            </a:r>
          </a:p>
          <a:p>
            <a:pPr lvl="1">
              <a:buNone/>
            </a:pPr>
            <a:r>
              <a:rPr lang="en-US" dirty="0"/>
              <a:t>User-Agent: Mozilla/4.0 (compatible; MSIE5.01; Windows NT) </a:t>
            </a:r>
          </a:p>
          <a:p>
            <a:pPr lvl="1">
              <a:buNone/>
            </a:pPr>
            <a:r>
              <a:rPr lang="en-US" dirty="0"/>
              <a:t>Host: www.tutorialspoint.com </a:t>
            </a:r>
          </a:p>
          <a:p>
            <a:pPr lvl="1">
              <a:buNone/>
            </a:pPr>
            <a:r>
              <a:rPr lang="en-US" dirty="0"/>
              <a:t>Accept-Language: en-us </a:t>
            </a:r>
          </a:p>
          <a:p>
            <a:pPr>
              <a:buNone/>
            </a:pPr>
            <a:r>
              <a:rPr lang="en-US" dirty="0"/>
              <a:t>	  </a:t>
            </a:r>
            <a:r>
              <a:rPr lang="en-US" sz="2700" dirty="0"/>
              <a:t>(blank line)</a:t>
            </a:r>
          </a:p>
          <a:p>
            <a:endParaRPr lang="en-US" dirty="0"/>
          </a:p>
        </p:txBody>
      </p:sp>
      <p:sp>
        <p:nvSpPr>
          <p:cNvPr id="4" name="Content Placeholder 2"/>
          <p:cNvSpPr txBox="1">
            <a:spLocks/>
          </p:cNvSpPr>
          <p:nvPr/>
        </p:nvSpPr>
        <p:spPr>
          <a:xfrm>
            <a:off x="457200" y="3276600"/>
            <a:ext cx="8382000" cy="3124200"/>
          </a:xfrm>
          <a:prstGeom prst="rect">
            <a:avLst/>
          </a:prstGeom>
        </p:spPr>
        <p:txBody>
          <a:bodyPr vert="horz" lIns="91440" tIns="45720" rIns="91440" bIns="45720" rtlCol="0">
            <a:normAutofit fontScale="92500" lnSpcReduction="10000"/>
          </a:bodyPr>
          <a:lstStyle/>
          <a:p>
            <a:pPr lvl="1"/>
            <a:r>
              <a:rPr lang="en-US" sz="1600" b="1" dirty="0"/>
              <a:t>Response Message</a:t>
            </a:r>
          </a:p>
          <a:p>
            <a:pPr lvl="1"/>
            <a:r>
              <a:rPr lang="en-US" sz="1600" dirty="0"/>
              <a:t>HTTP/1.1 200 OK </a:t>
            </a:r>
          </a:p>
          <a:p>
            <a:pPr lvl="1"/>
            <a:r>
              <a:rPr lang="en-US" sz="1600" dirty="0"/>
              <a:t>Date: Mon, 27 Jul 2009 12:28:53 GMT </a:t>
            </a:r>
          </a:p>
          <a:p>
            <a:pPr lvl="1"/>
            <a:r>
              <a:rPr lang="en-US" sz="1600" dirty="0"/>
              <a:t>Server: Apache/2.2.14 (Win32) </a:t>
            </a:r>
          </a:p>
          <a:p>
            <a:pPr lvl="1"/>
            <a:r>
              <a:rPr lang="en-US" sz="1600" dirty="0"/>
              <a:t>Last-Modified: Wed, 22 Jul 2009 19:15:56 GMT </a:t>
            </a:r>
          </a:p>
          <a:p>
            <a:pPr lvl="1"/>
            <a:r>
              <a:rPr lang="en-US" sz="1600" dirty="0"/>
              <a:t>Content-Length: 88 </a:t>
            </a:r>
          </a:p>
          <a:p>
            <a:pPr lvl="1"/>
            <a:r>
              <a:rPr lang="en-US" sz="1600" dirty="0"/>
              <a:t>Content-Type: text/html </a:t>
            </a:r>
          </a:p>
          <a:p>
            <a:pPr lvl="1"/>
            <a:r>
              <a:rPr lang="en-US" sz="1600" dirty="0"/>
              <a:t>Connection: Closed </a:t>
            </a:r>
          </a:p>
          <a:p>
            <a:pPr lvl="1"/>
            <a:r>
              <a:rPr lang="en-US" sz="1600" dirty="0"/>
              <a:t> (blank line)</a:t>
            </a:r>
          </a:p>
          <a:p>
            <a:pPr lvl="1"/>
            <a:r>
              <a:rPr lang="en-US" sz="1600" dirty="0"/>
              <a:t>&lt;html&gt; </a:t>
            </a:r>
          </a:p>
          <a:p>
            <a:pPr lvl="2"/>
            <a:r>
              <a:rPr lang="en-US" sz="1600" dirty="0"/>
              <a:t>&lt;body&gt; </a:t>
            </a:r>
          </a:p>
          <a:p>
            <a:pPr lvl="3"/>
            <a:r>
              <a:rPr lang="en-US" sz="1600" dirty="0"/>
              <a:t>&lt;h1&gt;Hello, World!&lt;/h1&gt;</a:t>
            </a:r>
          </a:p>
          <a:p>
            <a:pPr lvl="2"/>
            <a:r>
              <a:rPr lang="en-US" sz="1600" dirty="0"/>
              <a:t> &lt;/body&gt;</a:t>
            </a:r>
          </a:p>
          <a:p>
            <a:pPr marL="800100" lvl="3" indent="-342900"/>
            <a:r>
              <a:rPr lang="en-US" sz="1600" dirty="0"/>
              <a:t> &lt;/html&gt;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Response Example</a:t>
            </a:r>
          </a:p>
        </p:txBody>
      </p:sp>
      <p:sp>
        <p:nvSpPr>
          <p:cNvPr id="3" name="Content Placeholder 2"/>
          <p:cNvSpPr>
            <a:spLocks noGrp="1"/>
          </p:cNvSpPr>
          <p:nvPr>
            <p:ph idx="1"/>
          </p:nvPr>
        </p:nvSpPr>
        <p:spPr/>
        <p:txBody>
          <a:bodyPr>
            <a:normAutofit fontScale="47500" lnSpcReduction="20000"/>
          </a:bodyPr>
          <a:lstStyle/>
          <a:p>
            <a:r>
              <a:rPr lang="en-US" dirty="0"/>
              <a:t>HTTP request to fetch </a:t>
            </a:r>
            <a:r>
              <a:rPr lang="en-US" b="1" dirty="0"/>
              <a:t>t.html</a:t>
            </a:r>
            <a:r>
              <a:rPr lang="en-US" dirty="0"/>
              <a:t> page that does not exist on the web server running on </a:t>
            </a:r>
            <a:r>
              <a:rPr lang="en-US" i="1" dirty="0"/>
              <a:t>tutorialspoint.com</a:t>
            </a:r>
            <a:r>
              <a:rPr lang="en-US" dirty="0"/>
              <a:t>.</a:t>
            </a:r>
          </a:p>
          <a:p>
            <a:r>
              <a:rPr lang="en-US" b="1" dirty="0"/>
              <a:t>Request Message</a:t>
            </a:r>
          </a:p>
          <a:p>
            <a:pPr marL="514350" lvl="1" indent="0">
              <a:buNone/>
            </a:pPr>
            <a:r>
              <a:rPr lang="en-US" dirty="0"/>
              <a:t>GET /</a:t>
            </a:r>
            <a:r>
              <a:rPr lang="en-US" b="1" dirty="0"/>
              <a:t>t.html</a:t>
            </a:r>
            <a:r>
              <a:rPr lang="en-US" dirty="0"/>
              <a:t> HTTP/1.1 </a:t>
            </a:r>
          </a:p>
          <a:p>
            <a:pPr marL="514350" lvl="1" indent="0">
              <a:buNone/>
            </a:pPr>
            <a:r>
              <a:rPr lang="en-US" dirty="0"/>
              <a:t>User-Agent: Mozilla/4.0 (compatible; MSIE5.01; Windows NT) </a:t>
            </a:r>
          </a:p>
          <a:p>
            <a:pPr marL="514350" lvl="1" indent="0">
              <a:buNone/>
            </a:pPr>
            <a:r>
              <a:rPr lang="en-US" dirty="0"/>
              <a:t>Host: www.tutorialspoint.com </a:t>
            </a:r>
          </a:p>
          <a:p>
            <a:pPr marL="514350" lvl="1" indent="0">
              <a:buNone/>
            </a:pPr>
            <a:r>
              <a:rPr lang="en-US" dirty="0"/>
              <a:t>Accept-Language: en-us </a:t>
            </a:r>
          </a:p>
          <a:p>
            <a:pPr marL="514350" lvl="1" indent="0">
              <a:buNone/>
            </a:pPr>
            <a:r>
              <a:rPr lang="en-US" dirty="0"/>
              <a:t>Accept-Encoding: </a:t>
            </a:r>
            <a:r>
              <a:rPr lang="en-US" dirty="0" err="1"/>
              <a:t>gzip</a:t>
            </a:r>
            <a:r>
              <a:rPr lang="en-US" dirty="0"/>
              <a:t>, deflate </a:t>
            </a:r>
          </a:p>
          <a:p>
            <a:pPr marL="342900" lvl="2" indent="-342900"/>
            <a:r>
              <a:rPr lang="en-US" sz="3200" b="1" dirty="0"/>
              <a:t>Response Message</a:t>
            </a:r>
          </a:p>
          <a:p>
            <a:pPr marL="457200" lvl="3" indent="0">
              <a:buNone/>
            </a:pPr>
            <a:r>
              <a:rPr lang="en-US" sz="2800" dirty="0"/>
              <a:t>HTTP/1.1 404 Not Found </a:t>
            </a:r>
          </a:p>
          <a:p>
            <a:pPr marL="457200" lvl="3" indent="0">
              <a:buNone/>
            </a:pPr>
            <a:r>
              <a:rPr lang="en-US" sz="2800" dirty="0"/>
              <a:t>Date: Sun, 18 Oct 2012 10:36:20 GMT </a:t>
            </a:r>
          </a:p>
          <a:p>
            <a:pPr marL="457200" lvl="3" indent="0">
              <a:buNone/>
            </a:pPr>
            <a:r>
              <a:rPr lang="en-US" sz="2800" dirty="0"/>
              <a:t>Server: Apache/2.2.14 (Win32) </a:t>
            </a:r>
          </a:p>
          <a:p>
            <a:pPr marL="457200" lvl="3" indent="0">
              <a:buNone/>
            </a:pPr>
            <a:r>
              <a:rPr lang="en-US" sz="2800" dirty="0"/>
              <a:t>Content-Length: 230 </a:t>
            </a:r>
          </a:p>
          <a:p>
            <a:pPr marL="457200" lvl="3" indent="0">
              <a:buNone/>
            </a:pPr>
            <a:r>
              <a:rPr lang="en-US" sz="2800" dirty="0"/>
              <a:t>Content-Type: text/html; </a:t>
            </a:r>
          </a:p>
          <a:p>
            <a:pPr marL="457200" lvl="3" indent="0">
              <a:buNone/>
            </a:pPr>
            <a:r>
              <a:rPr lang="en-US" sz="2800" dirty="0"/>
              <a:t>Connection: Closed</a:t>
            </a:r>
          </a:p>
          <a:p>
            <a:pPr marL="457200" lvl="3" indent="0">
              <a:buNone/>
            </a:pPr>
            <a:endParaRPr lang="en-US" sz="2800" dirty="0"/>
          </a:p>
          <a:p>
            <a:pPr marL="457200" lvl="3" indent="0">
              <a:buNone/>
            </a:pPr>
            <a:r>
              <a:rPr lang="en-US" sz="1800" dirty="0"/>
              <a:t>&lt;html&gt;</a:t>
            </a:r>
          </a:p>
          <a:p>
            <a:pPr marL="457200" lvl="3" indent="0">
              <a:buNone/>
            </a:pPr>
            <a:r>
              <a:rPr lang="en-US" sz="1800" dirty="0"/>
              <a:t>&lt;head&gt; </a:t>
            </a:r>
          </a:p>
          <a:p>
            <a:pPr marL="457200" lvl="3" indent="0">
              <a:buNone/>
            </a:pPr>
            <a:r>
              <a:rPr lang="en-US" sz="1800" dirty="0"/>
              <a:t>&lt;title&gt;404 Not Found&lt;/title&gt; </a:t>
            </a:r>
          </a:p>
          <a:p>
            <a:pPr marL="457200" lvl="3" indent="0">
              <a:buNone/>
            </a:pPr>
            <a:r>
              <a:rPr lang="en-US" sz="1800" dirty="0"/>
              <a:t>&lt;/head&gt; </a:t>
            </a:r>
          </a:p>
          <a:p>
            <a:pPr marL="457200" lvl="3" indent="0">
              <a:buNone/>
            </a:pPr>
            <a:r>
              <a:rPr lang="en-US" sz="1800" dirty="0"/>
              <a:t>&lt;body&gt; </a:t>
            </a:r>
          </a:p>
          <a:p>
            <a:pPr marL="457200" lvl="3" indent="0">
              <a:buNone/>
            </a:pPr>
            <a:r>
              <a:rPr lang="en-US" sz="1800" dirty="0"/>
              <a:t>&lt;h1&gt;Not Found&lt;/h1&gt; </a:t>
            </a:r>
          </a:p>
          <a:p>
            <a:pPr marL="457200" lvl="3" indent="0">
              <a:buNone/>
            </a:pPr>
            <a:r>
              <a:rPr lang="en-US" sz="1800" dirty="0"/>
              <a:t>&lt;p&gt;The requested URL /t.html was not found on this server.&lt;/p&gt; </a:t>
            </a:r>
          </a:p>
          <a:p>
            <a:pPr marL="457200" lvl="3" indent="0">
              <a:buNone/>
            </a:pPr>
            <a:r>
              <a:rPr lang="en-US" sz="1800" dirty="0"/>
              <a:t>&lt;/body&gt; &lt;/html&gt;</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Stack</a:t>
            </a:r>
          </a:p>
        </p:txBody>
      </p:sp>
      <p:sp>
        <p:nvSpPr>
          <p:cNvPr id="4" name="Rectangle 3">
            <a:extLst>
              <a:ext uri="{FF2B5EF4-FFF2-40B4-BE49-F238E27FC236}">
                <a16:creationId xmlns:a16="http://schemas.microsoft.com/office/drawing/2014/main" id="{04621484-3BBB-4EE9-8C5C-6E2922101EED}"/>
              </a:ext>
            </a:extLst>
          </p:cNvPr>
          <p:cNvSpPr/>
          <p:nvPr/>
        </p:nvSpPr>
        <p:spPr>
          <a:xfrm>
            <a:off x="609600" y="1752600"/>
            <a:ext cx="7543800" cy="1477328"/>
          </a:xfrm>
          <a:prstGeom prst="rect">
            <a:avLst/>
          </a:prstGeom>
        </p:spPr>
        <p:txBody>
          <a:bodyPr wrap="square">
            <a:spAutoFit/>
          </a:bodyPr>
          <a:lstStyle/>
          <a:p>
            <a:pPr marL="285750" indent="-285750">
              <a:buFont typeface="Arial" panose="020B0604020202020204" pitchFamily="34" charset="0"/>
              <a:buChar char="•"/>
            </a:pPr>
            <a:r>
              <a:rPr lang="en-US" dirty="0"/>
              <a:t>Regardless of the physical characteristics of the server, one must choose an application stack to run a website.</a:t>
            </a:r>
          </a:p>
          <a:p>
            <a:pPr marL="285750" indent="-285750">
              <a:buFont typeface="Arial" panose="020B0604020202020204" pitchFamily="34" charset="0"/>
              <a:buChar char="•"/>
            </a:pPr>
            <a:r>
              <a:rPr lang="en-US" dirty="0"/>
              <a:t>This stack will include an operating system, web server software, a database and a scripting language to process dynamic requests.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9F84-91F8-4489-8C61-9FF3ACB09CF4}"/>
              </a:ext>
            </a:extLst>
          </p:cNvPr>
          <p:cNvSpPr>
            <a:spLocks noGrp="1"/>
          </p:cNvSpPr>
          <p:nvPr>
            <p:ph type="title"/>
          </p:nvPr>
        </p:nvSpPr>
        <p:spPr/>
        <p:txBody>
          <a:bodyPr/>
          <a:lstStyle/>
          <a:p>
            <a:r>
              <a:rPr lang="en-US" dirty="0"/>
              <a:t>Web Stack</a:t>
            </a:r>
          </a:p>
        </p:txBody>
      </p:sp>
      <p:sp>
        <p:nvSpPr>
          <p:cNvPr id="3" name="Content Placeholder 2">
            <a:extLst>
              <a:ext uri="{FF2B5EF4-FFF2-40B4-BE49-F238E27FC236}">
                <a16:creationId xmlns:a16="http://schemas.microsoft.com/office/drawing/2014/main" id="{58F86BF4-B4C4-45F5-9159-660C314DF80F}"/>
              </a:ext>
            </a:extLst>
          </p:cNvPr>
          <p:cNvSpPr>
            <a:spLocks noGrp="1"/>
          </p:cNvSpPr>
          <p:nvPr>
            <p:ph idx="1"/>
          </p:nvPr>
        </p:nvSpPr>
        <p:spPr/>
        <p:txBody>
          <a:bodyPr>
            <a:normAutofit fontScale="70000" lnSpcReduction="20000"/>
          </a:bodyPr>
          <a:lstStyle/>
          <a:p>
            <a:r>
              <a:rPr lang="en-US" dirty="0"/>
              <a:t>LAMP </a:t>
            </a:r>
            <a:r>
              <a:rPr lang="en-US" b="1" dirty="0"/>
              <a:t>Linux/Apache/MySQL/PHP </a:t>
            </a:r>
          </a:p>
          <a:p>
            <a:pPr lvl="1"/>
            <a:r>
              <a:rPr lang="en-US" b="1" dirty="0"/>
              <a:t>Variations: </a:t>
            </a:r>
            <a:r>
              <a:rPr lang="en-US" dirty="0"/>
              <a:t>(WAMP, MAMP, XAMP)</a:t>
            </a:r>
          </a:p>
          <a:p>
            <a:pPr lvl="1"/>
            <a:r>
              <a:rPr lang="en-US" dirty="0"/>
              <a:t>PHP is interchangeable with the languages Python and Perl.</a:t>
            </a:r>
          </a:p>
          <a:p>
            <a:pPr lvl="1"/>
            <a:endParaRPr lang="en-US" dirty="0"/>
          </a:p>
          <a:p>
            <a:pPr lvl="1"/>
            <a:r>
              <a:rPr lang="en-US" dirty="0"/>
              <a:t>It’s flexible, customizable, easy to develop, easy to deploy, secure, and comes with a huge support community since it’s open-source. Also, SQL databases are great for organizing massive amounts of highly structured data.</a:t>
            </a:r>
          </a:p>
          <a:p>
            <a:r>
              <a:rPr lang="en-US" dirty="0"/>
              <a:t>WISA Windows/IIS/SQL Server/ASP.net</a:t>
            </a:r>
          </a:p>
          <a:p>
            <a:r>
              <a:rPr lang="en-US" dirty="0"/>
              <a:t>MEAN, MERN</a:t>
            </a:r>
          </a:p>
          <a:p>
            <a:pPr lvl="1"/>
            <a:r>
              <a:rPr lang="en-US" i="1" dirty="0"/>
              <a:t>MEAN benefits</a:t>
            </a:r>
            <a:r>
              <a:rPr lang="en-US" dirty="0"/>
              <a:t>: Supports the MVC pattern, uses NoSQL’s native JSON for data transfer, offers access to Node.js’s JavaScript module library, and is open-source.</a:t>
            </a:r>
          </a:p>
          <a:p>
            <a:pPr lvl="1"/>
            <a:r>
              <a:rPr lang="en-US" dirty="0"/>
              <a:t>Also, it’s mobile-friendly, thanks to AngularJS’s flexibility, and can easily incorporate JS testing frameworks.</a:t>
            </a:r>
          </a:p>
        </p:txBody>
      </p:sp>
    </p:spTree>
    <p:extLst>
      <p:ext uri="{BB962C8B-B14F-4D97-AF65-F5344CB8AC3E}">
        <p14:creationId xmlns:p14="http://schemas.microsoft.com/office/powerpoint/2010/main" val="1151514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CB0-0168-4BA0-BC4A-EA84CCB9C41D}"/>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B7241D16-2931-4681-AF9C-26DA72962944}"/>
              </a:ext>
            </a:extLst>
          </p:cNvPr>
          <p:cNvSpPr>
            <a:spLocks noGrp="1"/>
          </p:cNvSpPr>
          <p:nvPr>
            <p:ph idx="1"/>
          </p:nvPr>
        </p:nvSpPr>
        <p:spPr>
          <a:xfrm>
            <a:off x="457200" y="1600200"/>
            <a:ext cx="8077200" cy="4525963"/>
          </a:xfrm>
        </p:spPr>
        <p:txBody>
          <a:bodyPr>
            <a:normAutofit/>
          </a:bodyPr>
          <a:lstStyle/>
          <a:p>
            <a:r>
              <a:rPr lang="en-US" sz="1400" dirty="0">
                <a:hlinkClick r:id="rId2">
                  <a:extLst>
                    <a:ext uri="{A12FA001-AC4F-418D-AE19-62706E023703}">
                      <ahyp:hlinkClr xmlns:ahyp="http://schemas.microsoft.com/office/drawing/2018/hyperlinkcolor" val="tx"/>
                    </a:ext>
                  </a:extLst>
                </a:hlinkClick>
              </a:rPr>
              <a:t>https://flatworldbusiness.wordpress.com/flat-education/previously/web-1-0-vs-web-2-0-vs-web-3-0-a-bird-eye-on-the-definition/</a:t>
            </a:r>
            <a:endParaRPr lang="en-US" sz="1400" dirty="0">
              <a:solidFill>
                <a:srgbClr val="0000FF"/>
              </a:solidFill>
              <a:hlinkClick r:id="rId3">
                <a:extLst>
                  <a:ext uri="{A12FA001-AC4F-418D-AE19-62706E023703}">
                    <ahyp:hlinkClr xmlns:ahyp="http://schemas.microsoft.com/office/drawing/2018/hyperlinkcolor" val="tx"/>
                  </a:ext>
                </a:extLst>
              </a:hlinkClick>
            </a:endParaRPr>
          </a:p>
          <a:p>
            <a:r>
              <a:rPr lang="en-US" sz="1400" dirty="0">
                <a:hlinkClick r:id="rId3">
                  <a:extLst>
                    <a:ext uri="{A12FA001-AC4F-418D-AE19-62706E023703}">
                      <ahyp:hlinkClr xmlns:ahyp="http://schemas.microsoft.com/office/drawing/2018/hyperlinkcolor" val="tx"/>
                    </a:ext>
                  </a:extLst>
                </a:hlinkClick>
              </a:rPr>
              <a:t>https://www.business2community.com/tech-gadgets/eras-of-the-web-web-0-0-through-web-5-0-02239654</a:t>
            </a:r>
            <a:endParaRPr lang="en-US" sz="1400" dirty="0"/>
          </a:p>
          <a:p>
            <a:r>
              <a:rPr lang="en-US" sz="1400" dirty="0">
                <a:hlinkClick r:id="rId4">
                  <a:extLst>
                    <a:ext uri="{A12FA001-AC4F-418D-AE19-62706E023703}">
                      <ahyp:hlinkClr xmlns:ahyp="http://schemas.microsoft.com/office/drawing/2018/hyperlinkcolor" val="tx"/>
                    </a:ext>
                  </a:extLst>
                </a:hlinkClick>
              </a:rPr>
              <a:t>https://www.researchgate.net/publication/321366810_Concept_and_Dimensions_of_Web_40</a:t>
            </a:r>
            <a:endParaRPr lang="en-US" sz="1400" dirty="0"/>
          </a:p>
          <a:p>
            <a:r>
              <a:rPr lang="en-US" sz="1400" dirty="0">
                <a:hlinkClick r:id="rId5">
                  <a:extLst>
                    <a:ext uri="{A12FA001-AC4F-418D-AE19-62706E023703}">
                      <ahyp:hlinkClr xmlns:ahyp="http://schemas.microsoft.com/office/drawing/2018/hyperlinkcolor" val="tx"/>
                    </a:ext>
                  </a:extLst>
                </a:hlinkClick>
              </a:rPr>
              <a:t>https://www.w3.org/</a:t>
            </a:r>
            <a:endParaRPr lang="en-US" sz="1400" dirty="0"/>
          </a:p>
          <a:p>
            <a:r>
              <a:rPr lang="en-US" sz="1400" dirty="0">
                <a:hlinkClick r:id="rId6">
                  <a:extLst>
                    <a:ext uri="{A12FA001-AC4F-418D-AE19-62706E023703}">
                      <ahyp:hlinkClr xmlns:ahyp="http://schemas.microsoft.com/office/drawing/2018/hyperlinkcolor" val="tx"/>
                    </a:ext>
                  </a:extLst>
                </a:hlinkClick>
              </a:rPr>
              <a:t>https://www.w3.org/WAI/fundamentals/accessibility-intro/</a:t>
            </a:r>
            <a:endParaRPr lang="en-US" sz="1400" dirty="0"/>
          </a:p>
          <a:p>
            <a:r>
              <a:rPr lang="en-US" sz="1400" dirty="0">
                <a:hlinkClick r:id="rId7">
                  <a:extLst>
                    <a:ext uri="{A12FA001-AC4F-418D-AE19-62706E023703}">
                      <ahyp:hlinkClr xmlns:ahyp="http://schemas.microsoft.com/office/drawing/2018/hyperlinkcolor" val="tx"/>
                    </a:ext>
                  </a:extLst>
                </a:hlinkClick>
              </a:rPr>
              <a:t>What Is Web 3.0? Everything You Need to Know About Web 3.0 | </a:t>
            </a:r>
            <a:r>
              <a:rPr lang="en-US" sz="1400" dirty="0" err="1">
                <a:hlinkClick r:id="rId7">
                  <a:extLst>
                    <a:ext uri="{A12FA001-AC4F-418D-AE19-62706E023703}">
                      <ahyp:hlinkClr xmlns:ahyp="http://schemas.microsoft.com/office/drawing/2018/hyperlinkcolor" val="tx"/>
                    </a:ext>
                  </a:extLst>
                </a:hlinkClick>
              </a:rPr>
              <a:t>Simplilearn</a:t>
            </a:r>
            <a:endParaRPr lang="en-US" sz="1400" dirty="0"/>
          </a:p>
          <a:p>
            <a:r>
              <a:rPr lang="en-US" sz="1400" dirty="0"/>
              <a:t>CSC142 Lecture notes by Mendel Rosenblum</a:t>
            </a:r>
          </a:p>
          <a:p>
            <a:r>
              <a:rPr lang="en-US" sz="1400" dirty="0"/>
              <a:t>What Are the Different Parts of </a:t>
            </a:r>
            <a:r>
              <a:rPr lang="en-US" sz="1400" dirty="0" err="1"/>
              <a:t>Url</a:t>
            </a:r>
            <a:r>
              <a:rPr lang="en-US" sz="1400" dirty="0"/>
              <a:t> Explain With Example (joeydesnhwall.blogspot.com)</a:t>
            </a:r>
          </a:p>
          <a:p>
            <a:pPr marL="0" indent="0">
              <a:buNone/>
            </a:pPr>
            <a:endParaRPr lang="en-US" sz="2000" dirty="0"/>
          </a:p>
        </p:txBody>
      </p:sp>
    </p:spTree>
    <p:extLst>
      <p:ext uri="{BB962C8B-B14F-4D97-AF65-F5344CB8AC3E}">
        <p14:creationId xmlns:p14="http://schemas.microsoft.com/office/powerpoint/2010/main" val="154060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sz="2200" dirty="0"/>
              <a:t>HTTP</a:t>
            </a:r>
          </a:p>
          <a:p>
            <a:pPr lvl="1"/>
            <a:r>
              <a:rPr lang="en-US" sz="2200" dirty="0"/>
              <a:t>Short for Hyper Text Transfer Protocol, the underlying protocol used by the World Wide Web. HTTP defines how messages are formatted and transmitted, and what actions Web servers and browsers should take in response to various commands.</a:t>
            </a:r>
          </a:p>
          <a:p>
            <a:pPr marL="342900" lvl="1" indent="-342900">
              <a:buFont typeface="Arial" pitchFamily="34" charset="0"/>
              <a:buChar char="•"/>
            </a:pPr>
            <a:r>
              <a:rPr lang="en-US" sz="2200" dirty="0"/>
              <a:t>HTML</a:t>
            </a:r>
          </a:p>
          <a:p>
            <a:pPr lvl="1"/>
            <a:r>
              <a:rPr lang="en-US" sz="2200" dirty="0"/>
              <a:t>Short for </a:t>
            </a:r>
            <a:r>
              <a:rPr lang="en-US" sz="2200" dirty="0" err="1"/>
              <a:t>HyperText</a:t>
            </a:r>
            <a:r>
              <a:rPr lang="en-US" sz="2200" dirty="0"/>
              <a:t> Markup Language, the authoring language used to create documents on the World Wide Web. </a:t>
            </a:r>
          </a:p>
          <a:p>
            <a:pPr lvl="1"/>
            <a:r>
              <a:rPr lang="en-US" sz="2200" dirty="0"/>
              <a:t>Markup Language is like a blueprint or layout for the processing and appearance of text  documents.   In HTML, tags are used to specify the layout or the way to subsequent line must appear.</a:t>
            </a:r>
          </a:p>
          <a:p>
            <a:r>
              <a:rPr lang="en-US" sz="2200" dirty="0"/>
              <a:t>Web page</a:t>
            </a:r>
          </a:p>
          <a:p>
            <a:pPr lvl="1"/>
            <a:r>
              <a:rPr lang="en-US" sz="2200" dirty="0"/>
              <a:t>A document on the WWW. Every web page is identified by a unique URL.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Terminologies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200" dirty="0"/>
              <a:t>Website</a:t>
            </a:r>
          </a:p>
          <a:p>
            <a:pPr lvl="1"/>
            <a:r>
              <a:rPr lang="en-US" sz="2200" dirty="0"/>
              <a:t>A website is a collection of related web pages, including multimedia content, typically identified with a common domain name. Each site is owned and managed by an individual, company or organization.</a:t>
            </a:r>
          </a:p>
          <a:p>
            <a:pPr marL="342900" lvl="1" indent="-342900">
              <a:buFont typeface="Arial" pitchFamily="34" charset="0"/>
              <a:buChar char="•"/>
            </a:pPr>
            <a:r>
              <a:rPr lang="en-US" sz="2200" dirty="0"/>
              <a:t>Home page</a:t>
            </a:r>
          </a:p>
          <a:p>
            <a:pPr lvl="1"/>
            <a:r>
              <a:rPr lang="en-US" sz="2200" dirty="0"/>
              <a:t>The main page of a Web site. Typically, the home page serves as an index or table of contents to other documents stored at the site.</a:t>
            </a:r>
          </a:p>
          <a:p>
            <a:r>
              <a:rPr lang="en-US" sz="2200" dirty="0"/>
              <a:t>Browser</a:t>
            </a:r>
          </a:p>
          <a:p>
            <a:pPr lvl="1"/>
            <a:r>
              <a:rPr lang="en-US" sz="2200" dirty="0"/>
              <a:t>Short for Web browser, a software application used to locate and display Web sites.</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hypertext</a:t>
            </a:r>
          </a:p>
        </p:txBody>
      </p:sp>
      <p:pic>
        <p:nvPicPr>
          <p:cNvPr id="10242" name="Picture 2"/>
          <p:cNvPicPr>
            <a:picLocks noChangeAspect="1" noChangeArrowheads="1"/>
          </p:cNvPicPr>
          <p:nvPr/>
        </p:nvPicPr>
        <p:blipFill>
          <a:blip r:embed="rId2"/>
          <a:srcRect/>
          <a:stretch>
            <a:fillRect/>
          </a:stretch>
        </p:blipFill>
        <p:spPr bwMode="auto">
          <a:xfrm>
            <a:off x="609600" y="1600200"/>
            <a:ext cx="8042563" cy="4243387"/>
          </a:xfrm>
          <a:prstGeom prst="rect">
            <a:avLst/>
          </a:prstGeom>
          <a:noFill/>
          <a:ln w="9525">
            <a:noFill/>
            <a:miter lim="800000"/>
            <a:headEnd/>
            <a:tailEnd/>
          </a:ln>
          <a:effectLst/>
        </p:spPr>
      </p:pic>
      <p:sp>
        <p:nvSpPr>
          <p:cNvPr id="5" name="Rectangle 4"/>
          <p:cNvSpPr/>
          <p:nvPr/>
        </p:nvSpPr>
        <p:spPr>
          <a:xfrm>
            <a:off x="1447800" y="5715000"/>
            <a:ext cx="6324600" cy="646331"/>
          </a:xfrm>
          <a:prstGeom prst="rect">
            <a:avLst/>
          </a:prstGeom>
        </p:spPr>
        <p:txBody>
          <a:bodyPr wrap="square">
            <a:spAutoFit/>
          </a:bodyPr>
          <a:lstStyle/>
          <a:p>
            <a:pPr algn="ctr"/>
            <a:endParaRPr lang="en-US" dirty="0"/>
          </a:p>
          <a:p>
            <a:pPr algn="ctr"/>
            <a:r>
              <a:rPr lang="en-US" b="1" dirty="0"/>
              <a:t>Diagram shows how linked hypertext documents may reside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Wide Web</a:t>
            </a:r>
          </a:p>
        </p:txBody>
      </p:sp>
      <p:sp>
        <p:nvSpPr>
          <p:cNvPr id="3" name="Content Placeholder 2"/>
          <p:cNvSpPr>
            <a:spLocks noGrp="1"/>
          </p:cNvSpPr>
          <p:nvPr>
            <p:ph idx="1"/>
          </p:nvPr>
        </p:nvSpPr>
        <p:spPr/>
        <p:txBody>
          <a:bodyPr>
            <a:normAutofit/>
          </a:bodyPr>
          <a:lstStyle/>
          <a:p>
            <a:r>
              <a:rPr lang="en-US" sz="2200" dirty="0"/>
              <a:t>The World Wide Web (abbreviated as WWW or W3 and commonly known as the Web) is a system of interlinked hypertext documents accessed via the Internet. </a:t>
            </a:r>
          </a:p>
          <a:p>
            <a:r>
              <a:rPr lang="en-US" sz="2200" dirty="0"/>
              <a:t>With a web browser, one can view web pages that may contain text, images, videos, and other multimedia and navigate between them via hyperlinks. </a:t>
            </a:r>
          </a:p>
          <a:p>
            <a:r>
              <a:rPr lang="en-US" sz="2200" dirty="0"/>
              <a:t>Using concepts from earlier hypertext systems, British engineer and computer scientist Sir Tim Berners-Lee, now Director of the W3C has invented WWW.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Wide Web</a:t>
            </a:r>
          </a:p>
        </p:txBody>
      </p:sp>
      <p:sp>
        <p:nvSpPr>
          <p:cNvPr id="3" name="Content Placeholder 2"/>
          <p:cNvSpPr>
            <a:spLocks noGrp="1"/>
          </p:cNvSpPr>
          <p:nvPr>
            <p:ph idx="1"/>
          </p:nvPr>
        </p:nvSpPr>
        <p:spPr/>
        <p:txBody>
          <a:bodyPr>
            <a:normAutofit/>
          </a:bodyPr>
          <a:lstStyle/>
          <a:p>
            <a:r>
              <a:rPr lang="en-US" sz="2400" dirty="0"/>
              <a:t>The key feature of this was Tim Berners-Lee’s invention of the hypertext link, an embedded one-way pointer to another location </a:t>
            </a:r>
          </a:p>
          <a:p>
            <a:pPr lvl="1"/>
            <a:r>
              <a:rPr lang="en-US" sz="2400" dirty="0"/>
              <a:t>This location could be another point within the same document, another document, a different resource such as an image or sound file, </a:t>
            </a:r>
          </a:p>
          <a:p>
            <a:pPr lvl="1"/>
            <a:r>
              <a:rPr lang="en-US" sz="2400" dirty="0"/>
              <a:t>these could be on the local server, or some server anywhere in the world. </a:t>
            </a:r>
          </a:p>
          <a:p>
            <a:pPr lvl="1"/>
            <a:r>
              <a:rPr lang="en-US" sz="2400" dirty="0"/>
              <a:t>These documents are viewed with a browser such as Firefox, Opera, Microsoft Internet Explorer, and Google Chrome.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444" y="1632585"/>
            <a:ext cx="6931356" cy="4469813"/>
          </a:xfrm>
          <a:prstGeom prst="rect">
            <a:avLst/>
          </a:prstGeom>
        </p:spPr>
        <p:txBody>
          <a:bodyPr vert="horz" wrap="square" lIns="0" tIns="47625" rIns="0" bIns="0" rtlCol="0">
            <a:spAutoFit/>
          </a:bodyPr>
          <a:lstStyle/>
          <a:p>
            <a:pPr marL="12700" marR="5080">
              <a:lnSpc>
                <a:spcPts val="2160"/>
              </a:lnSpc>
              <a:spcBef>
                <a:spcPts val="375"/>
              </a:spcBef>
            </a:pPr>
            <a:r>
              <a:rPr sz="2000" spc="-70" dirty="0">
                <a:solidFill>
                  <a:srgbClr val="404040"/>
                </a:solidFill>
                <a:latin typeface="Arial"/>
                <a:cs typeface="Arial"/>
              </a:rPr>
              <a:t>Shortly </a:t>
            </a:r>
            <a:r>
              <a:rPr sz="2000" spc="-25" dirty="0">
                <a:solidFill>
                  <a:srgbClr val="404040"/>
                </a:solidFill>
                <a:latin typeface="Arial"/>
                <a:cs typeface="Arial"/>
              </a:rPr>
              <a:t>after </a:t>
            </a:r>
            <a:r>
              <a:rPr sz="2000" spc="-5" dirty="0">
                <a:solidFill>
                  <a:srgbClr val="404040"/>
                </a:solidFill>
                <a:latin typeface="Arial"/>
                <a:cs typeface="Arial"/>
              </a:rPr>
              <a:t>that </a:t>
            </a:r>
            <a:r>
              <a:rPr sz="2000" spc="-10" dirty="0">
                <a:solidFill>
                  <a:srgbClr val="404040"/>
                </a:solidFill>
                <a:latin typeface="Arial"/>
                <a:cs typeface="Arial"/>
              </a:rPr>
              <a:t>initial </a:t>
            </a:r>
            <a:r>
              <a:rPr sz="2000" spc="-80" dirty="0">
                <a:solidFill>
                  <a:srgbClr val="404040"/>
                </a:solidFill>
                <a:latin typeface="Arial"/>
                <a:cs typeface="Arial"/>
              </a:rPr>
              <a:t>proposal </a:t>
            </a:r>
            <a:r>
              <a:rPr sz="2000" spc="-120" dirty="0">
                <a:solidFill>
                  <a:srgbClr val="404040"/>
                </a:solidFill>
                <a:latin typeface="Arial"/>
                <a:cs typeface="Arial"/>
              </a:rPr>
              <a:t>Berners-Lee </a:t>
            </a:r>
            <a:r>
              <a:rPr sz="2000" spc="-85" dirty="0">
                <a:solidFill>
                  <a:srgbClr val="404040"/>
                </a:solidFill>
                <a:latin typeface="Arial"/>
                <a:cs typeface="Arial"/>
              </a:rPr>
              <a:t>developed</a:t>
            </a:r>
            <a:r>
              <a:rPr lang="en-US" sz="2000" spc="-85" dirty="0">
                <a:solidFill>
                  <a:srgbClr val="404040"/>
                </a:solidFill>
                <a:latin typeface="Arial"/>
                <a:cs typeface="Arial"/>
              </a:rPr>
              <a:t> </a:t>
            </a:r>
            <a:r>
              <a:rPr sz="2000" spc="-340" dirty="0">
                <a:solidFill>
                  <a:srgbClr val="404040"/>
                </a:solidFill>
                <a:latin typeface="Arial"/>
                <a:cs typeface="Arial"/>
              </a:rPr>
              <a:t> </a:t>
            </a:r>
            <a:r>
              <a:rPr sz="2000" spc="-20" dirty="0">
                <a:solidFill>
                  <a:srgbClr val="404040"/>
                </a:solidFill>
                <a:latin typeface="Arial"/>
                <a:cs typeface="Arial"/>
              </a:rPr>
              <a:t>the  </a:t>
            </a:r>
            <a:r>
              <a:rPr sz="2000" spc="-70" dirty="0">
                <a:solidFill>
                  <a:srgbClr val="404040"/>
                </a:solidFill>
                <a:latin typeface="Arial"/>
                <a:cs typeface="Arial"/>
              </a:rPr>
              <a:t>main</a:t>
            </a:r>
            <a:r>
              <a:rPr lang="en-US" sz="2000" spc="-70" dirty="0">
                <a:solidFill>
                  <a:srgbClr val="404040"/>
                </a:solidFill>
                <a:latin typeface="Arial"/>
                <a:cs typeface="Arial"/>
              </a:rPr>
              <a:t> (still the core)</a:t>
            </a:r>
            <a:r>
              <a:rPr sz="2000" spc="-70" dirty="0">
                <a:solidFill>
                  <a:srgbClr val="404040"/>
                </a:solidFill>
                <a:latin typeface="Arial"/>
                <a:cs typeface="Arial"/>
              </a:rPr>
              <a:t> features </a:t>
            </a:r>
            <a:r>
              <a:rPr sz="2000" spc="-5" dirty="0">
                <a:solidFill>
                  <a:srgbClr val="404040"/>
                </a:solidFill>
                <a:latin typeface="Arial"/>
                <a:cs typeface="Arial"/>
              </a:rPr>
              <a:t>of </a:t>
            </a:r>
            <a:r>
              <a:rPr sz="2000" spc="-20" dirty="0">
                <a:solidFill>
                  <a:srgbClr val="404040"/>
                </a:solidFill>
                <a:latin typeface="Arial"/>
                <a:cs typeface="Arial"/>
              </a:rPr>
              <a:t>the</a:t>
            </a:r>
            <a:r>
              <a:rPr sz="2000" spc="-280" dirty="0">
                <a:solidFill>
                  <a:srgbClr val="404040"/>
                </a:solidFill>
                <a:latin typeface="Arial"/>
                <a:cs typeface="Arial"/>
              </a:rPr>
              <a:t> </a:t>
            </a:r>
            <a:r>
              <a:rPr sz="2000" spc="-60" dirty="0">
                <a:solidFill>
                  <a:srgbClr val="404040"/>
                </a:solidFill>
                <a:latin typeface="Arial"/>
                <a:cs typeface="Arial"/>
              </a:rPr>
              <a:t>web:</a:t>
            </a:r>
            <a:endParaRPr sz="2000" dirty="0">
              <a:latin typeface="Arial"/>
              <a:cs typeface="Arial"/>
            </a:endParaRPr>
          </a:p>
          <a:p>
            <a:pPr marL="469265" indent="-456565">
              <a:lnSpc>
                <a:spcPts val="2280"/>
              </a:lnSpc>
              <a:spcBef>
                <a:spcPts val="1410"/>
              </a:spcBef>
              <a:buClr>
                <a:srgbClr val="B08613"/>
              </a:buClr>
              <a:buAutoNum type="arabicPeriod"/>
              <a:tabLst>
                <a:tab pos="469265" algn="l"/>
                <a:tab pos="469900" algn="l"/>
              </a:tabLst>
            </a:pPr>
            <a:r>
              <a:rPr sz="2000" spc="-175" dirty="0">
                <a:solidFill>
                  <a:srgbClr val="404040"/>
                </a:solidFill>
                <a:latin typeface="Arial"/>
                <a:cs typeface="Arial"/>
              </a:rPr>
              <a:t>A </a:t>
            </a:r>
            <a:r>
              <a:rPr sz="2000" spc="-265" dirty="0">
                <a:solidFill>
                  <a:srgbClr val="FF0000"/>
                </a:solidFill>
                <a:latin typeface="Arial"/>
                <a:cs typeface="Arial"/>
              </a:rPr>
              <a:t>URL </a:t>
            </a:r>
            <a:r>
              <a:rPr sz="2000" spc="15" dirty="0">
                <a:solidFill>
                  <a:srgbClr val="404040"/>
                </a:solidFill>
                <a:latin typeface="Arial"/>
                <a:cs typeface="Arial"/>
              </a:rPr>
              <a:t>to </a:t>
            </a:r>
            <a:r>
              <a:rPr sz="2000" spc="-55" dirty="0">
                <a:solidFill>
                  <a:srgbClr val="404040"/>
                </a:solidFill>
                <a:latin typeface="Arial"/>
                <a:cs typeface="Arial"/>
              </a:rPr>
              <a:t>uniquely </a:t>
            </a:r>
            <a:r>
              <a:rPr sz="2000" spc="-20" dirty="0">
                <a:solidFill>
                  <a:srgbClr val="404040"/>
                </a:solidFill>
                <a:latin typeface="Arial"/>
                <a:cs typeface="Arial"/>
              </a:rPr>
              <a:t>identify </a:t>
            </a:r>
            <a:r>
              <a:rPr sz="2000" spc="-155" dirty="0">
                <a:solidFill>
                  <a:srgbClr val="404040"/>
                </a:solidFill>
                <a:latin typeface="Arial"/>
                <a:cs typeface="Arial"/>
              </a:rPr>
              <a:t>a </a:t>
            </a:r>
            <a:r>
              <a:rPr sz="2000" spc="-90" dirty="0">
                <a:solidFill>
                  <a:srgbClr val="404040"/>
                </a:solidFill>
                <a:latin typeface="Arial"/>
                <a:cs typeface="Arial"/>
              </a:rPr>
              <a:t>resource </a:t>
            </a:r>
            <a:r>
              <a:rPr sz="2000" spc="-60" dirty="0">
                <a:solidFill>
                  <a:srgbClr val="404040"/>
                </a:solidFill>
                <a:latin typeface="Arial"/>
                <a:cs typeface="Arial"/>
              </a:rPr>
              <a:t>on </a:t>
            </a:r>
            <a:r>
              <a:rPr sz="2000" spc="-20" dirty="0">
                <a:solidFill>
                  <a:srgbClr val="404040"/>
                </a:solidFill>
                <a:latin typeface="Arial"/>
                <a:cs typeface="Arial"/>
              </a:rPr>
              <a:t>the</a:t>
            </a:r>
            <a:r>
              <a:rPr sz="2000" spc="-210" dirty="0">
                <a:solidFill>
                  <a:srgbClr val="404040"/>
                </a:solidFill>
                <a:latin typeface="Arial"/>
                <a:cs typeface="Arial"/>
              </a:rPr>
              <a:t> </a:t>
            </a:r>
            <a:r>
              <a:rPr sz="2000" spc="-140" dirty="0">
                <a:solidFill>
                  <a:srgbClr val="404040"/>
                </a:solidFill>
                <a:latin typeface="Arial"/>
                <a:cs typeface="Arial"/>
                <a:hlinkClick r:id="rId2"/>
              </a:rPr>
              <a:t>WWW.</a:t>
            </a:r>
            <a:endParaRPr sz="2000" dirty="0">
              <a:latin typeface="Arial"/>
              <a:cs typeface="Arial"/>
            </a:endParaRPr>
          </a:p>
          <a:p>
            <a:pPr marL="469265">
              <a:lnSpc>
                <a:spcPts val="2280"/>
              </a:lnSpc>
            </a:pPr>
            <a:r>
              <a:rPr sz="2000" spc="-90" dirty="0">
                <a:solidFill>
                  <a:srgbClr val="FF0000"/>
                </a:solidFill>
                <a:latin typeface="Arial"/>
                <a:cs typeface="Arial"/>
              </a:rPr>
              <a:t>(Where?)</a:t>
            </a:r>
            <a:endParaRPr sz="2000" dirty="0">
              <a:latin typeface="Arial"/>
              <a:cs typeface="Arial"/>
            </a:endParaRPr>
          </a:p>
          <a:p>
            <a:pPr marL="469265" marR="734060" indent="-456565">
              <a:lnSpc>
                <a:spcPts val="2160"/>
              </a:lnSpc>
              <a:spcBef>
                <a:spcPts val="1710"/>
              </a:spcBef>
              <a:buClr>
                <a:srgbClr val="B08613"/>
              </a:buClr>
              <a:buAutoNum type="arabicPeriod" startAt="2"/>
              <a:tabLst>
                <a:tab pos="469265" algn="l"/>
                <a:tab pos="469900" algn="l"/>
              </a:tabLst>
            </a:pPr>
            <a:r>
              <a:rPr sz="2000" spc="-145" dirty="0">
                <a:solidFill>
                  <a:srgbClr val="404040"/>
                </a:solidFill>
                <a:latin typeface="Arial"/>
                <a:cs typeface="Arial"/>
              </a:rPr>
              <a:t>The </a:t>
            </a:r>
            <a:r>
              <a:rPr sz="2000" spc="-245" dirty="0">
                <a:solidFill>
                  <a:srgbClr val="FF0000"/>
                </a:solidFill>
                <a:latin typeface="Arial"/>
                <a:cs typeface="Arial"/>
              </a:rPr>
              <a:t>HTTP </a:t>
            </a:r>
            <a:r>
              <a:rPr sz="2000" spc="-40" dirty="0">
                <a:solidFill>
                  <a:srgbClr val="404040"/>
                </a:solidFill>
                <a:latin typeface="Arial"/>
                <a:cs typeface="Arial"/>
              </a:rPr>
              <a:t>protocol </a:t>
            </a:r>
            <a:r>
              <a:rPr sz="2000" spc="15" dirty="0">
                <a:solidFill>
                  <a:srgbClr val="404040"/>
                </a:solidFill>
                <a:latin typeface="Arial"/>
                <a:cs typeface="Arial"/>
              </a:rPr>
              <a:t>to </a:t>
            </a:r>
            <a:r>
              <a:rPr sz="2000" spc="-90" dirty="0">
                <a:solidFill>
                  <a:srgbClr val="404040"/>
                </a:solidFill>
                <a:latin typeface="Arial"/>
                <a:cs typeface="Arial"/>
              </a:rPr>
              <a:t>describe </a:t>
            </a:r>
            <a:r>
              <a:rPr sz="2000" spc="-50" dirty="0">
                <a:solidFill>
                  <a:srgbClr val="404040"/>
                </a:solidFill>
                <a:latin typeface="Arial"/>
                <a:cs typeface="Arial"/>
              </a:rPr>
              <a:t>how </a:t>
            </a:r>
            <a:r>
              <a:rPr sz="2000" spc="-90" dirty="0">
                <a:solidFill>
                  <a:srgbClr val="404040"/>
                </a:solidFill>
                <a:latin typeface="Arial"/>
                <a:cs typeface="Arial"/>
              </a:rPr>
              <a:t>requests</a:t>
            </a:r>
            <a:r>
              <a:rPr sz="2000" spc="-185" dirty="0">
                <a:solidFill>
                  <a:srgbClr val="404040"/>
                </a:solidFill>
                <a:latin typeface="Arial"/>
                <a:cs typeface="Arial"/>
              </a:rPr>
              <a:t> </a:t>
            </a:r>
            <a:r>
              <a:rPr sz="2000" spc="-95" dirty="0">
                <a:solidFill>
                  <a:srgbClr val="404040"/>
                </a:solidFill>
                <a:latin typeface="Arial"/>
                <a:cs typeface="Arial"/>
              </a:rPr>
              <a:t>and  </a:t>
            </a:r>
            <a:r>
              <a:rPr sz="2000" spc="-120" dirty="0">
                <a:solidFill>
                  <a:srgbClr val="404040"/>
                </a:solidFill>
                <a:latin typeface="Arial"/>
                <a:cs typeface="Arial"/>
              </a:rPr>
              <a:t>responses </a:t>
            </a:r>
            <a:r>
              <a:rPr sz="2000" spc="-65" dirty="0">
                <a:solidFill>
                  <a:srgbClr val="404040"/>
                </a:solidFill>
                <a:latin typeface="Arial"/>
                <a:cs typeface="Arial"/>
              </a:rPr>
              <a:t>operate. </a:t>
            </a:r>
            <a:r>
              <a:rPr sz="2000" spc="-90" dirty="0">
                <a:solidFill>
                  <a:srgbClr val="FF0000"/>
                </a:solidFill>
                <a:latin typeface="Arial"/>
                <a:cs typeface="Arial"/>
              </a:rPr>
              <a:t>(How </a:t>
            </a:r>
            <a:r>
              <a:rPr sz="2000" spc="15" dirty="0">
                <a:solidFill>
                  <a:srgbClr val="FF0000"/>
                </a:solidFill>
                <a:latin typeface="Arial"/>
                <a:cs typeface="Arial"/>
              </a:rPr>
              <a:t>to</a:t>
            </a:r>
            <a:r>
              <a:rPr sz="2000" spc="-165" dirty="0">
                <a:solidFill>
                  <a:srgbClr val="FF0000"/>
                </a:solidFill>
                <a:latin typeface="Arial"/>
                <a:cs typeface="Arial"/>
              </a:rPr>
              <a:t> </a:t>
            </a:r>
            <a:r>
              <a:rPr sz="2000" spc="-85" dirty="0">
                <a:solidFill>
                  <a:srgbClr val="FF0000"/>
                </a:solidFill>
                <a:latin typeface="Arial"/>
                <a:cs typeface="Arial"/>
              </a:rPr>
              <a:t>communicate?)</a:t>
            </a:r>
            <a:endParaRPr sz="2000" dirty="0">
              <a:latin typeface="Arial"/>
              <a:cs typeface="Arial"/>
            </a:endParaRPr>
          </a:p>
          <a:p>
            <a:pPr marL="469265" indent="-456565">
              <a:lnSpc>
                <a:spcPts val="2280"/>
              </a:lnSpc>
              <a:spcBef>
                <a:spcPts val="1410"/>
              </a:spcBef>
              <a:buClr>
                <a:srgbClr val="B08613"/>
              </a:buClr>
              <a:buAutoNum type="arabicPeriod" startAt="2"/>
              <a:tabLst>
                <a:tab pos="469265" algn="l"/>
                <a:tab pos="469900" algn="l"/>
              </a:tabLst>
            </a:pPr>
            <a:r>
              <a:rPr sz="2000" spc="-175" dirty="0">
                <a:solidFill>
                  <a:srgbClr val="404040"/>
                </a:solidFill>
                <a:latin typeface="Arial"/>
                <a:cs typeface="Arial"/>
              </a:rPr>
              <a:t>A </a:t>
            </a:r>
            <a:r>
              <a:rPr lang="en-US" sz="2000" spc="-175" dirty="0">
                <a:solidFill>
                  <a:srgbClr val="404040"/>
                </a:solidFill>
                <a:latin typeface="Arial"/>
                <a:cs typeface="Arial"/>
              </a:rPr>
              <a:t> </a:t>
            </a:r>
            <a:r>
              <a:rPr sz="2000" spc="-55" dirty="0">
                <a:solidFill>
                  <a:srgbClr val="404040"/>
                </a:solidFill>
                <a:latin typeface="Arial"/>
                <a:cs typeface="Arial"/>
              </a:rPr>
              <a:t>software </a:t>
            </a:r>
            <a:r>
              <a:rPr sz="2000" spc="-75" dirty="0">
                <a:solidFill>
                  <a:srgbClr val="404040"/>
                </a:solidFill>
                <a:latin typeface="Arial"/>
                <a:cs typeface="Arial"/>
              </a:rPr>
              <a:t>program </a:t>
            </a:r>
            <a:r>
              <a:rPr sz="2000" spc="-40" dirty="0">
                <a:solidFill>
                  <a:srgbClr val="404040"/>
                </a:solidFill>
                <a:latin typeface="Arial"/>
                <a:cs typeface="Arial"/>
              </a:rPr>
              <a:t>(later </a:t>
            </a:r>
            <a:r>
              <a:rPr sz="2000" spc="-80" dirty="0">
                <a:solidFill>
                  <a:srgbClr val="404040"/>
                </a:solidFill>
                <a:latin typeface="Arial"/>
                <a:cs typeface="Arial"/>
              </a:rPr>
              <a:t>called </a:t>
            </a:r>
            <a:r>
              <a:rPr sz="2000" spc="-70" dirty="0">
                <a:solidFill>
                  <a:srgbClr val="404040"/>
                </a:solidFill>
                <a:latin typeface="Arial"/>
                <a:cs typeface="Arial"/>
              </a:rPr>
              <a:t>web </a:t>
            </a:r>
            <a:r>
              <a:rPr sz="2000" spc="-85" dirty="0">
                <a:solidFill>
                  <a:srgbClr val="404040"/>
                </a:solidFill>
                <a:latin typeface="Arial"/>
                <a:cs typeface="Arial"/>
              </a:rPr>
              <a:t>server</a:t>
            </a:r>
            <a:r>
              <a:rPr sz="2000" spc="-270" dirty="0">
                <a:solidFill>
                  <a:srgbClr val="404040"/>
                </a:solidFill>
                <a:latin typeface="Arial"/>
                <a:cs typeface="Arial"/>
              </a:rPr>
              <a:t> </a:t>
            </a:r>
            <a:r>
              <a:rPr sz="2000" spc="-55" dirty="0">
                <a:solidFill>
                  <a:srgbClr val="404040"/>
                </a:solidFill>
                <a:latin typeface="Arial"/>
                <a:cs typeface="Arial"/>
              </a:rPr>
              <a:t>software)</a:t>
            </a:r>
            <a:endParaRPr sz="2000" dirty="0">
              <a:latin typeface="Arial"/>
              <a:cs typeface="Arial"/>
            </a:endParaRPr>
          </a:p>
          <a:p>
            <a:pPr marL="469265">
              <a:lnSpc>
                <a:spcPts val="2280"/>
              </a:lnSpc>
            </a:pPr>
            <a:r>
              <a:rPr sz="2000" spc="-5" dirty="0">
                <a:solidFill>
                  <a:srgbClr val="404040"/>
                </a:solidFill>
                <a:latin typeface="Arial"/>
                <a:cs typeface="Arial"/>
              </a:rPr>
              <a:t>that </a:t>
            </a:r>
            <a:r>
              <a:rPr sz="2000" spc="-125" dirty="0">
                <a:solidFill>
                  <a:srgbClr val="404040"/>
                </a:solidFill>
                <a:latin typeface="Arial"/>
                <a:cs typeface="Arial"/>
              </a:rPr>
              <a:t>can </a:t>
            </a:r>
            <a:r>
              <a:rPr sz="2000" spc="-85" dirty="0">
                <a:solidFill>
                  <a:srgbClr val="404040"/>
                </a:solidFill>
                <a:latin typeface="Arial"/>
                <a:cs typeface="Arial"/>
              </a:rPr>
              <a:t>respond </a:t>
            </a:r>
            <a:r>
              <a:rPr sz="2000" spc="15" dirty="0">
                <a:solidFill>
                  <a:srgbClr val="404040"/>
                </a:solidFill>
                <a:latin typeface="Arial"/>
                <a:cs typeface="Arial"/>
              </a:rPr>
              <a:t>to </a:t>
            </a:r>
            <a:r>
              <a:rPr sz="2000" spc="-245" dirty="0">
                <a:solidFill>
                  <a:srgbClr val="404040"/>
                </a:solidFill>
                <a:latin typeface="Arial"/>
                <a:cs typeface="Arial"/>
              </a:rPr>
              <a:t>HTTP </a:t>
            </a:r>
            <a:r>
              <a:rPr sz="2000" spc="-85" dirty="0">
                <a:solidFill>
                  <a:srgbClr val="404040"/>
                </a:solidFill>
                <a:latin typeface="Arial"/>
                <a:cs typeface="Arial"/>
              </a:rPr>
              <a:t>requests</a:t>
            </a:r>
            <a:r>
              <a:rPr sz="2000" spc="-85" dirty="0">
                <a:solidFill>
                  <a:srgbClr val="FF0000"/>
                </a:solidFill>
                <a:latin typeface="Arial"/>
                <a:cs typeface="Arial"/>
              </a:rPr>
              <a:t>. </a:t>
            </a:r>
            <a:r>
              <a:rPr sz="2000" spc="-90" dirty="0">
                <a:solidFill>
                  <a:srgbClr val="FF0000"/>
                </a:solidFill>
                <a:latin typeface="Arial"/>
                <a:cs typeface="Arial"/>
              </a:rPr>
              <a:t>(How </a:t>
            </a:r>
            <a:r>
              <a:rPr sz="2000" spc="15" dirty="0">
                <a:solidFill>
                  <a:srgbClr val="FF0000"/>
                </a:solidFill>
                <a:latin typeface="Arial"/>
                <a:cs typeface="Arial"/>
              </a:rPr>
              <a:t>to</a:t>
            </a:r>
            <a:r>
              <a:rPr sz="2000" spc="-235" dirty="0">
                <a:solidFill>
                  <a:srgbClr val="FF0000"/>
                </a:solidFill>
                <a:latin typeface="Arial"/>
                <a:cs typeface="Arial"/>
              </a:rPr>
              <a:t> </a:t>
            </a:r>
            <a:r>
              <a:rPr sz="2000" spc="-75" dirty="0">
                <a:solidFill>
                  <a:srgbClr val="FF0000"/>
                </a:solidFill>
                <a:latin typeface="Arial"/>
                <a:cs typeface="Arial"/>
              </a:rPr>
              <a:t>reply?)</a:t>
            </a:r>
            <a:endParaRPr sz="2000" dirty="0">
              <a:latin typeface="Arial"/>
              <a:cs typeface="Arial"/>
            </a:endParaRPr>
          </a:p>
          <a:p>
            <a:pPr marL="469265" indent="-456565">
              <a:lnSpc>
                <a:spcPct val="100000"/>
              </a:lnSpc>
              <a:spcBef>
                <a:spcPts val="1440"/>
              </a:spcBef>
              <a:buClr>
                <a:srgbClr val="B08613"/>
              </a:buClr>
              <a:buAutoNum type="arabicPeriod" startAt="4"/>
              <a:tabLst>
                <a:tab pos="469265" algn="l"/>
                <a:tab pos="469900" algn="l"/>
              </a:tabLst>
            </a:pPr>
            <a:r>
              <a:rPr sz="2000" spc="-170" dirty="0">
                <a:solidFill>
                  <a:srgbClr val="FF0000"/>
                </a:solidFill>
                <a:latin typeface="Arial"/>
                <a:cs typeface="Arial"/>
              </a:rPr>
              <a:t>HTML </a:t>
            </a:r>
            <a:r>
              <a:rPr sz="2000" spc="15" dirty="0">
                <a:solidFill>
                  <a:srgbClr val="404040"/>
                </a:solidFill>
                <a:latin typeface="Arial"/>
                <a:cs typeface="Arial"/>
              </a:rPr>
              <a:t>to </a:t>
            </a:r>
            <a:r>
              <a:rPr sz="2000" spc="-65" dirty="0">
                <a:solidFill>
                  <a:srgbClr val="404040"/>
                </a:solidFill>
                <a:latin typeface="Arial"/>
                <a:cs typeface="Arial"/>
              </a:rPr>
              <a:t>publish </a:t>
            </a:r>
            <a:r>
              <a:rPr sz="2000" spc="-80" dirty="0">
                <a:solidFill>
                  <a:srgbClr val="404040"/>
                </a:solidFill>
                <a:latin typeface="Arial"/>
                <a:cs typeface="Arial"/>
              </a:rPr>
              <a:t>documents. </a:t>
            </a:r>
            <a:r>
              <a:rPr sz="2000" spc="-90" dirty="0">
                <a:solidFill>
                  <a:srgbClr val="FF0000"/>
                </a:solidFill>
                <a:latin typeface="Arial"/>
                <a:cs typeface="Arial"/>
              </a:rPr>
              <a:t>(How </a:t>
            </a:r>
            <a:r>
              <a:rPr sz="2000" spc="15" dirty="0">
                <a:solidFill>
                  <a:srgbClr val="FF0000"/>
                </a:solidFill>
                <a:latin typeface="Arial"/>
                <a:cs typeface="Arial"/>
              </a:rPr>
              <a:t>to</a:t>
            </a:r>
            <a:r>
              <a:rPr sz="2000" spc="-265" dirty="0">
                <a:solidFill>
                  <a:srgbClr val="FF0000"/>
                </a:solidFill>
                <a:latin typeface="Arial"/>
                <a:cs typeface="Arial"/>
              </a:rPr>
              <a:t> </a:t>
            </a:r>
            <a:r>
              <a:rPr sz="2000" spc="-85" dirty="0">
                <a:solidFill>
                  <a:srgbClr val="FF0000"/>
                </a:solidFill>
                <a:latin typeface="Arial"/>
                <a:cs typeface="Arial"/>
              </a:rPr>
              <a:t>present?)</a:t>
            </a:r>
            <a:endParaRPr sz="2000" dirty="0">
              <a:latin typeface="Arial"/>
              <a:cs typeface="Arial"/>
            </a:endParaRPr>
          </a:p>
          <a:p>
            <a:pPr marL="469265" marR="343535" indent="-456565">
              <a:lnSpc>
                <a:spcPct val="90000"/>
              </a:lnSpc>
              <a:spcBef>
                <a:spcPts val="1680"/>
              </a:spcBef>
              <a:buClr>
                <a:srgbClr val="B08613"/>
              </a:buClr>
              <a:buAutoNum type="arabicPeriod" startAt="4"/>
              <a:tabLst>
                <a:tab pos="469265" algn="l"/>
                <a:tab pos="469900" algn="l"/>
              </a:tabLst>
            </a:pPr>
            <a:r>
              <a:rPr sz="2000" spc="-175" dirty="0">
                <a:solidFill>
                  <a:srgbClr val="404040"/>
                </a:solidFill>
                <a:latin typeface="Arial"/>
                <a:cs typeface="Arial"/>
              </a:rPr>
              <a:t>A </a:t>
            </a:r>
            <a:r>
              <a:rPr lang="en-US" sz="2000" spc="-175" dirty="0">
                <a:solidFill>
                  <a:srgbClr val="404040"/>
                </a:solidFill>
                <a:latin typeface="Arial"/>
                <a:cs typeface="Arial"/>
              </a:rPr>
              <a:t> </a:t>
            </a:r>
            <a:r>
              <a:rPr sz="2000" spc="-75" dirty="0">
                <a:solidFill>
                  <a:srgbClr val="404040"/>
                </a:solidFill>
                <a:latin typeface="Arial"/>
                <a:cs typeface="Arial"/>
              </a:rPr>
              <a:t>program </a:t>
            </a:r>
            <a:r>
              <a:rPr sz="2000" spc="-40" dirty="0">
                <a:solidFill>
                  <a:srgbClr val="404040"/>
                </a:solidFill>
                <a:latin typeface="Arial"/>
                <a:cs typeface="Arial"/>
              </a:rPr>
              <a:t>(later </a:t>
            </a:r>
            <a:r>
              <a:rPr sz="2000" spc="-80" dirty="0">
                <a:solidFill>
                  <a:srgbClr val="404040"/>
                </a:solidFill>
                <a:latin typeface="Arial"/>
                <a:cs typeface="Arial"/>
              </a:rPr>
              <a:t>called </a:t>
            </a:r>
            <a:r>
              <a:rPr sz="2000" spc="-155" dirty="0">
                <a:solidFill>
                  <a:srgbClr val="FF0000"/>
                </a:solidFill>
                <a:latin typeface="Arial"/>
                <a:cs typeface="Arial"/>
              </a:rPr>
              <a:t>a </a:t>
            </a:r>
            <a:r>
              <a:rPr sz="2000" spc="-70" dirty="0">
                <a:solidFill>
                  <a:srgbClr val="FF0000"/>
                </a:solidFill>
                <a:latin typeface="Arial"/>
                <a:cs typeface="Arial"/>
              </a:rPr>
              <a:t>browser</a:t>
            </a:r>
            <a:r>
              <a:rPr sz="2000" spc="-70" dirty="0">
                <a:solidFill>
                  <a:srgbClr val="404040"/>
                </a:solidFill>
                <a:latin typeface="Arial"/>
                <a:cs typeface="Arial"/>
              </a:rPr>
              <a:t>) </a:t>
            </a:r>
            <a:r>
              <a:rPr sz="2000" spc="15" dirty="0">
                <a:solidFill>
                  <a:srgbClr val="404040"/>
                </a:solidFill>
                <a:latin typeface="Arial"/>
                <a:cs typeface="Arial"/>
              </a:rPr>
              <a:t>to </a:t>
            </a:r>
            <a:r>
              <a:rPr sz="2000" spc="-125" dirty="0">
                <a:solidFill>
                  <a:srgbClr val="404040"/>
                </a:solidFill>
                <a:latin typeface="Arial"/>
                <a:cs typeface="Arial"/>
              </a:rPr>
              <a:t>make </a:t>
            </a:r>
            <a:r>
              <a:rPr sz="2000" spc="-250" dirty="0">
                <a:solidFill>
                  <a:srgbClr val="404040"/>
                </a:solidFill>
                <a:latin typeface="Arial"/>
                <a:cs typeface="Arial"/>
              </a:rPr>
              <a:t>HTTP  </a:t>
            </a:r>
            <a:r>
              <a:rPr sz="2000" spc="-90" dirty="0">
                <a:solidFill>
                  <a:srgbClr val="404040"/>
                </a:solidFill>
                <a:latin typeface="Arial"/>
                <a:cs typeface="Arial"/>
              </a:rPr>
              <a:t>requests </a:t>
            </a:r>
            <a:r>
              <a:rPr sz="2000" spc="-25" dirty="0">
                <a:solidFill>
                  <a:srgbClr val="404040"/>
                </a:solidFill>
                <a:latin typeface="Arial"/>
                <a:cs typeface="Arial"/>
              </a:rPr>
              <a:t>from </a:t>
            </a:r>
            <a:r>
              <a:rPr sz="2000" spc="-254" dirty="0">
                <a:solidFill>
                  <a:srgbClr val="404040"/>
                </a:solidFill>
                <a:latin typeface="Arial"/>
                <a:cs typeface="Arial"/>
              </a:rPr>
              <a:t>URLs</a:t>
            </a:r>
            <a:r>
              <a:rPr lang="en-US" sz="2000" spc="-254" dirty="0">
                <a:solidFill>
                  <a:srgbClr val="404040"/>
                </a:solidFill>
                <a:latin typeface="Arial"/>
                <a:cs typeface="Arial"/>
              </a:rPr>
              <a:t> </a:t>
            </a:r>
            <a:r>
              <a:rPr sz="2000" spc="-254" dirty="0">
                <a:solidFill>
                  <a:srgbClr val="404040"/>
                </a:solidFill>
                <a:latin typeface="Arial"/>
                <a:cs typeface="Arial"/>
              </a:rPr>
              <a:t> </a:t>
            </a:r>
            <a:r>
              <a:rPr sz="2000" spc="-90" dirty="0">
                <a:solidFill>
                  <a:srgbClr val="404040"/>
                </a:solidFill>
                <a:latin typeface="Arial"/>
                <a:cs typeface="Arial"/>
              </a:rPr>
              <a:t>and </a:t>
            </a:r>
            <a:r>
              <a:rPr sz="2000" spc="-5" dirty="0">
                <a:solidFill>
                  <a:srgbClr val="404040"/>
                </a:solidFill>
                <a:latin typeface="Arial"/>
                <a:cs typeface="Arial"/>
              </a:rPr>
              <a:t>that </a:t>
            </a:r>
            <a:r>
              <a:rPr sz="2000" spc="-125" dirty="0">
                <a:solidFill>
                  <a:srgbClr val="404040"/>
                </a:solidFill>
                <a:latin typeface="Arial"/>
                <a:cs typeface="Arial"/>
              </a:rPr>
              <a:t>can </a:t>
            </a:r>
            <a:r>
              <a:rPr sz="2000" spc="-90" dirty="0">
                <a:solidFill>
                  <a:srgbClr val="404040"/>
                </a:solidFill>
                <a:latin typeface="Arial"/>
                <a:cs typeface="Arial"/>
              </a:rPr>
              <a:t>display </a:t>
            </a:r>
            <a:r>
              <a:rPr sz="2000" spc="-20" dirty="0">
                <a:solidFill>
                  <a:srgbClr val="404040"/>
                </a:solidFill>
                <a:latin typeface="Arial"/>
                <a:cs typeface="Arial"/>
              </a:rPr>
              <a:t>the </a:t>
            </a:r>
            <a:r>
              <a:rPr sz="2000" spc="-170" dirty="0">
                <a:solidFill>
                  <a:srgbClr val="404040"/>
                </a:solidFill>
                <a:latin typeface="Arial"/>
                <a:cs typeface="Arial"/>
              </a:rPr>
              <a:t>HTML </a:t>
            </a:r>
            <a:r>
              <a:rPr lang="en-US" sz="2000" spc="-170" dirty="0">
                <a:solidFill>
                  <a:srgbClr val="404040"/>
                </a:solidFill>
                <a:latin typeface="Arial"/>
                <a:cs typeface="Arial"/>
              </a:rPr>
              <a:t> </a:t>
            </a:r>
            <a:r>
              <a:rPr sz="2000" spc="65" dirty="0">
                <a:solidFill>
                  <a:srgbClr val="404040"/>
                </a:solidFill>
                <a:latin typeface="Arial"/>
                <a:cs typeface="Arial"/>
              </a:rPr>
              <a:t>it </a:t>
            </a:r>
            <a:r>
              <a:rPr sz="2000" spc="-100" dirty="0">
                <a:solidFill>
                  <a:srgbClr val="404040"/>
                </a:solidFill>
                <a:latin typeface="Arial"/>
                <a:cs typeface="Arial"/>
              </a:rPr>
              <a:t>receives. </a:t>
            </a:r>
            <a:r>
              <a:rPr sz="2000" spc="-90" dirty="0">
                <a:solidFill>
                  <a:srgbClr val="FF0000"/>
                </a:solidFill>
                <a:latin typeface="Arial"/>
                <a:cs typeface="Arial"/>
              </a:rPr>
              <a:t>(How </a:t>
            </a:r>
            <a:r>
              <a:rPr sz="2000" spc="15" dirty="0">
                <a:solidFill>
                  <a:srgbClr val="FF0000"/>
                </a:solidFill>
                <a:latin typeface="Arial"/>
                <a:cs typeface="Arial"/>
              </a:rPr>
              <a:t>to</a:t>
            </a:r>
            <a:r>
              <a:rPr sz="2000" spc="-120" dirty="0">
                <a:solidFill>
                  <a:srgbClr val="FF0000"/>
                </a:solidFill>
                <a:latin typeface="Arial"/>
                <a:cs typeface="Arial"/>
              </a:rPr>
              <a:t> </a:t>
            </a:r>
            <a:r>
              <a:rPr sz="2000" spc="-55" dirty="0">
                <a:solidFill>
                  <a:srgbClr val="FF0000"/>
                </a:solidFill>
                <a:latin typeface="Arial"/>
                <a:cs typeface="Arial"/>
              </a:rPr>
              <a:t>control?)</a:t>
            </a:r>
            <a:endParaRPr sz="2000" dirty="0">
              <a:latin typeface="Arial"/>
              <a:cs typeface="Arial"/>
            </a:endParaRPr>
          </a:p>
        </p:txBody>
      </p:sp>
      <p:sp>
        <p:nvSpPr>
          <p:cNvPr id="3" name="object 3"/>
          <p:cNvSpPr txBox="1">
            <a:spLocks noGrp="1"/>
          </p:cNvSpPr>
          <p:nvPr>
            <p:ph type="title"/>
          </p:nvPr>
        </p:nvSpPr>
        <p:spPr>
          <a:xfrm>
            <a:off x="993444" y="31284"/>
            <a:ext cx="7007556" cy="1003480"/>
          </a:xfrm>
          <a:prstGeom prst="rect">
            <a:avLst/>
          </a:prstGeom>
        </p:spPr>
        <p:txBody>
          <a:bodyPr vert="horz" wrap="square" lIns="0" tIns="117475" rIns="0" bIns="0" rtlCol="0">
            <a:spAutoFit/>
          </a:bodyPr>
          <a:lstStyle/>
          <a:p>
            <a:pPr marL="12700">
              <a:lnSpc>
                <a:spcPct val="100000"/>
              </a:lnSpc>
              <a:spcBef>
                <a:spcPts val="925"/>
              </a:spcBef>
            </a:pPr>
            <a:r>
              <a:rPr sz="4000" spc="220" dirty="0"/>
              <a:t>Core </a:t>
            </a:r>
            <a:r>
              <a:rPr sz="4000" dirty="0"/>
              <a:t>Features of </a:t>
            </a:r>
            <a:r>
              <a:rPr sz="4000" spc="55" dirty="0"/>
              <a:t>the</a:t>
            </a:r>
            <a:r>
              <a:rPr sz="4000" spc="-515" dirty="0"/>
              <a:t> </a:t>
            </a:r>
            <a:r>
              <a:rPr sz="4000" spc="135" dirty="0"/>
              <a:t>Web</a:t>
            </a:r>
            <a:endParaRPr sz="4000"/>
          </a:p>
          <a:p>
            <a:pPr marL="12700">
              <a:lnSpc>
                <a:spcPct val="100000"/>
              </a:lnSpc>
              <a:spcBef>
                <a:spcPts val="280"/>
              </a:spcBef>
            </a:pPr>
            <a:r>
              <a:rPr sz="1500" spc="-30" dirty="0"/>
              <a:t>URL+HTTP+HTML+Server-Side </a:t>
            </a:r>
            <a:r>
              <a:rPr sz="1500" spc="-35" dirty="0"/>
              <a:t>Soft </a:t>
            </a:r>
            <a:r>
              <a:rPr sz="1500" spc="35" dirty="0"/>
              <a:t>+ </a:t>
            </a:r>
            <a:r>
              <a:rPr sz="1500" spc="30" dirty="0"/>
              <a:t>Client-Side </a:t>
            </a:r>
            <a:r>
              <a:rPr sz="1500" spc="-10" dirty="0"/>
              <a:t>soft</a:t>
            </a:r>
            <a:r>
              <a:rPr sz="1500" spc="80" dirty="0"/>
              <a:t> </a:t>
            </a:r>
            <a:r>
              <a:rPr sz="1500" spc="5" dirty="0"/>
              <a:t>(Browser)</a:t>
            </a:r>
            <a:endParaRPr sz="1500"/>
          </a:p>
        </p:txBody>
      </p:sp>
      <p:sp>
        <p:nvSpPr>
          <p:cNvPr id="4" name="object 4"/>
          <p:cNvSpPr txBox="1">
            <a:spLocks noGrp="1"/>
          </p:cNvSpPr>
          <p:nvPr>
            <p:ph type="dt" sz="half" idx="10"/>
          </p:nvPr>
        </p:nvSpPr>
        <p:spPr>
          <a:prstGeom prst="rect">
            <a:avLst/>
          </a:prstGeom>
        </p:spPr>
        <p:txBody>
          <a:bodyPr vert="horz" wrap="square" lIns="0" tIns="4445" rIns="0" bIns="0" rtlCol="0">
            <a:spAutoFit/>
          </a:bodyPr>
          <a:lstStyle/>
          <a:p>
            <a:pPr marL="12700">
              <a:lnSpc>
                <a:spcPct val="100000"/>
              </a:lnSpc>
              <a:spcBef>
                <a:spcPts val="35"/>
              </a:spcBef>
            </a:pPr>
            <a:r>
              <a:rPr dirty="0"/>
              <a:t>Randy </a:t>
            </a:r>
            <a:r>
              <a:rPr spc="25" dirty="0"/>
              <a:t>Connolly </a:t>
            </a:r>
            <a:r>
              <a:rPr spc="20" dirty="0">
                <a:solidFill>
                  <a:srgbClr val="404040"/>
                </a:solidFill>
              </a:rPr>
              <a:t>and </a:t>
            </a:r>
            <a:r>
              <a:rPr spc="5" dirty="0"/>
              <a:t>Ricardo</a:t>
            </a:r>
            <a:r>
              <a:rPr spc="-25" dirty="0"/>
              <a:t> </a:t>
            </a:r>
            <a:r>
              <a:rPr spc="-15" dirty="0"/>
              <a:t>Hoar</a:t>
            </a:r>
          </a:p>
        </p:txBody>
      </p:sp>
      <p:sp>
        <p:nvSpPr>
          <p:cNvPr id="5" name="object 5"/>
          <p:cNvSpPr txBox="1">
            <a:spLocks noGrp="1"/>
          </p:cNvSpPr>
          <p:nvPr>
            <p:ph type="ftr" sz="quarter" idx="11"/>
          </p:nvPr>
        </p:nvSpPr>
        <p:spPr>
          <a:prstGeom prst="rect">
            <a:avLst/>
          </a:prstGeom>
        </p:spPr>
        <p:txBody>
          <a:bodyPr vert="horz" wrap="square" lIns="0" tIns="4445" rIns="0" bIns="0" rtlCol="0">
            <a:spAutoFit/>
          </a:bodyPr>
          <a:lstStyle/>
          <a:p>
            <a:pPr marL="12700">
              <a:lnSpc>
                <a:spcPct val="100000"/>
              </a:lnSpc>
              <a:spcBef>
                <a:spcPts val="35"/>
              </a:spcBef>
            </a:pPr>
            <a:r>
              <a:rPr dirty="0">
                <a:solidFill>
                  <a:srgbClr val="009FDA"/>
                </a:solidFill>
              </a:rPr>
              <a:t>Fundamentals </a:t>
            </a:r>
            <a:r>
              <a:rPr spc="-5" dirty="0"/>
              <a:t>of </a:t>
            </a:r>
            <a:r>
              <a:rPr spc="35" dirty="0"/>
              <a:t>Web</a:t>
            </a:r>
            <a:r>
              <a:rPr spc="-75" dirty="0"/>
              <a:t> </a:t>
            </a:r>
            <a:r>
              <a:rPr spc="25" dirty="0"/>
              <a:t>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386D9981D215479FFB890D251249E8" ma:contentTypeVersion="0" ma:contentTypeDescription="Create a new document." ma:contentTypeScope="" ma:versionID="430af228e1a218d75dcb5f77a4b02c6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113EB2-C9DE-41C2-8DB7-1EA13ECE04DE}">
  <ds:schemaRefs>
    <ds:schemaRef ds:uri="http://schemas.microsoft.com/sharepoint/v3/contenttype/forms"/>
  </ds:schemaRefs>
</ds:datastoreItem>
</file>

<file path=customXml/itemProps2.xml><?xml version="1.0" encoding="utf-8"?>
<ds:datastoreItem xmlns:ds="http://schemas.openxmlformats.org/officeDocument/2006/customXml" ds:itemID="{510B2244-09E5-4147-ABC2-063C3B7DE8E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278814F-21EF-4802-888A-64AE32F3E98F}"/>
</file>

<file path=docProps/app.xml><?xml version="1.0" encoding="utf-8"?>
<Properties xmlns="http://schemas.openxmlformats.org/officeDocument/2006/extended-properties" xmlns:vt="http://schemas.openxmlformats.org/officeDocument/2006/docPropsVTypes">
  <TotalTime>36309</TotalTime>
  <Words>2659</Words>
  <Application>Microsoft Office PowerPoint</Application>
  <PresentationFormat>On-screen Show (4:3)</PresentationFormat>
  <Paragraphs>252</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Web Technologies</vt:lpstr>
      <vt:lpstr>Summary of Today’s Lecture</vt:lpstr>
      <vt:lpstr>Web Terminologies</vt:lpstr>
      <vt:lpstr>Web Terminologies</vt:lpstr>
      <vt:lpstr>Web Terminologies</vt:lpstr>
      <vt:lpstr>Distributed hypertext</vt:lpstr>
      <vt:lpstr>World Wide Web</vt:lpstr>
      <vt:lpstr>World Wide Web</vt:lpstr>
      <vt:lpstr>Core Features of the Web URL+HTTP+HTML+Server-Side Soft + Client-Side soft (Browser)</vt:lpstr>
      <vt:lpstr>Evolution of Web</vt:lpstr>
      <vt:lpstr>Web 3.0</vt:lpstr>
      <vt:lpstr>Evolution of the Web</vt:lpstr>
      <vt:lpstr>Evolution of the Web</vt:lpstr>
      <vt:lpstr>Web Standards</vt:lpstr>
      <vt:lpstr>Design Principles</vt:lpstr>
      <vt:lpstr>Web Terminologies</vt:lpstr>
      <vt:lpstr>URI examples</vt:lpstr>
      <vt:lpstr>PowerPoint Presentation</vt:lpstr>
      <vt:lpstr>URL: schemes (e.g. http)</vt:lpstr>
      <vt:lpstr>URL Encoding</vt:lpstr>
      <vt:lpstr>Query String</vt:lpstr>
      <vt:lpstr>HTTP Protocol</vt:lpstr>
      <vt:lpstr>HTTP Request/Response usage</vt:lpstr>
      <vt:lpstr>HTTP</vt:lpstr>
      <vt:lpstr>HTTP</vt:lpstr>
      <vt:lpstr>Web Requests</vt:lpstr>
      <vt:lpstr>Browser spends its life fetching things using HTTP</vt:lpstr>
      <vt:lpstr>Browser parsing HTML and  making subsequent requests</vt:lpstr>
      <vt:lpstr>HTTP Request Methods</vt:lpstr>
      <vt:lpstr>GET versus POST requests</vt:lpstr>
      <vt:lpstr>Common HTTP Response Status Codes</vt:lpstr>
      <vt:lpstr>Browser caching control</vt:lpstr>
      <vt:lpstr>Http Request/ Response Message</vt:lpstr>
      <vt:lpstr>Request/ Response Example</vt:lpstr>
      <vt:lpstr>Web Stack</vt:lpstr>
      <vt:lpstr>Web Stack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saadi.maqbool@outlook.com</cp:lastModifiedBy>
  <cp:revision>242</cp:revision>
  <dcterms:created xsi:type="dcterms:W3CDTF">2016-09-01T05:15:32Z</dcterms:created>
  <dcterms:modified xsi:type="dcterms:W3CDTF">2023-02-23T11:38:28Z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0x01010019386D9981D215479FFB890D251249E8</vt:lpwstr>
  </property>
</Properties>
</file>