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75" r:id="rId6"/>
    <p:sldId id="276" r:id="rId7"/>
    <p:sldId id="277" r:id="rId8"/>
    <p:sldId id="278" r:id="rId9"/>
    <p:sldId id="260" r:id="rId10"/>
    <p:sldId id="261" r:id="rId11"/>
    <p:sldId id="269" r:id="rId12"/>
    <p:sldId id="271" r:id="rId13"/>
    <p:sldId id="270" r:id="rId14"/>
    <p:sldId id="272" r:id="rId15"/>
    <p:sldId id="262" r:id="rId16"/>
    <p:sldId id="263" r:id="rId17"/>
    <p:sldId id="264" r:id="rId18"/>
    <p:sldId id="265" r:id="rId19"/>
    <p:sldId id="266" r:id="rId20"/>
    <p:sldId id="267" r:id="rId21"/>
    <p:sldId id="268" r:id="rId22"/>
    <p:sldId id="279" r:id="rId23"/>
    <p:sldId id="273"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6743D-263C-42FD-AEF5-5508F249C959}"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35A90-3EC0-4162-AF9D-AA9B633C13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51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6743D-263C-42FD-AEF5-5508F249C959}"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381399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6743D-263C-42FD-AEF5-5508F249C959}"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420547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6743D-263C-42FD-AEF5-5508F249C959}"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174744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6743D-263C-42FD-AEF5-5508F249C959}"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35A90-3EC0-4162-AF9D-AA9B633C13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6743D-263C-42FD-AEF5-5508F249C959}"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75659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6743D-263C-42FD-AEF5-5508F249C959}"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91585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6743D-263C-42FD-AEF5-5508F249C959}"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206399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B6743D-263C-42FD-AEF5-5508F249C959}" type="datetimeFigureOut">
              <a:rPr lang="en-US" smtClean="0"/>
              <a:t>3/6/2023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336306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B6743D-263C-42FD-AEF5-5508F249C959}" type="datetimeFigureOut">
              <a:rPr lang="en-US" smtClean="0"/>
              <a:t>3/6/2023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235A90-3EC0-4162-AF9D-AA9B633C13D5}" type="slidenum">
              <a:rPr lang="en-US" smtClean="0"/>
              <a:t>‹#›</a:t>
            </a:fld>
            <a:endParaRPr lang="en-US"/>
          </a:p>
        </p:txBody>
      </p:sp>
    </p:spTree>
    <p:extLst>
      <p:ext uri="{BB962C8B-B14F-4D97-AF65-F5344CB8AC3E}">
        <p14:creationId xmlns:p14="http://schemas.microsoft.com/office/powerpoint/2010/main" val="395118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6743D-263C-42FD-AEF5-5508F249C959}"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35A90-3EC0-4162-AF9D-AA9B633C13D5}" type="slidenum">
              <a:rPr lang="en-US" smtClean="0"/>
              <a:t>‹#›</a:t>
            </a:fld>
            <a:endParaRPr lang="en-US"/>
          </a:p>
        </p:txBody>
      </p:sp>
    </p:spTree>
    <p:extLst>
      <p:ext uri="{BB962C8B-B14F-4D97-AF65-F5344CB8AC3E}">
        <p14:creationId xmlns:p14="http://schemas.microsoft.com/office/powerpoint/2010/main" val="54075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B6743D-263C-42FD-AEF5-5508F249C959}" type="datetimeFigureOut">
              <a:rPr lang="en-US" smtClean="0"/>
              <a:t>3/6/2023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235A90-3EC0-4162-AF9D-AA9B633C13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593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4636-833D-4C5D-B3B0-EA98240BD67E}"/>
              </a:ext>
            </a:extLst>
          </p:cNvPr>
          <p:cNvSpPr>
            <a:spLocks noGrp="1"/>
          </p:cNvSpPr>
          <p:nvPr>
            <p:ph type="ctrTitle"/>
          </p:nvPr>
        </p:nvSpPr>
        <p:spPr/>
        <p:txBody>
          <a:bodyPr/>
          <a:lstStyle/>
          <a:p>
            <a:r>
              <a:rPr lang="en-US" dirty="0"/>
              <a:t>Web Application Architectures</a:t>
            </a:r>
          </a:p>
        </p:txBody>
      </p:sp>
      <p:sp>
        <p:nvSpPr>
          <p:cNvPr id="3" name="Subtitle 2">
            <a:extLst>
              <a:ext uri="{FF2B5EF4-FFF2-40B4-BE49-F238E27FC236}">
                <a16:creationId xmlns:a16="http://schemas.microsoft.com/office/drawing/2014/main" id="{8F78BCCB-1216-4DF7-84B2-FFB187F27455}"/>
              </a:ext>
            </a:extLst>
          </p:cNvPr>
          <p:cNvSpPr>
            <a:spLocks noGrp="1"/>
          </p:cNvSpPr>
          <p:nvPr>
            <p:ph type="subTitle" idx="1"/>
          </p:nvPr>
        </p:nvSpPr>
        <p:spPr/>
        <p:txBody>
          <a:bodyPr/>
          <a:lstStyle/>
          <a:p>
            <a:r>
              <a:rPr lang="en-US" dirty="0"/>
              <a:t>Lecture 05</a:t>
            </a:r>
          </a:p>
        </p:txBody>
      </p:sp>
    </p:spTree>
    <p:extLst>
      <p:ext uri="{BB962C8B-B14F-4D97-AF65-F5344CB8AC3E}">
        <p14:creationId xmlns:p14="http://schemas.microsoft.com/office/powerpoint/2010/main" val="51270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0F40-F1CF-44E0-A26F-2E59C4960D4F}"/>
              </a:ext>
            </a:extLst>
          </p:cNvPr>
          <p:cNvSpPr>
            <a:spLocks noGrp="1"/>
          </p:cNvSpPr>
          <p:nvPr>
            <p:ph type="title"/>
          </p:nvPr>
        </p:nvSpPr>
        <p:spPr/>
        <p:txBody>
          <a:bodyPr/>
          <a:lstStyle/>
          <a:p>
            <a:r>
              <a:rPr lang="en-US" dirty="0"/>
              <a:t>Components of a web application</a:t>
            </a:r>
          </a:p>
        </p:txBody>
      </p:sp>
      <p:sp>
        <p:nvSpPr>
          <p:cNvPr id="3" name="Content Placeholder 2">
            <a:extLst>
              <a:ext uri="{FF2B5EF4-FFF2-40B4-BE49-F238E27FC236}">
                <a16:creationId xmlns:a16="http://schemas.microsoft.com/office/drawing/2014/main" id="{D8EBD216-D686-4C7F-A933-8A57E35B1CD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81D4FDA-C35C-4896-B226-B1DECA55FABD}"/>
              </a:ext>
            </a:extLst>
          </p:cNvPr>
          <p:cNvPicPr>
            <a:picLocks noChangeAspect="1"/>
          </p:cNvPicPr>
          <p:nvPr/>
        </p:nvPicPr>
        <p:blipFill rotWithShape="1">
          <a:blip r:embed="rId2"/>
          <a:srcRect l="17619" t="21997" r="36905" b="14403"/>
          <a:stretch/>
        </p:blipFill>
        <p:spPr>
          <a:xfrm>
            <a:off x="3106057" y="1845734"/>
            <a:ext cx="5544457" cy="4359608"/>
          </a:xfrm>
          <a:prstGeom prst="rect">
            <a:avLst/>
          </a:prstGeom>
        </p:spPr>
      </p:pic>
      <p:sp>
        <p:nvSpPr>
          <p:cNvPr id="5" name="Rectangle 4">
            <a:extLst>
              <a:ext uri="{FF2B5EF4-FFF2-40B4-BE49-F238E27FC236}">
                <a16:creationId xmlns:a16="http://schemas.microsoft.com/office/drawing/2014/main" id="{79258FD6-C712-49A9-82DD-43F96D8ECF45}"/>
              </a:ext>
            </a:extLst>
          </p:cNvPr>
          <p:cNvSpPr/>
          <p:nvPr/>
        </p:nvSpPr>
        <p:spPr>
          <a:xfrm>
            <a:off x="3610479" y="6313716"/>
            <a:ext cx="5400646" cy="369332"/>
          </a:xfrm>
          <a:prstGeom prst="rect">
            <a:avLst/>
          </a:prstGeom>
        </p:spPr>
        <p:txBody>
          <a:bodyPr wrap="none">
            <a:spAutoFit/>
          </a:bodyPr>
          <a:lstStyle/>
          <a:p>
            <a:r>
              <a:rPr lang="en-US" dirty="0">
                <a:latin typeface="TimesNewRomanPS"/>
              </a:rPr>
              <a:t>Fig: Basic components of Web application architectures.</a:t>
            </a:r>
            <a:endParaRPr lang="en-US" dirty="0"/>
          </a:p>
        </p:txBody>
      </p:sp>
    </p:spTree>
    <p:extLst>
      <p:ext uri="{BB962C8B-B14F-4D97-AF65-F5344CB8AC3E}">
        <p14:creationId xmlns:p14="http://schemas.microsoft.com/office/powerpoint/2010/main" val="238484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94FD-1031-458F-9635-63F07464BCA1}"/>
              </a:ext>
            </a:extLst>
          </p:cNvPr>
          <p:cNvSpPr>
            <a:spLocks noGrp="1"/>
          </p:cNvSpPr>
          <p:nvPr>
            <p:ph type="title"/>
          </p:nvPr>
        </p:nvSpPr>
        <p:spPr/>
        <p:txBody>
          <a:bodyPr/>
          <a:lstStyle/>
          <a:p>
            <a:r>
              <a:rPr lang="en-US" dirty="0"/>
              <a:t>MVC Architecture</a:t>
            </a:r>
          </a:p>
        </p:txBody>
      </p:sp>
      <p:sp>
        <p:nvSpPr>
          <p:cNvPr id="3" name="Content Placeholder 2">
            <a:extLst>
              <a:ext uri="{FF2B5EF4-FFF2-40B4-BE49-F238E27FC236}">
                <a16:creationId xmlns:a16="http://schemas.microsoft.com/office/drawing/2014/main" id="{2810F5D4-6712-4948-901A-34BE5D50DD5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703B729-CCA9-4FB1-A65A-1370E00EEB8E}"/>
              </a:ext>
            </a:extLst>
          </p:cNvPr>
          <p:cNvPicPr>
            <a:picLocks noChangeAspect="1"/>
          </p:cNvPicPr>
          <p:nvPr/>
        </p:nvPicPr>
        <p:blipFill>
          <a:blip r:embed="rId2"/>
          <a:stretch>
            <a:fillRect/>
          </a:stretch>
        </p:blipFill>
        <p:spPr>
          <a:xfrm>
            <a:off x="2351314" y="1859159"/>
            <a:ext cx="7271657" cy="4044923"/>
          </a:xfrm>
          <a:prstGeom prst="rect">
            <a:avLst/>
          </a:prstGeom>
        </p:spPr>
      </p:pic>
    </p:spTree>
    <p:extLst>
      <p:ext uri="{BB962C8B-B14F-4D97-AF65-F5344CB8AC3E}">
        <p14:creationId xmlns:p14="http://schemas.microsoft.com/office/powerpoint/2010/main" val="107096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C629-3116-4CE7-8CCF-AE927FF90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A00244-0C67-4D2F-B413-704AFBFEC2E6}"/>
              </a:ext>
            </a:extLst>
          </p:cNvPr>
          <p:cNvSpPr>
            <a:spLocks noGrp="1"/>
          </p:cNvSpPr>
          <p:nvPr>
            <p:ph idx="1"/>
          </p:nvPr>
        </p:nvSpPr>
        <p:spPr/>
        <p:txBody>
          <a:bodyPr/>
          <a:lstStyle/>
          <a:p>
            <a:pPr>
              <a:buFont typeface="Arial" panose="020B0604020202020204" pitchFamily="34" charset="0"/>
              <a:buChar char="•"/>
            </a:pPr>
            <a:r>
              <a:rPr lang="en-US" dirty="0"/>
              <a:t>The model is responsible for managing the data of the application. It receives user input from the controller.</a:t>
            </a:r>
          </a:p>
          <a:p>
            <a:pPr>
              <a:buFont typeface="Arial" panose="020B0604020202020204" pitchFamily="34" charset="0"/>
              <a:buChar char="•"/>
            </a:pPr>
            <a:r>
              <a:rPr lang="en-US" dirty="0"/>
              <a:t>The view means presentation of the model in a particular format.</a:t>
            </a:r>
          </a:p>
          <a:p>
            <a:pPr>
              <a:buFont typeface="Arial" panose="020B0604020202020204" pitchFamily="34" charset="0"/>
              <a:buChar char="•"/>
            </a:pPr>
            <a:r>
              <a:rPr lang="en-US" dirty="0"/>
              <a:t>The controller responds to the user input and performs interactions on the data model objects. The controller receives the input, optionally validates it and then passes the input to the model.</a:t>
            </a:r>
          </a:p>
        </p:txBody>
      </p:sp>
    </p:spTree>
    <p:extLst>
      <p:ext uri="{BB962C8B-B14F-4D97-AF65-F5344CB8AC3E}">
        <p14:creationId xmlns:p14="http://schemas.microsoft.com/office/powerpoint/2010/main" val="116925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63A7-691F-4275-B906-0D7DEAB97758}"/>
              </a:ext>
            </a:extLst>
          </p:cNvPr>
          <p:cNvSpPr>
            <a:spLocks noGrp="1"/>
          </p:cNvSpPr>
          <p:nvPr>
            <p:ph type="title"/>
          </p:nvPr>
        </p:nvSpPr>
        <p:spPr/>
        <p:txBody>
          <a:bodyPr/>
          <a:lstStyle/>
          <a:p>
            <a:r>
              <a:rPr lang="en-US" dirty="0"/>
              <a:t>Web MVC</a:t>
            </a:r>
          </a:p>
        </p:txBody>
      </p:sp>
      <p:sp>
        <p:nvSpPr>
          <p:cNvPr id="3" name="Content Placeholder 2">
            <a:extLst>
              <a:ext uri="{FF2B5EF4-FFF2-40B4-BE49-F238E27FC236}">
                <a16:creationId xmlns:a16="http://schemas.microsoft.com/office/drawing/2014/main" id="{FB6317A3-2E6E-413A-A8A2-84CB1545F62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A8D2669-35F0-42E5-8B1E-137379468F0B}"/>
              </a:ext>
            </a:extLst>
          </p:cNvPr>
          <p:cNvPicPr>
            <a:picLocks noChangeAspect="1"/>
          </p:cNvPicPr>
          <p:nvPr/>
        </p:nvPicPr>
        <p:blipFill>
          <a:blip r:embed="rId2"/>
          <a:stretch>
            <a:fillRect/>
          </a:stretch>
        </p:blipFill>
        <p:spPr>
          <a:xfrm>
            <a:off x="2092514" y="1596363"/>
            <a:ext cx="8302172" cy="4522102"/>
          </a:xfrm>
          <a:prstGeom prst="rect">
            <a:avLst/>
          </a:prstGeom>
        </p:spPr>
      </p:pic>
    </p:spTree>
    <p:extLst>
      <p:ext uri="{BB962C8B-B14F-4D97-AF65-F5344CB8AC3E}">
        <p14:creationId xmlns:p14="http://schemas.microsoft.com/office/powerpoint/2010/main" val="3120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214E-070D-421E-99EF-1CF04A316245}"/>
              </a:ext>
            </a:extLst>
          </p:cNvPr>
          <p:cNvSpPr>
            <a:spLocks noGrp="1"/>
          </p:cNvSpPr>
          <p:nvPr>
            <p:ph type="title"/>
          </p:nvPr>
        </p:nvSpPr>
        <p:spPr/>
        <p:txBody>
          <a:bodyPr/>
          <a:lstStyle/>
          <a:p>
            <a:r>
              <a:rPr lang="en-US" dirty="0"/>
              <a:t>Uses for Web</a:t>
            </a:r>
          </a:p>
        </p:txBody>
      </p:sp>
      <p:sp>
        <p:nvSpPr>
          <p:cNvPr id="3" name="Content Placeholder 2">
            <a:extLst>
              <a:ext uri="{FF2B5EF4-FFF2-40B4-BE49-F238E27FC236}">
                <a16:creationId xmlns:a16="http://schemas.microsoft.com/office/drawing/2014/main" id="{23095DF5-81AC-4C07-9863-366270D59DBD}"/>
              </a:ext>
            </a:extLst>
          </p:cNvPr>
          <p:cNvSpPr>
            <a:spLocks noGrp="1"/>
          </p:cNvSpPr>
          <p:nvPr>
            <p:ph idx="1"/>
          </p:nvPr>
        </p:nvSpPr>
        <p:spPr/>
        <p:txBody>
          <a:bodyPr>
            <a:normAutofit/>
          </a:bodyPr>
          <a:lstStyle/>
          <a:p>
            <a:pPr>
              <a:buFont typeface="Arial" panose="020B0604020202020204" pitchFamily="34" charset="0"/>
              <a:buChar char="•"/>
            </a:pPr>
            <a:r>
              <a:rPr lang="en-US" dirty="0"/>
              <a:t>Several web frameworks have been created that enforce the MVC pattern.</a:t>
            </a:r>
          </a:p>
          <a:p>
            <a:pPr>
              <a:buFont typeface="Arial" panose="020B0604020202020204" pitchFamily="34" charset="0"/>
              <a:buChar char="•"/>
            </a:pPr>
            <a:r>
              <a:rPr lang="en-US" dirty="0"/>
              <a:t>These software frameworks vary in their interpretations, mainly in the way that the MVC responsibilities are divided between the client and server.</a:t>
            </a:r>
          </a:p>
          <a:p>
            <a:pPr>
              <a:buFont typeface="Arial" panose="020B0604020202020204" pitchFamily="34" charset="0"/>
              <a:buChar char="•"/>
            </a:pPr>
            <a:r>
              <a:rPr lang="en-US" dirty="0"/>
              <a:t>Some web MVC frameworks take a </a:t>
            </a:r>
            <a:r>
              <a:rPr lang="en-US" dirty="0">
                <a:solidFill>
                  <a:srgbClr val="FF0000"/>
                </a:solidFill>
              </a:rPr>
              <a:t>thin client </a:t>
            </a:r>
            <a:r>
              <a:rPr lang="en-US" dirty="0"/>
              <a:t>approach that places almost the entire model, view and controller logic on the server.</a:t>
            </a:r>
          </a:p>
          <a:p>
            <a:pPr>
              <a:buFont typeface="Arial" panose="020B0604020202020204" pitchFamily="34" charset="0"/>
              <a:buChar char="•"/>
            </a:pPr>
            <a:r>
              <a:rPr lang="en-US" dirty="0"/>
              <a:t>This is reflected in frameworks such as Django, Rails and ASP.NET MVC.</a:t>
            </a:r>
          </a:p>
          <a:p>
            <a:pPr lvl="1">
              <a:buFont typeface="Arial" panose="020B0604020202020204" pitchFamily="34" charset="0"/>
              <a:buChar char="•"/>
            </a:pPr>
            <a:r>
              <a:rPr lang="en-US" dirty="0"/>
              <a:t>the client sends either hyperlink requests or form submissions to the controller and then receives a complete and updated web page (or other document) from the view; the model exists entirely on the server.</a:t>
            </a:r>
          </a:p>
          <a:p>
            <a:pPr>
              <a:buFont typeface="Arial" panose="020B0604020202020204" pitchFamily="34" charset="0"/>
              <a:buChar char="•"/>
            </a:pPr>
            <a:r>
              <a:rPr lang="en-US" dirty="0"/>
              <a:t>Other frameworks such as AngularJS, </a:t>
            </a:r>
            <a:r>
              <a:rPr lang="en-US" dirty="0" err="1"/>
              <a:t>EmberJS</a:t>
            </a:r>
            <a:r>
              <a:rPr lang="en-US" dirty="0"/>
              <a:t>, </a:t>
            </a:r>
            <a:r>
              <a:rPr lang="en-US" dirty="0" err="1"/>
              <a:t>JavaScriptMVC</a:t>
            </a:r>
            <a:r>
              <a:rPr lang="en-US" dirty="0"/>
              <a:t> and Backbone allow the MVC components to execute partly on the client (Ajax, details later in the course).</a:t>
            </a:r>
          </a:p>
        </p:txBody>
      </p:sp>
    </p:spTree>
    <p:extLst>
      <p:ext uri="{BB962C8B-B14F-4D97-AF65-F5344CB8AC3E}">
        <p14:creationId xmlns:p14="http://schemas.microsoft.com/office/powerpoint/2010/main" val="345182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51F4-9B1C-48DF-A26F-CBA54159B1E5}"/>
              </a:ext>
            </a:extLst>
          </p:cNvPr>
          <p:cNvSpPr>
            <a:spLocks noGrp="1"/>
          </p:cNvSpPr>
          <p:nvPr>
            <p:ph type="title"/>
          </p:nvPr>
        </p:nvSpPr>
        <p:spPr/>
        <p:txBody>
          <a:bodyPr/>
          <a:lstStyle/>
          <a:p>
            <a:r>
              <a:rPr lang="en-US" dirty="0"/>
              <a:t>Layered Architectures</a:t>
            </a:r>
          </a:p>
        </p:txBody>
      </p:sp>
      <p:sp>
        <p:nvSpPr>
          <p:cNvPr id="3" name="Content Placeholder 2">
            <a:extLst>
              <a:ext uri="{FF2B5EF4-FFF2-40B4-BE49-F238E27FC236}">
                <a16:creationId xmlns:a16="http://schemas.microsoft.com/office/drawing/2014/main" id="{326F9CDA-79BF-4F61-8974-B6098A0037FD}"/>
              </a:ext>
            </a:extLst>
          </p:cNvPr>
          <p:cNvSpPr>
            <a:spLocks noGrp="1"/>
          </p:cNvSpPr>
          <p:nvPr>
            <p:ph idx="1"/>
          </p:nvPr>
        </p:nvSpPr>
        <p:spPr/>
        <p:txBody>
          <a:bodyPr/>
          <a:lstStyle/>
          <a:p>
            <a:r>
              <a:rPr lang="en-US" dirty="0"/>
              <a:t>2-Layer Architectures</a:t>
            </a:r>
          </a:p>
          <a:p>
            <a:pPr>
              <a:buFont typeface="Arial" panose="020B0604020202020204" pitchFamily="34" charset="0"/>
              <a:buChar char="•"/>
            </a:pPr>
            <a:r>
              <a:rPr lang="en-US" sz="1700" dirty="0"/>
              <a:t>also called client/server architecture, uses a Web server to provide services to a client</a:t>
            </a:r>
          </a:p>
          <a:p>
            <a:pPr>
              <a:buFont typeface="Arial" panose="020B0604020202020204" pitchFamily="34" charset="0"/>
              <a:buChar char="•"/>
            </a:pPr>
            <a:r>
              <a:rPr lang="en-US" sz="1700" dirty="0"/>
              <a:t>This architecture is suitable particularly for simple Web applications.</a:t>
            </a:r>
          </a:p>
        </p:txBody>
      </p:sp>
      <p:pic>
        <p:nvPicPr>
          <p:cNvPr id="4" name="Picture 3">
            <a:extLst>
              <a:ext uri="{FF2B5EF4-FFF2-40B4-BE49-F238E27FC236}">
                <a16:creationId xmlns:a16="http://schemas.microsoft.com/office/drawing/2014/main" id="{69834BA0-A7EC-4DE2-A745-48026BE104BF}"/>
              </a:ext>
            </a:extLst>
          </p:cNvPr>
          <p:cNvPicPr>
            <a:picLocks noChangeAspect="1"/>
          </p:cNvPicPr>
          <p:nvPr/>
        </p:nvPicPr>
        <p:blipFill rotWithShape="1">
          <a:blip r:embed="rId3"/>
          <a:srcRect l="17308" t="25322" r="38616" b="35582"/>
          <a:stretch/>
        </p:blipFill>
        <p:spPr>
          <a:xfrm>
            <a:off x="3038620" y="3048523"/>
            <a:ext cx="5373858" cy="2679895"/>
          </a:xfrm>
          <a:prstGeom prst="rect">
            <a:avLst/>
          </a:prstGeom>
        </p:spPr>
      </p:pic>
    </p:spTree>
    <p:extLst>
      <p:ext uri="{BB962C8B-B14F-4D97-AF65-F5344CB8AC3E}">
        <p14:creationId xmlns:p14="http://schemas.microsoft.com/office/powerpoint/2010/main" val="19575353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0974-FF96-4194-9A0D-1CC9287E0010}"/>
              </a:ext>
            </a:extLst>
          </p:cNvPr>
          <p:cNvSpPr>
            <a:spLocks noGrp="1"/>
          </p:cNvSpPr>
          <p:nvPr>
            <p:ph type="title"/>
          </p:nvPr>
        </p:nvSpPr>
        <p:spPr/>
        <p:txBody>
          <a:bodyPr/>
          <a:lstStyle/>
          <a:p>
            <a:r>
              <a:rPr lang="en-US" dirty="0"/>
              <a:t>2-Layer Architectures</a:t>
            </a:r>
          </a:p>
        </p:txBody>
      </p:sp>
      <p:sp>
        <p:nvSpPr>
          <p:cNvPr id="3" name="Content Placeholder 2">
            <a:extLst>
              <a:ext uri="{FF2B5EF4-FFF2-40B4-BE49-F238E27FC236}">
                <a16:creationId xmlns:a16="http://schemas.microsoft.com/office/drawing/2014/main" id="{F5966C29-3908-4AC2-8F8E-B75342D20F1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D7D0E9-7B4F-43CB-A58D-0BFC95ADF4BC}"/>
              </a:ext>
            </a:extLst>
          </p:cNvPr>
          <p:cNvPicPr>
            <a:picLocks noChangeAspect="1"/>
          </p:cNvPicPr>
          <p:nvPr/>
        </p:nvPicPr>
        <p:blipFill rotWithShape="1">
          <a:blip r:embed="rId2"/>
          <a:srcRect l="39692" t="30760" r="41615" b="44202"/>
          <a:stretch/>
        </p:blipFill>
        <p:spPr>
          <a:xfrm>
            <a:off x="4029942" y="2492847"/>
            <a:ext cx="4132115" cy="3111839"/>
          </a:xfrm>
          <a:prstGeom prst="rect">
            <a:avLst/>
          </a:prstGeom>
        </p:spPr>
      </p:pic>
    </p:spTree>
    <p:extLst>
      <p:ext uri="{BB962C8B-B14F-4D97-AF65-F5344CB8AC3E}">
        <p14:creationId xmlns:p14="http://schemas.microsoft.com/office/powerpoint/2010/main" val="121150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239-74B1-450F-9A75-8CA0FA303A7A}"/>
              </a:ext>
            </a:extLst>
          </p:cNvPr>
          <p:cNvSpPr>
            <a:spLocks noGrp="1"/>
          </p:cNvSpPr>
          <p:nvPr>
            <p:ph type="title"/>
          </p:nvPr>
        </p:nvSpPr>
        <p:spPr/>
        <p:txBody>
          <a:bodyPr/>
          <a:lstStyle/>
          <a:p>
            <a:r>
              <a:rPr lang="en-US" dirty="0"/>
              <a:t>N-layer architecture</a:t>
            </a:r>
          </a:p>
        </p:txBody>
      </p:sp>
      <p:sp>
        <p:nvSpPr>
          <p:cNvPr id="3" name="Content Placeholder 2">
            <a:extLst>
              <a:ext uri="{FF2B5EF4-FFF2-40B4-BE49-F238E27FC236}">
                <a16:creationId xmlns:a16="http://schemas.microsoft.com/office/drawing/2014/main" id="{3FCC277E-CD6D-47B3-B2B4-1F39B0B24024}"/>
              </a:ext>
            </a:extLst>
          </p:cNvPr>
          <p:cNvSpPr>
            <a:spLocks noGrp="1"/>
          </p:cNvSpPr>
          <p:nvPr>
            <p:ph idx="1"/>
          </p:nvPr>
        </p:nvSpPr>
        <p:spPr/>
        <p:txBody>
          <a:bodyPr/>
          <a:lstStyle/>
          <a:p>
            <a:pPr>
              <a:buFont typeface="Arial" panose="020B0604020202020204" pitchFamily="34" charset="0"/>
              <a:buChar char="•"/>
            </a:pPr>
            <a:r>
              <a:rPr lang="en-US" dirty="0"/>
              <a:t>allow us to organize a Web application in an arbitrary number of layers</a:t>
            </a:r>
          </a:p>
          <a:p>
            <a:pPr>
              <a:buFont typeface="Arial" panose="020B0604020202020204" pitchFamily="34" charset="0"/>
              <a:buChar char="•"/>
            </a:pPr>
            <a:r>
              <a:rPr lang="en-US" dirty="0"/>
              <a:t>typically consist of three layers,</a:t>
            </a:r>
          </a:p>
          <a:p>
            <a:pPr lvl="1"/>
            <a:r>
              <a:rPr lang="en-US" dirty="0"/>
              <a:t>the data layer, providing access to the application data</a:t>
            </a:r>
          </a:p>
          <a:p>
            <a:pPr lvl="1"/>
            <a:r>
              <a:rPr lang="en-US" dirty="0"/>
              <a:t>the business layer, hosting the business logic of the application in an application server</a:t>
            </a:r>
          </a:p>
          <a:p>
            <a:pPr lvl="1"/>
            <a:r>
              <a:rPr lang="en-US" dirty="0"/>
              <a:t>the presentation layer, which renders the result of the request in the desired output format</a:t>
            </a:r>
          </a:p>
          <a:p>
            <a:pPr>
              <a:buFont typeface="Arial" panose="020B0604020202020204" pitchFamily="34" charset="0"/>
              <a:buChar char="•"/>
            </a:pPr>
            <a:r>
              <a:rPr lang="en-US" dirty="0"/>
              <a:t>2-layer and </a:t>
            </a:r>
            <a:r>
              <a:rPr lang="en-US" i="1" dirty="0"/>
              <a:t>n</a:t>
            </a:r>
            <a:r>
              <a:rPr lang="en-US" dirty="0"/>
              <a:t>-layer architectures differ mainly in </a:t>
            </a:r>
            <a:r>
              <a:rPr lang="en-US" dirty="0">
                <a:solidFill>
                  <a:srgbClr val="FF0000"/>
                </a:solidFill>
              </a:rPr>
              <a:t>how they embed services within the application server component</a:t>
            </a:r>
            <a:r>
              <a:rPr lang="en-US" dirty="0"/>
              <a:t>.</a:t>
            </a:r>
          </a:p>
        </p:txBody>
      </p:sp>
    </p:spTree>
    <p:extLst>
      <p:ext uri="{BB962C8B-B14F-4D97-AF65-F5344CB8AC3E}">
        <p14:creationId xmlns:p14="http://schemas.microsoft.com/office/powerpoint/2010/main" val="421226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E446-D69D-44E6-922C-BF4AF86E73D7}"/>
              </a:ext>
            </a:extLst>
          </p:cNvPr>
          <p:cNvSpPr>
            <a:spLocks noGrp="1"/>
          </p:cNvSpPr>
          <p:nvPr>
            <p:ph type="title"/>
          </p:nvPr>
        </p:nvSpPr>
        <p:spPr/>
        <p:txBody>
          <a:bodyPr/>
          <a:lstStyle/>
          <a:p>
            <a:r>
              <a:rPr lang="en-US" dirty="0"/>
              <a:t>N-layer architecture</a:t>
            </a:r>
          </a:p>
        </p:txBody>
      </p:sp>
      <p:sp>
        <p:nvSpPr>
          <p:cNvPr id="3" name="Content Placeholder 2">
            <a:extLst>
              <a:ext uri="{FF2B5EF4-FFF2-40B4-BE49-F238E27FC236}">
                <a16:creationId xmlns:a16="http://schemas.microsoft.com/office/drawing/2014/main" id="{D4C98449-DBDD-422F-840A-BCA5517816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A24DCA9-3711-4011-B5A5-79600EB445D8}"/>
              </a:ext>
            </a:extLst>
          </p:cNvPr>
          <p:cNvPicPr>
            <a:picLocks noChangeAspect="1"/>
          </p:cNvPicPr>
          <p:nvPr/>
        </p:nvPicPr>
        <p:blipFill rotWithShape="1">
          <a:blip r:embed="rId2"/>
          <a:srcRect l="19038" t="25322" r="36539" b="7056"/>
          <a:stretch/>
        </p:blipFill>
        <p:spPr>
          <a:xfrm>
            <a:off x="3587261" y="1737360"/>
            <a:ext cx="5416062" cy="4635305"/>
          </a:xfrm>
          <a:prstGeom prst="rect">
            <a:avLst/>
          </a:prstGeom>
        </p:spPr>
      </p:pic>
    </p:spTree>
    <p:extLst>
      <p:ext uri="{BB962C8B-B14F-4D97-AF65-F5344CB8AC3E}">
        <p14:creationId xmlns:p14="http://schemas.microsoft.com/office/powerpoint/2010/main" val="393300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D1C8-0186-4E36-B3C0-17017497F92F}"/>
              </a:ext>
            </a:extLst>
          </p:cNvPr>
          <p:cNvSpPr>
            <a:spLocks noGrp="1"/>
          </p:cNvSpPr>
          <p:nvPr>
            <p:ph type="title"/>
          </p:nvPr>
        </p:nvSpPr>
        <p:spPr/>
        <p:txBody>
          <a:bodyPr/>
          <a:lstStyle/>
          <a:p>
            <a:r>
              <a:rPr lang="en-US" dirty="0"/>
              <a:t>N-layer architecture</a:t>
            </a:r>
          </a:p>
        </p:txBody>
      </p:sp>
      <p:sp>
        <p:nvSpPr>
          <p:cNvPr id="3" name="Content Placeholder 2">
            <a:extLst>
              <a:ext uri="{FF2B5EF4-FFF2-40B4-BE49-F238E27FC236}">
                <a16:creationId xmlns:a16="http://schemas.microsoft.com/office/drawing/2014/main" id="{BC854212-51C7-433F-83CF-DFB4CFCF4E1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B70F82-92C2-4451-9770-47EDE8CDC2E5}"/>
              </a:ext>
            </a:extLst>
          </p:cNvPr>
          <p:cNvPicPr>
            <a:picLocks noChangeAspect="1"/>
          </p:cNvPicPr>
          <p:nvPr/>
        </p:nvPicPr>
        <p:blipFill rotWithShape="1">
          <a:blip r:embed="rId2"/>
          <a:srcRect l="32620" t="46559" r="36666" b="28243"/>
          <a:stretch/>
        </p:blipFill>
        <p:spPr>
          <a:xfrm>
            <a:off x="2420047" y="2209800"/>
            <a:ext cx="6883610" cy="3175000"/>
          </a:xfrm>
          <a:prstGeom prst="rect">
            <a:avLst/>
          </a:prstGeom>
        </p:spPr>
      </p:pic>
    </p:spTree>
    <p:extLst>
      <p:ext uri="{BB962C8B-B14F-4D97-AF65-F5344CB8AC3E}">
        <p14:creationId xmlns:p14="http://schemas.microsoft.com/office/powerpoint/2010/main" val="38543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84D6-11E1-7307-8388-B64F301F6510}"/>
              </a:ext>
            </a:extLst>
          </p:cNvPr>
          <p:cNvSpPr>
            <a:spLocks noGrp="1"/>
          </p:cNvSpPr>
          <p:nvPr>
            <p:ph type="title"/>
          </p:nvPr>
        </p:nvSpPr>
        <p:spPr/>
        <p:txBody>
          <a:bodyPr/>
          <a:lstStyle/>
          <a:p>
            <a:pPr algn="ctr"/>
            <a:r>
              <a:rPr lang="en-GB" sz="4400"/>
              <a:t>Categories of Web Applications</a:t>
            </a:r>
            <a:endParaRPr lang="en-PK" dirty="0"/>
          </a:p>
        </p:txBody>
      </p:sp>
      <p:sp>
        <p:nvSpPr>
          <p:cNvPr id="3" name="Content Placeholder 2">
            <a:extLst>
              <a:ext uri="{FF2B5EF4-FFF2-40B4-BE49-F238E27FC236}">
                <a16:creationId xmlns:a16="http://schemas.microsoft.com/office/drawing/2014/main" id="{320DD0C1-3661-DE54-499C-4F3453D11C70}"/>
              </a:ext>
            </a:extLst>
          </p:cNvPr>
          <p:cNvSpPr>
            <a:spLocks noGrp="1"/>
          </p:cNvSpPr>
          <p:nvPr>
            <p:ph idx="1"/>
          </p:nvPr>
        </p:nvSpPr>
        <p:spPr/>
        <p:txBody>
          <a:bodyPr>
            <a:normAutofit/>
          </a:bodyPr>
          <a:lstStyle/>
          <a:p>
            <a:pPr algn="just" eaLnBrk="1" hangingPunct="1"/>
            <a:r>
              <a:rPr lang="en-US" altLang="en-PK" sz="2800" dirty="0"/>
              <a:t>Categories of Web applications depending on their development history and their degree of complexity. </a:t>
            </a:r>
          </a:p>
          <a:p>
            <a:pPr algn="just" eaLnBrk="1" hangingPunct="1"/>
            <a:r>
              <a:rPr lang="en-US" altLang="en-PK" sz="2800" dirty="0"/>
              <a:t>There is a correlation between the chronology of development and complexity.</a:t>
            </a:r>
          </a:p>
          <a:p>
            <a:pPr algn="just" eaLnBrk="1" fontAlgn="auto" hangingPunct="1">
              <a:spcAft>
                <a:spcPts val="0"/>
              </a:spcAft>
              <a:defRPr/>
            </a:pPr>
            <a:r>
              <a:rPr lang="en-US" sz="2800" dirty="0"/>
              <a:t>Newer categories are generally more complex, but this does not mean they can fully replace the older generation. </a:t>
            </a:r>
          </a:p>
          <a:p>
            <a:pPr algn="just" eaLnBrk="1" fontAlgn="auto" hangingPunct="1">
              <a:spcAft>
                <a:spcPts val="0"/>
              </a:spcAft>
              <a:defRPr/>
            </a:pPr>
            <a:r>
              <a:rPr lang="en-US" sz="2800" dirty="0"/>
              <a:t>Each category has its own specific fields of application. </a:t>
            </a:r>
          </a:p>
        </p:txBody>
      </p:sp>
    </p:spTree>
    <p:extLst>
      <p:ext uri="{BB962C8B-B14F-4D97-AF65-F5344CB8AC3E}">
        <p14:creationId xmlns:p14="http://schemas.microsoft.com/office/powerpoint/2010/main" val="23224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7254-DFDB-442F-BCEA-65B6F908A489}"/>
              </a:ext>
            </a:extLst>
          </p:cNvPr>
          <p:cNvSpPr>
            <a:spLocks noGrp="1"/>
          </p:cNvSpPr>
          <p:nvPr>
            <p:ph type="title"/>
          </p:nvPr>
        </p:nvSpPr>
        <p:spPr/>
        <p:txBody>
          <a:bodyPr/>
          <a:lstStyle/>
          <a:p>
            <a:r>
              <a:rPr lang="en-US" b="1" dirty="0"/>
              <a:t>Database-centric Architectures</a:t>
            </a:r>
            <a:endParaRPr lang="en-US" dirty="0"/>
          </a:p>
        </p:txBody>
      </p:sp>
      <p:sp>
        <p:nvSpPr>
          <p:cNvPr id="3" name="Content Placeholder 2">
            <a:extLst>
              <a:ext uri="{FF2B5EF4-FFF2-40B4-BE49-F238E27FC236}">
                <a16:creationId xmlns:a16="http://schemas.microsoft.com/office/drawing/2014/main" id="{FC2B60D1-473D-4FBD-95D6-37BFFD6182C5}"/>
              </a:ext>
            </a:extLst>
          </p:cNvPr>
          <p:cNvSpPr>
            <a:spLocks noGrp="1"/>
          </p:cNvSpPr>
          <p:nvPr>
            <p:ph idx="1"/>
          </p:nvPr>
        </p:nvSpPr>
        <p:spPr/>
        <p:txBody>
          <a:bodyPr/>
          <a:lstStyle/>
          <a:p>
            <a:r>
              <a:rPr lang="en-US" b="1" dirty="0"/>
              <a:t>Architectures for Web Document Management</a:t>
            </a:r>
            <a:endParaRPr lang="en-US" dirty="0"/>
          </a:p>
        </p:txBody>
      </p:sp>
      <p:pic>
        <p:nvPicPr>
          <p:cNvPr id="4" name="Picture 3">
            <a:extLst>
              <a:ext uri="{FF2B5EF4-FFF2-40B4-BE49-F238E27FC236}">
                <a16:creationId xmlns:a16="http://schemas.microsoft.com/office/drawing/2014/main" id="{AD0F4A1B-1C62-4ADD-A8EC-263D8C34A7D8}"/>
              </a:ext>
            </a:extLst>
          </p:cNvPr>
          <p:cNvPicPr>
            <a:picLocks noChangeAspect="1"/>
          </p:cNvPicPr>
          <p:nvPr/>
        </p:nvPicPr>
        <p:blipFill rotWithShape="1">
          <a:blip r:embed="rId2"/>
          <a:srcRect l="18452" t="21997" r="36786" b="17233"/>
          <a:stretch/>
        </p:blipFill>
        <p:spPr>
          <a:xfrm>
            <a:off x="3149599" y="2264283"/>
            <a:ext cx="5457372" cy="4165600"/>
          </a:xfrm>
          <a:prstGeom prst="rect">
            <a:avLst/>
          </a:prstGeom>
        </p:spPr>
      </p:pic>
    </p:spTree>
    <p:extLst>
      <p:ext uri="{BB962C8B-B14F-4D97-AF65-F5344CB8AC3E}">
        <p14:creationId xmlns:p14="http://schemas.microsoft.com/office/powerpoint/2010/main" val="91718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7846-F775-4B8F-931D-A0FA92BB1C1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01F61C8-EBFD-4587-A251-193500F4D21C}"/>
              </a:ext>
            </a:extLst>
          </p:cNvPr>
          <p:cNvSpPr>
            <a:spLocks noGrp="1"/>
          </p:cNvSpPr>
          <p:nvPr>
            <p:ph idx="1"/>
          </p:nvPr>
        </p:nvSpPr>
        <p:spPr/>
        <p:txBody>
          <a:bodyPr/>
          <a:lstStyle/>
          <a:p>
            <a:r>
              <a:rPr lang="en-US" b="1" dirty="0"/>
              <a:t>Architectures for Multimedia Data</a:t>
            </a:r>
            <a:endParaRPr lang="en-US" dirty="0"/>
          </a:p>
        </p:txBody>
      </p:sp>
      <p:pic>
        <p:nvPicPr>
          <p:cNvPr id="4" name="Picture 3">
            <a:extLst>
              <a:ext uri="{FF2B5EF4-FFF2-40B4-BE49-F238E27FC236}">
                <a16:creationId xmlns:a16="http://schemas.microsoft.com/office/drawing/2014/main" id="{461DC48E-1E92-4E63-AEA9-3721DB66EF07}"/>
              </a:ext>
            </a:extLst>
          </p:cNvPr>
          <p:cNvPicPr>
            <a:picLocks noChangeAspect="1"/>
          </p:cNvPicPr>
          <p:nvPr/>
        </p:nvPicPr>
        <p:blipFill rotWithShape="1">
          <a:blip r:embed="rId2"/>
          <a:srcRect l="16429" t="25322" r="38095" b="25321"/>
          <a:stretch/>
        </p:blipFill>
        <p:spPr>
          <a:xfrm>
            <a:off x="3207657" y="2594187"/>
            <a:ext cx="5544458" cy="3383281"/>
          </a:xfrm>
          <a:prstGeom prst="rect">
            <a:avLst/>
          </a:prstGeom>
        </p:spPr>
      </p:pic>
    </p:spTree>
    <p:extLst>
      <p:ext uri="{BB962C8B-B14F-4D97-AF65-F5344CB8AC3E}">
        <p14:creationId xmlns:p14="http://schemas.microsoft.com/office/powerpoint/2010/main" val="165532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271B-729F-26AD-5372-D240785418AF}"/>
              </a:ext>
            </a:extLst>
          </p:cNvPr>
          <p:cNvSpPr>
            <a:spLocks noGrp="1"/>
          </p:cNvSpPr>
          <p:nvPr>
            <p:ph type="title"/>
          </p:nvPr>
        </p:nvSpPr>
        <p:spPr/>
        <p:txBody>
          <a:bodyPr>
            <a:normAutofit/>
          </a:bodyPr>
          <a:lstStyle/>
          <a:p>
            <a:r>
              <a:rPr lang="en-US" sz="3600" i="0" dirty="0">
                <a:solidFill>
                  <a:srgbClr val="323232"/>
                </a:solidFill>
                <a:effectLst/>
                <a:latin typeface="Montserrat" panose="020B0604020202020204" pitchFamily="2" charset="0"/>
              </a:rPr>
              <a:t>Modern Web Application Architecture</a:t>
            </a:r>
            <a:endParaRPr lang="en-PK" sz="3600" dirty="0"/>
          </a:p>
        </p:txBody>
      </p:sp>
      <p:sp>
        <p:nvSpPr>
          <p:cNvPr id="3" name="Content Placeholder 2">
            <a:extLst>
              <a:ext uri="{FF2B5EF4-FFF2-40B4-BE49-F238E27FC236}">
                <a16:creationId xmlns:a16="http://schemas.microsoft.com/office/drawing/2014/main" id="{AF06139A-3966-95F3-DF70-EAECADB2D04A}"/>
              </a:ext>
            </a:extLst>
          </p:cNvPr>
          <p:cNvSpPr>
            <a:spLocks noGrp="1"/>
          </p:cNvSpPr>
          <p:nvPr>
            <p:ph idx="1"/>
          </p:nvPr>
        </p:nvSpPr>
        <p:spPr/>
        <p:txBody>
          <a:bodyPr/>
          <a:lstStyle/>
          <a:p>
            <a:pPr algn="l"/>
            <a:r>
              <a:rPr lang="en-US" b="0" i="0" dirty="0">
                <a:solidFill>
                  <a:srgbClr val="323232"/>
                </a:solidFill>
                <a:effectLst/>
                <a:latin typeface="Montserrat" panose="00000500000000000000" pitchFamily="2" charset="0"/>
              </a:rPr>
              <a:t>SPAs</a:t>
            </a:r>
          </a:p>
          <a:p>
            <a:pPr algn="l"/>
            <a:r>
              <a:rPr lang="en-US" b="0" i="0" dirty="0">
                <a:solidFill>
                  <a:srgbClr val="323232"/>
                </a:solidFill>
                <a:effectLst/>
                <a:latin typeface="Montserrat" panose="00000500000000000000" pitchFamily="2" charset="0"/>
              </a:rPr>
              <a:t>it first loads the relevant web page and then dynamically updates the representation of its content with the requested information only.</a:t>
            </a:r>
          </a:p>
          <a:p>
            <a:pPr algn="l"/>
            <a:r>
              <a:rPr lang="en-US" b="0" i="0" dirty="0">
                <a:solidFill>
                  <a:srgbClr val="323232"/>
                </a:solidFill>
                <a:effectLst/>
                <a:latin typeface="Montserrat" panose="00000500000000000000" pitchFamily="2" charset="0"/>
              </a:rPr>
              <a:t>In other words, it doesn’t refer to the server for loading new pages but sends requests for the needed parts of the webpage only.</a:t>
            </a:r>
          </a:p>
          <a:p>
            <a:pPr algn="l"/>
            <a:r>
              <a:rPr lang="en-US" b="0" i="0" dirty="0">
                <a:solidFill>
                  <a:srgbClr val="323232"/>
                </a:solidFill>
                <a:effectLst/>
                <a:latin typeface="Montserrat" panose="00000500000000000000" pitchFamily="2" charset="0"/>
              </a:rPr>
              <a:t>Single Page Applications contribute to smoother performance and a more intuitive user experience.</a:t>
            </a:r>
          </a:p>
          <a:p>
            <a:endParaRPr lang="en-PK" dirty="0"/>
          </a:p>
        </p:txBody>
      </p:sp>
    </p:spTree>
    <p:extLst>
      <p:ext uri="{BB962C8B-B14F-4D97-AF65-F5344CB8AC3E}">
        <p14:creationId xmlns:p14="http://schemas.microsoft.com/office/powerpoint/2010/main" val="318496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275F-7CFF-4362-B3C2-EADAB6A44B86}"/>
              </a:ext>
            </a:extLst>
          </p:cNvPr>
          <p:cNvSpPr>
            <a:spLocks noGrp="1"/>
          </p:cNvSpPr>
          <p:nvPr>
            <p:ph type="title"/>
          </p:nvPr>
        </p:nvSpPr>
        <p:spPr/>
        <p:txBody>
          <a:bodyPr/>
          <a:lstStyle/>
          <a:p>
            <a:r>
              <a:rPr lang="en-US" dirty="0"/>
              <a:t>Single Page Apps- SPA</a:t>
            </a:r>
          </a:p>
        </p:txBody>
      </p:sp>
      <p:sp>
        <p:nvSpPr>
          <p:cNvPr id="3" name="Content Placeholder 2">
            <a:extLst>
              <a:ext uri="{FF2B5EF4-FFF2-40B4-BE49-F238E27FC236}">
                <a16:creationId xmlns:a16="http://schemas.microsoft.com/office/drawing/2014/main" id="{EC9029B9-7BC2-40F6-9256-50C54CBCDB7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674D88D-C0FF-4728-A2B7-ECDB1E2436D7}"/>
              </a:ext>
            </a:extLst>
          </p:cNvPr>
          <p:cNvPicPr>
            <a:picLocks noChangeAspect="1"/>
          </p:cNvPicPr>
          <p:nvPr/>
        </p:nvPicPr>
        <p:blipFill>
          <a:blip r:embed="rId2"/>
          <a:stretch>
            <a:fillRect/>
          </a:stretch>
        </p:blipFill>
        <p:spPr>
          <a:xfrm>
            <a:off x="2581502" y="1737360"/>
            <a:ext cx="6492160" cy="4589146"/>
          </a:xfrm>
          <a:prstGeom prst="rect">
            <a:avLst/>
          </a:prstGeom>
        </p:spPr>
      </p:pic>
    </p:spTree>
    <p:extLst>
      <p:ext uri="{BB962C8B-B14F-4D97-AF65-F5344CB8AC3E}">
        <p14:creationId xmlns:p14="http://schemas.microsoft.com/office/powerpoint/2010/main" val="62902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D33C-CDEF-9FAB-889C-08D7213C47B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5CF49F2-E7CE-CDC0-0398-CC836E05A65D}"/>
              </a:ext>
            </a:extLst>
          </p:cNvPr>
          <p:cNvSpPr>
            <a:spLocks noGrp="1"/>
          </p:cNvSpPr>
          <p:nvPr>
            <p:ph idx="1"/>
          </p:nvPr>
        </p:nvSpPr>
        <p:spPr/>
        <p:txBody>
          <a:bodyPr/>
          <a:lstStyle/>
          <a:p>
            <a:pPr algn="l"/>
            <a:r>
              <a:rPr lang="en-US" b="1" i="0" dirty="0">
                <a:solidFill>
                  <a:srgbClr val="323232"/>
                </a:solidFill>
                <a:effectLst/>
                <a:latin typeface="Montserrat" panose="00000500000000000000" pitchFamily="2" charset="0"/>
              </a:rPr>
              <a:t>Microservice Architecture</a:t>
            </a:r>
          </a:p>
          <a:p>
            <a:pPr algn="l"/>
            <a:r>
              <a:rPr lang="en-US" b="0" i="0" dirty="0">
                <a:solidFill>
                  <a:srgbClr val="323232"/>
                </a:solidFill>
                <a:effectLst/>
                <a:latin typeface="Montserrat" panose="00000500000000000000" pitchFamily="2" charset="0"/>
              </a:rPr>
              <a:t>Being the frequent alternative to an unreliable monolithic web application architecture, microservices disperse the functionality to deliver small and lightweight services separately.</a:t>
            </a:r>
          </a:p>
          <a:p>
            <a:pPr algn="l"/>
            <a:r>
              <a:rPr lang="en-US" dirty="0">
                <a:solidFill>
                  <a:srgbClr val="323232"/>
                </a:solidFill>
                <a:latin typeface="Montserrat" panose="00000500000000000000" pitchFamily="2" charset="0"/>
              </a:rPr>
              <a:t>T</a:t>
            </a:r>
            <a:r>
              <a:rPr lang="en-US" b="0" i="0" dirty="0">
                <a:solidFill>
                  <a:srgbClr val="323232"/>
                </a:solidFill>
                <a:effectLst/>
                <a:latin typeface="Montserrat" panose="00000500000000000000" pitchFamily="2" charset="0"/>
              </a:rPr>
              <a:t>hey are loosely coupled and use APIs for communication if a sophisticated business problem arises. </a:t>
            </a:r>
          </a:p>
          <a:p>
            <a:pPr algn="l"/>
            <a:r>
              <a:rPr lang="en-US" b="0" i="0" dirty="0">
                <a:solidFill>
                  <a:srgbClr val="323232"/>
                </a:solidFill>
                <a:effectLst/>
                <a:latin typeface="Montserrat" panose="00000500000000000000" pitchFamily="2" charset="0"/>
              </a:rPr>
              <a:t>Thanks to its flexibility and stability, microservice architecture has gained popularity these days, with businesses like Amazon, eBay, and Netflix adopting it for their complex needs.</a:t>
            </a:r>
          </a:p>
          <a:p>
            <a:endParaRPr lang="en-PK" dirty="0"/>
          </a:p>
        </p:txBody>
      </p:sp>
    </p:spTree>
    <p:extLst>
      <p:ext uri="{BB962C8B-B14F-4D97-AF65-F5344CB8AC3E}">
        <p14:creationId xmlns:p14="http://schemas.microsoft.com/office/powerpoint/2010/main" val="175197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57DD-F566-FA92-1592-A683BE76DFE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002BC02-03A8-2995-C7B5-86557F991979}"/>
              </a:ext>
            </a:extLst>
          </p:cNvPr>
          <p:cNvSpPr>
            <a:spLocks noGrp="1"/>
          </p:cNvSpPr>
          <p:nvPr>
            <p:ph idx="1"/>
          </p:nvPr>
        </p:nvSpPr>
        <p:spPr/>
        <p:txBody>
          <a:bodyPr/>
          <a:lstStyle/>
          <a:p>
            <a:pPr algn="l"/>
            <a:r>
              <a:rPr lang="en-US" b="1" i="0" dirty="0">
                <a:solidFill>
                  <a:srgbClr val="323232"/>
                </a:solidFill>
                <a:effectLst/>
                <a:latin typeface="Montserrat" panose="00000500000000000000" pitchFamily="2" charset="0"/>
              </a:rPr>
              <a:t>Serverless Architecture</a:t>
            </a:r>
          </a:p>
          <a:p>
            <a:r>
              <a:rPr lang="en-US" dirty="0">
                <a:solidFill>
                  <a:srgbClr val="323232"/>
                </a:solidFill>
                <a:latin typeface="Montserrat" panose="00000500000000000000" pitchFamily="2" charset="0"/>
              </a:rPr>
              <a:t>O</a:t>
            </a:r>
            <a:r>
              <a:rPr lang="en-US" b="0" i="0" dirty="0">
                <a:solidFill>
                  <a:srgbClr val="323232"/>
                </a:solidFill>
                <a:effectLst/>
                <a:latin typeface="Montserrat" panose="00000500000000000000" pitchFamily="2" charset="0"/>
              </a:rPr>
              <a:t>utsource both server and infrastructure management to a third-party cloud service provider.</a:t>
            </a:r>
          </a:p>
          <a:p>
            <a:r>
              <a:rPr lang="en-US" b="0" i="0" dirty="0">
                <a:solidFill>
                  <a:srgbClr val="323232"/>
                </a:solidFill>
                <a:effectLst/>
                <a:latin typeface="Montserrat" panose="00000500000000000000" pitchFamily="2" charset="0"/>
              </a:rPr>
              <a:t>Choosing a serverless architecture is good for companies that want to delegate server and hardware management to a reliable tech partner and concentrate on front-end development tasks instead.</a:t>
            </a:r>
          </a:p>
          <a:p>
            <a:r>
              <a:rPr lang="en-US" b="0" i="0" dirty="0">
                <a:solidFill>
                  <a:srgbClr val="323232"/>
                </a:solidFill>
                <a:effectLst/>
                <a:latin typeface="Montserrat" panose="00000500000000000000" pitchFamily="2" charset="0"/>
              </a:rPr>
              <a:t>Also, this web application architecture type allows working on small functions in apps.</a:t>
            </a:r>
          </a:p>
          <a:p>
            <a:r>
              <a:rPr lang="en-US" b="0" i="0" dirty="0">
                <a:solidFill>
                  <a:srgbClr val="323232"/>
                </a:solidFill>
                <a:effectLst/>
                <a:latin typeface="Montserrat" panose="00000500000000000000" pitchFamily="2" charset="0"/>
              </a:rPr>
              <a:t>The service providers that assist in server management are Amazon and Microsoft, among others.</a:t>
            </a:r>
          </a:p>
          <a:p>
            <a:endParaRPr lang="en-PK" dirty="0"/>
          </a:p>
        </p:txBody>
      </p:sp>
    </p:spTree>
    <p:extLst>
      <p:ext uri="{BB962C8B-B14F-4D97-AF65-F5344CB8AC3E}">
        <p14:creationId xmlns:p14="http://schemas.microsoft.com/office/powerpoint/2010/main" val="3380354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24F3-77E3-434F-E1AE-ED78ED81D90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EF280CB-878A-0722-7202-D45F8CD8A57F}"/>
              </a:ext>
            </a:extLst>
          </p:cNvPr>
          <p:cNvSpPr>
            <a:spLocks noGrp="1"/>
          </p:cNvSpPr>
          <p:nvPr>
            <p:ph idx="1"/>
          </p:nvPr>
        </p:nvSpPr>
        <p:spPr/>
        <p:txBody>
          <a:bodyPr/>
          <a:lstStyle/>
          <a:p>
            <a:r>
              <a:rPr lang="en-US"/>
              <a:t>References</a:t>
            </a:r>
          </a:p>
          <a:p>
            <a:r>
              <a:rPr lang="en-US"/>
              <a:t>Web </a:t>
            </a:r>
            <a:r>
              <a:rPr lang="en-US" dirty="0"/>
              <a:t>Application Architecture: The Latest Guide 2022 (clickittech.com)</a:t>
            </a:r>
          </a:p>
          <a:p>
            <a:endParaRPr lang="en-PK" dirty="0"/>
          </a:p>
        </p:txBody>
      </p:sp>
    </p:spTree>
    <p:extLst>
      <p:ext uri="{BB962C8B-B14F-4D97-AF65-F5344CB8AC3E}">
        <p14:creationId xmlns:p14="http://schemas.microsoft.com/office/powerpoint/2010/main" val="286637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3684-9D42-46EB-BBE9-B617C51BC14A}"/>
              </a:ext>
            </a:extLst>
          </p:cNvPr>
          <p:cNvSpPr>
            <a:spLocks noGrp="1"/>
          </p:cNvSpPr>
          <p:nvPr>
            <p:ph type="title"/>
          </p:nvPr>
        </p:nvSpPr>
        <p:spPr>
          <a:xfrm>
            <a:off x="1097280" y="286603"/>
            <a:ext cx="10058400" cy="1450757"/>
          </a:xfrm>
        </p:spPr>
        <p:txBody>
          <a:bodyPr/>
          <a:lstStyle/>
          <a:p>
            <a:r>
              <a:rPr lang="en-US"/>
              <a:t>Categories of web applications</a:t>
            </a:r>
            <a:endParaRPr lang="en-US" dirty="0"/>
          </a:p>
        </p:txBody>
      </p:sp>
      <p:sp>
        <p:nvSpPr>
          <p:cNvPr id="3" name="Content Placeholder 2">
            <a:extLst>
              <a:ext uri="{FF2B5EF4-FFF2-40B4-BE49-F238E27FC236}">
                <a16:creationId xmlns:a16="http://schemas.microsoft.com/office/drawing/2014/main" id="{6CD9D298-2B5A-48BF-BB29-70FC50B91061}"/>
              </a:ext>
            </a:extLst>
          </p:cNvPr>
          <p:cNvSpPr>
            <a:spLocks noGrp="1"/>
          </p:cNvSpPr>
          <p:nvPr>
            <p:ph idx="1"/>
          </p:nvPr>
        </p:nvSpPr>
        <p:spPr>
          <a:xfrm>
            <a:off x="1097280" y="1845734"/>
            <a:ext cx="10058400" cy="4023360"/>
          </a:xfrm>
        </p:spPr>
        <p:txBody>
          <a:bodyPr/>
          <a:lstStyle/>
          <a:p>
            <a:endParaRPr lang="en-US"/>
          </a:p>
        </p:txBody>
      </p:sp>
      <p:pic>
        <p:nvPicPr>
          <p:cNvPr id="5" name="Picture 4">
            <a:extLst>
              <a:ext uri="{FF2B5EF4-FFF2-40B4-BE49-F238E27FC236}">
                <a16:creationId xmlns:a16="http://schemas.microsoft.com/office/drawing/2014/main" id="{DFC04572-9B62-473D-BDDC-0A10326D4C1D}"/>
              </a:ext>
            </a:extLst>
          </p:cNvPr>
          <p:cNvPicPr>
            <a:picLocks noChangeAspect="1"/>
          </p:cNvPicPr>
          <p:nvPr/>
        </p:nvPicPr>
        <p:blipFill>
          <a:blip r:embed="rId2"/>
          <a:stretch>
            <a:fillRect/>
          </a:stretch>
        </p:blipFill>
        <p:spPr>
          <a:xfrm>
            <a:off x="2130199" y="1542051"/>
            <a:ext cx="6799988" cy="5665325"/>
          </a:xfrm>
          <a:prstGeom prst="rect">
            <a:avLst/>
          </a:prstGeom>
        </p:spPr>
      </p:pic>
    </p:spTree>
    <p:extLst>
      <p:ext uri="{BB962C8B-B14F-4D97-AF65-F5344CB8AC3E}">
        <p14:creationId xmlns:p14="http://schemas.microsoft.com/office/powerpoint/2010/main" val="299933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FC1D-9F18-4CFC-931E-7993B0266895}"/>
              </a:ext>
            </a:extLst>
          </p:cNvPr>
          <p:cNvSpPr>
            <a:spLocks noGrp="1"/>
          </p:cNvSpPr>
          <p:nvPr>
            <p:ph type="title"/>
          </p:nvPr>
        </p:nvSpPr>
        <p:spPr/>
        <p:txBody>
          <a:bodyPr/>
          <a:lstStyle/>
          <a:p>
            <a:r>
              <a:rPr lang="en-US" dirty="0"/>
              <a:t>Characteristics of Web Applications</a:t>
            </a:r>
          </a:p>
        </p:txBody>
      </p:sp>
      <p:sp>
        <p:nvSpPr>
          <p:cNvPr id="3" name="Content Placeholder 2">
            <a:extLst>
              <a:ext uri="{FF2B5EF4-FFF2-40B4-BE49-F238E27FC236}">
                <a16:creationId xmlns:a16="http://schemas.microsoft.com/office/drawing/2014/main" id="{C75CDDAE-ED4C-42C5-9ECD-76591E32105A}"/>
              </a:ext>
            </a:extLst>
          </p:cNvPr>
          <p:cNvSpPr>
            <a:spLocks noGrp="1"/>
          </p:cNvSpPr>
          <p:nvPr>
            <p:ph idx="1"/>
          </p:nvPr>
        </p:nvSpPr>
        <p:spPr>
          <a:xfrm>
            <a:off x="1066800" y="2005391"/>
            <a:ext cx="10058400" cy="4023360"/>
          </a:xfrm>
        </p:spPr>
        <p:txBody>
          <a:bodyPr>
            <a:normAutofit fontScale="85000" lnSpcReduction="20000"/>
          </a:bodyPr>
          <a:lstStyle/>
          <a:p>
            <a:pPr marL="231775" indent="-231775">
              <a:buFont typeface="Arial" panose="020B0604020202020204" pitchFamily="34" charset="0"/>
              <a:buChar char="•"/>
            </a:pPr>
            <a:r>
              <a:rPr lang="en-US" dirty="0"/>
              <a:t>the reason why many concepts, methods, techniques, and tools of traditional Software Engineering have to be adapted to the needs of Web Engineering or even be totally inadequate.</a:t>
            </a:r>
          </a:p>
          <a:p>
            <a:pPr marL="231775" indent="-231775">
              <a:buFont typeface="Arial" panose="020B0604020202020204" pitchFamily="34" charset="0"/>
              <a:buChar char="•"/>
            </a:pPr>
            <a:r>
              <a:rPr lang="en-US" dirty="0"/>
              <a:t>Different from traditional applications, how? non-linear navigation, frequency of updates, etc.</a:t>
            </a:r>
          </a:p>
          <a:p>
            <a:pPr marL="231775" indent="-231775">
              <a:buFont typeface="Arial" panose="020B0604020202020204" pitchFamily="34" charset="0"/>
              <a:buChar char="•"/>
            </a:pPr>
            <a:r>
              <a:rPr lang="en-US" dirty="0"/>
              <a:t>Product-related Characteristics</a:t>
            </a:r>
          </a:p>
          <a:p>
            <a:pPr lvl="1"/>
            <a:r>
              <a:rPr lang="en-US" dirty="0"/>
              <a:t>major building blocks of a Web application, consisting of content, the hypertextual structure (navigational structure), and presentation (the user interface).</a:t>
            </a:r>
          </a:p>
          <a:p>
            <a:pPr lvl="1"/>
            <a:r>
              <a:rPr lang="en-US" dirty="0"/>
              <a:t>Content is the king, different update frequencies</a:t>
            </a:r>
          </a:p>
          <a:p>
            <a:pPr lvl="1"/>
            <a:r>
              <a:rPr lang="en-US" dirty="0"/>
              <a:t>Hypertext has non-linearity, </a:t>
            </a:r>
            <a:r>
              <a:rPr lang="en-US" i="1" dirty="0"/>
              <a:t>Disorientation and cognitive overload problem</a:t>
            </a:r>
            <a:endParaRPr lang="en-US" dirty="0"/>
          </a:p>
          <a:p>
            <a:pPr lvl="1"/>
            <a:r>
              <a:rPr lang="en-US" dirty="0"/>
              <a:t>Presentation involves aesthetics and self explanation</a:t>
            </a:r>
          </a:p>
          <a:p>
            <a:pPr marL="231775" indent="-231775">
              <a:buFont typeface="Arial" panose="020B0604020202020204" pitchFamily="34" charset="0"/>
              <a:buChar char="•"/>
            </a:pPr>
            <a:r>
              <a:rPr lang="en-US" dirty="0"/>
              <a:t>Usage-related</a:t>
            </a:r>
          </a:p>
          <a:p>
            <a:pPr lvl="1"/>
            <a:r>
              <a:rPr lang="en-US" i="1" dirty="0"/>
              <a:t>social context (spontaneity and multiculturality)</a:t>
            </a:r>
            <a:r>
              <a:rPr lang="en-US" dirty="0"/>
              <a:t>, </a:t>
            </a:r>
            <a:r>
              <a:rPr lang="en-US" i="1" dirty="0"/>
              <a:t>technical context (network and devices)</a:t>
            </a:r>
            <a:r>
              <a:rPr lang="en-US" dirty="0"/>
              <a:t>, and </a:t>
            </a:r>
            <a:r>
              <a:rPr lang="en-US" i="1" dirty="0"/>
              <a:t>natural context (location and time)</a:t>
            </a:r>
            <a:endParaRPr lang="en-US" dirty="0"/>
          </a:p>
          <a:p>
            <a:pPr marL="231775" indent="-231775">
              <a:buFont typeface="Arial" panose="020B0604020202020204" pitchFamily="34" charset="0"/>
              <a:buChar char="•"/>
            </a:pPr>
            <a:r>
              <a:rPr lang="en-US" dirty="0"/>
              <a:t>Development-related</a:t>
            </a:r>
          </a:p>
          <a:p>
            <a:pPr lvl="1"/>
            <a:r>
              <a:rPr lang="en-US" dirty="0"/>
              <a:t>necessary resources, such as the </a:t>
            </a:r>
            <a:r>
              <a:rPr lang="en-US" i="1" dirty="0"/>
              <a:t>development team </a:t>
            </a:r>
            <a:r>
              <a:rPr lang="en-US" dirty="0"/>
              <a:t>and the </a:t>
            </a:r>
            <a:r>
              <a:rPr lang="en-US" i="1" dirty="0"/>
              <a:t>technical infrastructure</a:t>
            </a:r>
            <a:r>
              <a:rPr lang="en-US" dirty="0"/>
              <a:t>, the </a:t>
            </a:r>
            <a:r>
              <a:rPr lang="en-US" i="1" dirty="0"/>
              <a:t>development process </a:t>
            </a:r>
            <a:r>
              <a:rPr lang="en-US" dirty="0"/>
              <a:t>itself, and the necessary </a:t>
            </a:r>
            <a:r>
              <a:rPr lang="en-US" i="1" dirty="0"/>
              <a:t>integration </a:t>
            </a:r>
            <a:r>
              <a:rPr lang="en-US" dirty="0"/>
              <a:t>of already existing solutions.</a:t>
            </a:r>
          </a:p>
        </p:txBody>
      </p:sp>
    </p:spTree>
    <p:extLst>
      <p:ext uri="{BB962C8B-B14F-4D97-AF65-F5344CB8AC3E}">
        <p14:creationId xmlns:p14="http://schemas.microsoft.com/office/powerpoint/2010/main" val="114040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0E58-A87E-F4FD-71AE-F693FD9CB283}"/>
              </a:ext>
            </a:extLst>
          </p:cNvPr>
          <p:cNvSpPr>
            <a:spLocks noGrp="1"/>
          </p:cNvSpPr>
          <p:nvPr>
            <p:ph type="title"/>
          </p:nvPr>
        </p:nvSpPr>
        <p:spPr/>
        <p:txBody>
          <a:bodyPr/>
          <a:lstStyle/>
          <a:p>
            <a:pPr algn="ctr"/>
            <a:r>
              <a:rPr lang="en-US" dirty="0"/>
              <a:t>Document Centric</a:t>
            </a:r>
            <a:endParaRPr lang="en-PK" dirty="0"/>
          </a:p>
        </p:txBody>
      </p:sp>
      <p:sp>
        <p:nvSpPr>
          <p:cNvPr id="3" name="Content Placeholder 2">
            <a:extLst>
              <a:ext uri="{FF2B5EF4-FFF2-40B4-BE49-F238E27FC236}">
                <a16:creationId xmlns:a16="http://schemas.microsoft.com/office/drawing/2014/main" id="{24777F6C-8913-976A-B89B-DB6D39A7192F}"/>
              </a:ext>
            </a:extLst>
          </p:cNvPr>
          <p:cNvSpPr>
            <a:spLocks noGrp="1"/>
          </p:cNvSpPr>
          <p:nvPr>
            <p:ph idx="1"/>
          </p:nvPr>
        </p:nvSpPr>
        <p:spPr/>
        <p:txBody>
          <a:bodyPr>
            <a:normAutofit fontScale="77500" lnSpcReduction="20000"/>
          </a:bodyPr>
          <a:lstStyle/>
          <a:p>
            <a:pPr algn="just" eaLnBrk="1" hangingPunct="1"/>
            <a:r>
              <a:rPr lang="en-IN" altLang="en-PK" sz="2800" dirty="0"/>
              <a:t>Document centric Web sites are the precursor to Web applications. </a:t>
            </a:r>
          </a:p>
          <a:p>
            <a:pPr algn="just" eaLnBrk="1" hangingPunct="1"/>
            <a:r>
              <a:rPr lang="en-IN" altLang="en-PK" sz="2800" dirty="0"/>
              <a:t>Web pages are stored on a Web server as ready-made, i.e. static, HTML documents and sent to the Web client in response to a request. </a:t>
            </a:r>
          </a:p>
          <a:p>
            <a:pPr algn="just" eaLnBrk="1" hangingPunct="1"/>
            <a:r>
              <a:rPr lang="en-IN" altLang="en-PK" sz="2800" dirty="0"/>
              <a:t>These Web pages are usually updated manually using respective tools.</a:t>
            </a:r>
          </a:p>
          <a:p>
            <a:pPr algn="just" eaLnBrk="1" hangingPunct="1"/>
            <a:r>
              <a:rPr lang="en-IN" altLang="en-PK" sz="2800" dirty="0"/>
              <a:t>Especially for Web sites requiring frequent changes or for sites with huge numbers of pages this is a significant cost factor and often results in out dated information. </a:t>
            </a:r>
          </a:p>
          <a:p>
            <a:pPr algn="just" eaLnBrk="1" hangingPunct="1"/>
            <a:r>
              <a:rPr lang="en-IN" altLang="en-PK" sz="2800" dirty="0"/>
              <a:t>There is a danger of inconsistencies, as some content is frequently represented redundantly on several Web pages for easy access.</a:t>
            </a:r>
          </a:p>
          <a:p>
            <a:pPr algn="just" eaLnBrk="1" hangingPunct="1"/>
            <a:r>
              <a:rPr lang="en-IN" altLang="en-PK" sz="2800" dirty="0"/>
              <a:t>Major benefits are the simplicity and stability of such Web sites and the short response time, as the pages are already stored on the Web server. </a:t>
            </a:r>
          </a:p>
          <a:p>
            <a:pPr algn="just"/>
            <a:r>
              <a:rPr lang="en-IN" altLang="en-PK" sz="2800" dirty="0"/>
              <a:t>Example are static homepages, </a:t>
            </a:r>
            <a:r>
              <a:rPr lang="en-IN" altLang="en-PK" dirty="0"/>
              <a:t>c</a:t>
            </a:r>
            <a:r>
              <a:rPr lang="en-IN" altLang="en-PK" sz="2800" dirty="0"/>
              <a:t>ompany websites, or simple web presences for small businesses.</a:t>
            </a:r>
          </a:p>
        </p:txBody>
      </p:sp>
    </p:spTree>
    <p:extLst>
      <p:ext uri="{BB962C8B-B14F-4D97-AF65-F5344CB8AC3E}">
        <p14:creationId xmlns:p14="http://schemas.microsoft.com/office/powerpoint/2010/main" val="336229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E4BE-1BD9-6247-589F-47945AE7DF2E}"/>
              </a:ext>
            </a:extLst>
          </p:cNvPr>
          <p:cNvSpPr>
            <a:spLocks noGrp="1"/>
          </p:cNvSpPr>
          <p:nvPr>
            <p:ph type="title"/>
          </p:nvPr>
        </p:nvSpPr>
        <p:spPr/>
        <p:txBody>
          <a:bodyPr/>
          <a:lstStyle/>
          <a:p>
            <a:pPr algn="ctr"/>
            <a:r>
              <a:rPr lang="en-US" dirty="0"/>
              <a:t>Social Web</a:t>
            </a:r>
            <a:endParaRPr lang="en-PK" dirty="0"/>
          </a:p>
        </p:txBody>
      </p:sp>
      <p:sp>
        <p:nvSpPr>
          <p:cNvPr id="3" name="Content Placeholder 2">
            <a:extLst>
              <a:ext uri="{FF2B5EF4-FFF2-40B4-BE49-F238E27FC236}">
                <a16:creationId xmlns:a16="http://schemas.microsoft.com/office/drawing/2014/main" id="{560498D9-844B-CEE5-341A-5009A231C535}"/>
              </a:ext>
            </a:extLst>
          </p:cNvPr>
          <p:cNvSpPr>
            <a:spLocks noGrp="1"/>
          </p:cNvSpPr>
          <p:nvPr>
            <p:ph idx="1"/>
          </p:nvPr>
        </p:nvSpPr>
        <p:spPr/>
        <p:txBody>
          <a:bodyPr>
            <a:normAutofit/>
          </a:bodyPr>
          <a:lstStyle/>
          <a:p>
            <a:pPr algn="just"/>
            <a:r>
              <a:rPr lang="en-IN" altLang="en-PK" sz="2400" dirty="0"/>
              <a:t>There is an increasing trend towards a social Web, where people provide their identity to a community of others with similar interests. </a:t>
            </a:r>
          </a:p>
          <a:p>
            <a:pPr algn="just" eaLnBrk="1" hangingPunct="1"/>
            <a:r>
              <a:rPr lang="en-IN" altLang="en-PK" sz="2400" dirty="0"/>
              <a:t>Web pages serve the purpose of not only finding related objects of interest, but also finding people with similar interests.</a:t>
            </a:r>
          </a:p>
          <a:p>
            <a:pPr algn="just"/>
            <a:r>
              <a:rPr lang="en-IN" altLang="en-PK" sz="2400" dirty="0"/>
              <a:t>Example are weblogs, collaborative filtering systems, and virtual shared workplace.</a:t>
            </a:r>
          </a:p>
        </p:txBody>
      </p:sp>
    </p:spTree>
    <p:extLst>
      <p:ext uri="{BB962C8B-B14F-4D97-AF65-F5344CB8AC3E}">
        <p14:creationId xmlns:p14="http://schemas.microsoft.com/office/powerpoint/2010/main" val="91245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4B69-0A10-22C1-00C5-1074877CA8D4}"/>
              </a:ext>
            </a:extLst>
          </p:cNvPr>
          <p:cNvSpPr>
            <a:spLocks noGrp="1"/>
          </p:cNvSpPr>
          <p:nvPr>
            <p:ph type="title"/>
          </p:nvPr>
        </p:nvSpPr>
        <p:spPr/>
        <p:txBody>
          <a:bodyPr/>
          <a:lstStyle/>
          <a:p>
            <a:pPr algn="ctr"/>
            <a:r>
              <a:rPr lang="en-US" dirty="0"/>
              <a:t>Semantic Web</a:t>
            </a:r>
            <a:endParaRPr lang="en-PK" dirty="0"/>
          </a:p>
        </p:txBody>
      </p:sp>
      <p:sp>
        <p:nvSpPr>
          <p:cNvPr id="3" name="Content Placeholder 2">
            <a:extLst>
              <a:ext uri="{FF2B5EF4-FFF2-40B4-BE49-F238E27FC236}">
                <a16:creationId xmlns:a16="http://schemas.microsoft.com/office/drawing/2014/main" id="{9F39AD23-BF88-031B-C17F-94839594B076}"/>
              </a:ext>
            </a:extLst>
          </p:cNvPr>
          <p:cNvSpPr>
            <a:spLocks noGrp="1"/>
          </p:cNvSpPr>
          <p:nvPr>
            <p:ph idx="1"/>
          </p:nvPr>
        </p:nvSpPr>
        <p:spPr/>
        <p:txBody>
          <a:bodyPr>
            <a:noAutofit/>
          </a:bodyPr>
          <a:lstStyle/>
          <a:p>
            <a:pPr algn="just" eaLnBrk="1" hangingPunct="1"/>
            <a:r>
              <a:rPr lang="en-GB" sz="2400" i="0" dirty="0">
                <a:solidFill>
                  <a:srgbClr val="202124"/>
                </a:solidFill>
                <a:effectLst/>
              </a:rPr>
              <a:t>Semantic Web provides a common framework that allows data to be shared and reused across application, enterprise, and community boundaries.</a:t>
            </a:r>
          </a:p>
          <a:p>
            <a:pPr algn="just" eaLnBrk="1" hangingPunct="1"/>
            <a:r>
              <a:rPr lang="en-IN" altLang="en-PK" sz="2400" dirty="0"/>
              <a:t>Current developments, especially the increasing convergence of the TIMES industry applications (Telecommunications, Information technology, Multimedia, Education and Entertainment, and Security), belongs to the semantic web.</a:t>
            </a:r>
          </a:p>
          <a:p>
            <a:pPr algn="just" eaLnBrk="1" hangingPunct="1"/>
            <a:r>
              <a:rPr lang="en-IN" altLang="en-PK" sz="2400" dirty="0"/>
              <a:t>Goal of semantic web is to present information on the Web not merely for humans, but also in a machine readable form.</a:t>
            </a:r>
          </a:p>
          <a:p>
            <a:pPr algn="just"/>
            <a:r>
              <a:rPr lang="en-IN" altLang="en-PK" sz="2400" dirty="0"/>
              <a:t>Example are supply chain management, media management, knowledge management.</a:t>
            </a:r>
          </a:p>
        </p:txBody>
      </p:sp>
    </p:spTree>
    <p:extLst>
      <p:ext uri="{BB962C8B-B14F-4D97-AF65-F5344CB8AC3E}">
        <p14:creationId xmlns:p14="http://schemas.microsoft.com/office/powerpoint/2010/main" val="218491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2611-AC7E-E20F-EB63-8B375E7FF4A1}"/>
              </a:ext>
            </a:extLst>
          </p:cNvPr>
          <p:cNvSpPr>
            <a:spLocks noGrp="1"/>
          </p:cNvSpPr>
          <p:nvPr>
            <p:ph type="title"/>
          </p:nvPr>
        </p:nvSpPr>
        <p:spPr/>
        <p:txBody>
          <a:bodyPr>
            <a:normAutofit/>
          </a:bodyPr>
          <a:lstStyle/>
          <a:p>
            <a:r>
              <a:rPr lang="en-GB" dirty="0"/>
              <a:t>Web Application Architectures</a:t>
            </a:r>
            <a:endParaRPr lang="en-PK" sz="7200" dirty="0"/>
          </a:p>
        </p:txBody>
      </p:sp>
      <p:sp>
        <p:nvSpPr>
          <p:cNvPr id="3" name="Content Placeholder 2">
            <a:extLst>
              <a:ext uri="{FF2B5EF4-FFF2-40B4-BE49-F238E27FC236}">
                <a16:creationId xmlns:a16="http://schemas.microsoft.com/office/drawing/2014/main" id="{7744894B-B742-38E1-921B-6CD48B22C9A1}"/>
              </a:ext>
            </a:extLst>
          </p:cNvPr>
          <p:cNvSpPr>
            <a:spLocks noGrp="1"/>
          </p:cNvSpPr>
          <p:nvPr>
            <p:ph idx="1"/>
          </p:nvPr>
        </p:nvSpPr>
        <p:spPr/>
        <p:txBody>
          <a:bodyPr>
            <a:normAutofit/>
          </a:bodyPr>
          <a:lstStyle/>
          <a:p>
            <a:r>
              <a:rPr lang="en-GB" sz="2400" b="0" i="0" dirty="0">
                <a:solidFill>
                  <a:srgbClr val="2D2D2D"/>
                </a:solidFill>
                <a:effectLst/>
              </a:rPr>
              <a:t>Web architecture is the process of designing, creating and implementing an internet-based computer program.</a:t>
            </a:r>
          </a:p>
          <a:p>
            <a:r>
              <a:rPr lang="en-GB" sz="2400" dirty="0">
                <a:solidFill>
                  <a:srgbClr val="2D2D2D"/>
                </a:solidFill>
              </a:rPr>
              <a:t>These computer </a:t>
            </a:r>
            <a:r>
              <a:rPr lang="en-GB" sz="2400" b="0" i="0" dirty="0">
                <a:solidFill>
                  <a:srgbClr val="2D2D2D"/>
                </a:solidFill>
                <a:effectLst/>
              </a:rPr>
              <a:t>programs are websites that contain useful information for a user, and web developers design for a particular purpose, company or brand.</a:t>
            </a:r>
          </a:p>
          <a:p>
            <a:r>
              <a:rPr lang="en-GB" sz="2400" b="0" i="0" dirty="0">
                <a:solidFill>
                  <a:srgbClr val="2D2D2D"/>
                </a:solidFill>
                <a:effectLst/>
              </a:rPr>
              <a:t>Web architecture involves every component of an application and helps web developers create designs that enhance a user's experience.</a:t>
            </a:r>
          </a:p>
          <a:p>
            <a:r>
              <a:rPr lang="en-GB" sz="2400" b="0" i="0" dirty="0">
                <a:solidFill>
                  <a:srgbClr val="2D2D2D"/>
                </a:solidFill>
                <a:effectLst/>
              </a:rPr>
              <a:t>Ideally, a completed project allows users to access information easily and understand how to navigate its content.</a:t>
            </a:r>
            <a:endParaRPr lang="en-PK" sz="2400" dirty="0"/>
          </a:p>
        </p:txBody>
      </p:sp>
    </p:spTree>
    <p:extLst>
      <p:ext uri="{BB962C8B-B14F-4D97-AF65-F5344CB8AC3E}">
        <p14:creationId xmlns:p14="http://schemas.microsoft.com/office/powerpoint/2010/main" val="1694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52BD-3E3D-4AC9-B63F-0DB2388162A9}"/>
              </a:ext>
            </a:extLst>
          </p:cNvPr>
          <p:cNvSpPr>
            <a:spLocks noGrp="1"/>
          </p:cNvSpPr>
          <p:nvPr>
            <p:ph type="title"/>
          </p:nvPr>
        </p:nvSpPr>
        <p:spPr/>
        <p:txBody>
          <a:bodyPr/>
          <a:lstStyle/>
          <a:p>
            <a:r>
              <a:rPr lang="en-US" dirty="0"/>
              <a:t>Web Application Architectures</a:t>
            </a:r>
          </a:p>
        </p:txBody>
      </p:sp>
      <p:sp>
        <p:nvSpPr>
          <p:cNvPr id="3" name="Content Placeholder 2">
            <a:extLst>
              <a:ext uri="{FF2B5EF4-FFF2-40B4-BE49-F238E27FC236}">
                <a16:creationId xmlns:a16="http://schemas.microsoft.com/office/drawing/2014/main" id="{5A024540-24D2-4E42-BB21-41FEB4710A5F}"/>
              </a:ext>
            </a:extLst>
          </p:cNvPr>
          <p:cNvSpPr>
            <a:spLocks noGrp="1"/>
          </p:cNvSpPr>
          <p:nvPr>
            <p:ph idx="1"/>
          </p:nvPr>
        </p:nvSpPr>
        <p:spPr/>
        <p:txBody>
          <a:bodyPr/>
          <a:lstStyle/>
          <a:p>
            <a:r>
              <a:rPr lang="en-US" dirty="0"/>
              <a:t>Poor performance, insufficient maintainability and expandability, and low availability of a Web application are often caused by an </a:t>
            </a:r>
            <a:r>
              <a:rPr lang="en-US" b="1" dirty="0"/>
              <a:t>inappropriate architecture</a:t>
            </a:r>
            <a:r>
              <a:rPr lang="en-US" dirty="0"/>
              <a:t>.</a:t>
            </a:r>
          </a:p>
        </p:txBody>
      </p:sp>
    </p:spTree>
    <p:extLst>
      <p:ext uri="{BB962C8B-B14F-4D97-AF65-F5344CB8AC3E}">
        <p14:creationId xmlns:p14="http://schemas.microsoft.com/office/powerpoint/2010/main" val="13658958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386D9981D215479FFB890D251249E8" ma:contentTypeVersion="2" ma:contentTypeDescription="Create a new document." ma:contentTypeScope="" ma:versionID="8dd73cbd1650a6277f235b834893ac27">
  <xsd:schema xmlns:xsd="http://www.w3.org/2001/XMLSchema" xmlns:xs="http://www.w3.org/2001/XMLSchema" xmlns:p="http://schemas.microsoft.com/office/2006/metadata/properties" xmlns:ns2="90e96067-771b-4adf-b88a-0fcb4be72a63" targetNamespace="http://schemas.microsoft.com/office/2006/metadata/properties" ma:root="true" ma:fieldsID="335e6ceadbb8bb28b1e7563b7a97eebb" ns2:_="">
    <xsd:import namespace="90e96067-771b-4adf-b88a-0fcb4be72a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96067-771b-4adf-b88a-0fcb4be72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B96A43-CAD5-4E7E-9B4F-7CA9568E26B6}"/>
</file>

<file path=customXml/itemProps2.xml><?xml version="1.0" encoding="utf-8"?>
<ds:datastoreItem xmlns:ds="http://schemas.openxmlformats.org/officeDocument/2006/customXml" ds:itemID="{85A9D2D8-4595-4B00-AFB1-EADE76C95924}"/>
</file>

<file path=customXml/itemProps3.xml><?xml version="1.0" encoding="utf-8"?>
<ds:datastoreItem xmlns:ds="http://schemas.openxmlformats.org/officeDocument/2006/customXml" ds:itemID="{989A19E8-2C5D-467C-8B09-62737122B123}"/>
</file>

<file path=docProps/app.xml><?xml version="1.0" encoding="utf-8"?>
<Properties xmlns="http://schemas.openxmlformats.org/officeDocument/2006/extended-properties" xmlns:vt="http://schemas.openxmlformats.org/officeDocument/2006/docPropsVTypes">
  <Template/>
  <TotalTime>10768</TotalTime>
  <Words>1230</Words>
  <Application>Microsoft Office PowerPoint</Application>
  <PresentationFormat>Widescreen</PresentationFormat>
  <Paragraphs>92</Paragraphs>
  <Slides>26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Montserrat</vt:lpstr>
      <vt:lpstr>TimesNewRomanPS</vt:lpstr>
      <vt:lpstr>Retrospect</vt:lpstr>
      <vt:lpstr>Web Application Architectures</vt:lpstr>
      <vt:lpstr>Categories of Web Applications</vt:lpstr>
      <vt:lpstr>Categories of web applications</vt:lpstr>
      <vt:lpstr>Characteristics of Web Applications</vt:lpstr>
      <vt:lpstr>Document Centric</vt:lpstr>
      <vt:lpstr>Social Web</vt:lpstr>
      <vt:lpstr>Semantic Web</vt:lpstr>
      <vt:lpstr>Web Application Architectures</vt:lpstr>
      <vt:lpstr>Web Application Architectures</vt:lpstr>
      <vt:lpstr>Components of a web application</vt:lpstr>
      <vt:lpstr>MVC Architecture</vt:lpstr>
      <vt:lpstr>PowerPoint Presentation</vt:lpstr>
      <vt:lpstr>Web MVC</vt:lpstr>
      <vt:lpstr>Uses for Web</vt:lpstr>
      <vt:lpstr>Layered Architectures</vt:lpstr>
      <vt:lpstr>2-Layer Architectures</vt:lpstr>
      <vt:lpstr>N-layer architecture</vt:lpstr>
      <vt:lpstr>N-layer architecture</vt:lpstr>
      <vt:lpstr>N-layer architecture</vt:lpstr>
      <vt:lpstr>Database-centric Architectures</vt:lpstr>
      <vt:lpstr>PowerPoint Presentation</vt:lpstr>
      <vt:lpstr>Modern Web Application Architecture</vt:lpstr>
      <vt:lpstr>Single Page Apps- SPA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Plum</dc:creator>
  <cp:lastModifiedBy>saadi.maqbool@outlook.com</cp:lastModifiedBy>
  <cp:revision>25</cp:revision>
  <dcterms:created xsi:type="dcterms:W3CDTF">2019-09-12T01:52:07Z</dcterms:created>
  <dcterms:modified xsi:type="dcterms:W3CDTF">2023-03-09T09:08:19Z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0x01010019386D9981D215479FFB890D251249E8</vt:lpwstr>
  </property>
</Properties>
</file>