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8" r:id="rId5"/>
    <p:sldId id="259" r:id="rId6"/>
    <p:sldId id="269" r:id="rId7"/>
    <p:sldId id="274" r:id="rId8"/>
    <p:sldId id="262" r:id="rId9"/>
    <p:sldId id="271" r:id="rId10"/>
    <p:sldId id="277" r:id="rId11"/>
    <p:sldId id="27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accent2"/>
                </a:solidFill>
                <a:effectLst/>
              </a:rPr>
              <a:t>Token Sale Breakdown</a:t>
            </a:r>
            <a:endParaRPr lang="en-GB" sz="2800" dirty="0">
              <a:solidFill>
                <a:schemeClr val="accent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Discount (%)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  <c:pt idx="3">
                  <c:v>Phase 4</c:v>
                </c:pt>
                <c:pt idx="4">
                  <c:v>Phase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5E-4BED-A868-347F85EC2B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  <c:pt idx="3">
                  <c:v>Phase 4</c:v>
                </c:pt>
                <c:pt idx="4">
                  <c:v>Phase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150</c:v>
                </c:pt>
                <c:pt idx="1">
                  <c:v>160</c:v>
                </c:pt>
                <c:pt idx="2">
                  <c:v>170</c:v>
                </c:pt>
                <c:pt idx="3">
                  <c:v>180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5E-4BED-A868-347F85EC2B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Supply (Thousands)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  <c:pt idx="3">
                  <c:v>Phase 4</c:v>
                </c:pt>
                <c:pt idx="4">
                  <c:v>Phase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5E-4BED-A868-347F85EC2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36299743"/>
        <c:axId val="1336290175"/>
        <c:axId val="0"/>
      </c:bar3DChart>
      <c:catAx>
        <c:axId val="133629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290175"/>
        <c:crosses val="autoZero"/>
        <c:auto val="1"/>
        <c:lblAlgn val="ctr"/>
        <c:lblOffset val="100"/>
        <c:noMultiLvlLbl val="0"/>
      </c:catAx>
      <c:valAx>
        <c:axId val="133629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2997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explosion val="17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B23-49AB-892F-50979BECA9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B23-49AB-892F-50979BECA9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FB23-49AB-892F-50979BECA9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FB23-49AB-892F-50979BECA9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FB23-49AB-892F-50979BECA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Development Team</c:v>
                </c:pt>
                <c:pt idx="1">
                  <c:v>Founders</c:v>
                </c:pt>
                <c:pt idx="2">
                  <c:v>Advisors</c:v>
                </c:pt>
                <c:pt idx="3">
                  <c:v>Public Sale</c:v>
                </c:pt>
                <c:pt idx="4">
                  <c:v>Staking Reserve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10</c:v>
                </c:pt>
                <c:pt idx="3">
                  <c:v>40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23-49AB-892F-50979BECA9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C81F3-518C-4CB3-AB86-DF57404541B0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D89B7CC6-D5C4-4C32-B519-087E77BCEA52}">
      <dgm:prSet/>
      <dgm:spPr/>
      <dgm:t>
        <a:bodyPr/>
        <a:lstStyle/>
        <a:p>
          <a:r>
            <a:rPr lang="en-US"/>
            <a:t>Voting Rights</a:t>
          </a:r>
          <a:endParaRPr lang="en-GB"/>
        </a:p>
      </dgm:t>
    </dgm:pt>
    <dgm:pt modelId="{8059A1B8-EF7C-47CD-AE82-CB822950387D}" type="parTrans" cxnId="{9C0810C2-DF1E-4979-9FD0-E977CED02E53}">
      <dgm:prSet/>
      <dgm:spPr/>
      <dgm:t>
        <a:bodyPr/>
        <a:lstStyle/>
        <a:p>
          <a:endParaRPr lang="en-GB"/>
        </a:p>
      </dgm:t>
    </dgm:pt>
    <dgm:pt modelId="{073A30CA-335F-4326-8A7A-2BE8552A60D2}" type="sibTrans" cxnId="{9C0810C2-DF1E-4979-9FD0-E977CED02E53}">
      <dgm:prSet/>
      <dgm:spPr/>
      <dgm:t>
        <a:bodyPr/>
        <a:lstStyle/>
        <a:p>
          <a:endParaRPr lang="en-GB"/>
        </a:p>
      </dgm:t>
    </dgm:pt>
    <dgm:pt modelId="{6E772990-9287-4015-B530-D383F539C16C}">
      <dgm:prSet/>
      <dgm:spPr/>
      <dgm:t>
        <a:bodyPr/>
        <a:lstStyle/>
        <a:p>
          <a:r>
            <a:rPr lang="en-US"/>
            <a:t>Availability on Exchanges</a:t>
          </a:r>
          <a:endParaRPr lang="en-GB"/>
        </a:p>
      </dgm:t>
    </dgm:pt>
    <dgm:pt modelId="{7FC28EE4-5CDF-42C4-8C90-B38F1AAB8FD9}" type="parTrans" cxnId="{D6C935EF-C6BD-4B22-BE96-1EF08B625233}">
      <dgm:prSet/>
      <dgm:spPr/>
      <dgm:t>
        <a:bodyPr/>
        <a:lstStyle/>
        <a:p>
          <a:endParaRPr lang="en-GB"/>
        </a:p>
      </dgm:t>
    </dgm:pt>
    <dgm:pt modelId="{0DFC1C46-CB32-4564-AFF3-E4DDAD53AB0C}" type="sibTrans" cxnId="{D6C935EF-C6BD-4B22-BE96-1EF08B625233}">
      <dgm:prSet/>
      <dgm:spPr/>
      <dgm:t>
        <a:bodyPr/>
        <a:lstStyle/>
        <a:p>
          <a:endParaRPr lang="en-GB"/>
        </a:p>
      </dgm:t>
    </dgm:pt>
    <dgm:pt modelId="{47CD3C39-1C40-4E78-A0FC-D7EADDF69B64}">
      <dgm:prSet/>
      <dgm:spPr/>
      <dgm:t>
        <a:bodyPr/>
        <a:lstStyle/>
        <a:p>
          <a:r>
            <a:rPr lang="en-US"/>
            <a:t>Dividends</a:t>
          </a:r>
          <a:endParaRPr lang="en-GB"/>
        </a:p>
      </dgm:t>
    </dgm:pt>
    <dgm:pt modelId="{0451C990-4F4B-458E-A7CF-9340349019FE}" type="parTrans" cxnId="{C4517B26-6B90-482C-923C-C14AB56E1E61}">
      <dgm:prSet/>
      <dgm:spPr/>
      <dgm:t>
        <a:bodyPr/>
        <a:lstStyle/>
        <a:p>
          <a:endParaRPr lang="en-GB"/>
        </a:p>
      </dgm:t>
    </dgm:pt>
    <dgm:pt modelId="{628866F9-1B6B-4327-868E-5B4BBE28557B}" type="sibTrans" cxnId="{C4517B26-6B90-482C-923C-C14AB56E1E61}">
      <dgm:prSet/>
      <dgm:spPr/>
      <dgm:t>
        <a:bodyPr/>
        <a:lstStyle/>
        <a:p>
          <a:endParaRPr lang="en-GB"/>
        </a:p>
      </dgm:t>
    </dgm:pt>
    <dgm:pt modelId="{53CEB880-A420-43CD-A364-9346981AD048}">
      <dgm:prSet/>
      <dgm:spPr/>
      <dgm:t>
        <a:bodyPr/>
        <a:lstStyle/>
        <a:p>
          <a:r>
            <a:rPr lang="en-US"/>
            <a:t>Discount passes for NFT Collection</a:t>
          </a:r>
          <a:endParaRPr lang="en-GB"/>
        </a:p>
      </dgm:t>
    </dgm:pt>
    <dgm:pt modelId="{EB83C2A5-128B-465C-8834-E7AFE9DAE5BC}" type="parTrans" cxnId="{0BD5892B-6C72-4828-8F3D-9739C4AD4010}">
      <dgm:prSet/>
      <dgm:spPr/>
      <dgm:t>
        <a:bodyPr/>
        <a:lstStyle/>
        <a:p>
          <a:endParaRPr lang="en-GB"/>
        </a:p>
      </dgm:t>
    </dgm:pt>
    <dgm:pt modelId="{D6EBA2FB-8B4D-4845-822A-F57D205FCB84}" type="sibTrans" cxnId="{0BD5892B-6C72-4828-8F3D-9739C4AD4010}">
      <dgm:prSet/>
      <dgm:spPr/>
      <dgm:t>
        <a:bodyPr/>
        <a:lstStyle/>
        <a:p>
          <a:endParaRPr lang="en-GB"/>
        </a:p>
      </dgm:t>
    </dgm:pt>
    <dgm:pt modelId="{BBE745AC-179D-4F97-9E9B-7C9A88DEAC29}" type="pres">
      <dgm:prSet presAssocID="{BBCC81F3-518C-4CB3-AB86-DF57404541B0}" presName="linearFlow" presStyleCnt="0">
        <dgm:presLayoutVars>
          <dgm:dir/>
          <dgm:resizeHandles val="exact"/>
        </dgm:presLayoutVars>
      </dgm:prSet>
      <dgm:spPr/>
    </dgm:pt>
    <dgm:pt modelId="{5E5949EA-1063-409F-93E7-480FC553829D}" type="pres">
      <dgm:prSet presAssocID="{D89B7CC6-D5C4-4C32-B519-087E77BCEA52}" presName="composite" presStyleCnt="0"/>
      <dgm:spPr/>
    </dgm:pt>
    <dgm:pt modelId="{18B1F9EF-A067-4021-B731-6ABF301C50DD}" type="pres">
      <dgm:prSet presAssocID="{D89B7CC6-D5C4-4C32-B519-087E77BCEA52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E43AFD-B321-4698-B3A1-1165C99A4827}" type="pres">
      <dgm:prSet presAssocID="{D89B7CC6-D5C4-4C32-B519-087E77BCEA52}" presName="txShp" presStyleLbl="node1" presStyleIdx="0" presStyleCnt="4">
        <dgm:presLayoutVars>
          <dgm:bulletEnabled val="1"/>
        </dgm:presLayoutVars>
      </dgm:prSet>
      <dgm:spPr/>
    </dgm:pt>
    <dgm:pt modelId="{94782BFD-A3A7-4176-B2DD-E9E783922C21}" type="pres">
      <dgm:prSet presAssocID="{073A30CA-335F-4326-8A7A-2BE8552A60D2}" presName="spacing" presStyleCnt="0"/>
      <dgm:spPr/>
    </dgm:pt>
    <dgm:pt modelId="{26339FAE-3FC1-49FF-8716-EA2D07ECB90D}" type="pres">
      <dgm:prSet presAssocID="{6E772990-9287-4015-B530-D383F539C16C}" presName="composite" presStyleCnt="0"/>
      <dgm:spPr/>
    </dgm:pt>
    <dgm:pt modelId="{5E8B9D97-1343-4488-8DB7-5D3E25307FA5}" type="pres">
      <dgm:prSet presAssocID="{6E772990-9287-4015-B530-D383F539C16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E69A27D-AB10-4FA7-B2A5-6F6DC1461F8E}" type="pres">
      <dgm:prSet presAssocID="{6E772990-9287-4015-B530-D383F539C16C}" presName="txShp" presStyleLbl="node1" presStyleIdx="1" presStyleCnt="4">
        <dgm:presLayoutVars>
          <dgm:bulletEnabled val="1"/>
        </dgm:presLayoutVars>
      </dgm:prSet>
      <dgm:spPr/>
    </dgm:pt>
    <dgm:pt modelId="{4DA6059C-9089-4B26-B4E5-7AF05296E9B1}" type="pres">
      <dgm:prSet presAssocID="{0DFC1C46-CB32-4564-AFF3-E4DDAD53AB0C}" presName="spacing" presStyleCnt="0"/>
      <dgm:spPr/>
    </dgm:pt>
    <dgm:pt modelId="{3318F809-7512-4BFA-BE07-E5E2075125C3}" type="pres">
      <dgm:prSet presAssocID="{47CD3C39-1C40-4E78-A0FC-D7EADDF69B64}" presName="composite" presStyleCnt="0"/>
      <dgm:spPr/>
    </dgm:pt>
    <dgm:pt modelId="{E6A1F0EB-56ED-4F14-938C-863D8A8506B1}" type="pres">
      <dgm:prSet presAssocID="{47CD3C39-1C40-4E78-A0FC-D7EADDF69B64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6ADA12E-A17B-41A9-AC59-F75F6AB2D60C}" type="pres">
      <dgm:prSet presAssocID="{47CD3C39-1C40-4E78-A0FC-D7EADDF69B64}" presName="txShp" presStyleLbl="node1" presStyleIdx="2" presStyleCnt="4">
        <dgm:presLayoutVars>
          <dgm:bulletEnabled val="1"/>
        </dgm:presLayoutVars>
      </dgm:prSet>
      <dgm:spPr/>
    </dgm:pt>
    <dgm:pt modelId="{757B3405-C308-4372-AD1A-DE56F91B0FBE}" type="pres">
      <dgm:prSet presAssocID="{628866F9-1B6B-4327-868E-5B4BBE28557B}" presName="spacing" presStyleCnt="0"/>
      <dgm:spPr/>
    </dgm:pt>
    <dgm:pt modelId="{8A43176E-2DD6-40B0-B73E-CE5AFD148C89}" type="pres">
      <dgm:prSet presAssocID="{53CEB880-A420-43CD-A364-9346981AD048}" presName="composite" presStyleCnt="0"/>
      <dgm:spPr/>
    </dgm:pt>
    <dgm:pt modelId="{1899F0BB-6430-403E-AC2F-E3AED240A2B1}" type="pres">
      <dgm:prSet presAssocID="{53CEB880-A420-43CD-A364-9346981AD048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A3A40C-3CB2-44A8-A356-F02DF0906F2A}" type="pres">
      <dgm:prSet presAssocID="{53CEB880-A420-43CD-A364-9346981AD048}" presName="txShp" presStyleLbl="node1" presStyleIdx="3" presStyleCnt="4">
        <dgm:presLayoutVars>
          <dgm:bulletEnabled val="1"/>
        </dgm:presLayoutVars>
      </dgm:prSet>
      <dgm:spPr/>
    </dgm:pt>
  </dgm:ptLst>
  <dgm:cxnLst>
    <dgm:cxn modelId="{570B1E14-793A-4DE7-B883-A6EF088F2208}" type="presOf" srcId="{D89B7CC6-D5C4-4C32-B519-087E77BCEA52}" destId="{FBE43AFD-B321-4698-B3A1-1165C99A4827}" srcOrd="0" destOrd="0" presId="urn:microsoft.com/office/officeart/2005/8/layout/vList3"/>
    <dgm:cxn modelId="{C4517B26-6B90-482C-923C-C14AB56E1E61}" srcId="{BBCC81F3-518C-4CB3-AB86-DF57404541B0}" destId="{47CD3C39-1C40-4E78-A0FC-D7EADDF69B64}" srcOrd="2" destOrd="0" parTransId="{0451C990-4F4B-458E-A7CF-9340349019FE}" sibTransId="{628866F9-1B6B-4327-868E-5B4BBE28557B}"/>
    <dgm:cxn modelId="{0BD5892B-6C72-4828-8F3D-9739C4AD4010}" srcId="{BBCC81F3-518C-4CB3-AB86-DF57404541B0}" destId="{53CEB880-A420-43CD-A364-9346981AD048}" srcOrd="3" destOrd="0" parTransId="{EB83C2A5-128B-465C-8834-E7AFE9DAE5BC}" sibTransId="{D6EBA2FB-8B4D-4845-822A-F57D205FCB84}"/>
    <dgm:cxn modelId="{E0E9F272-65EE-4CD4-A42B-9FAC87C07C86}" type="presOf" srcId="{BBCC81F3-518C-4CB3-AB86-DF57404541B0}" destId="{BBE745AC-179D-4F97-9E9B-7C9A88DEAC29}" srcOrd="0" destOrd="0" presId="urn:microsoft.com/office/officeart/2005/8/layout/vList3"/>
    <dgm:cxn modelId="{58E8BA58-7272-4DB4-873F-F27BB7174EA3}" type="presOf" srcId="{47CD3C39-1C40-4E78-A0FC-D7EADDF69B64}" destId="{76ADA12E-A17B-41A9-AC59-F75F6AB2D60C}" srcOrd="0" destOrd="0" presId="urn:microsoft.com/office/officeart/2005/8/layout/vList3"/>
    <dgm:cxn modelId="{5A84A57D-CEEC-494A-9B2D-B13606D86F50}" type="presOf" srcId="{53CEB880-A420-43CD-A364-9346981AD048}" destId="{20A3A40C-3CB2-44A8-A356-F02DF0906F2A}" srcOrd="0" destOrd="0" presId="urn:microsoft.com/office/officeart/2005/8/layout/vList3"/>
    <dgm:cxn modelId="{F0D285A0-DB55-43B6-8D32-EC3D1DD0690E}" type="presOf" srcId="{6E772990-9287-4015-B530-D383F539C16C}" destId="{BE69A27D-AB10-4FA7-B2A5-6F6DC1461F8E}" srcOrd="0" destOrd="0" presId="urn:microsoft.com/office/officeart/2005/8/layout/vList3"/>
    <dgm:cxn modelId="{9C0810C2-DF1E-4979-9FD0-E977CED02E53}" srcId="{BBCC81F3-518C-4CB3-AB86-DF57404541B0}" destId="{D89B7CC6-D5C4-4C32-B519-087E77BCEA52}" srcOrd="0" destOrd="0" parTransId="{8059A1B8-EF7C-47CD-AE82-CB822950387D}" sibTransId="{073A30CA-335F-4326-8A7A-2BE8552A60D2}"/>
    <dgm:cxn modelId="{D6C935EF-C6BD-4B22-BE96-1EF08B625233}" srcId="{BBCC81F3-518C-4CB3-AB86-DF57404541B0}" destId="{6E772990-9287-4015-B530-D383F539C16C}" srcOrd="1" destOrd="0" parTransId="{7FC28EE4-5CDF-42C4-8C90-B38F1AAB8FD9}" sibTransId="{0DFC1C46-CB32-4564-AFF3-E4DDAD53AB0C}"/>
    <dgm:cxn modelId="{F4B41C2A-BFA1-483E-A796-05F47B95123B}" type="presParOf" srcId="{BBE745AC-179D-4F97-9E9B-7C9A88DEAC29}" destId="{5E5949EA-1063-409F-93E7-480FC553829D}" srcOrd="0" destOrd="0" presId="urn:microsoft.com/office/officeart/2005/8/layout/vList3"/>
    <dgm:cxn modelId="{E5F519BF-5FB9-4F4B-B857-1101F7449EB1}" type="presParOf" srcId="{5E5949EA-1063-409F-93E7-480FC553829D}" destId="{18B1F9EF-A067-4021-B731-6ABF301C50DD}" srcOrd="0" destOrd="0" presId="urn:microsoft.com/office/officeart/2005/8/layout/vList3"/>
    <dgm:cxn modelId="{28CEB2C8-D1DE-4297-9D7B-AA07BF803561}" type="presParOf" srcId="{5E5949EA-1063-409F-93E7-480FC553829D}" destId="{FBE43AFD-B321-4698-B3A1-1165C99A4827}" srcOrd="1" destOrd="0" presId="urn:microsoft.com/office/officeart/2005/8/layout/vList3"/>
    <dgm:cxn modelId="{6A5F2E93-A2AA-40EF-981E-90A52D6E4611}" type="presParOf" srcId="{BBE745AC-179D-4F97-9E9B-7C9A88DEAC29}" destId="{94782BFD-A3A7-4176-B2DD-E9E783922C21}" srcOrd="1" destOrd="0" presId="urn:microsoft.com/office/officeart/2005/8/layout/vList3"/>
    <dgm:cxn modelId="{154898D2-D757-4412-8090-A05B1A4AA452}" type="presParOf" srcId="{BBE745AC-179D-4F97-9E9B-7C9A88DEAC29}" destId="{26339FAE-3FC1-49FF-8716-EA2D07ECB90D}" srcOrd="2" destOrd="0" presId="urn:microsoft.com/office/officeart/2005/8/layout/vList3"/>
    <dgm:cxn modelId="{98F425DA-E692-4F17-89F5-B4A1CEB4C6EA}" type="presParOf" srcId="{26339FAE-3FC1-49FF-8716-EA2D07ECB90D}" destId="{5E8B9D97-1343-4488-8DB7-5D3E25307FA5}" srcOrd="0" destOrd="0" presId="urn:microsoft.com/office/officeart/2005/8/layout/vList3"/>
    <dgm:cxn modelId="{7DF28AD7-6BF1-47F6-AEB2-CBE433EB2827}" type="presParOf" srcId="{26339FAE-3FC1-49FF-8716-EA2D07ECB90D}" destId="{BE69A27D-AB10-4FA7-B2A5-6F6DC1461F8E}" srcOrd="1" destOrd="0" presId="urn:microsoft.com/office/officeart/2005/8/layout/vList3"/>
    <dgm:cxn modelId="{6FA3487B-2B35-48E9-9D03-D22896931097}" type="presParOf" srcId="{BBE745AC-179D-4F97-9E9B-7C9A88DEAC29}" destId="{4DA6059C-9089-4B26-B4E5-7AF05296E9B1}" srcOrd="3" destOrd="0" presId="urn:microsoft.com/office/officeart/2005/8/layout/vList3"/>
    <dgm:cxn modelId="{5055B5DB-6595-443B-A8EA-0822589A6063}" type="presParOf" srcId="{BBE745AC-179D-4F97-9E9B-7C9A88DEAC29}" destId="{3318F809-7512-4BFA-BE07-E5E2075125C3}" srcOrd="4" destOrd="0" presId="urn:microsoft.com/office/officeart/2005/8/layout/vList3"/>
    <dgm:cxn modelId="{35CB1605-E37D-4269-BABB-312F65F8C5C2}" type="presParOf" srcId="{3318F809-7512-4BFA-BE07-E5E2075125C3}" destId="{E6A1F0EB-56ED-4F14-938C-863D8A8506B1}" srcOrd="0" destOrd="0" presId="urn:microsoft.com/office/officeart/2005/8/layout/vList3"/>
    <dgm:cxn modelId="{66212806-0EA1-4891-A865-742BDC656B10}" type="presParOf" srcId="{3318F809-7512-4BFA-BE07-E5E2075125C3}" destId="{76ADA12E-A17B-41A9-AC59-F75F6AB2D60C}" srcOrd="1" destOrd="0" presId="urn:microsoft.com/office/officeart/2005/8/layout/vList3"/>
    <dgm:cxn modelId="{928B950B-FF3E-47EE-8AF2-90AE071744E9}" type="presParOf" srcId="{BBE745AC-179D-4F97-9E9B-7C9A88DEAC29}" destId="{757B3405-C308-4372-AD1A-DE56F91B0FBE}" srcOrd="5" destOrd="0" presId="urn:microsoft.com/office/officeart/2005/8/layout/vList3"/>
    <dgm:cxn modelId="{AA0C68F1-0214-4D1A-9927-730073CB72E5}" type="presParOf" srcId="{BBE745AC-179D-4F97-9E9B-7C9A88DEAC29}" destId="{8A43176E-2DD6-40B0-B73E-CE5AFD148C89}" srcOrd="6" destOrd="0" presId="urn:microsoft.com/office/officeart/2005/8/layout/vList3"/>
    <dgm:cxn modelId="{E4816450-FAA9-4D09-83EE-326088D2F31E}" type="presParOf" srcId="{8A43176E-2DD6-40B0-B73E-CE5AFD148C89}" destId="{1899F0BB-6430-403E-AC2F-E3AED240A2B1}" srcOrd="0" destOrd="0" presId="urn:microsoft.com/office/officeart/2005/8/layout/vList3"/>
    <dgm:cxn modelId="{3B45C4EA-6417-47BE-AC13-5168A7B85BF8}" type="presParOf" srcId="{8A43176E-2DD6-40B0-B73E-CE5AFD148C89}" destId="{20A3A40C-3CB2-44A8-A356-F02DF0906F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43AFD-B321-4698-B3A1-1165C99A4827}">
      <dsp:nvSpPr>
        <dsp:cNvPr id="0" name=""/>
        <dsp:cNvSpPr/>
      </dsp:nvSpPr>
      <dsp:spPr>
        <a:xfrm rot="10800000">
          <a:off x="1083673" y="1905"/>
          <a:ext cx="3475133" cy="8334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52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Voting Rights</a:t>
          </a:r>
          <a:endParaRPr lang="en-GB" sz="2300" kern="1200"/>
        </a:p>
      </dsp:txBody>
      <dsp:txXfrm rot="10800000">
        <a:off x="1292030" y="1905"/>
        <a:ext cx="3266776" cy="833430"/>
      </dsp:txXfrm>
    </dsp:sp>
    <dsp:sp modelId="{18B1F9EF-A067-4021-B731-6ABF301C50DD}">
      <dsp:nvSpPr>
        <dsp:cNvPr id="0" name=""/>
        <dsp:cNvSpPr/>
      </dsp:nvSpPr>
      <dsp:spPr>
        <a:xfrm>
          <a:off x="666957" y="1905"/>
          <a:ext cx="833430" cy="8334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9A27D-AB10-4FA7-B2A5-6F6DC1461F8E}">
      <dsp:nvSpPr>
        <dsp:cNvPr id="0" name=""/>
        <dsp:cNvSpPr/>
      </dsp:nvSpPr>
      <dsp:spPr>
        <a:xfrm rot="10800000">
          <a:off x="1083673" y="1084121"/>
          <a:ext cx="3475133" cy="833430"/>
        </a:xfrm>
        <a:prstGeom prst="homePlate">
          <a:avLst/>
        </a:prstGeom>
        <a:solidFill>
          <a:schemeClr val="accent5">
            <a:hueOff val="1122364"/>
            <a:satOff val="-634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52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Availability on Exchanges</a:t>
          </a:r>
          <a:endParaRPr lang="en-GB" sz="2300" kern="1200"/>
        </a:p>
      </dsp:txBody>
      <dsp:txXfrm rot="10800000">
        <a:off x="1292030" y="1084121"/>
        <a:ext cx="3266776" cy="833430"/>
      </dsp:txXfrm>
    </dsp:sp>
    <dsp:sp modelId="{5E8B9D97-1343-4488-8DB7-5D3E25307FA5}">
      <dsp:nvSpPr>
        <dsp:cNvPr id="0" name=""/>
        <dsp:cNvSpPr/>
      </dsp:nvSpPr>
      <dsp:spPr>
        <a:xfrm>
          <a:off x="666957" y="1084121"/>
          <a:ext cx="833430" cy="83343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DA12E-A17B-41A9-AC59-F75F6AB2D60C}">
      <dsp:nvSpPr>
        <dsp:cNvPr id="0" name=""/>
        <dsp:cNvSpPr/>
      </dsp:nvSpPr>
      <dsp:spPr>
        <a:xfrm rot="10800000">
          <a:off x="1083673" y="2166336"/>
          <a:ext cx="3475133" cy="833430"/>
        </a:xfrm>
        <a:prstGeom prst="homePlate">
          <a:avLst/>
        </a:prstGeom>
        <a:solidFill>
          <a:schemeClr val="accent5">
            <a:hueOff val="2244727"/>
            <a:satOff val="-1267"/>
            <a:lumOff val="-3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52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Dividends</a:t>
          </a:r>
          <a:endParaRPr lang="en-GB" sz="2300" kern="1200"/>
        </a:p>
      </dsp:txBody>
      <dsp:txXfrm rot="10800000">
        <a:off x="1292030" y="2166336"/>
        <a:ext cx="3266776" cy="833430"/>
      </dsp:txXfrm>
    </dsp:sp>
    <dsp:sp modelId="{E6A1F0EB-56ED-4F14-938C-863D8A8506B1}">
      <dsp:nvSpPr>
        <dsp:cNvPr id="0" name=""/>
        <dsp:cNvSpPr/>
      </dsp:nvSpPr>
      <dsp:spPr>
        <a:xfrm>
          <a:off x="666957" y="2166336"/>
          <a:ext cx="833430" cy="8334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3A40C-3CB2-44A8-A356-F02DF0906F2A}">
      <dsp:nvSpPr>
        <dsp:cNvPr id="0" name=""/>
        <dsp:cNvSpPr/>
      </dsp:nvSpPr>
      <dsp:spPr>
        <a:xfrm rot="10800000">
          <a:off x="1083673" y="3248551"/>
          <a:ext cx="3475133" cy="833430"/>
        </a:xfrm>
        <a:prstGeom prst="homePlate">
          <a:avLst/>
        </a:prstGeom>
        <a:solidFill>
          <a:schemeClr val="accent5">
            <a:hueOff val="3367091"/>
            <a:satOff val="-1901"/>
            <a:lumOff val="-54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52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Discount passes for NFT Collection</a:t>
          </a:r>
          <a:endParaRPr lang="en-GB" sz="2300" kern="1200"/>
        </a:p>
      </dsp:txBody>
      <dsp:txXfrm rot="10800000">
        <a:off x="1292030" y="3248551"/>
        <a:ext cx="3266776" cy="833430"/>
      </dsp:txXfrm>
    </dsp:sp>
    <dsp:sp modelId="{1899F0BB-6430-403E-AC2F-E3AED240A2B1}">
      <dsp:nvSpPr>
        <dsp:cNvPr id="0" name=""/>
        <dsp:cNvSpPr/>
      </dsp:nvSpPr>
      <dsp:spPr>
        <a:xfrm>
          <a:off x="666957" y="3248551"/>
          <a:ext cx="833430" cy="83343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05974" y="1724025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Pioneer Point Coin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96A0B-FD01-4E41-96AD-17A20C7035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1051" y="164325"/>
            <a:ext cx="1146147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Pioneer Point Coin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Pioneer Point Coin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Pioneer Point Coin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30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PP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Pioneer Point Coin (PPC)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Email 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Pioneer Point Coin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514581" cy="1789855"/>
          </a:xfrm>
        </p:spPr>
        <p:txBody>
          <a:bodyPr/>
          <a:lstStyle/>
          <a:p>
            <a:r>
              <a:rPr lang="en-US" dirty="0"/>
              <a:t>Tokenizing </a:t>
            </a:r>
            <a:r>
              <a:rPr lang="en-US" b="0" dirty="0"/>
              <a:t>Pioneer Point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MUHAMMAD SHAHZEB KAYANI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C65B94-02F2-4F50-8C4B-B3061898F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8" y="2445798"/>
            <a:ext cx="2948199" cy="200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Luxury apartments with amazing views!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5869422" cy="295827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Located in East London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Pioneer Point North &amp; Pioneer Point South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200 State of the art Apartments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Restaurants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Gym &amp; Cinema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Net Value : </a:t>
            </a:r>
            <a:r>
              <a:rPr lang="en-US" b="1" dirty="0"/>
              <a:t>£100M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Pioneer Point Coin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086E64-E62F-428D-933D-C675D48BB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8" t="-1376" r="-4268" b="-1376"/>
          <a:stretch/>
        </p:blipFill>
        <p:spPr>
          <a:xfrm>
            <a:off x="9457618" y="4138089"/>
            <a:ext cx="2538404" cy="1691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2DBC4C-D9BE-4E28-8824-3306619C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62" y="1362372"/>
            <a:ext cx="5338344" cy="2857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54EE0-4A50-4F9A-B4A6-054E2468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62" y="4219956"/>
            <a:ext cx="3056684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Digitization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SECURITY TOKEN OFFERING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6323" y="1615168"/>
            <a:ext cx="5475290" cy="781188"/>
          </a:xfrm>
        </p:spPr>
        <p:txBody>
          <a:bodyPr/>
          <a:lstStyle/>
          <a:p>
            <a:pPr algn="ctr"/>
            <a:r>
              <a:rPr lang="en-US" dirty="0"/>
              <a:t>Description of STO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C12EC420-A634-47D6-9B6B-D61D064090B3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994979725"/>
              </p:ext>
            </p:extLst>
          </p:nvPr>
        </p:nvGraphicFramePr>
        <p:xfrm>
          <a:off x="3085648" y="2409548"/>
          <a:ext cx="5827284" cy="394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642">
                  <a:extLst>
                    <a:ext uri="{9D8B030D-6E8A-4147-A177-3AD203B41FA5}">
                      <a16:colId xmlns:a16="http://schemas.microsoft.com/office/drawing/2014/main" val="3322173406"/>
                    </a:ext>
                  </a:extLst>
                </a:gridCol>
                <a:gridCol w="2913642">
                  <a:extLst>
                    <a:ext uri="{9D8B030D-6E8A-4147-A177-3AD203B41FA5}">
                      <a16:colId xmlns:a16="http://schemas.microsoft.com/office/drawing/2014/main" val="1910495216"/>
                    </a:ext>
                  </a:extLst>
                </a:gridCol>
              </a:tblGrid>
              <a:tr h="394680">
                <a:tc>
                  <a:txBody>
                    <a:bodyPr/>
                    <a:lstStyle/>
                    <a:p>
                      <a:r>
                        <a:rPr lang="en-US" sz="1900" dirty="0"/>
                        <a:t>Metric</a:t>
                      </a:r>
                      <a:endParaRPr lang="en-GB" sz="1900" dirty="0"/>
                    </a:p>
                  </a:txBody>
                  <a:tcPr marL="97318" marR="97318" marT="48659" marB="4865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Description</a:t>
                      </a:r>
                      <a:endParaRPr lang="en-GB" sz="1900" dirty="0"/>
                    </a:p>
                  </a:txBody>
                  <a:tcPr marL="97318" marR="97318" marT="48659" marB="48659"/>
                </a:tc>
                <a:extLst>
                  <a:ext uri="{0D108BD9-81ED-4DB2-BD59-A6C34878D82A}">
                    <a16:rowId xmlns:a16="http://schemas.microsoft.com/office/drawing/2014/main" val="1442999624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Security Token Offering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3697350249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Coin Type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Security Token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774748928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Blockchain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Ethereum (ERC20)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2752244854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Token Name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Pioneer Point Coin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762564109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Tracker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PPT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2348425519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Decimals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2858027170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Price Per Token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1 PPC = £200.00 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3870088940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72565" algn="ctr"/>
                        </a:tabLs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Token Supply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500,000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2041109287"/>
                  </a:ext>
                </a:extLst>
              </a:tr>
              <a:tr h="39468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Minimum Investment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£10,000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89" marR="72989" marT="0" marB="0"/>
                </a:tc>
                <a:extLst>
                  <a:ext uri="{0D108BD9-81ED-4DB2-BD59-A6C34878D82A}">
                    <a16:rowId xmlns:a16="http://schemas.microsoft.com/office/drawing/2014/main" val="1174264498"/>
                  </a:ext>
                </a:extLst>
              </a:tr>
            </a:tbl>
          </a:graphicData>
        </a:graphic>
      </p:graphicFrame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D76A8379-123E-42DE-9F1D-6894FB7BE340}"/>
              </a:ext>
            </a:extLst>
          </p:cNvPr>
          <p:cNvSpPr txBox="1">
            <a:spLocks/>
          </p:cNvSpPr>
          <p:nvPr/>
        </p:nvSpPr>
        <p:spPr>
          <a:xfrm>
            <a:off x="518678" y="4448452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Digitization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SECURITY TOKEN OFFERING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D76A8379-123E-42DE-9F1D-6894FB7BE340}"/>
              </a:ext>
            </a:extLst>
          </p:cNvPr>
          <p:cNvSpPr txBox="1">
            <a:spLocks/>
          </p:cNvSpPr>
          <p:nvPr/>
        </p:nvSpPr>
        <p:spPr>
          <a:xfrm>
            <a:off x="518678" y="4448452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GB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68756D4-023B-4EF9-8D8F-D472B444D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293254"/>
              </p:ext>
            </p:extLst>
          </p:nvPr>
        </p:nvGraphicFramePr>
        <p:xfrm>
          <a:off x="2131042" y="1845988"/>
          <a:ext cx="7440561" cy="496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787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</a:t>
            </a:r>
            <a:r>
              <a:rPr lang="en-US" b="0" dirty="0"/>
              <a:t>Distribution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E86E4AE-D605-4B55-B20F-92796D17A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998574"/>
              </p:ext>
            </p:extLst>
          </p:nvPr>
        </p:nvGraphicFramePr>
        <p:xfrm>
          <a:off x="3923930" y="1934339"/>
          <a:ext cx="7775228" cy="45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Initial distribution of PPT!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Pioneer Point Coin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6A673D-FFF1-4CEC-BFA8-BE82CC1D64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Allocation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Development Team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Founders &amp; Advisors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Public Sale Staking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Reserve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endParaRPr lang="en-GB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Vesting Period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Advisors and Public sale: 6 months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Developers and founders: 1 Year</a:t>
            </a:r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Invest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Much easier than traditional ways!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an account on any Crypto Exchange and comply with KYC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Transfer </a:t>
            </a:r>
            <a:r>
              <a:rPr lang="en-US" b="1" dirty="0"/>
              <a:t>USDT/ETH </a:t>
            </a:r>
            <a:r>
              <a:rPr lang="en-US" dirty="0"/>
              <a:t>to the contract address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Amount should be more than minimum investment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Smart contract validates and automatically deposits equivalent </a:t>
            </a:r>
            <a:r>
              <a:rPr lang="en-US" b="1" dirty="0"/>
              <a:t>PPC </a:t>
            </a:r>
            <a:r>
              <a:rPr lang="en-US" dirty="0"/>
              <a:t>to the sender's address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Pioneer Point Coin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Chart Placeholder 11">
            <a:extLst>
              <a:ext uri="{FF2B5EF4-FFF2-40B4-BE49-F238E27FC236}">
                <a16:creationId xmlns:a16="http://schemas.microsoft.com/office/drawing/2014/main" id="{EFBF7B4E-670E-481B-B88E-7C839C0B8C2B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36656" y="2928144"/>
            <a:ext cx="2238375" cy="2238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E4F9E0-232B-4055-8C55-98CC261E9710}"/>
              </a:ext>
            </a:extLst>
          </p:cNvPr>
          <p:cNvSpPr txBox="1"/>
          <p:nvPr/>
        </p:nvSpPr>
        <p:spPr>
          <a:xfrm>
            <a:off x="5670533" y="2338278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Contract address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(PPC - ERC 20)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Earn real profits!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Dividends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90% of profit paid to investors which is automated by the smart contract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Remaining 10% to Staking Reserve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Staking Rewards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Staking Rewards will be paid to participants at a rate of at least 10% per year for a period of 7 years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Pioneer Point Coin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D76A8379-123E-42DE-9F1D-6894FB7BE340}"/>
              </a:ext>
            </a:extLst>
          </p:cNvPr>
          <p:cNvSpPr txBox="1">
            <a:spLocks/>
          </p:cNvSpPr>
          <p:nvPr/>
        </p:nvSpPr>
        <p:spPr>
          <a:xfrm>
            <a:off x="518678" y="4669404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Appreciation - Value of token backed by asset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Expected ROI: 8-10%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07A536D-F2FF-4E08-98D7-6851781D9A0C}"/>
              </a:ext>
            </a:extLst>
          </p:cNvPr>
          <p:cNvSpPr txBox="1">
            <a:spLocks/>
          </p:cNvSpPr>
          <p:nvPr/>
        </p:nvSpPr>
        <p:spPr>
          <a:xfrm>
            <a:off x="518678" y="3888216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Profit Maximization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43908837-E93A-4389-980C-9066B3BE0D96}"/>
              </a:ext>
            </a:extLst>
          </p:cNvPr>
          <p:cNvSpPr txBox="1">
            <a:spLocks/>
          </p:cNvSpPr>
          <p:nvPr/>
        </p:nvSpPr>
        <p:spPr>
          <a:xfrm>
            <a:off x="6196014" y="4739005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PPC as a currency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10% discount if you hold more than 5 PPC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1BE9770C-4572-4A0C-9B11-A890045024E8}"/>
              </a:ext>
            </a:extLst>
          </p:cNvPr>
          <p:cNvSpPr txBox="1">
            <a:spLocks/>
          </p:cNvSpPr>
          <p:nvPr/>
        </p:nvSpPr>
        <p:spPr>
          <a:xfrm>
            <a:off x="6196014" y="3957817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Discounts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64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tokenization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plan for the future!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7015A67-B509-4A99-BD65-D35C8F1BE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293022"/>
              </p:ext>
            </p:extLst>
          </p:nvPr>
        </p:nvGraphicFramePr>
        <p:xfrm>
          <a:off x="3198814" y="2005762"/>
          <a:ext cx="5225764" cy="408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Pioneer Point Coin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1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Muhammad Shahzeb Kayani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+44 7934 950207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w1849984@westminster.ac.uk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8883C-FC74-4325-B54E-0D02C96305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8" y="2445798"/>
            <a:ext cx="2948199" cy="200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2675</TotalTime>
  <Words>325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Gill Sans SemiBold</vt:lpstr>
      <vt:lpstr>Times New Roman</vt:lpstr>
      <vt:lpstr>Wingdings</vt:lpstr>
      <vt:lpstr>Office Theme</vt:lpstr>
      <vt:lpstr>Tokenizing Pioneer Point </vt:lpstr>
      <vt:lpstr>About PP</vt:lpstr>
      <vt:lpstr>Digitization</vt:lpstr>
      <vt:lpstr>Digitization</vt:lpstr>
      <vt:lpstr>Primary Distribution</vt:lpstr>
      <vt:lpstr>How to Invest</vt:lpstr>
      <vt:lpstr>Benefits</vt:lpstr>
      <vt:lpstr>Post tokenization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Shahzeb kayani</dc:creator>
  <cp:lastModifiedBy>Shahzeb kayani</cp:lastModifiedBy>
  <cp:revision>10</cp:revision>
  <dcterms:created xsi:type="dcterms:W3CDTF">2022-04-09T01:25:18Z</dcterms:created>
  <dcterms:modified xsi:type="dcterms:W3CDTF">2022-04-14T10:17:57Z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