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65" r:id="rId2"/>
    <p:sldId id="264" r:id="rId3"/>
    <p:sldId id="300" r:id="rId4"/>
    <p:sldId id="274" r:id="rId5"/>
    <p:sldId id="291" r:id="rId6"/>
    <p:sldId id="302" r:id="rId7"/>
    <p:sldId id="279" r:id="rId8"/>
    <p:sldId id="276" r:id="rId9"/>
    <p:sldId id="284" r:id="rId10"/>
    <p:sldId id="292" r:id="rId11"/>
    <p:sldId id="283" r:id="rId12"/>
    <p:sldId id="293" r:id="rId13"/>
    <p:sldId id="294" r:id="rId14"/>
    <p:sldId id="295" r:id="rId15"/>
    <p:sldId id="290" r:id="rId16"/>
    <p:sldId id="299" r:id="rId17"/>
    <p:sldId id="296" r:id="rId18"/>
    <p:sldId id="297" r:id="rId19"/>
    <p:sldId id="301" r:id="rId20"/>
    <p:sldId id="266" r:id="rId21"/>
  </p:sldIdLst>
  <p:sldSz cx="12192000" cy="6858000"/>
  <p:notesSz cx="6858000" cy="9144000"/>
  <p:embeddedFontLst>
    <p:embeddedFont>
      <p:font typeface="KoPub돋움체 Bold" panose="02020603020101020101" pitchFamily="18" charset="-127"/>
      <p:regular r:id="rId23"/>
    </p:embeddedFont>
    <p:embeddedFont>
      <p:font typeface="KoPub돋움체 Medium" panose="02020603020101020101" pitchFamily="18" charset="-127"/>
      <p:regular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3E3E3E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3" autoAdjust="0"/>
    <p:restoredTop sz="95208" autoAdjust="0"/>
  </p:normalViewPr>
  <p:slideViewPr>
    <p:cSldViewPr snapToGrid="0">
      <p:cViewPr varScale="1">
        <p:scale>
          <a:sx n="109" d="100"/>
          <a:sy n="109" d="100"/>
        </p:scale>
        <p:origin x="70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16678E-8B53-4539-8B41-88DC654852A9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AAF12-C1EC-482C-9D59-170044D96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44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최근 </a:t>
            </a:r>
            <a:r>
              <a:rPr lang="en-US" altLang="ko-KR" dirty="0" err="1"/>
              <a:t>Tensorflow</a:t>
            </a:r>
            <a:r>
              <a:rPr lang="en-US" altLang="ko-KR" dirty="0"/>
              <a:t>, </a:t>
            </a:r>
            <a:r>
              <a:rPr lang="en-US" altLang="ko-KR" dirty="0" err="1"/>
              <a:t>Keras</a:t>
            </a:r>
            <a:r>
              <a:rPr lang="ko-KR" altLang="en-US" dirty="0"/>
              <a:t>등 인공지능을 활용할 방법들이 다양해지면서 많은 인공지능 관련 프로그램들이 </a:t>
            </a:r>
            <a:r>
              <a:rPr lang="ko-KR" altLang="en-US" dirty="0" err="1"/>
              <a:t>쏟아져나오고있다</a:t>
            </a:r>
            <a:r>
              <a:rPr lang="en-US" altLang="ko-KR" dirty="0"/>
              <a:t>. </a:t>
            </a:r>
            <a:r>
              <a:rPr lang="ko-KR" altLang="en-US" dirty="0"/>
              <a:t>그래서 우리는 실생활에서 </a:t>
            </a:r>
          </a:p>
          <a:p>
            <a:r>
              <a:rPr lang="ko-KR" altLang="en-US" dirty="0" err="1"/>
              <a:t>활용할수있는</a:t>
            </a:r>
            <a:r>
              <a:rPr lang="ko-KR" altLang="en-US" dirty="0"/>
              <a:t> 인공지능을 만들고자 하였다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현재 우리는 학교를 다니면서 언제나 출석이라는 방식을 통해 우리가 학교에 왔음을 증명 및 </a:t>
            </a:r>
            <a:r>
              <a:rPr lang="ko-KR" altLang="en-US" dirty="0" err="1"/>
              <a:t>관리를한다</a:t>
            </a:r>
            <a:r>
              <a:rPr lang="en-US" altLang="ko-KR" dirty="0"/>
              <a:t>. </a:t>
            </a:r>
            <a:r>
              <a:rPr lang="ko-KR" altLang="en-US" dirty="0"/>
              <a:t>그리고 이 귀찮은 과정을 자동화 하기위해</a:t>
            </a:r>
          </a:p>
          <a:p>
            <a:r>
              <a:rPr lang="ko-KR" altLang="en-US" dirty="0"/>
              <a:t>지금까지도 지문인식</a:t>
            </a:r>
            <a:r>
              <a:rPr lang="en-US" altLang="ko-KR" dirty="0"/>
              <a:t>, </a:t>
            </a:r>
            <a:r>
              <a:rPr lang="ko-KR" altLang="en-US" dirty="0" err="1"/>
              <a:t>전자출결등</a:t>
            </a:r>
            <a:r>
              <a:rPr lang="ko-KR" altLang="en-US" dirty="0"/>
              <a:t> 많은 시도들이 있었다</a:t>
            </a:r>
            <a:r>
              <a:rPr lang="en-US" altLang="ko-KR" dirty="0"/>
              <a:t>. </a:t>
            </a:r>
            <a:r>
              <a:rPr lang="ko-KR" altLang="en-US" dirty="0"/>
              <a:t>그러나 지금 까지의 출석의 형태는 학생들이 자신이 학교에 왔음을 알려주는 수동적인 방식</a:t>
            </a:r>
          </a:p>
          <a:p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그리하여 우리는 얼굴 인식을 통한 자동 출결 확인 및 학생의 강의실내 위치여부를 메인 서버를 통해 </a:t>
            </a:r>
            <a:r>
              <a:rPr lang="en-US" altLang="ko-KR" dirty="0"/>
              <a:t>DB</a:t>
            </a:r>
            <a:r>
              <a:rPr lang="ko-KR" altLang="en-US" dirty="0"/>
              <a:t>에 저장하고 그 </a:t>
            </a:r>
            <a:r>
              <a:rPr lang="en-US" altLang="ko-KR" dirty="0"/>
              <a:t>DB</a:t>
            </a:r>
            <a:r>
              <a:rPr lang="ko-KR" altLang="en-US" dirty="0"/>
              <a:t>에 저장된 정보를</a:t>
            </a:r>
          </a:p>
          <a:p>
            <a:r>
              <a:rPr lang="ko-KR" altLang="en-US" dirty="0"/>
              <a:t>관리자 클라이언트를 통해 </a:t>
            </a:r>
            <a:r>
              <a:rPr lang="ko-KR" altLang="en-US" dirty="0" err="1"/>
              <a:t>시각화하여</a:t>
            </a:r>
            <a:r>
              <a:rPr lang="ko-KR" altLang="en-US" dirty="0"/>
              <a:t> 관리자에게 학생들의 출결 및 위치 여부 정보를 제공한다</a:t>
            </a:r>
            <a:r>
              <a:rPr lang="en-US" altLang="ko-KR" dirty="0"/>
              <a:t>. </a:t>
            </a:r>
            <a:r>
              <a:rPr lang="ko-KR" altLang="en-US" dirty="0"/>
              <a:t>또한 </a:t>
            </a:r>
            <a:r>
              <a:rPr lang="ko-KR" altLang="en-US" dirty="0" err="1"/>
              <a:t>챗봇</a:t>
            </a:r>
            <a:r>
              <a:rPr lang="ko-KR" altLang="en-US" dirty="0"/>
              <a:t> 기능을 활용하여 모르는 사람이 강의실</a:t>
            </a:r>
          </a:p>
          <a:p>
            <a:r>
              <a:rPr lang="ko-KR" altLang="en-US" dirty="0"/>
              <a:t>방문 시 프로그램이 알아서 질의 응답을 통해 사람들에게 비트관련 정보를 제공한다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AAF12-C1EC-482C-9D59-170044D9672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213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키워드 추가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AAF12-C1EC-482C-9D59-170044D9672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444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AAF12-C1EC-482C-9D59-170044D9672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342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AAF12-C1EC-482C-9D59-170044D9672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202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76BD0-08BD-476F-968D-782BF015B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E21172-9CBF-46BB-A7BD-57074FADF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55A0EF-9A80-479C-8CB8-7DD8DD00E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ED48-A867-411C-9043-081329D99E75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025B45-2E16-497D-AAB1-720A9A6F4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847ABE-466B-4F01-8927-FA48335BD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245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800BE-B5B6-4CD0-A486-F5494BC78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79330F-B592-467C-9EDE-74BAA30FC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931865-4C37-4B1E-B771-6DBC2C93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ED48-A867-411C-9043-081329D99E75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D97A57-48CC-4A4A-BD8D-17877065A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FA47B9-621C-4E13-8752-820A7B02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350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D5DA28-39C1-4BF0-A5CA-B4BDD9F89A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BBC29D-4CC5-44BC-94C8-7AF9E9074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F769EF-B9CC-4CE2-BE3F-AAC736643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ED48-A867-411C-9043-081329D99E75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4C12FF-903B-4AA0-B9B6-167BEDD6A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008364-CDA2-4336-950B-AA3B23C6A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618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674F81-EA1A-4256-ACB2-466B9559A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1CE2AC-AED8-408C-B72B-98EC5765C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C76344-2CCE-4C09-99DC-5A231E048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ED48-A867-411C-9043-081329D99E75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077C86-EAD7-4A3A-BE1F-4977F3374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63FE0-A3A3-4E78-B80A-32D71AEC8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014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0322A-7CA2-4119-8AC9-5AAD6A81A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961F17-FCD2-4FD6-BDDF-8B398905E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74E1D0-4253-406D-A074-E8C086A1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ED48-A867-411C-9043-081329D99E75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21037E-6B1D-4635-9F6F-94AC7C499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E8D657-0A98-4365-AFBC-63CF10993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18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06F4A2-9987-4AF3-879F-621409272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EA03AC-A586-452D-B5D3-A5D3FBF595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96E016-8E30-4849-BA1B-BF048479A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F51270-A68F-40CD-8FDE-EC328E03B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ED48-A867-411C-9043-081329D99E75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2BD9E8-4F4B-4236-8B05-45169AB00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E08A22-96DC-47C2-BE5C-30FFBADF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61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C2B67-D65C-440D-A1CA-7F0200091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A152C1-3B9A-4AFF-91B2-5A826B2DE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06E387-D99F-4B81-BB94-2A4BA90D1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340108-49DD-462A-BE7E-B5065DBE5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6744C3F-8B44-4288-9F0C-013C88A28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F97551-7944-48A8-96B9-30BF745A2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ED48-A867-411C-9043-081329D99E75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B96D4E-3BBD-472A-BAB3-FE450816F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BF843F-6E2F-4E6E-A5BF-84FD5DB24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23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9ADA0-6B8C-4309-B739-1FA3EF74C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08DE71-2E9D-4C3A-B4F5-ABD10E1B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ED48-A867-411C-9043-081329D99E75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AE3971-206F-4D91-BB9F-2EDFE3A74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9D4D39-6A27-4E68-9D7B-BF7CB0BA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625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7E3969-DD19-4E51-9D54-F7DFE202D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ED48-A867-411C-9043-081329D99E75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EF1D79-DDFC-4923-A2A4-197FE0A84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E35F3B-8499-40AE-8CC4-F01DC94D1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84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7D12A2-6FB1-42C8-827A-B5D386800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0F2BF0-5B04-4EA7-865A-82BDDB431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7E176D-D06E-49F8-95F4-176180BEF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3E40F3-FDA8-4345-A91C-A5F774B49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ED48-A867-411C-9043-081329D99E75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E2B805-A553-47A3-92BC-39AD89513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4327F9-B41A-4094-9F2C-01281D48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293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DF85A-4E74-4A41-B7E3-21205E072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054321-37C4-42D1-95E9-0D09C201FC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137F37-0E79-485F-8D4C-1286A811F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8ED92E-6E59-46C0-B745-6BA533F1B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ED48-A867-411C-9043-081329D99E75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69162E-17FE-44F9-88DE-60EFD010F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95EC9F-D160-4257-A4E5-9BF20A31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23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799F91D-FB5D-4338-AEAE-70406C3EB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AC732A-1E4A-4DE5-B7B6-3DFFFED24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7C9294-75B2-4F37-BD86-FF35AB1051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2ED48-A867-411C-9043-081329D99E75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4C4229-946C-4D3A-B13C-3800B7AF1D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2BC7A7-CABA-4521-9E41-F68B70072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598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6CB8BF9-0E46-4E68-93A0-0CCF62F9F7E8}"/>
              </a:ext>
            </a:extLst>
          </p:cNvPr>
          <p:cNvSpPr txBox="1"/>
          <p:nvPr/>
        </p:nvSpPr>
        <p:spPr>
          <a:xfrm>
            <a:off x="728854" y="2582934"/>
            <a:ext cx="1052974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500" dirty="0" err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텐서</a:t>
            </a:r>
            <a:r>
              <a:rPr lang="ko-KR" altLang="en-US" sz="35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플로우를 활용한 얼굴인식 프로그램</a:t>
            </a:r>
            <a:endParaRPr lang="en-US" altLang="ko-KR" sz="35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r"/>
            <a:r>
              <a:rPr lang="en-US" altLang="ko-KR" sz="35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35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자동 출결 관리</a:t>
            </a:r>
            <a:r>
              <a:rPr lang="en-US" altLang="ko-KR" sz="35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endParaRPr lang="ko-KR" altLang="en-US" sz="35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32F512A-368A-4B8C-829C-AB89F78DD98A}"/>
              </a:ext>
            </a:extLst>
          </p:cNvPr>
          <p:cNvCxnSpPr>
            <a:cxnSpLocks/>
          </p:cNvCxnSpPr>
          <p:nvPr/>
        </p:nvCxnSpPr>
        <p:spPr>
          <a:xfrm flipH="1">
            <a:off x="1790267" y="3752485"/>
            <a:ext cx="938605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34D09DE-BFAD-49F4-BEE6-A17370FB705F}"/>
              </a:ext>
            </a:extLst>
          </p:cNvPr>
          <p:cNvSpPr txBox="1"/>
          <p:nvPr/>
        </p:nvSpPr>
        <p:spPr>
          <a:xfrm>
            <a:off x="8730762" y="3821482"/>
            <a:ext cx="24455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5</a:t>
            </a:r>
            <a:r>
              <a:rPr lang="ko-KR" altLang="en-US"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 </a:t>
            </a:r>
            <a:r>
              <a:rPr lang="en-US" altLang="ko-KR"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5</a:t>
            </a:r>
            <a:r>
              <a:rPr lang="ko-KR" altLang="en-US" sz="2000" dirty="0" err="1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억개</a:t>
            </a:r>
            <a:endParaRPr lang="en-US" altLang="ko-KR" sz="20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r"/>
            <a:r>
              <a:rPr lang="ko-KR" altLang="en-US" sz="20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팀장 </a:t>
            </a:r>
            <a:r>
              <a:rPr lang="en-US" altLang="ko-KR" sz="20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</a:t>
            </a:r>
            <a:r>
              <a:rPr lang="ko-KR" altLang="en-US" sz="20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2000" dirty="0" err="1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김대정</a:t>
            </a:r>
            <a:endParaRPr lang="en-US" altLang="ko-KR" sz="20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r"/>
            <a:r>
              <a:rPr lang="ko-KR" altLang="en-US" sz="20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팀원 </a:t>
            </a:r>
            <a:r>
              <a:rPr lang="en-US" altLang="ko-KR" sz="20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</a:t>
            </a:r>
            <a:r>
              <a:rPr lang="ko-KR" altLang="en-US" sz="20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박승현</a:t>
            </a:r>
            <a:r>
              <a:rPr lang="en-US" altLang="ko-KR" sz="20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</a:p>
          <a:p>
            <a:pPr algn="r"/>
            <a:r>
              <a:rPr lang="ko-KR" altLang="en-US" sz="20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조진수</a:t>
            </a:r>
            <a:endParaRPr lang="en-US" altLang="ko-KR" sz="20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r"/>
            <a:r>
              <a:rPr lang="ko-KR" altLang="en-US" sz="2000" dirty="0" err="1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정찬묵</a:t>
            </a:r>
            <a:endParaRPr lang="en-US" altLang="ko-KR" sz="20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r"/>
            <a:r>
              <a:rPr lang="ko-KR" altLang="en-US" sz="20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최유진</a:t>
            </a:r>
          </a:p>
        </p:txBody>
      </p:sp>
    </p:spTree>
    <p:extLst>
      <p:ext uri="{BB962C8B-B14F-4D97-AF65-F5344CB8AC3E}">
        <p14:creationId xmlns:p14="http://schemas.microsoft.com/office/powerpoint/2010/main" val="3487057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2231021-D999-465E-8D29-B938D6850448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024427B-3492-4B14-99EF-AF8AC971323C}"/>
              </a:ext>
            </a:extLst>
          </p:cNvPr>
          <p:cNvSpPr txBox="1"/>
          <p:nvPr/>
        </p:nvSpPr>
        <p:spPr>
          <a:xfrm>
            <a:off x="250767" y="157951"/>
            <a:ext cx="1851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기능 흐름도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06E5143-6ACB-4FAE-8DED-066B238058FD}"/>
              </a:ext>
            </a:extLst>
          </p:cNvPr>
          <p:cNvGrpSpPr/>
          <p:nvPr/>
        </p:nvGrpSpPr>
        <p:grpSpPr>
          <a:xfrm>
            <a:off x="1734527" y="1294891"/>
            <a:ext cx="8722946" cy="5213445"/>
            <a:chOff x="1371600" y="920547"/>
            <a:chExt cx="8722946" cy="5213445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30D0B8A8-EB1D-413F-AAFA-152044336B8F}"/>
                </a:ext>
              </a:extLst>
            </p:cNvPr>
            <p:cNvGrpSpPr/>
            <p:nvPr/>
          </p:nvGrpSpPr>
          <p:grpSpPr>
            <a:xfrm>
              <a:off x="1371600" y="920547"/>
              <a:ext cx="8722946" cy="5213445"/>
              <a:chOff x="1371600" y="920547"/>
              <a:chExt cx="8722946" cy="5213445"/>
            </a:xfrm>
            <a:solidFill>
              <a:srgbClr val="F2F2F2"/>
            </a:solidFill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E2A81173-C81D-4D7A-B4E4-149DAC7FE728}"/>
                  </a:ext>
                </a:extLst>
              </p:cNvPr>
              <p:cNvSpPr/>
              <p:nvPr/>
            </p:nvSpPr>
            <p:spPr>
              <a:xfrm>
                <a:off x="1371600" y="1178170"/>
                <a:ext cx="8722946" cy="495582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사각형: 둥근 모서리 70">
                <a:extLst>
                  <a:ext uri="{FF2B5EF4-FFF2-40B4-BE49-F238E27FC236}">
                    <a16:creationId xmlns:a16="http://schemas.microsoft.com/office/drawing/2014/main" id="{4E084CA4-4CD8-4F1D-9CE8-2FCBC688ABE6}"/>
                  </a:ext>
                </a:extLst>
              </p:cNvPr>
              <p:cNvSpPr/>
              <p:nvPr/>
            </p:nvSpPr>
            <p:spPr>
              <a:xfrm>
                <a:off x="4441219" y="920547"/>
                <a:ext cx="2540977" cy="502566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Face Recognition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63FB38A-734C-4FFD-AEEA-88D8667F931E}"/>
                </a:ext>
              </a:extLst>
            </p:cNvPr>
            <p:cNvSpPr/>
            <p:nvPr/>
          </p:nvSpPr>
          <p:spPr>
            <a:xfrm>
              <a:off x="3093641" y="1608656"/>
              <a:ext cx="2122415" cy="582004"/>
            </a:xfrm>
            <a:prstGeom prst="roundRect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Load Model &amp;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Embedding Data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351961FE-42E3-49FD-8DC8-345E245165DE}"/>
                </a:ext>
              </a:extLst>
            </p:cNvPr>
            <p:cNvSpPr/>
            <p:nvPr/>
          </p:nvSpPr>
          <p:spPr>
            <a:xfrm>
              <a:off x="7268569" y="3946302"/>
              <a:ext cx="2122415" cy="582004"/>
            </a:xfrm>
            <a:prstGeom prst="roundRect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Embedding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Faces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8371ADE8-D0C3-41FA-A818-10759D26D404}"/>
                </a:ext>
              </a:extLst>
            </p:cNvPr>
            <p:cNvSpPr/>
            <p:nvPr/>
          </p:nvSpPr>
          <p:spPr>
            <a:xfrm>
              <a:off x="6207362" y="1608656"/>
              <a:ext cx="2122415" cy="582004"/>
            </a:xfrm>
            <a:prstGeom prst="roundRect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Video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Capture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7912C368-1361-44EC-B68E-7847C6E05562}"/>
                </a:ext>
              </a:extLst>
            </p:cNvPr>
            <p:cNvSpPr/>
            <p:nvPr/>
          </p:nvSpPr>
          <p:spPr>
            <a:xfrm>
              <a:off x="4644014" y="3946302"/>
              <a:ext cx="2122415" cy="582004"/>
            </a:xfrm>
            <a:prstGeom prst="roundRect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Locate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Faces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FEBB005E-B7DD-4DC7-B143-322F57C93F06}"/>
                </a:ext>
              </a:extLst>
            </p:cNvPr>
            <p:cNvSpPr/>
            <p:nvPr/>
          </p:nvSpPr>
          <p:spPr>
            <a:xfrm>
              <a:off x="4650501" y="5164789"/>
              <a:ext cx="2122415" cy="582004"/>
            </a:xfrm>
            <a:prstGeom prst="roundRect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Draw 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Image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6D2AD336-218A-4B2A-B856-6E266DCD5C2C}"/>
                </a:ext>
              </a:extLst>
            </p:cNvPr>
            <p:cNvSpPr/>
            <p:nvPr/>
          </p:nvSpPr>
          <p:spPr>
            <a:xfrm>
              <a:off x="4650501" y="2727815"/>
              <a:ext cx="2122415" cy="582004"/>
            </a:xfrm>
            <a:prstGeom prst="roundRect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Process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Capture Image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9B1DB5EC-6EBB-4908-806E-2D56FB6F857E}"/>
                </a:ext>
              </a:extLst>
            </p:cNvPr>
            <p:cNvSpPr/>
            <p:nvPr/>
          </p:nvSpPr>
          <p:spPr>
            <a:xfrm>
              <a:off x="2019459" y="3946302"/>
              <a:ext cx="2122415" cy="582004"/>
            </a:xfrm>
            <a:prstGeom prst="roundRect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Detect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Faces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CF41363D-D4E1-4A21-A537-E71BAAE4E570}"/>
                </a:ext>
              </a:extLst>
            </p:cNvPr>
            <p:cNvCxnSpPr>
              <a:cxnSpLocks/>
              <a:stCxn id="8" idx="2"/>
              <a:endCxn id="11" idx="0"/>
            </p:cNvCxnSpPr>
            <p:nvPr/>
          </p:nvCxnSpPr>
          <p:spPr>
            <a:xfrm rot="5400000">
              <a:off x="6221563" y="1680807"/>
              <a:ext cx="537155" cy="155686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14984D69-F4F5-4B04-9120-03CE1E5FD59A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 rot="5400000">
              <a:off x="4077947" y="2312539"/>
              <a:ext cx="636483" cy="263104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연결선: 꺾임 21">
              <a:extLst>
                <a:ext uri="{FF2B5EF4-FFF2-40B4-BE49-F238E27FC236}">
                  <a16:creationId xmlns:a16="http://schemas.microsoft.com/office/drawing/2014/main" id="{62C01429-DC96-4CC7-ADCF-64D91388BB90}"/>
                </a:ext>
              </a:extLst>
            </p:cNvPr>
            <p:cNvCxnSpPr>
              <a:cxnSpLocks/>
              <a:stCxn id="7" idx="2"/>
              <a:endCxn id="10" idx="0"/>
            </p:cNvCxnSpPr>
            <p:nvPr/>
          </p:nvCxnSpPr>
          <p:spPr>
            <a:xfrm rot="5400000">
              <a:off x="6702502" y="3537513"/>
              <a:ext cx="636483" cy="261806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98288304-69B3-4482-827A-145E35293D7D}"/>
                </a:ext>
              </a:extLst>
            </p:cNvPr>
            <p:cNvCxnSpPr>
              <a:stCxn id="6" idx="3"/>
              <a:endCxn id="8" idx="1"/>
            </p:cNvCxnSpPr>
            <p:nvPr/>
          </p:nvCxnSpPr>
          <p:spPr>
            <a:xfrm>
              <a:off x="5216056" y="1899658"/>
              <a:ext cx="99130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0D7CCF2D-93B7-4F45-8057-074F6240F79A}"/>
                </a:ext>
              </a:extLst>
            </p:cNvPr>
            <p:cNvCxnSpPr>
              <a:stCxn id="12" idx="3"/>
              <a:endCxn id="9" idx="1"/>
            </p:cNvCxnSpPr>
            <p:nvPr/>
          </p:nvCxnSpPr>
          <p:spPr>
            <a:xfrm>
              <a:off x="4141874" y="4237304"/>
              <a:ext cx="5021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29C83FA7-09BA-42DE-9AB6-03B2B40BF517}"/>
                </a:ext>
              </a:extLst>
            </p:cNvPr>
            <p:cNvCxnSpPr>
              <a:stCxn id="9" idx="3"/>
              <a:endCxn id="7" idx="1"/>
            </p:cNvCxnSpPr>
            <p:nvPr/>
          </p:nvCxnSpPr>
          <p:spPr>
            <a:xfrm>
              <a:off x="6766429" y="4237304"/>
              <a:ext cx="5021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00D12F6E-04DB-46A9-9E2A-34E9EDDE5BC7}"/>
              </a:ext>
            </a:extLst>
          </p:cNvPr>
          <p:cNvSpPr txBox="1"/>
          <p:nvPr/>
        </p:nvSpPr>
        <p:spPr>
          <a:xfrm>
            <a:off x="265282" y="724008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얼굴 인식 기술</a:t>
            </a:r>
          </a:p>
        </p:txBody>
      </p:sp>
    </p:spTree>
    <p:extLst>
      <p:ext uri="{BB962C8B-B14F-4D97-AF65-F5344CB8AC3E}">
        <p14:creationId xmlns:p14="http://schemas.microsoft.com/office/powerpoint/2010/main" val="416544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1223DCF-5C6F-403F-888D-2FA7EFB3ACA2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3876D1A-FB43-4090-A2E1-BBF0BE9FCD9A}"/>
              </a:ext>
            </a:extLst>
          </p:cNvPr>
          <p:cNvSpPr txBox="1"/>
          <p:nvPr/>
        </p:nvSpPr>
        <p:spPr>
          <a:xfrm>
            <a:off x="250767" y="157951"/>
            <a:ext cx="1851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기능 흐름도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C60D03-0643-48BD-8260-C1519915858E}"/>
              </a:ext>
            </a:extLst>
          </p:cNvPr>
          <p:cNvSpPr txBox="1"/>
          <p:nvPr/>
        </p:nvSpPr>
        <p:spPr>
          <a:xfrm>
            <a:off x="265282" y="72400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실시간 정보 제공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C2A2871-0072-471D-AAAF-9C070237F7B3}"/>
              </a:ext>
            </a:extLst>
          </p:cNvPr>
          <p:cNvSpPr/>
          <p:nvPr/>
        </p:nvSpPr>
        <p:spPr>
          <a:xfrm>
            <a:off x="132975" y="1655748"/>
            <a:ext cx="5678684" cy="5007309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D0BD682-EAEC-484B-91A7-B893CDC76DE2}"/>
              </a:ext>
            </a:extLst>
          </p:cNvPr>
          <p:cNvSpPr/>
          <p:nvPr/>
        </p:nvSpPr>
        <p:spPr>
          <a:xfrm>
            <a:off x="237761" y="1357299"/>
            <a:ext cx="1978857" cy="535467"/>
          </a:xfrm>
          <a:prstGeom prst="round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 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7AF85A2-DF71-420E-BA0F-0FA9CF6C5AA9}"/>
              </a:ext>
            </a:extLst>
          </p:cNvPr>
          <p:cNvSpPr/>
          <p:nvPr/>
        </p:nvSpPr>
        <p:spPr>
          <a:xfrm>
            <a:off x="2798879" y="1978889"/>
            <a:ext cx="2896063" cy="1907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EB228C9-089D-4A38-B2FC-091A633F6999}"/>
              </a:ext>
            </a:extLst>
          </p:cNvPr>
          <p:cNvSpPr txBox="1"/>
          <p:nvPr/>
        </p:nvSpPr>
        <p:spPr>
          <a:xfrm>
            <a:off x="3787433" y="1984993"/>
            <a:ext cx="1407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Server</a:t>
            </a:r>
            <a:endParaRPr lang="ko-KR" altLang="en-US" dirty="0"/>
          </a:p>
        </p:txBody>
      </p: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5388B847-DCB0-4101-8490-AF2FAA06A696}"/>
              </a:ext>
            </a:extLst>
          </p:cNvPr>
          <p:cNvGrpSpPr/>
          <p:nvPr/>
        </p:nvGrpSpPr>
        <p:grpSpPr>
          <a:xfrm>
            <a:off x="237761" y="4572623"/>
            <a:ext cx="2456331" cy="1933683"/>
            <a:chOff x="237761" y="1952517"/>
            <a:chExt cx="2456331" cy="193368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79E78A7-EDAA-4978-92B8-A61226253B61}"/>
                </a:ext>
              </a:extLst>
            </p:cNvPr>
            <p:cNvSpPr/>
            <p:nvPr/>
          </p:nvSpPr>
          <p:spPr>
            <a:xfrm>
              <a:off x="237761" y="1978890"/>
              <a:ext cx="2456331" cy="19073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A89D94E-5C47-41F5-9269-EA8BA8486717}"/>
                </a:ext>
              </a:extLst>
            </p:cNvPr>
            <p:cNvSpPr txBox="1"/>
            <p:nvPr/>
          </p:nvSpPr>
          <p:spPr>
            <a:xfrm>
              <a:off x="754565" y="1952517"/>
              <a:ext cx="1543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DB Connect</a:t>
              </a:r>
              <a:endParaRPr lang="ko-KR" altLang="en-US" dirty="0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EAB4C8ED-FB69-4772-A4C9-CD8B6CF2ABAA}"/>
                </a:ext>
              </a:extLst>
            </p:cNvPr>
            <p:cNvSpPr/>
            <p:nvPr/>
          </p:nvSpPr>
          <p:spPr>
            <a:xfrm>
              <a:off x="440430" y="2397078"/>
              <a:ext cx="1978857" cy="535467"/>
            </a:xfrm>
            <a:prstGeom prst="roundRect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Conncet</a:t>
              </a:r>
              <a:r>
                <a:rPr lang="en-US" altLang="ko-KR" dirty="0">
                  <a:solidFill>
                    <a:schemeClr val="tx1"/>
                  </a:solidFill>
                </a:rPr>
                <a:t> DB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88A44D74-BB1E-4DD3-80C0-8493DBB6EA3D}"/>
                </a:ext>
              </a:extLst>
            </p:cNvPr>
            <p:cNvSpPr/>
            <p:nvPr/>
          </p:nvSpPr>
          <p:spPr>
            <a:xfrm>
              <a:off x="440430" y="3128831"/>
              <a:ext cx="1978857" cy="535467"/>
            </a:xfrm>
            <a:prstGeom prst="roundRect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DisConncet</a:t>
              </a:r>
              <a:r>
                <a:rPr lang="en-US" altLang="ko-KR" dirty="0">
                  <a:solidFill>
                    <a:schemeClr val="tx1"/>
                  </a:solidFill>
                </a:rPr>
                <a:t> DB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C57E8CF8-B822-4E3B-BD46-9C411B59D5B5}"/>
              </a:ext>
            </a:extLst>
          </p:cNvPr>
          <p:cNvGrpSpPr/>
          <p:nvPr/>
        </p:nvGrpSpPr>
        <p:grpSpPr>
          <a:xfrm>
            <a:off x="237761" y="1969139"/>
            <a:ext cx="2456331" cy="2491090"/>
            <a:chOff x="237761" y="4044123"/>
            <a:chExt cx="2456331" cy="2491090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D1A2F3D-C569-4C0A-8675-BED1C421BF85}"/>
                </a:ext>
              </a:extLst>
            </p:cNvPr>
            <p:cNvGrpSpPr/>
            <p:nvPr/>
          </p:nvGrpSpPr>
          <p:grpSpPr>
            <a:xfrm>
              <a:off x="237761" y="4044123"/>
              <a:ext cx="2456331" cy="2491090"/>
              <a:chOff x="574937" y="5355206"/>
              <a:chExt cx="2734408" cy="1180006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9E6E03FD-0356-4F92-BD8F-B4103BDBCFE9}"/>
                  </a:ext>
                </a:extLst>
              </p:cNvPr>
              <p:cNvSpPr/>
              <p:nvPr/>
            </p:nvSpPr>
            <p:spPr>
              <a:xfrm>
                <a:off x="574937" y="5355206"/>
                <a:ext cx="2734408" cy="1180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2055F54-6CA8-43F5-AE38-0039D2985348}"/>
                  </a:ext>
                </a:extLst>
              </p:cNvPr>
              <p:cNvSpPr txBox="1"/>
              <p:nvPr/>
            </p:nvSpPr>
            <p:spPr>
              <a:xfrm>
                <a:off x="1274340" y="5373379"/>
                <a:ext cx="1616842" cy="1749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Parse Data</a:t>
                </a:r>
                <a:endParaRPr lang="ko-KR" altLang="en-US" dirty="0"/>
              </a:p>
            </p:txBody>
          </p:sp>
        </p:grp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4F2E27DD-2B49-445C-B310-7102BE428D95}"/>
                </a:ext>
              </a:extLst>
            </p:cNvPr>
            <p:cNvSpPr/>
            <p:nvPr/>
          </p:nvSpPr>
          <p:spPr>
            <a:xfrm>
              <a:off x="476497" y="4789610"/>
              <a:ext cx="1978857" cy="377546"/>
            </a:xfrm>
            <a:prstGeom prst="roundRect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ParsebyData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839EC012-B294-429E-B373-4E061DD29A18}"/>
                </a:ext>
              </a:extLst>
            </p:cNvPr>
            <p:cNvGrpSpPr/>
            <p:nvPr/>
          </p:nvGrpSpPr>
          <p:grpSpPr>
            <a:xfrm>
              <a:off x="339596" y="5492684"/>
              <a:ext cx="2252661" cy="682346"/>
              <a:chOff x="658234" y="5058464"/>
              <a:chExt cx="2507680" cy="682346"/>
            </a:xfrm>
          </p:grpSpPr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038F22F0-1B6F-4367-B70B-94C0BB8DE448}"/>
                  </a:ext>
                </a:extLst>
              </p:cNvPr>
              <p:cNvSpPr/>
              <p:nvPr/>
            </p:nvSpPr>
            <p:spPr>
              <a:xfrm>
                <a:off x="658234" y="5058464"/>
                <a:ext cx="2202880" cy="377546"/>
              </a:xfrm>
              <a:prstGeom prst="roundRect">
                <a:avLst/>
              </a:prstGeom>
              <a:solidFill>
                <a:srgbClr val="F2F2F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2F6C7213-CABF-4B81-A0B7-3E3524278961}"/>
                  </a:ext>
                </a:extLst>
              </p:cNvPr>
              <p:cNvSpPr/>
              <p:nvPr/>
            </p:nvSpPr>
            <p:spPr>
              <a:xfrm>
                <a:off x="810634" y="5210864"/>
                <a:ext cx="2202880" cy="377546"/>
              </a:xfrm>
              <a:prstGeom prst="roundRect">
                <a:avLst/>
              </a:prstGeom>
              <a:solidFill>
                <a:srgbClr val="F2F2F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사각형: 둥근 모서리 57">
                <a:extLst>
                  <a:ext uri="{FF2B5EF4-FFF2-40B4-BE49-F238E27FC236}">
                    <a16:creationId xmlns:a16="http://schemas.microsoft.com/office/drawing/2014/main" id="{F0B3D38B-526D-4FD6-B8A4-9E328E4B04A7}"/>
                  </a:ext>
                </a:extLst>
              </p:cNvPr>
              <p:cNvSpPr/>
              <p:nvPr/>
            </p:nvSpPr>
            <p:spPr>
              <a:xfrm>
                <a:off x="963034" y="5363264"/>
                <a:ext cx="2202880" cy="377546"/>
              </a:xfrm>
              <a:prstGeom prst="roundRect">
                <a:avLst/>
              </a:prstGeom>
              <a:solidFill>
                <a:srgbClr val="F2F2F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Select, Update, Insert</a:t>
                </a:r>
              </a:p>
            </p:txBody>
          </p:sp>
        </p:grpSp>
      </p:grp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23728684-A064-4529-AD18-65413BF3CE60}"/>
              </a:ext>
            </a:extLst>
          </p:cNvPr>
          <p:cNvSpPr/>
          <p:nvPr/>
        </p:nvSpPr>
        <p:spPr>
          <a:xfrm>
            <a:off x="3238610" y="2401785"/>
            <a:ext cx="1955874" cy="535467"/>
          </a:xfrm>
          <a:prstGeom prst="round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Receive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103C8D9E-B360-4433-9B2B-12E284A1A9B8}"/>
              </a:ext>
            </a:extLst>
          </p:cNvPr>
          <p:cNvSpPr/>
          <p:nvPr/>
        </p:nvSpPr>
        <p:spPr>
          <a:xfrm>
            <a:off x="3238611" y="3120093"/>
            <a:ext cx="1955874" cy="535467"/>
          </a:xfrm>
          <a:prstGeom prst="round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81F3F06-DDB8-4CE4-9F5C-24874FF8E79F}"/>
              </a:ext>
            </a:extLst>
          </p:cNvPr>
          <p:cNvGrpSpPr/>
          <p:nvPr/>
        </p:nvGrpSpPr>
        <p:grpSpPr>
          <a:xfrm>
            <a:off x="2796703" y="4044122"/>
            <a:ext cx="2896062" cy="2469213"/>
            <a:chOff x="2796703" y="4044122"/>
            <a:chExt cx="2896062" cy="2469213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EEBDBCE-FA3E-4C58-A2BC-272A946EE1B3}"/>
                </a:ext>
              </a:extLst>
            </p:cNvPr>
            <p:cNvGrpSpPr/>
            <p:nvPr/>
          </p:nvGrpSpPr>
          <p:grpSpPr>
            <a:xfrm>
              <a:off x="2796703" y="4044122"/>
              <a:ext cx="2896062" cy="2469213"/>
              <a:chOff x="3915507" y="5374043"/>
              <a:chExt cx="3223920" cy="2469213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7EBEED55-BF55-4407-99CC-5466B6F8BAFD}"/>
                  </a:ext>
                </a:extLst>
              </p:cNvPr>
              <p:cNvSpPr/>
              <p:nvPr/>
            </p:nvSpPr>
            <p:spPr>
              <a:xfrm>
                <a:off x="3915507" y="5374043"/>
                <a:ext cx="3223920" cy="24692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35F94B4-628A-4F20-A196-A8864FE8405C}"/>
                  </a:ext>
                </a:extLst>
              </p:cNvPr>
              <p:cNvSpPr txBox="1"/>
              <p:nvPr/>
            </p:nvSpPr>
            <p:spPr>
              <a:xfrm>
                <a:off x="4744296" y="5412406"/>
                <a:ext cx="15663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Packet Data</a:t>
                </a:r>
                <a:endParaRPr lang="ko-KR" altLang="en-US" dirty="0"/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4925B0EA-AD86-4B56-B819-6BE6FE3253AE}"/>
                </a:ext>
              </a:extLst>
            </p:cNvPr>
            <p:cNvGrpSpPr/>
            <p:nvPr/>
          </p:nvGrpSpPr>
          <p:grpSpPr>
            <a:xfrm>
              <a:off x="3118404" y="5085220"/>
              <a:ext cx="2252661" cy="682346"/>
              <a:chOff x="658234" y="5058464"/>
              <a:chExt cx="2507680" cy="682346"/>
            </a:xfrm>
          </p:grpSpPr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E08E0C79-2543-45BE-BC4D-D34C42AEEA67}"/>
                  </a:ext>
                </a:extLst>
              </p:cNvPr>
              <p:cNvSpPr/>
              <p:nvPr/>
            </p:nvSpPr>
            <p:spPr>
              <a:xfrm>
                <a:off x="658234" y="5058464"/>
                <a:ext cx="2202880" cy="377546"/>
              </a:xfrm>
              <a:prstGeom prst="roundRect">
                <a:avLst/>
              </a:prstGeom>
              <a:solidFill>
                <a:srgbClr val="F2F2F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사각형: 둥근 모서리 65">
                <a:extLst>
                  <a:ext uri="{FF2B5EF4-FFF2-40B4-BE49-F238E27FC236}">
                    <a16:creationId xmlns:a16="http://schemas.microsoft.com/office/drawing/2014/main" id="{9C3FC8FC-0D67-4B73-B34E-8471FAFDC16F}"/>
                  </a:ext>
                </a:extLst>
              </p:cNvPr>
              <p:cNvSpPr/>
              <p:nvPr/>
            </p:nvSpPr>
            <p:spPr>
              <a:xfrm>
                <a:off x="810634" y="5210864"/>
                <a:ext cx="2202880" cy="377546"/>
              </a:xfrm>
              <a:prstGeom prst="roundRect">
                <a:avLst/>
              </a:prstGeom>
              <a:solidFill>
                <a:srgbClr val="F2F2F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사각형: 둥근 모서리 66">
                <a:extLst>
                  <a:ext uri="{FF2B5EF4-FFF2-40B4-BE49-F238E27FC236}">
                    <a16:creationId xmlns:a16="http://schemas.microsoft.com/office/drawing/2014/main" id="{E7C6538B-D8D7-4C19-94E1-7035ECAF38A4}"/>
                  </a:ext>
                </a:extLst>
              </p:cNvPr>
              <p:cNvSpPr/>
              <p:nvPr/>
            </p:nvSpPr>
            <p:spPr>
              <a:xfrm>
                <a:off x="963034" y="5363264"/>
                <a:ext cx="2202880" cy="377546"/>
              </a:xfrm>
              <a:prstGeom prst="roundRect">
                <a:avLst/>
              </a:prstGeom>
              <a:solidFill>
                <a:srgbClr val="F2F2F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Select, Update, Insert</a:t>
                </a:r>
              </a:p>
            </p:txBody>
          </p:sp>
        </p:grpSp>
      </p:grp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59E8BC87-2EE6-4E90-877B-754A1CC7523F}"/>
              </a:ext>
            </a:extLst>
          </p:cNvPr>
          <p:cNvSpPr/>
          <p:nvPr/>
        </p:nvSpPr>
        <p:spPr>
          <a:xfrm>
            <a:off x="6274694" y="1649376"/>
            <a:ext cx="5678684" cy="5007309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5A2FB320-6F85-4CD7-A75B-E8938C3E2C3C}"/>
              </a:ext>
            </a:extLst>
          </p:cNvPr>
          <p:cNvSpPr/>
          <p:nvPr/>
        </p:nvSpPr>
        <p:spPr>
          <a:xfrm>
            <a:off x="6379480" y="1350927"/>
            <a:ext cx="1978857" cy="535467"/>
          </a:xfrm>
          <a:prstGeom prst="round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Admin Client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055E86F-4D88-4432-8B6B-7C7FE15A5AEA}"/>
              </a:ext>
            </a:extLst>
          </p:cNvPr>
          <p:cNvGrpSpPr/>
          <p:nvPr/>
        </p:nvGrpSpPr>
        <p:grpSpPr>
          <a:xfrm>
            <a:off x="9006336" y="1978889"/>
            <a:ext cx="2835310" cy="1900938"/>
            <a:chOff x="6379480" y="4037751"/>
            <a:chExt cx="2456331" cy="2491090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CF423A61-8C5C-4224-B213-048F07FFEC98}"/>
                </a:ext>
              </a:extLst>
            </p:cNvPr>
            <p:cNvGrpSpPr/>
            <p:nvPr/>
          </p:nvGrpSpPr>
          <p:grpSpPr>
            <a:xfrm>
              <a:off x="6379480" y="4037751"/>
              <a:ext cx="2456331" cy="2491090"/>
              <a:chOff x="574937" y="5355206"/>
              <a:chExt cx="2734408" cy="1180006"/>
            </a:xfrm>
          </p:grpSpPr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758704C3-5E21-46C9-B75E-84586EFFA6F8}"/>
                  </a:ext>
                </a:extLst>
              </p:cNvPr>
              <p:cNvSpPr/>
              <p:nvPr/>
            </p:nvSpPr>
            <p:spPr>
              <a:xfrm>
                <a:off x="574937" y="5355206"/>
                <a:ext cx="2734408" cy="1180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A4038D8B-4250-4D14-B043-9EE3F66ECD4F}"/>
                  </a:ext>
                </a:extLst>
              </p:cNvPr>
              <p:cNvSpPr txBox="1"/>
              <p:nvPr/>
            </p:nvSpPr>
            <p:spPr>
              <a:xfrm>
                <a:off x="1274340" y="5373379"/>
                <a:ext cx="1616842" cy="1749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Parse Data</a:t>
                </a:r>
                <a:endParaRPr lang="ko-KR" altLang="en-US" dirty="0"/>
              </a:p>
            </p:txBody>
          </p:sp>
        </p:grpSp>
        <p:sp>
          <p:nvSpPr>
            <p:cNvPr id="108" name="사각형: 둥근 모서리 107">
              <a:extLst>
                <a:ext uri="{FF2B5EF4-FFF2-40B4-BE49-F238E27FC236}">
                  <a16:creationId xmlns:a16="http://schemas.microsoft.com/office/drawing/2014/main" id="{06612163-8985-4968-83BB-341AAB099766}"/>
                </a:ext>
              </a:extLst>
            </p:cNvPr>
            <p:cNvSpPr/>
            <p:nvPr/>
          </p:nvSpPr>
          <p:spPr>
            <a:xfrm>
              <a:off x="6592749" y="4512815"/>
              <a:ext cx="1978857" cy="478618"/>
            </a:xfrm>
            <a:prstGeom prst="roundRect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ParsebyData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3369BDAD-F774-40AB-B3CA-2F8767DC0941}"/>
                </a:ext>
              </a:extLst>
            </p:cNvPr>
            <p:cNvGrpSpPr/>
            <p:nvPr/>
          </p:nvGrpSpPr>
          <p:grpSpPr>
            <a:xfrm>
              <a:off x="6455847" y="5409434"/>
              <a:ext cx="2252661" cy="875017"/>
              <a:chOff x="629883" y="4981586"/>
              <a:chExt cx="2507680" cy="875017"/>
            </a:xfrm>
          </p:grpSpPr>
          <p:sp>
            <p:nvSpPr>
              <p:cNvPr id="116" name="사각형: 둥근 모서리 115">
                <a:extLst>
                  <a:ext uri="{FF2B5EF4-FFF2-40B4-BE49-F238E27FC236}">
                    <a16:creationId xmlns:a16="http://schemas.microsoft.com/office/drawing/2014/main" id="{3BFAF5A2-699A-44F7-AB89-4D5EEA05744D}"/>
                  </a:ext>
                </a:extLst>
              </p:cNvPr>
              <p:cNvSpPr/>
              <p:nvPr/>
            </p:nvSpPr>
            <p:spPr>
              <a:xfrm>
                <a:off x="629883" y="4981586"/>
                <a:ext cx="2202880" cy="570217"/>
              </a:xfrm>
              <a:prstGeom prst="roundRect">
                <a:avLst/>
              </a:prstGeom>
              <a:solidFill>
                <a:srgbClr val="F2F2F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사각형: 둥근 모서리 116">
                <a:extLst>
                  <a:ext uri="{FF2B5EF4-FFF2-40B4-BE49-F238E27FC236}">
                    <a16:creationId xmlns:a16="http://schemas.microsoft.com/office/drawing/2014/main" id="{B3F0146B-FD54-449B-BFA3-33C1B37BA3B3}"/>
                  </a:ext>
                </a:extLst>
              </p:cNvPr>
              <p:cNvSpPr/>
              <p:nvPr/>
            </p:nvSpPr>
            <p:spPr>
              <a:xfrm>
                <a:off x="782283" y="5133986"/>
                <a:ext cx="2202880" cy="570217"/>
              </a:xfrm>
              <a:prstGeom prst="roundRect">
                <a:avLst/>
              </a:prstGeom>
              <a:solidFill>
                <a:srgbClr val="F2F2F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사각형: 둥근 모서리 117">
                <a:extLst>
                  <a:ext uri="{FF2B5EF4-FFF2-40B4-BE49-F238E27FC236}">
                    <a16:creationId xmlns:a16="http://schemas.microsoft.com/office/drawing/2014/main" id="{E78BC8C1-099D-465E-B3D5-E0A94E8A74BE}"/>
                  </a:ext>
                </a:extLst>
              </p:cNvPr>
              <p:cNvSpPr/>
              <p:nvPr/>
            </p:nvSpPr>
            <p:spPr>
              <a:xfrm>
                <a:off x="934683" y="5286386"/>
                <a:ext cx="2202880" cy="570217"/>
              </a:xfrm>
              <a:prstGeom prst="roundRect">
                <a:avLst/>
              </a:prstGeom>
              <a:solidFill>
                <a:srgbClr val="F2F2F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Select, Update, Insert</a:t>
                </a:r>
              </a:p>
            </p:txBody>
          </p:sp>
        </p:grp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273794B-5824-4863-A1F8-A863DDD87D33}"/>
              </a:ext>
            </a:extLst>
          </p:cNvPr>
          <p:cNvGrpSpPr/>
          <p:nvPr/>
        </p:nvGrpSpPr>
        <p:grpSpPr>
          <a:xfrm>
            <a:off x="6379480" y="1972517"/>
            <a:ext cx="2456331" cy="1907310"/>
            <a:chOff x="8940598" y="1972517"/>
            <a:chExt cx="2896063" cy="1907310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CBED5CBA-44AB-421C-9B33-F19A081C5E68}"/>
                </a:ext>
              </a:extLst>
            </p:cNvPr>
            <p:cNvSpPr/>
            <p:nvPr/>
          </p:nvSpPr>
          <p:spPr>
            <a:xfrm>
              <a:off x="8940598" y="1972517"/>
              <a:ext cx="2896063" cy="19073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AD7FAE84-C1B1-4CD7-90FA-21DBED1F8576}"/>
                </a:ext>
              </a:extLst>
            </p:cNvPr>
            <p:cNvSpPr txBox="1"/>
            <p:nvPr/>
          </p:nvSpPr>
          <p:spPr>
            <a:xfrm>
              <a:off x="9929152" y="1978621"/>
              <a:ext cx="1407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Server</a:t>
              </a:r>
              <a:endParaRPr lang="ko-KR" altLang="en-US" dirty="0"/>
            </a:p>
          </p:txBody>
        </p:sp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999BBEC9-ADD7-46D5-B3C3-6CEFA510C58B}"/>
                </a:ext>
              </a:extLst>
            </p:cNvPr>
            <p:cNvSpPr/>
            <p:nvPr/>
          </p:nvSpPr>
          <p:spPr>
            <a:xfrm>
              <a:off x="9380329" y="2395413"/>
              <a:ext cx="1955874" cy="535467"/>
            </a:xfrm>
            <a:prstGeom prst="roundRect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Send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1" name="사각형: 둥근 모서리 110">
              <a:extLst>
                <a:ext uri="{FF2B5EF4-FFF2-40B4-BE49-F238E27FC236}">
                  <a16:creationId xmlns:a16="http://schemas.microsoft.com/office/drawing/2014/main" id="{E713401D-1111-452F-883B-40163D50230C}"/>
                </a:ext>
              </a:extLst>
            </p:cNvPr>
            <p:cNvSpPr/>
            <p:nvPr/>
          </p:nvSpPr>
          <p:spPr>
            <a:xfrm>
              <a:off x="9380330" y="3113721"/>
              <a:ext cx="1955874" cy="535467"/>
            </a:xfrm>
            <a:prstGeom prst="roundRect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Recieve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24828C0F-05DA-4A60-A504-EEB0B4BEB806}"/>
              </a:ext>
            </a:extLst>
          </p:cNvPr>
          <p:cNvGrpSpPr/>
          <p:nvPr/>
        </p:nvGrpSpPr>
        <p:grpSpPr>
          <a:xfrm>
            <a:off x="6376530" y="3996025"/>
            <a:ext cx="2456331" cy="1171131"/>
            <a:chOff x="2796703" y="4044122"/>
            <a:chExt cx="2896062" cy="2469213"/>
          </a:xfrm>
        </p:grpSpPr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FD1A1D2D-7A49-4481-A157-7D73953B712F}"/>
                </a:ext>
              </a:extLst>
            </p:cNvPr>
            <p:cNvGrpSpPr/>
            <p:nvPr/>
          </p:nvGrpSpPr>
          <p:grpSpPr>
            <a:xfrm>
              <a:off x="2796703" y="4044122"/>
              <a:ext cx="2896062" cy="2469213"/>
              <a:chOff x="3915507" y="5374043"/>
              <a:chExt cx="3223920" cy="2469213"/>
            </a:xfrm>
          </p:grpSpPr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B9FB193B-05DE-4059-8FA0-BA4D00E43FAA}"/>
                  </a:ext>
                </a:extLst>
              </p:cNvPr>
              <p:cNvSpPr/>
              <p:nvPr/>
            </p:nvSpPr>
            <p:spPr>
              <a:xfrm>
                <a:off x="3915507" y="5374043"/>
                <a:ext cx="3223920" cy="24692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163EE2E-781B-49C6-99EB-80EEFAFFFAE7}"/>
                  </a:ext>
                </a:extLst>
              </p:cNvPr>
              <p:cNvSpPr txBox="1"/>
              <p:nvPr/>
            </p:nvSpPr>
            <p:spPr>
              <a:xfrm>
                <a:off x="4605817" y="5475451"/>
                <a:ext cx="2202880" cy="778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Make Query</a:t>
                </a:r>
                <a:endParaRPr lang="ko-KR" altLang="en-US" dirty="0"/>
              </a:p>
            </p:txBody>
          </p:sp>
        </p:grpSp>
        <p:sp>
          <p:nvSpPr>
            <p:cNvPr id="129" name="사각형: 둥근 모서리 128">
              <a:extLst>
                <a:ext uri="{FF2B5EF4-FFF2-40B4-BE49-F238E27FC236}">
                  <a16:creationId xmlns:a16="http://schemas.microsoft.com/office/drawing/2014/main" id="{52AE9718-86D9-486B-BECF-C2B92792069D}"/>
                </a:ext>
              </a:extLst>
            </p:cNvPr>
            <p:cNvSpPr/>
            <p:nvPr/>
          </p:nvSpPr>
          <p:spPr>
            <a:xfrm>
              <a:off x="3255305" y="4975219"/>
              <a:ext cx="1978858" cy="1014712"/>
            </a:xfrm>
            <a:prstGeom prst="roundRect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Select Query</a:t>
              </a: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A9B65EAA-E9C7-4AE7-A8E1-74271FC12290}"/>
              </a:ext>
            </a:extLst>
          </p:cNvPr>
          <p:cNvGrpSpPr/>
          <p:nvPr/>
        </p:nvGrpSpPr>
        <p:grpSpPr>
          <a:xfrm>
            <a:off x="9008403" y="4000433"/>
            <a:ext cx="2833243" cy="1171131"/>
            <a:chOff x="2796703" y="4044122"/>
            <a:chExt cx="2896062" cy="2469213"/>
          </a:xfrm>
        </p:grpSpPr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2934708F-C07A-457F-AB61-60E2D8CF558D}"/>
                </a:ext>
              </a:extLst>
            </p:cNvPr>
            <p:cNvGrpSpPr/>
            <p:nvPr/>
          </p:nvGrpSpPr>
          <p:grpSpPr>
            <a:xfrm>
              <a:off x="2796703" y="4044122"/>
              <a:ext cx="2896062" cy="2469213"/>
              <a:chOff x="3915507" y="5374043"/>
              <a:chExt cx="3223920" cy="2469213"/>
            </a:xfrm>
          </p:grpSpPr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E997A394-C47B-448D-83ED-5F8569497D94}"/>
                  </a:ext>
                </a:extLst>
              </p:cNvPr>
              <p:cNvSpPr/>
              <p:nvPr/>
            </p:nvSpPr>
            <p:spPr>
              <a:xfrm>
                <a:off x="3915507" y="5374043"/>
                <a:ext cx="3223920" cy="24692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DE76B10E-4FC1-4666-BD8F-3755E5A8E635}"/>
                  </a:ext>
                </a:extLst>
              </p:cNvPr>
              <p:cNvSpPr txBox="1"/>
              <p:nvPr/>
            </p:nvSpPr>
            <p:spPr>
              <a:xfrm>
                <a:off x="4703432" y="5475451"/>
                <a:ext cx="1638765" cy="778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UI Update</a:t>
                </a:r>
                <a:endParaRPr lang="ko-KR" altLang="en-US" dirty="0"/>
              </a:p>
            </p:txBody>
          </p:sp>
        </p:grpSp>
        <p:sp>
          <p:nvSpPr>
            <p:cNvPr id="134" name="사각형: 둥근 모서리 133">
              <a:extLst>
                <a:ext uri="{FF2B5EF4-FFF2-40B4-BE49-F238E27FC236}">
                  <a16:creationId xmlns:a16="http://schemas.microsoft.com/office/drawing/2014/main" id="{99BD44B1-885B-4979-B303-3121E0D66DE4}"/>
                </a:ext>
              </a:extLst>
            </p:cNvPr>
            <p:cNvSpPr/>
            <p:nvPr/>
          </p:nvSpPr>
          <p:spPr>
            <a:xfrm>
              <a:off x="3260269" y="5046122"/>
              <a:ext cx="1978858" cy="1014712"/>
            </a:xfrm>
            <a:prstGeom prst="roundRect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Update UI</a:t>
              </a: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38D4699-593D-4415-B040-2EEA0645BCDF}"/>
              </a:ext>
            </a:extLst>
          </p:cNvPr>
          <p:cNvSpPr/>
          <p:nvPr/>
        </p:nvSpPr>
        <p:spPr>
          <a:xfrm>
            <a:off x="6376530" y="5237620"/>
            <a:ext cx="5465116" cy="12757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8E8E91E-91C6-4AB0-953C-DDE8E593C699}"/>
              </a:ext>
            </a:extLst>
          </p:cNvPr>
          <p:cNvSpPr txBox="1"/>
          <p:nvPr/>
        </p:nvSpPr>
        <p:spPr>
          <a:xfrm>
            <a:off x="8637340" y="5308018"/>
            <a:ext cx="73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3BBE8B4B-6DD7-46F9-B209-91E0C02C0130}"/>
              </a:ext>
            </a:extLst>
          </p:cNvPr>
          <p:cNvSpPr/>
          <p:nvPr/>
        </p:nvSpPr>
        <p:spPr>
          <a:xfrm>
            <a:off x="6887064" y="5745621"/>
            <a:ext cx="4238543" cy="481271"/>
          </a:xfrm>
          <a:prstGeom prst="round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Main</a:t>
            </a:r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271DC739-88C2-43DC-87B6-9CA736B8B8A0}"/>
              </a:ext>
            </a:extLst>
          </p:cNvPr>
          <p:cNvCxnSpPr>
            <a:stCxn id="110" idx="1"/>
            <a:endCxn id="60" idx="3"/>
          </p:cNvCxnSpPr>
          <p:nvPr/>
        </p:nvCxnSpPr>
        <p:spPr>
          <a:xfrm flipH="1">
            <a:off x="5194484" y="2663147"/>
            <a:ext cx="1557959" cy="6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DE078DBC-DA7B-408B-BD07-18A868329CFD}"/>
              </a:ext>
            </a:extLst>
          </p:cNvPr>
          <p:cNvCxnSpPr>
            <a:endCxn id="111" idx="1"/>
          </p:cNvCxnSpPr>
          <p:nvPr/>
        </p:nvCxnSpPr>
        <p:spPr>
          <a:xfrm>
            <a:off x="5194484" y="3367987"/>
            <a:ext cx="1557960" cy="13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3D44113A-536E-4BB3-B0D0-D600B7360E92}"/>
              </a:ext>
            </a:extLst>
          </p:cNvPr>
          <p:cNvCxnSpPr>
            <a:cxnSpLocks/>
            <a:endCxn id="129" idx="2"/>
          </p:cNvCxnSpPr>
          <p:nvPr/>
        </p:nvCxnSpPr>
        <p:spPr>
          <a:xfrm flipV="1">
            <a:off x="7604696" y="4918909"/>
            <a:ext cx="0" cy="8170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5A3C74AF-AD2A-4E38-993E-A03309CE7079}"/>
              </a:ext>
            </a:extLst>
          </p:cNvPr>
          <p:cNvCxnSpPr>
            <a:stCxn id="129" idx="3"/>
            <a:endCxn id="110" idx="3"/>
          </p:cNvCxnSpPr>
          <p:nvPr/>
        </p:nvCxnSpPr>
        <p:spPr>
          <a:xfrm flipH="1" flipV="1">
            <a:off x="8411341" y="2663147"/>
            <a:ext cx="32551" cy="2015127"/>
          </a:xfrm>
          <a:prstGeom prst="bentConnector3">
            <a:avLst>
              <a:gd name="adj1" fmla="val -70228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연결선: 꺾임 167">
            <a:extLst>
              <a:ext uri="{FF2B5EF4-FFF2-40B4-BE49-F238E27FC236}">
                <a16:creationId xmlns:a16="http://schemas.microsoft.com/office/drawing/2014/main" id="{38436678-3263-47CB-A0DE-49BE8519BD04}"/>
              </a:ext>
            </a:extLst>
          </p:cNvPr>
          <p:cNvCxnSpPr>
            <a:stCxn id="60" idx="1"/>
            <a:endCxn id="50" idx="3"/>
          </p:cNvCxnSpPr>
          <p:nvPr/>
        </p:nvCxnSpPr>
        <p:spPr>
          <a:xfrm rot="10800000" flipV="1">
            <a:off x="2455354" y="2669519"/>
            <a:ext cx="783256" cy="23388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92FEA0B7-D5A6-4E34-950D-2F67E4255BDB}"/>
              </a:ext>
            </a:extLst>
          </p:cNvPr>
          <p:cNvCxnSpPr>
            <a:stCxn id="50" idx="2"/>
          </p:cNvCxnSpPr>
          <p:nvPr/>
        </p:nvCxnSpPr>
        <p:spPr>
          <a:xfrm rot="5400000">
            <a:off x="1249649" y="3171549"/>
            <a:ext cx="295654" cy="13690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D0E51903-A49E-4832-B630-8F8478210E0C}"/>
              </a:ext>
            </a:extLst>
          </p:cNvPr>
          <p:cNvCxnSpPr>
            <a:stCxn id="58" idx="2"/>
            <a:endCxn id="65" idx="0"/>
          </p:cNvCxnSpPr>
          <p:nvPr/>
        </p:nvCxnSpPr>
        <p:spPr>
          <a:xfrm rot="16200000" flipH="1">
            <a:off x="2362743" y="3340130"/>
            <a:ext cx="985174" cy="2505005"/>
          </a:xfrm>
          <a:prstGeom prst="bentConnector3">
            <a:avLst>
              <a:gd name="adj1" fmla="val 4221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연결선: 꺾임 180">
            <a:extLst>
              <a:ext uri="{FF2B5EF4-FFF2-40B4-BE49-F238E27FC236}">
                <a16:creationId xmlns:a16="http://schemas.microsoft.com/office/drawing/2014/main" id="{22D2C597-DBCA-4CDF-9B83-DB79CD1E7473}"/>
              </a:ext>
            </a:extLst>
          </p:cNvPr>
          <p:cNvCxnSpPr>
            <a:stCxn id="67" idx="3"/>
            <a:endCxn id="63" idx="2"/>
          </p:cNvCxnSpPr>
          <p:nvPr/>
        </p:nvCxnSpPr>
        <p:spPr>
          <a:xfrm flipH="1" flipV="1">
            <a:off x="4216548" y="3655560"/>
            <a:ext cx="1154517" cy="1923233"/>
          </a:xfrm>
          <a:prstGeom prst="bentConnector4">
            <a:avLst>
              <a:gd name="adj1" fmla="val -32746"/>
              <a:gd name="adj2" fmla="val 8416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B82A622D-0909-4662-A417-CF87540B1482}"/>
              </a:ext>
            </a:extLst>
          </p:cNvPr>
          <p:cNvCxnSpPr>
            <a:stCxn id="108" idx="2"/>
            <a:endCxn id="116" idx="0"/>
          </p:cNvCxnSpPr>
          <p:nvPr/>
        </p:nvCxnSpPr>
        <p:spPr>
          <a:xfrm rot="5400000">
            <a:off x="10156095" y="2787114"/>
            <a:ext cx="318974" cy="15802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9221D8A4-56CD-40A6-A22A-04994C147247}"/>
              </a:ext>
            </a:extLst>
          </p:cNvPr>
          <p:cNvCxnSpPr>
            <a:stCxn id="118" idx="2"/>
            <a:endCxn id="134" idx="3"/>
          </p:cNvCxnSpPr>
          <p:nvPr/>
        </p:nvCxnSpPr>
        <p:spPr>
          <a:xfrm rot="16200000" flipH="1">
            <a:off x="10463744" y="3782206"/>
            <a:ext cx="1022977" cy="845231"/>
          </a:xfrm>
          <a:prstGeom prst="bentConnector4">
            <a:avLst>
              <a:gd name="adj1" fmla="val 23627"/>
              <a:gd name="adj2" fmla="val 11951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F1F7F191-A169-48CD-A921-E8CC6F696F5F}"/>
              </a:ext>
            </a:extLst>
          </p:cNvPr>
          <p:cNvGrpSpPr/>
          <p:nvPr/>
        </p:nvGrpSpPr>
        <p:grpSpPr>
          <a:xfrm>
            <a:off x="9894938" y="767978"/>
            <a:ext cx="1641740" cy="408742"/>
            <a:chOff x="9894939" y="741620"/>
            <a:chExt cx="1641740" cy="408742"/>
          </a:xfrm>
        </p:grpSpPr>
        <p:cxnSp>
          <p:nvCxnSpPr>
            <p:cNvPr id="193" name="직선 화살표 연결선 192">
              <a:extLst>
                <a:ext uri="{FF2B5EF4-FFF2-40B4-BE49-F238E27FC236}">
                  <a16:creationId xmlns:a16="http://schemas.microsoft.com/office/drawing/2014/main" id="{F5B1B6C1-F069-4BFD-B5C6-09012ECAA3C4}"/>
                </a:ext>
              </a:extLst>
            </p:cNvPr>
            <p:cNvCxnSpPr/>
            <p:nvPr/>
          </p:nvCxnSpPr>
          <p:spPr>
            <a:xfrm>
              <a:off x="9979269" y="741620"/>
              <a:ext cx="99596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8A9FFC51-CFE3-4645-BCD5-80CEE19EC19D}"/>
                </a:ext>
              </a:extLst>
            </p:cNvPr>
            <p:cNvSpPr txBox="1"/>
            <p:nvPr/>
          </p:nvSpPr>
          <p:spPr>
            <a:xfrm>
              <a:off x="9894939" y="781030"/>
              <a:ext cx="1641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Admin Client</a:t>
              </a:r>
              <a:endParaRPr lang="ko-KR" altLang="en-US" dirty="0"/>
            </a:p>
          </p:txBody>
        </p:sp>
      </p:grp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F1750041-592E-4A69-9CFD-AA21D3D7ADD3}"/>
              </a:ext>
            </a:extLst>
          </p:cNvPr>
          <p:cNvGrpSpPr/>
          <p:nvPr/>
        </p:nvGrpSpPr>
        <p:grpSpPr>
          <a:xfrm>
            <a:off x="9894938" y="1228128"/>
            <a:ext cx="1641740" cy="408116"/>
            <a:chOff x="9894938" y="1228128"/>
            <a:chExt cx="1641740" cy="408116"/>
          </a:xfrm>
        </p:grpSpPr>
        <p:cxnSp>
          <p:nvCxnSpPr>
            <p:cNvPr id="196" name="직선 화살표 연결선 195">
              <a:extLst>
                <a:ext uri="{FF2B5EF4-FFF2-40B4-BE49-F238E27FC236}">
                  <a16:creationId xmlns:a16="http://schemas.microsoft.com/office/drawing/2014/main" id="{514D7727-DBD3-4FB4-9FC7-BF8EA789A999}"/>
                </a:ext>
              </a:extLst>
            </p:cNvPr>
            <p:cNvCxnSpPr/>
            <p:nvPr/>
          </p:nvCxnSpPr>
          <p:spPr>
            <a:xfrm>
              <a:off x="9979268" y="1228128"/>
              <a:ext cx="995963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4923848B-A13C-4D3E-B530-464EA8A1B677}"/>
                </a:ext>
              </a:extLst>
            </p:cNvPr>
            <p:cNvSpPr txBox="1"/>
            <p:nvPr/>
          </p:nvSpPr>
          <p:spPr>
            <a:xfrm>
              <a:off x="9894938" y="1266912"/>
              <a:ext cx="1641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DB Server</a:t>
              </a:r>
              <a:endParaRPr lang="ko-KR" altLang="en-US" dirty="0"/>
            </a:p>
          </p:txBody>
        </p:sp>
      </p:grpSp>
      <p:sp>
        <p:nvSpPr>
          <p:cNvPr id="201" name="TextBox 200">
            <a:extLst>
              <a:ext uri="{FF2B5EF4-FFF2-40B4-BE49-F238E27FC236}">
                <a16:creationId xmlns:a16="http://schemas.microsoft.com/office/drawing/2014/main" id="{E7A1A444-4214-4788-BE66-77CC96CEE1C0}"/>
              </a:ext>
            </a:extLst>
          </p:cNvPr>
          <p:cNvSpPr txBox="1"/>
          <p:nvPr/>
        </p:nvSpPr>
        <p:spPr>
          <a:xfrm flipH="1">
            <a:off x="197108" y="4918909"/>
            <a:ext cx="28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AAEC6DD1-F842-46DA-8F14-E9AB684E6026}"/>
              </a:ext>
            </a:extLst>
          </p:cNvPr>
          <p:cNvSpPr txBox="1"/>
          <p:nvPr/>
        </p:nvSpPr>
        <p:spPr>
          <a:xfrm flipH="1">
            <a:off x="191297" y="5606630"/>
            <a:ext cx="28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7991123B-DB5F-4B01-AB33-246A315F9AAF}"/>
              </a:ext>
            </a:extLst>
          </p:cNvPr>
          <p:cNvSpPr txBox="1"/>
          <p:nvPr/>
        </p:nvSpPr>
        <p:spPr>
          <a:xfrm flipH="1">
            <a:off x="3787235" y="4598996"/>
            <a:ext cx="28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210" name="연결선: 꺾임 209">
            <a:extLst>
              <a:ext uri="{FF2B5EF4-FFF2-40B4-BE49-F238E27FC236}">
                <a16:creationId xmlns:a16="http://schemas.microsoft.com/office/drawing/2014/main" id="{D46CCA92-B4CA-4D35-9E74-786F38947C1B}"/>
              </a:ext>
            </a:extLst>
          </p:cNvPr>
          <p:cNvCxnSpPr>
            <a:stCxn id="58" idx="2"/>
            <a:endCxn id="46" idx="1"/>
          </p:cNvCxnSpPr>
          <p:nvPr/>
        </p:nvCxnSpPr>
        <p:spPr>
          <a:xfrm rot="5400000">
            <a:off x="429193" y="4111283"/>
            <a:ext cx="1184872" cy="1162398"/>
          </a:xfrm>
          <a:prstGeom prst="bentConnector4">
            <a:avLst>
              <a:gd name="adj1" fmla="val 35084"/>
              <a:gd name="adj2" fmla="val 11966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연결선: 꺾임 211">
            <a:extLst>
              <a:ext uri="{FF2B5EF4-FFF2-40B4-BE49-F238E27FC236}">
                <a16:creationId xmlns:a16="http://schemas.microsoft.com/office/drawing/2014/main" id="{2583BF04-240C-4699-8D5B-AA8CF937A25D}"/>
              </a:ext>
            </a:extLst>
          </p:cNvPr>
          <p:cNvCxnSpPr>
            <a:stCxn id="58" idx="2"/>
            <a:endCxn id="48" idx="1"/>
          </p:cNvCxnSpPr>
          <p:nvPr/>
        </p:nvCxnSpPr>
        <p:spPr>
          <a:xfrm rot="5400000">
            <a:off x="63317" y="4477159"/>
            <a:ext cx="1916625" cy="1162398"/>
          </a:xfrm>
          <a:prstGeom prst="bentConnector4">
            <a:avLst>
              <a:gd name="adj1" fmla="val 21627"/>
              <a:gd name="adj2" fmla="val 11966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연결선: 꺾임 217">
            <a:extLst>
              <a:ext uri="{FF2B5EF4-FFF2-40B4-BE49-F238E27FC236}">
                <a16:creationId xmlns:a16="http://schemas.microsoft.com/office/drawing/2014/main" id="{2BCB85CE-1F9B-4AA4-A6F8-010C768715BB}"/>
              </a:ext>
            </a:extLst>
          </p:cNvPr>
          <p:cNvCxnSpPr>
            <a:stCxn id="111" idx="3"/>
            <a:endCxn id="108" idx="1"/>
          </p:cNvCxnSpPr>
          <p:nvPr/>
        </p:nvCxnSpPr>
        <p:spPr>
          <a:xfrm flipV="1">
            <a:off x="8411342" y="2524024"/>
            <a:ext cx="841168" cy="857431"/>
          </a:xfrm>
          <a:prstGeom prst="bentConnector3">
            <a:avLst>
              <a:gd name="adj1" fmla="val 6045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072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24427B-3492-4B14-99EF-AF8AC971323C}"/>
              </a:ext>
            </a:extLst>
          </p:cNvPr>
          <p:cNvSpPr txBox="1"/>
          <p:nvPr/>
        </p:nvSpPr>
        <p:spPr>
          <a:xfrm>
            <a:off x="6744037" y="2424513"/>
            <a:ext cx="38651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프로그램 </a:t>
            </a:r>
            <a:r>
              <a:rPr lang="en-US" altLang="ko-KR" sz="6000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UI</a:t>
            </a:r>
            <a:endParaRPr lang="ko-KR" altLang="en-US" sz="6000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4CBC2C-5034-4E9F-90AE-171A58005F89}"/>
              </a:ext>
            </a:extLst>
          </p:cNvPr>
          <p:cNvSpPr txBox="1"/>
          <p:nvPr/>
        </p:nvSpPr>
        <p:spPr>
          <a:xfrm>
            <a:off x="7655321" y="3770046"/>
            <a:ext cx="29538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출입    프로그램 </a:t>
            </a:r>
            <a:r>
              <a:rPr lang="en-US" altLang="ko-KR" sz="2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UI  </a:t>
            </a:r>
          </a:p>
          <a:p>
            <a:r>
              <a:rPr lang="ko-KR" altLang="en-US" sz="2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관리자 프로그램 </a:t>
            </a:r>
            <a:r>
              <a:rPr lang="en-US" altLang="ko-KR" sz="2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UI</a:t>
            </a:r>
            <a:endParaRPr lang="ko-KR" altLang="en-US" sz="28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1538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C9164E1-0957-41B8-8F6E-0C0E33C1BD7E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0F95CCB-0284-4509-9879-3C7D88F4BAF7}"/>
              </a:ext>
            </a:extLst>
          </p:cNvPr>
          <p:cNvSpPr txBox="1"/>
          <p:nvPr/>
        </p:nvSpPr>
        <p:spPr>
          <a:xfrm>
            <a:off x="250767" y="157951"/>
            <a:ext cx="1898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프로그램 </a:t>
            </a:r>
            <a:r>
              <a:rPr lang="en-US" altLang="ko-KR" sz="2800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UI</a:t>
            </a:r>
            <a:endParaRPr lang="ko-KR" altLang="en-US" sz="2800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9BE86A-D927-42C5-ADD3-AB01387174C3}"/>
              </a:ext>
            </a:extLst>
          </p:cNvPr>
          <p:cNvSpPr txBox="1"/>
          <p:nvPr/>
        </p:nvSpPr>
        <p:spPr>
          <a:xfrm>
            <a:off x="265282" y="724008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출입 프로그램 </a:t>
            </a:r>
            <a:r>
              <a:rPr lang="en-US" altLang="ko-KR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UI</a:t>
            </a:r>
            <a:endParaRPr lang="ko-KR" altLang="en-US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8C99CD5-419C-48DC-833F-6FFECBBBD1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4"/>
          <a:stretch/>
        </p:blipFill>
        <p:spPr>
          <a:xfrm>
            <a:off x="2464246" y="1629003"/>
            <a:ext cx="7263508" cy="432096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FE0B8B-3106-4FE4-9039-F92882A573E1}"/>
              </a:ext>
            </a:extLst>
          </p:cNvPr>
          <p:cNvSpPr/>
          <p:nvPr/>
        </p:nvSpPr>
        <p:spPr>
          <a:xfrm>
            <a:off x="7499838" y="1802423"/>
            <a:ext cx="2189285" cy="35608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C536DC-21BE-4224-AAEC-BB0D09D7B84B}"/>
              </a:ext>
            </a:extLst>
          </p:cNvPr>
          <p:cNvSpPr txBox="1"/>
          <p:nvPr/>
        </p:nvSpPr>
        <p:spPr>
          <a:xfrm>
            <a:off x="9947915" y="1435014"/>
            <a:ext cx="966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12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출석 로그 </a:t>
            </a:r>
            <a:r>
              <a:rPr lang="en-US" altLang="ko-KR" sz="12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UI</a:t>
            </a:r>
            <a:endParaRPr lang="ko-KR" altLang="en-US" sz="1200" dirty="0">
              <a:ln>
                <a:solidFill>
                  <a:schemeClr val="bg2">
                    <a:lumMod val="25000"/>
                    <a:alpha val="15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BE1DD15-6EF4-4C2D-8FDD-26DB9E02D37C}"/>
              </a:ext>
            </a:extLst>
          </p:cNvPr>
          <p:cNvSpPr/>
          <p:nvPr/>
        </p:nvSpPr>
        <p:spPr>
          <a:xfrm>
            <a:off x="2502877" y="1841874"/>
            <a:ext cx="4583723" cy="34510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5840DA-370F-4E6A-B130-1CA6C62FA190}"/>
              </a:ext>
            </a:extLst>
          </p:cNvPr>
          <p:cNvSpPr txBox="1"/>
          <p:nvPr/>
        </p:nvSpPr>
        <p:spPr>
          <a:xfrm>
            <a:off x="1277154" y="1469915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12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카메라 </a:t>
            </a:r>
            <a:r>
              <a:rPr lang="en-US" altLang="ko-KR" sz="12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UI</a:t>
            </a:r>
            <a:endParaRPr lang="ko-KR" altLang="en-US" sz="1200" dirty="0">
              <a:ln>
                <a:solidFill>
                  <a:schemeClr val="bg2">
                    <a:lumMod val="25000"/>
                    <a:alpha val="15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275AE87-7216-4D07-A570-4C0E798F4895}"/>
              </a:ext>
            </a:extLst>
          </p:cNvPr>
          <p:cNvSpPr/>
          <p:nvPr/>
        </p:nvSpPr>
        <p:spPr>
          <a:xfrm>
            <a:off x="2502878" y="5292970"/>
            <a:ext cx="4583722" cy="58734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9F502B-F790-4F32-86B9-1E7E7FA77E55}"/>
              </a:ext>
            </a:extLst>
          </p:cNvPr>
          <p:cNvSpPr txBox="1"/>
          <p:nvPr/>
        </p:nvSpPr>
        <p:spPr>
          <a:xfrm>
            <a:off x="856222" y="5997673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1200" dirty="0" err="1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챗봇</a:t>
            </a:r>
            <a:r>
              <a:rPr lang="ko-KR" altLang="en-US" sz="12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질문 예시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A06E5A4-6FAA-48CE-B35D-D244397FF2F9}"/>
              </a:ext>
            </a:extLst>
          </p:cNvPr>
          <p:cNvCxnSpPr/>
          <p:nvPr/>
        </p:nvCxnSpPr>
        <p:spPr>
          <a:xfrm flipV="1">
            <a:off x="8123926" y="1430954"/>
            <a:ext cx="566057" cy="36285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6EBE96D-6D34-49F1-BC54-FBEEB103DD70}"/>
              </a:ext>
            </a:extLst>
          </p:cNvPr>
          <p:cNvCxnSpPr/>
          <p:nvPr/>
        </p:nvCxnSpPr>
        <p:spPr>
          <a:xfrm>
            <a:off x="8689983" y="1430954"/>
            <a:ext cx="207554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E02A3F0-62FE-4125-B613-C38B1FA98722}"/>
              </a:ext>
            </a:extLst>
          </p:cNvPr>
          <p:cNvGrpSpPr/>
          <p:nvPr/>
        </p:nvGrpSpPr>
        <p:grpSpPr>
          <a:xfrm flipH="1">
            <a:off x="1331361" y="1470224"/>
            <a:ext cx="1983913" cy="362857"/>
            <a:chOff x="4132957" y="1470224"/>
            <a:chExt cx="2641599" cy="362857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6A2BD800-5365-439E-8BEE-8AFCE0A5C232}"/>
                </a:ext>
              </a:extLst>
            </p:cNvPr>
            <p:cNvCxnSpPr/>
            <p:nvPr/>
          </p:nvCxnSpPr>
          <p:spPr>
            <a:xfrm flipV="1">
              <a:off x="4132957" y="1470224"/>
              <a:ext cx="566057" cy="36285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FC4C7A47-42D0-4595-8963-5CCEEB89A406}"/>
                </a:ext>
              </a:extLst>
            </p:cNvPr>
            <p:cNvCxnSpPr/>
            <p:nvPr/>
          </p:nvCxnSpPr>
          <p:spPr>
            <a:xfrm>
              <a:off x="4699014" y="1470224"/>
              <a:ext cx="2075542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67BBDB4-8563-46EA-8979-AF0876E4D994}"/>
              </a:ext>
            </a:extLst>
          </p:cNvPr>
          <p:cNvGrpSpPr/>
          <p:nvPr/>
        </p:nvGrpSpPr>
        <p:grpSpPr>
          <a:xfrm flipH="1" flipV="1">
            <a:off x="936452" y="5891169"/>
            <a:ext cx="1983913" cy="383503"/>
            <a:chOff x="4132957" y="1470224"/>
            <a:chExt cx="2641599" cy="362857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95C2B156-62CB-47C1-A661-5EF11BBB4AB2}"/>
                </a:ext>
              </a:extLst>
            </p:cNvPr>
            <p:cNvCxnSpPr/>
            <p:nvPr/>
          </p:nvCxnSpPr>
          <p:spPr>
            <a:xfrm flipV="1">
              <a:off x="4132957" y="1470224"/>
              <a:ext cx="566057" cy="36285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267D8433-BD5D-449D-BA6C-F408AE020EA9}"/>
                </a:ext>
              </a:extLst>
            </p:cNvPr>
            <p:cNvCxnSpPr/>
            <p:nvPr/>
          </p:nvCxnSpPr>
          <p:spPr>
            <a:xfrm>
              <a:off x="4699014" y="1470224"/>
              <a:ext cx="2075542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529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C9164E1-0957-41B8-8F6E-0C0E33C1BD7E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0F95CCB-0284-4509-9879-3C7D88F4BAF7}"/>
              </a:ext>
            </a:extLst>
          </p:cNvPr>
          <p:cNvSpPr txBox="1"/>
          <p:nvPr/>
        </p:nvSpPr>
        <p:spPr>
          <a:xfrm>
            <a:off x="250767" y="157951"/>
            <a:ext cx="1898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프로그램 </a:t>
            </a:r>
            <a:r>
              <a:rPr lang="en-US" altLang="ko-KR" sz="2800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UI</a:t>
            </a:r>
            <a:endParaRPr lang="ko-KR" altLang="en-US" sz="2800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9BE86A-D927-42C5-ADD3-AB01387174C3}"/>
              </a:ext>
            </a:extLst>
          </p:cNvPr>
          <p:cNvSpPr txBox="1"/>
          <p:nvPr/>
        </p:nvSpPr>
        <p:spPr>
          <a:xfrm>
            <a:off x="265282" y="72400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관리자 프로그램 </a:t>
            </a:r>
            <a:r>
              <a:rPr lang="en-US" altLang="ko-KR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UI</a:t>
            </a:r>
            <a:endParaRPr lang="ko-KR" altLang="en-US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3A136DD-370F-431F-832F-06208174667D}"/>
              </a:ext>
            </a:extLst>
          </p:cNvPr>
          <p:cNvSpPr txBox="1"/>
          <p:nvPr/>
        </p:nvSpPr>
        <p:spPr>
          <a:xfrm>
            <a:off x="5138524" y="756507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12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메인 화면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318BF7EC-2530-45A2-B472-606B0B7BA309}"/>
              </a:ext>
            </a:extLst>
          </p:cNvPr>
          <p:cNvCxnSpPr/>
          <p:nvPr/>
        </p:nvCxnSpPr>
        <p:spPr>
          <a:xfrm flipV="1">
            <a:off x="3191442" y="756507"/>
            <a:ext cx="566057" cy="36285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FEE8CB7B-298B-4C5A-9D55-1D88E4D4FD65}"/>
              </a:ext>
            </a:extLst>
          </p:cNvPr>
          <p:cNvCxnSpPr/>
          <p:nvPr/>
        </p:nvCxnSpPr>
        <p:spPr>
          <a:xfrm>
            <a:off x="3757499" y="756507"/>
            <a:ext cx="207554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A0EEC46-174E-4E48-A846-5DA1E6E8FEF9}"/>
              </a:ext>
            </a:extLst>
          </p:cNvPr>
          <p:cNvSpPr txBox="1"/>
          <p:nvPr/>
        </p:nvSpPr>
        <p:spPr>
          <a:xfrm>
            <a:off x="9735304" y="3015711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12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인원 현황</a:t>
            </a:r>
            <a:endParaRPr lang="en-US" altLang="ko-KR" sz="1200" dirty="0">
              <a:ln>
                <a:solidFill>
                  <a:schemeClr val="bg2">
                    <a:lumMod val="25000"/>
                    <a:alpha val="15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D509F142-4C5F-4313-9FA2-FA7ED6F59DD6}"/>
              </a:ext>
            </a:extLst>
          </p:cNvPr>
          <p:cNvGrpSpPr/>
          <p:nvPr/>
        </p:nvGrpSpPr>
        <p:grpSpPr>
          <a:xfrm flipV="1">
            <a:off x="7781026" y="2668488"/>
            <a:ext cx="2641599" cy="347223"/>
            <a:chOff x="7781026" y="2648582"/>
            <a:chExt cx="2641599" cy="362857"/>
          </a:xfrm>
        </p:grpSpPr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2E09D673-2476-441B-B265-7CF9C7344C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81026" y="2648582"/>
              <a:ext cx="566057" cy="36285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390C6B7C-E568-4E75-9278-E6B14474E377}"/>
                </a:ext>
              </a:extLst>
            </p:cNvPr>
            <p:cNvCxnSpPr>
              <a:cxnSpLocks/>
            </p:cNvCxnSpPr>
            <p:nvPr/>
          </p:nvCxnSpPr>
          <p:spPr>
            <a:xfrm>
              <a:off x="8347083" y="2648582"/>
              <a:ext cx="2075542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8F25FF0A-5B3F-49DF-9C84-8FE3E4A8962D}"/>
              </a:ext>
            </a:extLst>
          </p:cNvPr>
          <p:cNvSpPr txBox="1"/>
          <p:nvPr/>
        </p:nvSpPr>
        <p:spPr>
          <a:xfrm>
            <a:off x="4851308" y="4096042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12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출석 일지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00D8AFDC-5C6B-4937-9A67-3715AE968F50}"/>
              </a:ext>
            </a:extLst>
          </p:cNvPr>
          <p:cNvCxnSpPr/>
          <p:nvPr/>
        </p:nvCxnSpPr>
        <p:spPr>
          <a:xfrm flipV="1">
            <a:off x="2904226" y="4096042"/>
            <a:ext cx="566057" cy="36285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F67B0CF9-BE46-4B05-A6FC-D80E93CF932D}"/>
              </a:ext>
            </a:extLst>
          </p:cNvPr>
          <p:cNvCxnSpPr/>
          <p:nvPr/>
        </p:nvCxnSpPr>
        <p:spPr>
          <a:xfrm>
            <a:off x="3470283" y="4096042"/>
            <a:ext cx="207554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5563034-F277-4334-A586-71ABC6A4F664}"/>
              </a:ext>
            </a:extLst>
          </p:cNvPr>
          <p:cNvSpPr txBox="1"/>
          <p:nvPr/>
        </p:nvSpPr>
        <p:spPr>
          <a:xfrm>
            <a:off x="7423322" y="3557516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12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출입 일지</a:t>
            </a:r>
            <a:endParaRPr lang="en-US" altLang="ko-KR" sz="1200" dirty="0">
              <a:ln>
                <a:solidFill>
                  <a:schemeClr val="bg2">
                    <a:lumMod val="25000"/>
                    <a:alpha val="15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A65257EF-41EC-47E0-9E72-15ABC7BF15C1}"/>
              </a:ext>
            </a:extLst>
          </p:cNvPr>
          <p:cNvGrpSpPr/>
          <p:nvPr/>
        </p:nvGrpSpPr>
        <p:grpSpPr>
          <a:xfrm flipH="1">
            <a:off x="7500855" y="3853830"/>
            <a:ext cx="2433451" cy="407087"/>
            <a:chOff x="7781026" y="2648582"/>
            <a:chExt cx="2641599" cy="362857"/>
          </a:xfrm>
        </p:grpSpPr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2AF38041-64FF-4A74-9E84-77BB8D779D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81026" y="2648582"/>
              <a:ext cx="566057" cy="36285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93A894C3-1ED5-4299-A955-944948FC4BDB}"/>
                </a:ext>
              </a:extLst>
            </p:cNvPr>
            <p:cNvCxnSpPr>
              <a:cxnSpLocks/>
            </p:cNvCxnSpPr>
            <p:nvPr/>
          </p:nvCxnSpPr>
          <p:spPr>
            <a:xfrm>
              <a:off x="8347083" y="2648582"/>
              <a:ext cx="2075542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7" name="그림 66">
            <a:extLst>
              <a:ext uri="{FF2B5EF4-FFF2-40B4-BE49-F238E27FC236}">
                <a16:creationId xmlns:a16="http://schemas.microsoft.com/office/drawing/2014/main" id="{4FC6CEE8-4927-48D0-BCA8-78FCD166D8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95" r="80121" b="41946"/>
          <a:stretch/>
        </p:blipFill>
        <p:spPr>
          <a:xfrm>
            <a:off x="367474" y="2463141"/>
            <a:ext cx="1551246" cy="1936816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1E587CF7-460E-4108-8922-2CFDB6819C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8" t="8677"/>
          <a:stretch/>
        </p:blipFill>
        <p:spPr>
          <a:xfrm>
            <a:off x="2657657" y="1071545"/>
            <a:ext cx="3665353" cy="2598361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16354F2B-A238-4DD9-84EA-4B7992054F5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37" t="34266" r="7496" b="21727"/>
          <a:stretch/>
        </p:blipFill>
        <p:spPr>
          <a:xfrm>
            <a:off x="6878034" y="1089584"/>
            <a:ext cx="4070127" cy="1567171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DA949F3E-B010-4E32-AF0A-807F4A410E4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29" t="32721" r="5939" b="7786"/>
          <a:stretch/>
        </p:blipFill>
        <p:spPr>
          <a:xfrm>
            <a:off x="2581221" y="4442857"/>
            <a:ext cx="3737397" cy="1852354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E0800DAC-15BA-4FD9-ADB4-A3AC4CE365D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37" t="44913" r="3423" b="2900"/>
          <a:stretch/>
        </p:blipFill>
        <p:spPr>
          <a:xfrm>
            <a:off x="6878034" y="4264190"/>
            <a:ext cx="4488393" cy="1931949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57E4B65E-417C-4D79-BB8E-E8F3200DF549}"/>
              </a:ext>
            </a:extLst>
          </p:cNvPr>
          <p:cNvSpPr/>
          <p:nvPr/>
        </p:nvSpPr>
        <p:spPr>
          <a:xfrm>
            <a:off x="2722936" y="1811207"/>
            <a:ext cx="2624844" cy="17463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43B11FA-3E13-43B1-BA68-32F9DF1465D0}"/>
              </a:ext>
            </a:extLst>
          </p:cNvPr>
          <p:cNvGrpSpPr/>
          <p:nvPr/>
        </p:nvGrpSpPr>
        <p:grpSpPr>
          <a:xfrm flipV="1">
            <a:off x="5349483" y="2684362"/>
            <a:ext cx="1421321" cy="347223"/>
            <a:chOff x="7781026" y="2648582"/>
            <a:chExt cx="1421321" cy="362857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F8D7C957-7583-4F5D-A9F6-54EEEA51BD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81026" y="2648582"/>
              <a:ext cx="566057" cy="36285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6314BA0D-CEC2-42C1-AAFF-B747E62747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4383" y="2651899"/>
              <a:ext cx="867964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FE549D44-BF79-4808-9A5B-73A8C18963B5}"/>
              </a:ext>
            </a:extLst>
          </p:cNvPr>
          <p:cNvSpPr txBox="1"/>
          <p:nvPr/>
        </p:nvSpPr>
        <p:spPr>
          <a:xfrm>
            <a:off x="5902984" y="2723515"/>
            <a:ext cx="90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12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관리자 </a:t>
            </a:r>
            <a:r>
              <a:rPr lang="ko-KR" altLang="en-US" sz="1200" dirty="0" err="1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챗봇</a:t>
            </a:r>
            <a:endParaRPr lang="en-US" altLang="ko-KR" sz="1200" dirty="0">
              <a:ln>
                <a:solidFill>
                  <a:schemeClr val="bg2">
                    <a:lumMod val="25000"/>
                    <a:alpha val="15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9358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24427B-3492-4B14-99EF-AF8AC971323C}"/>
              </a:ext>
            </a:extLst>
          </p:cNvPr>
          <p:cNvSpPr txBox="1"/>
          <p:nvPr/>
        </p:nvSpPr>
        <p:spPr>
          <a:xfrm>
            <a:off x="5395654" y="2424513"/>
            <a:ext cx="53319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테스트 결과 확인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4CBC2C-5034-4E9F-90AE-171A58005F89}"/>
              </a:ext>
            </a:extLst>
          </p:cNvPr>
          <p:cNvSpPr txBox="1"/>
          <p:nvPr/>
        </p:nvSpPr>
        <p:spPr>
          <a:xfrm>
            <a:off x="6277526" y="3743668"/>
            <a:ext cx="4450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상황 별 결과 확인</a:t>
            </a:r>
          </a:p>
        </p:txBody>
      </p:sp>
    </p:spTree>
    <p:extLst>
      <p:ext uri="{BB962C8B-B14F-4D97-AF65-F5344CB8AC3E}">
        <p14:creationId xmlns:p14="http://schemas.microsoft.com/office/powerpoint/2010/main" val="1907974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A2828FD-8849-4043-B519-BC12B78BC34C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42CA262-8CFC-410B-943B-44B100A01FD5}"/>
              </a:ext>
            </a:extLst>
          </p:cNvPr>
          <p:cNvSpPr txBox="1"/>
          <p:nvPr/>
        </p:nvSpPr>
        <p:spPr>
          <a:xfrm>
            <a:off x="250767" y="157951"/>
            <a:ext cx="2581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테스트 결과 확인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F33046-C1F4-4CDF-88C3-99A4F89D63A9}"/>
              </a:ext>
            </a:extLst>
          </p:cNvPr>
          <p:cNvSpPr txBox="1"/>
          <p:nvPr/>
        </p:nvSpPr>
        <p:spPr>
          <a:xfrm>
            <a:off x="265282" y="72400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상황 별 결과 확인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B4A7D03-9FF0-40EF-BF07-B1F16749A1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52116"/>
              </p:ext>
            </p:extLst>
          </p:nvPr>
        </p:nvGraphicFramePr>
        <p:xfrm>
          <a:off x="2681654" y="1827496"/>
          <a:ext cx="5900056" cy="1483360"/>
        </p:xfrm>
        <a:graphic>
          <a:graphicData uri="http://schemas.openxmlformats.org/drawingml/2006/table">
            <a:tbl>
              <a:tblPr firstCol="1" bandRow="1">
                <a:tableStyleId>{073A0DAA-6AF3-43AB-8588-CEC1D06C72B9}</a:tableStyleId>
              </a:tblPr>
              <a:tblGrid>
                <a:gridCol w="1002323">
                  <a:extLst>
                    <a:ext uri="{9D8B030D-6E8A-4147-A177-3AD203B41FA5}">
                      <a16:colId xmlns:a16="http://schemas.microsoft.com/office/drawing/2014/main" val="2751107895"/>
                    </a:ext>
                  </a:extLst>
                </a:gridCol>
                <a:gridCol w="1301261">
                  <a:extLst>
                    <a:ext uri="{9D8B030D-6E8A-4147-A177-3AD203B41FA5}">
                      <a16:colId xmlns:a16="http://schemas.microsoft.com/office/drawing/2014/main" val="4253628909"/>
                    </a:ext>
                  </a:extLst>
                </a:gridCol>
                <a:gridCol w="1037493">
                  <a:extLst>
                    <a:ext uri="{9D8B030D-6E8A-4147-A177-3AD203B41FA5}">
                      <a16:colId xmlns:a16="http://schemas.microsoft.com/office/drawing/2014/main" val="3861793008"/>
                    </a:ext>
                  </a:extLst>
                </a:gridCol>
                <a:gridCol w="1239715">
                  <a:extLst>
                    <a:ext uri="{9D8B030D-6E8A-4147-A177-3AD203B41FA5}">
                      <a16:colId xmlns:a16="http://schemas.microsoft.com/office/drawing/2014/main" val="3541220214"/>
                    </a:ext>
                  </a:extLst>
                </a:gridCol>
                <a:gridCol w="1319264">
                  <a:extLst>
                    <a:ext uri="{9D8B030D-6E8A-4147-A177-3AD203B41FA5}">
                      <a16:colId xmlns:a16="http://schemas.microsoft.com/office/drawing/2014/main" val="2458225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등록 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인식률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다중인식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988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n>
                            <a:solidFill>
                              <a:srgbClr val="3E3E3E">
                                <a:alpha val="15000"/>
                              </a:srgbClr>
                            </a:solidFill>
                          </a:ln>
                          <a:solidFill>
                            <a:srgbClr val="3E3E3E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○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n>
                            <a:solidFill>
                              <a:srgbClr val="3E3E3E">
                                <a:alpha val="15000"/>
                              </a:srgbClr>
                            </a:solidFill>
                          </a:ln>
                          <a:solidFill>
                            <a:srgbClr val="3E3E3E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△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n>
                            <a:solidFill>
                              <a:srgbClr val="3E3E3E">
                                <a:alpha val="15000"/>
                              </a:srgbClr>
                            </a:solidFill>
                          </a:ln>
                          <a:solidFill>
                            <a:srgbClr val="3E3E3E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○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출석 성공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795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n>
                            <a:solidFill>
                              <a:srgbClr val="3E3E3E">
                                <a:alpha val="15000"/>
                              </a:srgbClr>
                            </a:solidFill>
                          </a:ln>
                          <a:solidFill>
                            <a:srgbClr val="3E3E3E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○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n>
                            <a:solidFill>
                              <a:srgbClr val="3E3E3E">
                                <a:alpha val="15000"/>
                              </a:srgbClr>
                            </a:solidFill>
                          </a:ln>
                          <a:solidFill>
                            <a:srgbClr val="3E3E3E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△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n>
                            <a:solidFill>
                              <a:srgbClr val="3E3E3E">
                                <a:alpha val="15000"/>
                              </a:srgbClr>
                            </a:solidFill>
                          </a:ln>
                          <a:solidFill>
                            <a:srgbClr val="3E3E3E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○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출석 성공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93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n>
                            <a:solidFill>
                              <a:srgbClr val="3E3E3E">
                                <a:alpha val="15000"/>
                              </a:srgbClr>
                            </a:solidFill>
                          </a:ln>
                          <a:solidFill>
                            <a:srgbClr val="3E3E3E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○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n>
                            <a:solidFill>
                              <a:srgbClr val="3E3E3E">
                                <a:alpha val="15000"/>
                              </a:srgbClr>
                            </a:solidFill>
                          </a:ln>
                          <a:solidFill>
                            <a:srgbClr val="3E3E3E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△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n>
                            <a:solidFill>
                              <a:srgbClr val="3E3E3E">
                                <a:alpha val="15000"/>
                              </a:srgbClr>
                            </a:solidFill>
                          </a:ln>
                          <a:solidFill>
                            <a:srgbClr val="3E3E3E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○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출석 성공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21119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0CBF9FC-52E1-40D3-AD00-CF4ACD3E763D}"/>
              </a:ext>
            </a:extLst>
          </p:cNvPr>
          <p:cNvSpPr txBox="1"/>
          <p:nvPr/>
        </p:nvSpPr>
        <p:spPr>
          <a:xfrm>
            <a:off x="10841051" y="742727"/>
            <a:ext cx="1034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○</a:t>
            </a:r>
            <a:r>
              <a:rPr lang="en-US" altLang="ko-KR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: </a:t>
            </a:r>
            <a:r>
              <a:rPr lang="ko-KR" altLang="en-US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좋음</a:t>
            </a:r>
            <a:endParaRPr lang="en-US" altLang="ko-KR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△ </a:t>
            </a:r>
            <a:r>
              <a:rPr lang="en-US" altLang="ko-KR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</a:t>
            </a:r>
            <a:r>
              <a:rPr lang="ko-KR" altLang="en-US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보통</a:t>
            </a:r>
            <a:endParaRPr lang="en-US" altLang="ko-KR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D8E12B-B702-48D2-9416-3BEB71535141}"/>
              </a:ext>
            </a:extLst>
          </p:cNvPr>
          <p:cNvSpPr txBox="1"/>
          <p:nvPr/>
        </p:nvSpPr>
        <p:spPr>
          <a:xfrm>
            <a:off x="1655645" y="1400796"/>
            <a:ext cx="3094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등록된 인원 확인 시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6A2AB11-2AA3-47AE-ABD9-1BEB6EE16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719036"/>
              </p:ext>
            </p:extLst>
          </p:nvPr>
        </p:nvGraphicFramePr>
        <p:xfrm>
          <a:off x="2681654" y="3947254"/>
          <a:ext cx="5900056" cy="741680"/>
        </p:xfrm>
        <a:graphic>
          <a:graphicData uri="http://schemas.openxmlformats.org/drawingml/2006/table">
            <a:tbl>
              <a:tblPr firstCol="1" bandRow="1">
                <a:tableStyleId>{073A0DAA-6AF3-43AB-8588-CEC1D06C72B9}</a:tableStyleId>
              </a:tblPr>
              <a:tblGrid>
                <a:gridCol w="1046701">
                  <a:extLst>
                    <a:ext uri="{9D8B030D-6E8A-4147-A177-3AD203B41FA5}">
                      <a16:colId xmlns:a16="http://schemas.microsoft.com/office/drawing/2014/main" val="2751107895"/>
                    </a:ext>
                  </a:extLst>
                </a:gridCol>
                <a:gridCol w="1258304">
                  <a:extLst>
                    <a:ext uri="{9D8B030D-6E8A-4147-A177-3AD203B41FA5}">
                      <a16:colId xmlns:a16="http://schemas.microsoft.com/office/drawing/2014/main" val="4253628909"/>
                    </a:ext>
                  </a:extLst>
                </a:gridCol>
                <a:gridCol w="1062390">
                  <a:extLst>
                    <a:ext uri="{9D8B030D-6E8A-4147-A177-3AD203B41FA5}">
                      <a16:colId xmlns:a16="http://schemas.microsoft.com/office/drawing/2014/main" val="3861793008"/>
                    </a:ext>
                  </a:extLst>
                </a:gridCol>
                <a:gridCol w="1233131">
                  <a:extLst>
                    <a:ext uri="{9D8B030D-6E8A-4147-A177-3AD203B41FA5}">
                      <a16:colId xmlns:a16="http://schemas.microsoft.com/office/drawing/2014/main" val="3541220214"/>
                    </a:ext>
                  </a:extLst>
                </a:gridCol>
                <a:gridCol w="1299530">
                  <a:extLst>
                    <a:ext uri="{9D8B030D-6E8A-4147-A177-3AD203B41FA5}">
                      <a16:colId xmlns:a16="http://schemas.microsoft.com/office/drawing/2014/main" val="2458225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등록 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인식률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다중인식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988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명이상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n>
                            <a:solidFill>
                              <a:srgbClr val="3E3E3E">
                                <a:alpha val="15000"/>
                              </a:srgbClr>
                            </a:solidFill>
                          </a:ln>
                          <a:solidFill>
                            <a:srgbClr val="3E3E3E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Ⅹ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n>
                            <a:solidFill>
                              <a:srgbClr val="3E3E3E">
                                <a:alpha val="15000"/>
                              </a:srgbClr>
                            </a:solidFill>
                          </a:ln>
                          <a:solidFill>
                            <a:srgbClr val="3E3E3E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△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n>
                            <a:solidFill>
                              <a:srgbClr val="3E3E3E">
                                <a:alpha val="15000"/>
                              </a:srgbClr>
                            </a:solidFill>
                          </a:ln>
                          <a:solidFill>
                            <a:srgbClr val="3E3E3E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○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79586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8268544-95C9-4B04-B017-D5D59C88A143}"/>
              </a:ext>
            </a:extLst>
          </p:cNvPr>
          <p:cNvSpPr txBox="1"/>
          <p:nvPr/>
        </p:nvSpPr>
        <p:spPr>
          <a:xfrm>
            <a:off x="1655645" y="3547144"/>
            <a:ext cx="3094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미등록 인원 확인 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DB03D4-F2B0-4311-99D9-8CA08F78AC92}"/>
              </a:ext>
            </a:extLst>
          </p:cNvPr>
          <p:cNvSpPr txBox="1"/>
          <p:nvPr/>
        </p:nvSpPr>
        <p:spPr>
          <a:xfrm>
            <a:off x="1655645" y="4925222"/>
            <a:ext cx="3094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혼합된 인원 확인 시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774D2BD-D5F2-4F52-B0C1-63B86E745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627007"/>
              </p:ext>
            </p:extLst>
          </p:nvPr>
        </p:nvGraphicFramePr>
        <p:xfrm>
          <a:off x="2681654" y="5340295"/>
          <a:ext cx="5900056" cy="741680"/>
        </p:xfrm>
        <a:graphic>
          <a:graphicData uri="http://schemas.openxmlformats.org/drawingml/2006/table">
            <a:tbl>
              <a:tblPr firstCol="1" bandRow="1">
                <a:tableStyleId>{073A0DAA-6AF3-43AB-8588-CEC1D06C72B9}</a:tableStyleId>
              </a:tblPr>
              <a:tblGrid>
                <a:gridCol w="1046701">
                  <a:extLst>
                    <a:ext uri="{9D8B030D-6E8A-4147-A177-3AD203B41FA5}">
                      <a16:colId xmlns:a16="http://schemas.microsoft.com/office/drawing/2014/main" val="3915135587"/>
                    </a:ext>
                  </a:extLst>
                </a:gridCol>
                <a:gridCol w="1258304">
                  <a:extLst>
                    <a:ext uri="{9D8B030D-6E8A-4147-A177-3AD203B41FA5}">
                      <a16:colId xmlns:a16="http://schemas.microsoft.com/office/drawing/2014/main" val="1815392663"/>
                    </a:ext>
                  </a:extLst>
                </a:gridCol>
                <a:gridCol w="1062390">
                  <a:extLst>
                    <a:ext uri="{9D8B030D-6E8A-4147-A177-3AD203B41FA5}">
                      <a16:colId xmlns:a16="http://schemas.microsoft.com/office/drawing/2014/main" val="2240146855"/>
                    </a:ext>
                  </a:extLst>
                </a:gridCol>
                <a:gridCol w="1233131">
                  <a:extLst>
                    <a:ext uri="{9D8B030D-6E8A-4147-A177-3AD203B41FA5}">
                      <a16:colId xmlns:a16="http://schemas.microsoft.com/office/drawing/2014/main" val="433831049"/>
                    </a:ext>
                  </a:extLst>
                </a:gridCol>
                <a:gridCol w="1299530">
                  <a:extLst>
                    <a:ext uri="{9D8B030D-6E8A-4147-A177-3AD203B41FA5}">
                      <a16:colId xmlns:a16="http://schemas.microsoft.com/office/drawing/2014/main" val="42628486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등록 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인식률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다중인식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168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명이상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n>
                            <a:solidFill>
                              <a:srgbClr val="3E3E3E">
                                <a:alpha val="15000"/>
                              </a:srgbClr>
                            </a:solidFill>
                          </a:ln>
                          <a:solidFill>
                            <a:srgbClr val="3E3E3E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○</a:t>
                      </a:r>
                      <a:r>
                        <a:rPr lang="en-US" altLang="ko-KR" b="1" dirty="0">
                          <a:ln>
                            <a:solidFill>
                              <a:srgbClr val="3E3E3E">
                                <a:alpha val="15000"/>
                              </a:srgbClr>
                            </a:solidFill>
                          </a:ln>
                          <a:solidFill>
                            <a:srgbClr val="3E3E3E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, Ⅹ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n>
                            <a:solidFill>
                              <a:srgbClr val="3E3E3E">
                                <a:alpha val="15000"/>
                              </a:srgbClr>
                            </a:solidFill>
                          </a:ln>
                          <a:solidFill>
                            <a:srgbClr val="3E3E3E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△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n>
                            <a:solidFill>
                              <a:srgbClr val="3E3E3E">
                                <a:alpha val="15000"/>
                              </a:srgbClr>
                            </a:solidFill>
                          </a:ln>
                          <a:solidFill>
                            <a:srgbClr val="3E3E3E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○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출석 성공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92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9516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24427B-3492-4B14-99EF-AF8AC971323C}"/>
              </a:ext>
            </a:extLst>
          </p:cNvPr>
          <p:cNvSpPr txBox="1"/>
          <p:nvPr/>
        </p:nvSpPr>
        <p:spPr>
          <a:xfrm>
            <a:off x="9198147" y="2562538"/>
            <a:ext cx="15279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결론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4CBC2C-5034-4E9F-90AE-171A58005F89}"/>
              </a:ext>
            </a:extLst>
          </p:cNvPr>
          <p:cNvSpPr txBox="1"/>
          <p:nvPr/>
        </p:nvSpPr>
        <p:spPr>
          <a:xfrm>
            <a:off x="6294805" y="3690915"/>
            <a:ext cx="44313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최적의 상황 및 개선 방안</a:t>
            </a:r>
            <a:endParaRPr lang="en-US" altLang="ko-KR" sz="28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r"/>
            <a:r>
              <a:rPr lang="ko-KR" altLang="en-US" sz="2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활용 방안</a:t>
            </a:r>
            <a:endParaRPr lang="en-US" altLang="ko-KR" sz="28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753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7C9A9C4-706C-41B4-AEA3-4975132EC275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2BEA2D2-BD6D-450B-829A-05E74649C01B}"/>
              </a:ext>
            </a:extLst>
          </p:cNvPr>
          <p:cNvSpPr txBox="1"/>
          <p:nvPr/>
        </p:nvSpPr>
        <p:spPr>
          <a:xfrm>
            <a:off x="250767" y="157951"/>
            <a:ext cx="809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결론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9CB331-E4D3-431C-94C7-4DA1D2379096}"/>
              </a:ext>
            </a:extLst>
          </p:cNvPr>
          <p:cNvSpPr txBox="1"/>
          <p:nvPr/>
        </p:nvSpPr>
        <p:spPr>
          <a:xfrm>
            <a:off x="265281" y="724008"/>
            <a:ext cx="250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최적의 상황</a:t>
            </a:r>
            <a:r>
              <a:rPr lang="en-US" altLang="ko-KR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및 개선 방안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83EBB8-65DE-465B-A82A-D90F1D48860A}"/>
              </a:ext>
            </a:extLst>
          </p:cNvPr>
          <p:cNvSpPr txBox="1"/>
          <p:nvPr/>
        </p:nvSpPr>
        <p:spPr>
          <a:xfrm>
            <a:off x="2074984" y="1109998"/>
            <a:ext cx="1503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상황</a:t>
            </a:r>
            <a:endParaRPr lang="en-US" altLang="ko-KR" sz="28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165BB31-6CEA-4DA1-B8E8-8D0E80D639A3}"/>
              </a:ext>
            </a:extLst>
          </p:cNvPr>
          <p:cNvSpPr/>
          <p:nvPr/>
        </p:nvSpPr>
        <p:spPr>
          <a:xfrm>
            <a:off x="2074984" y="1624426"/>
            <a:ext cx="7983416" cy="1127564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등록된 인원 </a:t>
            </a:r>
            <a:r>
              <a:rPr lang="en-US" altLang="ko-KR" dirty="0">
                <a:solidFill>
                  <a:schemeClr val="tx1"/>
                </a:solidFill>
              </a:rPr>
              <a:t>1,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인이 강의실로 들어올 때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2.  </a:t>
            </a:r>
            <a:r>
              <a:rPr lang="ko-KR" altLang="en-US" dirty="0">
                <a:solidFill>
                  <a:schemeClr val="tx1"/>
                </a:solidFill>
              </a:rPr>
              <a:t>미 등록된 인원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인 이상이 강의실로 들어올 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06283C-A80F-472A-874A-4533EC7A3F9C}"/>
              </a:ext>
            </a:extLst>
          </p:cNvPr>
          <p:cNvSpPr txBox="1"/>
          <p:nvPr/>
        </p:nvSpPr>
        <p:spPr>
          <a:xfrm>
            <a:off x="2074985" y="2827429"/>
            <a:ext cx="1055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이유</a:t>
            </a:r>
            <a:endParaRPr lang="en-US" altLang="ko-KR" sz="28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5F754FA-AD7C-403E-BD76-22F27D794E68}"/>
              </a:ext>
            </a:extLst>
          </p:cNvPr>
          <p:cNvSpPr/>
          <p:nvPr/>
        </p:nvSpPr>
        <p:spPr>
          <a:xfrm>
            <a:off x="2074984" y="3350649"/>
            <a:ext cx="7983416" cy="1544515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다중인식이 문제없이 굉장히 잘 돌아간다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얼굴인식 모델이 사람의 얼굴을 잘 헷갈려 한다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미 등록된 인원을 확인할 때 등록된 인원과 잘 헷갈려 한다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C325DB-3E65-46D9-B0CC-10BFD4D96FDE}"/>
              </a:ext>
            </a:extLst>
          </p:cNvPr>
          <p:cNvSpPr txBox="1"/>
          <p:nvPr/>
        </p:nvSpPr>
        <p:spPr>
          <a:xfrm>
            <a:off x="2074983" y="5063606"/>
            <a:ext cx="1890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개선 방안</a:t>
            </a:r>
            <a:endParaRPr lang="en-US" altLang="ko-KR" sz="28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2E3CF8-F5B6-46B5-8ED8-6A9D1A26F9EB}"/>
              </a:ext>
            </a:extLst>
          </p:cNvPr>
          <p:cNvSpPr/>
          <p:nvPr/>
        </p:nvSpPr>
        <p:spPr>
          <a:xfrm>
            <a:off x="2074984" y="5586825"/>
            <a:ext cx="7983416" cy="1021295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모델의 얼굴인식 정확도 향상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효율적인 출석 알고리즘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137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7C9A9C4-706C-41B4-AEA3-4975132EC275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2BEA2D2-BD6D-450B-829A-05E74649C01B}"/>
              </a:ext>
            </a:extLst>
          </p:cNvPr>
          <p:cNvSpPr txBox="1"/>
          <p:nvPr/>
        </p:nvSpPr>
        <p:spPr>
          <a:xfrm>
            <a:off x="250767" y="157951"/>
            <a:ext cx="809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결론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9CB331-E4D3-431C-94C7-4DA1D2379096}"/>
              </a:ext>
            </a:extLst>
          </p:cNvPr>
          <p:cNvSpPr txBox="1"/>
          <p:nvPr/>
        </p:nvSpPr>
        <p:spPr>
          <a:xfrm>
            <a:off x="265282" y="724008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활용 방안</a:t>
            </a:r>
          </a:p>
        </p:txBody>
      </p:sp>
      <p:pic>
        <p:nvPicPr>
          <p:cNvPr id="3076" name="Picture 4" descr="보안 일러스트 png 이미지 검색결과">
            <a:extLst>
              <a:ext uri="{FF2B5EF4-FFF2-40B4-BE49-F238E27FC236}">
                <a16:creationId xmlns:a16="http://schemas.microsoft.com/office/drawing/2014/main" id="{08D63882-BAC7-4496-838E-6B78C986A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554" y="1611127"/>
            <a:ext cx="1798446" cy="202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물류 png 이미지 검색결과">
            <a:extLst>
              <a:ext uri="{FF2B5EF4-FFF2-40B4-BE49-F238E27FC236}">
                <a16:creationId xmlns:a16="http://schemas.microsoft.com/office/drawing/2014/main" id="{75543C06-4CA8-47AA-B749-B0C91D1C7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415" y="4384746"/>
            <a:ext cx="2708031" cy="172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1DB8CD-B799-4BE5-9CDB-A59EBA6A4817}"/>
              </a:ext>
            </a:extLst>
          </p:cNvPr>
          <p:cNvSpPr txBox="1"/>
          <p:nvPr/>
        </p:nvSpPr>
        <p:spPr>
          <a:xfrm>
            <a:off x="955261" y="2621175"/>
            <a:ext cx="29449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정보 보안</a:t>
            </a:r>
            <a:endParaRPr lang="en-US" altLang="ko-KR" sz="28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514350" indent="-514350">
              <a:buAutoNum type="arabicPeriod"/>
            </a:pPr>
            <a:endParaRPr lang="en-US" altLang="ko-KR" sz="28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2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자율 주행</a:t>
            </a:r>
            <a:endParaRPr lang="en-US" altLang="ko-KR" sz="28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514350" indent="-514350">
              <a:buAutoNum type="arabicPeriod"/>
            </a:pPr>
            <a:endParaRPr lang="en-US" altLang="ko-KR" sz="28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2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물류</a:t>
            </a:r>
            <a:endParaRPr lang="en-US" altLang="ko-KR" sz="28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B864D5E-6B5D-4F42-901E-AC9A1DA05C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064" y="798824"/>
            <a:ext cx="3589025" cy="35890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6BF45B8-0632-4FA7-8256-88368C49CC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418794" y="2473253"/>
            <a:ext cx="749300" cy="7493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5DEAA74-4121-4A10-B590-84BBD65F47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967059" y="2473253"/>
            <a:ext cx="749300" cy="7493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FBEFB01-A30C-4558-BD57-A64E2CEC83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926" y="1276523"/>
            <a:ext cx="7493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729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723DD2-AB11-4CC0-9BD3-AA12A0BA16C3}"/>
              </a:ext>
            </a:extLst>
          </p:cNvPr>
          <p:cNvSpPr txBox="1"/>
          <p:nvPr/>
        </p:nvSpPr>
        <p:spPr>
          <a:xfrm>
            <a:off x="9059638" y="1836140"/>
            <a:ext cx="130356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50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14155-2358-42A4-A1A9-45DC4C3533E7}"/>
              </a:ext>
            </a:extLst>
          </p:cNvPr>
          <p:cNvSpPr txBox="1"/>
          <p:nvPr/>
        </p:nvSpPr>
        <p:spPr>
          <a:xfrm>
            <a:off x="1818307" y="302589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endParaRPr lang="ko-KR" altLang="en-US" sz="24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66B504-1351-4F61-81E1-D4D29901F9F2}"/>
              </a:ext>
            </a:extLst>
          </p:cNvPr>
          <p:cNvSpPr txBox="1"/>
          <p:nvPr/>
        </p:nvSpPr>
        <p:spPr>
          <a:xfrm>
            <a:off x="2111719" y="3085699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14455A-6530-4975-93E2-68509DA74B77}"/>
              </a:ext>
            </a:extLst>
          </p:cNvPr>
          <p:cNvSpPr txBox="1"/>
          <p:nvPr/>
        </p:nvSpPr>
        <p:spPr>
          <a:xfrm>
            <a:off x="1818307" y="358231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endParaRPr lang="ko-KR" altLang="en-US" sz="24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9BCEDF-8937-418E-B6C8-C6DDB43B831E}"/>
              </a:ext>
            </a:extLst>
          </p:cNvPr>
          <p:cNvSpPr txBox="1"/>
          <p:nvPr/>
        </p:nvSpPr>
        <p:spPr>
          <a:xfrm>
            <a:off x="2111719" y="3642119"/>
            <a:ext cx="1321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프로그램 소개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FB2367-CFCA-45B4-8E26-2B49F4FDEA1A}"/>
              </a:ext>
            </a:extLst>
          </p:cNvPr>
          <p:cNvSpPr txBox="1"/>
          <p:nvPr/>
        </p:nvSpPr>
        <p:spPr>
          <a:xfrm>
            <a:off x="1818307" y="414047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endParaRPr lang="ko-KR" altLang="en-US" sz="24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71AAB1-CC9C-4F86-BF76-6B70B6030B89}"/>
              </a:ext>
            </a:extLst>
          </p:cNvPr>
          <p:cNvSpPr txBox="1"/>
          <p:nvPr/>
        </p:nvSpPr>
        <p:spPr>
          <a:xfrm>
            <a:off x="2111719" y="4200277"/>
            <a:ext cx="1141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기능 흐름도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298500-D524-4C78-B38F-34344A35D9CD}"/>
              </a:ext>
            </a:extLst>
          </p:cNvPr>
          <p:cNvSpPr txBox="1"/>
          <p:nvPr/>
        </p:nvSpPr>
        <p:spPr>
          <a:xfrm>
            <a:off x="1818307" y="471210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</a:t>
            </a:r>
            <a:endParaRPr lang="ko-KR" altLang="en-US" sz="24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8264B8-BCC8-48CE-A3C7-54935E4C55F8}"/>
              </a:ext>
            </a:extLst>
          </p:cNvPr>
          <p:cNvSpPr txBox="1"/>
          <p:nvPr/>
        </p:nvSpPr>
        <p:spPr>
          <a:xfrm>
            <a:off x="2111719" y="4771910"/>
            <a:ext cx="1167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프로그램 </a:t>
            </a:r>
            <a:r>
              <a:rPr lang="en-US" altLang="ko-KR" sz="16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UI</a:t>
            </a:r>
            <a:endParaRPr lang="ko-KR" altLang="en-US" sz="16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67AC67E-04CC-45B1-BD01-645E7C4FFD68}"/>
              </a:ext>
            </a:extLst>
          </p:cNvPr>
          <p:cNvCxnSpPr>
            <a:cxnSpLocks/>
          </p:cNvCxnSpPr>
          <p:nvPr/>
        </p:nvCxnSpPr>
        <p:spPr>
          <a:xfrm flipH="1">
            <a:off x="1934421" y="2756713"/>
            <a:ext cx="8428779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EA23B9F-FB5B-4699-8B42-4B36AF1FA329}"/>
              </a:ext>
            </a:extLst>
          </p:cNvPr>
          <p:cNvSpPr txBox="1"/>
          <p:nvPr/>
        </p:nvSpPr>
        <p:spPr>
          <a:xfrm>
            <a:off x="1818307" y="525749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5</a:t>
            </a:r>
            <a:endParaRPr lang="ko-KR" altLang="en-US" sz="24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482C6E-600C-4C5E-82DB-61C0E1448C73}"/>
              </a:ext>
            </a:extLst>
          </p:cNvPr>
          <p:cNvSpPr txBox="1"/>
          <p:nvPr/>
        </p:nvSpPr>
        <p:spPr>
          <a:xfrm>
            <a:off x="2111719" y="5317300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테스트 결과 확인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E27B91-FE64-496C-B79D-9F73E5E6AF00}"/>
              </a:ext>
            </a:extLst>
          </p:cNvPr>
          <p:cNvSpPr txBox="1"/>
          <p:nvPr/>
        </p:nvSpPr>
        <p:spPr>
          <a:xfrm>
            <a:off x="1818307" y="5824667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6</a:t>
            </a:r>
            <a:endParaRPr lang="ko-KR" altLang="en-US" sz="24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BA2DFC-7CBA-4E02-A46D-5148AFFF9B09}"/>
              </a:ext>
            </a:extLst>
          </p:cNvPr>
          <p:cNvSpPr txBox="1"/>
          <p:nvPr/>
        </p:nvSpPr>
        <p:spPr>
          <a:xfrm>
            <a:off x="2111719" y="5884473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13416216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723DD2-AB11-4CC0-9BD3-AA12A0BA16C3}"/>
              </a:ext>
            </a:extLst>
          </p:cNvPr>
          <p:cNvSpPr txBox="1"/>
          <p:nvPr/>
        </p:nvSpPr>
        <p:spPr>
          <a:xfrm>
            <a:off x="7807119" y="2752460"/>
            <a:ext cx="298190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50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감사합니다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6CF9D9E-D117-446A-ADD7-95D59162744D}"/>
              </a:ext>
            </a:extLst>
          </p:cNvPr>
          <p:cNvCxnSpPr>
            <a:cxnSpLocks/>
          </p:cNvCxnSpPr>
          <p:nvPr/>
        </p:nvCxnSpPr>
        <p:spPr>
          <a:xfrm flipH="1">
            <a:off x="1402975" y="3751297"/>
            <a:ext cx="938605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A22C248-F5A6-40A2-8B67-2E35455513BD}"/>
              </a:ext>
            </a:extLst>
          </p:cNvPr>
          <p:cNvSpPr txBox="1"/>
          <p:nvPr/>
        </p:nvSpPr>
        <p:spPr>
          <a:xfrm>
            <a:off x="7992208" y="3888361"/>
            <a:ext cx="2858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1527282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24427B-3492-4B14-99EF-AF8AC971323C}"/>
              </a:ext>
            </a:extLst>
          </p:cNvPr>
          <p:cNvSpPr txBox="1"/>
          <p:nvPr/>
        </p:nvSpPr>
        <p:spPr>
          <a:xfrm>
            <a:off x="9145055" y="2503643"/>
            <a:ext cx="15279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개요</a:t>
            </a:r>
            <a:endParaRPr lang="ko-KR" altLang="en-US" sz="6000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80AB12-DB21-4023-B45C-0ACCDA00D991}"/>
              </a:ext>
            </a:extLst>
          </p:cNvPr>
          <p:cNvSpPr txBox="1"/>
          <p:nvPr/>
        </p:nvSpPr>
        <p:spPr>
          <a:xfrm>
            <a:off x="8192474" y="3688960"/>
            <a:ext cx="24805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우리의 슬로건</a:t>
            </a:r>
            <a:endParaRPr lang="en-US" altLang="ko-KR" sz="28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r"/>
            <a:r>
              <a:rPr lang="ko-KR" altLang="en-US" sz="2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왜 인공지능인가</a:t>
            </a:r>
            <a:r>
              <a:rPr lang="en-US" altLang="ko-KR" sz="2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?</a:t>
            </a:r>
            <a:endParaRPr lang="ko-KR" altLang="en-US" sz="28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7808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D07F56-3E7B-4782-AC2D-6DBE53F16CE9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9C2B7-D8C1-4B53-9D0C-FA77D83095C3}"/>
              </a:ext>
            </a:extLst>
          </p:cNvPr>
          <p:cNvSpPr txBox="1"/>
          <p:nvPr/>
        </p:nvSpPr>
        <p:spPr>
          <a:xfrm>
            <a:off x="250767" y="157951"/>
            <a:ext cx="809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26C82-EFC9-4BF9-AA6B-69698539476F}"/>
              </a:ext>
            </a:extLst>
          </p:cNvPr>
          <p:cNvSpPr txBox="1"/>
          <p:nvPr/>
        </p:nvSpPr>
        <p:spPr>
          <a:xfrm>
            <a:off x="265282" y="724008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우리의 슬로건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AEF279-7169-49CA-B433-C5E737906B60}"/>
              </a:ext>
            </a:extLst>
          </p:cNvPr>
          <p:cNvSpPr txBox="1"/>
          <p:nvPr/>
        </p:nvSpPr>
        <p:spPr>
          <a:xfrm>
            <a:off x="3030759" y="2608973"/>
            <a:ext cx="61304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From</a:t>
            </a:r>
            <a:r>
              <a:rPr lang="ko-KR" altLang="en-US" sz="4000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4000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Old Solution </a:t>
            </a:r>
          </a:p>
          <a:p>
            <a:endParaRPr lang="en-US" altLang="ko-KR" sz="4000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4000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		To New Paradigm</a:t>
            </a:r>
            <a:endParaRPr lang="ko-KR" altLang="en-US" sz="4000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9210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지문인식 png 이미지 검색결과">
            <a:extLst>
              <a:ext uri="{FF2B5EF4-FFF2-40B4-BE49-F238E27FC236}">
                <a16:creationId xmlns:a16="http://schemas.microsoft.com/office/drawing/2014/main" id="{60516243-DADA-40B4-BFC5-FC5E9C877F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5" t="5783" r="6345" b="5981"/>
          <a:stretch/>
        </p:blipFill>
        <p:spPr bwMode="auto">
          <a:xfrm>
            <a:off x="553442" y="2489562"/>
            <a:ext cx="2825262" cy="284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블루투스 비콘 png 이미지 검색결과">
            <a:extLst>
              <a:ext uri="{FF2B5EF4-FFF2-40B4-BE49-F238E27FC236}">
                <a16:creationId xmlns:a16="http://schemas.microsoft.com/office/drawing/2014/main" id="{6B8F8107-5E94-4DA7-98B6-A8DF15850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774" y="2434667"/>
            <a:ext cx="2942492" cy="294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5CDDD00-5F74-438E-ADEC-61EEB20F9819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C5D2FAF-989A-4057-8438-1F70D7DA0A31}"/>
              </a:ext>
            </a:extLst>
          </p:cNvPr>
          <p:cNvSpPr txBox="1"/>
          <p:nvPr/>
        </p:nvSpPr>
        <p:spPr>
          <a:xfrm>
            <a:off x="250767" y="157951"/>
            <a:ext cx="809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B9B3BE-B86F-4667-A932-0B459034FD15}"/>
              </a:ext>
            </a:extLst>
          </p:cNvPr>
          <p:cNvSpPr txBox="1"/>
          <p:nvPr/>
        </p:nvSpPr>
        <p:spPr>
          <a:xfrm>
            <a:off x="265282" y="724008"/>
            <a:ext cx="265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왜 얼굴인식 인공지능인가</a:t>
            </a:r>
            <a:r>
              <a:rPr lang="en-US" altLang="ko-KR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?</a:t>
            </a:r>
            <a:endParaRPr lang="ko-KR" altLang="en-US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1032" name="Picture 8" descr="얼굴인식 png 이미지 검색결과">
            <a:extLst>
              <a:ext uri="{FF2B5EF4-FFF2-40B4-BE49-F238E27FC236}">
                <a16:creationId xmlns:a16="http://schemas.microsoft.com/office/drawing/2014/main" id="{BA00DC8D-941A-4D52-85D2-B05C3C7CF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335" y="2513803"/>
            <a:ext cx="2869223" cy="2869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8364EF30-F19D-43A6-8666-77C97B17595A}"/>
              </a:ext>
            </a:extLst>
          </p:cNvPr>
          <p:cNvSpPr/>
          <p:nvPr/>
        </p:nvSpPr>
        <p:spPr>
          <a:xfrm>
            <a:off x="7479560" y="3568884"/>
            <a:ext cx="785210" cy="75293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081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24427B-3492-4B14-99EF-AF8AC971323C}"/>
              </a:ext>
            </a:extLst>
          </p:cNvPr>
          <p:cNvSpPr txBox="1"/>
          <p:nvPr/>
        </p:nvSpPr>
        <p:spPr>
          <a:xfrm>
            <a:off x="6393866" y="2521228"/>
            <a:ext cx="44374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프로그램 소개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80AB12-DB21-4023-B45C-0ACCDA00D991}"/>
              </a:ext>
            </a:extLst>
          </p:cNvPr>
          <p:cNvSpPr txBox="1"/>
          <p:nvPr/>
        </p:nvSpPr>
        <p:spPr>
          <a:xfrm>
            <a:off x="8350736" y="3680168"/>
            <a:ext cx="24805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프로그램 구성도</a:t>
            </a:r>
            <a:endParaRPr lang="en-US" altLang="ko-KR" sz="28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r"/>
            <a:r>
              <a:rPr lang="en-US" altLang="ko-KR" sz="2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Python </a:t>
            </a:r>
            <a:r>
              <a:rPr lang="ko-KR" altLang="en-US" sz="2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패키지</a:t>
            </a:r>
          </a:p>
        </p:txBody>
      </p:sp>
    </p:spTree>
    <p:extLst>
      <p:ext uri="{BB962C8B-B14F-4D97-AF65-F5344CB8AC3E}">
        <p14:creationId xmlns:p14="http://schemas.microsoft.com/office/powerpoint/2010/main" val="593356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D07F56-3E7B-4782-AC2D-6DBE53F16CE9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9C2B7-D8C1-4B53-9D0C-FA77D83095C3}"/>
              </a:ext>
            </a:extLst>
          </p:cNvPr>
          <p:cNvSpPr txBox="1"/>
          <p:nvPr/>
        </p:nvSpPr>
        <p:spPr>
          <a:xfrm>
            <a:off x="250767" y="157951"/>
            <a:ext cx="2164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프로그램 소개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26C82-EFC9-4BF9-AA6B-69698539476F}"/>
              </a:ext>
            </a:extLst>
          </p:cNvPr>
          <p:cNvSpPr txBox="1"/>
          <p:nvPr/>
        </p:nvSpPr>
        <p:spPr>
          <a:xfrm>
            <a:off x="265282" y="724008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프로그램 구성도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86089AF2-3673-43E9-B9AD-58F58757FEDB}"/>
              </a:ext>
            </a:extLst>
          </p:cNvPr>
          <p:cNvGrpSpPr/>
          <p:nvPr/>
        </p:nvGrpSpPr>
        <p:grpSpPr>
          <a:xfrm rot="16200000">
            <a:off x="6716034" y="3791254"/>
            <a:ext cx="345205" cy="100296"/>
            <a:chOff x="2872261" y="2874576"/>
            <a:chExt cx="637564" cy="148903"/>
          </a:xfrm>
        </p:grpSpPr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470ED350-DA85-4120-B018-C5543CD10F52}"/>
                </a:ext>
              </a:extLst>
            </p:cNvPr>
            <p:cNvCxnSpPr/>
            <p:nvPr/>
          </p:nvCxnSpPr>
          <p:spPr>
            <a:xfrm>
              <a:off x="2872261" y="2874576"/>
              <a:ext cx="63756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5732A70-5FEA-4411-BAAE-AC2D5170CC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72263" y="3021381"/>
              <a:ext cx="637562" cy="20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1" name="그림 90">
            <a:extLst>
              <a:ext uri="{FF2B5EF4-FFF2-40B4-BE49-F238E27FC236}">
                <a16:creationId xmlns:a16="http://schemas.microsoft.com/office/drawing/2014/main" id="{285DA649-4586-4052-AA2D-608D503C3B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r="4662" b="2406"/>
          <a:stretch/>
        </p:blipFill>
        <p:spPr>
          <a:xfrm>
            <a:off x="5721509" y="1003132"/>
            <a:ext cx="3701549" cy="258715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CD4354A2-82A2-4C5F-A4E3-AE1A332FBE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7441" y="4210735"/>
            <a:ext cx="2675617" cy="2366041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64D5BD1B-C50A-44F5-8D58-FF0986F13E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0042" y="4210735"/>
            <a:ext cx="3707205" cy="2366041"/>
          </a:xfrm>
          <a:prstGeom prst="rect">
            <a:avLst/>
          </a:prstGeom>
        </p:spPr>
      </p:pic>
      <p:grpSp>
        <p:nvGrpSpPr>
          <p:cNvPr id="94" name="그룹 93">
            <a:extLst>
              <a:ext uri="{FF2B5EF4-FFF2-40B4-BE49-F238E27FC236}">
                <a16:creationId xmlns:a16="http://schemas.microsoft.com/office/drawing/2014/main" id="{B528DCFF-10CC-4780-8F3E-AE829DABBCB4}"/>
              </a:ext>
            </a:extLst>
          </p:cNvPr>
          <p:cNvGrpSpPr/>
          <p:nvPr/>
        </p:nvGrpSpPr>
        <p:grpSpPr>
          <a:xfrm rot="16200000">
            <a:off x="5632748" y="3803318"/>
            <a:ext cx="345205" cy="100296"/>
            <a:chOff x="2872261" y="2874576"/>
            <a:chExt cx="637564" cy="148903"/>
          </a:xfrm>
        </p:grpSpPr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28D3544C-217E-4766-9F50-82002037F689}"/>
                </a:ext>
              </a:extLst>
            </p:cNvPr>
            <p:cNvCxnSpPr/>
            <p:nvPr/>
          </p:nvCxnSpPr>
          <p:spPr>
            <a:xfrm>
              <a:off x="2872261" y="2874576"/>
              <a:ext cx="63756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7AE98B43-87E5-4677-A86B-19EBA38FD8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72263" y="3021381"/>
              <a:ext cx="637562" cy="20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4562412A-C382-42C0-9182-3986F3DEAD35}"/>
              </a:ext>
            </a:extLst>
          </p:cNvPr>
          <p:cNvSpPr txBox="1"/>
          <p:nvPr/>
        </p:nvSpPr>
        <p:spPr>
          <a:xfrm>
            <a:off x="7397808" y="3817928"/>
            <a:ext cx="166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Camera 1, 2</a:t>
            </a:r>
            <a:endParaRPr lang="ko-KR" alt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614AD6A-E94C-4A80-8993-24D67EA457ED}"/>
              </a:ext>
            </a:extLst>
          </p:cNvPr>
          <p:cNvSpPr txBox="1"/>
          <p:nvPr/>
        </p:nvSpPr>
        <p:spPr>
          <a:xfrm>
            <a:off x="3411142" y="3841403"/>
            <a:ext cx="166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Admin Client</a:t>
            </a:r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1A34AFB-1255-4A69-8E2F-FB1AD0BBD2CE}"/>
              </a:ext>
            </a:extLst>
          </p:cNvPr>
          <p:cNvSpPr txBox="1"/>
          <p:nvPr/>
        </p:nvSpPr>
        <p:spPr>
          <a:xfrm>
            <a:off x="7883548" y="1256992"/>
            <a:ext cx="166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 Server</a:t>
            </a:r>
            <a:endParaRPr lang="ko-KR" altLang="en-US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DD587626-A205-4709-8418-5F59A649043B}"/>
              </a:ext>
            </a:extLst>
          </p:cNvPr>
          <p:cNvGrpSpPr/>
          <p:nvPr/>
        </p:nvGrpSpPr>
        <p:grpSpPr>
          <a:xfrm>
            <a:off x="5039880" y="2275290"/>
            <a:ext cx="345205" cy="100296"/>
            <a:chOff x="2872261" y="2874576"/>
            <a:chExt cx="637564" cy="148903"/>
          </a:xfrm>
        </p:grpSpPr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9EE5071C-F52F-4AD4-A034-B09B01447D3A}"/>
                </a:ext>
              </a:extLst>
            </p:cNvPr>
            <p:cNvCxnSpPr/>
            <p:nvPr/>
          </p:nvCxnSpPr>
          <p:spPr>
            <a:xfrm>
              <a:off x="2872261" y="2874576"/>
              <a:ext cx="63756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6F53CC64-68A2-432D-B7CE-DA54FBAE98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72263" y="3021381"/>
              <a:ext cx="637562" cy="20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원통형 102">
            <a:extLst>
              <a:ext uri="{FF2B5EF4-FFF2-40B4-BE49-F238E27FC236}">
                <a16:creationId xmlns:a16="http://schemas.microsoft.com/office/drawing/2014/main" id="{883A6464-62F2-4A68-A2FD-8B9795E2AF25}"/>
              </a:ext>
            </a:extLst>
          </p:cNvPr>
          <p:cNvSpPr/>
          <p:nvPr/>
        </p:nvSpPr>
        <p:spPr>
          <a:xfrm>
            <a:off x="3223742" y="1158259"/>
            <a:ext cx="1577569" cy="2096499"/>
          </a:xfrm>
          <a:prstGeom prst="can">
            <a:avLst/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DATA BASE</a:t>
            </a:r>
            <a:endParaRPr lang="ko-KR" altLang="en-US" dirty="0">
              <a:solidFill>
                <a:schemeClr val="tx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46309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D07F56-3E7B-4782-AC2D-6DBE53F16CE9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9C2B7-D8C1-4B53-9D0C-FA77D83095C3}"/>
              </a:ext>
            </a:extLst>
          </p:cNvPr>
          <p:cNvSpPr txBox="1"/>
          <p:nvPr/>
        </p:nvSpPr>
        <p:spPr>
          <a:xfrm>
            <a:off x="250767" y="157951"/>
            <a:ext cx="2164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프로그램 소개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26C82-EFC9-4BF9-AA6B-69698539476F}"/>
              </a:ext>
            </a:extLst>
          </p:cNvPr>
          <p:cNvSpPr txBox="1"/>
          <p:nvPr/>
        </p:nvSpPr>
        <p:spPr>
          <a:xfrm>
            <a:off x="265282" y="724008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Python </a:t>
            </a:r>
            <a:r>
              <a:rPr lang="ko-KR" altLang="en-US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패키지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8F073125-ABA3-486C-A0DA-46E6C4D9D637}"/>
              </a:ext>
            </a:extLst>
          </p:cNvPr>
          <p:cNvSpPr/>
          <p:nvPr/>
        </p:nvSpPr>
        <p:spPr>
          <a:xfrm>
            <a:off x="4455504" y="1174888"/>
            <a:ext cx="2801257" cy="28012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A7F6797-D6F7-4D2E-B8EB-EF49B7ACB426}"/>
              </a:ext>
            </a:extLst>
          </p:cNvPr>
          <p:cNvSpPr/>
          <p:nvPr/>
        </p:nvSpPr>
        <p:spPr>
          <a:xfrm>
            <a:off x="3177481" y="3349311"/>
            <a:ext cx="2801257" cy="2801257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D85F6F2-BB19-4D7C-83EB-E755C8633D29}"/>
              </a:ext>
            </a:extLst>
          </p:cNvPr>
          <p:cNvSpPr/>
          <p:nvPr/>
        </p:nvSpPr>
        <p:spPr>
          <a:xfrm>
            <a:off x="5624286" y="3312536"/>
            <a:ext cx="2801257" cy="28012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A5EB8F3-1653-42EB-9C65-993CB7E1549D}"/>
              </a:ext>
            </a:extLst>
          </p:cNvPr>
          <p:cNvCxnSpPr/>
          <p:nvPr/>
        </p:nvCxnSpPr>
        <p:spPr>
          <a:xfrm flipV="1">
            <a:off x="7200231" y="1777809"/>
            <a:ext cx="566057" cy="36285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007A4E2-2481-4B47-B28D-944CA4ED683F}"/>
              </a:ext>
            </a:extLst>
          </p:cNvPr>
          <p:cNvCxnSpPr/>
          <p:nvPr/>
        </p:nvCxnSpPr>
        <p:spPr>
          <a:xfrm>
            <a:off x="7766288" y="1777809"/>
            <a:ext cx="207554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BE22747-507B-4B10-81FD-C209F724C651}"/>
              </a:ext>
            </a:extLst>
          </p:cNvPr>
          <p:cNvSpPr txBox="1"/>
          <p:nvPr/>
        </p:nvSpPr>
        <p:spPr>
          <a:xfrm>
            <a:off x="8844919" y="1384212"/>
            <a:ext cx="1088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KoNLPy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D2005E-E99D-4E14-A51E-6EA3C7D35F7C}"/>
              </a:ext>
            </a:extLst>
          </p:cNvPr>
          <p:cNvSpPr txBox="1"/>
          <p:nvPr/>
        </p:nvSpPr>
        <p:spPr>
          <a:xfrm>
            <a:off x="9043479" y="1836105"/>
            <a:ext cx="90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12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형태소 분석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62BC61B-51AA-463D-9C20-421EEE4F07BE}"/>
              </a:ext>
            </a:extLst>
          </p:cNvPr>
          <p:cNvCxnSpPr>
            <a:cxnSpLocks/>
          </p:cNvCxnSpPr>
          <p:nvPr/>
        </p:nvCxnSpPr>
        <p:spPr>
          <a:xfrm>
            <a:off x="8976051" y="4400992"/>
            <a:ext cx="194047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7389BA3-AF94-4160-A778-44DD64F632C1}"/>
              </a:ext>
            </a:extLst>
          </p:cNvPr>
          <p:cNvSpPr txBox="1"/>
          <p:nvPr/>
        </p:nvSpPr>
        <p:spPr>
          <a:xfrm>
            <a:off x="9518391" y="3994370"/>
            <a:ext cx="1498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TensorFlow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7127D6-AE20-4A02-A34F-FE6CD6FD51EE}"/>
              </a:ext>
            </a:extLst>
          </p:cNvPr>
          <p:cNvSpPr txBox="1"/>
          <p:nvPr/>
        </p:nvSpPr>
        <p:spPr>
          <a:xfrm>
            <a:off x="9761789" y="4436165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12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모델 생성 및 활용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1C5A18A-3F13-44FF-A33A-AB2F5344D9E7}"/>
              </a:ext>
            </a:extLst>
          </p:cNvPr>
          <p:cNvCxnSpPr/>
          <p:nvPr/>
        </p:nvCxnSpPr>
        <p:spPr>
          <a:xfrm flipV="1">
            <a:off x="8417769" y="4400773"/>
            <a:ext cx="566057" cy="36285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C2D2FA0-3AA4-4796-B4DF-A9C23690F475}"/>
              </a:ext>
            </a:extLst>
          </p:cNvPr>
          <p:cNvCxnSpPr>
            <a:cxnSpLocks/>
          </p:cNvCxnSpPr>
          <p:nvPr/>
        </p:nvCxnSpPr>
        <p:spPr>
          <a:xfrm>
            <a:off x="2743200" y="3543050"/>
            <a:ext cx="674914" cy="6644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6CB5059-B23D-48E5-90EA-65E36BB76BB2}"/>
              </a:ext>
            </a:extLst>
          </p:cNvPr>
          <p:cNvCxnSpPr>
            <a:cxnSpLocks/>
          </p:cNvCxnSpPr>
          <p:nvPr/>
        </p:nvCxnSpPr>
        <p:spPr>
          <a:xfrm>
            <a:off x="803603" y="3542081"/>
            <a:ext cx="194047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7DBB6F6-665C-4352-A559-3E5E8FB425ED}"/>
              </a:ext>
            </a:extLst>
          </p:cNvPr>
          <p:cNvSpPr txBox="1"/>
          <p:nvPr/>
        </p:nvSpPr>
        <p:spPr>
          <a:xfrm>
            <a:off x="757619" y="3148484"/>
            <a:ext cx="1213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Open CV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E5BC1D2-9804-46CF-8D14-FFC6F48921D2}"/>
              </a:ext>
            </a:extLst>
          </p:cNvPr>
          <p:cNvSpPr txBox="1"/>
          <p:nvPr/>
        </p:nvSpPr>
        <p:spPr>
          <a:xfrm>
            <a:off x="757619" y="3638737"/>
            <a:ext cx="90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12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이미지 출력</a:t>
            </a:r>
          </a:p>
        </p:txBody>
      </p:sp>
      <p:pic>
        <p:nvPicPr>
          <p:cNvPr id="2052" name="Picture 4" descr="tensorflow 이미지 검색결과">
            <a:extLst>
              <a:ext uri="{FF2B5EF4-FFF2-40B4-BE49-F238E27FC236}">
                <a16:creationId xmlns:a16="http://schemas.microsoft.com/office/drawing/2014/main" id="{329766B6-DCB6-4BC9-9DA3-1C2D7DA2E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232" y="3994370"/>
            <a:ext cx="1712997" cy="1427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opencv 이미지 검색결과">
            <a:extLst>
              <a:ext uri="{FF2B5EF4-FFF2-40B4-BE49-F238E27FC236}">
                <a16:creationId xmlns:a16="http://schemas.microsoft.com/office/drawing/2014/main" id="{0F5CD927-0CBE-475E-9F1F-9E11AE92F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872" y="3959323"/>
            <a:ext cx="1283656" cy="158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Konlpy 이미지 검색결과">
            <a:extLst>
              <a:ext uri="{FF2B5EF4-FFF2-40B4-BE49-F238E27FC236}">
                <a16:creationId xmlns:a16="http://schemas.microsoft.com/office/drawing/2014/main" id="{C2DFFA22-6FA7-4A97-B31A-39C2F586E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958" y="1752631"/>
            <a:ext cx="1331412" cy="167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016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24427B-3492-4B14-99EF-AF8AC971323C}"/>
              </a:ext>
            </a:extLst>
          </p:cNvPr>
          <p:cNvSpPr txBox="1"/>
          <p:nvPr/>
        </p:nvSpPr>
        <p:spPr>
          <a:xfrm>
            <a:off x="6907263" y="2503643"/>
            <a:ext cx="37657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기능 </a:t>
            </a:r>
            <a:r>
              <a:rPr lang="ko-KR" altLang="en-US" sz="6000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흐름도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80AB12-DB21-4023-B45C-0ACCDA00D991}"/>
              </a:ext>
            </a:extLst>
          </p:cNvPr>
          <p:cNvSpPr txBox="1"/>
          <p:nvPr/>
        </p:nvSpPr>
        <p:spPr>
          <a:xfrm>
            <a:off x="7948245" y="3732922"/>
            <a:ext cx="27247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얼굴인식 기능</a:t>
            </a:r>
            <a:endParaRPr lang="en-US" altLang="ko-KR" sz="28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r"/>
            <a:r>
              <a:rPr lang="ko-KR" altLang="en-US" sz="2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실시간 정보 제공</a:t>
            </a:r>
          </a:p>
        </p:txBody>
      </p:sp>
    </p:spTree>
    <p:extLst>
      <p:ext uri="{BB962C8B-B14F-4D97-AF65-F5344CB8AC3E}">
        <p14:creationId xmlns:p14="http://schemas.microsoft.com/office/powerpoint/2010/main" val="3931703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2336</TotalTime>
  <Words>523</Words>
  <Application>Microsoft Office PowerPoint</Application>
  <PresentationFormat>와이드스크린</PresentationFormat>
  <Paragraphs>204</Paragraphs>
  <Slides>20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KoPub돋움체 Medium</vt:lpstr>
      <vt:lpstr>Arial</vt:lpstr>
      <vt:lpstr>KoPub돋움체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박현조</dc:creator>
  <cp:lastModifiedBy>user</cp:lastModifiedBy>
  <cp:revision>136</cp:revision>
  <dcterms:created xsi:type="dcterms:W3CDTF">2017-10-10T13:08:06Z</dcterms:created>
  <dcterms:modified xsi:type="dcterms:W3CDTF">2020-02-20T07:12:53Z</dcterms:modified>
</cp:coreProperties>
</file>