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94" r:id="rId2"/>
    <p:sldId id="271" r:id="rId3"/>
    <p:sldId id="285" r:id="rId4"/>
    <p:sldId id="286" r:id="rId5"/>
    <p:sldId id="295" r:id="rId6"/>
    <p:sldId id="296" r:id="rId7"/>
    <p:sldId id="297" r:id="rId8"/>
    <p:sldId id="289" r:id="rId9"/>
    <p:sldId id="275" r:id="rId10"/>
    <p:sldId id="298" r:id="rId11"/>
    <p:sldId id="282" r:id="rId12"/>
    <p:sldId id="276" r:id="rId13"/>
    <p:sldId id="281" r:id="rId14"/>
    <p:sldId id="299" r:id="rId15"/>
    <p:sldId id="300" r:id="rId16"/>
    <p:sldId id="290" r:id="rId17"/>
    <p:sldId id="292" r:id="rId18"/>
    <p:sldId id="279" r:id="rId19"/>
    <p:sldId id="266" r:id="rId20"/>
    <p:sldId id="265" r:id="rId21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7C1"/>
    <a:srgbClr val="8FA88E"/>
    <a:srgbClr val="546FE2"/>
    <a:srgbClr val="528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9F75F3-E50D-478D-A936-D390A268A6D7}">
  <a:tblStyle styleId="{D09F75F3-E50D-478D-A936-D390A268A6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13" autoAdjust="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769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27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4fbc52bc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4fbc52bc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iDahari/EmotionBe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0A17-B6BE-5960-69A9-22C062B0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marL="114300" indent="0">
              <a:buNone/>
            </a:pP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81781-6960-6E08-5430-E822E564DBF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977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7" name="Google Shape;57;p13" title="ChatGPT_Image_May_6__2025__11_52_15_PM-removebg-preview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0538" y="2144575"/>
            <a:ext cx="2998925" cy="29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A6552-2BB5-1FD1-D7C8-3D71690F6517}"/>
              </a:ext>
            </a:extLst>
          </p:cNvPr>
          <p:cNvSpPr txBox="1"/>
          <p:nvPr/>
        </p:nvSpPr>
        <p:spPr>
          <a:xfrm>
            <a:off x="657225" y="1667521"/>
            <a:ext cx="700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" panose="020F0502020204030204" pitchFamily="18" charset="0"/>
              </a:rPr>
              <a:t>Multi‐Emotion Regression on Song Lyrics</a:t>
            </a:r>
            <a:endParaRPr lang="en-IL" sz="28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68501-6F42-BCE2-EC29-EAC1213B645E}"/>
              </a:ext>
            </a:extLst>
          </p:cNvPr>
          <p:cNvSpPr txBox="1"/>
          <p:nvPr/>
        </p:nvSpPr>
        <p:spPr>
          <a:xfrm>
            <a:off x="1454150" y="718345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masis MT Pro" panose="020F0502020204030204" pitchFamily="18" charset="0"/>
              </a:rPr>
              <a:t>Emotion Beat</a:t>
            </a:r>
            <a:endParaRPr lang="en-IL" sz="6000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84D49-29E0-175B-56E3-71F636BBD7AB}"/>
              </a:ext>
            </a:extLst>
          </p:cNvPr>
          <p:cNvSpPr txBox="1"/>
          <p:nvPr/>
        </p:nvSpPr>
        <p:spPr>
          <a:xfrm>
            <a:off x="463550" y="3829050"/>
            <a:ext cx="5346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asis MT Pro" panose="020F0502020204030204" pitchFamily="18" charset="0"/>
              </a:rPr>
              <a:t>Repository:</a:t>
            </a:r>
            <a:br>
              <a:rPr lang="en-US" sz="2000" dirty="0">
                <a:solidFill>
                  <a:schemeClr val="bg1"/>
                </a:solidFill>
                <a:latin typeface="Amasis MT Pro" panose="020F0502020204030204" pitchFamily="18" charset="0"/>
              </a:rPr>
            </a:br>
            <a:r>
              <a:rPr lang="en-US" sz="2000" u="sng" dirty="0">
                <a:solidFill>
                  <a:schemeClr val="bg1"/>
                </a:solidFill>
                <a:latin typeface="Amasis MT Pro" panose="020F0502020204030204" pitchFamily="18" charset="0"/>
              </a:rPr>
              <a:t>https://github.com/shaiDahari/EmotionBeat</a:t>
            </a:r>
            <a:endParaRPr lang="en-IL" sz="2000" u="sng"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5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37AB-2908-98B2-3C5C-60F2E9FF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2.3.1 Pipeline</a:t>
            </a:r>
            <a:br>
              <a:rPr lang="en-US" b="1" dirty="0"/>
            </a:br>
            <a:endParaRPr lang="en-I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3A0D31-5E09-7437-547A-C11524F8A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76818" cy="379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</a:pPr>
            <a:r>
              <a:rPr lang="en-IL" altLang="en-IL" b="1" dirty="0"/>
              <a:t>This project follows a five-stage NLP regression pipeline tailored for multi-output emotion prediction: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b="1" dirty="0"/>
              <a:t>Data Preparation</a:t>
            </a:r>
            <a:br>
              <a:rPr lang="en-IL" altLang="en-IL" b="1" dirty="0"/>
            </a:br>
            <a:r>
              <a:rPr lang="en-IL" altLang="en-IL" b="1" dirty="0"/>
              <a:t>◦ Clean lyrics + concatenate metadata into one string:</a:t>
            </a:r>
            <a:br>
              <a:rPr lang="en-IL" altLang="en-IL" b="1" dirty="0"/>
            </a:br>
            <a:r>
              <a:rPr lang="en-IL" altLang="en-IL" b="1" dirty="0"/>
              <a:t>“Title: … | Genre: … | Artist: … | Lyrics: …”</a:t>
            </a:r>
            <a:br>
              <a:rPr lang="en-IL" altLang="en-IL" b="1" dirty="0"/>
            </a:br>
            <a:r>
              <a:rPr lang="en-IL" altLang="en-IL" b="1" dirty="0"/>
              <a:t>◦ Split into train/</a:t>
            </a:r>
            <a:r>
              <a:rPr lang="en-IL" altLang="en-IL" b="1" dirty="0" err="1"/>
              <a:t>val</a:t>
            </a:r>
            <a:r>
              <a:rPr lang="en-IL" altLang="en-IL" b="1" dirty="0"/>
              <a:t>/test (70 / 15 / 15, </a:t>
            </a:r>
            <a:r>
              <a:rPr lang="en-IL" altLang="en-IL" b="1" dirty="0" err="1"/>
              <a:t>random_state</a:t>
            </a:r>
            <a:r>
              <a:rPr lang="en-IL" altLang="en-IL" b="1" dirty="0"/>
              <a:t>=42)</a:t>
            </a:r>
            <a:br>
              <a:rPr lang="en-IL" altLang="en-IL" b="1" dirty="0"/>
            </a:br>
            <a:r>
              <a:rPr lang="en-IL" altLang="en-IL" b="1" dirty="0"/>
              <a:t>◦ Tokenize with each model’s tokenizer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b="1" dirty="0"/>
              <a:t>Baseline Model</a:t>
            </a:r>
            <a:br>
              <a:rPr lang="en-IL" altLang="en-IL" b="1" dirty="0"/>
            </a:br>
            <a:r>
              <a:rPr lang="en-IL" altLang="en-IL" b="1" dirty="0"/>
              <a:t>◦ Predict the training-set mean emotion vector (static)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b="1" dirty="0"/>
              <a:t>Transformer Training &amp; Tuning</a:t>
            </a:r>
            <a:br>
              <a:rPr lang="en-IL" altLang="en-IL" b="1" dirty="0"/>
            </a:br>
            <a:r>
              <a:rPr lang="en-IL" altLang="en-IL" b="1" dirty="0"/>
              <a:t>◦ Fine-tune BERT &amp; </a:t>
            </a:r>
            <a:r>
              <a:rPr lang="en-IL" altLang="en-IL" b="1" dirty="0" err="1"/>
              <a:t>RoBERTa</a:t>
            </a:r>
            <a:r>
              <a:rPr lang="en-IL" altLang="en-IL" b="1" dirty="0"/>
              <a:t> with </a:t>
            </a:r>
            <a:r>
              <a:rPr lang="en-IL" altLang="en-IL" b="1" dirty="0" err="1"/>
              <a:t>AdamW</a:t>
            </a:r>
            <a:r>
              <a:rPr lang="en-IL" altLang="en-IL" b="1" dirty="0"/>
              <a:t> and MSE loss</a:t>
            </a:r>
            <a:br>
              <a:rPr lang="en-IL" altLang="en-IL" b="1" dirty="0"/>
            </a:br>
            <a:r>
              <a:rPr lang="en-IL" altLang="en-IL" b="1" dirty="0"/>
              <a:t>◦ Grid search hyperparameters (LR, batch size, epochs, weight decay)</a:t>
            </a:r>
            <a:br>
              <a:rPr lang="en-IL" altLang="en-IL" b="1" dirty="0"/>
            </a:br>
            <a:r>
              <a:rPr lang="en-IL" altLang="en-IL" b="1" dirty="0"/>
              <a:t>◦ Early stopping on validation MSE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b="1" dirty="0"/>
              <a:t>Zero-Shot Inference</a:t>
            </a:r>
            <a:br>
              <a:rPr lang="en-IL" altLang="en-IL" b="1" dirty="0"/>
            </a:br>
            <a:r>
              <a:rPr lang="en-IL" altLang="en-IL" b="1" dirty="0"/>
              <a:t>◦ Send prompt to Azure Grok_3 API</a:t>
            </a:r>
            <a:br>
              <a:rPr lang="en-IL" altLang="en-IL" b="1" dirty="0"/>
            </a:br>
            <a:r>
              <a:rPr lang="en-IL" altLang="en-IL" b="1" dirty="0"/>
              <a:t>◦ Parse returned JSON into six continuous scores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b="1" dirty="0"/>
              <a:t>Evaluation &amp; Comparison</a:t>
            </a:r>
            <a:br>
              <a:rPr lang="en-IL" altLang="en-IL" b="1" dirty="0"/>
            </a:br>
            <a:r>
              <a:rPr lang="en-IL" altLang="en-IL" b="1" dirty="0"/>
              <a:t>◦ Evaluate on held-out test set</a:t>
            </a:r>
            <a:br>
              <a:rPr lang="en-IL" altLang="en-IL" b="1" dirty="0"/>
            </a:br>
            <a:r>
              <a:rPr lang="en-IL" altLang="en-IL" b="1" dirty="0"/>
              <a:t>◦ Compute overall &amp; per-emotion MSE/MAE</a:t>
            </a:r>
            <a:br>
              <a:rPr lang="en-IL" altLang="en-IL" b="1" dirty="0"/>
            </a:br>
            <a:r>
              <a:rPr lang="en-IL" altLang="en-IL" b="1" dirty="0"/>
              <a:t>◦ Present results in Table 1 (overall) &amp; Table 2 (per-emotion)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a dog&#10;&#10;AI-generated content may be incorrect.">
            <a:extLst>
              <a:ext uri="{FF2B5EF4-FFF2-40B4-BE49-F238E27FC236}">
                <a16:creationId xmlns:a16="http://schemas.microsoft.com/office/drawing/2014/main" id="{AAC67268-3410-EB57-7BFE-A8D5039F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3522689"/>
            <a:ext cx="7607654" cy="1419275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ACBC3E1A-4496-D07C-DC8C-09189FB4C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699" y="153912"/>
            <a:ext cx="8420071" cy="336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altLang="en-IL" sz="1100" b="1" dirty="0"/>
              <a:t>Flow (left → right):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L" altLang="en-IL" sz="1100" b="1" dirty="0"/>
              <a:t>Data Preparation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Load raw “Results” sheet, drop blanks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Clean lyrics into </a:t>
            </a:r>
            <a:r>
              <a:rPr lang="en-IL" altLang="en-IL" sz="1100" b="1" dirty="0" err="1"/>
              <a:t>lyrics_clean</a:t>
            </a:r>
            <a:endParaRPr lang="en-IL" altLang="en-IL" sz="1100" b="1" dirty="0"/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L" altLang="en-IL" sz="1100" b="1" dirty="0"/>
              <a:t>EDA &amp; Preprocessing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Compute emotion histograms &amp; correlations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Derive </a:t>
            </a:r>
            <a:r>
              <a:rPr lang="en-IL" altLang="en-IL" sz="1100" b="1" dirty="0" err="1"/>
              <a:t>lyric_len</a:t>
            </a:r>
            <a:r>
              <a:rPr lang="en-IL" altLang="en-IL" sz="1100" b="1" dirty="0"/>
              <a:t> and other features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IL" altLang="en-IL" sz="1100" b="1" dirty="0" err="1"/>
              <a:t>Modeling</a:t>
            </a:r>
            <a:endParaRPr lang="en-IL" altLang="en-IL" sz="1100" b="1" dirty="0"/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Baseline (train‐mean)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Fine-tuned BERT / </a:t>
            </a:r>
            <a:r>
              <a:rPr lang="en-IL" altLang="en-IL" sz="1100" b="1" dirty="0" err="1"/>
              <a:t>RoBERTa</a:t>
            </a:r>
            <a:endParaRPr lang="en-IL" altLang="en-IL" sz="1100" b="1" dirty="0"/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Zero-Shot Grok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IL" altLang="en-IL" sz="1100" b="1" dirty="0"/>
              <a:t>Training &amp; Tuning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Grid Search over LR, epochs, batch, weight decay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5- or 8-epoch runs with early stopping via </a:t>
            </a:r>
            <a:r>
              <a:rPr lang="en-IL" altLang="en-IL" sz="1100" b="1" dirty="0" err="1"/>
              <a:t>val</a:t>
            </a:r>
            <a:r>
              <a:rPr lang="en-IL" altLang="en-IL" sz="1100" b="1" dirty="0"/>
              <a:t>‐MSE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Cross-Validation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IL" altLang="en-IL" sz="1100" b="1" dirty="0"/>
              <a:t>Predictions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Generate baseline_preds.csv, bert_preds.csv, roberta_preds.csv, zero_shot_preds.csv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IL" altLang="en-IL" sz="1100" b="1" dirty="0"/>
              <a:t>Evaluation</a:t>
            </a:r>
          </a:p>
          <a:p>
            <a:pPr marL="45720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100" b="1" dirty="0"/>
              <a:t>Compute overall and per-emotion MSE/MAE on test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B2C6A-DABE-1C7D-5A3C-76AEE907200E}"/>
              </a:ext>
            </a:extLst>
          </p:cNvPr>
          <p:cNvSpPr txBox="1"/>
          <p:nvPr/>
        </p:nvSpPr>
        <p:spPr>
          <a:xfrm>
            <a:off x="5462016" y="201536"/>
            <a:ext cx="326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2.3.2 pipeline visual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013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B8BB-F38D-E723-6E9A-CC55B60A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2.3.3 </a:t>
            </a:r>
            <a:r>
              <a:rPr lang="en-US" sz="2200" b="1" dirty="0"/>
              <a:t>Full Architecture Description</a:t>
            </a:r>
            <a:br>
              <a:rPr lang="en-US" b="1" dirty="0"/>
            </a:br>
            <a:endParaRPr lang="en-IL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131E371-F501-63C5-2295-E4E9B12B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135" y="2435126"/>
            <a:ext cx="3587824" cy="2605606"/>
          </a:xfrm>
          <a:prstGeom prst="rect">
            <a:avLst/>
          </a:prstGeom>
        </p:spPr>
      </p:pic>
      <p:pic>
        <p:nvPicPr>
          <p:cNvPr id="9" name="Picture 8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71D977F0-1333-2A0D-F5FD-BE2054ED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135" y="931068"/>
            <a:ext cx="3613111" cy="133361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B4E07A-6CC9-8DB4-F1BC-F632A88DD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47304"/>
            <a:ext cx="505278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r>
              <a:rPr kumimoji="0" lang="en-IL" altLang="en-IL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L" altLang="en-IL" sz="1300" b="1" dirty="0"/>
              <a:t>Model Class: </a:t>
            </a:r>
            <a:r>
              <a:rPr lang="en-IL" altLang="en-IL" sz="1300" b="1" dirty="0" err="1"/>
              <a:t>BertForMultiRegression</a:t>
            </a:r>
            <a:br>
              <a:rPr lang="en-IL" altLang="en-IL" sz="1300" b="1" dirty="0"/>
            </a:br>
            <a:r>
              <a:rPr lang="en-IL" altLang="en-IL" sz="1300" b="1" dirty="0"/>
              <a:t>◦ Inherits from </a:t>
            </a:r>
            <a:r>
              <a:rPr lang="en-IL" altLang="en-IL" sz="1300" b="1" dirty="0" err="1"/>
              <a:t>BertPreTrainedModel</a:t>
            </a:r>
            <a:br>
              <a:rPr lang="en-IL" altLang="en-IL" sz="1300" b="1" dirty="0"/>
            </a:br>
            <a:r>
              <a:rPr lang="en-IL" altLang="en-IL" sz="1300" b="1" dirty="0"/>
              <a:t>◦ Init params: </a:t>
            </a:r>
            <a:r>
              <a:rPr lang="en-IL" altLang="en-IL" sz="1300" b="1" dirty="0" err="1"/>
              <a:t>hidden_dim</a:t>
            </a:r>
            <a:r>
              <a:rPr lang="en-IL" altLang="en-IL" sz="1300" b="1" dirty="0"/>
              <a:t>, </a:t>
            </a:r>
            <a:r>
              <a:rPr lang="en-IL" altLang="en-IL" sz="1300" b="1" dirty="0" err="1"/>
              <a:t>dropout_prob</a:t>
            </a:r>
            <a:endParaRPr lang="en-US" altLang="en-IL" sz="1300" b="1" dirty="0"/>
          </a:p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endParaRPr lang="en-IL" altLang="en-IL" sz="1300" b="1" dirty="0"/>
          </a:p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r>
              <a:rPr lang="en-IL" altLang="en-IL" sz="1300" b="1" dirty="0"/>
              <a:t>• Layer Structure</a:t>
            </a:r>
          </a:p>
          <a:p>
            <a:pPr marL="342900" eaLnBrk="0" fontAlgn="base" hangingPunct="0">
              <a:lnSpc>
                <a:spcPct val="100000"/>
              </a:lnSpc>
              <a:buClrTx/>
              <a:buSzTx/>
              <a:buFont typeface="+mj-lt"/>
              <a:buAutoNum type="arabicPeriod"/>
            </a:pPr>
            <a:r>
              <a:rPr lang="en-IL" altLang="en-IL" sz="1300" b="1" dirty="0"/>
              <a:t>BERT Encoder → pooled CLS output</a:t>
            </a:r>
            <a:endParaRPr lang="en-US" altLang="en-IL" sz="1300" b="1" dirty="0"/>
          </a:p>
          <a:p>
            <a:pPr marL="342900" eaLnBrk="0" fontAlgn="base" hangingPunct="0">
              <a:lnSpc>
                <a:spcPct val="100000"/>
              </a:lnSpc>
              <a:buClrTx/>
              <a:buSzTx/>
              <a:buFont typeface="+mj-lt"/>
              <a:buAutoNum type="arabicPeriod"/>
            </a:pPr>
            <a:r>
              <a:rPr lang="en-IL" altLang="en-IL" sz="1300" b="1" dirty="0"/>
              <a:t>Hidden Layer: Linear(</a:t>
            </a:r>
            <a:r>
              <a:rPr lang="en-IL" altLang="en-IL" sz="1300" b="1" dirty="0" err="1"/>
              <a:t>hidden_size</a:t>
            </a:r>
            <a:r>
              <a:rPr lang="en-IL" altLang="en-IL" sz="1300" b="1" dirty="0"/>
              <a:t> → </a:t>
            </a:r>
            <a:r>
              <a:rPr lang="en-IL" altLang="en-IL" sz="1300" b="1" dirty="0" err="1"/>
              <a:t>hidden_dim</a:t>
            </a:r>
            <a:r>
              <a:rPr lang="en-IL" altLang="en-IL" sz="1300" b="1" dirty="0"/>
              <a:t>) + ReLU + Dropout(</a:t>
            </a:r>
            <a:r>
              <a:rPr lang="en-IL" altLang="en-IL" sz="1300" b="1" dirty="0" err="1"/>
              <a:t>dropout_prob</a:t>
            </a:r>
            <a:r>
              <a:rPr lang="en-IL" altLang="en-IL" sz="1300" b="1" dirty="0"/>
              <a:t>)</a:t>
            </a:r>
            <a:endParaRPr lang="en-US" altLang="en-IL" sz="1300" b="1" dirty="0"/>
          </a:p>
          <a:p>
            <a:pPr marL="342900" eaLnBrk="0" fontAlgn="base" hangingPunct="0">
              <a:lnSpc>
                <a:spcPct val="100000"/>
              </a:lnSpc>
              <a:buClrTx/>
              <a:buSzTx/>
              <a:buFont typeface="+mj-lt"/>
              <a:buAutoNum type="arabicPeriod"/>
            </a:pPr>
            <a:r>
              <a:rPr lang="en-IL" altLang="en-IL" sz="1300" b="1" dirty="0"/>
              <a:t>Output Head: Linear(</a:t>
            </a:r>
            <a:r>
              <a:rPr lang="en-IL" altLang="en-IL" sz="1300" b="1" dirty="0" err="1"/>
              <a:t>hidden_dim</a:t>
            </a:r>
            <a:r>
              <a:rPr lang="en-IL" altLang="en-IL" sz="1300" b="1" dirty="0"/>
              <a:t> → 6) emotion scores</a:t>
            </a:r>
            <a:endParaRPr lang="en-US" altLang="en-IL" sz="1300" b="1" dirty="0"/>
          </a:p>
          <a:p>
            <a:pPr marL="342900" eaLnBrk="0" fontAlgn="base" hangingPunct="0">
              <a:lnSpc>
                <a:spcPct val="100000"/>
              </a:lnSpc>
              <a:buClrTx/>
              <a:buSzTx/>
              <a:buFont typeface="+mj-lt"/>
              <a:buAutoNum type="arabicPeriod"/>
            </a:pPr>
            <a:endParaRPr lang="en-IL" altLang="en-IL" sz="1300" b="1" dirty="0"/>
          </a:p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r>
              <a:rPr lang="en-IL" altLang="en-IL" sz="1300" b="1" dirty="0"/>
              <a:t>• Forward Pass</a:t>
            </a:r>
            <a:br>
              <a:rPr lang="en-IL" altLang="en-IL" sz="1300" b="1" dirty="0"/>
            </a:br>
            <a:r>
              <a:rPr lang="en-IL" altLang="en-IL" sz="1300" b="1" dirty="0"/>
              <a:t>◦ pooled = </a:t>
            </a:r>
            <a:r>
              <a:rPr lang="en-IL" altLang="en-IL" sz="1300" b="1" dirty="0" err="1"/>
              <a:t>self.bert</a:t>
            </a:r>
            <a:r>
              <a:rPr lang="en-IL" altLang="en-IL" sz="1300" b="1" dirty="0"/>
              <a:t>(</a:t>
            </a:r>
            <a:r>
              <a:rPr lang="en-IL" altLang="en-IL" sz="1300" b="1" dirty="0" err="1"/>
              <a:t>input_ids</a:t>
            </a:r>
            <a:r>
              <a:rPr lang="en-IL" altLang="en-IL" sz="1300" b="1" dirty="0"/>
              <a:t>, </a:t>
            </a:r>
            <a:r>
              <a:rPr lang="en-IL" altLang="en-IL" sz="1300" b="1" dirty="0" err="1"/>
              <a:t>attention_mask</a:t>
            </a:r>
            <a:r>
              <a:rPr lang="en-IL" altLang="en-IL" sz="1300" b="1" dirty="0"/>
              <a:t>).</a:t>
            </a:r>
            <a:r>
              <a:rPr lang="en-IL" altLang="en-IL" sz="1300" b="1" dirty="0" err="1"/>
              <a:t>pooler_output</a:t>
            </a:r>
            <a:br>
              <a:rPr lang="en-IL" altLang="en-IL" sz="1300" b="1" dirty="0"/>
            </a:br>
            <a:r>
              <a:rPr lang="en-IL" altLang="en-IL" sz="1300" b="1" dirty="0"/>
              <a:t>◦ x = </a:t>
            </a:r>
            <a:r>
              <a:rPr lang="en-IL" altLang="en-IL" sz="1300" b="1" dirty="0" err="1"/>
              <a:t>self.hidden</a:t>
            </a:r>
            <a:r>
              <a:rPr lang="en-IL" altLang="en-IL" sz="1300" b="1" dirty="0"/>
              <a:t>(pooled) → ReLU → Dropout → preds = </a:t>
            </a:r>
            <a:r>
              <a:rPr lang="en-IL" altLang="en-IL" sz="1300" b="1" dirty="0" err="1"/>
              <a:t>self.regressor</a:t>
            </a:r>
            <a:r>
              <a:rPr lang="en-IL" altLang="en-IL" sz="1300" b="1" dirty="0"/>
              <a:t>(x)</a:t>
            </a:r>
            <a:br>
              <a:rPr lang="en-IL" altLang="en-IL" sz="1300" b="1" dirty="0"/>
            </a:br>
            <a:r>
              <a:rPr lang="en-IL" altLang="en-IL" sz="1300" b="1" dirty="0"/>
              <a:t>◦ If labels provided → loss = </a:t>
            </a:r>
            <a:r>
              <a:rPr lang="en-IL" altLang="en-IL" sz="1300" b="1" dirty="0" err="1"/>
              <a:t>MSELoss</a:t>
            </a:r>
            <a:r>
              <a:rPr lang="en-IL" altLang="en-IL" sz="1300" b="1" dirty="0"/>
              <a:t>(preds, labels)</a:t>
            </a:r>
            <a:br>
              <a:rPr lang="en-IL" altLang="en-IL" sz="1300" b="1" dirty="0"/>
            </a:br>
            <a:r>
              <a:rPr lang="en-IL" altLang="en-IL" sz="1300" b="1" dirty="0"/>
              <a:t>◦ Return {"loss": loss, "logits": preds}</a:t>
            </a:r>
            <a:endParaRPr lang="en-US" altLang="en-IL" sz="1300" b="1" dirty="0"/>
          </a:p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endParaRPr lang="en-IL" altLang="en-IL" sz="1300" b="1" dirty="0"/>
          </a:p>
          <a:p>
            <a:pPr marL="0" indent="0" eaLnBrk="0" fontAlgn="base" hangingPunct="0">
              <a:lnSpc>
                <a:spcPct val="100000"/>
              </a:lnSpc>
              <a:buClrTx/>
              <a:buSzTx/>
              <a:buNone/>
            </a:pPr>
            <a:r>
              <a:rPr lang="en-IL" altLang="en-IL" sz="1300" b="1" dirty="0"/>
              <a:t>• Outputs</a:t>
            </a:r>
            <a:br>
              <a:rPr lang="en-IL" altLang="en-IL" sz="1300" b="1" dirty="0"/>
            </a:br>
            <a:r>
              <a:rPr lang="en-IL" altLang="en-IL" sz="1300" b="1" dirty="0"/>
              <a:t>◦ logits: tensor (</a:t>
            </a:r>
            <a:r>
              <a:rPr lang="en-IL" altLang="en-IL" sz="1300" b="1" dirty="0" err="1"/>
              <a:t>batch_size</a:t>
            </a:r>
            <a:r>
              <a:rPr lang="en-IL" altLang="en-IL" sz="1300" b="1" dirty="0"/>
              <a:t>, 6)</a:t>
            </a:r>
            <a:br>
              <a:rPr lang="en-IL" altLang="en-IL" sz="1300" b="1" dirty="0"/>
            </a:br>
            <a:r>
              <a:rPr lang="en-IL" altLang="en-IL" sz="1300" b="1" dirty="0"/>
              <a:t>◦ loss: for backprop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36375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6F9E-C89B-4465-7151-975730C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2.3.4 Metric Details</a:t>
            </a:r>
            <a:br>
              <a:rPr lang="en-US" b="1" dirty="0"/>
            </a:b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993DB9-6BB5-02FA-A096-063F1DB44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892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4734A-C1AA-C5F2-6C74-4550F3B66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L" altLang="en-IL" sz="1400" b="1" dirty="0"/>
              <a:t>Training</a:t>
            </a:r>
            <a:br>
              <a:rPr lang="en-IL" altLang="en-IL" sz="1400" b="1" dirty="0"/>
            </a:br>
            <a:r>
              <a:rPr lang="en-IL" altLang="en-IL" sz="1400" b="1" dirty="0"/>
              <a:t>• Validation Metric: Mean Squared Error (MSE) on the validation set each epoch</a:t>
            </a:r>
            <a:br>
              <a:rPr lang="en-IL" altLang="en-IL" sz="1400" b="1" dirty="0"/>
            </a:br>
            <a:r>
              <a:rPr lang="en-IL" altLang="en-IL" sz="1400" b="1" dirty="0"/>
              <a:t>• Loss Function: </a:t>
            </a:r>
            <a:r>
              <a:rPr lang="en-IL" altLang="en-IL" sz="1400" b="1" dirty="0" err="1"/>
              <a:t>nn.MSELoss</a:t>
            </a:r>
            <a:r>
              <a:rPr lang="en-IL" altLang="en-IL" sz="1400" b="1" dirty="0"/>
              <a:t>() for multi-output regression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L" altLang="en-IL" sz="1400" b="1" dirty="0"/>
              <a:t>Evaluation</a:t>
            </a:r>
            <a:br>
              <a:rPr lang="en-IL" altLang="en-IL" sz="1400" b="1" dirty="0"/>
            </a:br>
            <a:r>
              <a:rPr lang="en-IL" altLang="en-IL" sz="1400" b="1" dirty="0"/>
              <a:t>• Primary Metrics:</a:t>
            </a:r>
            <a:br>
              <a:rPr lang="en-IL" altLang="en-IL" sz="1400" b="1" dirty="0"/>
            </a:br>
            <a:r>
              <a:rPr lang="en-IL" altLang="en-IL" sz="1400" b="1" dirty="0"/>
              <a:t>◦ Overall and per-emotion MSE &amp; MAE</a:t>
            </a:r>
            <a:br>
              <a:rPr lang="en-IL" altLang="en-IL" sz="1400" b="1" dirty="0"/>
            </a:br>
            <a:r>
              <a:rPr lang="en-IL" altLang="en-IL" sz="1400" b="1" dirty="0"/>
              <a:t>◦ Cross-model comparison (BERT vs </a:t>
            </a:r>
            <a:r>
              <a:rPr lang="en-IL" altLang="en-IL" sz="1400" b="1" dirty="0" err="1"/>
              <a:t>RoBERTa</a:t>
            </a:r>
            <a:r>
              <a:rPr lang="en-IL" altLang="en-IL" sz="1400" b="1" dirty="0"/>
              <a:t> vs Zero-Shot vs Baseline)</a:t>
            </a:r>
            <a:br>
              <a:rPr lang="en-IL" altLang="en-IL" sz="1400" b="1" dirty="0"/>
            </a:br>
            <a:r>
              <a:rPr lang="en-IL" altLang="en-IL" sz="1400" b="1" dirty="0"/>
              <a:t>• Why Regression Metrics?</a:t>
            </a:r>
            <a:br>
              <a:rPr lang="en-IL" altLang="en-IL" sz="1400" b="1" dirty="0"/>
            </a:br>
            <a:r>
              <a:rPr lang="en-IL" altLang="en-IL" sz="1400" b="1" dirty="0"/>
              <a:t>◦ Outputs are continuous scores on a 0–2 scale, not discrete classes</a:t>
            </a:r>
            <a:br>
              <a:rPr lang="en-IL" altLang="en-IL" sz="1400" b="1" dirty="0"/>
            </a:br>
            <a:r>
              <a:rPr lang="en-IL" altLang="en-IL" sz="1400" b="1" dirty="0"/>
              <a:t>• How Computed:</a:t>
            </a:r>
            <a:br>
              <a:rPr lang="en-IL" altLang="en-IL" sz="1400" b="1" dirty="0"/>
            </a:br>
            <a:r>
              <a:rPr lang="en-IL" altLang="en-IL" sz="1400" b="1" dirty="0"/>
              <a:t>◦ Compare predicted emotion vectors against </a:t>
            </a:r>
            <a:r>
              <a:rPr lang="en-US" altLang="en-IL" sz="1400" b="1" dirty="0"/>
              <a:t>ground truth</a:t>
            </a:r>
            <a:r>
              <a:rPr lang="en-IL" altLang="en-IL" sz="1400" b="1" dirty="0"/>
              <a:t> vectors on the test set</a:t>
            </a:r>
            <a:br>
              <a:rPr lang="en-IL" altLang="en-IL" sz="1400" b="1" dirty="0"/>
            </a:br>
            <a:r>
              <a:rPr lang="en-IL" altLang="en-IL" sz="1400" b="1" dirty="0"/>
              <a:t>◦ Aggregate results overall and per emotion for detailed analysis</a:t>
            </a:r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721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A70-FA31-B26E-EF4D-30090AFE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6608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2.4 Code Organization</a:t>
            </a:r>
            <a:br>
              <a:rPr lang="en-US" b="1" dirty="0"/>
            </a:br>
            <a:endParaRPr lang="en-I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7A490B-0754-5B65-B27B-A3CA9BDD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938784"/>
            <a:ext cx="8521700" cy="406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L" altLang="en-IL" sz="1100" b="1" dirty="0"/>
              <a:t>GitHub Repository</a:t>
            </a:r>
            <a:b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◦ </a:t>
            </a:r>
            <a:r>
              <a:rPr kumimoji="0" lang="en-IL" altLang="en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https://github.com/shaiDahari/EmotionBeat</a:t>
            </a:r>
            <a:endParaRPr kumimoji="0" lang="en-IL" altLang="en-I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L" altLang="en-IL" sz="1100" b="1" dirty="0"/>
              <a:t>• Raw Data</a:t>
            </a:r>
            <a:br>
              <a:rPr lang="en-IL" altLang="en-IL" sz="1100" b="1" dirty="0"/>
            </a:br>
            <a:r>
              <a:rPr lang="en-IL" altLang="en-IL" sz="1100" b="1" dirty="0"/>
              <a:t>◦ Excel file: 500 song tagging.xlsx (track metadata, cleaned lyrics, MOS labels)</a:t>
            </a:r>
          </a:p>
          <a:p>
            <a:pPr mar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L" altLang="en-IL" sz="1100" b="1" dirty="0"/>
              <a:t>• Output CSV Files</a:t>
            </a:r>
            <a:br>
              <a:rPr lang="en-IL" altLang="en-IL" sz="1100" b="1" dirty="0"/>
            </a:br>
            <a:r>
              <a:rPr lang="en-IL" altLang="en-IL" sz="1100" b="1" dirty="0"/>
              <a:t>◦ baseline_preds.csv &amp; baseline_truth.csv</a:t>
            </a:r>
            <a:br>
              <a:rPr lang="en-IL" altLang="en-IL" sz="1100" b="1" dirty="0"/>
            </a:br>
            <a:r>
              <a:rPr lang="en-IL" altLang="en-IL" sz="1100" b="1" dirty="0"/>
              <a:t>◦ bert_predictions.csv &amp; bert_truth.csv</a:t>
            </a:r>
            <a:br>
              <a:rPr lang="en-IL" altLang="en-IL" sz="1100" b="1" dirty="0"/>
            </a:br>
            <a:r>
              <a:rPr lang="en-IL" altLang="en-IL" sz="1100" b="1" dirty="0"/>
              <a:t>◦ roberta_predictions.csv &amp; roberta_truth.csv</a:t>
            </a:r>
            <a:br>
              <a:rPr lang="en-IL" altLang="en-IL" sz="1100" b="1" dirty="0"/>
            </a:br>
            <a:r>
              <a:rPr lang="en-IL" altLang="en-IL" sz="1100" b="1" dirty="0"/>
              <a:t>◦ zero_shot_predictions.csv &amp; zero_shot_truth.csv</a:t>
            </a:r>
          </a:p>
          <a:p>
            <a:pPr mar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L" altLang="en-IL" sz="1100" b="1" dirty="0"/>
              <a:t>• Notebook: </a:t>
            </a:r>
            <a:r>
              <a:rPr lang="en-IL" altLang="en-IL" sz="1100" b="1" dirty="0" err="1"/>
              <a:t>SER_Complete_Pipeline.ipynb</a:t>
            </a:r>
            <a:br>
              <a:rPr lang="en-IL" altLang="en-IL" sz="1100" b="1" dirty="0"/>
            </a:br>
            <a:r>
              <a:rPr lang="en-IL" altLang="en-IL" sz="1100" b="1" dirty="0"/>
              <a:t>◦ Load &amp; clean raw Excel data</a:t>
            </a:r>
            <a:br>
              <a:rPr lang="en-IL" altLang="en-IL" sz="1100" b="1" dirty="0"/>
            </a:br>
            <a:r>
              <a:rPr lang="en-IL" altLang="en-IL" sz="1100" b="1" dirty="0"/>
              <a:t>◦ Format inputs (“Title | Genre | Artist | Lyrics”)</a:t>
            </a:r>
            <a:br>
              <a:rPr lang="en-IL" altLang="en-IL" sz="1100" b="1" dirty="0"/>
            </a:br>
            <a:r>
              <a:rPr lang="en-IL" altLang="en-IL" sz="1100" b="1" dirty="0"/>
              <a:t>◦ Extract labels into NumPy arrays</a:t>
            </a:r>
            <a:br>
              <a:rPr lang="en-IL" altLang="en-IL" sz="1100" b="1" dirty="0"/>
            </a:br>
            <a:r>
              <a:rPr lang="en-IL" altLang="en-IL" sz="1100" b="1" dirty="0"/>
              <a:t>◦ Split train/</a:t>
            </a:r>
            <a:r>
              <a:rPr lang="en-IL" altLang="en-IL" sz="1100" b="1" dirty="0" err="1"/>
              <a:t>val</a:t>
            </a:r>
            <a:r>
              <a:rPr lang="en-IL" altLang="en-IL" sz="1100" b="1" dirty="0"/>
              <a:t>/test (70/15/15, </a:t>
            </a:r>
            <a:r>
              <a:rPr lang="en-IL" altLang="en-IL" sz="1100" b="1" dirty="0" err="1"/>
              <a:t>random_state</a:t>
            </a:r>
            <a:r>
              <a:rPr lang="en-IL" altLang="en-IL" sz="1100" b="1" dirty="0"/>
              <a:t>=42)</a:t>
            </a:r>
            <a:br>
              <a:rPr lang="en-IL" altLang="en-IL" sz="1100" b="1" dirty="0"/>
            </a:br>
            <a:r>
              <a:rPr lang="en-IL" altLang="en-IL" sz="1100" b="1" dirty="0"/>
              <a:t>◦ Generate baseline predictions</a:t>
            </a:r>
            <a:br>
              <a:rPr lang="en-IL" altLang="en-IL" sz="1100" b="1" dirty="0"/>
            </a:br>
            <a:r>
              <a:rPr lang="en-IL" altLang="en-IL" sz="1100" b="1" dirty="0"/>
              <a:t>◦ Fine-tune BERT &amp; </a:t>
            </a:r>
            <a:r>
              <a:rPr lang="en-IL" altLang="en-IL" sz="1100" b="1" dirty="0" err="1"/>
              <a:t>RoBERTa</a:t>
            </a:r>
            <a:r>
              <a:rPr lang="en-IL" altLang="en-IL" sz="1100" b="1" dirty="0"/>
              <a:t> (grid search, CV)</a:t>
            </a:r>
            <a:br>
              <a:rPr lang="en-IL" altLang="en-IL" sz="1100" b="1" dirty="0"/>
            </a:br>
            <a:r>
              <a:rPr lang="en-IL" altLang="en-IL" sz="1100" b="1" dirty="0"/>
              <a:t>◦ Zero-shot inference via Azure Grok_3 API</a:t>
            </a:r>
            <a:br>
              <a:rPr lang="en-IL" altLang="en-IL" sz="1100" b="1" dirty="0"/>
            </a:br>
            <a:r>
              <a:rPr lang="en-IL" altLang="en-IL" sz="1100" b="1" dirty="0"/>
              <a:t>◦ Calculate MSE &amp; MAE; create table1_df, table2_df</a:t>
            </a:r>
            <a:br>
              <a:rPr lang="en-IL" altLang="en-IL" sz="1100" b="1" dirty="0"/>
            </a:br>
            <a:r>
              <a:rPr lang="en-IL" altLang="en-IL" sz="1100" b="1" dirty="0"/>
              <a:t>◦ Export </a:t>
            </a:r>
            <a:r>
              <a:rPr lang="en-IL" altLang="en-IL" sz="1100" b="1" dirty="0" err="1"/>
              <a:t>DataFrames</a:t>
            </a:r>
            <a:r>
              <a:rPr lang="en-IL" altLang="en-IL" sz="1100" b="1" dirty="0"/>
              <a:t> and visualizations directly from notebook</a:t>
            </a:r>
          </a:p>
          <a:p>
            <a:pPr mar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L" altLang="en-IL" sz="1100" b="1" dirty="0"/>
              <a:t>• Result Tables</a:t>
            </a:r>
            <a:br>
              <a:rPr lang="en-IL" altLang="en-IL" sz="1100" b="1" dirty="0"/>
            </a:br>
            <a:r>
              <a:rPr lang="en-IL" altLang="en-IL" sz="1100" b="1" dirty="0"/>
              <a:t>◦ table1_df: overall MSE/MAE summary</a:t>
            </a:r>
            <a:br>
              <a:rPr lang="en-IL" altLang="en-IL" sz="1100" b="1" dirty="0"/>
            </a:br>
            <a:r>
              <a:rPr lang="en-IL" altLang="en-IL" sz="1100" b="1" dirty="0"/>
              <a:t>◦ table2_df: per-emotion MSE/MAE breakdown</a:t>
            </a:r>
          </a:p>
        </p:txBody>
      </p:sp>
    </p:spTree>
    <p:extLst>
      <p:ext uri="{BB962C8B-B14F-4D97-AF65-F5344CB8AC3E}">
        <p14:creationId xmlns:p14="http://schemas.microsoft.com/office/powerpoint/2010/main" val="4247806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C1C0-564C-A0CB-33EB-3A5F3599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3.0 Results Overview &amp; Improvement Paths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F3EF1-9A1D-7908-5930-ED5FAC12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en-US" b="1" dirty="0"/>
              <a:t>Top Performer:</a:t>
            </a:r>
            <a:r>
              <a:rPr lang="en-US" dirty="0"/>
              <a:t> Fine-tuned BERT (uncase-</a:t>
            </a:r>
            <a:r>
              <a:rPr lang="en-US" dirty="0" err="1"/>
              <a:t>bert</a:t>
            </a:r>
            <a:r>
              <a:rPr lang="en-US" dirty="0"/>
              <a:t>) with lowest overall MSE (0.1507)</a:t>
            </a:r>
          </a:p>
          <a:p>
            <a:r>
              <a:rPr lang="en-US" b="1" dirty="0"/>
              <a:t>Comparisons:</a:t>
            </a:r>
            <a:r>
              <a:rPr lang="en-US" dirty="0"/>
              <a:t> </a:t>
            </a:r>
            <a:r>
              <a:rPr lang="en-US" dirty="0" err="1"/>
              <a:t>RoBERTa</a:t>
            </a:r>
            <a:r>
              <a:rPr lang="en-US" dirty="0"/>
              <a:t>, Baseline (train-mean), Zero-Shot Azure Grok_3</a:t>
            </a:r>
          </a:p>
          <a:p>
            <a:r>
              <a:rPr lang="en-US" b="1" dirty="0"/>
              <a:t>Metrics:</a:t>
            </a:r>
            <a:r>
              <a:rPr lang="en-US" dirty="0"/>
              <a:t> Overall &amp; per-emotion MSE/MAE on held-out test set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Paths to Better Performance</a:t>
            </a:r>
            <a:endParaRPr lang="en-US" dirty="0"/>
          </a:p>
          <a:p>
            <a:r>
              <a:rPr lang="en-US" b="1" dirty="0"/>
              <a:t>Scale Up Data</a:t>
            </a:r>
            <a:r>
              <a:rPr lang="en-US" dirty="0"/>
              <a:t> (×5–10 tracks) to reduce variance and boost generalization</a:t>
            </a:r>
          </a:p>
          <a:p>
            <a:r>
              <a:rPr lang="en-US" b="1" dirty="0"/>
              <a:t>Refine Splits</a:t>
            </a:r>
            <a:r>
              <a:rPr lang="en-US" dirty="0"/>
              <a:t> (e.g. 80/20 + k-fold CV) to maximize training samples in small corpora</a:t>
            </a:r>
          </a:p>
          <a:p>
            <a:r>
              <a:rPr lang="en-US" b="1" dirty="0"/>
              <a:t>Expand Hyperparameter Space</a:t>
            </a:r>
            <a:r>
              <a:rPr lang="en-US" dirty="0"/>
              <a:t>: test hidden-layer sizes, dropout rates, activation functions</a:t>
            </a:r>
          </a:p>
          <a:p>
            <a:r>
              <a:rPr lang="en-US" b="1" dirty="0"/>
              <a:t>Enhance Interpretability</a:t>
            </a:r>
            <a:r>
              <a:rPr lang="en-US" dirty="0"/>
              <a:t>: add attention-weight visualizations linking lyrics to emotions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3534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3625-DC33-81EF-833A-0A514434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 Baseline &amp; Validation Trends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594F-57C4-2A9F-0256-A37AB060D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</a:t>
            </a:r>
            <a:r>
              <a:rPr lang="en-US" b="1" dirty="0"/>
              <a:t>Baseline (Train-Mean)</a:t>
            </a:r>
            <a:br>
              <a:rPr lang="en-US" dirty="0"/>
            </a:br>
            <a:r>
              <a:rPr lang="en-US" dirty="0"/>
              <a:t>◦ Predicts the mean emotion vector for every test example</a:t>
            </a:r>
            <a:br>
              <a:rPr lang="en-US" dirty="0"/>
            </a:br>
            <a:r>
              <a:rPr lang="en-US" dirty="0"/>
              <a:t>◦ Reference performance: MSE = 0.1511, MAE = 0.3335</a:t>
            </a:r>
          </a:p>
          <a:p>
            <a:r>
              <a:rPr lang="en-US" dirty="0"/>
              <a:t>• </a:t>
            </a:r>
            <a:r>
              <a:rPr lang="en-US" b="1" dirty="0"/>
              <a:t>BERT Validation Curve</a:t>
            </a:r>
            <a:br>
              <a:rPr lang="en-US" dirty="0"/>
            </a:br>
            <a:r>
              <a:rPr lang="en-US" dirty="0"/>
              <a:t>◦ Steady MSE decline over 5 epochs; early-stopping at epoch 5</a:t>
            </a:r>
            <a:br>
              <a:rPr lang="en-US" dirty="0"/>
            </a:br>
            <a:r>
              <a:rPr lang="en-US" dirty="0"/>
              <a:t>◦ Confirms stable convergence</a:t>
            </a:r>
          </a:p>
          <a:p>
            <a:r>
              <a:rPr lang="en-US" dirty="0"/>
              <a:t>• </a:t>
            </a:r>
            <a:r>
              <a:rPr lang="en-US" b="1" dirty="0"/>
              <a:t>Error Reduction</a:t>
            </a:r>
            <a:br>
              <a:rPr lang="en-US" dirty="0"/>
            </a:br>
            <a:r>
              <a:rPr lang="en-US" dirty="0"/>
              <a:t>◦ Fine-tuning reduces MSE by 0.0004 (≈0.3 %) vs. the naive mean</a:t>
            </a:r>
          </a:p>
          <a:p>
            <a:r>
              <a:rPr lang="en-US" dirty="0"/>
              <a:t>• </a:t>
            </a:r>
            <a:r>
              <a:rPr lang="en-US" b="1" dirty="0"/>
              <a:t>Learning Beyond Prior</a:t>
            </a:r>
            <a:br>
              <a:rPr lang="en-US" dirty="0"/>
            </a:br>
            <a:r>
              <a:rPr lang="en-US" dirty="0"/>
              <a:t>◦ Even this small improvement shows the model captures lyric–emotion mappings, not just the prior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7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C2E-5691-7E18-4629-DF353A19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Overall Performance (MSE &amp; MAE)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6A42D-7BA6-32DA-5D63-BE2A01CF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2912061"/>
            <a:ext cx="8520599" cy="1524000"/>
          </a:xfrm>
        </p:spPr>
        <p:txBody>
          <a:bodyPr>
            <a:normAutofit/>
          </a:bodyPr>
          <a:lstStyle/>
          <a:p>
            <a:pPr marL="114300" indent="0">
              <a:lnSpc>
                <a:spcPct val="95000"/>
              </a:lnSpc>
              <a:buClr>
                <a:schemeClr val="dk2"/>
              </a:buClr>
              <a:buNone/>
            </a:pPr>
            <a:r>
              <a:rPr lang="en-US" b="1" dirty="0"/>
              <a:t>Conclusions</a:t>
            </a:r>
          </a:p>
          <a:p>
            <a:pPr>
              <a:lnSpc>
                <a:spcPct val="95000"/>
              </a:lnSpc>
              <a:buClr>
                <a:schemeClr val="dk2"/>
              </a:buClr>
            </a:pPr>
            <a:r>
              <a:rPr lang="en-US" dirty="0"/>
              <a:t>BERT &amp; </a:t>
            </a:r>
            <a:r>
              <a:rPr lang="en-US" dirty="0" err="1"/>
              <a:t>RoBERTa</a:t>
            </a:r>
            <a:r>
              <a:rPr lang="en-US" dirty="0"/>
              <a:t> both beat the baseline and zero-shot model</a:t>
            </a:r>
          </a:p>
          <a:p>
            <a:pPr>
              <a:lnSpc>
                <a:spcPct val="95000"/>
              </a:lnSpc>
              <a:buClr>
                <a:schemeClr val="dk2"/>
              </a:buClr>
            </a:pPr>
            <a:r>
              <a:rPr lang="en-US" dirty="0"/>
              <a:t>Zero-Shot has no training cost but high error on nuanced language</a:t>
            </a:r>
          </a:p>
          <a:p>
            <a:pPr>
              <a:lnSpc>
                <a:spcPct val="95000"/>
              </a:lnSpc>
              <a:buClr>
                <a:schemeClr val="dk2"/>
              </a:buClr>
            </a:pPr>
            <a:r>
              <a:rPr lang="en-US" dirty="0"/>
              <a:t>BERT edges out </a:t>
            </a:r>
            <a:r>
              <a:rPr lang="en-US" dirty="0" err="1"/>
              <a:t>RoBERTa</a:t>
            </a:r>
            <a:r>
              <a:rPr lang="en-US" dirty="0"/>
              <a:t> on MSE; </a:t>
            </a:r>
            <a:r>
              <a:rPr lang="en-US" dirty="0" err="1"/>
              <a:t>RoBERTa</a:t>
            </a:r>
            <a:r>
              <a:rPr lang="en-US" dirty="0"/>
              <a:t> slightly better on MAE</a:t>
            </a: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B11936-C652-7443-CBF4-6BCC6986A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64487"/>
              </p:ext>
            </p:extLst>
          </p:nvPr>
        </p:nvGraphicFramePr>
        <p:xfrm>
          <a:off x="311700" y="1152475"/>
          <a:ext cx="8520600" cy="1524000"/>
        </p:xfrm>
        <a:graphic>
          <a:graphicData uri="http://schemas.openxmlformats.org/drawingml/2006/table">
            <a:tbl>
              <a:tblPr/>
              <a:tblGrid>
                <a:gridCol w="2130150">
                  <a:extLst>
                    <a:ext uri="{9D8B030D-6E8A-4147-A177-3AD203B41FA5}">
                      <a16:colId xmlns:a16="http://schemas.microsoft.com/office/drawing/2014/main" val="23518966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404699131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3291991689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4108908614"/>
                    </a:ext>
                  </a:extLst>
                </a:gridCol>
              </a:tblGrid>
              <a:tr h="26939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Overall MSE 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Overall MAE 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l-GR"/>
                        <a:t>Δ </a:t>
                      </a:r>
                      <a:r>
                        <a:rPr lang="en-US"/>
                        <a:t>vs Baseline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70460"/>
                  </a:ext>
                </a:extLst>
              </a:tr>
              <a:tr h="269398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/>
                        <a:t>0.</a:t>
                      </a:r>
                      <a:r>
                        <a:rPr lang="en-US" dirty="0"/>
                        <a:t>1511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/>
                        <a:t>0.</a:t>
                      </a:r>
                      <a:r>
                        <a:rPr lang="en-US"/>
                        <a:t>3335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896251"/>
                  </a:ext>
                </a:extLst>
              </a:tr>
              <a:tr h="269398">
                <a:tc>
                  <a:txBody>
                    <a:bodyPr/>
                    <a:lstStyle/>
                    <a:p>
                      <a:r>
                        <a:rPr lang="en-US" b="1" dirty="0"/>
                        <a:t>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b="1" dirty="0"/>
                        <a:t>0.</a:t>
                      </a:r>
                      <a:r>
                        <a:rPr lang="en-US" b="1" dirty="0"/>
                        <a:t>1507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b="1"/>
                        <a:t>0.3</a:t>
                      </a:r>
                      <a:r>
                        <a:rPr lang="en-US" b="1"/>
                        <a:t>331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b="1" dirty="0"/>
                        <a:t>−0.0</a:t>
                      </a:r>
                      <a:r>
                        <a:rPr lang="en-US" b="1" dirty="0"/>
                        <a:t>0</a:t>
                      </a:r>
                      <a:r>
                        <a:rPr lang="en-IL" b="1" dirty="0"/>
                        <a:t>0</a:t>
                      </a:r>
                      <a:r>
                        <a:rPr lang="en-US" b="1" dirty="0"/>
                        <a:t>4 / -0.0004</a:t>
                      </a:r>
                      <a:endParaRPr lang="en-IL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45626"/>
                  </a:ext>
                </a:extLst>
              </a:tr>
              <a:tr h="269398">
                <a:tc>
                  <a:txBody>
                    <a:bodyPr/>
                    <a:lstStyle/>
                    <a:p>
                      <a:r>
                        <a:rPr lang="en-US" dirty="0" err="1"/>
                        <a:t>RoBERTa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/>
                        <a:t>0.1</a:t>
                      </a:r>
                      <a:r>
                        <a:rPr lang="en-US"/>
                        <a:t>511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/>
                        <a:t>0.3334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0.0 / -0.0001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15424"/>
                  </a:ext>
                </a:extLst>
              </a:tr>
              <a:tr h="269398">
                <a:tc>
                  <a:txBody>
                    <a:bodyPr/>
                    <a:lstStyle/>
                    <a:p>
                      <a:r>
                        <a:rPr lang="en-US" dirty="0"/>
                        <a:t>Grok LLM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/>
                        <a:t>0.38</a:t>
                      </a:r>
                      <a:r>
                        <a:rPr lang="en-US" dirty="0"/>
                        <a:t>72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/>
                        <a:t>0.50</a:t>
                      </a:r>
                      <a:r>
                        <a:rPr lang="en-US"/>
                        <a:t>96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L" dirty="0"/>
                        <a:t>+0.</a:t>
                      </a:r>
                      <a:r>
                        <a:rPr lang="en-US" dirty="0"/>
                        <a:t>2361 / +0.1761</a:t>
                      </a:r>
                      <a:endParaRPr lang="en-I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37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C998-BE4C-A64B-625A-8943D337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3.3 Per-Emotion Performance</a:t>
            </a:r>
            <a:endParaRPr lang="en-IL" dirty="0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F67FD7CA-EA8E-D716-DD1F-5095DFD1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138985"/>
            <a:ext cx="7808976" cy="22260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4CDF9-7D44-9400-3750-0C396BB7282B}"/>
              </a:ext>
            </a:extLst>
          </p:cNvPr>
          <p:cNvSpPr txBox="1"/>
          <p:nvPr/>
        </p:nvSpPr>
        <p:spPr>
          <a:xfrm>
            <a:off x="585216" y="3523488"/>
            <a:ext cx="7808976" cy="133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-US" sz="1800" dirty="0">
                <a:solidFill>
                  <a:schemeClr val="dk2"/>
                </a:solidFill>
              </a:rPr>
              <a:t>Emotion-Level Takeaways:</a:t>
            </a:r>
          </a:p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BERT most improved on Anger &amp; Fear</a:t>
            </a:r>
          </a:p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dirty="0" err="1">
                <a:solidFill>
                  <a:schemeClr val="dk2"/>
                </a:solidFill>
              </a:rPr>
              <a:t>RoBERTa</a:t>
            </a:r>
            <a:r>
              <a:rPr lang="en-US" sz="1800" dirty="0">
                <a:solidFill>
                  <a:schemeClr val="dk2"/>
                </a:solidFill>
              </a:rPr>
              <a:t> excels at Surprise &amp; Tenderness</a:t>
            </a:r>
          </a:p>
          <a:p>
            <a: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dk2"/>
                </a:solidFill>
              </a:rPr>
              <a:t>Zero-Shot struggles with subtle, metaphorical language</a:t>
            </a:r>
            <a:endParaRPr lang="en-IL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B81A-D770-04D4-62FC-2ED1B6A6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4.0: Results Summary</a:t>
            </a:r>
            <a:endParaRPr lang="en-I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329E3B-FF6B-B0BD-A338-827CAE18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17725"/>
            <a:ext cx="852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lvl="0" indent="-342900" defTabSz="914400" eaLnBrk="0" fontAlgn="base" latinLnBrk="0" hangingPunc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  <a:tabLst/>
            </a:pPr>
            <a:r>
              <a:rPr lang="en-IL" altLang="en-IL" sz="1800" dirty="0">
                <a:solidFill>
                  <a:schemeClr val="dk2"/>
                </a:solidFill>
              </a:rPr>
              <a:t>Winner: Fine-tuned BERT (uncase-</a:t>
            </a:r>
            <a:r>
              <a:rPr lang="en-IL" altLang="en-IL" sz="1800" dirty="0" err="1">
                <a:solidFill>
                  <a:schemeClr val="dk2"/>
                </a:solidFill>
              </a:rPr>
              <a:t>bert</a:t>
            </a:r>
            <a:r>
              <a:rPr lang="en-IL" altLang="en-IL" sz="1800" dirty="0">
                <a:solidFill>
                  <a:schemeClr val="dk2"/>
                </a:solidFill>
              </a:rPr>
              <a:t>)</a:t>
            </a:r>
            <a:endParaRPr lang="en-US" altLang="en-IL" sz="1800" dirty="0">
              <a:solidFill>
                <a:schemeClr val="dk2"/>
              </a:solidFill>
            </a:endParaRP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  <a:tabLst/>
            </a:pPr>
            <a:r>
              <a:rPr lang="en-IL" altLang="en-IL" sz="1800" dirty="0">
                <a:solidFill>
                  <a:schemeClr val="dk2"/>
                </a:solidFill>
              </a:rPr>
              <a:t>Close Second: </a:t>
            </a:r>
            <a:r>
              <a:rPr lang="en-IL" altLang="en-IL" sz="1800" dirty="0" err="1">
                <a:solidFill>
                  <a:schemeClr val="dk2"/>
                </a:solidFill>
              </a:rPr>
              <a:t>RoBERTa</a:t>
            </a:r>
            <a:r>
              <a:rPr lang="en-IL" altLang="en-IL" sz="1800" dirty="0">
                <a:solidFill>
                  <a:schemeClr val="dk2"/>
                </a:solidFill>
              </a:rPr>
              <a:t> with nearly identical scores</a:t>
            </a:r>
            <a:endParaRPr lang="en-US" altLang="en-IL" sz="1800" dirty="0">
              <a:solidFill>
                <a:schemeClr val="dk2"/>
              </a:solidFill>
            </a:endParaRP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  <a:tabLst/>
            </a:pPr>
            <a:r>
              <a:rPr lang="en-IL" altLang="en-IL" sz="1800" dirty="0">
                <a:solidFill>
                  <a:schemeClr val="dk2"/>
                </a:solidFill>
              </a:rPr>
              <a:t>Baseline: Naive train-mean reference</a:t>
            </a:r>
            <a:endParaRPr lang="en-US" altLang="en-IL" sz="1800" dirty="0">
              <a:solidFill>
                <a:schemeClr val="dk2"/>
              </a:solidFill>
            </a:endParaRP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buClr>
                <a:schemeClr val="dk2"/>
              </a:buClr>
              <a:buSzPts val="1800"/>
              <a:buFont typeface="Arial"/>
              <a:buChar char="●"/>
              <a:tabLst/>
            </a:pPr>
            <a:r>
              <a:rPr lang="en-IL" altLang="en-IL" sz="1800" dirty="0">
                <a:solidFill>
                  <a:schemeClr val="dk2"/>
                </a:solidFill>
              </a:rPr>
              <a:t>Zero-Shot Azure: No training cost but high error on nuanced text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439F72-39BD-647C-1C13-EC0626A24769}"/>
              </a:ext>
            </a:extLst>
          </p:cNvPr>
          <p:cNvSpPr txBox="1">
            <a:spLocks/>
          </p:cNvSpPr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4.1 Key Takeaways &amp; Next Steps</a:t>
            </a:r>
            <a:endParaRPr lang="en-I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AB4774-6444-1821-00E7-2C688B3F7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2790754"/>
            <a:ext cx="8520600" cy="224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342900" eaLnBrk="0" fontAlgn="base" hangingPunct="0">
              <a:lnSpc>
                <a:spcPct val="10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L" altLang="en-IL" sz="1700" dirty="0">
                <a:solidFill>
                  <a:schemeClr val="dk2"/>
                </a:solidFill>
              </a:rPr>
              <a:t>Scale Dataset: Add 2K–5K </a:t>
            </a:r>
            <a:r>
              <a:rPr lang="en-IL" altLang="en-IL" sz="1700" dirty="0" err="1">
                <a:solidFill>
                  <a:schemeClr val="dk2"/>
                </a:solidFill>
              </a:rPr>
              <a:t>labeled</a:t>
            </a:r>
            <a:r>
              <a:rPr lang="en-IL" altLang="en-IL" sz="1700" dirty="0">
                <a:solidFill>
                  <a:schemeClr val="dk2"/>
                </a:solidFill>
              </a:rPr>
              <a:t> tracks to stabilize hyperparameter tuning</a:t>
            </a:r>
          </a:p>
          <a:p>
            <a:pPr marL="457200" indent="-342900" eaLnBrk="0" fontAlgn="base" hangingPunct="0">
              <a:lnSpc>
                <a:spcPct val="10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L" altLang="en-IL" sz="1700" dirty="0">
                <a:solidFill>
                  <a:schemeClr val="dk2"/>
                </a:solidFill>
              </a:rPr>
              <a:t>Improve Splits: Adopt 80/20 with k-fold CV for small datasets to maximize training data</a:t>
            </a:r>
          </a:p>
          <a:p>
            <a:pPr marL="457200" indent="-342900" eaLnBrk="0" fontAlgn="base" hangingPunct="0">
              <a:lnSpc>
                <a:spcPct val="10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L" altLang="en-IL" sz="1700" dirty="0">
                <a:solidFill>
                  <a:schemeClr val="dk2"/>
                </a:solidFill>
              </a:rPr>
              <a:t>Broaden Grid Search: Include hidden-layer dimensions, dropout rates, activation types (e.g., GELU)</a:t>
            </a:r>
          </a:p>
          <a:p>
            <a:pPr marL="457200" indent="-342900" eaLnBrk="0" fontAlgn="base" hangingPunct="0">
              <a:lnSpc>
                <a:spcPct val="10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IL" altLang="en-IL" sz="1700" dirty="0">
                <a:solidFill>
                  <a:schemeClr val="dk2"/>
                </a:solidFill>
              </a:rPr>
              <a:t>Boost Interpretability: Visualize attention weights to map lyric phrases to emotion outputs</a:t>
            </a:r>
          </a:p>
        </p:txBody>
      </p:sp>
    </p:spTree>
    <p:extLst>
      <p:ext uri="{BB962C8B-B14F-4D97-AF65-F5344CB8AC3E}">
        <p14:creationId xmlns:p14="http://schemas.microsoft.com/office/powerpoint/2010/main" val="344552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72DA-E3CA-739E-C424-ED29012C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1.1 </a:t>
            </a:r>
            <a:r>
              <a:rPr lang="en-US" sz="2400" dirty="0"/>
              <a:t>Problem Statement </a:t>
            </a:r>
            <a:r>
              <a:rPr lang="en-US" sz="2200" b="1" dirty="0"/>
              <a:t>&amp; </a:t>
            </a:r>
            <a:r>
              <a:rPr lang="en-US" sz="2400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9E7C-1C81-2420-2C5D-7C4E0B7A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733677" cy="34164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b="1" dirty="0"/>
              <a:t>Motivation</a:t>
            </a:r>
          </a:p>
          <a:p>
            <a:r>
              <a:rPr lang="en-IL" altLang="en-IL" dirty="0">
                <a:solidFill>
                  <a:schemeClr val="tx1"/>
                </a:solidFill>
                <a:latin typeface="Arial" panose="020B0604020202020204" pitchFamily="34" charset="0"/>
              </a:rPr>
              <a:t>Music listeners often select songs based on </a:t>
            </a:r>
            <a:r>
              <a:rPr lang="en-IL" altLang="en-IL" b="1" dirty="0">
                <a:solidFill>
                  <a:schemeClr val="tx1"/>
                </a:solidFill>
                <a:latin typeface="Arial" panose="020B0604020202020204" pitchFamily="34" charset="0"/>
              </a:rPr>
              <a:t>mood</a:t>
            </a:r>
            <a:r>
              <a:rPr lang="en-IL" altLang="en-IL" dirty="0">
                <a:solidFill>
                  <a:schemeClr val="tx1"/>
                </a:solidFill>
                <a:latin typeface="Arial" panose="020B0604020202020204" pitchFamily="34" charset="0"/>
              </a:rPr>
              <a:t> or situation rather than genre alone.</a:t>
            </a:r>
            <a:endParaRPr lang="en-US" altLang="en-I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IL" altLang="en-IL" dirty="0">
                <a:solidFill>
                  <a:schemeClr val="tx1"/>
                </a:solidFill>
                <a:latin typeface="Arial" panose="020B0604020202020204" pitchFamily="34" charset="0"/>
              </a:rPr>
              <a:t>Current metadata lacks fine-grained </a:t>
            </a:r>
            <a:r>
              <a:rPr lang="en-IL" altLang="en-IL" b="1" dirty="0">
                <a:solidFill>
                  <a:schemeClr val="tx1"/>
                </a:solidFill>
                <a:latin typeface="Arial" panose="020B0604020202020204" pitchFamily="34" charset="0"/>
              </a:rPr>
              <a:t>emotional tagging</a:t>
            </a:r>
            <a:r>
              <a:rPr lang="en-IL" altLang="en-IL" dirty="0">
                <a:solidFill>
                  <a:schemeClr val="tx1"/>
                </a:solidFill>
                <a:latin typeface="Arial" panose="020B0604020202020204" pitchFamily="34" charset="0"/>
              </a:rPr>
              <a:t>, making discovery by feeling difficult</a:t>
            </a:r>
            <a:endParaRPr lang="en-US" altLang="en-I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IL" altLang="en-IL" b="1" dirty="0">
                <a:solidFill>
                  <a:schemeClr val="tx1"/>
                </a:solidFill>
                <a:latin typeface="Arial" panose="020B0604020202020204" pitchFamily="34" charset="0"/>
              </a:rPr>
              <a:t>Application:</a:t>
            </a:r>
            <a:r>
              <a:rPr lang="en-IL" altLang="en-IL" dirty="0">
                <a:solidFill>
                  <a:schemeClr val="tx1"/>
                </a:solidFill>
                <a:latin typeface="Arial" panose="020B0604020202020204" pitchFamily="34" charset="0"/>
              </a:rPr>
              <a:t> Enable mood-driven music search—“play me something uplifting,” “I feel nostalgic.”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Task Definition</a:t>
            </a:r>
            <a:endParaRPr lang="en-US" dirty="0"/>
          </a:p>
          <a:p>
            <a:r>
              <a:rPr lang="en-US" b="1" dirty="0"/>
              <a:t>Input:</a:t>
            </a:r>
            <a:r>
              <a:rPr lang="en-US" dirty="0"/>
              <a:t> One concatenated string</a:t>
            </a:r>
            <a:br>
              <a:rPr lang="en-US" dirty="0"/>
            </a:br>
            <a:r>
              <a:rPr lang="en-US" dirty="0"/>
              <a:t>Title: &lt;</a:t>
            </a:r>
            <a:r>
              <a:rPr lang="en-US" dirty="0" err="1"/>
              <a:t>track_name</a:t>
            </a:r>
            <a:r>
              <a:rPr lang="en-US" dirty="0"/>
              <a:t>&gt;  ∣  Genre: &lt;</a:t>
            </a:r>
            <a:r>
              <a:rPr lang="en-US" dirty="0" err="1"/>
              <a:t>playlist_genre</a:t>
            </a:r>
            <a:r>
              <a:rPr lang="en-US" dirty="0"/>
              <a:t>&gt;  ∣  Artist: &lt;</a:t>
            </a:r>
            <a:r>
              <a:rPr lang="en-US" dirty="0" err="1"/>
              <a:t>artist_name</a:t>
            </a:r>
            <a:r>
              <a:rPr lang="en-US" dirty="0"/>
              <a:t>&gt;  ∣  Lyrics: &lt;cleaned lyrics&gt;</a:t>
            </a:r>
          </a:p>
          <a:p>
            <a:r>
              <a:rPr lang="en-US" b="1" dirty="0"/>
              <a:t>Output:</a:t>
            </a:r>
            <a:r>
              <a:rPr lang="en-US" dirty="0"/>
              <a:t> Six continuous emotion scores in [0.0–2.0] for:</a:t>
            </a:r>
            <a:br>
              <a:rPr lang="en-US" dirty="0"/>
            </a:br>
            <a:r>
              <a:rPr lang="en-US" dirty="0"/>
              <a:t>Joy ∣ Sadness ∣ Anger ∣ Fear ∣ Surprise ∣ </a:t>
            </a:r>
            <a:r>
              <a:rPr lang="en-US" dirty="0" err="1"/>
              <a:t>Tenderness</a:t>
            </a:r>
            <a:r>
              <a:rPr lang="en-US" b="1" dirty="0" err="1"/>
              <a:t>Objectives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Challenges</a:t>
            </a:r>
            <a:endParaRPr lang="en-US" dirty="0"/>
          </a:p>
          <a:p>
            <a:r>
              <a:rPr lang="en-US" b="1" dirty="0"/>
              <a:t>Subjectivity &amp; nuance:</a:t>
            </a:r>
            <a:r>
              <a:rPr lang="en-US" dirty="0"/>
              <a:t> Lyrics are poetic and open to interpretation.</a:t>
            </a:r>
          </a:p>
          <a:p>
            <a:r>
              <a:rPr lang="en-US" b="1" dirty="0"/>
              <a:t>Emotion overlap:</a:t>
            </a:r>
            <a:r>
              <a:rPr lang="en-US" dirty="0"/>
              <a:t> A single song may express joy and sadness simultaneously.</a:t>
            </a:r>
          </a:p>
          <a:p>
            <a:r>
              <a:rPr lang="en-US" b="1" dirty="0"/>
              <a:t>Annotation noise:</a:t>
            </a:r>
            <a:r>
              <a:rPr lang="en-US" dirty="0"/>
              <a:t> Human-rated scores vary; we use mean-opinion aggregation to stabilize labels.</a:t>
            </a:r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44250" y="3037802"/>
            <a:ext cx="2399750" cy="239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26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4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176400" y="4508750"/>
            <a:ext cx="2826600" cy="391800"/>
          </a:xfrm>
          <a:prstGeom prst="rect">
            <a:avLst/>
          </a:prstGeom>
          <a:solidFill>
            <a:srgbClr val="0077B6"/>
          </a:solidFill>
          <a:ln w="952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900" dirty="0">
                <a:solidFill>
                  <a:schemeClr val="lt1"/>
                </a:solidFill>
                <a:latin typeface="Arial" panose="020B0604020202020204" pitchFamily="34" charset="0"/>
                <a:ea typeface="Droid Sans"/>
                <a:cs typeface="Arial" panose="020B0604020202020204" pitchFamily="34" charset="0"/>
                <a:sym typeface="Droid Sans"/>
              </a:rPr>
              <a:t>4th june 2025</a:t>
            </a:r>
            <a:endParaRPr sz="19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C2FD-E5BC-392B-4F85-C1FC5BDA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1.2 </a:t>
            </a:r>
            <a:r>
              <a:rPr lang="en-US" sz="2200" b="1" dirty="0"/>
              <a:t>Formal Task Specification </a:t>
            </a:r>
            <a:br>
              <a:rPr lang="en-US" b="1" dirty="0"/>
            </a:b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32BED7-815A-D2DE-829B-F19C834C3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152475"/>
            <a:ext cx="85206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eaLnBrk="0" fontAlgn="base" hangingPunct="0">
              <a:lnSpc>
                <a:spcPct val="105000"/>
              </a:lnSpc>
              <a:buSzTx/>
            </a:pPr>
            <a:r>
              <a:rPr lang="en-IL" altLang="en-IL" sz="1400" b="1" dirty="0"/>
              <a:t>Input</a:t>
            </a:r>
            <a:r>
              <a:rPr lang="en-US" altLang="en-IL" sz="1400" b="1" dirty="0"/>
              <a:t>:</a:t>
            </a:r>
            <a:br>
              <a:rPr lang="en-US" altLang="en-IL" sz="1400" b="1" dirty="0"/>
            </a:br>
            <a:r>
              <a:rPr lang="en-IL" altLang="en-IL" sz="1400" b="1" dirty="0"/>
              <a:t>A single string per song, combining metadata and lyrics:</a:t>
            </a:r>
            <a:br>
              <a:rPr lang="en-US" altLang="en-IL" sz="1400" b="1" dirty="0"/>
            </a:br>
            <a:r>
              <a:rPr lang="en-IL" altLang="en-IL" sz="1400" b="1" dirty="0"/>
              <a:t>Title: &lt;</a:t>
            </a:r>
            <a:r>
              <a:rPr lang="en-IL" altLang="en-IL" sz="1400" b="1" dirty="0" err="1"/>
              <a:t>track_name</a:t>
            </a:r>
            <a:r>
              <a:rPr lang="en-IL" altLang="en-IL" sz="1400" b="1" dirty="0"/>
              <a:t>&gt; | Genre: &lt;</a:t>
            </a:r>
            <a:r>
              <a:rPr lang="en-IL" altLang="en-IL" sz="1400" b="1" dirty="0" err="1"/>
              <a:t>playlist_genre</a:t>
            </a:r>
            <a:r>
              <a:rPr lang="en-IL" altLang="en-IL" sz="1400" b="1" dirty="0"/>
              <a:t>&gt; | Artist: &lt;</a:t>
            </a:r>
            <a:r>
              <a:rPr lang="en-IL" altLang="en-IL" sz="1400" b="1" dirty="0" err="1"/>
              <a:t>artist_name</a:t>
            </a:r>
            <a:r>
              <a:rPr lang="en-IL" altLang="en-IL" sz="1400" b="1" dirty="0"/>
              <a:t>&gt; | Lyrics: &lt;</a:t>
            </a:r>
            <a:r>
              <a:rPr lang="en-IL" altLang="en-IL" sz="1400" b="1" dirty="0" err="1"/>
              <a:t>lyrics_clean</a:t>
            </a:r>
            <a:r>
              <a:rPr lang="en-IL" altLang="en-IL" sz="1400" b="1" dirty="0"/>
              <a:t>&gt;</a:t>
            </a:r>
            <a:endParaRPr lang="en-US" altLang="en-IL" sz="1400" b="1" dirty="0"/>
          </a:p>
          <a:p>
            <a:pPr marL="285750" indent="-285750" eaLnBrk="0" fontAlgn="base" hangingPunct="0">
              <a:lnSpc>
                <a:spcPct val="105000"/>
              </a:lnSpc>
              <a:buSzTx/>
            </a:pPr>
            <a:r>
              <a:rPr lang="en-IL" altLang="en-IL" sz="1400" b="1" dirty="0"/>
              <a:t>Output</a:t>
            </a:r>
            <a:r>
              <a:rPr lang="en-US" altLang="en-IL" sz="1400" b="1" dirty="0"/>
              <a:t>:</a:t>
            </a:r>
            <a:br>
              <a:rPr lang="en-US" altLang="en-IL" sz="1400" b="1" dirty="0"/>
            </a:br>
            <a:r>
              <a:rPr lang="en-IL" altLang="en-IL" sz="1400" b="1" dirty="0"/>
              <a:t>A length‑6 real‑valued vector of emotion intensities:</a:t>
            </a:r>
            <a:br>
              <a:rPr lang="en-US" altLang="en-IL" sz="1400" b="1" dirty="0"/>
            </a:br>
            <a:r>
              <a:rPr lang="en-IL" altLang="en-IL" sz="1400" b="1" dirty="0"/>
              <a:t>[Joy, Sadness, Anger, Fear, Surprise, Tenderness] in [0.0, 2.0].</a:t>
            </a:r>
            <a:endParaRPr lang="en-US" altLang="en-IL" sz="1400" b="1" dirty="0"/>
          </a:p>
          <a:p>
            <a:pPr marL="285750" indent="-285750" eaLnBrk="0" fontAlgn="base" hangingPunct="0">
              <a:lnSpc>
                <a:spcPct val="105000"/>
              </a:lnSpc>
              <a:buSzTx/>
            </a:pPr>
            <a:r>
              <a:rPr lang="en-IL" altLang="en-IL" sz="1400" b="1" dirty="0"/>
              <a:t>Metrics</a:t>
            </a:r>
            <a:r>
              <a:rPr lang="en-US" altLang="en-IL" sz="1400" b="1" dirty="0"/>
              <a:t>:</a:t>
            </a:r>
          </a:p>
          <a:p>
            <a:pPr marL="742950" lvl="1" indent="-285750" eaLnBrk="0" fontAlgn="base" hangingPunct="0">
              <a:lnSpc>
                <a:spcPct val="105000"/>
              </a:lnSpc>
              <a:buSzTx/>
            </a:pPr>
            <a:r>
              <a:rPr lang="en-IL" altLang="en-IL" b="1" dirty="0"/>
              <a:t>MSE (Mean Squared Error) and MAE (Mean Absolute Error)</a:t>
            </a:r>
            <a:endParaRPr lang="en-US" altLang="en-IL" b="1" dirty="0"/>
          </a:p>
          <a:p>
            <a:pPr marL="742950" lvl="1" indent="-285750" eaLnBrk="0" fontAlgn="base" hangingPunct="0">
              <a:lnSpc>
                <a:spcPct val="105000"/>
              </a:lnSpc>
              <a:buSzTx/>
            </a:pPr>
            <a:r>
              <a:rPr lang="en-IL" altLang="en-IL" b="1" dirty="0"/>
              <a:t>Reported both as overall score and per-emotion breakdown gaps</a:t>
            </a:r>
            <a:endParaRPr lang="en-US" altLang="en-IL" b="1" dirty="0"/>
          </a:p>
          <a:p>
            <a:pPr marL="285750" indent="-285750" eaLnBrk="0" fontAlgn="base" hangingPunct="0">
              <a:lnSpc>
                <a:spcPct val="105000"/>
              </a:lnSpc>
              <a:buSzTx/>
            </a:pPr>
            <a:r>
              <a:rPr lang="en-IL" altLang="en-IL" sz="1400" b="1" dirty="0"/>
              <a:t>Workflow </a:t>
            </a:r>
            <a:endParaRPr lang="en-US" altLang="en-IL" sz="1400" b="1" dirty="0"/>
          </a:p>
          <a:p>
            <a:pPr marL="800100" lvl="1" eaLnBrk="0" fontAlgn="base" hangingPunct="0">
              <a:lnSpc>
                <a:spcPct val="105000"/>
              </a:lnSpc>
              <a:buSzTx/>
              <a:buFont typeface="Courier New" panose="02070309020205020404" pitchFamily="49" charset="0"/>
              <a:buChar char="o"/>
            </a:pPr>
            <a:r>
              <a:rPr lang="en-US" altLang="en-IL" b="1" dirty="0"/>
              <a:t>Data Preparation → Clean &amp; Concatenate → Train 4 Models → Evaluate &amp; Compare</a:t>
            </a:r>
            <a:endParaRPr kumimoji="0" lang="en-IL" altLang="en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0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F26D-4821-9872-E291-7DC83B30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023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1.3 Prior Art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9C6E-53E3-0297-C7CD-48DA46A48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3E1FD15-30E6-F03D-BA89-1C5251061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7" y="574625"/>
            <a:ext cx="8791731" cy="44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90BD-7021-3083-02F6-49E6835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dirty="0"/>
              <a:t>1.3.1</a:t>
            </a:r>
            <a:r>
              <a:rPr lang="en-US" b="1" dirty="0"/>
              <a:t> - La </a:t>
            </a:r>
            <a:r>
              <a:rPr lang="en-US" b="1" dirty="0" err="1"/>
              <a:t>Javaness</a:t>
            </a:r>
            <a:r>
              <a:rPr lang="en-US" b="1" dirty="0"/>
              <a:t> (2024)</a:t>
            </a:r>
            <a:r>
              <a:rPr lang="en-US" dirty="0"/>
              <a:t>:</a:t>
            </a:r>
            <a:br>
              <a:rPr lang="en-US" dirty="0"/>
            </a:br>
            <a:endParaRPr lang="en-I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FD8211-E978-152F-CE5A-C403E2505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Central Theme: Demonstrates viability of converting a text‐classification transformer (BERT) into a regression model by swapping its head and using MSE loss.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Experimental Pipeline: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L" altLang="en-IL" sz="1800" b="1" dirty="0"/>
              <a:t>Load pre‐trained </a:t>
            </a:r>
            <a:r>
              <a:rPr lang="en-IL" altLang="en-IL" sz="1800" b="1" dirty="0" err="1"/>
              <a:t>CamemBERT</a:t>
            </a:r>
            <a:endParaRPr lang="en-IL" altLang="en-IL" sz="1800" b="1" dirty="0"/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L" altLang="en-IL" sz="1800" b="1" dirty="0"/>
              <a:t>Attach 1‐node regression head → train on IMDB ratings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IL" altLang="en-IL" sz="1800" b="1" dirty="0"/>
              <a:t>Evaluate with MSE/MAE and “rounded accuracy”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Key Findings: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Regression head yields comparable “accuracy” to classification head after rounding.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MSE/MAE are the proper metrics for continuous targets.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Relevance to Our Project: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Regression Head Design: We mirror their approach by using CLS‐pooled BERT/</a:t>
            </a:r>
            <a:r>
              <a:rPr lang="en-IL" altLang="en-IL" sz="1800" b="1" dirty="0" err="1"/>
              <a:t>RoBERTa</a:t>
            </a:r>
            <a:r>
              <a:rPr lang="en-IL" altLang="en-IL" sz="1800" b="1" dirty="0"/>
              <a:t> → hidden layer → 6-way regressor.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Loss Function: We both use MSE for supervision on continuous labels.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Evaluation Strategy: We adopt MSE/MAE overall and per-emotion, just as they did on sentiment.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Takeaway for Implementation: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Swapping heads is sufficient—no need to re‐architect the transformer body.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800" b="1" dirty="0"/>
              <a:t>Continuous </a:t>
            </a:r>
            <a:r>
              <a:rPr lang="en-IL" altLang="en-IL" sz="1800" b="1" dirty="0" err="1"/>
              <a:t>labeling</a:t>
            </a:r>
            <a:r>
              <a:rPr lang="en-IL" altLang="en-IL" sz="1800" b="1" dirty="0"/>
              <a:t> (MOS) works seamlessly with this regressor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6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9FC9-3609-A3B5-AC36-90BF7219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Data &amp; Labeling</a:t>
            </a:r>
            <a:endParaRPr lang="en-I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14A6DD-8CAA-A19B-57E7-4805B33F4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56" y="1017725"/>
            <a:ext cx="8521700" cy="39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139700" indent="0" eaLnBrk="0" fontAlgn="base" hangingPunct="0">
              <a:buSzTx/>
              <a:buFont typeface="Arial"/>
              <a:buNone/>
            </a:pPr>
            <a:r>
              <a:rPr lang="en-US" sz="1500" b="1" dirty="0"/>
              <a:t>Data Source &amp; Collection</a:t>
            </a:r>
          </a:p>
          <a:p>
            <a:pPr eaLnBrk="0" fontAlgn="base" hangingPunct="0">
              <a:buSzTx/>
            </a:pPr>
            <a:r>
              <a:rPr lang="en-US" sz="1500" b="1" dirty="0"/>
              <a:t>Downloaded the “Spotify Most Popular Songs” dataset from Kaggle</a:t>
            </a:r>
          </a:p>
          <a:p>
            <a:pPr eaLnBrk="0" fontAlgn="base" hangingPunct="0">
              <a:buSzTx/>
            </a:pPr>
            <a:r>
              <a:rPr lang="en-US" sz="1500" b="1" dirty="0"/>
              <a:t>Sampled 500 records to form the “500-Song Emotion Tagging” dataset</a:t>
            </a:r>
          </a:p>
          <a:p>
            <a:pPr marL="139700" indent="0" eaLnBrk="0" fontAlgn="base" hangingPunct="0">
              <a:buSzTx/>
              <a:buFont typeface="Arial"/>
              <a:buNone/>
            </a:pPr>
            <a:endParaRPr lang="en-US" sz="1500" b="1" dirty="0"/>
          </a:p>
          <a:p>
            <a:pPr marL="139700" indent="0" eaLnBrk="0" fontAlgn="base" hangingPunct="0">
              <a:buSzTx/>
              <a:buFont typeface="Arial"/>
              <a:buNone/>
            </a:pPr>
            <a:r>
              <a:rPr lang="en-IL" altLang="en-IL" sz="1500" b="1" dirty="0"/>
              <a:t>Labelling </a:t>
            </a:r>
            <a:r>
              <a:rPr lang="en-US" altLang="en-IL" sz="1500" b="1" dirty="0"/>
              <a:t>: </a:t>
            </a:r>
            <a:r>
              <a:rPr lang="en-US" sz="1500" b="1" dirty="0"/>
              <a:t>Emotion Annotation (MOS)</a:t>
            </a:r>
          </a:p>
          <a:p>
            <a:pPr eaLnBrk="0" fontAlgn="base" hangingPunct="0">
              <a:buSzTx/>
            </a:pPr>
            <a:r>
              <a:rPr lang="en-IL" altLang="en-IL" sz="1500" b="1" dirty="0"/>
              <a:t>Team split into two annotation groups (3 members each), with one overlapping annotator to ensure consistency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Each song rated on a 0.0–2.0 scale by all annotators (0.0 = no emotion, 2.0 = high intensity)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Mean Opinion Score (MOS): Average of all six annotator ratings per emotion serves as the final ground-truth</a:t>
            </a:r>
          </a:p>
          <a:p>
            <a:pPr marL="139700" indent="0" eaLnBrk="0" fontAlgn="base" hangingPunct="0">
              <a:buSzTx/>
              <a:buNone/>
            </a:pPr>
            <a:endParaRPr lang="en-US" sz="1500" b="1" dirty="0"/>
          </a:p>
          <a:p>
            <a:pPr marL="139700" indent="0" eaLnBrk="0" fontAlgn="base" hangingPunct="0">
              <a:buSzTx/>
              <a:buNone/>
            </a:pPr>
            <a:r>
              <a:rPr lang="en-IL" altLang="en-IL" sz="1500" b="1" dirty="0"/>
              <a:t>Data Cleaning &amp; Loading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Parsed raw lyrics lists into a single </a:t>
            </a:r>
            <a:r>
              <a:rPr lang="en-IL" altLang="en-IL" sz="1500" b="1" dirty="0" err="1"/>
              <a:t>lyrics_clean</a:t>
            </a:r>
            <a:r>
              <a:rPr lang="en-IL" altLang="en-IL" sz="1500" b="1" dirty="0"/>
              <a:t> string column via </a:t>
            </a:r>
            <a:r>
              <a:rPr lang="en-IL" altLang="en-IL" sz="1500" b="1" dirty="0" err="1"/>
              <a:t>ast.literal_eval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Dropped any songs missing cleaned lyrics or emotion scores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Loaded the cleaned “Results” sheet into </a:t>
            </a:r>
            <a:r>
              <a:rPr lang="en-IL" altLang="en-IL" sz="1500" b="1" dirty="0" err="1"/>
              <a:t>df</a:t>
            </a:r>
            <a:r>
              <a:rPr lang="en-IL" altLang="en-IL" sz="1500" b="1" dirty="0"/>
              <a:t> for model</a:t>
            </a:r>
            <a:r>
              <a:rPr lang="en-US" altLang="en-IL" sz="1500" b="1" dirty="0"/>
              <a:t>l</a:t>
            </a:r>
            <a:r>
              <a:rPr lang="en-IL" altLang="en-IL" sz="1500" b="1" dirty="0" err="1"/>
              <a:t>ing</a:t>
            </a:r>
            <a:endParaRPr lang="en-US" altLang="en-IL" sz="1500" b="1" dirty="0"/>
          </a:p>
          <a:p>
            <a:pPr marL="139700" indent="0" eaLnBrk="0" fontAlgn="base" hangingPunct="0">
              <a:buSzTx/>
              <a:buNone/>
            </a:pPr>
            <a:endParaRPr lang="en-US" altLang="en-IL" sz="1500" b="1" dirty="0"/>
          </a:p>
          <a:p>
            <a:pPr marL="139700" indent="0" eaLnBrk="0" fontAlgn="base" hangingPunct="0">
              <a:buSzTx/>
              <a:buNone/>
            </a:pPr>
            <a:r>
              <a:rPr lang="en-IL" altLang="en-IL" sz="1500" b="1" dirty="0"/>
              <a:t>Dataset Split </a:t>
            </a:r>
            <a:endParaRPr lang="en-US" altLang="en-IL" sz="1500" b="1" dirty="0"/>
          </a:p>
          <a:p>
            <a:pPr eaLnBrk="0" fontAlgn="base" hangingPunct="0">
              <a:buSzTx/>
            </a:pPr>
            <a:r>
              <a:rPr lang="en-IL" altLang="en-IL" sz="1500" b="1" dirty="0"/>
              <a:t>Split into Train/Val/Test (70%/15%/15%)</a:t>
            </a:r>
            <a:endParaRPr lang="en-IL" altLang="en-IL" sz="11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L" altLang="en-IL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100" dirty="0"/>
          </a:p>
          <a:p>
            <a:pPr marL="139700" indent="0">
              <a:buNone/>
            </a:pPr>
            <a:endParaRPr lang="en-US" sz="11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2C5546-F313-FD7F-AA03-9157C010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" y="1389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71D217F-D8D1-6043-15F7-F9F24FE5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6" name="Google Shape;86;p17" title="ChatGPT_Image_May_6__2025__11_55_19_PM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281" y="323850"/>
            <a:ext cx="1778875" cy="1509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79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EBAE-2725-5937-B1A1-F7C47F7C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</a:t>
            </a:r>
            <a:r>
              <a:rPr lang="iw" b="1" dirty="0"/>
              <a:t>Description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A1EB-0E0B-6512-1807-ACE0FF69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500" b="1" dirty="0"/>
              <a:t>Total Instances: 497 songs (3 dropped due to </a:t>
            </a:r>
            <a:r>
              <a:rPr lang="en-IL" altLang="en-IL" sz="1500" b="1" dirty="0" err="1"/>
              <a:t>unparseable</a:t>
            </a:r>
            <a:r>
              <a:rPr lang="en-IL" altLang="en-IL" sz="1500" b="1" dirty="0"/>
              <a:t> lyrics)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500" b="1" dirty="0"/>
              <a:t>Features &amp; Targets:</a:t>
            </a:r>
            <a:endParaRPr lang="en-US" altLang="en-IL" sz="1500" b="1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Text: cleaned lyrics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Categorical: playlist genre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Continuous targets: Joy, Sadness, Anger, Fear, Surprise, Tenderness (MOS ∈ [0.0–2.0])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500" b="1" dirty="0"/>
              <a:t>Data Quality: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No missing values in features or targets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No duplicates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500" b="1" dirty="0"/>
              <a:t>Lyrics Length Distribution: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Min 120 • 25th 386 • Median 592 • 75th 998 • Max 3,290 words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1500" b="1" dirty="0"/>
              <a:t>Record Removal Note: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L" altLang="en-IL" sz="1300" b="1" dirty="0"/>
              <a:t>3 songs removed because their raw lyric field could not be parsed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L" altLang="en-IL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031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E309-BE78-D74F-8C6B-9F77861E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00171"/>
            <a:ext cx="4829927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2.2 </a:t>
            </a:r>
            <a:r>
              <a:rPr lang="en-US" sz="2200" dirty="0"/>
              <a:t>EDA - Exploratory Data Analysis </a:t>
            </a:r>
            <a:endParaRPr lang="en-IL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1C1FB-A40B-C757-1C4B-4F7AF759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920209"/>
            <a:ext cx="4912372" cy="3416400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L" altLang="en-IL" b="1" dirty="0"/>
              <a:t>Emotion Distributions</a:t>
            </a:r>
            <a:endParaRPr lang="en-US" altLang="en-IL" b="1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b="1" dirty="0"/>
              <a:t>Histograms show most scores cluster near mid-range (0.5–1.0).</a:t>
            </a:r>
            <a:endParaRPr lang="en-US" altLang="en-IL" b="1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b="1" dirty="0"/>
              <a:t>Means: Joy ≈ 0.95, Sadness ≈ 0.80, Anger ≈ 0.40, Fear ≈ 0.45, Surprise ≈ 0.65, Tenderness ≈ 0.70</a:t>
            </a:r>
            <a:endParaRPr lang="en-US" altLang="en-IL" b="1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b="1" dirty="0"/>
              <a:t>Emotion Correlations</a:t>
            </a:r>
            <a:endParaRPr lang="en-US" altLang="en-IL" b="1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Joy ↔ Sadness: –0.30</a:t>
            </a:r>
            <a:endParaRPr lang="en-US" altLang="en-IL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Anger ↔ Fear: +0.25</a:t>
            </a:r>
            <a:endParaRPr lang="en-US" altLang="en-IL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Joy ↔ Tenderness: +0.20</a:t>
            </a:r>
            <a:endParaRPr lang="en-US" altLang="en-IL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L" altLang="en-IL" b="1" dirty="0"/>
              <a:t>Genre vs. Emotion</a:t>
            </a:r>
            <a:endParaRPr lang="en-US" altLang="en-IL" b="1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b="1" dirty="0"/>
              <a:t>Top 6 genres vs. mean emotion scores (bar chart):</a:t>
            </a:r>
            <a:endParaRPr lang="en-US" altLang="en-IL" b="1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EDM: highest in Joy &amp; Surprise</a:t>
            </a:r>
            <a:endParaRPr lang="en-US" altLang="en-IL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Rock: elevated Anger &amp; Fear</a:t>
            </a:r>
            <a:endParaRPr lang="en-US" altLang="en-IL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L" altLang="en-IL" dirty="0"/>
              <a:t>Others: see detailed genre-emotion heatmap</a:t>
            </a:r>
            <a:endParaRPr lang="en-US" altLang="en-IL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IL" b="1" dirty="0"/>
              <a:t>Examples: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Fear is the least represented emotion in music (both in the correlation table and in the histograms).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Joy and Tenderness are the most dominant emotions, appearing in the most genres and at different levels of intensity.</a:t>
            </a:r>
            <a:endParaRPr lang="en-IL" dirty="0"/>
          </a:p>
        </p:txBody>
      </p:sp>
      <p:pic>
        <p:nvPicPr>
          <p:cNvPr id="6" name="Picture 5" descr="A group of blue bars&#10;&#10;AI-generated content may be incorrect.">
            <a:extLst>
              <a:ext uri="{FF2B5EF4-FFF2-40B4-BE49-F238E27FC236}">
                <a16:creationId xmlns:a16="http://schemas.microsoft.com/office/drawing/2014/main" id="{F021B644-AFC1-E81F-7A3A-FB055E183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04" y="193266"/>
            <a:ext cx="3895440" cy="2954668"/>
          </a:xfrm>
          <a:prstGeom prst="rect">
            <a:avLst/>
          </a:prstGeom>
        </p:spPr>
      </p:pic>
      <p:pic>
        <p:nvPicPr>
          <p:cNvPr id="7" name="Picture 6" descr="A table with numbers and text">
            <a:extLst>
              <a:ext uri="{FF2B5EF4-FFF2-40B4-BE49-F238E27FC236}">
                <a16:creationId xmlns:a16="http://schemas.microsoft.com/office/drawing/2014/main" id="{2193C6DD-CEAC-BC60-EAF7-BD5262D1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37" y="3147934"/>
            <a:ext cx="4002373" cy="19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A719-93B2-F2B0-B7FA-E36D8B34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2.3 Models Overview</a:t>
            </a:r>
            <a:br>
              <a:rPr lang="en-US" b="1" dirty="0"/>
            </a:b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8B29-A483-C969-A11B-95970259EB2E}"/>
              </a:ext>
            </a:extLst>
          </p:cNvPr>
          <p:cNvSpPr txBox="1"/>
          <p:nvPr/>
        </p:nvSpPr>
        <p:spPr>
          <a:xfrm>
            <a:off x="5257800" y="273575"/>
            <a:ext cx="3543300" cy="49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dk2"/>
                </a:solidFill>
              </a:rPr>
              <a:t>Training Configuration (BERT &amp; </a:t>
            </a:r>
            <a:r>
              <a:rPr lang="en-US" sz="1100" b="1" dirty="0" err="1">
                <a:solidFill>
                  <a:schemeClr val="dk2"/>
                </a:solidFill>
              </a:rPr>
              <a:t>RoBERTa</a:t>
            </a:r>
            <a:r>
              <a:rPr lang="en-US" sz="1100" b="1" dirty="0">
                <a:solidFill>
                  <a:schemeClr val="dk2"/>
                </a:solidFill>
              </a:rPr>
              <a:t>):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Grid search &amp; Cross validation </a:t>
            </a:r>
          </a:p>
          <a:p>
            <a:pPr>
              <a:lnSpc>
                <a:spcPct val="95000"/>
              </a:lnSpc>
              <a:buClr>
                <a:schemeClr val="dk2"/>
              </a:buClr>
              <a:buSzPts val="1800"/>
            </a:pPr>
            <a:r>
              <a:rPr lang="en-US" sz="1100" b="1" dirty="0">
                <a:solidFill>
                  <a:schemeClr val="dk2"/>
                </a:solidFill>
              </a:rPr>
              <a:t>→ 144 unique hyperparameter combinations</a:t>
            </a: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 err="1">
                <a:solidFill>
                  <a:schemeClr val="dk2"/>
                </a:solidFill>
              </a:rPr>
              <a:t>Param_grid</a:t>
            </a:r>
            <a:r>
              <a:rPr lang="en-US" sz="1100" b="1" dirty="0">
                <a:solidFill>
                  <a:schemeClr val="dk2"/>
                </a:solidFill>
              </a:rPr>
              <a:t> = {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"</a:t>
            </a:r>
            <a:r>
              <a:rPr lang="en-US" sz="1100" b="1" dirty="0" err="1">
                <a:solidFill>
                  <a:schemeClr val="dk2"/>
                </a:solidFill>
              </a:rPr>
              <a:t>learning_rate</a:t>
            </a:r>
            <a:r>
              <a:rPr lang="en-US" sz="1100" b="1" dirty="0">
                <a:solidFill>
                  <a:schemeClr val="dk2"/>
                </a:solidFill>
              </a:rPr>
              <a:t>": [1e-5, 2e-5, 3e-5, 4e-5],    "</a:t>
            </a:r>
            <a:r>
              <a:rPr lang="en-US" sz="1100" b="1" dirty="0" err="1">
                <a:solidFill>
                  <a:schemeClr val="dk2"/>
                </a:solidFill>
              </a:rPr>
              <a:t>per_device_train_batch_size</a:t>
            </a:r>
            <a:r>
              <a:rPr lang="en-US" sz="1100" b="1" dirty="0">
                <a:solidFill>
                  <a:schemeClr val="dk2"/>
                </a:solidFill>
              </a:rPr>
              <a:t>": [4, 8, 16],    "</a:t>
            </a:r>
            <a:r>
              <a:rPr lang="en-US" sz="1100" b="1" dirty="0" err="1">
                <a:solidFill>
                  <a:schemeClr val="dk2"/>
                </a:solidFill>
              </a:rPr>
              <a:t>num_train_epochs</a:t>
            </a:r>
            <a:r>
              <a:rPr lang="en-US" sz="1100" b="1" dirty="0">
                <a:solidFill>
                  <a:schemeClr val="dk2"/>
                </a:solidFill>
              </a:rPr>
              <a:t>": [2, 3, 5, 8],    '</a:t>
            </a:r>
            <a:r>
              <a:rPr lang="en-US" sz="1100" b="1" dirty="0" err="1">
                <a:solidFill>
                  <a:schemeClr val="dk2"/>
                </a:solidFill>
              </a:rPr>
              <a:t>weight_decay</a:t>
            </a:r>
            <a:r>
              <a:rPr lang="en-US" sz="1100" b="1" dirty="0">
                <a:solidFill>
                  <a:schemeClr val="dk2"/>
                </a:solidFill>
              </a:rPr>
              <a:t>': [0.01, 0.05, 0.1]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}</a:t>
            </a:r>
          </a:p>
          <a:p>
            <a:pPr marL="158750" lvl="0">
              <a:lnSpc>
                <a:spcPct val="95000"/>
              </a:lnSpc>
              <a:buClr>
                <a:schemeClr val="dk2"/>
              </a:buClr>
              <a:buSzPts val="1800"/>
            </a:pPr>
            <a:endParaRPr lang="en-US" sz="1100" b="1" dirty="0">
              <a:solidFill>
                <a:schemeClr val="dk2"/>
              </a:solidFill>
            </a:endParaRP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>
                <a:solidFill>
                  <a:schemeClr val="dk2"/>
                </a:solidFill>
              </a:rPr>
              <a:t>Best BERT params: {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'</a:t>
            </a:r>
            <a:r>
              <a:rPr lang="en-US" sz="1100" b="1" dirty="0" err="1">
                <a:solidFill>
                  <a:schemeClr val="dk2"/>
                </a:solidFill>
              </a:rPr>
              <a:t>learning_rate</a:t>
            </a:r>
            <a:r>
              <a:rPr lang="en-US" sz="1100" b="1" dirty="0">
                <a:solidFill>
                  <a:schemeClr val="dk2"/>
                </a:solidFill>
              </a:rPr>
              <a:t>': 3e-05,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'</a:t>
            </a:r>
            <a:r>
              <a:rPr lang="en-US" sz="1100" b="1" dirty="0" err="1">
                <a:solidFill>
                  <a:schemeClr val="dk2"/>
                </a:solidFill>
              </a:rPr>
              <a:t>num_train_epochs</a:t>
            </a:r>
            <a:r>
              <a:rPr lang="en-US" sz="1100" b="1" dirty="0">
                <a:solidFill>
                  <a:schemeClr val="dk2"/>
                </a:solidFill>
              </a:rPr>
              <a:t>': 5, '</a:t>
            </a:r>
            <a:r>
              <a:rPr lang="en-US" sz="1100" b="1" dirty="0" err="1">
                <a:solidFill>
                  <a:schemeClr val="dk2"/>
                </a:solidFill>
              </a:rPr>
              <a:t>per_device_train_batch_size</a:t>
            </a:r>
            <a:r>
              <a:rPr lang="en-US" sz="1100" b="1" dirty="0">
                <a:solidFill>
                  <a:schemeClr val="dk2"/>
                </a:solidFill>
              </a:rPr>
              <a:t>': 4, '</a:t>
            </a:r>
            <a:r>
              <a:rPr lang="en-US" sz="1100" b="1" dirty="0" err="1">
                <a:solidFill>
                  <a:schemeClr val="dk2"/>
                </a:solidFill>
              </a:rPr>
              <a:t>weight_decay</a:t>
            </a:r>
            <a:r>
              <a:rPr lang="en-US" sz="1100" b="1" dirty="0">
                <a:solidFill>
                  <a:schemeClr val="dk2"/>
                </a:solidFill>
              </a:rPr>
              <a:t>': 0.05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} with loss 0.14359832306702933</a:t>
            </a:r>
          </a:p>
          <a:p>
            <a:pPr marL="158750" lvl="0">
              <a:lnSpc>
                <a:spcPct val="95000"/>
              </a:lnSpc>
              <a:buClr>
                <a:schemeClr val="dk2"/>
              </a:buClr>
              <a:buSzPts val="1800"/>
            </a:pPr>
            <a:endParaRPr lang="en-US" sz="1100" b="1" dirty="0">
              <a:solidFill>
                <a:schemeClr val="dk2"/>
              </a:solidFill>
            </a:endParaRP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>
                <a:solidFill>
                  <a:schemeClr val="dk2"/>
                </a:solidFill>
              </a:rPr>
              <a:t>Best </a:t>
            </a:r>
            <a:r>
              <a:rPr lang="en-US" sz="1100" b="1" dirty="0" err="1">
                <a:solidFill>
                  <a:schemeClr val="dk2"/>
                </a:solidFill>
              </a:rPr>
              <a:t>RoBERTa</a:t>
            </a:r>
            <a:r>
              <a:rPr lang="en-US" sz="1100" b="1" dirty="0">
                <a:solidFill>
                  <a:schemeClr val="dk2"/>
                </a:solidFill>
              </a:rPr>
              <a:t> params: {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'</a:t>
            </a:r>
            <a:r>
              <a:rPr lang="en-US" sz="1100" b="1" dirty="0" err="1">
                <a:solidFill>
                  <a:schemeClr val="dk2"/>
                </a:solidFill>
              </a:rPr>
              <a:t>learning_rate</a:t>
            </a:r>
            <a:r>
              <a:rPr lang="en-US" sz="1100" b="1" dirty="0">
                <a:solidFill>
                  <a:schemeClr val="dk2"/>
                </a:solidFill>
              </a:rPr>
              <a:t>': 1e-05,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'</a:t>
            </a:r>
            <a:r>
              <a:rPr lang="en-US" sz="1100" b="1" dirty="0" err="1">
                <a:solidFill>
                  <a:schemeClr val="dk2"/>
                </a:solidFill>
              </a:rPr>
              <a:t>num_train_epochs</a:t>
            </a:r>
            <a:r>
              <a:rPr lang="en-US" sz="1100" b="1" dirty="0">
                <a:solidFill>
                  <a:schemeClr val="dk2"/>
                </a:solidFill>
              </a:rPr>
              <a:t>': 8, '</a:t>
            </a:r>
            <a:r>
              <a:rPr lang="en-US" sz="1100" b="1" dirty="0" err="1">
                <a:solidFill>
                  <a:schemeClr val="dk2"/>
                </a:solidFill>
              </a:rPr>
              <a:t>per_device_train_batch_size</a:t>
            </a:r>
            <a:r>
              <a:rPr lang="en-US" sz="1100" b="1" dirty="0">
                <a:solidFill>
                  <a:schemeClr val="dk2"/>
                </a:solidFill>
              </a:rPr>
              <a:t>': 8, '</a:t>
            </a:r>
            <a:r>
              <a:rPr lang="en-US" sz="1100" b="1" dirty="0" err="1">
                <a:solidFill>
                  <a:schemeClr val="dk2"/>
                </a:solidFill>
              </a:rPr>
              <a:t>weight_decay</a:t>
            </a:r>
            <a:r>
              <a:rPr lang="en-US" sz="1100" b="1" dirty="0">
                <a:solidFill>
                  <a:schemeClr val="dk2"/>
                </a:solidFill>
              </a:rPr>
              <a:t>': 0.01</a:t>
            </a:r>
            <a:br>
              <a:rPr lang="en-US" sz="1100" b="1" dirty="0">
                <a:solidFill>
                  <a:schemeClr val="dk2"/>
                </a:solidFill>
              </a:rPr>
            </a:br>
            <a:r>
              <a:rPr lang="en-US" sz="1100" b="1" dirty="0">
                <a:solidFill>
                  <a:schemeClr val="dk2"/>
                </a:solidFill>
              </a:rPr>
              <a:t>} with loss 0.1434823622306188</a:t>
            </a:r>
            <a:br>
              <a:rPr lang="en-US" sz="1100" b="1" dirty="0">
                <a:solidFill>
                  <a:schemeClr val="dk2"/>
                </a:solidFill>
              </a:rPr>
            </a:br>
            <a:endParaRPr lang="en-US" sz="1100" b="1" dirty="0">
              <a:solidFill>
                <a:schemeClr val="dk2"/>
              </a:solidFill>
            </a:endParaRP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>
                <a:solidFill>
                  <a:schemeClr val="dk2"/>
                </a:solidFill>
              </a:rPr>
              <a:t>Train/Val/Test Split: </a:t>
            </a:r>
            <a:r>
              <a:rPr lang="en-US" sz="1100" dirty="0">
                <a:solidFill>
                  <a:schemeClr val="dk2"/>
                </a:solidFill>
              </a:rPr>
              <a:t>70/15/15</a:t>
            </a:r>
            <a:br>
              <a:rPr lang="en-US" sz="1100" b="1" dirty="0">
                <a:solidFill>
                  <a:schemeClr val="dk2"/>
                </a:solidFill>
              </a:rPr>
            </a:br>
            <a:endParaRPr lang="en-US" sz="1100" b="1" dirty="0">
              <a:solidFill>
                <a:schemeClr val="dk2"/>
              </a:solidFill>
            </a:endParaRP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>
                <a:solidFill>
                  <a:schemeClr val="dk2"/>
                </a:solidFill>
              </a:rPr>
              <a:t>Platform: </a:t>
            </a:r>
            <a:r>
              <a:rPr lang="en-US" sz="1100" dirty="0">
                <a:solidFill>
                  <a:schemeClr val="dk2"/>
                </a:solidFill>
              </a:rPr>
              <a:t>Google </a:t>
            </a:r>
            <a:r>
              <a:rPr lang="en-US" sz="1100" dirty="0" err="1">
                <a:solidFill>
                  <a:schemeClr val="dk2"/>
                </a:solidFill>
              </a:rPr>
              <a:t>Colab</a:t>
            </a:r>
            <a:r>
              <a:rPr lang="en-US" sz="1100" dirty="0">
                <a:solidFill>
                  <a:schemeClr val="dk2"/>
                </a:solidFill>
              </a:rPr>
              <a:t> Pro</a:t>
            </a:r>
            <a:br>
              <a:rPr lang="en-US" sz="1100" b="1" dirty="0">
                <a:solidFill>
                  <a:schemeClr val="dk2"/>
                </a:solidFill>
              </a:rPr>
            </a:br>
            <a:endParaRPr lang="en-US" sz="1100" b="1" dirty="0">
              <a:solidFill>
                <a:schemeClr val="dk2"/>
              </a:solidFill>
            </a:endParaRPr>
          </a:p>
          <a:p>
            <a:pPr marL="457200" lvl="0" indent="-298450">
              <a:lnSpc>
                <a:spcPct val="95000"/>
              </a:lnSpc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100" b="1" dirty="0">
                <a:solidFill>
                  <a:schemeClr val="dk2"/>
                </a:solidFill>
              </a:rPr>
              <a:t>GPU: </a:t>
            </a:r>
            <a:r>
              <a:rPr lang="en-US" sz="1100" dirty="0">
                <a:solidFill>
                  <a:schemeClr val="dk2"/>
                </a:solidFill>
              </a:rPr>
              <a:t> L4 </a:t>
            </a:r>
          </a:p>
          <a:p>
            <a:endParaRPr lang="en-IL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D2F817D-9E84-520B-A6A8-906CB222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017725"/>
            <a:ext cx="5040588" cy="41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Baseline (Mean Predictor)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Predicts the mean emotion vector from the training set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Serves as a simple benchmark: models should achieve</a:t>
            </a:r>
            <a:br>
              <a:rPr lang="en-US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lower MSE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</a:t>
            </a:r>
            <a:r>
              <a:rPr lang="en-IL" altLang="en-IL" sz="1200" b="1" dirty="0" err="1">
                <a:solidFill>
                  <a:schemeClr val="dk2"/>
                </a:solidFill>
              </a:rPr>
              <a:t>BERTForMultiRegression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Encoder: </a:t>
            </a:r>
            <a:r>
              <a:rPr lang="en-IL" altLang="en-IL" sz="1200" b="1" dirty="0" err="1">
                <a:solidFill>
                  <a:schemeClr val="dk2"/>
                </a:solidFill>
              </a:rPr>
              <a:t>bert</a:t>
            </a:r>
            <a:r>
              <a:rPr lang="en-IL" altLang="en-IL" sz="1200" b="1" dirty="0">
                <a:solidFill>
                  <a:schemeClr val="dk2"/>
                </a:solidFill>
              </a:rPr>
              <a:t>-base-uncased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Head: custom 256-unit regression head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Trained with MSE loss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</a:t>
            </a:r>
            <a:r>
              <a:rPr lang="en-IL" altLang="en-IL" sz="1200" b="1" dirty="0" err="1">
                <a:solidFill>
                  <a:schemeClr val="dk2"/>
                </a:solidFill>
              </a:rPr>
              <a:t>RoBERTaForMultiRegression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Encoder: </a:t>
            </a:r>
            <a:r>
              <a:rPr lang="en-IL" altLang="en-IL" sz="1200" b="1" dirty="0" err="1">
                <a:solidFill>
                  <a:schemeClr val="dk2"/>
                </a:solidFill>
              </a:rPr>
              <a:t>roberta</a:t>
            </a:r>
            <a:r>
              <a:rPr lang="en-IL" altLang="en-IL" sz="1200" b="1" dirty="0">
                <a:solidFill>
                  <a:schemeClr val="dk2"/>
                </a:solidFill>
              </a:rPr>
              <a:t>-base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Same head and training procedure as BERT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Zero-Shot LLM (Azure Grok_3 API)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Prompt-based inference → JSON of six emotion scores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No training; evaluated with same MSE/MAE metrics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Training Configuration (BERT &amp; </a:t>
            </a:r>
            <a:r>
              <a:rPr lang="en-IL" altLang="en-IL" sz="1200" b="1" dirty="0" err="1">
                <a:solidFill>
                  <a:schemeClr val="dk2"/>
                </a:solidFill>
              </a:rPr>
              <a:t>RoBERTa</a:t>
            </a:r>
            <a:r>
              <a:rPr lang="en-IL" altLang="en-IL" sz="1200" b="1" dirty="0">
                <a:solidFill>
                  <a:schemeClr val="dk2"/>
                </a:solidFill>
              </a:rPr>
              <a:t>)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Grid search (144 combinations) &amp; cross-validation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Best hyperparameters selected on validation MSE</a:t>
            </a:r>
          </a:p>
          <a:p>
            <a:pPr marL="0" lvl="0" indent="0" defTabSz="914400" eaLnBrk="0" fontAlgn="base" latinLnBrk="0" hangingPunct="0">
              <a:lnSpc>
                <a:spcPct val="100000"/>
              </a:lnSpc>
              <a:buClrTx/>
              <a:buSzTx/>
              <a:buFont typeface="Arial"/>
              <a:buNone/>
              <a:tabLst/>
            </a:pPr>
            <a:r>
              <a:rPr lang="en-IL" altLang="en-IL" sz="1200" b="1" dirty="0">
                <a:solidFill>
                  <a:schemeClr val="dk2"/>
                </a:solidFill>
              </a:rPr>
              <a:t>• Data Split &amp; Environment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Train/Val/Test: 70/ 15 / 15 (</a:t>
            </a:r>
            <a:r>
              <a:rPr lang="en-IL" altLang="en-IL" sz="1200" b="1" dirty="0" err="1">
                <a:solidFill>
                  <a:schemeClr val="dk2"/>
                </a:solidFill>
              </a:rPr>
              <a:t>random_state</a:t>
            </a:r>
            <a:r>
              <a:rPr lang="en-IL" altLang="en-IL" sz="1200" b="1" dirty="0">
                <a:solidFill>
                  <a:schemeClr val="dk2"/>
                </a:solidFill>
              </a:rPr>
              <a:t>=42)</a:t>
            </a:r>
            <a:br>
              <a:rPr lang="en-IL" altLang="en-IL" sz="1200" b="1" dirty="0">
                <a:solidFill>
                  <a:schemeClr val="dk2"/>
                </a:solidFill>
              </a:rPr>
            </a:br>
            <a:r>
              <a:rPr lang="en-IL" altLang="en-IL" sz="1200" b="1" dirty="0">
                <a:solidFill>
                  <a:schemeClr val="dk2"/>
                </a:solidFill>
              </a:rPr>
              <a:t>◦ Platform: Google </a:t>
            </a:r>
            <a:r>
              <a:rPr lang="en-IL" altLang="en-IL" sz="1200" b="1" dirty="0" err="1">
                <a:solidFill>
                  <a:schemeClr val="dk2"/>
                </a:solidFill>
              </a:rPr>
              <a:t>Colab</a:t>
            </a:r>
            <a:r>
              <a:rPr lang="en-IL" altLang="en-IL" sz="1200" b="1" dirty="0">
                <a:solidFill>
                  <a:schemeClr val="dk2"/>
                </a:solidFill>
              </a:rPr>
              <a:t> Pro (GPU: L4)</a:t>
            </a:r>
          </a:p>
        </p:txBody>
      </p:sp>
    </p:spTree>
    <p:extLst>
      <p:ext uri="{BB962C8B-B14F-4D97-AF65-F5344CB8AC3E}">
        <p14:creationId xmlns:p14="http://schemas.microsoft.com/office/powerpoint/2010/main" val="1874218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2469</Words>
  <Application>Microsoft Office PowerPoint</Application>
  <PresentationFormat>On-screen Show (16:9)</PresentationFormat>
  <Paragraphs>209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Amasis MT Pro</vt:lpstr>
      <vt:lpstr>Comic Sans MS</vt:lpstr>
      <vt:lpstr>Arial</vt:lpstr>
      <vt:lpstr>Courier New</vt:lpstr>
      <vt:lpstr>Simple Light</vt:lpstr>
      <vt:lpstr>PowerPoint Presentation</vt:lpstr>
      <vt:lpstr>1.1 Problem Statement &amp; Project Objectives</vt:lpstr>
      <vt:lpstr>1.2 Formal Task Specification  </vt:lpstr>
      <vt:lpstr>1.3 Prior Art</vt:lpstr>
      <vt:lpstr>1.3.1 - La Javaness (2024): </vt:lpstr>
      <vt:lpstr>2 Data &amp; Labeling</vt:lpstr>
      <vt:lpstr>2.1 Description</vt:lpstr>
      <vt:lpstr>2.2 EDA - Exploratory Data Analysis </vt:lpstr>
      <vt:lpstr>2.3 Models Overview </vt:lpstr>
      <vt:lpstr>2.3.1 Pipeline </vt:lpstr>
      <vt:lpstr>PowerPoint Presentation</vt:lpstr>
      <vt:lpstr>2.3.3 Full Architecture Description </vt:lpstr>
      <vt:lpstr>2.3.4 Metric Details </vt:lpstr>
      <vt:lpstr>2.4 Code Organization </vt:lpstr>
      <vt:lpstr>3.0 Results Overview &amp; Improvement Paths</vt:lpstr>
      <vt:lpstr>3.1 Baseline &amp; Validation Trends</vt:lpstr>
      <vt:lpstr>3.2 Overall Performance (MSE &amp; MAE)</vt:lpstr>
      <vt:lpstr>3.3 Per-Emotion Performance</vt:lpstr>
      <vt:lpstr>4.0: Results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shai dahari</cp:lastModifiedBy>
  <cp:revision>6</cp:revision>
  <dcterms:modified xsi:type="dcterms:W3CDTF">2025-06-11T14:29:03Z</dcterms:modified>
</cp:coreProperties>
</file>