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B1D26A-737E-4775-B099-B0DE5C8F5214}">
  <a:tblStyle styleId="{D9B1D26A-737E-4775-B099-B0DE5C8F52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7b105b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7b105b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haiDahari/EmotionBea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977C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1" title="ChatGPT_Image_May_6__2025__11_52_15_PM-removebg-preview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538" y="2144575"/>
            <a:ext cx="2998925" cy="29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657225" y="1667521"/>
            <a:ext cx="7004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L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Multi‐Emotion Regression on Song Lyrics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1454150" y="718345"/>
            <a:ext cx="5410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L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Emotion Beat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/>
          <p:nvPr/>
        </p:nvSpPr>
        <p:spPr>
          <a:xfrm>
            <a:off x="463550" y="3829050"/>
            <a:ext cx="53469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L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Repository:</a:t>
            </a:r>
            <a:br>
              <a:rPr b="0" i="0" lang="en-IL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L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https://github.com/shaiDahari/EmotionBeat</a:t>
            </a:r>
            <a:endParaRPr b="0" i="0" sz="2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Models Overview - continue</a:t>
            </a:r>
            <a:b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17725"/>
            <a:ext cx="49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IL" sz="13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 Configuration (BERT &amp; RoBERTa):</a:t>
            </a:r>
            <a:br>
              <a:rPr b="1" lang="en-IL" sz="13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Grid search &amp; Cross validation </a:t>
            </a:r>
            <a:endParaRPr sz="13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→ 144 unique hyperparameter combinations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mic Sans MS"/>
              <a:buChar char="●"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Param_grid = {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"learning_rate": [1e-5, 2e-5, 3e-5, 4e-5],    "per_device_train_batch_size": [4, 8, 16],    "num_train_epochs": [2, 3, 5, 8],    'weight_decay': [0.01, 0.05, 0.1]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mic Sans MS"/>
              <a:buChar char="●"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Best BERT params: {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'learning_rate': 3e-05,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'num_train_epochs': 5, 'per_device_train_batch_size': 4, 'weight_decay': 0.05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} with loss 0.14359832306702933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523175" y="1017725"/>
            <a:ext cx="307290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mic Sans MS"/>
              <a:buChar char="●"/>
            </a:pP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RoBERTa params: {</a:t>
            </a:r>
            <a:b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'learning_rate': 1e-05,</a:t>
            </a:r>
            <a:b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'num_train_epochs': 8, 'per_device_train_batch_size': 8, 'weight_decay': 0.01</a:t>
            </a:r>
            <a:b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 with loss 0.1434823622306188</a:t>
            </a:r>
            <a:b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Train/Val/Test Split: </a:t>
            </a:r>
            <a:r>
              <a:rPr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70/15/15</a:t>
            </a:r>
            <a:b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Platform: </a:t>
            </a:r>
            <a:r>
              <a:rPr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Colab Pro</a:t>
            </a:r>
            <a:b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GPU: </a:t>
            </a:r>
            <a:r>
              <a:rPr lang="en-IL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L4 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62150" y="488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2.3.1 Pipeline</a:t>
            </a:r>
            <a:b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150" y="1152525"/>
            <a:ext cx="57081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Arial"/>
              <a:buNone/>
            </a:pPr>
            <a:r>
              <a:rPr b="1" lang="en-IL" sz="1290" u="sng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project follows a five-stage NLP regression pipeline tailored for multi-output emotion prediction:</a:t>
            </a:r>
            <a:endParaRPr sz="1290" u="sng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90"/>
              <a:buFont typeface="Comic Sans MS"/>
              <a:buChar char="•"/>
            </a:pPr>
            <a:r>
              <a:rPr b="1" lang="en-IL" sz="10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Clean lyrics + concatenate metadata into one string: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“Title: … | Genre: … | Artist: … | Lyrics: …”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Split into train/val/test (70 / 15 / 15, random_state=42)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Tokenize with each model’s tokenizer</a:t>
            </a:r>
            <a:endParaRPr sz="109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90"/>
              <a:buFont typeface="Comic Sans MS"/>
              <a:buChar char="•"/>
            </a:pPr>
            <a:r>
              <a:rPr b="1" lang="en-IL" sz="10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Baseline Model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Predict the training-set mean emotion vector (static)</a:t>
            </a:r>
            <a:endParaRPr sz="109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90"/>
              <a:buFont typeface="Comic Sans MS"/>
              <a:buChar char="•"/>
            </a:pP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Transformer Training &amp; Tuning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Fine-tune BERT &amp; RoBERTa with AdamW and MSE loss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Grid search hyperparameters (LR, batch size, epochs, weight decay)</a:t>
            </a:r>
            <a:b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latin typeface="Comic Sans MS"/>
                <a:ea typeface="Comic Sans MS"/>
                <a:cs typeface="Comic Sans MS"/>
                <a:sym typeface="Comic Sans MS"/>
              </a:rPr>
              <a:t>◦ Early stopping on validation MSE</a:t>
            </a:r>
            <a:endParaRPr sz="109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90"/>
              <a:buFont typeface="Comic Sans MS"/>
              <a:buChar char="•"/>
            </a:pPr>
            <a:r>
              <a:t/>
            </a:r>
            <a:endParaRPr sz="109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0"/>
              <a:buFont typeface="Arial"/>
              <a:buNone/>
            </a:pPr>
            <a:r>
              <a:t/>
            </a:r>
            <a:endParaRPr i="0" sz="92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900550" y="1034775"/>
            <a:ext cx="2782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90"/>
              <a:buFont typeface="Comic Sans MS"/>
              <a:buChar char="•"/>
            </a:pPr>
            <a:r>
              <a:rPr b="1" lang="en-IL" sz="10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Zero-Shot Inference</a:t>
            </a:r>
            <a:b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Send prompt to Azure Grok_3 API</a:t>
            </a:r>
            <a:b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Parse returned JSON into six continuous scores</a:t>
            </a:r>
            <a:endParaRPr sz="109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90"/>
              <a:buFont typeface="Comic Sans MS"/>
              <a:buChar char="•"/>
            </a:pPr>
            <a:r>
              <a:rPr b="1" lang="en-IL" sz="10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 &amp; Comparison</a:t>
            </a:r>
            <a:b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Evaluate on held-out test set</a:t>
            </a:r>
            <a:b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Compute overall &amp; per-emotion MSE/MAE</a:t>
            </a:r>
            <a:b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09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Present results in Table 1 (overall) &amp; Table 2 (per-emotion)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32575" y="737050"/>
            <a:ext cx="8428500" cy="3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Flow (up → down):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00"/>
              <a:buFont typeface="Comic Sans MS"/>
              <a:buAutoNum type="arabicPeriod"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</a:t>
            </a:r>
            <a:endParaRPr sz="19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Load raw “Results” sheet, drop blanks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Clean lyrics into lyrics_clean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00"/>
              <a:buFont typeface="Comic Sans MS"/>
              <a:buAutoNum type="arabicPeriod"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EDA &amp; Preprocessing</a:t>
            </a:r>
            <a:endParaRPr sz="19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Compute emotion histograms &amp; correlations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Derive lyric_len and other features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00"/>
              <a:buFont typeface="Comic Sans MS"/>
              <a:buAutoNum type="arabicPeriod"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Modeling</a:t>
            </a:r>
            <a:endParaRPr b="1" sz="12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Baseline (train‐mean)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Fine-tuned BERT / RoBERTa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Zero-Shot Grok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00"/>
              <a:buFont typeface="Comic Sans MS"/>
              <a:buAutoNum type="arabicPeriod"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 &amp; Tuning</a:t>
            </a:r>
            <a:endParaRPr sz="19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Grid Search over LR, epochs, batch, weight decay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5- or 8-epoch runs with early stopping via val‐MSE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Cross-Validation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00"/>
              <a:buFont typeface="Comic Sans MS"/>
              <a:buAutoNum type="arabicPeriod"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Predictions</a:t>
            </a:r>
            <a:endParaRPr sz="19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Generate baseline_preds.csv, bert_preds.csv, roberta_preds.csv, zero_shot_preds.csv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00"/>
              <a:buFont typeface="Comic Sans MS"/>
              <a:buAutoNum type="arabicPeriod"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</a:t>
            </a:r>
            <a:endParaRPr sz="19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6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Char char="•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Compute overall and per-emotion MSE/MAE on test set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32566" y="107911"/>
            <a:ext cx="326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L" sz="2500" u="none" cap="none" strike="noStrike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2.3.2 pipeline visual</a:t>
            </a:r>
            <a:endParaRPr i="0" sz="2500" u="none" cap="none" strike="noStrike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0" name="Google Shape;130;p22"/>
          <p:cNvGrpSpPr/>
          <p:nvPr/>
        </p:nvGrpSpPr>
        <p:grpSpPr>
          <a:xfrm>
            <a:off x="7397211" y="107894"/>
            <a:ext cx="1535929" cy="4753635"/>
            <a:chOff x="7397211" y="107894"/>
            <a:chExt cx="1535929" cy="4753635"/>
          </a:xfrm>
        </p:grpSpPr>
        <p:sp>
          <p:nvSpPr>
            <p:cNvPr id="131" name="Google Shape;131;p22"/>
            <p:cNvSpPr/>
            <p:nvPr/>
          </p:nvSpPr>
          <p:spPr>
            <a:xfrm>
              <a:off x="7927786" y="3982698"/>
              <a:ext cx="462000" cy="2265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22"/>
            <p:cNvGrpSpPr/>
            <p:nvPr/>
          </p:nvGrpSpPr>
          <p:grpSpPr>
            <a:xfrm>
              <a:off x="7397211" y="107894"/>
              <a:ext cx="1535929" cy="4753635"/>
              <a:chOff x="7160406" y="251800"/>
              <a:chExt cx="1672943" cy="4953768"/>
            </a:xfrm>
          </p:grpSpPr>
          <p:grpSp>
            <p:nvGrpSpPr>
              <p:cNvPr id="133" name="Google Shape;133;p22"/>
              <p:cNvGrpSpPr/>
              <p:nvPr/>
            </p:nvGrpSpPr>
            <p:grpSpPr>
              <a:xfrm>
                <a:off x="7174307" y="251800"/>
                <a:ext cx="1658978" cy="3191709"/>
                <a:chOff x="6946500" y="251800"/>
                <a:chExt cx="1887132" cy="3598319"/>
              </a:xfrm>
            </p:grpSpPr>
            <p:grpSp>
              <p:nvGrpSpPr>
                <p:cNvPr id="134" name="Google Shape;134;p22"/>
                <p:cNvGrpSpPr/>
                <p:nvPr/>
              </p:nvGrpSpPr>
              <p:grpSpPr>
                <a:xfrm>
                  <a:off x="6946500" y="251800"/>
                  <a:ext cx="1887000" cy="2641992"/>
                  <a:chOff x="6968075" y="359625"/>
                  <a:chExt cx="1887000" cy="2641992"/>
                </a:xfrm>
              </p:grpSpPr>
              <p:sp>
                <p:nvSpPr>
                  <p:cNvPr id="135" name="Google Shape;135;p22"/>
                  <p:cNvSpPr/>
                  <p:nvPr/>
                </p:nvSpPr>
                <p:spPr>
                  <a:xfrm>
                    <a:off x="6968075" y="359625"/>
                    <a:ext cx="1887000" cy="7293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L" sz="1000"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Data </a:t>
                    </a:r>
                    <a:endParaRPr sz="900"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  <a:p>
                    <a:pPr indent="45720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L" sz="1000"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Perperations</a:t>
                    </a:r>
                    <a:endParaRPr sz="1000"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pic>
                <p:nvPicPr>
                  <p:cNvPr id="136" name="Google Shape;136;p22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039982" y="463454"/>
                    <a:ext cx="580628" cy="504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7" name="Google Shape;137;p22"/>
                  <p:cNvSpPr/>
                  <p:nvPr/>
                </p:nvSpPr>
                <p:spPr>
                  <a:xfrm>
                    <a:off x="7621299" y="1088783"/>
                    <a:ext cx="580800" cy="2271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22"/>
                  <p:cNvSpPr/>
                  <p:nvPr/>
                </p:nvSpPr>
                <p:spPr>
                  <a:xfrm>
                    <a:off x="6968075" y="1315971"/>
                    <a:ext cx="1887000" cy="7293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457200" lvl="0" marL="45720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L" sz="1000"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Eda &amp; Preprocessing</a:t>
                    </a:r>
                    <a:endParaRPr sz="1000"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pic>
                <p:nvPicPr>
                  <p:cNvPr id="139" name="Google Shape;139;p22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071050" y="1455519"/>
                    <a:ext cx="518465" cy="4502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" name="Google Shape;140;p22"/>
                  <p:cNvSpPr/>
                  <p:nvPr/>
                </p:nvSpPr>
                <p:spPr>
                  <a:xfrm>
                    <a:off x="7621299" y="2045129"/>
                    <a:ext cx="580800" cy="2271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Google Shape;141;p22"/>
                  <p:cNvSpPr/>
                  <p:nvPr/>
                </p:nvSpPr>
                <p:spPr>
                  <a:xfrm>
                    <a:off x="6968075" y="2272317"/>
                    <a:ext cx="1887000" cy="7293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45720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L" sz="1000"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  </a:t>
                    </a:r>
                    <a:r>
                      <a:rPr lang="en-IL" sz="1100"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Modeling</a:t>
                    </a:r>
                    <a:endParaRPr sz="1100"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pic>
                <p:nvPicPr>
                  <p:cNvPr id="142" name="Google Shape;142;p22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7071050" y="2411822"/>
                    <a:ext cx="518465" cy="4502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43" name="Google Shape;143;p22"/>
                <p:cNvSpPr/>
                <p:nvPr/>
              </p:nvSpPr>
              <p:spPr>
                <a:xfrm>
                  <a:off x="7536449" y="2893804"/>
                  <a:ext cx="580800" cy="2271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22"/>
                <p:cNvSpPr/>
                <p:nvPr/>
              </p:nvSpPr>
              <p:spPr>
                <a:xfrm>
                  <a:off x="6946632" y="3120819"/>
                  <a:ext cx="1887000" cy="729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L" sz="1100"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  </a:t>
                  </a:r>
                  <a:r>
                    <a:rPr lang="en-IL" sz="1100"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T</a:t>
                  </a:r>
                  <a:r>
                    <a:rPr lang="en-IL" sz="900"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raining &amp;</a:t>
                  </a:r>
                  <a:endParaRPr sz="900"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45720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L" sz="900"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Tuning</a:t>
                  </a:r>
                  <a:endParaRPr sz="900"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pic>
              <p:nvPicPr>
                <p:cNvPr id="145" name="Google Shape;145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946500" y="3195150"/>
                  <a:ext cx="580800" cy="580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6" name="Google Shape;146;p22"/>
              <p:cNvSpPr/>
              <p:nvPr/>
            </p:nvSpPr>
            <p:spPr>
              <a:xfrm>
                <a:off x="7174349" y="3644833"/>
                <a:ext cx="1659000" cy="646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L" sz="1000">
                    <a:latin typeface="Comic Sans MS"/>
                    <a:ea typeface="Comic Sans MS"/>
                    <a:cs typeface="Comic Sans MS"/>
                    <a:sym typeface="Comic Sans MS"/>
                  </a:rPr>
                  <a:t>   </a:t>
                </a:r>
                <a:r>
                  <a:rPr lang="en-IL" sz="1100">
                    <a:latin typeface="Comic Sans MS"/>
                    <a:ea typeface="Comic Sans MS"/>
                    <a:cs typeface="Comic Sans MS"/>
                    <a:sym typeface="Comic Sans MS"/>
                  </a:rPr>
                  <a:t>predictions</a:t>
                </a:r>
                <a:endParaRPr sz="11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7720682" y="3443582"/>
                <a:ext cx="510600" cy="2013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8" name="Google Shape;148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237425" y="3752503"/>
                <a:ext cx="431551" cy="4315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22"/>
              <p:cNvSpPr/>
              <p:nvPr/>
            </p:nvSpPr>
            <p:spPr>
              <a:xfrm>
                <a:off x="7160406" y="4558767"/>
                <a:ext cx="1659000" cy="646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L" sz="1100">
                    <a:latin typeface="Comic Sans MS"/>
                    <a:ea typeface="Comic Sans MS"/>
                    <a:cs typeface="Comic Sans MS"/>
                    <a:sym typeface="Comic Sans MS"/>
                  </a:rPr>
                  <a:t> evaluations</a:t>
                </a:r>
                <a:endParaRPr sz="11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pic>
            <p:nvPicPr>
              <p:cNvPr id="150" name="Google Shape;150;p22"/>
              <p:cNvPicPr preferRelativeResize="0"/>
              <p:nvPr/>
            </p:nvPicPr>
            <p:blipFill rotWithShape="1">
              <a:blip r:embed="rId8">
                <a:alphaModFix/>
              </a:blip>
              <a:srcRect b="10" l="0" r="-1471" t="-1471"/>
              <a:stretch/>
            </p:blipFill>
            <p:spPr>
              <a:xfrm>
                <a:off x="7237428" y="4640126"/>
                <a:ext cx="431544" cy="4315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2.3.3 </a:t>
            </a:r>
            <a:r>
              <a:rPr b="1" lang="en-IL" sz="2200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Architecture Description</a:t>
            </a:r>
            <a:b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computer screen shot of text&#10;&#10;AI-generated content may be incorrect."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25" y="2156850"/>
            <a:ext cx="3758226" cy="2729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computer system&#10;&#10;AI-generated content may be incorrect." id="157" name="Google Shape;1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325" y="737049"/>
            <a:ext cx="3846624" cy="14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947304"/>
            <a:ext cx="5052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i="0" lang="en-IL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300" u="sng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Class: BertForMultiRegression</a:t>
            </a:r>
            <a:br>
              <a:rPr b="1" lang="en-IL" sz="1300" u="sng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Inherits from BertPreTrainedModel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Init params: hidden_dim, dropout_prob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IL" sz="13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Layer Structure</a:t>
            </a:r>
            <a:endParaRPr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mic Sans MS"/>
              <a:buAutoNum type="arabicPeriod"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BERT Encoder → pooled CLS output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mic Sans MS"/>
              <a:buAutoNum type="arabicPeriod"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Hidden Layer: Linear(hidden_size → hidden_dim) + ReLU + Dropout(dropout_prob)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mic Sans MS"/>
              <a:buAutoNum type="arabicPeriod"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Output Head: Linear(hidden_dim → 6) emotion scores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03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t/>
            </a:r>
            <a:endParaRPr b="1" sz="13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IL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3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 Pass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pooled = self.bert(input_ids, attention_mask).pooler_output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x = self.hidden(pooled) → ReLU → Dropout → preds = self.regressor(x)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If labels provided → loss = MSELoss(preds, labels)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Return {"loss": loss, "logits": preds}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3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Outputs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logits: tensor (batch_size, 6)</a:t>
            </a:r>
            <a:b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300">
                <a:latin typeface="Comic Sans MS"/>
                <a:ea typeface="Comic Sans MS"/>
                <a:cs typeface="Comic Sans MS"/>
                <a:sym typeface="Comic Sans MS"/>
              </a:rPr>
              <a:t>◦ loss: for backprop during training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369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2.3.4 Metric Details</a:t>
            </a:r>
            <a:br>
              <a:rPr b="1" lang="en-IL">
                <a:solidFill>
                  <a:srgbClr val="3977C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076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</a:pPr>
            <a:r>
              <a:rPr b="1" lang="en-IL" sz="15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5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Validation Metric:</a:t>
            </a: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 Mean Squared Error (MSE) on the validation set each epoch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• Loss Function: nn.MSELoss() for multi-output regression</a:t>
            </a:r>
            <a:endParaRPr sz="1929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</a:pPr>
            <a:r>
              <a:rPr b="1" lang="en-IL" sz="15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5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Primary Metrics: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◦ Overall and per-emotion MSE &amp; MAE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◦ Cross-model comparison (BERT vs RoBERTa vs Zero-Shot vs Baseline)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• Why Regression Metrics?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◦ Outputs are continuous scores on a 0–2 scale, not discrete classes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b="1" lang="en-IL" sz="159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 Computed: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◦ Compare predicted emotion vectors against ground truth vectors on the test set</a:t>
            </a:r>
            <a:b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90">
                <a:latin typeface="Comic Sans MS"/>
                <a:ea typeface="Comic Sans MS"/>
                <a:cs typeface="Comic Sans MS"/>
                <a:sym typeface="Comic Sans MS"/>
              </a:rPr>
              <a:t>◦ Aggregate results overall and per emotion for detailed analysis</a:t>
            </a:r>
            <a:endParaRPr sz="1929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14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929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8943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2.4 Code Organization</a:t>
            </a:r>
            <a:b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662125"/>
            <a:ext cx="50718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i="0" lang="en-IL" sz="121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GitHub Repository</a:t>
            </a:r>
            <a:br>
              <a:rPr i="0" lang="en-IL" sz="121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i="0" lang="en-IL" sz="121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</a:t>
            </a:r>
            <a:r>
              <a:rPr i="0" lang="en-IL" sz="1217" u="sng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https://github.com/shaiDahari/EmotionBeat</a:t>
            </a:r>
            <a:endParaRPr i="0" sz="1217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None/>
            </a:pP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• Raw Data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Excel file: 500 song tagging.xlsx (track metadata, cleaned lyrics, MOS labels)</a:t>
            </a:r>
            <a:endParaRPr sz="1495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None/>
            </a:pP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• Output CSV Files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baseline_preds.csv &amp; baseline_truth.csv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bert_predictions.csv &amp; bert_truth.csv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roberta_predictions.csv &amp; roberta_truth.csv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zero_shot_predictions.csv &amp; zero_shot_truth.csv</a:t>
            </a:r>
            <a:endParaRPr sz="1495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None/>
            </a:pP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• Notebook: SER_Complete_Pipeline.ipynb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Load &amp; clean raw Excel data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Format inputs (“Title | Genre | Artist | Lyrics”)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Extract labels into NumPy arrays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  <a:t>◦ Split train/val/test (70/15/15, random_state=42)</a:t>
            </a:r>
            <a:br>
              <a:rPr b="1" lang="en-IL" sz="1217">
                <a:latin typeface="Comic Sans MS"/>
                <a:ea typeface="Comic Sans MS"/>
                <a:cs typeface="Comic Sans MS"/>
                <a:sym typeface="Comic Sans MS"/>
              </a:rPr>
            </a:br>
            <a:endParaRPr sz="1495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878975" y="538800"/>
            <a:ext cx="31701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Generate baseline predictions</a:t>
            </a:r>
            <a:b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Fine-tune BERT &amp; RoBERTa (grid search, CV)</a:t>
            </a:r>
            <a:endParaRPr b="1" sz="1217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Zero-shot inference via Azure Grok_3 API</a:t>
            </a:r>
            <a:endParaRPr b="1" sz="1217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Calculate MSE &amp; MAE; create table1_df, table2_df</a:t>
            </a:r>
            <a:b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Export DataFrames and visualizations directly from notebook</a:t>
            </a:r>
            <a:endParaRPr b="1" sz="1217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Result Tables</a:t>
            </a:r>
            <a:b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table1_df: overall MSE/MAE summary</a:t>
            </a:r>
            <a:b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17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table2_df: per-emotion MSE/MAE breakdown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3.0 Results Overview &amp; Improvement Paths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Performer: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 Fine-tuned BERT (uncase-bert) with lowest overall MSE (0.1507)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Comparisons: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 RoBERTa, Baseline (train-mean), Zero-Shot Azure Grok_3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Metrics</a:t>
            </a:r>
            <a:r>
              <a:rPr b="1" lang="en-IL" sz="16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 Overall &amp; per-emotion MSE/MAE on held-out test set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Paths to Better Performance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Scale Up Data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 (×5–10 tracks) to reduce variance and boost generalization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Refine Splits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 (e.g. 80/20 + k-fold CV) to maximize training samples in small corpora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Expand Hyperparameter Space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: test hidden-layer sizes, dropout rates, activation functions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L" sz="16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Enhance Interpretability</a:t>
            </a:r>
            <a:r>
              <a:rPr lang="en-IL" sz="1600">
                <a:latin typeface="Comic Sans MS"/>
                <a:ea typeface="Comic Sans MS"/>
                <a:cs typeface="Comic Sans MS"/>
                <a:sym typeface="Comic Sans MS"/>
              </a:rPr>
              <a:t>: add attention-weight visualizations linking lyrics to emotions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 Baseline &amp; Validation Trends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46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Baseline (Train-Mean)</a:t>
            </a:r>
            <a:b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◦ Predicts the mean emotion vector for every test example</a:t>
            </a:r>
            <a:b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◦ Reference performance: MSE = 0.1511, MAE = 0.3335</a:t>
            </a:r>
            <a:endParaRPr sz="14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46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BERT Validation Curve</a:t>
            </a:r>
            <a:b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◦ Steady MSE decline over 5 epochs; early-stopping at epoch 5</a:t>
            </a:r>
            <a:b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◦ Confirms stable convergence</a:t>
            </a:r>
            <a:endParaRPr sz="14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46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Reduction</a:t>
            </a:r>
            <a:b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◦ Fine-tuning reduces MSE by 0.0004 (≈0.3 %) vs. the naive mean</a:t>
            </a:r>
            <a:endParaRPr sz="14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46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Beyond Prior</a:t>
            </a:r>
            <a:b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460">
                <a:latin typeface="Comic Sans MS"/>
                <a:ea typeface="Comic Sans MS"/>
                <a:cs typeface="Comic Sans MS"/>
                <a:sym typeface="Comic Sans MS"/>
              </a:rPr>
              <a:t>◦ Even this small improvement shows the model captures lyric–emotion mappings, not just the prior distribution</a:t>
            </a:r>
            <a:endParaRPr sz="14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 Overall Performance (MSE &amp; MAE)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699" y="2912061"/>
            <a:ext cx="85205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IL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Conclusions</a:t>
            </a:r>
            <a:endParaRPr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lang="en-IL">
                <a:latin typeface="Comic Sans MS"/>
                <a:ea typeface="Comic Sans MS"/>
                <a:cs typeface="Comic Sans MS"/>
                <a:sym typeface="Comic Sans MS"/>
              </a:rPr>
              <a:t>BERT &amp; RoBERTa both beat the baseline and zero-shot model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lang="en-IL">
                <a:latin typeface="Comic Sans MS"/>
                <a:ea typeface="Comic Sans MS"/>
                <a:cs typeface="Comic Sans MS"/>
                <a:sym typeface="Comic Sans MS"/>
              </a:rPr>
              <a:t>Zero-Shot has no training cost but high error on nuanced language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lang="en-IL">
                <a:latin typeface="Comic Sans MS"/>
                <a:ea typeface="Comic Sans MS"/>
                <a:cs typeface="Comic Sans MS"/>
                <a:sym typeface="Comic Sans MS"/>
              </a:rPr>
              <a:t>BERT edges out RoBERTa on MSE; RoBERTa slightly better on MAE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{D9B1D26A-737E-4775-B099-B0DE5C8F5214}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2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sng" cap="none" strike="noStrike">
                          <a:solidFill>
                            <a:srgbClr val="3977C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Model</a:t>
                      </a:r>
                      <a:endParaRPr u="sng">
                        <a:solidFill>
                          <a:srgbClr val="3977C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sng" cap="none" strike="noStrike">
                          <a:solidFill>
                            <a:srgbClr val="3977C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Overall MSE ↓</a:t>
                      </a:r>
                      <a:endParaRPr u="sng">
                        <a:solidFill>
                          <a:srgbClr val="3977C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sng" cap="none" strike="noStrike">
                          <a:solidFill>
                            <a:srgbClr val="3977C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Overall MAE ↓</a:t>
                      </a:r>
                      <a:endParaRPr u="sng">
                        <a:solidFill>
                          <a:srgbClr val="3977C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sng" cap="none" strike="noStrike">
                          <a:solidFill>
                            <a:srgbClr val="3977C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Δ vs Baseline</a:t>
                      </a:r>
                      <a:endParaRPr sz="1400" u="sng" cap="none" strike="noStrike">
                        <a:solidFill>
                          <a:srgbClr val="3977C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Baseline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0.1511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0.3335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—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BERT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0.1507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0.3331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−0.0004 / -0.0004</a:t>
                      </a:r>
                      <a:endParaRPr b="1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RoBERTa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0.1511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0.3334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/ -0.0001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Grok LLM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0.3872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0.5096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+0.2361 / +0.1761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3.3 Per-Emotion Performance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screenshot of a graph&#10;&#10;AI-generated content may be incorrect.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25" y="1066000"/>
            <a:ext cx="8064999" cy="22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585216" y="3523488"/>
            <a:ext cx="7809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L" sz="1800" u="sng" cap="none" strike="noStrike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Emotion-Level Takeaways:</a:t>
            </a:r>
            <a:endParaRPr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BERT most improved on Anger &amp; Fear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RoBERTa excels at Surprise &amp; Tenderness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Zero-Shot struggles with subtle, metaphorical language</a:t>
            </a:r>
            <a:endParaRPr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24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</a:t>
            </a:r>
            <a:r>
              <a:rPr lang="en-IL" sz="2400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 </a:t>
            </a:r>
            <a:r>
              <a:rPr b="1" lang="en-IL" sz="2200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  <a:r>
              <a:rPr lang="en-IL" sz="2400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Objectives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705025"/>
            <a:ext cx="749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</a:t>
            </a:r>
            <a:endParaRPr sz="12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</a:pPr>
            <a:r>
              <a:rPr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Music listeners often select songs based on </a:t>
            </a:r>
            <a:r>
              <a:rPr b="1"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mood</a:t>
            </a:r>
            <a:r>
              <a:rPr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situation rather than genre alone.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</a:pPr>
            <a:r>
              <a:rPr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metadata lacks fine-grained </a:t>
            </a:r>
            <a:r>
              <a:rPr b="1"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emotional tagging</a:t>
            </a:r>
            <a:r>
              <a:rPr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making discovery by feeling difficult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</a:pPr>
            <a:r>
              <a:rPr b="1"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Application:</a:t>
            </a:r>
            <a:r>
              <a:rPr lang="en-IL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Enable mood-driven music search—“play me something uplifting,” “I feel nostalgic.”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Task Definition</a:t>
            </a:r>
            <a:endParaRPr sz="12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 One concatenated string</a:t>
            </a:r>
            <a:b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Title: &lt;track_name&gt;  ∣  Genre: &lt;playlist_genre&gt;  ∣  Artist: &lt;artist_name&gt;  ∣  Lyrics: &lt;cleaned lyrics&gt;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 Six continuous emotion scores in [0.0–2.0] for:</a:t>
            </a:r>
            <a:b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Joy ∣ Sadness ∣ Anger ∣ Fear ∣ Surprise ∣ Tenderness 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Challenges</a:t>
            </a:r>
            <a:endParaRPr sz="12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Subjectivity &amp; nuance:</a:t>
            </a: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 Lyrics are poetic and open to interpretation.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Emotion overlap:</a:t>
            </a: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 A single song may express joy and sadness simultaneously.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b="1" lang="en-IL" sz="1200">
                <a:latin typeface="Comic Sans MS"/>
                <a:ea typeface="Comic Sans MS"/>
                <a:cs typeface="Comic Sans MS"/>
                <a:sym typeface="Comic Sans MS"/>
              </a:rPr>
              <a:t>Annotation noise:</a:t>
            </a:r>
            <a:r>
              <a:rPr lang="en-IL" sz="1200">
                <a:latin typeface="Comic Sans MS"/>
                <a:ea typeface="Comic Sans MS"/>
                <a:cs typeface="Comic Sans MS"/>
                <a:sym typeface="Comic Sans MS"/>
              </a:rPr>
              <a:t> Human-rated scores vary; we use mean-opinion aggregation to stabilize labels.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050" y="2657775"/>
            <a:ext cx="1830851" cy="18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4.0: Results Summary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311700" y="1017725"/>
            <a:ext cx="8520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665" u="sng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Winner</a:t>
            </a:r>
            <a:r>
              <a:rPr i="0" lang="en-IL" sz="1665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Fine-tuned BERT (uncase-bert)</a:t>
            </a:r>
            <a:endParaRPr i="0" sz="1665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665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Close Second: RoBERTa with nearly identical scores</a:t>
            </a:r>
            <a:endParaRPr i="0" sz="1665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665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Baseline: Naive train-mean reference</a:t>
            </a:r>
            <a:endParaRPr i="0" sz="1665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665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Zero-Shot Azure: No training cost but high error on nuanced text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i="0" lang="en-IL" sz="2800" u="none" cap="none" strike="noStrike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4.1 Key Takeaways &amp; Next Steps</a:t>
            </a:r>
            <a:endParaRPr i="0" sz="2800" u="none" cap="none" strike="noStrike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11700" y="2790754"/>
            <a:ext cx="8520600" cy="22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Scale Dataset: Add 2K–5K labeled tracks to stabilize hyperparameter tuning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Improve Splits: Adopt 80/20 with k-fold CV for small datasets to maximize training data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Broaden Grid Search: Include hidden-layer dimensions, dropout rates, activation types (e.g., GELU)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i="0" lang="en-IL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Boost Interpretability: Visualize attention weights to map lyric phrases to emotion outputs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34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6176400" y="4508750"/>
            <a:ext cx="2826600" cy="391800"/>
          </a:xfrm>
          <a:prstGeom prst="rect">
            <a:avLst/>
          </a:prstGeom>
          <a:solidFill>
            <a:srgbClr val="0077B6"/>
          </a:solidFill>
          <a:ln cap="flat" cmpd="sng" w="9525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L" sz="1900">
                <a:solidFill>
                  <a:schemeClr val="lt1"/>
                </a:solidFill>
              </a:rPr>
              <a:t>11th </a:t>
            </a:r>
            <a:r>
              <a:rPr b="0" i="0" lang="en-IL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june 2025</a:t>
            </a:r>
            <a:endParaRPr b="0" i="0" sz="19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</a:t>
            </a:r>
            <a:r>
              <a:rPr b="1" lang="en-IL" sz="2200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 Task Specification </a:t>
            </a:r>
            <a:b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1" y="1152475"/>
            <a:ext cx="8520600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4956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b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A single string per song, combining metadata and lyrics:</a:t>
            </a:r>
            <a:b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Title: &lt;track_name&gt; | Genre: &lt;playlist_genre&gt; | Artist: &lt;artist_name&gt; | Lyrics: &lt;lyrics_clean&gt;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4956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b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A length‑6 real‑valued vector of emotion intensities:</a:t>
            </a:r>
            <a:b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[Joy, Sadness, Anger, Fear, Surprise, Tenderness] in [0.0, 2.0].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4956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Metrics</a:t>
            </a: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4956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○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MSE (Mean Squared Error) and MAE (Mean Absolute Error)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4956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○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Reported both as overall score and per-emotion breakdown gaps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4956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ct val="100000"/>
              <a:buFont typeface="Comic Sans MS"/>
              <a:buChar char="●"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Workflow </a:t>
            </a:r>
            <a:endParaRPr b="1" sz="15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6706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o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Data Preparation → Clean &amp; Concatenate → Train 4 Models → Evaluate &amp; Compare</a:t>
            </a:r>
            <a:endParaRPr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13023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 Prior Art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computer"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97" y="574625"/>
            <a:ext cx="8791731" cy="443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64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1.3.1 - La Javaness (2024)</a:t>
            </a: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b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150" y="737350"/>
            <a:ext cx="852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Central Theme:</a:t>
            </a: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 Demonstrates viability of converting a text‐classification transformer (BERT) into a regression model by swapping its head and using MSE loss.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Experimental Pipeline: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AutoNum type="arabicPeriod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Load pre‐trained CamemBERT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AutoNum type="arabicPeriod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Attach 1‐node regression head → train on IMDB ratings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AutoNum type="arabicPeriod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Evaluate with MSE/MAE and “rounded accuracy”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1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Findings:</a:t>
            </a:r>
            <a:endParaRPr sz="11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Regression head yields comparable “accuracy” to classification head after rounding.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MSE/MAE are the proper metrics for continuous targets.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Relevance to Our Project: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Regression Head Design: We mirror their approach by using CLS‐pooled BERT/RoBERTa → hidden layer → 6-way regressor.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Loss Function:</a:t>
            </a: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 We both use MSE for supervision on continuous labels.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Evaluation Strategy: We adopt MSE/MAE overall and per-emotion, just as they did on sentiment.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Takeaway for Implementation: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Swapping heads is sufficient—no need to re‐architect the transformer body.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•"/>
            </a:pPr>
            <a:r>
              <a:rPr b="1" lang="en-IL" sz="1100">
                <a:latin typeface="Comic Sans MS"/>
                <a:ea typeface="Comic Sans MS"/>
                <a:cs typeface="Comic Sans MS"/>
                <a:sym typeface="Comic Sans MS"/>
              </a:rPr>
              <a:t>Continuous labeling (MOS) works seamlessly with this regressor design.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&amp; Labeling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19456" y="1017725"/>
            <a:ext cx="8521700" cy="392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Source &amp; Collection</a:t>
            </a:r>
            <a:endParaRPr u="sng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Downloaded the “Spotify Most Popular Songs” dataset from Kaggle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Sampled 500 records to form the “500-Song Emotion Tagging” dataset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Labelling : Emotion Annotation (MOS)</a:t>
            </a:r>
            <a:endParaRPr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Team split into two annotation groups (3 members each), with one overlapping annotator to ensure consistency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Each song rated on a 0.0–2.0 scale by all annotators (0.0 = no emotion, 2.0 = high intensity)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Mean Opinion Score (MOS): Average of all six annotator ratings per emotion serves as the final ground-truth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Cleaning &amp; Loading</a:t>
            </a:r>
            <a:endParaRPr b="1" sz="1500" u="sng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Parsed raw lyrics lists into a single lyrics_clean string column via ast.literal_eval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Dropped any songs missing cleaned lyrics or emotion scores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Loaded the cleaned “Results” sheet into df for modelling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L" sz="15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 Split </a:t>
            </a:r>
            <a:endParaRPr b="1" sz="15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03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Split into Train/Val/Test (</a:t>
            </a:r>
            <a:r>
              <a:rPr b="1" lang="en-IL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70%</a:t>
            </a:r>
            <a:r>
              <a:rPr b="1"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b="1" lang="en-IL" sz="15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15%</a:t>
            </a: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b="1" lang="en-IL" sz="1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15%</a:t>
            </a:r>
            <a:r>
              <a:rPr b="1" lang="en-IL" sz="15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19456" y="13898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 title="ChatGPT_Image_May_6__2025__11_55_19_PM-removebg-preview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281" y="323850"/>
            <a:ext cx="1778875" cy="15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</a:t>
            </a: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Description</a:t>
            </a: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•"/>
            </a:pPr>
            <a:r>
              <a:rPr lang="en-IL" sz="17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Instances:</a:t>
            </a:r>
            <a:r>
              <a:rPr lang="en-IL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497 songs (3 dropped due to unparseable lyrics)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700"/>
              <a:buFont typeface="Comic Sans MS"/>
              <a:buChar char="•"/>
            </a:pPr>
            <a:r>
              <a:rPr lang="en-IL" sz="17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&amp; Targets:</a:t>
            </a:r>
            <a:endParaRPr sz="170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Text: cleaned lyrics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Categorical: playlist genre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Continuous targets: Joy, Sadness, Anger, Fear, Surprise, Tenderness (MOS ∈ [0.0–2.0])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•"/>
            </a:pPr>
            <a:r>
              <a:rPr lang="en-IL" sz="17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Quality: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missing values in features or targets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duplicates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•"/>
            </a:pPr>
            <a:r>
              <a:rPr lang="en-IL" sz="17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Lyrics Length Distribution: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 120 • 25th 386 • Median 592 • 75th 998 • Max 3,290 words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•"/>
            </a:pPr>
            <a:r>
              <a:rPr lang="en-IL" sz="17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Record Removal Note: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-IL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songs removed because their raw lyric field could not be parsed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699" y="100171"/>
            <a:ext cx="482992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</a:t>
            </a:r>
            <a:r>
              <a:rPr lang="en-IL" sz="2200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EDA - Exploratory Data Analysis </a:t>
            </a:r>
            <a:endParaRPr sz="2200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699" y="920209"/>
            <a:ext cx="491237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</a:pPr>
            <a:r>
              <a:rPr b="1" lang="en-IL" sz="1260" u="sng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Emotion Distributions</a:t>
            </a:r>
            <a:endParaRPr b="1" sz="1260" u="sng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7177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mic Sans MS"/>
              <a:buChar char="●"/>
            </a:pPr>
            <a:r>
              <a:rPr b="1" lang="en-IL" sz="1260">
                <a:latin typeface="Comic Sans MS"/>
                <a:ea typeface="Comic Sans MS"/>
                <a:cs typeface="Comic Sans MS"/>
                <a:sym typeface="Comic Sans MS"/>
              </a:rPr>
              <a:t>Histograms show most scores cluster near mid-range (0.5–1.0).</a:t>
            </a:r>
            <a:endParaRPr b="1" sz="12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7177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mic Sans MS"/>
              <a:buChar char="●"/>
            </a:pPr>
            <a:r>
              <a:rPr b="1" lang="en-IL" sz="1260">
                <a:latin typeface="Comic Sans MS"/>
                <a:ea typeface="Comic Sans MS"/>
                <a:cs typeface="Comic Sans MS"/>
                <a:sym typeface="Comic Sans MS"/>
              </a:rPr>
              <a:t>Means: Joy ≈ 0.95, Sadness ≈ 0.80, Anger ≈ 0.40, Fear ≈ 0.45, Surprise ≈ 0.65, Tenderness ≈ 0.70</a:t>
            </a:r>
            <a:endParaRPr b="1" sz="12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7177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mic Sans MS"/>
              <a:buChar char="●"/>
            </a:pPr>
            <a:r>
              <a:rPr b="1" lang="en-IL" sz="1260">
                <a:latin typeface="Comic Sans MS"/>
                <a:ea typeface="Comic Sans MS"/>
                <a:cs typeface="Comic Sans MS"/>
                <a:sym typeface="Comic Sans MS"/>
              </a:rPr>
              <a:t>Emotion Correlations</a:t>
            </a:r>
            <a:endParaRPr b="1" sz="12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Joy ↔ Sadness: –0.30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Anger ↔ Fear: +0.25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Joy ↔ Tenderness: +0.20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</a:pPr>
            <a:r>
              <a:rPr b="1" lang="en-IL" sz="126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Genre vs. Emotion</a:t>
            </a:r>
            <a:endParaRPr b="1" sz="126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7177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mic Sans MS"/>
              <a:buChar char="●"/>
            </a:pPr>
            <a:r>
              <a:rPr b="1" lang="en-IL" sz="1260">
                <a:latin typeface="Comic Sans MS"/>
                <a:ea typeface="Comic Sans MS"/>
                <a:cs typeface="Comic Sans MS"/>
                <a:sym typeface="Comic Sans MS"/>
              </a:rPr>
              <a:t>Top 6 genres vs. mean emotion scores (bar chart):</a:t>
            </a:r>
            <a:endParaRPr b="1" sz="12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EDM: highest in Joy &amp; Surprise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Rock: elevated Anger &amp; Fear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Others: see detailed genre-emotion heatmap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7177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77C1"/>
              </a:buClr>
              <a:buSzPts val="1260"/>
              <a:buFont typeface="Comic Sans MS"/>
              <a:buChar char="●"/>
            </a:pPr>
            <a:r>
              <a:rPr b="1" lang="en-IL" sz="126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 sz="1260" u="sng"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Fear is the least represented emotion in music (both in the correlation table and in the histograms).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08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"/>
              <a:buFont typeface="Comic Sans MS"/>
              <a:buChar char="○"/>
            </a:pPr>
            <a:r>
              <a:rPr lang="en-IL" sz="980">
                <a:latin typeface="Comic Sans MS"/>
                <a:ea typeface="Comic Sans MS"/>
                <a:cs typeface="Comic Sans MS"/>
                <a:sym typeface="Comic Sans MS"/>
              </a:rPr>
              <a:t>Joy and Tenderness are the most dominant emotions, appearing in the most genres and at different levels of intensity.</a:t>
            </a:r>
            <a:endParaRPr sz="98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group of blue bars&#10;&#10;AI-generated content may be incorrect.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0404" y="193266"/>
            <a:ext cx="3895440" cy="2954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table with numbers and text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6937" y="3147934"/>
            <a:ext cx="4002373" cy="193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71525" y="12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Models Overview</a:t>
            </a:r>
            <a:br>
              <a:rPr b="1" lang="en-IL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rgbClr val="3977C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61700" y="1800850"/>
            <a:ext cx="4482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200" u="sng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Zero-Shot LLM</a:t>
            </a: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(Azure Grok_3 API)</a:t>
            </a:r>
            <a:b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Prompt-based inference → JSON of six emotion scores</a:t>
            </a:r>
            <a:b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No training; evaluated with same MSE/MAE metrics</a:t>
            </a:r>
            <a:endParaRPr b="1"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lang="en-IL" sz="1200" u="sng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 Configuration (BERT &amp; RoBERTa)</a:t>
            </a:r>
            <a:b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Grid search (144 combinations) &amp; cross-validation</a:t>
            </a:r>
            <a:b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Best hyperparameters selected on validation MSE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Data Split &amp; Environment</a:t>
            </a:r>
            <a:b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Train/Val/Test: 70/ 15 / 15 (random_state=42)</a:t>
            </a:r>
            <a:b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IL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Platform: Google Colab Pro (GPU: L4)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71525" y="640325"/>
            <a:ext cx="50406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i="0" lang="en-IL" sz="1300" u="sng" cap="none" strike="noStrike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Baseline </a:t>
            </a: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(Mean Predictor)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Predicts the mean emotion vector from the training set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Serves as a simple benchmark: models should achieve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lower MSE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i="0" lang="en-IL" sz="1300" u="sng" cap="none" strike="noStrike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BERTForMultiRegression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Encoder: bert-base-uncased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Head: custom 256-unit regression head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Trained with MSE loss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 </a:t>
            </a:r>
            <a:r>
              <a:rPr b="1" i="0" lang="en-IL" sz="1300" u="sng" cap="none" strike="noStrike">
                <a:solidFill>
                  <a:srgbClr val="3977C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RoBERTaForMultiRegression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Encoder: roberta-base</a:t>
            </a:r>
            <a:b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IL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◦ Same head and training procedure as BERT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975" y="0"/>
            <a:ext cx="1655000" cy="16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