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993cee71788416038e2bad009b17b070dce5b580.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49e2aa2d571ce9fc5fa7e804d830062a7cc659c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e312e70cdf9a18562312ffa3606f467dab188a3e.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da1f655dff54a2b5c3e4391ed5e4db4021376714.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27020db83a3c63647b30063d1baf47799bc9645.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0d325afbf54f2e539374b928eb4706b1b5540b82.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258315" y="447"/>
            <a:ext cx="2933685" cy="6857107"/>
          </a:xfrm>
          <a:custGeom>
            <a:avLst/>
            <a:gdLst/>
            <a:ahLst/>
            <a:cxnLst/>
            <a:rect l="l" t="t" r="r" b="b"/>
            <a:pathLst>
              <a:path w="2933685" h="6857107">
                <a:moveTo>
                  <a:pt x="0" y="6857107"/>
                </a:moveTo>
                <a:lnTo>
                  <a:pt x="0" y="0"/>
                </a:lnTo>
                <a:lnTo>
                  <a:pt x="2933685" y="0"/>
                </a:lnTo>
                <a:lnTo>
                  <a:pt x="2933685" y="6857107"/>
                </a:lnTo>
                <a:lnTo>
                  <a:pt x="0" y="6857107"/>
                </a:lnTo>
              </a:path>
            </a:pathLst>
          </a:custGeom>
          <a:solidFill>
            <a:srgbClr val="FBB5FF"/>
          </a:solidFill>
          <a:ln w="9525">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630745" y="1371868"/>
            <a:ext cx="1371600" cy="1371600"/>
          </a:xfrm>
          <a:custGeom>
            <a:avLst/>
            <a:gdLst/>
            <a:ahLst/>
            <a:cxnLst/>
            <a:rect l="l" t="t" r="r" b="b"/>
            <a:pathLst>
              <a:path w="1371600" h="1371600">
                <a:moveTo>
                  <a:pt x="0" y="1371600"/>
                </a:moveTo>
                <a:lnTo>
                  <a:pt x="0" y="0"/>
                </a:lnTo>
                <a:lnTo>
                  <a:pt x="1371600" y="0"/>
                </a:lnTo>
                <a:lnTo>
                  <a:pt x="1371600" y="1371600"/>
                </a:lnTo>
                <a:lnTo>
                  <a:pt x="0" y="1371600"/>
                </a:lnTo>
              </a:path>
            </a:pathLst>
          </a:custGeom>
          <a:noFill/>
          <a:ln/>
        </p:spPr>
        <p:txBody>
          <a:bodyPr wrap="square" lIns="90000" tIns="46800" rIns="90000" bIns="46800" rtlCol="0" anchor="ctr"/>
          <a:lstStyle/>
          <a:p>
            <a:pPr indent="0" marL="0">
              <a:buNone/>
            </a:pPr>
            <a:endParaRPr lang="en-US" dirty="0"/>
          </a:p>
        </p:txBody>
      </p:sp>
      <p:sp>
        <p:nvSpPr>
          <p:cNvPr id="4" name="Text 2"/>
          <p:cNvSpPr/>
          <p:nvPr/>
        </p:nvSpPr>
        <p:spPr>
          <a:xfrm>
            <a:off x="634998" y="2946400"/>
            <a:ext cx="5521958" cy="2539732"/>
          </a:xfrm>
          <a:custGeom>
            <a:avLst/>
            <a:gdLst/>
            <a:ahLst/>
            <a:cxnLst/>
            <a:rect l="l" t="t" r="r" b="b"/>
            <a:pathLst>
              <a:path w="5521958" h="2539732">
                <a:moveTo>
                  <a:pt x="0" y="2539732"/>
                </a:moveTo>
                <a:lnTo>
                  <a:pt x="0" y="0"/>
                </a:lnTo>
                <a:lnTo>
                  <a:pt x="5521958" y="0"/>
                </a:lnTo>
                <a:lnTo>
                  <a:pt x="5521958" y="2539732"/>
                </a:lnTo>
                <a:lnTo>
                  <a:pt x="0" y="2539732"/>
                </a:lnTo>
              </a:path>
            </a:pathLst>
          </a:custGeom>
          <a:noFill/>
          <a:ln/>
        </p:spPr>
        <p:txBody>
          <a:bodyPr wrap="square" lIns="0" tIns="0" rIns="0" bIns="0" rtlCol="0" anchor="b"/>
          <a:lstStyle/>
          <a:p>
            <a:pPr algn="l" marL="0" indent="0">
              <a:lnSpc>
                <a:spcPct val="100000"/>
              </a:lnSpc>
              <a:spcBef>
                <a:spcPts val="1000"/>
              </a:spcBef>
              <a:buNone/>
            </a:pPr>
            <a:r>
              <a:rPr lang="en-US" sz="4000" dirty="0">
                <a:solidFill>
                  <a:srgbClr val="86008D"/>
                </a:solidFill>
                <a:latin typeface="Figtree" pitchFamily="34" charset="0"/>
                <a:ea typeface="Figtree" pitchFamily="34" charset="-122"/>
                <a:cs typeface="Figtree" pitchFamily="34" charset="-120"/>
              </a:rPr>
              <a:t>ZayZoon Exercise</a:t>
            </a:r>
            <a:endParaRPr lang="en-US" sz="4000" dirty="0"/>
          </a:p>
        </p:txBody>
      </p:sp>
      <p:sp>
        <p:nvSpPr>
          <p:cNvPr id="5" name="Text 3"/>
          <p:cNvSpPr/>
          <p:nvPr/>
        </p:nvSpPr>
        <p:spPr>
          <a:xfrm>
            <a:off x="634996" y="5809364"/>
            <a:ext cx="5521958" cy="649309"/>
          </a:xfrm>
          <a:custGeom>
            <a:avLst/>
            <a:gdLst/>
            <a:ahLst/>
            <a:cxnLst/>
            <a:rect l="l" t="t" r="r" b="b"/>
            <a:pathLst>
              <a:path w="5521958" h="649309">
                <a:moveTo>
                  <a:pt x="0" y="649309"/>
                </a:moveTo>
                <a:lnTo>
                  <a:pt x="0" y="0"/>
                </a:lnTo>
                <a:lnTo>
                  <a:pt x="5521958" y="0"/>
                </a:lnTo>
                <a:lnTo>
                  <a:pt x="5521958" y="649309"/>
                </a:lnTo>
                <a:lnTo>
                  <a:pt x="0" y="649309"/>
                </a:lnTo>
              </a:path>
            </a:pathLst>
          </a:custGeom>
          <a:noFill/>
          <a:ln/>
        </p:spPr>
        <p:txBody>
          <a:bodyPr wrap="square" lIns="0" tIns="0" rIns="0" bIns="46800" rtlCol="0" anchor="t"/>
          <a:lstStyle/>
          <a:p>
            <a:pPr algn="l" marL="0" indent="0">
              <a:lnSpc>
                <a:spcPct val="120000"/>
              </a:lnSpc>
              <a:spcBef>
                <a:spcPts val="1000"/>
              </a:spcBef>
              <a:buNone/>
            </a:pPr>
            <a:r>
              <a:rPr lang="en-US" sz="1400" dirty="0">
                <a:solidFill>
                  <a:srgbClr val="220023"/>
                </a:solidFill>
                <a:latin typeface="Figtree" pitchFamily="34" charset="0"/>
                <a:ea typeface="Figtree" pitchFamily="34" charset="-122"/>
                <a:cs typeface="Figtree" pitchFamily="34" charset="-120"/>
              </a:rPr>
              <a:t>An In-Depth Exploration of Flask, Docker, CloudFormation, and CI/CD Practices</a:t>
            </a:r>
            <a:endParaRPr lang="en-US" sz="1400" dirty="0"/>
          </a:p>
        </p:txBody>
      </p:sp>
      <p:sp>
        <p:nvSpPr>
          <p:cNvPr id="6" name="Text 4"/>
          <p:cNvSpPr/>
          <p:nvPr/>
        </p:nvSpPr>
        <p:spPr>
          <a:xfrm>
            <a:off x="6853180" y="1625151"/>
            <a:ext cx="4995892" cy="3607697"/>
          </a:xfrm>
          <a:custGeom>
            <a:avLst/>
            <a:gdLst/>
            <a:ahLst/>
            <a:cxnLst/>
            <a:rect l="l" t="t" r="r" b="b"/>
            <a:pathLst>
              <a:path w="4995892" h="3607697">
                <a:moveTo>
                  <a:pt x="1291400" y="0"/>
                </a:moveTo>
                <a:lnTo>
                  <a:pt x="4551817" y="0"/>
                </a:lnTo>
                <a:cubicBezTo>
                  <a:pt x="4766419" y="0"/>
                  <a:pt x="4945465" y="152203"/>
                  <a:pt x="4986874" y="354538"/>
                </a:cubicBezTo>
                <a:lnTo>
                  <a:pt x="4995892" y="443984"/>
                </a:lnTo>
                <a:lnTo>
                  <a:pt x="4995892" y="2397771"/>
                </a:lnTo>
                <a:lnTo>
                  <a:pt x="4986874" y="2487218"/>
                </a:lnTo>
                <a:cubicBezTo>
                  <a:pt x="4945465" y="2689553"/>
                  <a:pt x="4766419" y="2841755"/>
                  <a:pt x="4551817" y="2841755"/>
                </a:cubicBezTo>
                <a:lnTo>
                  <a:pt x="3779201" y="2841755"/>
                </a:lnTo>
                <a:cubicBezTo>
                  <a:pt x="3630717" y="2841755"/>
                  <a:pt x="3492065" y="2915952"/>
                  <a:pt x="3409705" y="3039479"/>
                </a:cubicBezTo>
                <a:lnTo>
                  <a:pt x="3162674" y="3409973"/>
                </a:lnTo>
                <a:cubicBezTo>
                  <a:pt x="3080314" y="3533501"/>
                  <a:pt x="2941662" y="3607697"/>
                  <a:pt x="2793178" y="3607697"/>
                </a:cubicBezTo>
                <a:lnTo>
                  <a:pt x="444080" y="3607697"/>
                </a:lnTo>
                <a:cubicBezTo>
                  <a:pt x="198821" y="3607697"/>
                  <a:pt x="0" y="3408902"/>
                  <a:pt x="0" y="3163673"/>
                </a:cubicBezTo>
                <a:lnTo>
                  <a:pt x="0" y="1238556"/>
                </a:lnTo>
                <a:cubicBezTo>
                  <a:pt x="0" y="1115850"/>
                  <a:pt x="50785" y="998611"/>
                  <a:pt x="140302" y="914673"/>
                </a:cubicBezTo>
                <a:lnTo>
                  <a:pt x="987622" y="120142"/>
                </a:lnTo>
                <a:cubicBezTo>
                  <a:pt x="1069938" y="42957"/>
                  <a:pt x="1178554" y="0"/>
                  <a:pt x="1291400" y="0"/>
                </a:cubicBezTo>
                <a:lnTo>
                  <a:pt x="1291400" y="0"/>
                </a:lnTo>
              </a:path>
            </a:pathLst>
          </a:custGeom>
          <a:blipFill>
            <a:blip r:embed="rId1"/>
            <a:srcRect l="0" r="0" t="9" b="9"/>
            <a:stretch/>
          </a:blipFill>
          <a:ln/>
        </p:spPr>
        <p:txBody>
          <a:bodyPr wrap="square" lIns="90000" tIns="46800" rIns="90000" bIns="46800" rtlCol="0" anchor="ctr"/>
          <a:lstStyle/>
          <a:p>
            <a:pPr indent="0" marL="0">
              <a:buNone/>
            </a:pPr>
            <a:endParaRPr lang="en-US" dirty="0"/>
          </a:p>
        </p:txBody>
      </p:sp>
      <p:sp>
        <p:nvSpPr>
          <p:cNvPr id="7" name="Text 5"/>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8" name="Text 6"/>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4697" y="648062"/>
            <a:ext cx="123229" cy="123219"/>
          </a:xfrm>
          <a:custGeom>
            <a:avLst/>
            <a:gdLst/>
            <a:ahLst/>
            <a:cxnLst/>
            <a:rect l="l" t="t" r="r" b="b"/>
            <a:pathLst>
              <a:path w="123229" h="123219">
                <a:moveTo>
                  <a:pt x="0" y="123219"/>
                </a:moveTo>
                <a:lnTo>
                  <a:pt x="0" y="0"/>
                </a:lnTo>
                <a:lnTo>
                  <a:pt x="123229" y="0"/>
                </a:lnTo>
                <a:lnTo>
                  <a:pt x="123229" y="123219"/>
                </a:lnTo>
                <a:lnTo>
                  <a:pt x="0" y="123219"/>
                </a:lnTo>
              </a:path>
            </a:pathLst>
          </a:custGeom>
          <a:blipFill>
            <a:blip r:embed="rId1"/>
            <a:srcRect l="0" t="0" r="0" b="0"/>
            <a:stretch>
              <a:fillRect l="0" t="0" r="0" b="0"/>
            </a:stretch>
          </a:blipFill>
          <a:ln/>
        </p:spPr>
        <p:txBody>
          <a:bodyPr wrap="square" lIns="0" tIns="0" rIns="0" bIns="0" rtlCol="0" anchor="ctr"/>
          <a:lstStyle/>
          <a:p>
            <a:pPr indent="0" marL="0">
              <a:buNone/>
            </a:pPr>
            <a:endParaRPr lang="en-US" dirty="0"/>
          </a:p>
        </p:txBody>
      </p:sp>
      <p:sp>
        <p:nvSpPr>
          <p:cNvPr id="3" name="Text 1"/>
          <p:cNvSpPr/>
          <p:nvPr/>
        </p:nvSpPr>
        <p:spPr>
          <a:xfrm>
            <a:off x="1" y="6095653"/>
            <a:ext cx="12191937" cy="761901"/>
          </a:xfrm>
          <a:custGeom>
            <a:avLst/>
            <a:gdLst/>
            <a:ahLst/>
            <a:cxnLst/>
            <a:rect l="l" t="t" r="r" b="b"/>
            <a:pathLst>
              <a:path w="12191937" h="761901">
                <a:moveTo>
                  <a:pt x="0" y="761901"/>
                </a:moveTo>
                <a:lnTo>
                  <a:pt x="0" y="0"/>
                </a:lnTo>
                <a:lnTo>
                  <a:pt x="12191937" y="0"/>
                </a:lnTo>
                <a:lnTo>
                  <a:pt x="12191937" y="761901"/>
                </a:lnTo>
                <a:lnTo>
                  <a:pt x="0" y="761901"/>
                </a:lnTo>
              </a:path>
            </a:pathLst>
          </a:custGeom>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4" name="Text 2"/>
          <p:cNvSpPr/>
          <p:nvPr/>
        </p:nvSpPr>
        <p:spPr>
          <a:xfrm>
            <a:off x="634996" y="6399658"/>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b"/>
          <a:lstStyle/>
          <a:p>
            <a:pPr indent="0" marL="0">
              <a:buNone/>
            </a:pPr>
            <a:endParaRPr lang="en-US" dirty="0"/>
          </a:p>
        </p:txBody>
      </p:sp>
      <p:sp>
        <p:nvSpPr>
          <p:cNvPr id="5" name="Text 3"/>
          <p:cNvSpPr/>
          <p:nvPr/>
        </p:nvSpPr>
        <p:spPr>
          <a:xfrm>
            <a:off x="634996" y="1314464"/>
            <a:ext cx="10921944" cy="538841"/>
          </a:xfrm>
          <a:custGeom>
            <a:avLst/>
            <a:gdLst/>
            <a:ahLst/>
            <a:cxnLst/>
            <a:rect l="l" t="t" r="r" b="b"/>
            <a:pathLst>
              <a:path w="10921944" h="538841">
                <a:moveTo>
                  <a:pt x="0" y="538841"/>
                </a:moveTo>
                <a:lnTo>
                  <a:pt x="0" y="0"/>
                </a:lnTo>
                <a:lnTo>
                  <a:pt x="10921944" y="0"/>
                </a:lnTo>
                <a:lnTo>
                  <a:pt x="10921944" y="538841"/>
                </a:lnTo>
                <a:lnTo>
                  <a:pt x="0" y="538841"/>
                </a:lnTo>
              </a:path>
            </a:pathLst>
          </a:custGeom>
          <a:noFill/>
          <a:ln/>
        </p:spPr>
        <p:txBody>
          <a:bodyPr wrap="square" lIns="0" tIns="0" rIns="0" bIns="0" rtlCol="0" anchor="t"/>
          <a:lstStyle/>
          <a:p>
            <a:pPr algn="l" marL="0" indent="0">
              <a:lnSpc>
                <a:spcPct val="130000"/>
              </a:lnSpc>
              <a:spcBef>
                <a:spcPts val="1000"/>
              </a:spcBef>
              <a:buNone/>
            </a:pPr>
            <a:r>
              <a:rPr lang="en-US" sz="2400" dirty="0">
                <a:solidFill>
                  <a:srgbClr val="86008D"/>
                </a:solidFill>
                <a:latin typeface="Figtree" pitchFamily="34" charset="0"/>
                <a:ea typeface="Figtree" pitchFamily="34" charset="-122"/>
                <a:cs typeface="Figtree" pitchFamily="34" charset="-120"/>
              </a:rPr>
              <a:t>Table of contents</a:t>
            </a:r>
            <a:endParaRPr lang="en-US" sz="2400" dirty="0"/>
          </a:p>
        </p:txBody>
      </p:sp>
      <p:sp>
        <p:nvSpPr>
          <p:cNvPr id="6" name="Text 4"/>
          <p:cNvSpPr/>
          <p:nvPr/>
        </p:nvSpPr>
        <p:spPr>
          <a:xfrm>
            <a:off x="634996" y="2024951"/>
            <a:ext cx="9866750" cy="3746013"/>
          </a:xfrm>
          <a:custGeom>
            <a:avLst/>
            <a:gdLst/>
            <a:ahLst/>
            <a:cxnLst/>
            <a:rect l="l" t="t" r="r" b="b"/>
            <a:pathLst>
              <a:path w="9866750" h="3746013">
                <a:moveTo>
                  <a:pt x="0" y="3746013"/>
                </a:moveTo>
                <a:lnTo>
                  <a:pt x="0" y="0"/>
                </a:lnTo>
                <a:lnTo>
                  <a:pt x="9866750" y="0"/>
                </a:lnTo>
                <a:lnTo>
                  <a:pt x="9866750" y="3746013"/>
                </a:lnTo>
                <a:lnTo>
                  <a:pt x="0" y="3746013"/>
                </a:lnTo>
              </a:path>
            </a:pathLst>
          </a:custGeom>
          <a:noFill/>
          <a:ln/>
        </p:spPr>
        <p:txBody>
          <a:bodyPr wrap="square" lIns="0" tIns="0" rIns="0" bIns="0" rtlCol="0" anchor="t" numCol="1" spcCol="1005840"/>
          <a:lstStyle/>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Project Overview</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Flask Application Struc…</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Dockerfile Configuration</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CloudFormation Template…</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CI/CD Pipeline Implemen…</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Security and Operationa…</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Conclusion and Future E…</a:t>
            </a:r>
            <a:endParaRPr lang="en-US" sz="2122" dirty="0"/>
          </a:p>
        </p:txBody>
      </p:sp>
      <p:sp>
        <p:nvSpPr>
          <p:cNvPr id="7" name="Text 5"/>
          <p:cNvSpPr/>
          <p:nvPr/>
        </p:nvSpPr>
        <p:spPr>
          <a:xfrm>
            <a:off x="10649526" y="2024951"/>
            <a:ext cx="882565" cy="3746013"/>
          </a:xfrm>
          <a:custGeom>
            <a:avLst/>
            <a:gdLst/>
            <a:ahLst/>
            <a:cxnLst/>
            <a:rect l="l" t="t" r="r" b="b"/>
            <a:pathLst>
              <a:path w="882565" h="3746013">
                <a:moveTo>
                  <a:pt x="0" y="3746013"/>
                </a:moveTo>
                <a:lnTo>
                  <a:pt x="0" y="0"/>
                </a:lnTo>
                <a:lnTo>
                  <a:pt x="882565" y="0"/>
                </a:lnTo>
                <a:lnTo>
                  <a:pt x="882565" y="3746013"/>
                </a:lnTo>
                <a:lnTo>
                  <a:pt x="0" y="3746013"/>
                </a:lnTo>
              </a:path>
            </a:pathLst>
          </a:custGeom>
          <a:noFill/>
          <a:ln/>
        </p:spPr>
        <p:txBody>
          <a:bodyPr wrap="square" lIns="0" tIns="0" rIns="0" bIns="0" rtlCol="0" anchor="t" numCol="1" spcCol="4846320"/>
          <a:lstStyle/>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01</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02</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03</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04</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05</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06</a:t>
            </a:r>
            <a:endParaRPr lang="en-US" sz="2122" dirty="0"/>
          </a:p>
          <a:p>
            <a:pPr algn="l" marL="0" indent="0">
              <a:lnSpc>
                <a:spcPct val="100000"/>
              </a:lnSpc>
              <a:spcAft>
                <a:spcPts val="1945"/>
              </a:spcAft>
              <a:buNone/>
            </a:pPr>
            <a:r>
              <a:rPr lang="en-US" sz="2122" dirty="0">
                <a:solidFill>
                  <a:srgbClr val="220023"/>
                </a:solidFill>
                <a:latin typeface="Figtree" pitchFamily="34" charset="0"/>
                <a:ea typeface="Figtree" pitchFamily="34" charset="-122"/>
                <a:cs typeface="Figtree" pitchFamily="34" charset="-120"/>
              </a:rPr>
              <a:t>07</a:t>
            </a:r>
            <a:endParaRPr lang="en-US" sz="2122" dirty="0"/>
          </a:p>
        </p:txBody>
      </p:sp>
      <p:sp>
        <p:nvSpPr>
          <p:cNvPr id="8" name="Text 6"/>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9" name="Text 7"/>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10" name="Text 8"/>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0458396" y="447"/>
            <a:ext cx="1733541" cy="6857107"/>
          </a:xfrm>
          <a:custGeom>
            <a:avLst/>
            <a:gdLst/>
            <a:ahLst/>
            <a:cxnLst/>
            <a:rect l="l" t="t" r="r" b="b"/>
            <a:pathLst>
              <a:path w="1733541" h="6857107">
                <a:moveTo>
                  <a:pt x="0" y="6857107"/>
                </a:moveTo>
                <a:lnTo>
                  <a:pt x="0" y="0"/>
                </a:lnTo>
                <a:lnTo>
                  <a:pt x="1733541" y="0"/>
                </a:lnTo>
                <a:lnTo>
                  <a:pt x="1733541" y="6857107"/>
                </a:lnTo>
                <a:lnTo>
                  <a:pt x="0" y="6857107"/>
                </a:lnTo>
              </a:path>
            </a:pathLst>
          </a:custGeom>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634996" y="1255304"/>
            <a:ext cx="7928989" cy="1029516"/>
          </a:xfrm>
          <a:custGeom>
            <a:avLst/>
            <a:gdLst/>
            <a:ahLst/>
            <a:cxnLst/>
            <a:rect l="l" t="t" r="r" b="b"/>
            <a:pathLst>
              <a:path w="7928989" h="1029516">
                <a:moveTo>
                  <a:pt x="0" y="1029516"/>
                </a:moveTo>
                <a:lnTo>
                  <a:pt x="0" y="0"/>
                </a:lnTo>
                <a:lnTo>
                  <a:pt x="7928989" y="0"/>
                </a:lnTo>
                <a:lnTo>
                  <a:pt x="7928989" y="1029516"/>
                </a:lnTo>
                <a:lnTo>
                  <a:pt x="0" y="1029516"/>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Project Overview</a:t>
            </a:r>
            <a:endParaRPr lang="en-US" sz="2800" dirty="0"/>
          </a:p>
        </p:txBody>
      </p:sp>
      <p:sp>
        <p:nvSpPr>
          <p:cNvPr id="4" name="Text 2"/>
          <p:cNvSpPr/>
          <p:nvPr/>
        </p:nvSpPr>
        <p:spPr>
          <a:xfrm>
            <a:off x="8765664" y="1336247"/>
            <a:ext cx="3172275" cy="4444421"/>
          </a:xfrm>
          <a:custGeom>
            <a:avLst/>
            <a:gdLst/>
            <a:ahLst/>
            <a:cxnLst/>
            <a:rect l="l" t="t" r="r" b="b"/>
            <a:pathLst>
              <a:path w="3172275" h="4444421">
                <a:moveTo>
                  <a:pt x="1210135" y="0"/>
                </a:moveTo>
                <a:lnTo>
                  <a:pt x="2765877" y="0"/>
                </a:lnTo>
                <a:cubicBezTo>
                  <a:pt x="2990323" y="0"/>
                  <a:pt x="3172275" y="181928"/>
                  <a:pt x="3172275" y="406347"/>
                </a:cubicBezTo>
                <a:lnTo>
                  <a:pt x="3172275" y="3333316"/>
                </a:lnTo>
                <a:cubicBezTo>
                  <a:pt x="3172275" y="3550724"/>
                  <a:pt x="2996013" y="3726965"/>
                  <a:pt x="2778577" y="3726965"/>
                </a:cubicBezTo>
                <a:lnTo>
                  <a:pt x="2743652" y="3726965"/>
                </a:lnTo>
                <a:cubicBezTo>
                  <a:pt x="2545508" y="3726965"/>
                  <a:pt x="2384879" y="3887573"/>
                  <a:pt x="2384879" y="4085693"/>
                </a:cubicBezTo>
                <a:cubicBezTo>
                  <a:pt x="2384879" y="4283812"/>
                  <a:pt x="2224250" y="4444421"/>
                  <a:pt x="2026106" y="4444421"/>
                </a:cubicBezTo>
                <a:lnTo>
                  <a:pt x="403689" y="4444421"/>
                </a:lnTo>
                <a:cubicBezTo>
                  <a:pt x="207298" y="4444421"/>
                  <a:pt x="43443" y="4305132"/>
                  <a:pt x="5548" y="4119967"/>
                </a:cubicBezTo>
                <a:lnTo>
                  <a:pt x="0" y="4064943"/>
                </a:lnTo>
                <a:lnTo>
                  <a:pt x="0" y="1271537"/>
                </a:lnTo>
                <a:lnTo>
                  <a:pt x="5483" y="1217153"/>
                </a:lnTo>
                <a:cubicBezTo>
                  <a:pt x="43082" y="1033434"/>
                  <a:pt x="205657" y="895233"/>
                  <a:pt x="400514" y="895233"/>
                </a:cubicBezTo>
                <a:cubicBezTo>
                  <a:pt x="623208" y="895233"/>
                  <a:pt x="803737" y="714726"/>
                  <a:pt x="803737" y="492061"/>
                </a:cubicBezTo>
                <a:lnTo>
                  <a:pt x="803737" y="406347"/>
                </a:lnTo>
                <a:cubicBezTo>
                  <a:pt x="803737" y="181928"/>
                  <a:pt x="985689" y="0"/>
                  <a:pt x="1210135" y="0"/>
                </a:cubicBezTo>
                <a:lnTo>
                  <a:pt x="1210135" y="0"/>
                </a:lnTo>
              </a:path>
            </a:pathLst>
          </a:custGeom>
          <a:blipFill>
            <a:blip r:embed="rId1"/>
            <a:srcRect l="0" r="0" t="46" b="46"/>
            <a:stretch/>
          </a:blipFill>
          <a:ln/>
        </p:spPr>
        <p:txBody>
          <a:bodyPr wrap="square" lIns="90000" tIns="46800" rIns="90000" bIns="46800" rtlCol="0" anchor="ctr"/>
          <a:lstStyle/>
          <a:p>
            <a:pPr indent="0" marL="0">
              <a:buNone/>
            </a:pPr>
            <a:endParaRPr lang="en-US" dirty="0"/>
          </a:p>
        </p:txBody>
      </p:sp>
      <p:sp>
        <p:nvSpPr>
          <p:cNvPr id="5" name="Text 3"/>
          <p:cNvSpPr/>
          <p:nvPr/>
        </p:nvSpPr>
        <p:spPr>
          <a:xfrm>
            <a:off x="635422" y="3012181"/>
            <a:ext cx="2468880" cy="365760"/>
          </a:xfrm>
          <a:custGeom>
            <a:avLst/>
            <a:gdLst/>
            <a:ahLst/>
            <a:cxnLst/>
            <a:rect l="l" t="t" r="r" b="b"/>
            <a:pathLst>
              <a:path w="2468880" h="365760">
                <a:moveTo>
                  <a:pt x="0" y="365760"/>
                </a:moveTo>
                <a:lnTo>
                  <a:pt x="0" y="0"/>
                </a:lnTo>
                <a:lnTo>
                  <a:pt x="2468880" y="0"/>
                </a:lnTo>
                <a:lnTo>
                  <a:pt x="2468880" y="365760"/>
                </a:lnTo>
                <a:lnTo>
                  <a:pt x="0" y="365760"/>
                </a:lnTo>
              </a:path>
            </a:pathLst>
          </a:custGeom>
          <a:noFill/>
          <a:ln/>
        </p:spPr>
        <p:txBody>
          <a:bodyPr wrap="square" lIns="0" tIns="0" rIns="0" bIns="0" rtlCol="0" anchor="t"/>
          <a:lstStyle/>
          <a:p>
            <a:pPr algn="l" marL="0" indent="0">
              <a:lnSpc>
                <a:spcPct val="90000"/>
              </a:lnSpc>
              <a:spcBef>
                <a:spcPts val="1000"/>
              </a:spcBef>
              <a:buNone/>
            </a:pPr>
            <a:r>
              <a:rPr lang="en-US" sz="1400" dirty="0">
                <a:solidFill>
                  <a:srgbClr val="220023"/>
                </a:solidFill>
                <a:latin typeface="Figtree" pitchFamily="34" charset="0"/>
                <a:ea typeface="Figtree" pitchFamily="34" charset="-122"/>
                <a:cs typeface="Figtree" pitchFamily="34" charset="-120"/>
              </a:rPr>
              <a:t>Zayzoon Flask Application</a:t>
            </a:r>
            <a:endParaRPr lang="en-US" sz="1400" dirty="0"/>
          </a:p>
        </p:txBody>
      </p:sp>
      <p:sp>
        <p:nvSpPr>
          <p:cNvPr id="6" name="Text 4"/>
          <p:cNvSpPr/>
          <p:nvPr/>
        </p:nvSpPr>
        <p:spPr>
          <a:xfrm>
            <a:off x="635423" y="3468697"/>
            <a:ext cx="2468880" cy="2743200"/>
          </a:xfrm>
          <a:custGeom>
            <a:avLst/>
            <a:gdLst/>
            <a:ahLst/>
            <a:cxnLst/>
            <a:rect l="l" t="t" r="r" b="b"/>
            <a:pathLst>
              <a:path w="2468880" h="2743200">
                <a:moveTo>
                  <a:pt x="0" y="2743200"/>
                </a:moveTo>
                <a:lnTo>
                  <a:pt x="0" y="0"/>
                </a:lnTo>
                <a:lnTo>
                  <a:pt x="2468880" y="0"/>
                </a:lnTo>
                <a:lnTo>
                  <a:pt x="2468880" y="2743200"/>
                </a:lnTo>
                <a:lnTo>
                  <a:pt x="0" y="2743200"/>
                </a:lnTo>
              </a:path>
            </a:pathLst>
          </a:custGeom>
          <a:noFill/>
          <a:ln/>
        </p:spPr>
        <p:txBody>
          <a:bodyPr wrap="square" lIns="0" tIns="0" rIns="0" bIns="0" rtlCol="0" anchor="t"/>
          <a:lstStyle/>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A containerized web application built using Flask.</a:t>
            </a:r>
            <a:endParaRPr lang="en-US" sz="1050" dirty="0"/>
          </a:p>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Features include rate limiting, HTTPS enforcement, and security headers.</a:t>
            </a:r>
            <a:endParaRPr lang="en-US" sz="1050" dirty="0"/>
          </a:p>
        </p:txBody>
      </p:sp>
      <p:sp>
        <p:nvSpPr>
          <p:cNvPr id="7" name="Text 5"/>
          <p:cNvSpPr/>
          <p:nvPr/>
        </p:nvSpPr>
        <p:spPr>
          <a:xfrm>
            <a:off x="3358194" y="3012181"/>
            <a:ext cx="2468880" cy="365760"/>
          </a:xfrm>
          <a:custGeom>
            <a:avLst/>
            <a:gdLst/>
            <a:ahLst/>
            <a:cxnLst/>
            <a:rect l="l" t="t" r="r" b="b"/>
            <a:pathLst>
              <a:path w="2468880" h="365760">
                <a:moveTo>
                  <a:pt x="0" y="365760"/>
                </a:moveTo>
                <a:lnTo>
                  <a:pt x="0" y="0"/>
                </a:lnTo>
                <a:lnTo>
                  <a:pt x="2468880" y="0"/>
                </a:lnTo>
                <a:lnTo>
                  <a:pt x="2468880" y="365760"/>
                </a:lnTo>
                <a:lnTo>
                  <a:pt x="0" y="365760"/>
                </a:lnTo>
              </a:path>
            </a:pathLst>
          </a:custGeom>
          <a:noFill/>
          <a:ln/>
        </p:spPr>
        <p:txBody>
          <a:bodyPr wrap="square" lIns="0" tIns="0" rIns="0" bIns="0" rtlCol="0" anchor="t"/>
          <a:lstStyle/>
          <a:p>
            <a:pPr algn="l" marL="0" indent="0">
              <a:lnSpc>
                <a:spcPct val="90000"/>
              </a:lnSpc>
              <a:spcBef>
                <a:spcPts val="1000"/>
              </a:spcBef>
              <a:buNone/>
            </a:pPr>
            <a:r>
              <a:rPr lang="en-US" sz="1400" dirty="0">
                <a:solidFill>
                  <a:srgbClr val="220023"/>
                </a:solidFill>
                <a:latin typeface="Figtree" pitchFamily="34" charset="0"/>
                <a:ea typeface="Figtree" pitchFamily="34" charset="-122"/>
                <a:cs typeface="Figtree" pitchFamily="34" charset="-120"/>
              </a:rPr>
              <a:t>Dockerfile</a:t>
            </a:r>
            <a:endParaRPr lang="en-US" sz="1400" dirty="0"/>
          </a:p>
        </p:txBody>
      </p:sp>
      <p:sp>
        <p:nvSpPr>
          <p:cNvPr id="8" name="Text 6"/>
          <p:cNvSpPr/>
          <p:nvPr/>
        </p:nvSpPr>
        <p:spPr>
          <a:xfrm>
            <a:off x="3358195" y="3468697"/>
            <a:ext cx="2468880" cy="2743200"/>
          </a:xfrm>
          <a:custGeom>
            <a:avLst/>
            <a:gdLst/>
            <a:ahLst/>
            <a:cxnLst/>
            <a:rect l="l" t="t" r="r" b="b"/>
            <a:pathLst>
              <a:path w="2468880" h="2743200">
                <a:moveTo>
                  <a:pt x="0" y="2743200"/>
                </a:moveTo>
                <a:lnTo>
                  <a:pt x="0" y="0"/>
                </a:lnTo>
                <a:lnTo>
                  <a:pt x="2468880" y="0"/>
                </a:lnTo>
                <a:lnTo>
                  <a:pt x="2468880" y="2743200"/>
                </a:lnTo>
                <a:lnTo>
                  <a:pt x="0" y="2743200"/>
                </a:lnTo>
              </a:path>
            </a:pathLst>
          </a:custGeom>
          <a:noFill/>
          <a:ln/>
        </p:spPr>
        <p:txBody>
          <a:bodyPr wrap="square" lIns="0" tIns="0" rIns="0" bIns="0" rtlCol="0" anchor="t"/>
          <a:lstStyle/>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Configures a slim Python 3.9 container.</a:t>
            </a:r>
            <a:endParaRPr lang="en-US" sz="1050" dirty="0"/>
          </a:p>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Sets up Gunicorn to serve the Flask application.</a:t>
            </a:r>
            <a:endParaRPr lang="en-US" sz="1050" dirty="0"/>
          </a:p>
        </p:txBody>
      </p:sp>
      <p:sp>
        <p:nvSpPr>
          <p:cNvPr id="9" name="Text 7"/>
          <p:cNvSpPr/>
          <p:nvPr/>
        </p:nvSpPr>
        <p:spPr>
          <a:xfrm>
            <a:off x="6090543" y="3012181"/>
            <a:ext cx="2468880" cy="365760"/>
          </a:xfrm>
          <a:custGeom>
            <a:avLst/>
            <a:gdLst/>
            <a:ahLst/>
            <a:cxnLst/>
            <a:rect l="l" t="t" r="r" b="b"/>
            <a:pathLst>
              <a:path w="2468880" h="365760">
                <a:moveTo>
                  <a:pt x="0" y="365760"/>
                </a:moveTo>
                <a:lnTo>
                  <a:pt x="0" y="0"/>
                </a:lnTo>
                <a:lnTo>
                  <a:pt x="2468880" y="0"/>
                </a:lnTo>
                <a:lnTo>
                  <a:pt x="2468880" y="365760"/>
                </a:lnTo>
                <a:lnTo>
                  <a:pt x="0" y="365760"/>
                </a:lnTo>
              </a:path>
            </a:pathLst>
          </a:custGeom>
          <a:noFill/>
          <a:ln/>
        </p:spPr>
        <p:txBody>
          <a:bodyPr wrap="square" lIns="0" tIns="0" rIns="0" bIns="0" rtlCol="0" anchor="t"/>
          <a:lstStyle/>
          <a:p>
            <a:pPr algn="l" marL="0" indent="0">
              <a:lnSpc>
                <a:spcPct val="90000"/>
              </a:lnSpc>
              <a:spcBef>
                <a:spcPts val="1000"/>
              </a:spcBef>
              <a:buNone/>
            </a:pPr>
            <a:r>
              <a:rPr lang="en-US" sz="1400" dirty="0">
                <a:solidFill>
                  <a:srgbClr val="220023"/>
                </a:solidFill>
                <a:latin typeface="Figtree" pitchFamily="34" charset="0"/>
                <a:ea typeface="Figtree" pitchFamily="34" charset="-122"/>
                <a:cs typeface="Figtree" pitchFamily="34" charset="-120"/>
              </a:rPr>
              <a:t>CloudFormation Template</a:t>
            </a:r>
            <a:endParaRPr lang="en-US" sz="1400" dirty="0"/>
          </a:p>
        </p:txBody>
      </p:sp>
      <p:sp>
        <p:nvSpPr>
          <p:cNvPr id="10" name="Text 8"/>
          <p:cNvSpPr/>
          <p:nvPr/>
        </p:nvSpPr>
        <p:spPr>
          <a:xfrm>
            <a:off x="6090544" y="3468697"/>
            <a:ext cx="2468880" cy="2743200"/>
          </a:xfrm>
          <a:custGeom>
            <a:avLst/>
            <a:gdLst/>
            <a:ahLst/>
            <a:cxnLst/>
            <a:rect l="l" t="t" r="r" b="b"/>
            <a:pathLst>
              <a:path w="2468880" h="2743200">
                <a:moveTo>
                  <a:pt x="0" y="2743200"/>
                </a:moveTo>
                <a:lnTo>
                  <a:pt x="0" y="0"/>
                </a:lnTo>
                <a:lnTo>
                  <a:pt x="2468880" y="0"/>
                </a:lnTo>
                <a:lnTo>
                  <a:pt x="2468880" y="2743200"/>
                </a:lnTo>
                <a:lnTo>
                  <a:pt x="0" y="2743200"/>
                </a:lnTo>
              </a:path>
            </a:pathLst>
          </a:custGeom>
          <a:noFill/>
          <a:ln/>
        </p:spPr>
        <p:txBody>
          <a:bodyPr wrap="square" lIns="0" tIns="0" rIns="0" bIns="0" rtlCol="0" anchor="t"/>
          <a:lstStyle/>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Provisions necessary AWS resources for deployment.</a:t>
            </a:r>
            <a:endParaRPr lang="en-US" sz="1050" dirty="0"/>
          </a:p>
          <a:p>
            <a:pPr algn="l" marL="0" indent="0">
              <a:lnSpc>
                <a:spcPct val="90000"/>
              </a:lnSpc>
              <a:spcBef>
                <a:spcPts val="1000"/>
              </a:spcBef>
              <a:buNone/>
            </a:pPr>
            <a:r>
              <a:rPr lang="en-US" sz="1050" dirty="0">
                <a:solidFill>
                  <a:srgbClr val="220023"/>
                </a:solidFill>
                <a:latin typeface="Figtree" pitchFamily="34" charset="0"/>
                <a:ea typeface="Figtree" pitchFamily="34" charset="-122"/>
                <a:cs typeface="Figtree" pitchFamily="34" charset="-120"/>
              </a:rPr>
              <a:t>Includes configurations for VPC, ECS cluster, and load balancer.</a:t>
            </a:r>
            <a:endParaRPr lang="en-US" sz="1050" dirty="0"/>
          </a:p>
        </p:txBody>
      </p:sp>
      <p:sp>
        <p:nvSpPr>
          <p:cNvPr id="11" name="Text 9"/>
          <p:cNvSpPr/>
          <p:nvPr/>
        </p:nvSpPr>
        <p:spPr>
          <a:xfrm>
            <a:off x="634996" y="2578211"/>
            <a:ext cx="301752" cy="301752"/>
          </a:xfrm>
          <a:custGeom>
            <a:avLst/>
            <a:gdLst/>
            <a:ahLst/>
            <a:cxnLst/>
            <a:rect l="l" t="t" r="r" b="b"/>
            <a:pathLst>
              <a:path w="301752" h="301752">
                <a:moveTo>
                  <a:pt x="122587" y="115986"/>
                </a:moveTo>
                <a:cubicBezTo>
                  <a:pt x="122587" y="128186"/>
                  <a:pt x="119169" y="140150"/>
                  <a:pt x="112803" y="150581"/>
                </a:cubicBezTo>
                <a:lnTo>
                  <a:pt x="89406" y="188595"/>
                </a:lnTo>
                <a:lnTo>
                  <a:pt x="212346" y="188595"/>
                </a:lnTo>
                <a:lnTo>
                  <a:pt x="188949" y="150581"/>
                </a:lnTo>
                <a:cubicBezTo>
                  <a:pt x="182525" y="140150"/>
                  <a:pt x="179165" y="128186"/>
                  <a:pt x="179165" y="115986"/>
                </a:cubicBezTo>
                <a:lnTo>
                  <a:pt x="179165" y="28289"/>
                </a:lnTo>
                <a:lnTo>
                  <a:pt x="122587" y="28289"/>
                </a:lnTo>
                <a:lnTo>
                  <a:pt x="122587" y="115986"/>
                </a:lnTo>
                <a:moveTo>
                  <a:pt x="207455" y="28289"/>
                </a:moveTo>
                <a:lnTo>
                  <a:pt x="207455" y="115986"/>
                </a:lnTo>
                <a:cubicBezTo>
                  <a:pt x="207455" y="122940"/>
                  <a:pt x="209399" y="129836"/>
                  <a:pt x="213053" y="135729"/>
                </a:cubicBezTo>
                <a:lnTo>
                  <a:pt x="276822" y="239398"/>
                </a:lnTo>
                <a:cubicBezTo>
                  <a:pt x="280771" y="245822"/>
                  <a:pt x="282892" y="253248"/>
                  <a:pt x="282892" y="260850"/>
                </a:cubicBezTo>
                <a:cubicBezTo>
                  <a:pt x="282892" y="283423"/>
                  <a:pt x="264563" y="301752"/>
                  <a:pt x="241991" y="301752"/>
                </a:cubicBezTo>
                <a:lnTo>
                  <a:pt x="59761" y="301752"/>
                </a:lnTo>
                <a:cubicBezTo>
                  <a:pt x="37188" y="301752"/>
                  <a:pt x="18859" y="283423"/>
                  <a:pt x="18859" y="260850"/>
                </a:cubicBezTo>
                <a:cubicBezTo>
                  <a:pt x="18859" y="253307"/>
                  <a:pt x="20981" y="245881"/>
                  <a:pt x="24930" y="239398"/>
                </a:cubicBezTo>
                <a:lnTo>
                  <a:pt x="88698" y="135788"/>
                </a:lnTo>
                <a:cubicBezTo>
                  <a:pt x="92352" y="129836"/>
                  <a:pt x="94297" y="122999"/>
                  <a:pt x="94297" y="116045"/>
                </a:cubicBezTo>
                <a:lnTo>
                  <a:pt x="94297" y="28289"/>
                </a:lnTo>
                <a:lnTo>
                  <a:pt x="89582" y="28289"/>
                </a:lnTo>
                <a:cubicBezTo>
                  <a:pt x="81744" y="28289"/>
                  <a:pt x="75438" y="21983"/>
                  <a:pt x="75438" y="14145"/>
                </a:cubicBezTo>
                <a:cubicBezTo>
                  <a:pt x="75438" y="6306"/>
                  <a:pt x="81744" y="0"/>
                  <a:pt x="89582" y="0"/>
                </a:cubicBezTo>
                <a:lnTo>
                  <a:pt x="113157" y="0"/>
                </a:lnTo>
                <a:lnTo>
                  <a:pt x="188595" y="0"/>
                </a:lnTo>
                <a:lnTo>
                  <a:pt x="212169" y="0"/>
                </a:lnTo>
                <a:cubicBezTo>
                  <a:pt x="220008" y="0"/>
                  <a:pt x="226314" y="6306"/>
                  <a:pt x="226314" y="14145"/>
                </a:cubicBezTo>
                <a:cubicBezTo>
                  <a:pt x="226314" y="21983"/>
                  <a:pt x="220008" y="28289"/>
                  <a:pt x="212169" y="28289"/>
                </a:cubicBezTo>
                <a:lnTo>
                  <a:pt x="207455" y="28289"/>
                </a:lnTo>
              </a:path>
            </a:pathLst>
          </a:custGeom>
          <a:solidFill>
            <a:srgbClr val="86008D"/>
          </a:solidFill>
          <a:ln/>
        </p:spPr>
        <p:txBody>
          <a:bodyPr wrap="square" lIns="90000" tIns="46800" rIns="90000" bIns="46800" rtlCol="0" anchor="ctr"/>
          <a:lstStyle/>
          <a:p>
            <a:pPr indent="0" marL="0">
              <a:buNone/>
            </a:pPr>
            <a:endParaRPr lang="en-US" dirty="0"/>
          </a:p>
        </p:txBody>
      </p:sp>
      <p:sp>
        <p:nvSpPr>
          <p:cNvPr id="12" name="Text 10"/>
          <p:cNvSpPr/>
          <p:nvPr/>
        </p:nvSpPr>
        <p:spPr>
          <a:xfrm>
            <a:off x="3358194" y="2578211"/>
            <a:ext cx="301752" cy="301752"/>
          </a:xfrm>
          <a:custGeom>
            <a:avLst/>
            <a:gdLst/>
            <a:ahLst/>
            <a:cxnLst/>
            <a:rect l="l" t="t" r="r" b="b"/>
            <a:pathLst>
              <a:path w="301752" h="301752">
                <a:moveTo>
                  <a:pt x="37719" y="47149"/>
                </a:moveTo>
                <a:cubicBezTo>
                  <a:pt x="32533" y="47149"/>
                  <a:pt x="28289" y="51392"/>
                  <a:pt x="28289" y="56579"/>
                </a:cubicBezTo>
                <a:lnTo>
                  <a:pt x="28289" y="94298"/>
                </a:lnTo>
                <a:cubicBezTo>
                  <a:pt x="28289" y="99484"/>
                  <a:pt x="32533" y="103727"/>
                  <a:pt x="37719" y="103727"/>
                </a:cubicBezTo>
                <a:lnTo>
                  <a:pt x="264033" y="103727"/>
                </a:lnTo>
                <a:cubicBezTo>
                  <a:pt x="269219" y="103727"/>
                  <a:pt x="273463" y="99484"/>
                  <a:pt x="273463" y="94298"/>
                </a:cubicBezTo>
                <a:lnTo>
                  <a:pt x="273463" y="56579"/>
                </a:lnTo>
                <a:cubicBezTo>
                  <a:pt x="273463" y="51392"/>
                  <a:pt x="269219" y="47149"/>
                  <a:pt x="264033" y="47149"/>
                </a:cubicBezTo>
                <a:lnTo>
                  <a:pt x="37719" y="47149"/>
                </a:lnTo>
                <a:moveTo>
                  <a:pt x="0" y="56579"/>
                </a:moveTo>
                <a:cubicBezTo>
                  <a:pt x="0" y="35774"/>
                  <a:pt x="16915" y="18860"/>
                  <a:pt x="37719" y="18860"/>
                </a:cubicBezTo>
                <a:lnTo>
                  <a:pt x="264033" y="18860"/>
                </a:lnTo>
                <a:cubicBezTo>
                  <a:pt x="284837" y="18860"/>
                  <a:pt x="301752" y="35774"/>
                  <a:pt x="301752" y="56579"/>
                </a:cubicBezTo>
                <a:lnTo>
                  <a:pt x="301752" y="94298"/>
                </a:lnTo>
                <a:cubicBezTo>
                  <a:pt x="301752" y="115102"/>
                  <a:pt x="284837" y="132017"/>
                  <a:pt x="264033" y="132017"/>
                </a:cubicBezTo>
                <a:lnTo>
                  <a:pt x="37719" y="132017"/>
                </a:lnTo>
                <a:cubicBezTo>
                  <a:pt x="16915" y="132017"/>
                  <a:pt x="0" y="115102"/>
                  <a:pt x="0" y="94297"/>
                </a:cubicBezTo>
                <a:lnTo>
                  <a:pt x="0" y="56579"/>
                </a:lnTo>
                <a:moveTo>
                  <a:pt x="37719" y="198025"/>
                </a:moveTo>
                <a:cubicBezTo>
                  <a:pt x="32533" y="198025"/>
                  <a:pt x="28289" y="202268"/>
                  <a:pt x="28289" y="207454"/>
                </a:cubicBezTo>
                <a:lnTo>
                  <a:pt x="28289" y="245174"/>
                </a:lnTo>
                <a:cubicBezTo>
                  <a:pt x="28289" y="250360"/>
                  <a:pt x="32533" y="254603"/>
                  <a:pt x="37719" y="254603"/>
                </a:cubicBezTo>
                <a:lnTo>
                  <a:pt x="264033" y="254603"/>
                </a:lnTo>
                <a:cubicBezTo>
                  <a:pt x="269219" y="254603"/>
                  <a:pt x="273463" y="250360"/>
                  <a:pt x="273463" y="245174"/>
                </a:cubicBezTo>
                <a:lnTo>
                  <a:pt x="273463" y="207454"/>
                </a:lnTo>
                <a:cubicBezTo>
                  <a:pt x="273463" y="202268"/>
                  <a:pt x="269219" y="198025"/>
                  <a:pt x="264033" y="198025"/>
                </a:cubicBezTo>
                <a:lnTo>
                  <a:pt x="37719" y="198025"/>
                </a:lnTo>
                <a:moveTo>
                  <a:pt x="0" y="207455"/>
                </a:moveTo>
                <a:cubicBezTo>
                  <a:pt x="0" y="186650"/>
                  <a:pt x="16915" y="169736"/>
                  <a:pt x="37719" y="169736"/>
                </a:cubicBezTo>
                <a:lnTo>
                  <a:pt x="264033" y="169736"/>
                </a:lnTo>
                <a:cubicBezTo>
                  <a:pt x="284837" y="169736"/>
                  <a:pt x="301752" y="186650"/>
                  <a:pt x="301752" y="207455"/>
                </a:cubicBezTo>
                <a:lnTo>
                  <a:pt x="301752" y="245174"/>
                </a:lnTo>
                <a:cubicBezTo>
                  <a:pt x="301752" y="265978"/>
                  <a:pt x="284837" y="282893"/>
                  <a:pt x="264033" y="282893"/>
                </a:cubicBezTo>
                <a:lnTo>
                  <a:pt x="37719" y="282893"/>
                </a:lnTo>
                <a:cubicBezTo>
                  <a:pt x="16915" y="282893"/>
                  <a:pt x="0" y="265978"/>
                  <a:pt x="0" y="245174"/>
                </a:cubicBezTo>
                <a:lnTo>
                  <a:pt x="0" y="207455"/>
                </a:lnTo>
                <a:moveTo>
                  <a:pt x="231029" y="226314"/>
                </a:moveTo>
                <a:cubicBezTo>
                  <a:pt x="231029" y="218502"/>
                  <a:pt x="237362" y="212169"/>
                  <a:pt x="245174" y="212169"/>
                </a:cubicBezTo>
                <a:cubicBezTo>
                  <a:pt x="252985" y="212169"/>
                  <a:pt x="259318" y="218502"/>
                  <a:pt x="259318" y="226314"/>
                </a:cubicBezTo>
                <a:cubicBezTo>
                  <a:pt x="259318" y="234126"/>
                  <a:pt x="252985" y="240459"/>
                  <a:pt x="245174" y="240459"/>
                </a:cubicBezTo>
                <a:cubicBezTo>
                  <a:pt x="237362" y="240459"/>
                  <a:pt x="231029" y="234126"/>
                  <a:pt x="231029" y="226314"/>
                </a:cubicBezTo>
                <a:moveTo>
                  <a:pt x="245174" y="61293"/>
                </a:moveTo>
                <a:cubicBezTo>
                  <a:pt x="252985" y="61293"/>
                  <a:pt x="259318" y="67626"/>
                  <a:pt x="259318" y="75438"/>
                </a:cubicBezTo>
                <a:cubicBezTo>
                  <a:pt x="259318" y="83250"/>
                  <a:pt x="252985" y="89583"/>
                  <a:pt x="245174" y="89583"/>
                </a:cubicBezTo>
                <a:cubicBezTo>
                  <a:pt x="237362" y="89583"/>
                  <a:pt x="231029" y="83250"/>
                  <a:pt x="231029" y="75438"/>
                </a:cubicBezTo>
                <a:cubicBezTo>
                  <a:pt x="231029" y="67626"/>
                  <a:pt x="237362" y="61293"/>
                  <a:pt x="245174" y="61293"/>
                </a:cubicBezTo>
                <a:lnTo>
                  <a:pt x="245174" y="61293"/>
                </a:lnTo>
                <a:moveTo>
                  <a:pt x="193310" y="226314"/>
                </a:moveTo>
                <a:cubicBezTo>
                  <a:pt x="193310" y="218502"/>
                  <a:pt x="199643" y="212169"/>
                  <a:pt x="207455" y="212169"/>
                </a:cubicBezTo>
                <a:cubicBezTo>
                  <a:pt x="215266" y="212169"/>
                  <a:pt x="221599" y="218502"/>
                  <a:pt x="221599" y="226314"/>
                </a:cubicBezTo>
                <a:cubicBezTo>
                  <a:pt x="221599" y="234126"/>
                  <a:pt x="215266" y="240459"/>
                  <a:pt x="207455" y="240459"/>
                </a:cubicBezTo>
                <a:cubicBezTo>
                  <a:pt x="199643" y="240459"/>
                  <a:pt x="193310" y="234126"/>
                  <a:pt x="193310" y="226314"/>
                </a:cubicBezTo>
                <a:moveTo>
                  <a:pt x="207455" y="61293"/>
                </a:moveTo>
                <a:cubicBezTo>
                  <a:pt x="215266" y="61293"/>
                  <a:pt x="221599" y="67626"/>
                  <a:pt x="221599" y="75438"/>
                </a:cubicBezTo>
                <a:cubicBezTo>
                  <a:pt x="221599" y="83250"/>
                  <a:pt x="215266" y="89583"/>
                  <a:pt x="207455" y="89583"/>
                </a:cubicBezTo>
                <a:cubicBezTo>
                  <a:pt x="199643" y="89583"/>
                  <a:pt x="193310" y="83250"/>
                  <a:pt x="193310" y="75438"/>
                </a:cubicBezTo>
                <a:cubicBezTo>
                  <a:pt x="193310" y="67626"/>
                  <a:pt x="199643" y="61293"/>
                  <a:pt x="207455" y="61293"/>
                </a:cubicBezTo>
                <a:lnTo>
                  <a:pt x="207455" y="61293"/>
                </a:lnTo>
              </a:path>
            </a:pathLst>
          </a:custGeom>
          <a:solidFill>
            <a:srgbClr val="86008D"/>
          </a:solidFill>
          <a:ln/>
        </p:spPr>
        <p:txBody>
          <a:bodyPr wrap="square" lIns="90000" tIns="46800" rIns="90000" bIns="46800" rtlCol="0" anchor="ctr"/>
          <a:lstStyle/>
          <a:p>
            <a:pPr indent="0" marL="0">
              <a:buNone/>
            </a:pPr>
            <a:endParaRPr lang="en-US" dirty="0"/>
          </a:p>
        </p:txBody>
      </p:sp>
      <p:sp>
        <p:nvSpPr>
          <p:cNvPr id="13" name="Text 11"/>
          <p:cNvSpPr/>
          <p:nvPr/>
        </p:nvSpPr>
        <p:spPr>
          <a:xfrm>
            <a:off x="6090544" y="2578211"/>
            <a:ext cx="301752" cy="301752"/>
          </a:xfrm>
          <a:custGeom>
            <a:avLst/>
            <a:gdLst/>
            <a:ahLst/>
            <a:cxnLst/>
            <a:rect l="l" t="t" r="r" b="b"/>
            <a:pathLst>
              <a:path w="301752" h="301752">
                <a:moveTo>
                  <a:pt x="193687" y="93449"/>
                </a:moveTo>
                <a:cubicBezTo>
                  <a:pt x="184587" y="97504"/>
                  <a:pt x="173885" y="95099"/>
                  <a:pt x="167331" y="87555"/>
                </a:cubicBezTo>
                <a:cubicBezTo>
                  <a:pt x="156911" y="75485"/>
                  <a:pt x="141588" y="67894"/>
                  <a:pt x="124473" y="67894"/>
                </a:cubicBezTo>
                <a:cubicBezTo>
                  <a:pt x="93213" y="67894"/>
                  <a:pt x="67894" y="93213"/>
                  <a:pt x="67894" y="124473"/>
                </a:cubicBezTo>
                <a:lnTo>
                  <a:pt x="67894" y="124473"/>
                </a:lnTo>
                <a:lnTo>
                  <a:pt x="67894" y="124473"/>
                </a:lnTo>
                <a:lnTo>
                  <a:pt x="67894" y="124567"/>
                </a:lnTo>
                <a:cubicBezTo>
                  <a:pt x="67894" y="134185"/>
                  <a:pt x="61859" y="142719"/>
                  <a:pt x="52807" y="145925"/>
                </a:cubicBezTo>
                <a:cubicBezTo>
                  <a:pt x="35173" y="152149"/>
                  <a:pt x="22631" y="168934"/>
                  <a:pt x="22631" y="188595"/>
                </a:cubicBezTo>
                <a:cubicBezTo>
                  <a:pt x="22631" y="213584"/>
                  <a:pt x="42905" y="233858"/>
                  <a:pt x="67894" y="233858"/>
                </a:cubicBezTo>
                <a:lnTo>
                  <a:pt x="237630" y="233858"/>
                </a:lnTo>
                <a:lnTo>
                  <a:pt x="239186" y="233858"/>
                </a:lnTo>
                <a:cubicBezTo>
                  <a:pt x="239469" y="233811"/>
                  <a:pt x="239799" y="233811"/>
                  <a:pt x="240081" y="233764"/>
                </a:cubicBezTo>
                <a:cubicBezTo>
                  <a:pt x="261864" y="232490"/>
                  <a:pt x="279121" y="214433"/>
                  <a:pt x="279121" y="192367"/>
                </a:cubicBezTo>
                <a:cubicBezTo>
                  <a:pt x="279121" y="175393"/>
                  <a:pt x="268936" y="160730"/>
                  <a:pt x="254226" y="154318"/>
                </a:cubicBezTo>
                <a:cubicBezTo>
                  <a:pt x="244749" y="150169"/>
                  <a:pt x="239327" y="140173"/>
                  <a:pt x="240977" y="129942"/>
                </a:cubicBezTo>
                <a:cubicBezTo>
                  <a:pt x="241260" y="128150"/>
                  <a:pt x="241402" y="126312"/>
                  <a:pt x="241402" y="124426"/>
                </a:cubicBezTo>
                <a:cubicBezTo>
                  <a:pt x="241402" y="105660"/>
                  <a:pt x="226220" y="90478"/>
                  <a:pt x="207454" y="90478"/>
                </a:cubicBezTo>
                <a:cubicBezTo>
                  <a:pt x="202504" y="90478"/>
                  <a:pt x="197836" y="91516"/>
                  <a:pt x="193687" y="93402"/>
                </a:cubicBezTo>
                <a:lnTo>
                  <a:pt x="193687" y="93449"/>
                </a:lnTo>
                <a:moveTo>
                  <a:pt x="241402" y="256395"/>
                </a:moveTo>
                <a:lnTo>
                  <a:pt x="241402" y="256489"/>
                </a:lnTo>
                <a:lnTo>
                  <a:pt x="237630" y="256489"/>
                </a:lnTo>
                <a:lnTo>
                  <a:pt x="218770" y="256489"/>
                </a:lnTo>
                <a:lnTo>
                  <a:pt x="67894" y="256489"/>
                </a:lnTo>
                <a:cubicBezTo>
                  <a:pt x="30411" y="256489"/>
                  <a:pt x="0" y="226078"/>
                  <a:pt x="0" y="188595"/>
                </a:cubicBezTo>
                <a:cubicBezTo>
                  <a:pt x="0" y="159033"/>
                  <a:pt x="18907" y="133902"/>
                  <a:pt x="45263" y="124567"/>
                </a:cubicBezTo>
                <a:lnTo>
                  <a:pt x="45263" y="124473"/>
                </a:lnTo>
                <a:cubicBezTo>
                  <a:pt x="45263" y="80719"/>
                  <a:pt x="80719" y="45263"/>
                  <a:pt x="124473" y="45263"/>
                </a:cubicBezTo>
                <a:cubicBezTo>
                  <a:pt x="148471" y="45263"/>
                  <a:pt x="169924" y="55918"/>
                  <a:pt x="184493" y="72751"/>
                </a:cubicBezTo>
                <a:cubicBezTo>
                  <a:pt x="191518" y="69639"/>
                  <a:pt x="199251" y="67894"/>
                  <a:pt x="207455" y="67894"/>
                </a:cubicBezTo>
                <a:cubicBezTo>
                  <a:pt x="238714" y="67894"/>
                  <a:pt x="264033" y="93213"/>
                  <a:pt x="264033" y="124473"/>
                </a:cubicBezTo>
                <a:cubicBezTo>
                  <a:pt x="264033" y="127585"/>
                  <a:pt x="263797" y="130602"/>
                  <a:pt x="263326" y="133572"/>
                </a:cubicBezTo>
                <a:cubicBezTo>
                  <a:pt x="285957" y="143474"/>
                  <a:pt x="301752" y="166058"/>
                  <a:pt x="301752" y="192367"/>
                </a:cubicBezTo>
                <a:cubicBezTo>
                  <a:pt x="301752" y="226503"/>
                  <a:pt x="275066" y="254415"/>
                  <a:pt x="241402" y="256395"/>
                </a:cubicBezTo>
                <a:lnTo>
                  <a:pt x="241402" y="256395"/>
                </a:lnTo>
              </a:path>
            </a:pathLst>
          </a:custGeom>
          <a:solidFill>
            <a:srgbClr val="86008D"/>
          </a:solidFill>
          <a:ln/>
        </p:spPr>
        <p:txBody>
          <a:bodyPr wrap="square" lIns="90000" tIns="46800" rIns="90000" bIns="46800" rtlCol="0" anchor="ctr"/>
          <a:lstStyle/>
          <a:p>
            <a:pPr indent="0" marL="0">
              <a:buNone/>
            </a:pPr>
            <a:endParaRPr lang="en-US" dirty="0"/>
          </a:p>
        </p:txBody>
      </p:sp>
      <p:sp>
        <p:nvSpPr>
          <p:cNvPr id="14" name="Text 12"/>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1</a:t>
            </a:r>
            <a:endParaRPr lang="en-US" sz="800" dirty="0"/>
          </a:p>
        </p:txBody>
      </p:sp>
      <p:sp>
        <p:nvSpPr>
          <p:cNvPr id="15" name="Text 13"/>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16" name="Text 14"/>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7" name="Text 15"/>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18" name="Text 16"/>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0794945" y="1007508"/>
            <a:ext cx="761996" cy="761901"/>
          </a:xfrm>
          <a:custGeom>
            <a:avLst/>
            <a:gdLst/>
            <a:ahLst/>
            <a:cxnLst/>
            <a:rect l="l" t="t" r="r" b="b"/>
            <a:pathLst>
              <a:path w="761996" h="761901">
                <a:moveTo>
                  <a:pt x="255999" y="761901"/>
                </a:moveTo>
                <a:cubicBezTo>
                  <a:pt x="114615" y="761901"/>
                  <a:pt x="0" y="647287"/>
                  <a:pt x="0" y="505902"/>
                </a:cubicBezTo>
                <a:lnTo>
                  <a:pt x="0" y="255999"/>
                </a:lnTo>
                <a:cubicBezTo>
                  <a:pt x="0" y="114615"/>
                  <a:pt x="114615" y="0"/>
                  <a:pt x="255999" y="0"/>
                </a:cubicBezTo>
                <a:lnTo>
                  <a:pt x="505997" y="0"/>
                </a:lnTo>
                <a:cubicBezTo>
                  <a:pt x="647381" y="0"/>
                  <a:pt x="761996" y="114615"/>
                  <a:pt x="761996" y="255999"/>
                </a:cubicBezTo>
                <a:lnTo>
                  <a:pt x="761996" y="505902"/>
                </a:lnTo>
                <a:cubicBezTo>
                  <a:pt x="761996" y="647287"/>
                  <a:pt x="647381" y="761901"/>
                  <a:pt x="505997" y="761901"/>
                </a:cubicBezTo>
                <a:lnTo>
                  <a:pt x="255999" y="761901"/>
                </a:lnTo>
              </a:path>
            </a:pathLst>
          </a:custGeom>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10794945" y="1769409"/>
            <a:ext cx="761996" cy="761901"/>
          </a:xfrm>
          <a:custGeom>
            <a:avLst/>
            <a:gdLst/>
            <a:ahLst/>
            <a:cxnLst/>
            <a:rect l="l" t="t" r="r" b="b"/>
            <a:pathLst>
              <a:path w="761996" h="761901">
                <a:moveTo>
                  <a:pt x="255999" y="761901"/>
                </a:moveTo>
                <a:cubicBezTo>
                  <a:pt x="114615" y="761901"/>
                  <a:pt x="0" y="647287"/>
                  <a:pt x="0" y="505902"/>
                </a:cubicBezTo>
                <a:lnTo>
                  <a:pt x="0" y="255999"/>
                </a:lnTo>
                <a:cubicBezTo>
                  <a:pt x="0" y="114615"/>
                  <a:pt x="114615" y="0"/>
                  <a:pt x="255999" y="0"/>
                </a:cubicBezTo>
                <a:lnTo>
                  <a:pt x="505997" y="0"/>
                </a:lnTo>
                <a:cubicBezTo>
                  <a:pt x="647381" y="0"/>
                  <a:pt x="761996" y="114615"/>
                  <a:pt x="761996" y="255999"/>
                </a:cubicBezTo>
                <a:lnTo>
                  <a:pt x="761996" y="505902"/>
                </a:lnTo>
                <a:cubicBezTo>
                  <a:pt x="761996" y="647287"/>
                  <a:pt x="647381" y="761901"/>
                  <a:pt x="505997" y="761901"/>
                </a:cubicBezTo>
                <a:lnTo>
                  <a:pt x="255999" y="761901"/>
                </a:lnTo>
              </a:path>
            </a:pathLst>
          </a:custGeom>
          <a:solidFill>
            <a:srgbClr val="FBB5FF">
              <a:alpha val="50000"/>
            </a:srgbClr>
          </a:solidFill>
          <a:ln/>
        </p:spPr>
        <p:txBody>
          <a:bodyPr wrap="square" lIns="90000" tIns="46800" rIns="90000" bIns="46800" rtlCol="0" anchor="t"/>
          <a:lstStyle/>
          <a:p>
            <a:pPr algn="l" marL="0" indent="0">
              <a:lnSpc>
                <a:spcPct val="83333"/>
              </a:lnSpc>
              <a:buNone/>
            </a:pPr>
            <a:endParaRPr lang="en-US" sz="1800" dirty="0"/>
          </a:p>
        </p:txBody>
      </p:sp>
      <p:sp>
        <p:nvSpPr>
          <p:cNvPr id="4" name="Text 2"/>
          <p:cNvSpPr/>
          <p:nvPr/>
        </p:nvSpPr>
        <p:spPr>
          <a:xfrm>
            <a:off x="10032961" y="1769409"/>
            <a:ext cx="761996" cy="761901"/>
          </a:xfrm>
          <a:custGeom>
            <a:avLst/>
            <a:gdLst/>
            <a:ahLst/>
            <a:cxnLst/>
            <a:rect l="l" t="t" r="r" b="b"/>
            <a:pathLst>
              <a:path w="761996" h="761901">
                <a:moveTo>
                  <a:pt x="255999" y="761901"/>
                </a:moveTo>
                <a:cubicBezTo>
                  <a:pt x="114615" y="761901"/>
                  <a:pt x="0" y="647287"/>
                  <a:pt x="0" y="505902"/>
                </a:cubicBezTo>
                <a:lnTo>
                  <a:pt x="0" y="255999"/>
                </a:lnTo>
                <a:cubicBezTo>
                  <a:pt x="0" y="114615"/>
                  <a:pt x="114615" y="0"/>
                  <a:pt x="255999" y="0"/>
                </a:cubicBezTo>
                <a:lnTo>
                  <a:pt x="505997" y="0"/>
                </a:lnTo>
                <a:cubicBezTo>
                  <a:pt x="647381" y="0"/>
                  <a:pt x="761996" y="114615"/>
                  <a:pt x="761996" y="255999"/>
                </a:cubicBezTo>
                <a:lnTo>
                  <a:pt x="761996" y="505902"/>
                </a:lnTo>
                <a:cubicBezTo>
                  <a:pt x="761996" y="647287"/>
                  <a:pt x="647381" y="761901"/>
                  <a:pt x="505997" y="761901"/>
                </a:cubicBezTo>
                <a:lnTo>
                  <a:pt x="255999" y="761901"/>
                </a:lnTo>
              </a:path>
            </a:pathLst>
          </a:custGeom>
          <a:solidFill>
            <a:srgbClr val="FBB5FF">
              <a:alpha val="20000"/>
            </a:srgbClr>
          </a:solidFill>
          <a:ln/>
        </p:spPr>
        <p:txBody>
          <a:bodyPr wrap="square" lIns="90000" tIns="46800" rIns="90000" bIns="46800" rtlCol="0" anchor="t"/>
          <a:lstStyle/>
          <a:p>
            <a:pPr algn="l" marL="0" indent="0">
              <a:lnSpc>
                <a:spcPct val="83333"/>
              </a:lnSpc>
              <a:buNone/>
            </a:pPr>
            <a:endParaRPr lang="en-US" sz="1800" dirty="0"/>
          </a:p>
        </p:txBody>
      </p:sp>
      <p:sp>
        <p:nvSpPr>
          <p:cNvPr id="5" name="Text 3"/>
          <p:cNvSpPr/>
          <p:nvPr/>
        </p:nvSpPr>
        <p:spPr>
          <a:xfrm>
            <a:off x="10032961" y="1007508"/>
            <a:ext cx="761996" cy="761901"/>
          </a:xfrm>
          <a:custGeom>
            <a:avLst/>
            <a:gdLst/>
            <a:ahLst/>
            <a:cxnLst/>
            <a:rect l="l" t="t" r="r" b="b"/>
            <a:pathLst>
              <a:path w="761996" h="761901">
                <a:moveTo>
                  <a:pt x="255999" y="761901"/>
                </a:moveTo>
                <a:cubicBezTo>
                  <a:pt x="114615" y="761901"/>
                  <a:pt x="0" y="647287"/>
                  <a:pt x="0" y="505902"/>
                </a:cubicBezTo>
                <a:lnTo>
                  <a:pt x="0" y="255999"/>
                </a:lnTo>
                <a:cubicBezTo>
                  <a:pt x="0" y="114615"/>
                  <a:pt x="114615" y="0"/>
                  <a:pt x="255999" y="0"/>
                </a:cubicBezTo>
                <a:lnTo>
                  <a:pt x="505997" y="0"/>
                </a:lnTo>
                <a:cubicBezTo>
                  <a:pt x="647381" y="0"/>
                  <a:pt x="761996" y="114615"/>
                  <a:pt x="761996" y="255999"/>
                </a:cubicBezTo>
                <a:lnTo>
                  <a:pt x="761996" y="505902"/>
                </a:lnTo>
                <a:cubicBezTo>
                  <a:pt x="761996" y="647287"/>
                  <a:pt x="647381" y="761901"/>
                  <a:pt x="505997" y="761901"/>
                </a:cubicBezTo>
                <a:lnTo>
                  <a:pt x="255999" y="761901"/>
                </a:lnTo>
              </a:path>
            </a:pathLst>
          </a:custGeom>
          <a:solidFill>
            <a:srgbClr val="86008D"/>
          </a:solidFill>
          <a:ln/>
        </p:spPr>
        <p:txBody>
          <a:bodyPr wrap="square" lIns="90000" tIns="46800" rIns="90000" bIns="46800" rtlCol="0" anchor="t"/>
          <a:lstStyle/>
          <a:p>
            <a:pPr algn="l" marL="0" indent="0">
              <a:lnSpc>
                <a:spcPct val="83333"/>
              </a:lnSpc>
              <a:buNone/>
            </a:pPr>
            <a:endParaRPr lang="en-US" sz="1800" dirty="0"/>
          </a:p>
        </p:txBody>
      </p:sp>
      <p:sp>
        <p:nvSpPr>
          <p:cNvPr id="6" name="Text 4"/>
          <p:cNvSpPr/>
          <p:nvPr/>
        </p:nvSpPr>
        <p:spPr>
          <a:xfrm>
            <a:off x="634996" y="1255304"/>
            <a:ext cx="7928989" cy="914400"/>
          </a:xfrm>
          <a:custGeom>
            <a:avLst/>
            <a:gdLst/>
            <a:ahLst/>
            <a:cxnLst/>
            <a:rect l="l" t="t" r="r" b="b"/>
            <a:pathLst>
              <a:path w="7928989" h="914400">
                <a:moveTo>
                  <a:pt x="0" y="914400"/>
                </a:moveTo>
                <a:lnTo>
                  <a:pt x="0" y="0"/>
                </a:lnTo>
                <a:lnTo>
                  <a:pt x="7928989" y="0"/>
                </a:lnTo>
                <a:lnTo>
                  <a:pt x="7928989" y="914400"/>
                </a:lnTo>
                <a:lnTo>
                  <a:pt x="0" y="914400"/>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Flask Application Structure</a:t>
            </a:r>
            <a:endParaRPr lang="en-US" sz="2800" dirty="0"/>
          </a:p>
        </p:txBody>
      </p:sp>
      <p:sp>
        <p:nvSpPr>
          <p:cNvPr id="7" name="Text 5"/>
          <p:cNvSpPr/>
          <p:nvPr/>
        </p:nvSpPr>
        <p:spPr>
          <a:xfrm>
            <a:off x="8128002" y="4848852"/>
            <a:ext cx="3428574" cy="1535415"/>
          </a:xfrm>
          <a:custGeom>
            <a:avLst/>
            <a:gdLst/>
            <a:ahLst/>
            <a:cxnLst/>
            <a:rect l="l" t="t" r="r" b="b"/>
            <a:pathLst>
              <a:path w="3428574" h="1535415">
                <a:moveTo>
                  <a:pt x="65301" y="1535415"/>
                </a:moveTo>
                <a:cubicBezTo>
                  <a:pt x="29236" y="1535415"/>
                  <a:pt x="0" y="1506179"/>
                  <a:pt x="0" y="1470114"/>
                </a:cubicBezTo>
                <a:lnTo>
                  <a:pt x="0" y="65301"/>
                </a:lnTo>
                <a:cubicBezTo>
                  <a:pt x="0" y="29236"/>
                  <a:pt x="29236" y="0"/>
                  <a:pt x="65301" y="0"/>
                </a:cubicBezTo>
                <a:lnTo>
                  <a:pt x="3363273" y="0"/>
                </a:lnTo>
                <a:cubicBezTo>
                  <a:pt x="3399338" y="0"/>
                  <a:pt x="3428574" y="29236"/>
                  <a:pt x="3428574" y="65301"/>
                </a:cubicBezTo>
                <a:lnTo>
                  <a:pt x="3428574" y="1470114"/>
                </a:lnTo>
                <a:cubicBezTo>
                  <a:pt x="3428574" y="1506179"/>
                  <a:pt x="3399338" y="1535415"/>
                  <a:pt x="3363273" y="1535415"/>
                </a:cubicBezTo>
                <a:lnTo>
                  <a:pt x="65301" y="1535415"/>
                </a:lnTo>
              </a:path>
            </a:pathLst>
          </a:custGeom>
          <a:blipFill>
            <a:blip r:embed="rId1"/>
            <a:srcRect l="19" r="19" t="0" b="0"/>
            <a:stretch/>
          </a:blipFill>
          <a:ln/>
        </p:spPr>
        <p:txBody>
          <a:bodyPr wrap="square" lIns="90000" tIns="46800" rIns="90000" bIns="46800" rtlCol="0" anchor="ctr"/>
          <a:lstStyle/>
          <a:p>
            <a:pPr indent="0" marL="0">
              <a:buNone/>
            </a:pPr>
            <a:endParaRPr lang="en-US" dirty="0"/>
          </a:p>
        </p:txBody>
      </p:sp>
      <p:sp>
        <p:nvSpPr>
          <p:cNvPr id="8" name="Text 6"/>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2</a:t>
            </a:r>
            <a:endParaRPr lang="en-US" sz="800" dirty="0"/>
          </a:p>
        </p:txBody>
      </p:sp>
      <p:sp>
        <p:nvSpPr>
          <p:cNvPr id="9" name="Text 7"/>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10" name="Text 8"/>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1" name="Text 9"/>
          <p:cNvSpPr/>
          <p:nvPr/>
        </p:nvSpPr>
        <p:spPr>
          <a:xfrm>
            <a:off x="634996" y="2347346"/>
            <a:ext cx="301752" cy="301752"/>
          </a:xfrm>
          <a:custGeom>
            <a:avLst/>
            <a:gdLst/>
            <a:ahLst/>
            <a:cxnLst/>
            <a:rect l="l" t="t" r="r" b="b"/>
            <a:pathLst>
              <a:path w="301752" h="301752">
                <a:moveTo>
                  <a:pt x="37719" y="47149"/>
                </a:moveTo>
                <a:cubicBezTo>
                  <a:pt x="32533" y="47149"/>
                  <a:pt x="28289" y="51392"/>
                  <a:pt x="28289" y="56579"/>
                </a:cubicBezTo>
                <a:lnTo>
                  <a:pt x="28289" y="94298"/>
                </a:lnTo>
                <a:cubicBezTo>
                  <a:pt x="28289" y="99484"/>
                  <a:pt x="32533" y="103727"/>
                  <a:pt x="37719" y="103727"/>
                </a:cubicBezTo>
                <a:lnTo>
                  <a:pt x="264033" y="103727"/>
                </a:lnTo>
                <a:cubicBezTo>
                  <a:pt x="269219" y="103727"/>
                  <a:pt x="273463" y="99484"/>
                  <a:pt x="273463" y="94298"/>
                </a:cubicBezTo>
                <a:lnTo>
                  <a:pt x="273463" y="56579"/>
                </a:lnTo>
                <a:cubicBezTo>
                  <a:pt x="273463" y="51392"/>
                  <a:pt x="269219" y="47149"/>
                  <a:pt x="264033" y="47149"/>
                </a:cubicBezTo>
                <a:lnTo>
                  <a:pt x="37719" y="47149"/>
                </a:lnTo>
                <a:moveTo>
                  <a:pt x="0" y="56579"/>
                </a:moveTo>
                <a:cubicBezTo>
                  <a:pt x="0" y="35774"/>
                  <a:pt x="16915" y="18860"/>
                  <a:pt x="37719" y="18860"/>
                </a:cubicBezTo>
                <a:lnTo>
                  <a:pt x="264033" y="18860"/>
                </a:lnTo>
                <a:cubicBezTo>
                  <a:pt x="284837" y="18860"/>
                  <a:pt x="301752" y="35774"/>
                  <a:pt x="301752" y="56579"/>
                </a:cubicBezTo>
                <a:lnTo>
                  <a:pt x="301752" y="94298"/>
                </a:lnTo>
                <a:cubicBezTo>
                  <a:pt x="301752" y="115102"/>
                  <a:pt x="284837" y="132017"/>
                  <a:pt x="264033" y="132017"/>
                </a:cubicBezTo>
                <a:lnTo>
                  <a:pt x="37719" y="132017"/>
                </a:lnTo>
                <a:cubicBezTo>
                  <a:pt x="16915" y="132017"/>
                  <a:pt x="0" y="115102"/>
                  <a:pt x="0" y="94297"/>
                </a:cubicBezTo>
                <a:lnTo>
                  <a:pt x="0" y="56579"/>
                </a:lnTo>
                <a:moveTo>
                  <a:pt x="37719" y="198025"/>
                </a:moveTo>
                <a:cubicBezTo>
                  <a:pt x="32533" y="198025"/>
                  <a:pt x="28289" y="202268"/>
                  <a:pt x="28289" y="207454"/>
                </a:cubicBezTo>
                <a:lnTo>
                  <a:pt x="28289" y="245174"/>
                </a:lnTo>
                <a:cubicBezTo>
                  <a:pt x="28289" y="250360"/>
                  <a:pt x="32533" y="254603"/>
                  <a:pt x="37719" y="254603"/>
                </a:cubicBezTo>
                <a:lnTo>
                  <a:pt x="264033" y="254603"/>
                </a:lnTo>
                <a:cubicBezTo>
                  <a:pt x="269219" y="254603"/>
                  <a:pt x="273463" y="250360"/>
                  <a:pt x="273463" y="245174"/>
                </a:cubicBezTo>
                <a:lnTo>
                  <a:pt x="273463" y="207454"/>
                </a:lnTo>
                <a:cubicBezTo>
                  <a:pt x="273463" y="202268"/>
                  <a:pt x="269219" y="198025"/>
                  <a:pt x="264033" y="198025"/>
                </a:cubicBezTo>
                <a:lnTo>
                  <a:pt x="37719" y="198025"/>
                </a:lnTo>
                <a:moveTo>
                  <a:pt x="0" y="207455"/>
                </a:moveTo>
                <a:cubicBezTo>
                  <a:pt x="0" y="186650"/>
                  <a:pt x="16915" y="169736"/>
                  <a:pt x="37719" y="169736"/>
                </a:cubicBezTo>
                <a:lnTo>
                  <a:pt x="264033" y="169736"/>
                </a:lnTo>
                <a:cubicBezTo>
                  <a:pt x="284837" y="169736"/>
                  <a:pt x="301752" y="186650"/>
                  <a:pt x="301752" y="207455"/>
                </a:cubicBezTo>
                <a:lnTo>
                  <a:pt x="301752" y="245174"/>
                </a:lnTo>
                <a:cubicBezTo>
                  <a:pt x="301752" y="265978"/>
                  <a:pt x="284837" y="282893"/>
                  <a:pt x="264033" y="282893"/>
                </a:cubicBezTo>
                <a:lnTo>
                  <a:pt x="37719" y="282893"/>
                </a:lnTo>
                <a:cubicBezTo>
                  <a:pt x="16915" y="282893"/>
                  <a:pt x="0" y="265978"/>
                  <a:pt x="0" y="245174"/>
                </a:cubicBezTo>
                <a:lnTo>
                  <a:pt x="0" y="207455"/>
                </a:lnTo>
                <a:moveTo>
                  <a:pt x="231029" y="226314"/>
                </a:moveTo>
                <a:cubicBezTo>
                  <a:pt x="231029" y="218502"/>
                  <a:pt x="237362" y="212169"/>
                  <a:pt x="245174" y="212169"/>
                </a:cubicBezTo>
                <a:cubicBezTo>
                  <a:pt x="252985" y="212169"/>
                  <a:pt x="259318" y="218502"/>
                  <a:pt x="259318" y="226314"/>
                </a:cubicBezTo>
                <a:cubicBezTo>
                  <a:pt x="259318" y="234126"/>
                  <a:pt x="252985" y="240459"/>
                  <a:pt x="245174" y="240459"/>
                </a:cubicBezTo>
                <a:cubicBezTo>
                  <a:pt x="237362" y="240459"/>
                  <a:pt x="231029" y="234126"/>
                  <a:pt x="231029" y="226314"/>
                </a:cubicBezTo>
                <a:moveTo>
                  <a:pt x="245174" y="61293"/>
                </a:moveTo>
                <a:cubicBezTo>
                  <a:pt x="252985" y="61293"/>
                  <a:pt x="259318" y="67626"/>
                  <a:pt x="259318" y="75438"/>
                </a:cubicBezTo>
                <a:cubicBezTo>
                  <a:pt x="259318" y="83250"/>
                  <a:pt x="252985" y="89583"/>
                  <a:pt x="245174" y="89583"/>
                </a:cubicBezTo>
                <a:cubicBezTo>
                  <a:pt x="237362" y="89583"/>
                  <a:pt x="231029" y="83250"/>
                  <a:pt x="231029" y="75438"/>
                </a:cubicBezTo>
                <a:cubicBezTo>
                  <a:pt x="231029" y="67626"/>
                  <a:pt x="237362" y="61293"/>
                  <a:pt x="245174" y="61293"/>
                </a:cubicBezTo>
                <a:lnTo>
                  <a:pt x="245174" y="61293"/>
                </a:lnTo>
                <a:moveTo>
                  <a:pt x="193310" y="226314"/>
                </a:moveTo>
                <a:cubicBezTo>
                  <a:pt x="193310" y="218502"/>
                  <a:pt x="199643" y="212169"/>
                  <a:pt x="207455" y="212169"/>
                </a:cubicBezTo>
                <a:cubicBezTo>
                  <a:pt x="215266" y="212169"/>
                  <a:pt x="221599" y="218502"/>
                  <a:pt x="221599" y="226314"/>
                </a:cubicBezTo>
                <a:cubicBezTo>
                  <a:pt x="221599" y="234126"/>
                  <a:pt x="215266" y="240459"/>
                  <a:pt x="207455" y="240459"/>
                </a:cubicBezTo>
                <a:cubicBezTo>
                  <a:pt x="199643" y="240459"/>
                  <a:pt x="193310" y="234126"/>
                  <a:pt x="193310" y="226314"/>
                </a:cubicBezTo>
                <a:moveTo>
                  <a:pt x="207455" y="61293"/>
                </a:moveTo>
                <a:cubicBezTo>
                  <a:pt x="215266" y="61293"/>
                  <a:pt x="221599" y="67626"/>
                  <a:pt x="221599" y="75438"/>
                </a:cubicBezTo>
                <a:cubicBezTo>
                  <a:pt x="221599" y="83250"/>
                  <a:pt x="215266" y="89583"/>
                  <a:pt x="207455" y="89583"/>
                </a:cubicBezTo>
                <a:cubicBezTo>
                  <a:pt x="199643" y="89583"/>
                  <a:pt x="193310" y="83250"/>
                  <a:pt x="193310" y="75438"/>
                </a:cubicBezTo>
                <a:cubicBezTo>
                  <a:pt x="193310" y="67626"/>
                  <a:pt x="199643" y="61293"/>
                  <a:pt x="207455" y="61293"/>
                </a:cubicBezTo>
                <a:lnTo>
                  <a:pt x="207455" y="61293"/>
                </a:lnTo>
              </a:path>
            </a:pathLst>
          </a:custGeom>
          <a:solidFill>
            <a:srgbClr val="86008D"/>
          </a:solidFill>
          <a:ln/>
        </p:spPr>
        <p:txBody>
          <a:bodyPr wrap="square" lIns="90000" tIns="46800" rIns="90000" bIns="46800" rtlCol="0" anchor="ctr"/>
          <a:lstStyle/>
          <a:p>
            <a:pPr indent="0" marL="0">
              <a:buNone/>
            </a:pPr>
            <a:endParaRPr lang="en-US" dirty="0"/>
          </a:p>
        </p:txBody>
      </p:sp>
      <p:sp>
        <p:nvSpPr>
          <p:cNvPr id="12" name="Text 10"/>
          <p:cNvSpPr/>
          <p:nvPr/>
        </p:nvSpPr>
        <p:spPr>
          <a:xfrm>
            <a:off x="4381712" y="2345830"/>
            <a:ext cx="301752" cy="301752"/>
          </a:xfrm>
          <a:custGeom>
            <a:avLst/>
            <a:gdLst/>
            <a:ahLst/>
            <a:cxnLst/>
            <a:rect l="l" t="t" r="r" b="b"/>
            <a:pathLst>
              <a:path w="301752" h="301752">
                <a:moveTo>
                  <a:pt x="103727" y="14174"/>
                </a:moveTo>
                <a:cubicBezTo>
                  <a:pt x="103727" y="6336"/>
                  <a:pt x="110033" y="29"/>
                  <a:pt x="117872" y="29"/>
                </a:cubicBezTo>
                <a:lnTo>
                  <a:pt x="183880" y="29"/>
                </a:lnTo>
                <a:cubicBezTo>
                  <a:pt x="191719" y="29"/>
                  <a:pt x="198025" y="6336"/>
                  <a:pt x="198025" y="14174"/>
                </a:cubicBezTo>
                <a:cubicBezTo>
                  <a:pt x="198025" y="22013"/>
                  <a:pt x="191719" y="28319"/>
                  <a:pt x="183880" y="28319"/>
                </a:cubicBezTo>
                <a:lnTo>
                  <a:pt x="165021" y="28319"/>
                </a:lnTo>
                <a:lnTo>
                  <a:pt x="165021" y="57433"/>
                </a:lnTo>
                <a:cubicBezTo>
                  <a:pt x="190599" y="60380"/>
                  <a:pt x="213820" y="71165"/>
                  <a:pt x="232090" y="87431"/>
                </a:cubicBezTo>
                <a:lnTo>
                  <a:pt x="249299" y="70163"/>
                </a:lnTo>
                <a:cubicBezTo>
                  <a:pt x="254839" y="64623"/>
                  <a:pt x="263797" y="64623"/>
                  <a:pt x="269278" y="70163"/>
                </a:cubicBezTo>
                <a:cubicBezTo>
                  <a:pt x="274759" y="75703"/>
                  <a:pt x="274818" y="84661"/>
                  <a:pt x="269278" y="90142"/>
                </a:cubicBezTo>
                <a:lnTo>
                  <a:pt x="251008" y="108413"/>
                </a:lnTo>
                <a:cubicBezTo>
                  <a:pt x="265153" y="128392"/>
                  <a:pt x="273463" y="152791"/>
                  <a:pt x="273463" y="179136"/>
                </a:cubicBezTo>
                <a:cubicBezTo>
                  <a:pt x="273463" y="246853"/>
                  <a:pt x="218593" y="301722"/>
                  <a:pt x="150876" y="301722"/>
                </a:cubicBezTo>
                <a:cubicBezTo>
                  <a:pt x="83158" y="301722"/>
                  <a:pt x="28289" y="246912"/>
                  <a:pt x="28289" y="179195"/>
                </a:cubicBezTo>
                <a:cubicBezTo>
                  <a:pt x="28289" y="116251"/>
                  <a:pt x="75674" y="64446"/>
                  <a:pt x="136731" y="57433"/>
                </a:cubicBezTo>
                <a:lnTo>
                  <a:pt x="136731" y="28319"/>
                </a:lnTo>
                <a:lnTo>
                  <a:pt x="117872" y="28319"/>
                </a:lnTo>
                <a:cubicBezTo>
                  <a:pt x="110033" y="28319"/>
                  <a:pt x="103727" y="22013"/>
                  <a:pt x="103727" y="14174"/>
                </a:cubicBezTo>
                <a:lnTo>
                  <a:pt x="103727" y="14174"/>
                </a:lnTo>
                <a:moveTo>
                  <a:pt x="150876" y="273492"/>
                </a:moveTo>
                <a:cubicBezTo>
                  <a:pt x="202955" y="273492"/>
                  <a:pt x="245174" y="231274"/>
                  <a:pt x="245174" y="179195"/>
                </a:cubicBezTo>
                <a:cubicBezTo>
                  <a:pt x="245174" y="127116"/>
                  <a:pt x="202955" y="84897"/>
                  <a:pt x="150876" y="84897"/>
                </a:cubicBezTo>
                <a:cubicBezTo>
                  <a:pt x="98797" y="84897"/>
                  <a:pt x="56579" y="127116"/>
                  <a:pt x="56579" y="179195"/>
                </a:cubicBezTo>
                <a:cubicBezTo>
                  <a:pt x="56579" y="231274"/>
                  <a:pt x="98797" y="273492"/>
                  <a:pt x="150876" y="273492"/>
                </a:cubicBezTo>
                <a:lnTo>
                  <a:pt x="150876" y="273492"/>
                </a:lnTo>
                <a:moveTo>
                  <a:pt x="165021" y="127331"/>
                </a:moveTo>
                <a:lnTo>
                  <a:pt x="165021" y="188624"/>
                </a:lnTo>
                <a:cubicBezTo>
                  <a:pt x="165021" y="196463"/>
                  <a:pt x="158715" y="202769"/>
                  <a:pt x="150876" y="202769"/>
                </a:cubicBezTo>
                <a:cubicBezTo>
                  <a:pt x="143037" y="202769"/>
                  <a:pt x="136731" y="196463"/>
                  <a:pt x="136731" y="188624"/>
                </a:cubicBezTo>
                <a:lnTo>
                  <a:pt x="136731" y="127331"/>
                </a:lnTo>
                <a:cubicBezTo>
                  <a:pt x="136731" y="119493"/>
                  <a:pt x="143037" y="113186"/>
                  <a:pt x="150876" y="113186"/>
                </a:cubicBezTo>
                <a:cubicBezTo>
                  <a:pt x="158715" y="113186"/>
                  <a:pt x="165021" y="119493"/>
                  <a:pt x="165021" y="127331"/>
                </a:cubicBezTo>
                <a:lnTo>
                  <a:pt x="165021" y="127331"/>
                </a:lnTo>
              </a:path>
            </a:pathLst>
          </a:custGeom>
          <a:solidFill>
            <a:srgbClr val="86008D"/>
          </a:solidFill>
          <a:ln/>
        </p:spPr>
        <p:txBody>
          <a:bodyPr wrap="square" lIns="90000" tIns="46800" rIns="90000" bIns="46800" rtlCol="0" anchor="ctr"/>
          <a:lstStyle/>
          <a:p>
            <a:pPr indent="0" marL="0">
              <a:buNone/>
            </a:pPr>
            <a:endParaRPr lang="en-US" dirty="0"/>
          </a:p>
        </p:txBody>
      </p:sp>
      <p:sp>
        <p:nvSpPr>
          <p:cNvPr id="13" name="Text 11"/>
          <p:cNvSpPr/>
          <p:nvPr/>
        </p:nvSpPr>
        <p:spPr>
          <a:xfrm>
            <a:off x="8128002" y="2345830"/>
            <a:ext cx="301752" cy="301752"/>
          </a:xfrm>
          <a:custGeom>
            <a:avLst/>
            <a:gdLst/>
            <a:ahLst/>
            <a:cxnLst/>
            <a:rect l="l" t="t" r="r" b="b"/>
            <a:pathLst>
              <a:path w="301752" h="301752">
                <a:moveTo>
                  <a:pt x="122587" y="115986"/>
                </a:moveTo>
                <a:cubicBezTo>
                  <a:pt x="122587" y="128186"/>
                  <a:pt x="119169" y="140150"/>
                  <a:pt x="112803" y="150581"/>
                </a:cubicBezTo>
                <a:lnTo>
                  <a:pt x="89406" y="188595"/>
                </a:lnTo>
                <a:lnTo>
                  <a:pt x="212346" y="188595"/>
                </a:lnTo>
                <a:lnTo>
                  <a:pt x="188949" y="150581"/>
                </a:lnTo>
                <a:cubicBezTo>
                  <a:pt x="182525" y="140150"/>
                  <a:pt x="179165" y="128186"/>
                  <a:pt x="179165" y="115986"/>
                </a:cubicBezTo>
                <a:lnTo>
                  <a:pt x="179165" y="28289"/>
                </a:lnTo>
                <a:lnTo>
                  <a:pt x="122587" y="28289"/>
                </a:lnTo>
                <a:lnTo>
                  <a:pt x="122587" y="115986"/>
                </a:lnTo>
                <a:moveTo>
                  <a:pt x="207455" y="28289"/>
                </a:moveTo>
                <a:lnTo>
                  <a:pt x="207455" y="115986"/>
                </a:lnTo>
                <a:cubicBezTo>
                  <a:pt x="207455" y="122940"/>
                  <a:pt x="209399" y="129836"/>
                  <a:pt x="213053" y="135729"/>
                </a:cubicBezTo>
                <a:lnTo>
                  <a:pt x="276822" y="239398"/>
                </a:lnTo>
                <a:cubicBezTo>
                  <a:pt x="280771" y="245822"/>
                  <a:pt x="282892" y="253248"/>
                  <a:pt x="282892" y="260850"/>
                </a:cubicBezTo>
                <a:cubicBezTo>
                  <a:pt x="282892" y="283423"/>
                  <a:pt x="264563" y="301752"/>
                  <a:pt x="241991" y="301752"/>
                </a:cubicBezTo>
                <a:lnTo>
                  <a:pt x="59761" y="301752"/>
                </a:lnTo>
                <a:cubicBezTo>
                  <a:pt x="37188" y="301752"/>
                  <a:pt x="18859" y="283423"/>
                  <a:pt x="18859" y="260850"/>
                </a:cubicBezTo>
                <a:cubicBezTo>
                  <a:pt x="18859" y="253307"/>
                  <a:pt x="20981" y="245881"/>
                  <a:pt x="24930" y="239398"/>
                </a:cubicBezTo>
                <a:lnTo>
                  <a:pt x="88698" y="135788"/>
                </a:lnTo>
                <a:cubicBezTo>
                  <a:pt x="92352" y="129836"/>
                  <a:pt x="94297" y="122999"/>
                  <a:pt x="94297" y="116045"/>
                </a:cubicBezTo>
                <a:lnTo>
                  <a:pt x="94297" y="28289"/>
                </a:lnTo>
                <a:lnTo>
                  <a:pt x="89582" y="28289"/>
                </a:lnTo>
                <a:cubicBezTo>
                  <a:pt x="81744" y="28289"/>
                  <a:pt x="75438" y="21983"/>
                  <a:pt x="75438" y="14145"/>
                </a:cubicBezTo>
                <a:cubicBezTo>
                  <a:pt x="75438" y="6306"/>
                  <a:pt x="81744" y="0"/>
                  <a:pt x="89582" y="0"/>
                </a:cubicBezTo>
                <a:lnTo>
                  <a:pt x="113157" y="0"/>
                </a:lnTo>
                <a:lnTo>
                  <a:pt x="188595" y="0"/>
                </a:lnTo>
                <a:lnTo>
                  <a:pt x="212169" y="0"/>
                </a:lnTo>
                <a:cubicBezTo>
                  <a:pt x="220008" y="0"/>
                  <a:pt x="226314" y="6306"/>
                  <a:pt x="226314" y="14145"/>
                </a:cubicBezTo>
                <a:cubicBezTo>
                  <a:pt x="226314" y="21983"/>
                  <a:pt x="220008" y="28289"/>
                  <a:pt x="212169" y="28289"/>
                </a:cubicBezTo>
                <a:lnTo>
                  <a:pt x="207455" y="28289"/>
                </a:lnTo>
              </a:path>
            </a:pathLst>
          </a:custGeom>
          <a:solidFill>
            <a:srgbClr val="86008D"/>
          </a:solidFill>
          <a:ln/>
        </p:spPr>
        <p:txBody>
          <a:bodyPr wrap="square" lIns="90000" tIns="46800" rIns="90000" bIns="46800" rtlCol="0" anchor="ctr"/>
          <a:lstStyle/>
          <a:p>
            <a:pPr indent="0" marL="0">
              <a:buNone/>
            </a:pPr>
            <a:endParaRPr lang="en-US" dirty="0"/>
          </a:p>
        </p:txBody>
      </p:sp>
      <p:sp>
        <p:nvSpPr>
          <p:cNvPr id="14" name="Text 12"/>
          <p:cNvSpPr/>
          <p:nvPr/>
        </p:nvSpPr>
        <p:spPr>
          <a:xfrm>
            <a:off x="634996" y="4442883"/>
            <a:ext cx="301752" cy="301752"/>
          </a:xfrm>
          <a:custGeom>
            <a:avLst/>
            <a:gdLst/>
            <a:ahLst/>
            <a:cxnLst/>
            <a:rect l="l" t="t" r="r" b="b"/>
            <a:pathLst>
              <a:path w="301752" h="301752">
                <a:moveTo>
                  <a:pt x="177" y="52748"/>
                </a:moveTo>
                <a:cubicBezTo>
                  <a:pt x="59" y="53985"/>
                  <a:pt x="0" y="55282"/>
                  <a:pt x="0" y="56579"/>
                </a:cubicBezTo>
                <a:lnTo>
                  <a:pt x="0" y="94298"/>
                </a:lnTo>
                <a:lnTo>
                  <a:pt x="0" y="245174"/>
                </a:lnTo>
                <a:cubicBezTo>
                  <a:pt x="0" y="265978"/>
                  <a:pt x="16915" y="282893"/>
                  <a:pt x="37719" y="282893"/>
                </a:cubicBezTo>
                <a:lnTo>
                  <a:pt x="264033" y="282893"/>
                </a:lnTo>
                <a:cubicBezTo>
                  <a:pt x="284837" y="282893"/>
                  <a:pt x="301752" y="265978"/>
                  <a:pt x="301752" y="245174"/>
                </a:cubicBezTo>
                <a:lnTo>
                  <a:pt x="301752" y="94298"/>
                </a:lnTo>
                <a:lnTo>
                  <a:pt x="301752" y="56579"/>
                </a:lnTo>
                <a:cubicBezTo>
                  <a:pt x="301752" y="35774"/>
                  <a:pt x="284837" y="18860"/>
                  <a:pt x="264033" y="18860"/>
                </a:cubicBezTo>
                <a:lnTo>
                  <a:pt x="37719" y="18860"/>
                </a:lnTo>
                <a:cubicBezTo>
                  <a:pt x="36422" y="18860"/>
                  <a:pt x="35126" y="18918"/>
                  <a:pt x="33888" y="19036"/>
                </a:cubicBezTo>
                <a:cubicBezTo>
                  <a:pt x="28466" y="19567"/>
                  <a:pt x="23397" y="21276"/>
                  <a:pt x="18860" y="23869"/>
                </a:cubicBezTo>
                <a:cubicBezTo>
                  <a:pt x="12848" y="27405"/>
                  <a:pt x="7897" y="32474"/>
                  <a:pt x="4538" y="38603"/>
                </a:cubicBezTo>
                <a:cubicBezTo>
                  <a:pt x="2240" y="42905"/>
                  <a:pt x="707" y="47679"/>
                  <a:pt x="177" y="52748"/>
                </a:cubicBezTo>
                <a:lnTo>
                  <a:pt x="177" y="52748"/>
                </a:lnTo>
                <a:moveTo>
                  <a:pt x="28289" y="94298"/>
                </a:moveTo>
                <a:lnTo>
                  <a:pt x="273463" y="94298"/>
                </a:lnTo>
                <a:lnTo>
                  <a:pt x="273463" y="245174"/>
                </a:lnTo>
                <a:cubicBezTo>
                  <a:pt x="273463" y="250360"/>
                  <a:pt x="269219" y="254603"/>
                  <a:pt x="264033" y="254603"/>
                </a:cubicBezTo>
                <a:lnTo>
                  <a:pt x="37719" y="254603"/>
                </a:lnTo>
                <a:cubicBezTo>
                  <a:pt x="32533" y="254603"/>
                  <a:pt x="28289" y="250360"/>
                  <a:pt x="28289" y="245174"/>
                </a:cubicBezTo>
                <a:lnTo>
                  <a:pt x="28289" y="94298"/>
                </a:lnTo>
              </a:path>
            </a:pathLst>
          </a:custGeom>
          <a:solidFill>
            <a:srgbClr val="86008D"/>
          </a:solidFill>
          <a:ln/>
        </p:spPr>
        <p:txBody>
          <a:bodyPr wrap="square" lIns="90000" tIns="46800" rIns="90000" bIns="46800" rtlCol="0" anchor="ctr"/>
          <a:lstStyle/>
          <a:p>
            <a:pPr indent="0" marL="0">
              <a:buNone/>
            </a:pPr>
            <a:endParaRPr lang="en-US" dirty="0"/>
          </a:p>
        </p:txBody>
      </p:sp>
      <p:sp>
        <p:nvSpPr>
          <p:cNvPr id="15" name="Text 13"/>
          <p:cNvSpPr/>
          <p:nvPr/>
        </p:nvSpPr>
        <p:spPr>
          <a:xfrm>
            <a:off x="4381716" y="4442883"/>
            <a:ext cx="301752" cy="301752"/>
          </a:xfrm>
          <a:custGeom>
            <a:avLst/>
            <a:gdLst/>
            <a:ahLst/>
            <a:cxnLst/>
            <a:rect l="l" t="t" r="r" b="b"/>
            <a:pathLst>
              <a:path w="301752" h="301752">
                <a:moveTo>
                  <a:pt x="150876" y="-15"/>
                </a:moveTo>
                <a:cubicBezTo>
                  <a:pt x="182112" y="-15"/>
                  <a:pt x="207455" y="25328"/>
                  <a:pt x="207455" y="56564"/>
                </a:cubicBezTo>
                <a:lnTo>
                  <a:pt x="207455" y="58685"/>
                </a:lnTo>
                <a:cubicBezTo>
                  <a:pt x="207455" y="67938"/>
                  <a:pt x="199970" y="75423"/>
                  <a:pt x="190717" y="75423"/>
                </a:cubicBezTo>
                <a:lnTo>
                  <a:pt x="111094" y="75423"/>
                </a:lnTo>
                <a:cubicBezTo>
                  <a:pt x="101841" y="75423"/>
                  <a:pt x="94356" y="67938"/>
                  <a:pt x="94356" y="58685"/>
                </a:cubicBezTo>
                <a:lnTo>
                  <a:pt x="94356" y="56564"/>
                </a:lnTo>
                <a:cubicBezTo>
                  <a:pt x="94356" y="25328"/>
                  <a:pt x="119699" y="-15"/>
                  <a:pt x="150935" y="-15"/>
                </a:cubicBezTo>
                <a:lnTo>
                  <a:pt x="150876" y="-15"/>
                </a:lnTo>
                <a:moveTo>
                  <a:pt x="22985" y="60689"/>
                </a:moveTo>
                <a:cubicBezTo>
                  <a:pt x="28525" y="55149"/>
                  <a:pt x="37483" y="55149"/>
                  <a:pt x="42964" y="60689"/>
                </a:cubicBezTo>
                <a:lnTo>
                  <a:pt x="85634" y="103359"/>
                </a:lnTo>
                <a:cubicBezTo>
                  <a:pt x="95064" y="97642"/>
                  <a:pt x="106085" y="94283"/>
                  <a:pt x="117872" y="94283"/>
                </a:cubicBezTo>
                <a:lnTo>
                  <a:pt x="183880" y="94283"/>
                </a:lnTo>
                <a:cubicBezTo>
                  <a:pt x="195667" y="94283"/>
                  <a:pt x="206688" y="97642"/>
                  <a:pt x="216059" y="103418"/>
                </a:cubicBezTo>
                <a:lnTo>
                  <a:pt x="258729" y="60689"/>
                </a:lnTo>
                <a:cubicBezTo>
                  <a:pt x="264269" y="55149"/>
                  <a:pt x="273227" y="55149"/>
                  <a:pt x="278708" y="60689"/>
                </a:cubicBezTo>
                <a:cubicBezTo>
                  <a:pt x="284189" y="66229"/>
                  <a:pt x="284248" y="75187"/>
                  <a:pt x="278708" y="80668"/>
                </a:cubicBezTo>
                <a:lnTo>
                  <a:pt x="236038" y="123338"/>
                </a:lnTo>
                <a:cubicBezTo>
                  <a:pt x="241814" y="132768"/>
                  <a:pt x="245174" y="143789"/>
                  <a:pt x="245174" y="155576"/>
                </a:cubicBezTo>
                <a:lnTo>
                  <a:pt x="287607" y="155576"/>
                </a:lnTo>
                <a:cubicBezTo>
                  <a:pt x="295446" y="155576"/>
                  <a:pt x="301752" y="161882"/>
                  <a:pt x="301752" y="169721"/>
                </a:cubicBezTo>
                <a:cubicBezTo>
                  <a:pt x="301752" y="177559"/>
                  <a:pt x="295446" y="183865"/>
                  <a:pt x="287607" y="183865"/>
                </a:cubicBezTo>
                <a:lnTo>
                  <a:pt x="245174" y="183865"/>
                </a:lnTo>
                <a:lnTo>
                  <a:pt x="245174" y="188580"/>
                </a:lnTo>
                <a:cubicBezTo>
                  <a:pt x="245174" y="204611"/>
                  <a:pt x="241166" y="219698"/>
                  <a:pt x="234094" y="232959"/>
                </a:cubicBezTo>
                <a:lnTo>
                  <a:pt x="278767" y="277573"/>
                </a:lnTo>
                <a:cubicBezTo>
                  <a:pt x="284307" y="283113"/>
                  <a:pt x="284307" y="292072"/>
                  <a:pt x="278767" y="297553"/>
                </a:cubicBezTo>
                <a:cubicBezTo>
                  <a:pt x="273227" y="303034"/>
                  <a:pt x="264269" y="303093"/>
                  <a:pt x="258788" y="297553"/>
                </a:cubicBezTo>
                <a:lnTo>
                  <a:pt x="217002" y="255767"/>
                </a:lnTo>
                <a:cubicBezTo>
                  <a:pt x="199970" y="272564"/>
                  <a:pt x="176631" y="282878"/>
                  <a:pt x="150876" y="282878"/>
                </a:cubicBezTo>
                <a:cubicBezTo>
                  <a:pt x="125121" y="282878"/>
                  <a:pt x="101782" y="272564"/>
                  <a:pt x="84750" y="255826"/>
                </a:cubicBezTo>
                <a:lnTo>
                  <a:pt x="43023" y="297612"/>
                </a:lnTo>
                <a:cubicBezTo>
                  <a:pt x="37483" y="303152"/>
                  <a:pt x="28525" y="303152"/>
                  <a:pt x="23044" y="297612"/>
                </a:cubicBezTo>
                <a:cubicBezTo>
                  <a:pt x="17563" y="292072"/>
                  <a:pt x="17504" y="283113"/>
                  <a:pt x="23044" y="277632"/>
                </a:cubicBezTo>
                <a:lnTo>
                  <a:pt x="67718" y="232959"/>
                </a:lnTo>
                <a:cubicBezTo>
                  <a:pt x="60586" y="219698"/>
                  <a:pt x="56579" y="204611"/>
                  <a:pt x="56579" y="188580"/>
                </a:cubicBezTo>
                <a:lnTo>
                  <a:pt x="56579" y="183865"/>
                </a:lnTo>
                <a:lnTo>
                  <a:pt x="14145" y="183865"/>
                </a:lnTo>
                <a:cubicBezTo>
                  <a:pt x="6306" y="183865"/>
                  <a:pt x="0" y="177559"/>
                  <a:pt x="0" y="169721"/>
                </a:cubicBezTo>
                <a:cubicBezTo>
                  <a:pt x="0" y="161882"/>
                  <a:pt x="6306" y="155576"/>
                  <a:pt x="14145" y="155576"/>
                </a:cubicBezTo>
                <a:lnTo>
                  <a:pt x="56579" y="155576"/>
                </a:lnTo>
                <a:cubicBezTo>
                  <a:pt x="56579" y="143789"/>
                  <a:pt x="59938" y="132768"/>
                  <a:pt x="65714" y="123397"/>
                </a:cubicBezTo>
                <a:lnTo>
                  <a:pt x="22985" y="80727"/>
                </a:lnTo>
                <a:cubicBezTo>
                  <a:pt x="17445" y="75187"/>
                  <a:pt x="17445" y="66229"/>
                  <a:pt x="22985" y="60748"/>
                </a:cubicBezTo>
                <a:lnTo>
                  <a:pt x="22985" y="60689"/>
                </a:lnTo>
                <a:moveTo>
                  <a:pt x="84868" y="155576"/>
                </a:moveTo>
                <a:lnTo>
                  <a:pt x="84868" y="188580"/>
                </a:lnTo>
                <a:cubicBezTo>
                  <a:pt x="84868" y="220170"/>
                  <a:pt x="107087" y="246573"/>
                  <a:pt x="136731" y="253056"/>
                </a:cubicBezTo>
                <a:lnTo>
                  <a:pt x="136731" y="165006"/>
                </a:lnTo>
                <a:cubicBezTo>
                  <a:pt x="136731" y="157167"/>
                  <a:pt x="143037" y="150861"/>
                  <a:pt x="150876" y="150861"/>
                </a:cubicBezTo>
                <a:cubicBezTo>
                  <a:pt x="158715" y="150861"/>
                  <a:pt x="165021" y="157167"/>
                  <a:pt x="165021" y="165006"/>
                </a:cubicBezTo>
                <a:lnTo>
                  <a:pt x="165021" y="253056"/>
                </a:lnTo>
                <a:cubicBezTo>
                  <a:pt x="194665" y="246573"/>
                  <a:pt x="216884" y="220170"/>
                  <a:pt x="216884" y="188580"/>
                </a:cubicBezTo>
                <a:lnTo>
                  <a:pt x="216884" y="155576"/>
                </a:lnTo>
                <a:cubicBezTo>
                  <a:pt x="216884" y="137365"/>
                  <a:pt x="202091" y="122572"/>
                  <a:pt x="183880" y="122572"/>
                </a:cubicBezTo>
                <a:lnTo>
                  <a:pt x="117872" y="122572"/>
                </a:lnTo>
                <a:cubicBezTo>
                  <a:pt x="99661" y="122572"/>
                  <a:pt x="84868" y="137365"/>
                  <a:pt x="84868" y="155576"/>
                </a:cubicBezTo>
                <a:lnTo>
                  <a:pt x="84868" y="155576"/>
                </a:lnTo>
              </a:path>
            </a:pathLst>
          </a:custGeom>
          <a:solidFill>
            <a:srgbClr val="86008D"/>
          </a:solidFill>
          <a:ln/>
        </p:spPr>
        <p:txBody>
          <a:bodyPr wrap="square" lIns="90000" tIns="46800" rIns="90000" bIns="46800" rtlCol="0" anchor="ctr"/>
          <a:lstStyle/>
          <a:p>
            <a:pPr indent="0" marL="0">
              <a:buNone/>
            </a:pPr>
            <a:endParaRPr lang="en-US" dirty="0"/>
          </a:p>
        </p:txBody>
      </p:sp>
      <p:sp>
        <p:nvSpPr>
          <p:cNvPr id="16" name="Text 14"/>
          <p:cNvSpPr/>
          <p:nvPr/>
        </p:nvSpPr>
        <p:spPr>
          <a:xfrm>
            <a:off x="634996" y="3188673"/>
            <a:ext cx="3429004" cy="1097280"/>
          </a:xfrm>
          <a:custGeom>
            <a:avLst/>
            <a:gdLst/>
            <a:ahLst/>
            <a:cxnLst/>
            <a:rect l="l" t="t" r="r" b="b"/>
            <a:pathLst>
              <a:path w="3429004" h="1097280">
                <a:moveTo>
                  <a:pt x="0" y="1097280"/>
                </a:moveTo>
                <a:lnTo>
                  <a:pt x="0" y="0"/>
                </a:lnTo>
                <a:lnTo>
                  <a:pt x="3429004" y="0"/>
                </a:lnTo>
                <a:lnTo>
                  <a:pt x="3429004" y="1097280"/>
                </a:lnTo>
                <a:lnTo>
                  <a:pt x="0" y="1097280"/>
                </a:lnTo>
              </a:path>
            </a:pathLst>
          </a:custGeom>
          <a:noFill/>
          <a:ln/>
        </p:spPr>
        <p:txBody>
          <a:bodyPr wrap="square" lIns="0" tIns="0" rIns="0" bIns="0" rtlCol="0" anchor="t"/>
          <a:lstStyle/>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/status: Displays a status message and timestamp.</a:t>
            </a:r>
            <a:endParaRPr lang="en-US" sz="1000" dirty="0"/>
          </a:p>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/health: Provides a health check status message and timestamp, exempt from HTTPS redirection.</a:t>
            </a:r>
            <a:endParaRPr lang="en-US" sz="1000" dirty="0"/>
          </a:p>
        </p:txBody>
      </p:sp>
      <p:sp>
        <p:nvSpPr>
          <p:cNvPr id="17" name="Text 15"/>
          <p:cNvSpPr/>
          <p:nvPr/>
        </p:nvSpPr>
        <p:spPr>
          <a:xfrm>
            <a:off x="634996" y="2772798"/>
            <a:ext cx="3429002" cy="309783"/>
          </a:xfrm>
          <a:custGeom>
            <a:avLst/>
            <a:gdLst/>
            <a:ahLst/>
            <a:cxnLst/>
            <a:rect l="l" t="t" r="r" b="b"/>
            <a:pathLst>
              <a:path w="3429002" h="309783">
                <a:moveTo>
                  <a:pt x="0" y="309783"/>
                </a:moveTo>
                <a:lnTo>
                  <a:pt x="0" y="0"/>
                </a:lnTo>
                <a:lnTo>
                  <a:pt x="3429002" y="0"/>
                </a:lnTo>
                <a:lnTo>
                  <a:pt x="3429002" y="309783"/>
                </a:lnTo>
                <a:lnTo>
                  <a:pt x="0" y="309783"/>
                </a:lnTo>
              </a:path>
            </a:pathLst>
          </a:custGeom>
          <a:noFill/>
          <a:ln/>
        </p:spPr>
        <p:txBody>
          <a:bodyPr wrap="square" lIns="0" tIns="0" rIns="0" bIns="0" rtlCol="0" anchor="t"/>
          <a:lstStyle/>
          <a:p>
            <a:pPr algn="l" marL="0" indent="0">
              <a:lnSpc>
                <a:spcPct val="90000"/>
              </a:lnSpc>
              <a:spcBef>
                <a:spcPts val="1000"/>
              </a:spcBef>
              <a:buNone/>
            </a:pPr>
            <a:r>
              <a:rPr lang="en-US" sz="1200" dirty="0">
                <a:solidFill>
                  <a:srgbClr val="220023"/>
                </a:solidFill>
                <a:latin typeface="Figtree" pitchFamily="34" charset="0"/>
                <a:ea typeface="Figtree" pitchFamily="34" charset="-122"/>
                <a:cs typeface="Figtree" pitchFamily="34" charset="-120"/>
              </a:rPr>
              <a:t>Endpoints</a:t>
            </a:r>
            <a:endParaRPr lang="en-US" sz="1200" dirty="0"/>
          </a:p>
        </p:txBody>
      </p:sp>
      <p:sp>
        <p:nvSpPr>
          <p:cNvPr id="18" name="Text 16"/>
          <p:cNvSpPr/>
          <p:nvPr/>
        </p:nvSpPr>
        <p:spPr>
          <a:xfrm>
            <a:off x="4381284" y="3183335"/>
            <a:ext cx="3429004" cy="1097280"/>
          </a:xfrm>
          <a:custGeom>
            <a:avLst/>
            <a:gdLst/>
            <a:ahLst/>
            <a:cxnLst/>
            <a:rect l="l" t="t" r="r" b="b"/>
            <a:pathLst>
              <a:path w="3429004" h="1097280">
                <a:moveTo>
                  <a:pt x="0" y="1097280"/>
                </a:moveTo>
                <a:lnTo>
                  <a:pt x="0" y="0"/>
                </a:lnTo>
                <a:lnTo>
                  <a:pt x="3429004" y="0"/>
                </a:lnTo>
                <a:lnTo>
                  <a:pt x="3429004" y="1097280"/>
                </a:lnTo>
                <a:lnTo>
                  <a:pt x="0" y="1097280"/>
                </a:lnTo>
              </a:path>
            </a:pathLst>
          </a:custGeom>
          <a:noFill/>
          <a:ln/>
        </p:spPr>
        <p:txBody>
          <a:bodyPr wrap="square" lIns="0" tIns="0" rIns="0" bIns="0" rtlCol="0" anchor="t"/>
          <a:lstStyle/>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Global Limit: 100 requests per minute for all endpoints.</a:t>
            </a:r>
            <a:endParaRPr lang="en-US" sz="1000" dirty="0"/>
          </a:p>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Specific Limit: 10 requests per minute for /status and /health endpoints.</a:t>
            </a:r>
            <a:endParaRPr lang="en-US" sz="1000" dirty="0"/>
          </a:p>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Redis Integration: Utilizes Redis for rate limiting if the REDIS_URL environment variable is set.</a:t>
            </a:r>
            <a:endParaRPr lang="en-US" sz="1000" dirty="0"/>
          </a:p>
        </p:txBody>
      </p:sp>
      <p:sp>
        <p:nvSpPr>
          <p:cNvPr id="19" name="Text 17"/>
          <p:cNvSpPr/>
          <p:nvPr/>
        </p:nvSpPr>
        <p:spPr>
          <a:xfrm>
            <a:off x="4381283" y="2767460"/>
            <a:ext cx="3429001" cy="309783"/>
          </a:xfrm>
          <a:custGeom>
            <a:avLst/>
            <a:gdLst/>
            <a:ahLst/>
            <a:cxnLst/>
            <a:rect l="l" t="t" r="r" b="b"/>
            <a:pathLst>
              <a:path w="3429001" h="309783">
                <a:moveTo>
                  <a:pt x="0" y="309783"/>
                </a:moveTo>
                <a:lnTo>
                  <a:pt x="0" y="0"/>
                </a:lnTo>
                <a:lnTo>
                  <a:pt x="3429001" y="0"/>
                </a:lnTo>
                <a:lnTo>
                  <a:pt x="3429001" y="309783"/>
                </a:lnTo>
                <a:lnTo>
                  <a:pt x="0" y="309783"/>
                </a:lnTo>
              </a:path>
            </a:pathLst>
          </a:custGeom>
          <a:noFill/>
          <a:ln/>
        </p:spPr>
        <p:txBody>
          <a:bodyPr wrap="square" lIns="0" tIns="0" rIns="0" bIns="0" rtlCol="0" anchor="t"/>
          <a:lstStyle/>
          <a:p>
            <a:pPr algn="l" marL="0" indent="0">
              <a:lnSpc>
                <a:spcPct val="90000"/>
              </a:lnSpc>
              <a:spcBef>
                <a:spcPts val="1000"/>
              </a:spcBef>
              <a:buNone/>
            </a:pPr>
            <a:r>
              <a:rPr lang="en-US" sz="1200" dirty="0">
                <a:solidFill>
                  <a:srgbClr val="220023"/>
                </a:solidFill>
                <a:latin typeface="Figtree" pitchFamily="34" charset="0"/>
                <a:ea typeface="Figtree" pitchFamily="34" charset="-122"/>
                <a:cs typeface="Figtree" pitchFamily="34" charset="-120"/>
              </a:rPr>
              <a:t>Rate Limiting</a:t>
            </a:r>
            <a:endParaRPr lang="en-US" sz="1200" dirty="0"/>
          </a:p>
        </p:txBody>
      </p:sp>
      <p:sp>
        <p:nvSpPr>
          <p:cNvPr id="20" name="Text 18"/>
          <p:cNvSpPr/>
          <p:nvPr/>
        </p:nvSpPr>
        <p:spPr>
          <a:xfrm>
            <a:off x="8127572" y="3183335"/>
            <a:ext cx="3429004" cy="1097280"/>
          </a:xfrm>
          <a:custGeom>
            <a:avLst/>
            <a:gdLst/>
            <a:ahLst/>
            <a:cxnLst/>
            <a:rect l="l" t="t" r="r" b="b"/>
            <a:pathLst>
              <a:path w="3429004" h="1097280">
                <a:moveTo>
                  <a:pt x="0" y="1097280"/>
                </a:moveTo>
                <a:lnTo>
                  <a:pt x="0" y="0"/>
                </a:lnTo>
                <a:lnTo>
                  <a:pt x="3429004" y="0"/>
                </a:lnTo>
                <a:lnTo>
                  <a:pt x="3429004" y="1097280"/>
                </a:lnTo>
                <a:lnTo>
                  <a:pt x="0" y="1097280"/>
                </a:lnTo>
              </a:path>
            </a:pathLst>
          </a:custGeom>
          <a:noFill/>
          <a:ln/>
        </p:spPr>
        <p:txBody>
          <a:bodyPr wrap="square" lIns="0" tIns="0" rIns="0" bIns="0" rtlCol="0" anchor="t"/>
          <a:lstStyle/>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HTTPS Enforcement: Redirects HTTP requests to HTTPS, except for /health.</a:t>
            </a:r>
            <a:endParaRPr lang="en-US" sz="1000" dirty="0"/>
          </a:p>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Security Headers: Adds various HTTP security headers to responses.</a:t>
            </a:r>
            <a:endParaRPr lang="en-US" sz="1000" dirty="0"/>
          </a:p>
        </p:txBody>
      </p:sp>
      <p:sp>
        <p:nvSpPr>
          <p:cNvPr id="21" name="Text 19"/>
          <p:cNvSpPr/>
          <p:nvPr/>
        </p:nvSpPr>
        <p:spPr>
          <a:xfrm>
            <a:off x="8127569" y="2767460"/>
            <a:ext cx="3429007" cy="309783"/>
          </a:xfrm>
          <a:custGeom>
            <a:avLst/>
            <a:gdLst/>
            <a:ahLst/>
            <a:cxnLst/>
            <a:rect l="l" t="t" r="r" b="b"/>
            <a:pathLst>
              <a:path w="3429007" h="309783">
                <a:moveTo>
                  <a:pt x="0" y="309783"/>
                </a:moveTo>
                <a:lnTo>
                  <a:pt x="0" y="0"/>
                </a:lnTo>
                <a:lnTo>
                  <a:pt x="3429007" y="0"/>
                </a:lnTo>
                <a:lnTo>
                  <a:pt x="3429007" y="309783"/>
                </a:lnTo>
                <a:lnTo>
                  <a:pt x="0" y="309783"/>
                </a:lnTo>
              </a:path>
            </a:pathLst>
          </a:custGeom>
          <a:noFill/>
          <a:ln/>
        </p:spPr>
        <p:txBody>
          <a:bodyPr wrap="square" lIns="0" tIns="0" rIns="0" bIns="0" rtlCol="0" anchor="t"/>
          <a:lstStyle/>
          <a:p>
            <a:pPr algn="l" marL="0" indent="0">
              <a:lnSpc>
                <a:spcPct val="90000"/>
              </a:lnSpc>
              <a:spcBef>
                <a:spcPts val="1000"/>
              </a:spcBef>
              <a:buNone/>
            </a:pPr>
            <a:r>
              <a:rPr lang="en-US" sz="1200" dirty="0">
                <a:solidFill>
                  <a:srgbClr val="220023"/>
                </a:solidFill>
                <a:latin typeface="Figtree" pitchFamily="34" charset="0"/>
                <a:ea typeface="Figtree" pitchFamily="34" charset="-122"/>
                <a:cs typeface="Figtree" pitchFamily="34" charset="-120"/>
              </a:rPr>
              <a:t>Security Enhancements</a:t>
            </a:r>
            <a:endParaRPr lang="en-US" sz="1200" dirty="0"/>
          </a:p>
        </p:txBody>
      </p:sp>
      <p:sp>
        <p:nvSpPr>
          <p:cNvPr id="22" name="Text 20"/>
          <p:cNvSpPr/>
          <p:nvPr/>
        </p:nvSpPr>
        <p:spPr>
          <a:xfrm>
            <a:off x="634995" y="5286987"/>
            <a:ext cx="3429004" cy="1097280"/>
          </a:xfrm>
          <a:custGeom>
            <a:avLst/>
            <a:gdLst/>
            <a:ahLst/>
            <a:cxnLst/>
            <a:rect l="l" t="t" r="r" b="b"/>
            <a:pathLst>
              <a:path w="3429004" h="1097280">
                <a:moveTo>
                  <a:pt x="0" y="1097280"/>
                </a:moveTo>
                <a:lnTo>
                  <a:pt x="0" y="0"/>
                </a:lnTo>
                <a:lnTo>
                  <a:pt x="3429004" y="0"/>
                </a:lnTo>
                <a:lnTo>
                  <a:pt x="3429004" y="1097280"/>
                </a:lnTo>
                <a:lnTo>
                  <a:pt x="0" y="1097280"/>
                </a:lnTo>
              </a:path>
            </a:pathLst>
          </a:custGeom>
          <a:noFill/>
          <a:ln/>
        </p:spPr>
        <p:txBody>
          <a:bodyPr wrap="square" lIns="0" tIns="0" rIns="0" bIns="0" rtlCol="0" anchor="t"/>
          <a:lstStyle/>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Utilizes a simple HTML template for dynamic content rendering, including title, message, and timestamp.</a:t>
            </a:r>
            <a:endParaRPr lang="en-US" sz="1000" dirty="0"/>
          </a:p>
        </p:txBody>
      </p:sp>
      <p:sp>
        <p:nvSpPr>
          <p:cNvPr id="23" name="Text 21"/>
          <p:cNvSpPr/>
          <p:nvPr/>
        </p:nvSpPr>
        <p:spPr>
          <a:xfrm>
            <a:off x="634994" y="4871112"/>
            <a:ext cx="3429004" cy="309783"/>
          </a:xfrm>
          <a:custGeom>
            <a:avLst/>
            <a:gdLst/>
            <a:ahLst/>
            <a:cxnLst/>
            <a:rect l="l" t="t" r="r" b="b"/>
            <a:pathLst>
              <a:path w="3429004" h="309783">
                <a:moveTo>
                  <a:pt x="0" y="309783"/>
                </a:moveTo>
                <a:lnTo>
                  <a:pt x="0" y="0"/>
                </a:lnTo>
                <a:lnTo>
                  <a:pt x="3429004" y="0"/>
                </a:lnTo>
                <a:lnTo>
                  <a:pt x="3429004" y="309783"/>
                </a:lnTo>
                <a:lnTo>
                  <a:pt x="0" y="309783"/>
                </a:lnTo>
              </a:path>
            </a:pathLst>
          </a:custGeom>
          <a:noFill/>
          <a:ln/>
        </p:spPr>
        <p:txBody>
          <a:bodyPr wrap="square" lIns="0" tIns="0" rIns="0" bIns="0" rtlCol="0" anchor="t"/>
          <a:lstStyle/>
          <a:p>
            <a:pPr algn="l" marL="0" indent="0">
              <a:lnSpc>
                <a:spcPct val="90000"/>
              </a:lnSpc>
              <a:spcBef>
                <a:spcPts val="1000"/>
              </a:spcBef>
              <a:buNone/>
            </a:pPr>
            <a:r>
              <a:rPr lang="en-US" sz="1200" dirty="0">
                <a:solidFill>
                  <a:srgbClr val="220023"/>
                </a:solidFill>
                <a:latin typeface="Figtree" pitchFamily="34" charset="0"/>
                <a:ea typeface="Figtree" pitchFamily="34" charset="-122"/>
                <a:cs typeface="Figtree" pitchFamily="34" charset="-120"/>
              </a:rPr>
              <a:t>Template Rendering</a:t>
            </a:r>
            <a:endParaRPr lang="en-US" sz="1200" dirty="0"/>
          </a:p>
        </p:txBody>
      </p:sp>
      <p:sp>
        <p:nvSpPr>
          <p:cNvPr id="24" name="Text 22"/>
          <p:cNvSpPr/>
          <p:nvPr/>
        </p:nvSpPr>
        <p:spPr>
          <a:xfrm>
            <a:off x="4381288" y="5286987"/>
            <a:ext cx="3429004" cy="1097280"/>
          </a:xfrm>
          <a:custGeom>
            <a:avLst/>
            <a:gdLst/>
            <a:ahLst/>
            <a:cxnLst/>
            <a:rect l="l" t="t" r="r" b="b"/>
            <a:pathLst>
              <a:path w="3429004" h="1097280">
                <a:moveTo>
                  <a:pt x="0" y="1097280"/>
                </a:moveTo>
                <a:lnTo>
                  <a:pt x="0" y="0"/>
                </a:lnTo>
                <a:lnTo>
                  <a:pt x="3429004" y="0"/>
                </a:lnTo>
                <a:lnTo>
                  <a:pt x="3429004" y="1097280"/>
                </a:lnTo>
                <a:lnTo>
                  <a:pt x="0" y="1097280"/>
                </a:lnTo>
              </a:path>
            </a:pathLst>
          </a:custGeom>
          <a:noFill/>
          <a:ln/>
        </p:spPr>
        <p:txBody>
          <a:bodyPr wrap="square" lIns="0" tIns="0" rIns="0" bIns="0" rtlCol="0" anchor="t"/>
          <a:lstStyle/>
          <a:p>
            <a:pPr algn="l" marL="0" indent="0">
              <a:lnSpc>
                <a:spcPct val="90000"/>
              </a:lnSpc>
              <a:spcBef>
                <a:spcPts val="1000"/>
              </a:spcBef>
              <a:buNone/>
            </a:pPr>
            <a:r>
              <a:rPr lang="en-US" sz="1000" dirty="0">
                <a:solidFill>
                  <a:srgbClr val="220023"/>
                </a:solidFill>
                <a:latin typeface="Figtree" pitchFamily="34" charset="0"/>
                <a:ea typeface="Figtree" pitchFamily="34" charset="-122"/>
                <a:cs typeface="Figtree" pitchFamily="34" charset="-120"/>
              </a:rPr>
              <a:t>Custom error handlers return JSON responses for specific HTTP errors such as 429 (Too Many Requests), 404 (Not Found), and 500 (Internal Server Error).</a:t>
            </a:r>
            <a:endParaRPr lang="en-US" sz="1000" dirty="0"/>
          </a:p>
        </p:txBody>
      </p:sp>
      <p:sp>
        <p:nvSpPr>
          <p:cNvPr id="25" name="Text 23"/>
          <p:cNvSpPr/>
          <p:nvPr/>
        </p:nvSpPr>
        <p:spPr>
          <a:xfrm>
            <a:off x="4381283" y="4871112"/>
            <a:ext cx="3429005" cy="309783"/>
          </a:xfrm>
          <a:custGeom>
            <a:avLst/>
            <a:gdLst/>
            <a:ahLst/>
            <a:cxnLst/>
            <a:rect l="l" t="t" r="r" b="b"/>
            <a:pathLst>
              <a:path w="3429005" h="309783">
                <a:moveTo>
                  <a:pt x="0" y="309783"/>
                </a:moveTo>
                <a:lnTo>
                  <a:pt x="0" y="0"/>
                </a:lnTo>
                <a:lnTo>
                  <a:pt x="3429005" y="0"/>
                </a:lnTo>
                <a:lnTo>
                  <a:pt x="3429005" y="309783"/>
                </a:lnTo>
                <a:lnTo>
                  <a:pt x="0" y="309783"/>
                </a:lnTo>
              </a:path>
            </a:pathLst>
          </a:custGeom>
          <a:noFill/>
          <a:ln/>
        </p:spPr>
        <p:txBody>
          <a:bodyPr wrap="square" lIns="0" tIns="0" rIns="0" bIns="0" rtlCol="0" anchor="t"/>
          <a:lstStyle/>
          <a:p>
            <a:pPr algn="l" marL="0" indent="0">
              <a:lnSpc>
                <a:spcPct val="90000"/>
              </a:lnSpc>
              <a:spcBef>
                <a:spcPts val="1000"/>
              </a:spcBef>
              <a:buNone/>
            </a:pPr>
            <a:r>
              <a:rPr lang="en-US" sz="1200" dirty="0">
                <a:solidFill>
                  <a:srgbClr val="220023"/>
                </a:solidFill>
                <a:latin typeface="Figtree" pitchFamily="34" charset="0"/>
                <a:ea typeface="Figtree" pitchFamily="34" charset="-122"/>
                <a:cs typeface="Figtree" pitchFamily="34" charset="-120"/>
              </a:rPr>
              <a:t>Error Handling</a:t>
            </a:r>
            <a:endParaRPr lang="en-US" sz="1200" dirty="0"/>
          </a:p>
        </p:txBody>
      </p:sp>
      <p:sp>
        <p:nvSpPr>
          <p:cNvPr id="26" name="Text 24"/>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27" name="Text 25"/>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159491" y="3016453"/>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5619427" y="3016453"/>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4" name="Text 2"/>
          <p:cNvSpPr/>
          <p:nvPr/>
        </p:nvSpPr>
        <p:spPr>
          <a:xfrm>
            <a:off x="3079363" y="3016453"/>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5" name="Text 3"/>
          <p:cNvSpPr/>
          <p:nvPr/>
        </p:nvSpPr>
        <p:spPr>
          <a:xfrm>
            <a:off x="533396" y="3016453"/>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6" name="Text 4"/>
          <p:cNvSpPr/>
          <p:nvPr/>
        </p:nvSpPr>
        <p:spPr>
          <a:xfrm>
            <a:off x="634996" y="2914853"/>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64006A"/>
          </a:solidFill>
          <a:ln/>
        </p:spPr>
        <p:txBody>
          <a:bodyPr wrap="square" lIns="90000" tIns="46800" rIns="90000" bIns="46800" rtlCol="0" anchor="t"/>
          <a:lstStyle/>
          <a:p>
            <a:pPr algn="l" marL="0" indent="0">
              <a:lnSpc>
                <a:spcPct val="83333"/>
              </a:lnSpc>
              <a:buNone/>
            </a:pPr>
            <a:endParaRPr lang="en-US" sz="1800" dirty="0"/>
          </a:p>
        </p:txBody>
      </p:sp>
      <p:sp>
        <p:nvSpPr>
          <p:cNvPr id="7" name="Text 5"/>
          <p:cNvSpPr/>
          <p:nvPr/>
        </p:nvSpPr>
        <p:spPr>
          <a:xfrm>
            <a:off x="634996" y="2781520"/>
            <a:ext cx="901695" cy="285713"/>
          </a:xfrm>
          <a:custGeom>
            <a:avLst/>
            <a:gdLst/>
            <a:ahLst/>
            <a:cxnLst/>
            <a:rect l="l" t="t" r="r" b="b"/>
            <a:pathLst>
              <a:path w="901695" h="285713">
                <a:moveTo>
                  <a:pt x="142857" y="285713"/>
                </a:moveTo>
                <a:cubicBezTo>
                  <a:pt x="63959" y="285713"/>
                  <a:pt x="0" y="221754"/>
                  <a:pt x="0" y="142857"/>
                </a:cubicBezTo>
                <a:lnTo>
                  <a:pt x="0" y="142857"/>
                </a:lnTo>
                <a:cubicBezTo>
                  <a:pt x="0" y="63959"/>
                  <a:pt x="63959" y="0"/>
                  <a:pt x="142857" y="0"/>
                </a:cubicBezTo>
                <a:lnTo>
                  <a:pt x="758839" y="0"/>
                </a:lnTo>
                <a:cubicBezTo>
                  <a:pt x="837736" y="0"/>
                  <a:pt x="901695" y="63959"/>
                  <a:pt x="901695" y="142857"/>
                </a:cubicBezTo>
                <a:lnTo>
                  <a:pt x="901695" y="142857"/>
                </a:lnTo>
                <a:cubicBezTo>
                  <a:pt x="901695" y="221754"/>
                  <a:pt x="837736" y="285713"/>
                  <a:pt x="758839" y="285713"/>
                </a:cubicBezTo>
                <a:lnTo>
                  <a:pt x="142857" y="285713"/>
                </a:lnTo>
              </a:path>
            </a:pathLst>
          </a:custGeom>
          <a:solidFill>
            <a:srgbClr val="FFFFFF"/>
          </a:solidFill>
          <a:ln w="12700">
            <a:solidFill>
              <a:srgbClr val="86008D"/>
            </a:solidFill>
          </a:ln>
        </p:spPr>
        <p:txBody>
          <a:bodyPr wrap="square" lIns="90000" tIns="46800" rIns="90000" bIns="46800" rtlCol="0" anchor="ctr"/>
          <a:lstStyle/>
          <a:p>
            <a:pPr algn="ctr" marL="0" indent="0">
              <a:lnSpc>
                <a:spcPct val="100000"/>
              </a:lnSpc>
              <a:buNone/>
            </a:pPr>
            <a:r>
              <a:rPr lang="en-US" sz="1200" dirty="0">
                <a:solidFill>
                  <a:srgbClr val="86008D"/>
                </a:solidFill>
                <a:latin typeface="Sora Regular" pitchFamily="34" charset="0"/>
                <a:ea typeface="Sora Regular" pitchFamily="34" charset="-122"/>
                <a:cs typeface="Sora Regular" pitchFamily="34" charset="-120"/>
              </a:rPr>
              <a:t>STEP 01</a:t>
            </a:r>
            <a:endParaRPr lang="en-US" sz="1200" dirty="0"/>
          </a:p>
        </p:txBody>
      </p:sp>
      <p:sp>
        <p:nvSpPr>
          <p:cNvPr id="8" name="Text 6"/>
          <p:cNvSpPr/>
          <p:nvPr/>
        </p:nvSpPr>
        <p:spPr>
          <a:xfrm>
            <a:off x="5715124" y="2940250"/>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64006A"/>
          </a:solidFill>
          <a:ln/>
        </p:spPr>
        <p:txBody>
          <a:bodyPr wrap="square" lIns="90000" tIns="46800" rIns="90000" bIns="46800" rtlCol="0" anchor="t"/>
          <a:lstStyle/>
          <a:p>
            <a:pPr algn="l" marL="0" indent="0">
              <a:lnSpc>
                <a:spcPct val="83333"/>
              </a:lnSpc>
              <a:buNone/>
            </a:pPr>
            <a:endParaRPr lang="en-US" sz="1800" dirty="0"/>
          </a:p>
        </p:txBody>
      </p:sp>
      <p:sp>
        <p:nvSpPr>
          <p:cNvPr id="9" name="Text 7"/>
          <p:cNvSpPr/>
          <p:nvPr/>
        </p:nvSpPr>
        <p:spPr>
          <a:xfrm>
            <a:off x="5715125" y="2806917"/>
            <a:ext cx="933445" cy="285713"/>
          </a:xfrm>
          <a:custGeom>
            <a:avLst/>
            <a:gdLst/>
            <a:ahLst/>
            <a:cxnLst/>
            <a:rect l="l" t="t" r="r" b="b"/>
            <a:pathLst>
              <a:path w="933445" h="285713">
                <a:moveTo>
                  <a:pt x="142857" y="285713"/>
                </a:moveTo>
                <a:cubicBezTo>
                  <a:pt x="63959" y="285713"/>
                  <a:pt x="0" y="221754"/>
                  <a:pt x="0" y="142857"/>
                </a:cubicBezTo>
                <a:lnTo>
                  <a:pt x="0" y="142857"/>
                </a:lnTo>
                <a:cubicBezTo>
                  <a:pt x="0" y="63959"/>
                  <a:pt x="63959" y="0"/>
                  <a:pt x="142857" y="0"/>
                </a:cubicBezTo>
                <a:lnTo>
                  <a:pt x="790589" y="0"/>
                </a:lnTo>
                <a:cubicBezTo>
                  <a:pt x="869486" y="0"/>
                  <a:pt x="933445" y="63959"/>
                  <a:pt x="933445" y="142857"/>
                </a:cubicBezTo>
                <a:lnTo>
                  <a:pt x="933445" y="142857"/>
                </a:lnTo>
                <a:cubicBezTo>
                  <a:pt x="933445" y="221754"/>
                  <a:pt x="869486" y="285713"/>
                  <a:pt x="790589" y="285713"/>
                </a:cubicBezTo>
                <a:lnTo>
                  <a:pt x="142857" y="285713"/>
                </a:lnTo>
              </a:path>
            </a:pathLst>
          </a:custGeom>
          <a:solidFill>
            <a:srgbClr val="FFFFFF"/>
          </a:solidFill>
          <a:ln w="12700">
            <a:solidFill>
              <a:srgbClr val="86008D"/>
            </a:solidFill>
          </a:ln>
        </p:spPr>
        <p:txBody>
          <a:bodyPr wrap="square" lIns="90000" tIns="46800" rIns="90000" bIns="46800" rtlCol="0" anchor="ctr"/>
          <a:lstStyle/>
          <a:p>
            <a:pPr algn="ctr" marL="0" indent="0">
              <a:lnSpc>
                <a:spcPct val="100000"/>
              </a:lnSpc>
              <a:buNone/>
            </a:pPr>
            <a:r>
              <a:rPr lang="en-US" sz="1200" dirty="0">
                <a:solidFill>
                  <a:srgbClr val="86008D"/>
                </a:solidFill>
                <a:latin typeface="Figtree" pitchFamily="34" charset="0"/>
                <a:ea typeface="Figtree" pitchFamily="34" charset="-122"/>
                <a:cs typeface="Figtree" pitchFamily="34" charset="-120"/>
              </a:rPr>
              <a:t>STEP 03</a:t>
            </a:r>
            <a:endParaRPr lang="en-US" sz="1200" dirty="0"/>
          </a:p>
        </p:txBody>
      </p:sp>
      <p:sp>
        <p:nvSpPr>
          <p:cNvPr id="10" name="Text 8"/>
          <p:cNvSpPr/>
          <p:nvPr/>
        </p:nvSpPr>
        <p:spPr>
          <a:xfrm>
            <a:off x="3175060" y="2940250"/>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64006A"/>
          </a:solidFill>
          <a:ln/>
        </p:spPr>
        <p:txBody>
          <a:bodyPr wrap="square" lIns="90000" tIns="46800" rIns="90000" bIns="46800" rtlCol="0" anchor="t"/>
          <a:lstStyle/>
          <a:p>
            <a:pPr algn="l" marL="0" indent="0">
              <a:lnSpc>
                <a:spcPct val="83333"/>
              </a:lnSpc>
              <a:buNone/>
            </a:pPr>
            <a:endParaRPr lang="en-US" sz="1800" dirty="0"/>
          </a:p>
        </p:txBody>
      </p:sp>
      <p:sp>
        <p:nvSpPr>
          <p:cNvPr id="11" name="Text 9"/>
          <p:cNvSpPr/>
          <p:nvPr/>
        </p:nvSpPr>
        <p:spPr>
          <a:xfrm>
            <a:off x="3175060" y="2806917"/>
            <a:ext cx="933445" cy="285713"/>
          </a:xfrm>
          <a:custGeom>
            <a:avLst/>
            <a:gdLst/>
            <a:ahLst/>
            <a:cxnLst/>
            <a:rect l="l" t="t" r="r" b="b"/>
            <a:pathLst>
              <a:path w="933445" h="285713">
                <a:moveTo>
                  <a:pt x="142857" y="285713"/>
                </a:moveTo>
                <a:cubicBezTo>
                  <a:pt x="63959" y="285713"/>
                  <a:pt x="0" y="221754"/>
                  <a:pt x="0" y="142857"/>
                </a:cubicBezTo>
                <a:lnTo>
                  <a:pt x="0" y="142857"/>
                </a:lnTo>
                <a:cubicBezTo>
                  <a:pt x="0" y="63959"/>
                  <a:pt x="63959" y="0"/>
                  <a:pt x="142857" y="0"/>
                </a:cubicBezTo>
                <a:lnTo>
                  <a:pt x="790589" y="0"/>
                </a:lnTo>
                <a:cubicBezTo>
                  <a:pt x="869486" y="0"/>
                  <a:pt x="933445" y="63959"/>
                  <a:pt x="933445" y="142857"/>
                </a:cubicBezTo>
                <a:lnTo>
                  <a:pt x="933445" y="142857"/>
                </a:lnTo>
                <a:cubicBezTo>
                  <a:pt x="933445" y="221754"/>
                  <a:pt x="869486" y="285713"/>
                  <a:pt x="790589" y="285713"/>
                </a:cubicBezTo>
                <a:lnTo>
                  <a:pt x="142857" y="285713"/>
                </a:lnTo>
              </a:path>
            </a:pathLst>
          </a:custGeom>
          <a:solidFill>
            <a:srgbClr val="FFFFFF"/>
          </a:solidFill>
          <a:ln w="12700">
            <a:solidFill>
              <a:srgbClr val="86008D"/>
            </a:solidFill>
          </a:ln>
        </p:spPr>
        <p:txBody>
          <a:bodyPr wrap="square" lIns="90000" tIns="46800" rIns="90000" bIns="46800" rtlCol="0" anchor="ctr"/>
          <a:lstStyle/>
          <a:p>
            <a:pPr algn="ctr" marL="0" indent="0">
              <a:lnSpc>
                <a:spcPct val="100000"/>
              </a:lnSpc>
              <a:buNone/>
            </a:pPr>
            <a:r>
              <a:rPr lang="en-US" sz="1200" dirty="0">
                <a:solidFill>
                  <a:srgbClr val="86008D"/>
                </a:solidFill>
                <a:latin typeface="Figtree" pitchFamily="34" charset="0"/>
                <a:ea typeface="Figtree" pitchFamily="34" charset="-122"/>
                <a:cs typeface="Figtree" pitchFamily="34" charset="-120"/>
              </a:rPr>
              <a:t>STEP 02</a:t>
            </a:r>
            <a:endParaRPr lang="en-US" sz="1200" dirty="0"/>
          </a:p>
        </p:txBody>
      </p:sp>
      <p:sp>
        <p:nvSpPr>
          <p:cNvPr id="12" name="Text 10"/>
          <p:cNvSpPr/>
          <p:nvPr/>
        </p:nvSpPr>
        <p:spPr>
          <a:xfrm>
            <a:off x="8255188" y="2940250"/>
            <a:ext cx="2158989" cy="2285702"/>
          </a:xfrm>
          <a:custGeom>
            <a:avLst/>
            <a:gdLst/>
            <a:ahLst/>
            <a:cxnLst/>
            <a:rect l="l" t="t" r="r" b="b"/>
            <a:pathLst>
              <a:path w="2158989" h="2285702">
                <a:moveTo>
                  <a:pt x="201131" y="2285702"/>
                </a:moveTo>
                <a:cubicBezTo>
                  <a:pt x="90050" y="2285702"/>
                  <a:pt x="0" y="2195652"/>
                  <a:pt x="0" y="2084571"/>
                </a:cubicBezTo>
                <a:lnTo>
                  <a:pt x="0" y="201131"/>
                </a:lnTo>
                <a:cubicBezTo>
                  <a:pt x="0" y="90050"/>
                  <a:pt x="90050" y="0"/>
                  <a:pt x="201131" y="0"/>
                </a:cubicBezTo>
                <a:lnTo>
                  <a:pt x="1957858" y="0"/>
                </a:lnTo>
                <a:cubicBezTo>
                  <a:pt x="2068939" y="0"/>
                  <a:pt x="2158989" y="90050"/>
                  <a:pt x="2158989" y="201131"/>
                </a:cubicBezTo>
                <a:lnTo>
                  <a:pt x="2158989" y="2084571"/>
                </a:lnTo>
                <a:cubicBezTo>
                  <a:pt x="2158989" y="2195652"/>
                  <a:pt x="2068939" y="2285702"/>
                  <a:pt x="1957858" y="2285702"/>
                </a:cubicBezTo>
                <a:lnTo>
                  <a:pt x="201131" y="2285702"/>
                </a:lnTo>
              </a:path>
            </a:pathLst>
          </a:custGeom>
          <a:solidFill>
            <a:srgbClr val="64006A"/>
          </a:solidFill>
          <a:ln/>
        </p:spPr>
        <p:txBody>
          <a:bodyPr wrap="square" lIns="90000" tIns="46800" rIns="90000" bIns="46800" rtlCol="0" anchor="t"/>
          <a:lstStyle/>
          <a:p>
            <a:pPr algn="l" marL="0" indent="0">
              <a:lnSpc>
                <a:spcPct val="83333"/>
              </a:lnSpc>
              <a:buNone/>
            </a:pPr>
            <a:endParaRPr lang="en-US" sz="1800" dirty="0"/>
          </a:p>
        </p:txBody>
      </p:sp>
      <p:sp>
        <p:nvSpPr>
          <p:cNvPr id="13" name="Text 11"/>
          <p:cNvSpPr/>
          <p:nvPr/>
        </p:nvSpPr>
        <p:spPr>
          <a:xfrm>
            <a:off x="8255189" y="2806917"/>
            <a:ext cx="933445" cy="285713"/>
          </a:xfrm>
          <a:custGeom>
            <a:avLst/>
            <a:gdLst/>
            <a:ahLst/>
            <a:cxnLst/>
            <a:rect l="l" t="t" r="r" b="b"/>
            <a:pathLst>
              <a:path w="933445" h="285713">
                <a:moveTo>
                  <a:pt x="142857" y="285713"/>
                </a:moveTo>
                <a:cubicBezTo>
                  <a:pt x="63959" y="285713"/>
                  <a:pt x="0" y="221754"/>
                  <a:pt x="0" y="142857"/>
                </a:cubicBezTo>
                <a:lnTo>
                  <a:pt x="0" y="142857"/>
                </a:lnTo>
                <a:cubicBezTo>
                  <a:pt x="0" y="63959"/>
                  <a:pt x="63959" y="0"/>
                  <a:pt x="142857" y="0"/>
                </a:cubicBezTo>
                <a:lnTo>
                  <a:pt x="790589" y="0"/>
                </a:lnTo>
                <a:cubicBezTo>
                  <a:pt x="869486" y="0"/>
                  <a:pt x="933445" y="63959"/>
                  <a:pt x="933445" y="142857"/>
                </a:cubicBezTo>
                <a:lnTo>
                  <a:pt x="933445" y="142857"/>
                </a:lnTo>
                <a:cubicBezTo>
                  <a:pt x="933445" y="221754"/>
                  <a:pt x="869486" y="285713"/>
                  <a:pt x="790589" y="285713"/>
                </a:cubicBezTo>
                <a:lnTo>
                  <a:pt x="142857" y="285713"/>
                </a:lnTo>
              </a:path>
            </a:pathLst>
          </a:custGeom>
          <a:solidFill>
            <a:srgbClr val="FFFFFF"/>
          </a:solidFill>
          <a:ln w="12700">
            <a:solidFill>
              <a:srgbClr val="86008D"/>
            </a:solidFill>
          </a:ln>
        </p:spPr>
        <p:txBody>
          <a:bodyPr wrap="square" lIns="90000" tIns="46800" rIns="90000" bIns="46800" rtlCol="0" anchor="ctr"/>
          <a:lstStyle/>
          <a:p>
            <a:pPr algn="ctr" marL="0" indent="0">
              <a:lnSpc>
                <a:spcPct val="100000"/>
              </a:lnSpc>
              <a:buNone/>
            </a:pPr>
            <a:r>
              <a:rPr lang="en-US" sz="1200" dirty="0">
                <a:solidFill>
                  <a:srgbClr val="86008D"/>
                </a:solidFill>
                <a:latin typeface="Sora Regular" pitchFamily="34" charset="0"/>
                <a:ea typeface="Sora Regular" pitchFamily="34" charset="-122"/>
                <a:cs typeface="Sora Regular" pitchFamily="34" charset="-120"/>
              </a:rPr>
              <a:t>STEP 04</a:t>
            </a:r>
            <a:endParaRPr lang="en-US" sz="1200" dirty="0"/>
          </a:p>
        </p:txBody>
      </p:sp>
      <p:sp>
        <p:nvSpPr>
          <p:cNvPr id="14" name="Text 12"/>
          <p:cNvSpPr/>
          <p:nvPr/>
        </p:nvSpPr>
        <p:spPr>
          <a:xfrm>
            <a:off x="800090" y="3743930"/>
            <a:ext cx="1828800" cy="1357745"/>
          </a:xfrm>
          <a:custGeom>
            <a:avLst/>
            <a:gdLst/>
            <a:ahLst/>
            <a:cxnLst/>
            <a:rect l="l" t="t" r="r" b="b"/>
            <a:pathLst>
              <a:path w="1828800" h="1357745">
                <a:moveTo>
                  <a:pt x="0" y="1357745"/>
                </a:moveTo>
                <a:lnTo>
                  <a:pt x="0" y="0"/>
                </a:lnTo>
                <a:lnTo>
                  <a:pt x="1828800" y="0"/>
                </a:lnTo>
                <a:lnTo>
                  <a:pt x="1828800" y="1357745"/>
                </a:lnTo>
                <a:lnTo>
                  <a:pt x="0" y="1357745"/>
                </a:lnTo>
              </a:path>
            </a:pathLst>
          </a:custGeom>
          <a:noFill/>
          <a:ln/>
        </p:spPr>
        <p:txBody>
          <a:bodyPr wrap="square" lIns="0" tIns="0" rIns="0" bIns="0" rtlCol="0" anchor="t" numCol="1" spcCol="177800"/>
          <a:lstStyle/>
          <a:p>
            <a:pPr algn="l" marL="0" indent="0">
              <a:lnSpc>
                <a:spcPct val="140000"/>
              </a:lnSpc>
              <a:spcAft>
                <a:spcPts val="1000"/>
              </a:spcAft>
              <a:buNone/>
            </a:pPr>
            <a:r>
              <a:rPr lang="en-US" sz="1000" dirty="0">
                <a:solidFill>
                  <a:srgbClr val="FFFFFF"/>
                </a:solidFill>
                <a:latin typeface="Figtree" pitchFamily="34" charset="0"/>
                <a:ea typeface="Figtree" pitchFamily="34" charset="-122"/>
                <a:cs typeface="Figtree" pitchFamily="34" charset="-120"/>
              </a:rPr>
              <a:t>Start with a lightweight Python 3.9-slim image to ensure a minimal environment for the application.</a:t>
            </a:r>
            <a:endParaRPr lang="en-US" sz="1000" dirty="0"/>
          </a:p>
        </p:txBody>
      </p:sp>
      <p:sp>
        <p:nvSpPr>
          <p:cNvPr id="15" name="Text 13"/>
          <p:cNvSpPr/>
          <p:nvPr/>
        </p:nvSpPr>
        <p:spPr>
          <a:xfrm>
            <a:off x="800090" y="3299919"/>
            <a:ext cx="1828800" cy="365760"/>
          </a:xfrm>
          <a:custGeom>
            <a:avLst/>
            <a:gdLst/>
            <a:ahLst/>
            <a:cxnLst/>
            <a:rect l="l" t="t" r="r" b="b"/>
            <a:pathLst>
              <a:path w="1828800" h="365760">
                <a:moveTo>
                  <a:pt x="0" y="365760"/>
                </a:moveTo>
                <a:lnTo>
                  <a:pt x="0" y="0"/>
                </a:lnTo>
                <a:lnTo>
                  <a:pt x="1828800" y="0"/>
                </a:lnTo>
                <a:lnTo>
                  <a:pt x="1828800" y="365760"/>
                </a:lnTo>
                <a:lnTo>
                  <a:pt x="0" y="365760"/>
                </a:lnTo>
              </a:path>
            </a:pathLst>
          </a:custGeom>
          <a:noFill/>
          <a:ln/>
        </p:spPr>
        <p:txBody>
          <a:bodyPr wrap="square" lIns="0" tIns="0" rIns="0" bIns="0" rtlCol="0" anchor="t" numCol="1" spcCol="177800"/>
          <a:lstStyle/>
          <a:p>
            <a:pPr algn="l" marL="0" indent="0">
              <a:lnSpc>
                <a:spcPct val="100000"/>
              </a:lnSpc>
              <a:buNone/>
            </a:pPr>
            <a:r>
              <a:rPr lang="en-US" sz="1000" dirty="0">
                <a:solidFill>
                  <a:srgbClr val="FFFFFF"/>
                </a:solidFill>
                <a:latin typeface="Figtree" pitchFamily="34" charset="0"/>
                <a:ea typeface="Figtree" pitchFamily="34" charset="-122"/>
                <a:cs typeface="Figtree" pitchFamily="34" charset="-120"/>
              </a:rPr>
              <a:t>Select Base Image</a:t>
            </a:r>
            <a:endParaRPr lang="en-US" sz="1000" dirty="0"/>
          </a:p>
        </p:txBody>
      </p:sp>
      <p:sp>
        <p:nvSpPr>
          <p:cNvPr id="16" name="Text 14"/>
          <p:cNvSpPr/>
          <p:nvPr/>
        </p:nvSpPr>
        <p:spPr>
          <a:xfrm>
            <a:off x="3340154" y="3743930"/>
            <a:ext cx="1828800" cy="1357745"/>
          </a:xfrm>
          <a:custGeom>
            <a:avLst/>
            <a:gdLst/>
            <a:ahLst/>
            <a:cxnLst/>
            <a:rect l="l" t="t" r="r" b="b"/>
            <a:pathLst>
              <a:path w="1828800" h="1357745">
                <a:moveTo>
                  <a:pt x="0" y="1357745"/>
                </a:moveTo>
                <a:lnTo>
                  <a:pt x="0" y="0"/>
                </a:lnTo>
                <a:lnTo>
                  <a:pt x="1828800" y="0"/>
                </a:lnTo>
                <a:lnTo>
                  <a:pt x="1828800" y="1357745"/>
                </a:lnTo>
                <a:lnTo>
                  <a:pt x="0" y="1357745"/>
                </a:lnTo>
              </a:path>
            </a:pathLst>
          </a:custGeom>
          <a:noFill/>
          <a:ln/>
        </p:spPr>
        <p:txBody>
          <a:bodyPr wrap="square" lIns="0" tIns="0" rIns="0" bIns="0" rtlCol="0" anchor="t" numCol="1" spcCol="177800"/>
          <a:lstStyle/>
          <a:p>
            <a:pPr algn="l" marL="0" indent="0">
              <a:lnSpc>
                <a:spcPct val="140000"/>
              </a:lnSpc>
              <a:spcAft>
                <a:spcPts val="1000"/>
              </a:spcAft>
              <a:buNone/>
            </a:pPr>
            <a:r>
              <a:rPr lang="en-US" sz="1000" dirty="0">
                <a:solidFill>
                  <a:srgbClr val="FFFFFF"/>
                </a:solidFill>
                <a:latin typeface="Figtree" pitchFamily="34" charset="0"/>
                <a:ea typeface="Figtree" pitchFamily="34" charset="-122"/>
                <a:cs typeface="Figtree" pitchFamily="34" charset="-120"/>
              </a:rPr>
              <a:t>Define the working directory as `/app` to organize the application files within the container.</a:t>
            </a:r>
            <a:endParaRPr lang="en-US" sz="1000" dirty="0"/>
          </a:p>
        </p:txBody>
      </p:sp>
      <p:sp>
        <p:nvSpPr>
          <p:cNvPr id="17" name="Text 15"/>
          <p:cNvSpPr/>
          <p:nvPr/>
        </p:nvSpPr>
        <p:spPr>
          <a:xfrm>
            <a:off x="3340154" y="3299919"/>
            <a:ext cx="1828800" cy="365760"/>
          </a:xfrm>
          <a:custGeom>
            <a:avLst/>
            <a:gdLst/>
            <a:ahLst/>
            <a:cxnLst/>
            <a:rect l="l" t="t" r="r" b="b"/>
            <a:pathLst>
              <a:path w="1828800" h="365760">
                <a:moveTo>
                  <a:pt x="0" y="365760"/>
                </a:moveTo>
                <a:lnTo>
                  <a:pt x="0" y="0"/>
                </a:lnTo>
                <a:lnTo>
                  <a:pt x="1828800" y="0"/>
                </a:lnTo>
                <a:lnTo>
                  <a:pt x="1828800" y="365760"/>
                </a:lnTo>
                <a:lnTo>
                  <a:pt x="0" y="365760"/>
                </a:lnTo>
              </a:path>
            </a:pathLst>
          </a:custGeom>
          <a:noFill/>
          <a:ln/>
        </p:spPr>
        <p:txBody>
          <a:bodyPr wrap="square" lIns="0" tIns="0" rIns="0" bIns="0" rtlCol="0" anchor="t" numCol="1" spcCol="177800"/>
          <a:lstStyle/>
          <a:p>
            <a:pPr algn="l" marL="0" indent="0">
              <a:lnSpc>
                <a:spcPct val="100000"/>
              </a:lnSpc>
              <a:buNone/>
            </a:pPr>
            <a:r>
              <a:rPr lang="en-US" sz="1000" dirty="0">
                <a:solidFill>
                  <a:srgbClr val="FFFFFF"/>
                </a:solidFill>
                <a:latin typeface="Figtree" pitchFamily="34" charset="0"/>
                <a:ea typeface="Figtree" pitchFamily="34" charset="-122"/>
                <a:cs typeface="Figtree" pitchFamily="34" charset="-120"/>
              </a:rPr>
              <a:t>Set Working Directory</a:t>
            </a:r>
            <a:endParaRPr lang="en-US" sz="1000" dirty="0"/>
          </a:p>
        </p:txBody>
      </p:sp>
      <p:sp>
        <p:nvSpPr>
          <p:cNvPr id="18" name="Text 16"/>
          <p:cNvSpPr/>
          <p:nvPr/>
        </p:nvSpPr>
        <p:spPr>
          <a:xfrm>
            <a:off x="5880218" y="3743930"/>
            <a:ext cx="1828800" cy="1357745"/>
          </a:xfrm>
          <a:custGeom>
            <a:avLst/>
            <a:gdLst/>
            <a:ahLst/>
            <a:cxnLst/>
            <a:rect l="l" t="t" r="r" b="b"/>
            <a:pathLst>
              <a:path w="1828800" h="1357745">
                <a:moveTo>
                  <a:pt x="0" y="1357745"/>
                </a:moveTo>
                <a:lnTo>
                  <a:pt x="0" y="0"/>
                </a:lnTo>
                <a:lnTo>
                  <a:pt x="1828800" y="0"/>
                </a:lnTo>
                <a:lnTo>
                  <a:pt x="1828800" y="1357745"/>
                </a:lnTo>
                <a:lnTo>
                  <a:pt x="0" y="1357745"/>
                </a:lnTo>
              </a:path>
            </a:pathLst>
          </a:custGeom>
          <a:noFill/>
          <a:ln/>
        </p:spPr>
        <p:txBody>
          <a:bodyPr wrap="square" lIns="0" tIns="0" rIns="0" bIns="0" rtlCol="0" anchor="t" numCol="1" spcCol="177800"/>
          <a:lstStyle/>
          <a:p>
            <a:pPr algn="l" marL="0" indent="0">
              <a:lnSpc>
                <a:spcPct val="140000"/>
              </a:lnSpc>
              <a:spcAft>
                <a:spcPts val="1000"/>
              </a:spcAft>
              <a:buNone/>
            </a:pPr>
            <a:r>
              <a:rPr lang="en-US" sz="1000" dirty="0">
                <a:solidFill>
                  <a:srgbClr val="FFFFFF"/>
                </a:solidFill>
                <a:latin typeface="Figtree" pitchFamily="34" charset="0"/>
                <a:ea typeface="Figtree" pitchFamily="34" charset="-122"/>
                <a:cs typeface="Figtree" pitchFamily="34" charset="-120"/>
              </a:rPr>
              <a:t>Copy the `requirements.txt` file and install the necessary Python dependencies using pip, optimizing for a smaller image size.</a:t>
            </a:r>
            <a:endParaRPr lang="en-US" sz="1000" dirty="0"/>
          </a:p>
        </p:txBody>
      </p:sp>
      <p:sp>
        <p:nvSpPr>
          <p:cNvPr id="19" name="Text 17"/>
          <p:cNvSpPr/>
          <p:nvPr/>
        </p:nvSpPr>
        <p:spPr>
          <a:xfrm>
            <a:off x="5880218" y="3299919"/>
            <a:ext cx="1828800" cy="365760"/>
          </a:xfrm>
          <a:custGeom>
            <a:avLst/>
            <a:gdLst/>
            <a:ahLst/>
            <a:cxnLst/>
            <a:rect l="l" t="t" r="r" b="b"/>
            <a:pathLst>
              <a:path w="1828800" h="365760">
                <a:moveTo>
                  <a:pt x="0" y="365760"/>
                </a:moveTo>
                <a:lnTo>
                  <a:pt x="0" y="0"/>
                </a:lnTo>
                <a:lnTo>
                  <a:pt x="1828800" y="0"/>
                </a:lnTo>
                <a:lnTo>
                  <a:pt x="1828800" y="365760"/>
                </a:lnTo>
                <a:lnTo>
                  <a:pt x="0" y="365760"/>
                </a:lnTo>
              </a:path>
            </a:pathLst>
          </a:custGeom>
          <a:noFill/>
          <a:ln/>
        </p:spPr>
        <p:txBody>
          <a:bodyPr wrap="square" lIns="0" tIns="0" rIns="0" bIns="0" rtlCol="0" anchor="t" numCol="1" spcCol="177800"/>
          <a:lstStyle/>
          <a:p>
            <a:pPr algn="l" marL="0" indent="0">
              <a:lnSpc>
                <a:spcPct val="100000"/>
              </a:lnSpc>
              <a:buNone/>
            </a:pPr>
            <a:r>
              <a:rPr lang="en-US" sz="1000" dirty="0">
                <a:solidFill>
                  <a:srgbClr val="FFFFFF"/>
                </a:solidFill>
                <a:latin typeface="Figtree" pitchFamily="34" charset="0"/>
                <a:ea typeface="Figtree" pitchFamily="34" charset="-122"/>
                <a:cs typeface="Figtree" pitchFamily="34" charset="-120"/>
              </a:rPr>
              <a:t>Install Dependencies</a:t>
            </a:r>
            <a:endParaRPr lang="en-US" sz="1000" dirty="0"/>
          </a:p>
        </p:txBody>
      </p:sp>
      <p:sp>
        <p:nvSpPr>
          <p:cNvPr id="20" name="Text 18"/>
          <p:cNvSpPr/>
          <p:nvPr/>
        </p:nvSpPr>
        <p:spPr>
          <a:xfrm>
            <a:off x="8420282" y="3743930"/>
            <a:ext cx="1828800" cy="1357745"/>
          </a:xfrm>
          <a:custGeom>
            <a:avLst/>
            <a:gdLst/>
            <a:ahLst/>
            <a:cxnLst/>
            <a:rect l="l" t="t" r="r" b="b"/>
            <a:pathLst>
              <a:path w="1828800" h="1357745">
                <a:moveTo>
                  <a:pt x="0" y="1357745"/>
                </a:moveTo>
                <a:lnTo>
                  <a:pt x="0" y="0"/>
                </a:lnTo>
                <a:lnTo>
                  <a:pt x="1828800" y="0"/>
                </a:lnTo>
                <a:lnTo>
                  <a:pt x="1828800" y="1357745"/>
                </a:lnTo>
                <a:lnTo>
                  <a:pt x="0" y="1357745"/>
                </a:lnTo>
              </a:path>
            </a:pathLst>
          </a:custGeom>
          <a:noFill/>
          <a:ln/>
        </p:spPr>
        <p:txBody>
          <a:bodyPr wrap="square" lIns="0" tIns="0" rIns="0" bIns="0" rtlCol="0" anchor="t" numCol="1" spcCol="177800"/>
          <a:lstStyle/>
          <a:p>
            <a:pPr algn="l" marL="0" indent="0">
              <a:lnSpc>
                <a:spcPct val="140000"/>
              </a:lnSpc>
              <a:spcAft>
                <a:spcPts val="1000"/>
              </a:spcAft>
              <a:buNone/>
            </a:pPr>
            <a:r>
              <a:rPr lang="en-US" sz="1000" dirty="0">
                <a:solidFill>
                  <a:srgbClr val="FFFFFF"/>
                </a:solidFill>
                <a:latin typeface="Figtree" pitchFamily="34" charset="0"/>
                <a:ea typeface="Figtree" pitchFamily="34" charset="-122"/>
                <a:cs typeface="Figtree" pitchFamily="34" charset="-120"/>
              </a:rPr>
              <a:t>Transfer all application files into the container to make them accessible for execution.</a:t>
            </a:r>
            <a:endParaRPr lang="en-US" sz="1000" dirty="0"/>
          </a:p>
        </p:txBody>
      </p:sp>
      <p:sp>
        <p:nvSpPr>
          <p:cNvPr id="21" name="Text 19"/>
          <p:cNvSpPr/>
          <p:nvPr/>
        </p:nvSpPr>
        <p:spPr>
          <a:xfrm>
            <a:off x="8420282" y="3299919"/>
            <a:ext cx="1828800" cy="365760"/>
          </a:xfrm>
          <a:custGeom>
            <a:avLst/>
            <a:gdLst/>
            <a:ahLst/>
            <a:cxnLst/>
            <a:rect l="l" t="t" r="r" b="b"/>
            <a:pathLst>
              <a:path w="1828800" h="365760">
                <a:moveTo>
                  <a:pt x="0" y="365760"/>
                </a:moveTo>
                <a:lnTo>
                  <a:pt x="0" y="0"/>
                </a:lnTo>
                <a:lnTo>
                  <a:pt x="1828800" y="0"/>
                </a:lnTo>
                <a:lnTo>
                  <a:pt x="1828800" y="365760"/>
                </a:lnTo>
                <a:lnTo>
                  <a:pt x="0" y="365760"/>
                </a:lnTo>
              </a:path>
            </a:pathLst>
          </a:custGeom>
          <a:noFill/>
          <a:ln/>
        </p:spPr>
        <p:txBody>
          <a:bodyPr wrap="square" lIns="0" tIns="0" rIns="0" bIns="0" rtlCol="0" anchor="t" numCol="1" spcCol="177800"/>
          <a:lstStyle/>
          <a:p>
            <a:pPr algn="l" marL="0" indent="0">
              <a:lnSpc>
                <a:spcPct val="100000"/>
              </a:lnSpc>
              <a:buNone/>
            </a:pPr>
            <a:r>
              <a:rPr lang="en-US" sz="1000" dirty="0">
                <a:solidFill>
                  <a:srgbClr val="FFFFFF"/>
                </a:solidFill>
                <a:latin typeface="Figtree" pitchFamily="34" charset="0"/>
                <a:ea typeface="Figtree" pitchFamily="34" charset="-122"/>
                <a:cs typeface="Figtree" pitchFamily="34" charset="-120"/>
              </a:rPr>
              <a:t>Copy Application Code</a:t>
            </a:r>
            <a:endParaRPr lang="en-US" sz="1000" dirty="0"/>
          </a:p>
        </p:txBody>
      </p:sp>
      <p:sp>
        <p:nvSpPr>
          <p:cNvPr id="22" name="Text 20"/>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3</a:t>
            </a:r>
            <a:endParaRPr lang="en-US" sz="800" dirty="0"/>
          </a:p>
        </p:txBody>
      </p:sp>
      <p:sp>
        <p:nvSpPr>
          <p:cNvPr id="23" name="Text 21"/>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24" name="Text 22"/>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25" name="Text 23"/>
          <p:cNvSpPr/>
          <p:nvPr/>
        </p:nvSpPr>
        <p:spPr>
          <a:xfrm>
            <a:off x="634997" y="1255304"/>
            <a:ext cx="10956908" cy="822960"/>
          </a:xfrm>
          <a:custGeom>
            <a:avLst/>
            <a:gdLst/>
            <a:ahLst/>
            <a:cxnLst/>
            <a:rect l="l" t="t" r="r" b="b"/>
            <a:pathLst>
              <a:path w="10956908" h="822960">
                <a:moveTo>
                  <a:pt x="0" y="822960"/>
                </a:moveTo>
                <a:lnTo>
                  <a:pt x="0" y="0"/>
                </a:lnTo>
                <a:lnTo>
                  <a:pt x="10956908" y="0"/>
                </a:lnTo>
                <a:lnTo>
                  <a:pt x="10956908" y="822960"/>
                </a:lnTo>
                <a:lnTo>
                  <a:pt x="0" y="822960"/>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Dockerfile Configuration</a:t>
            </a:r>
            <a:endParaRPr lang="en-US" sz="2800" dirty="0"/>
          </a:p>
        </p:txBody>
      </p:sp>
      <p:sp>
        <p:nvSpPr>
          <p:cNvPr id="26" name="Text 24"/>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27" name="Text 25"/>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0" y="447"/>
            <a:ext cx="1733541" cy="6857107"/>
          </a:xfrm>
          <a:custGeom>
            <a:avLst/>
            <a:gdLst/>
            <a:ahLst/>
            <a:cxnLst/>
            <a:rect l="l" t="t" r="r" b="b"/>
            <a:pathLst>
              <a:path w="1733541" h="6857107">
                <a:moveTo>
                  <a:pt x="0" y="6857107"/>
                </a:moveTo>
                <a:lnTo>
                  <a:pt x="0" y="0"/>
                </a:lnTo>
                <a:lnTo>
                  <a:pt x="1733541" y="0"/>
                </a:lnTo>
                <a:lnTo>
                  <a:pt x="1733541" y="6857107"/>
                </a:lnTo>
                <a:lnTo>
                  <a:pt x="0" y="6857107"/>
                </a:lnTo>
              </a:path>
            </a:pathLst>
          </a:custGeom>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4476076" y="1255305"/>
            <a:ext cx="7066677" cy="969264"/>
          </a:xfrm>
          <a:custGeom>
            <a:avLst/>
            <a:gdLst/>
            <a:ahLst/>
            <a:cxnLst/>
            <a:rect l="l" t="t" r="r" b="b"/>
            <a:pathLst>
              <a:path w="7066677" h="969264">
                <a:moveTo>
                  <a:pt x="0" y="969264"/>
                </a:moveTo>
                <a:lnTo>
                  <a:pt x="0" y="0"/>
                </a:lnTo>
                <a:lnTo>
                  <a:pt x="7066677" y="0"/>
                </a:lnTo>
                <a:lnTo>
                  <a:pt x="7066677" y="969264"/>
                </a:lnTo>
                <a:lnTo>
                  <a:pt x="0" y="969264"/>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CloudFormation Template Overview</a:t>
            </a:r>
            <a:endParaRPr lang="en-US" sz="2800" dirty="0"/>
          </a:p>
        </p:txBody>
      </p:sp>
      <p:sp>
        <p:nvSpPr>
          <p:cNvPr id="4" name="Text 2"/>
          <p:cNvSpPr/>
          <p:nvPr/>
        </p:nvSpPr>
        <p:spPr>
          <a:xfrm>
            <a:off x="366377" y="1757418"/>
            <a:ext cx="3383280" cy="4480560"/>
          </a:xfrm>
          <a:custGeom>
            <a:avLst/>
            <a:gdLst/>
            <a:ahLst/>
            <a:cxnLst/>
            <a:rect l="l" t="t" r="r" b="b"/>
            <a:pathLst>
              <a:path w="3383280" h="4480560">
                <a:moveTo>
                  <a:pt x="608990" y="4480560"/>
                </a:moveTo>
                <a:cubicBezTo>
                  <a:pt x="272654" y="4480560"/>
                  <a:pt x="0" y="4207906"/>
                  <a:pt x="0" y="3871570"/>
                </a:cubicBezTo>
                <a:lnTo>
                  <a:pt x="0" y="608990"/>
                </a:lnTo>
                <a:cubicBezTo>
                  <a:pt x="0" y="272654"/>
                  <a:pt x="272654" y="0"/>
                  <a:pt x="608990" y="0"/>
                </a:cubicBezTo>
                <a:lnTo>
                  <a:pt x="2774290" y="0"/>
                </a:lnTo>
                <a:cubicBezTo>
                  <a:pt x="3110626" y="0"/>
                  <a:pt x="3383280" y="272654"/>
                  <a:pt x="3383280" y="608990"/>
                </a:cubicBezTo>
                <a:lnTo>
                  <a:pt x="3383280" y="3871570"/>
                </a:lnTo>
                <a:cubicBezTo>
                  <a:pt x="3383280" y="4207906"/>
                  <a:pt x="3110626" y="4480560"/>
                  <a:pt x="2774290" y="4480560"/>
                </a:cubicBezTo>
                <a:lnTo>
                  <a:pt x="608990" y="4480560"/>
                </a:lnTo>
              </a:path>
            </a:pathLst>
          </a:custGeom>
          <a:blipFill>
            <a:blip r:embed="rId1"/>
            <a:srcRect l="0" r="0" t="62" b="62"/>
            <a:stretch/>
          </a:blipFill>
          <a:ln/>
        </p:spPr>
        <p:txBody>
          <a:bodyPr wrap="square" lIns="90000" tIns="46800" rIns="90000" bIns="46800" rtlCol="0" anchor="ctr"/>
          <a:lstStyle/>
          <a:p>
            <a:pPr indent="0" marL="0">
              <a:buNone/>
            </a:pPr>
            <a:endParaRPr lang="en-US" dirty="0"/>
          </a:p>
        </p:txBody>
      </p:sp>
      <p:sp>
        <p:nvSpPr>
          <p:cNvPr id="5" name="Text 3"/>
          <p:cNvSpPr/>
          <p:nvPr/>
        </p:nvSpPr>
        <p:spPr>
          <a:xfrm>
            <a:off x="4476076" y="2803465"/>
            <a:ext cx="411480" cy="411480"/>
          </a:xfrm>
          <a:custGeom>
            <a:avLst/>
            <a:gdLst/>
            <a:ahLst/>
            <a:cxnLst/>
            <a:rect l="l" t="t" r="r" b="b"/>
            <a:pathLst>
              <a:path w="411480" h="411480">
                <a:moveTo>
                  <a:pt x="264119" y="127430"/>
                </a:moveTo>
                <a:cubicBezTo>
                  <a:pt x="251710" y="132959"/>
                  <a:pt x="237115" y="129680"/>
                  <a:pt x="228179" y="119393"/>
                </a:cubicBezTo>
                <a:cubicBezTo>
                  <a:pt x="213970" y="102934"/>
                  <a:pt x="193074" y="92583"/>
                  <a:pt x="169736" y="92583"/>
                </a:cubicBezTo>
                <a:cubicBezTo>
                  <a:pt x="127109" y="92583"/>
                  <a:pt x="92583" y="127109"/>
                  <a:pt x="92583" y="169736"/>
                </a:cubicBezTo>
                <a:lnTo>
                  <a:pt x="92583" y="169736"/>
                </a:lnTo>
                <a:lnTo>
                  <a:pt x="92583" y="169736"/>
                </a:lnTo>
                <a:lnTo>
                  <a:pt x="92583" y="169864"/>
                </a:lnTo>
                <a:cubicBezTo>
                  <a:pt x="92583" y="182980"/>
                  <a:pt x="84353" y="194617"/>
                  <a:pt x="72009" y="198989"/>
                </a:cubicBezTo>
                <a:cubicBezTo>
                  <a:pt x="47963" y="207476"/>
                  <a:pt x="30861" y="230365"/>
                  <a:pt x="30861" y="257175"/>
                </a:cubicBezTo>
                <a:cubicBezTo>
                  <a:pt x="30861" y="291251"/>
                  <a:pt x="58507" y="318897"/>
                  <a:pt x="92583" y="318897"/>
                </a:cubicBezTo>
                <a:lnTo>
                  <a:pt x="324041" y="318897"/>
                </a:lnTo>
                <a:lnTo>
                  <a:pt x="326162" y="318897"/>
                </a:lnTo>
                <a:cubicBezTo>
                  <a:pt x="326548" y="318833"/>
                  <a:pt x="326998" y="318833"/>
                  <a:pt x="327384" y="318768"/>
                </a:cubicBezTo>
                <a:cubicBezTo>
                  <a:pt x="357087" y="317032"/>
                  <a:pt x="380619" y="292408"/>
                  <a:pt x="380619" y="262319"/>
                </a:cubicBezTo>
                <a:cubicBezTo>
                  <a:pt x="380619" y="239173"/>
                  <a:pt x="366732" y="219177"/>
                  <a:pt x="346672" y="210433"/>
                </a:cubicBezTo>
                <a:cubicBezTo>
                  <a:pt x="333749" y="204776"/>
                  <a:pt x="326355" y="191145"/>
                  <a:pt x="328605" y="177194"/>
                </a:cubicBezTo>
                <a:cubicBezTo>
                  <a:pt x="328991" y="174750"/>
                  <a:pt x="329184" y="172243"/>
                  <a:pt x="329184" y="169671"/>
                </a:cubicBezTo>
                <a:cubicBezTo>
                  <a:pt x="329184" y="144082"/>
                  <a:pt x="308481" y="123380"/>
                  <a:pt x="282893" y="123380"/>
                </a:cubicBezTo>
                <a:cubicBezTo>
                  <a:pt x="276142" y="123380"/>
                  <a:pt x="269777" y="124794"/>
                  <a:pt x="264119" y="127366"/>
                </a:cubicBezTo>
                <a:lnTo>
                  <a:pt x="264119" y="127430"/>
                </a:lnTo>
                <a:moveTo>
                  <a:pt x="329184" y="349629"/>
                </a:moveTo>
                <a:lnTo>
                  <a:pt x="329184" y="349758"/>
                </a:lnTo>
                <a:lnTo>
                  <a:pt x="324041" y="349758"/>
                </a:lnTo>
                <a:lnTo>
                  <a:pt x="298323" y="349758"/>
                </a:lnTo>
                <a:lnTo>
                  <a:pt x="92583" y="349758"/>
                </a:lnTo>
                <a:cubicBezTo>
                  <a:pt x="41469" y="349758"/>
                  <a:pt x="0" y="308289"/>
                  <a:pt x="0" y="257175"/>
                </a:cubicBezTo>
                <a:cubicBezTo>
                  <a:pt x="0" y="216863"/>
                  <a:pt x="25782" y="182594"/>
                  <a:pt x="61722" y="169864"/>
                </a:cubicBezTo>
                <a:lnTo>
                  <a:pt x="61722" y="169736"/>
                </a:lnTo>
                <a:cubicBezTo>
                  <a:pt x="61722" y="110071"/>
                  <a:pt x="110071" y="61722"/>
                  <a:pt x="169736" y="61722"/>
                </a:cubicBezTo>
                <a:cubicBezTo>
                  <a:pt x="202461" y="61722"/>
                  <a:pt x="231715" y="76252"/>
                  <a:pt x="251581" y="99205"/>
                </a:cubicBezTo>
                <a:cubicBezTo>
                  <a:pt x="261161" y="94962"/>
                  <a:pt x="271705" y="92583"/>
                  <a:pt x="282893" y="92583"/>
                </a:cubicBezTo>
                <a:cubicBezTo>
                  <a:pt x="325519" y="92583"/>
                  <a:pt x="360045" y="127109"/>
                  <a:pt x="360045" y="169736"/>
                </a:cubicBezTo>
                <a:cubicBezTo>
                  <a:pt x="360045" y="173979"/>
                  <a:pt x="359724" y="178094"/>
                  <a:pt x="359081" y="182144"/>
                </a:cubicBezTo>
                <a:cubicBezTo>
                  <a:pt x="389942" y="195646"/>
                  <a:pt x="411480" y="226443"/>
                  <a:pt x="411480" y="262319"/>
                </a:cubicBezTo>
                <a:cubicBezTo>
                  <a:pt x="411480" y="308867"/>
                  <a:pt x="375090" y="346929"/>
                  <a:pt x="329184" y="349629"/>
                </a:cubicBezTo>
              </a:path>
            </a:pathLst>
          </a:custGeom>
          <a:solidFill>
            <a:srgbClr val="86008D"/>
          </a:solidFill>
          <a:ln/>
        </p:spPr>
        <p:txBody>
          <a:bodyPr wrap="square" lIns="90000" tIns="46800" rIns="90000" bIns="46800" rtlCol="0" anchor="ctr"/>
          <a:lstStyle/>
          <a:p>
            <a:pPr indent="0" marL="0">
              <a:buNone/>
            </a:pPr>
            <a:endParaRPr lang="en-US" dirty="0"/>
          </a:p>
        </p:txBody>
      </p:sp>
      <p:sp>
        <p:nvSpPr>
          <p:cNvPr id="6" name="Text 4"/>
          <p:cNvSpPr/>
          <p:nvPr/>
        </p:nvSpPr>
        <p:spPr>
          <a:xfrm>
            <a:off x="5222238" y="3412843"/>
            <a:ext cx="6309360" cy="2643632"/>
          </a:xfrm>
          <a:custGeom>
            <a:avLst/>
            <a:gdLst/>
            <a:ahLst/>
            <a:cxnLst/>
            <a:rect l="l" t="t" r="r" b="b"/>
            <a:pathLst>
              <a:path w="6309360" h="2643632">
                <a:moveTo>
                  <a:pt x="0" y="2643632"/>
                </a:moveTo>
                <a:lnTo>
                  <a:pt x="0" y="0"/>
                </a:lnTo>
                <a:lnTo>
                  <a:pt x="6309360" y="0"/>
                </a:lnTo>
                <a:lnTo>
                  <a:pt x="6309360" y="2643632"/>
                </a:lnTo>
                <a:lnTo>
                  <a:pt x="0" y="2643632"/>
                </a:lnTo>
              </a:path>
            </a:pathLst>
          </a:custGeom>
          <a:noFill/>
          <a:ln/>
        </p:spPr>
        <p:txBody>
          <a:bodyPr wrap="square" lIns="0" tIns="46800" rIns="0" bIns="46800" rtlCol="0" anchor="t"/>
          <a:lstStyle/>
          <a:p>
            <a:pPr algn="l" marL="0" indent="0">
              <a:lnSpc>
                <a:spcPct val="110000"/>
              </a:lnSpc>
              <a:spcBef>
                <a:spcPts val="1400"/>
              </a:spcBef>
              <a:buNone/>
            </a:pPr>
            <a:r>
              <a:rPr lang="en-US" sz="1300" dirty="0">
                <a:solidFill>
                  <a:srgbClr val="3B3838"/>
                </a:solidFill>
                <a:latin typeface="Figtree" pitchFamily="34" charset="0"/>
                <a:ea typeface="Figtree" pitchFamily="34" charset="-122"/>
                <a:cs typeface="Figtree" pitchFamily="34" charset="-120"/>
              </a:rPr>
              <a:t>Streamlines the setup of essential AWS components for application deployment.</a:t>
            </a:r>
            <a:endParaRPr lang="en-US" sz="1300" dirty="0"/>
          </a:p>
        </p:txBody>
      </p:sp>
      <p:sp>
        <p:nvSpPr>
          <p:cNvPr id="7" name="Text 5"/>
          <p:cNvSpPr/>
          <p:nvPr/>
        </p:nvSpPr>
        <p:spPr>
          <a:xfrm>
            <a:off x="5222239" y="2802831"/>
            <a:ext cx="6309360" cy="457200"/>
          </a:xfrm>
          <a:custGeom>
            <a:avLst/>
            <a:gdLst/>
            <a:ahLst/>
            <a:cxnLst/>
            <a:rect l="l" t="t" r="r" b="b"/>
            <a:pathLst>
              <a:path w="6309360" h="457200">
                <a:moveTo>
                  <a:pt x="0" y="457200"/>
                </a:moveTo>
                <a:lnTo>
                  <a:pt x="0" y="0"/>
                </a:lnTo>
                <a:lnTo>
                  <a:pt x="6309360" y="0"/>
                </a:lnTo>
                <a:lnTo>
                  <a:pt x="6309360" y="457200"/>
                </a:lnTo>
                <a:lnTo>
                  <a:pt x="0" y="457200"/>
                </a:lnTo>
              </a:path>
            </a:pathLst>
          </a:custGeom>
          <a:noFill/>
          <a:ln/>
        </p:spPr>
        <p:txBody>
          <a:bodyPr wrap="square" lIns="0" tIns="0" rIns="0" bIns="0" rtlCol="0" anchor="t"/>
          <a:lstStyle/>
          <a:p>
            <a:pPr algn="l" marL="0" indent="0">
              <a:lnSpc>
                <a:spcPct val="90000"/>
              </a:lnSpc>
              <a:spcBef>
                <a:spcPts val="1000"/>
              </a:spcBef>
              <a:buNone/>
            </a:pPr>
            <a:r>
              <a:rPr lang="en-US" sz="1600" b="1" dirty="0">
                <a:solidFill>
                  <a:srgbClr val="220023"/>
                </a:solidFill>
                <a:latin typeface="Figtree" pitchFamily="34" charset="0"/>
                <a:ea typeface="Figtree" pitchFamily="34" charset="-122"/>
                <a:cs typeface="Figtree" pitchFamily="34" charset="-120"/>
              </a:rPr>
              <a:t>Automated Infrastructure Provisioning</a:t>
            </a:r>
            <a:endParaRPr lang="en-US" sz="1600" dirty="0"/>
          </a:p>
        </p:txBody>
      </p:sp>
      <p:sp>
        <p:nvSpPr>
          <p:cNvPr id="8" name="Text 6"/>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4</a:t>
            </a:r>
            <a:endParaRPr lang="en-US" sz="800" dirty="0"/>
          </a:p>
        </p:txBody>
      </p:sp>
      <p:sp>
        <p:nvSpPr>
          <p:cNvPr id="9" name="Text 7"/>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10" name="Text 8"/>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1" name="Text 9"/>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2" name="Text 10"/>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13" name="Text 11"/>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4996" y="3030597"/>
            <a:ext cx="2011680" cy="2834640"/>
          </a:xfrm>
          <a:custGeom>
            <a:avLst/>
            <a:gdLst/>
            <a:ahLst/>
            <a:cxnLst/>
            <a:rect l="l" t="t" r="r" b="b"/>
            <a:pathLst>
              <a:path w="2011680" h="2834640">
                <a:moveTo>
                  <a:pt x="187408" y="2834640"/>
                </a:moveTo>
                <a:cubicBezTo>
                  <a:pt x="83905" y="2834640"/>
                  <a:pt x="0" y="2750735"/>
                  <a:pt x="0" y="2647232"/>
                </a:cubicBezTo>
                <a:lnTo>
                  <a:pt x="0" y="187408"/>
                </a:lnTo>
                <a:cubicBezTo>
                  <a:pt x="0" y="83905"/>
                  <a:pt x="83905" y="0"/>
                  <a:pt x="187408" y="0"/>
                </a:cubicBezTo>
                <a:lnTo>
                  <a:pt x="1824272" y="0"/>
                </a:lnTo>
                <a:cubicBezTo>
                  <a:pt x="1927775" y="0"/>
                  <a:pt x="2011680" y="83905"/>
                  <a:pt x="2011680" y="187408"/>
                </a:cubicBezTo>
                <a:lnTo>
                  <a:pt x="2011680" y="2647232"/>
                </a:lnTo>
                <a:cubicBezTo>
                  <a:pt x="2011680" y="2750735"/>
                  <a:pt x="1927775" y="2834640"/>
                  <a:pt x="1824272" y="2834640"/>
                </a:cubicBezTo>
                <a:lnTo>
                  <a:pt x="187408" y="2834640"/>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5090128" y="3055994"/>
            <a:ext cx="2011680" cy="2834640"/>
          </a:xfrm>
          <a:custGeom>
            <a:avLst/>
            <a:gdLst/>
            <a:ahLst/>
            <a:cxnLst/>
            <a:rect l="l" t="t" r="r" b="b"/>
            <a:pathLst>
              <a:path w="2011680" h="2834640">
                <a:moveTo>
                  <a:pt x="187408" y="2834640"/>
                </a:moveTo>
                <a:cubicBezTo>
                  <a:pt x="83905" y="2834640"/>
                  <a:pt x="0" y="2750735"/>
                  <a:pt x="0" y="2647232"/>
                </a:cubicBezTo>
                <a:lnTo>
                  <a:pt x="0" y="187408"/>
                </a:lnTo>
                <a:cubicBezTo>
                  <a:pt x="0" y="83905"/>
                  <a:pt x="83905" y="0"/>
                  <a:pt x="187408" y="0"/>
                </a:cubicBezTo>
                <a:lnTo>
                  <a:pt x="1824272" y="0"/>
                </a:lnTo>
                <a:cubicBezTo>
                  <a:pt x="1927775" y="0"/>
                  <a:pt x="2011680" y="83905"/>
                  <a:pt x="2011680" y="187408"/>
                </a:cubicBezTo>
                <a:lnTo>
                  <a:pt x="2011680" y="2647232"/>
                </a:lnTo>
                <a:cubicBezTo>
                  <a:pt x="2011680" y="2750735"/>
                  <a:pt x="1927775" y="2834640"/>
                  <a:pt x="1824272" y="2834640"/>
                </a:cubicBezTo>
                <a:lnTo>
                  <a:pt x="187408" y="2834640"/>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4" name="Text 2"/>
          <p:cNvSpPr/>
          <p:nvPr/>
        </p:nvSpPr>
        <p:spPr>
          <a:xfrm>
            <a:off x="2862562" y="3055992"/>
            <a:ext cx="2011680" cy="2834640"/>
          </a:xfrm>
          <a:custGeom>
            <a:avLst/>
            <a:gdLst/>
            <a:ahLst/>
            <a:cxnLst/>
            <a:rect l="l" t="t" r="r" b="b"/>
            <a:pathLst>
              <a:path w="2011680" h="2834640">
                <a:moveTo>
                  <a:pt x="187408" y="2834640"/>
                </a:moveTo>
                <a:cubicBezTo>
                  <a:pt x="83905" y="2834640"/>
                  <a:pt x="0" y="2750735"/>
                  <a:pt x="0" y="2647232"/>
                </a:cubicBezTo>
                <a:lnTo>
                  <a:pt x="0" y="187408"/>
                </a:lnTo>
                <a:cubicBezTo>
                  <a:pt x="0" y="83905"/>
                  <a:pt x="83905" y="0"/>
                  <a:pt x="187408" y="0"/>
                </a:cubicBezTo>
                <a:lnTo>
                  <a:pt x="1824272" y="0"/>
                </a:lnTo>
                <a:cubicBezTo>
                  <a:pt x="1927775" y="0"/>
                  <a:pt x="2011680" y="83905"/>
                  <a:pt x="2011680" y="187408"/>
                </a:cubicBezTo>
                <a:lnTo>
                  <a:pt x="2011680" y="2647232"/>
                </a:lnTo>
                <a:cubicBezTo>
                  <a:pt x="2011680" y="2750735"/>
                  <a:pt x="1927775" y="2834640"/>
                  <a:pt x="1824272" y="2834640"/>
                </a:cubicBezTo>
                <a:lnTo>
                  <a:pt x="187408" y="2834640"/>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5" name="Text 3"/>
          <p:cNvSpPr/>
          <p:nvPr/>
        </p:nvSpPr>
        <p:spPr>
          <a:xfrm>
            <a:off x="7317694" y="3055994"/>
            <a:ext cx="2011680" cy="2834640"/>
          </a:xfrm>
          <a:custGeom>
            <a:avLst/>
            <a:gdLst/>
            <a:ahLst/>
            <a:cxnLst/>
            <a:rect l="l" t="t" r="r" b="b"/>
            <a:pathLst>
              <a:path w="2011680" h="2834640">
                <a:moveTo>
                  <a:pt x="187408" y="2834640"/>
                </a:moveTo>
                <a:cubicBezTo>
                  <a:pt x="83905" y="2834640"/>
                  <a:pt x="0" y="2750735"/>
                  <a:pt x="0" y="2647232"/>
                </a:cubicBezTo>
                <a:lnTo>
                  <a:pt x="0" y="187408"/>
                </a:lnTo>
                <a:cubicBezTo>
                  <a:pt x="0" y="83905"/>
                  <a:pt x="83905" y="0"/>
                  <a:pt x="187408" y="0"/>
                </a:cubicBezTo>
                <a:lnTo>
                  <a:pt x="1824272" y="0"/>
                </a:lnTo>
                <a:cubicBezTo>
                  <a:pt x="1927775" y="0"/>
                  <a:pt x="2011680" y="83905"/>
                  <a:pt x="2011680" y="187408"/>
                </a:cubicBezTo>
                <a:lnTo>
                  <a:pt x="2011680" y="2647232"/>
                </a:lnTo>
                <a:cubicBezTo>
                  <a:pt x="2011680" y="2750735"/>
                  <a:pt x="1927775" y="2834640"/>
                  <a:pt x="1824272" y="2834640"/>
                </a:cubicBezTo>
                <a:lnTo>
                  <a:pt x="187408" y="2834640"/>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6" name="Text 4"/>
          <p:cNvSpPr/>
          <p:nvPr/>
        </p:nvSpPr>
        <p:spPr>
          <a:xfrm>
            <a:off x="9545260" y="3055994"/>
            <a:ext cx="2011680" cy="2834640"/>
          </a:xfrm>
          <a:custGeom>
            <a:avLst/>
            <a:gdLst/>
            <a:ahLst/>
            <a:cxnLst/>
            <a:rect l="l" t="t" r="r" b="b"/>
            <a:pathLst>
              <a:path w="2011680" h="2834640">
                <a:moveTo>
                  <a:pt x="187408" y="2834640"/>
                </a:moveTo>
                <a:cubicBezTo>
                  <a:pt x="83905" y="2834640"/>
                  <a:pt x="0" y="2750735"/>
                  <a:pt x="0" y="2647232"/>
                </a:cubicBezTo>
                <a:lnTo>
                  <a:pt x="0" y="187408"/>
                </a:lnTo>
                <a:cubicBezTo>
                  <a:pt x="0" y="83905"/>
                  <a:pt x="83905" y="0"/>
                  <a:pt x="187408" y="0"/>
                </a:cubicBezTo>
                <a:lnTo>
                  <a:pt x="1824272" y="0"/>
                </a:lnTo>
                <a:cubicBezTo>
                  <a:pt x="1927775" y="0"/>
                  <a:pt x="2011680" y="83905"/>
                  <a:pt x="2011680" y="187408"/>
                </a:cubicBezTo>
                <a:lnTo>
                  <a:pt x="2011680" y="2647232"/>
                </a:lnTo>
                <a:cubicBezTo>
                  <a:pt x="2011680" y="2750735"/>
                  <a:pt x="1927775" y="2834640"/>
                  <a:pt x="1824272" y="2834640"/>
                </a:cubicBezTo>
                <a:lnTo>
                  <a:pt x="187408" y="2834640"/>
                </a:lnTo>
              </a:path>
            </a:pathLst>
          </a:custGeom>
          <a:solidFill>
            <a:srgbClr val="430047"/>
          </a:solidFill>
          <a:ln/>
        </p:spPr>
        <p:txBody>
          <a:bodyPr wrap="square" lIns="90000" tIns="46800" rIns="90000" bIns="46800" rtlCol="0" anchor="t"/>
          <a:lstStyle/>
          <a:p>
            <a:pPr algn="l" marL="0" indent="0">
              <a:lnSpc>
                <a:spcPct val="83333"/>
              </a:lnSpc>
              <a:buNone/>
            </a:pPr>
            <a:endParaRPr lang="en-US" sz="1800" dirty="0"/>
          </a:p>
        </p:txBody>
      </p:sp>
      <p:sp>
        <p:nvSpPr>
          <p:cNvPr id="7" name="Text 5"/>
          <p:cNvSpPr/>
          <p:nvPr/>
        </p:nvSpPr>
        <p:spPr>
          <a:xfrm>
            <a:off x="1366516" y="2757645"/>
            <a:ext cx="548640" cy="548640"/>
          </a:xfrm>
          <a:custGeom>
            <a:avLst/>
            <a:gdLst/>
            <a:ahLst/>
            <a:cxnLst/>
            <a:rect l="l" t="t" r="r" b="b"/>
            <a:pathLst>
              <a:path w="548640" h="548640">
                <a:moveTo>
                  <a:pt x="0" y="274320"/>
                </a:moveTo>
                <a:cubicBezTo>
                  <a:pt x="0" y="122817"/>
                  <a:pt x="122817" y="0"/>
                  <a:pt x="274320" y="0"/>
                </a:cubicBezTo>
                <a:cubicBezTo>
                  <a:pt x="425823" y="0"/>
                  <a:pt x="548640" y="122817"/>
                  <a:pt x="548640" y="274320"/>
                </a:cubicBezTo>
                <a:cubicBezTo>
                  <a:pt x="548640" y="425823"/>
                  <a:pt x="425823" y="548640"/>
                  <a:pt x="274320" y="548640"/>
                </a:cubicBezTo>
                <a:cubicBezTo>
                  <a:pt x="122817" y="548640"/>
                  <a:pt x="0" y="425823"/>
                  <a:pt x="0" y="274320"/>
                </a:cubicBezTo>
              </a:path>
            </a:pathLst>
          </a:custGeom>
          <a:solidFill>
            <a:srgbClr val="FBB5FF"/>
          </a:solidFill>
          <a:ln w="38100">
            <a:solidFill>
              <a:srgbClr val="FFFFFF"/>
            </a:solidFill>
          </a:ln>
        </p:spPr>
        <p:txBody>
          <a:bodyPr wrap="square" lIns="0" tIns="0" rIns="0" bIns="0" rtlCol="0" anchor="ctr"/>
          <a:lstStyle/>
          <a:p>
            <a:pPr algn="ctr" marL="0" indent="0">
              <a:lnSpc>
                <a:spcPct val="83333"/>
              </a:lnSpc>
              <a:buNone/>
            </a:pPr>
            <a:r>
              <a:rPr lang="en-US" sz="1200" b="1" dirty="0">
                <a:solidFill>
                  <a:srgbClr val="430047"/>
                </a:solidFill>
                <a:latin typeface="Figtree" pitchFamily="34" charset="0"/>
                <a:ea typeface="Figtree" pitchFamily="34" charset="-122"/>
                <a:cs typeface="Figtree" pitchFamily="34" charset="-120"/>
              </a:rPr>
              <a:t>01</a:t>
            </a:r>
            <a:endParaRPr lang="en-US" sz="1200" dirty="0"/>
          </a:p>
        </p:txBody>
      </p:sp>
      <p:sp>
        <p:nvSpPr>
          <p:cNvPr id="8" name="Text 6"/>
          <p:cNvSpPr/>
          <p:nvPr/>
        </p:nvSpPr>
        <p:spPr>
          <a:xfrm>
            <a:off x="3594082" y="2757645"/>
            <a:ext cx="548640" cy="548640"/>
          </a:xfrm>
          <a:custGeom>
            <a:avLst/>
            <a:gdLst/>
            <a:ahLst/>
            <a:cxnLst/>
            <a:rect l="l" t="t" r="r" b="b"/>
            <a:pathLst>
              <a:path w="548640" h="548640">
                <a:moveTo>
                  <a:pt x="0" y="274320"/>
                </a:moveTo>
                <a:cubicBezTo>
                  <a:pt x="0" y="122817"/>
                  <a:pt x="122817" y="0"/>
                  <a:pt x="274320" y="0"/>
                </a:cubicBezTo>
                <a:cubicBezTo>
                  <a:pt x="425823" y="0"/>
                  <a:pt x="548640" y="122817"/>
                  <a:pt x="548640" y="274320"/>
                </a:cubicBezTo>
                <a:cubicBezTo>
                  <a:pt x="548640" y="425823"/>
                  <a:pt x="425823" y="548640"/>
                  <a:pt x="274320" y="548640"/>
                </a:cubicBezTo>
                <a:cubicBezTo>
                  <a:pt x="122817" y="548640"/>
                  <a:pt x="0" y="425823"/>
                  <a:pt x="0" y="274320"/>
                </a:cubicBezTo>
              </a:path>
            </a:pathLst>
          </a:custGeom>
          <a:solidFill>
            <a:srgbClr val="FBB5FF"/>
          </a:solidFill>
          <a:ln w="38100">
            <a:solidFill>
              <a:srgbClr val="FFFFFF"/>
            </a:solidFill>
          </a:ln>
        </p:spPr>
        <p:txBody>
          <a:bodyPr wrap="square" lIns="0" tIns="0" rIns="0" bIns="0" rtlCol="0" anchor="ctr"/>
          <a:lstStyle/>
          <a:p>
            <a:pPr algn="ctr" marL="0" indent="0">
              <a:lnSpc>
                <a:spcPct val="83333"/>
              </a:lnSpc>
              <a:buNone/>
            </a:pPr>
            <a:r>
              <a:rPr lang="en-US" sz="1200" b="1" dirty="0">
                <a:solidFill>
                  <a:srgbClr val="430047"/>
                </a:solidFill>
                <a:latin typeface="Figtree" pitchFamily="34" charset="0"/>
                <a:ea typeface="Figtree" pitchFamily="34" charset="-122"/>
                <a:cs typeface="Figtree" pitchFamily="34" charset="-120"/>
              </a:rPr>
              <a:t>02</a:t>
            </a:r>
            <a:endParaRPr lang="en-US" sz="1200" dirty="0"/>
          </a:p>
        </p:txBody>
      </p:sp>
      <p:sp>
        <p:nvSpPr>
          <p:cNvPr id="9" name="Text 7"/>
          <p:cNvSpPr/>
          <p:nvPr/>
        </p:nvSpPr>
        <p:spPr>
          <a:xfrm>
            <a:off x="5821648" y="2757645"/>
            <a:ext cx="548640" cy="548640"/>
          </a:xfrm>
          <a:custGeom>
            <a:avLst/>
            <a:gdLst/>
            <a:ahLst/>
            <a:cxnLst/>
            <a:rect l="l" t="t" r="r" b="b"/>
            <a:pathLst>
              <a:path w="548640" h="548640">
                <a:moveTo>
                  <a:pt x="0" y="274320"/>
                </a:moveTo>
                <a:cubicBezTo>
                  <a:pt x="0" y="122817"/>
                  <a:pt x="122817" y="0"/>
                  <a:pt x="274320" y="0"/>
                </a:cubicBezTo>
                <a:cubicBezTo>
                  <a:pt x="425823" y="0"/>
                  <a:pt x="548640" y="122817"/>
                  <a:pt x="548640" y="274320"/>
                </a:cubicBezTo>
                <a:cubicBezTo>
                  <a:pt x="548640" y="425823"/>
                  <a:pt x="425823" y="548640"/>
                  <a:pt x="274320" y="548640"/>
                </a:cubicBezTo>
                <a:cubicBezTo>
                  <a:pt x="122817" y="548640"/>
                  <a:pt x="0" y="425823"/>
                  <a:pt x="0" y="274320"/>
                </a:cubicBezTo>
              </a:path>
            </a:pathLst>
          </a:custGeom>
          <a:solidFill>
            <a:srgbClr val="FBB5FF"/>
          </a:solidFill>
          <a:ln w="38100">
            <a:solidFill>
              <a:srgbClr val="FFFFFF"/>
            </a:solidFill>
          </a:ln>
        </p:spPr>
        <p:txBody>
          <a:bodyPr wrap="square" lIns="0" tIns="0" rIns="0" bIns="0" rtlCol="0" anchor="ctr"/>
          <a:lstStyle/>
          <a:p>
            <a:pPr algn="ctr" marL="0" indent="0">
              <a:lnSpc>
                <a:spcPct val="83333"/>
              </a:lnSpc>
              <a:buNone/>
            </a:pPr>
            <a:r>
              <a:rPr lang="en-US" sz="1200" b="1" dirty="0">
                <a:solidFill>
                  <a:srgbClr val="430047"/>
                </a:solidFill>
                <a:latin typeface="Figtree" pitchFamily="34" charset="0"/>
                <a:ea typeface="Figtree" pitchFamily="34" charset="-122"/>
                <a:cs typeface="Figtree" pitchFamily="34" charset="-120"/>
              </a:rPr>
              <a:t>03</a:t>
            </a:r>
            <a:endParaRPr lang="en-US" sz="1200" dirty="0"/>
          </a:p>
        </p:txBody>
      </p:sp>
      <p:sp>
        <p:nvSpPr>
          <p:cNvPr id="10" name="Text 8"/>
          <p:cNvSpPr/>
          <p:nvPr/>
        </p:nvSpPr>
        <p:spPr>
          <a:xfrm>
            <a:off x="8049214" y="2757645"/>
            <a:ext cx="548640" cy="548640"/>
          </a:xfrm>
          <a:custGeom>
            <a:avLst/>
            <a:gdLst/>
            <a:ahLst/>
            <a:cxnLst/>
            <a:rect l="l" t="t" r="r" b="b"/>
            <a:pathLst>
              <a:path w="548640" h="548640">
                <a:moveTo>
                  <a:pt x="0" y="274320"/>
                </a:moveTo>
                <a:cubicBezTo>
                  <a:pt x="0" y="122817"/>
                  <a:pt x="122817" y="0"/>
                  <a:pt x="274320" y="0"/>
                </a:cubicBezTo>
                <a:cubicBezTo>
                  <a:pt x="425823" y="0"/>
                  <a:pt x="548640" y="122817"/>
                  <a:pt x="548640" y="274320"/>
                </a:cubicBezTo>
                <a:cubicBezTo>
                  <a:pt x="548640" y="425823"/>
                  <a:pt x="425823" y="548640"/>
                  <a:pt x="274320" y="548640"/>
                </a:cubicBezTo>
                <a:cubicBezTo>
                  <a:pt x="122817" y="548640"/>
                  <a:pt x="0" y="425823"/>
                  <a:pt x="0" y="274320"/>
                </a:cubicBezTo>
              </a:path>
            </a:pathLst>
          </a:custGeom>
          <a:solidFill>
            <a:srgbClr val="FBB5FF"/>
          </a:solidFill>
          <a:ln w="38100">
            <a:solidFill>
              <a:srgbClr val="FFFFFF"/>
            </a:solidFill>
          </a:ln>
        </p:spPr>
        <p:txBody>
          <a:bodyPr wrap="square" lIns="0" tIns="0" rIns="0" bIns="0" rtlCol="0" anchor="ctr"/>
          <a:lstStyle/>
          <a:p>
            <a:pPr algn="ctr" marL="0" indent="0">
              <a:lnSpc>
                <a:spcPct val="83333"/>
              </a:lnSpc>
              <a:buNone/>
            </a:pPr>
            <a:r>
              <a:rPr lang="en-US" sz="1200" b="1" dirty="0">
                <a:solidFill>
                  <a:srgbClr val="430047"/>
                </a:solidFill>
                <a:latin typeface="Figtree" pitchFamily="34" charset="0"/>
                <a:ea typeface="Figtree" pitchFamily="34" charset="-122"/>
                <a:cs typeface="Figtree" pitchFamily="34" charset="-120"/>
              </a:rPr>
              <a:t>04</a:t>
            </a:r>
            <a:endParaRPr lang="en-US" sz="1200" dirty="0"/>
          </a:p>
        </p:txBody>
      </p:sp>
      <p:sp>
        <p:nvSpPr>
          <p:cNvPr id="11" name="Text 9"/>
          <p:cNvSpPr/>
          <p:nvPr/>
        </p:nvSpPr>
        <p:spPr>
          <a:xfrm>
            <a:off x="10276780" y="2757645"/>
            <a:ext cx="548640" cy="548640"/>
          </a:xfrm>
          <a:custGeom>
            <a:avLst/>
            <a:gdLst/>
            <a:ahLst/>
            <a:cxnLst/>
            <a:rect l="l" t="t" r="r" b="b"/>
            <a:pathLst>
              <a:path w="548640" h="548640">
                <a:moveTo>
                  <a:pt x="0" y="274320"/>
                </a:moveTo>
                <a:cubicBezTo>
                  <a:pt x="0" y="122817"/>
                  <a:pt x="122817" y="0"/>
                  <a:pt x="274320" y="0"/>
                </a:cubicBezTo>
                <a:cubicBezTo>
                  <a:pt x="425823" y="0"/>
                  <a:pt x="548640" y="122817"/>
                  <a:pt x="548640" y="274320"/>
                </a:cubicBezTo>
                <a:cubicBezTo>
                  <a:pt x="548640" y="425823"/>
                  <a:pt x="425823" y="548640"/>
                  <a:pt x="274320" y="548640"/>
                </a:cubicBezTo>
                <a:cubicBezTo>
                  <a:pt x="122817" y="548640"/>
                  <a:pt x="0" y="425823"/>
                  <a:pt x="0" y="274320"/>
                </a:cubicBezTo>
              </a:path>
            </a:pathLst>
          </a:custGeom>
          <a:solidFill>
            <a:srgbClr val="FBB5FF"/>
          </a:solidFill>
          <a:ln w="38100">
            <a:solidFill>
              <a:srgbClr val="FFFFFF"/>
            </a:solidFill>
          </a:ln>
        </p:spPr>
        <p:txBody>
          <a:bodyPr wrap="square" lIns="0" tIns="0" rIns="0" bIns="0" rtlCol="0" anchor="ctr"/>
          <a:lstStyle/>
          <a:p>
            <a:pPr algn="ctr" marL="0" indent="0">
              <a:lnSpc>
                <a:spcPct val="83333"/>
              </a:lnSpc>
              <a:buNone/>
            </a:pPr>
            <a:r>
              <a:rPr lang="en-US" sz="1200" b="1" dirty="0">
                <a:solidFill>
                  <a:srgbClr val="430047"/>
                </a:solidFill>
                <a:latin typeface="Figtree" pitchFamily="34" charset="0"/>
                <a:ea typeface="Figtree" pitchFamily="34" charset="-122"/>
                <a:cs typeface="Figtree" pitchFamily="34" charset="-120"/>
              </a:rPr>
              <a:t>05</a:t>
            </a:r>
            <a:endParaRPr lang="en-US" sz="1200" dirty="0"/>
          </a:p>
        </p:txBody>
      </p:sp>
      <p:sp>
        <p:nvSpPr>
          <p:cNvPr id="12" name="Text 10"/>
          <p:cNvSpPr/>
          <p:nvPr/>
        </p:nvSpPr>
        <p:spPr>
          <a:xfrm>
            <a:off x="9682420" y="4020093"/>
            <a:ext cx="1737360" cy="1645919"/>
          </a:xfrm>
          <a:custGeom>
            <a:avLst/>
            <a:gdLst/>
            <a:ahLst/>
            <a:cxnLst/>
            <a:rect l="l" t="t" r="r" b="b"/>
            <a:pathLst>
              <a:path w="1737360" h="1645919">
                <a:moveTo>
                  <a:pt x="0" y="1645919"/>
                </a:moveTo>
                <a:lnTo>
                  <a:pt x="0" y="0"/>
                </a:lnTo>
                <a:lnTo>
                  <a:pt x="1737360" y="0"/>
                </a:lnTo>
                <a:lnTo>
                  <a:pt x="1737360" y="1645919"/>
                </a:lnTo>
                <a:lnTo>
                  <a:pt x="0" y="1645919"/>
                </a:lnTo>
              </a:path>
            </a:pathLst>
          </a:custGeom>
          <a:noFill/>
          <a:ln/>
        </p:spPr>
        <p:txBody>
          <a:bodyPr wrap="square" lIns="0" tIns="0" rIns="0" bIns="0" rtlCol="0" anchor="t" numCol="1" spcCol="177800"/>
          <a:lstStyle/>
          <a:p>
            <a:pPr algn="l" marL="0" indent="0">
              <a:lnSpc>
                <a:spcPct val="140000"/>
              </a:lnSpc>
              <a:spcAft>
                <a:spcPts val="980"/>
              </a:spcAft>
              <a:buNone/>
            </a:pPr>
            <a:r>
              <a:rPr lang="en-US" sz="980" b="1" dirty="0">
                <a:solidFill>
                  <a:srgbClr val="FFFFFF"/>
                </a:solidFill>
                <a:latin typeface="Figtree" pitchFamily="34" charset="0"/>
                <a:ea typeface="Figtree" pitchFamily="34" charset="-122"/>
                <a:cs typeface="Figtree" pitchFamily="34" charset="-120"/>
              </a:rPr>
              <a:t>Finally, a Docker image for the application is built, tagged with the current Git commit SHA, and pushed to the designated Amazon ECR repository, followed by updating the ECS service with the new image.</a:t>
            </a:r>
            <a:endParaRPr lang="en-US" sz="980" dirty="0"/>
          </a:p>
        </p:txBody>
      </p:sp>
      <p:sp>
        <p:nvSpPr>
          <p:cNvPr id="13" name="Text 11"/>
          <p:cNvSpPr/>
          <p:nvPr/>
        </p:nvSpPr>
        <p:spPr>
          <a:xfrm>
            <a:off x="9682420" y="3541357"/>
            <a:ext cx="1737360" cy="365760"/>
          </a:xfrm>
          <a:custGeom>
            <a:avLst/>
            <a:gdLst/>
            <a:ahLst/>
            <a:cxnLst/>
            <a:rect l="l" t="t" r="r" b="b"/>
            <a:pathLst>
              <a:path w="1737360" h="365760">
                <a:moveTo>
                  <a:pt x="0" y="365760"/>
                </a:moveTo>
                <a:lnTo>
                  <a:pt x="0" y="0"/>
                </a:lnTo>
                <a:lnTo>
                  <a:pt x="1737360" y="0"/>
                </a:lnTo>
                <a:lnTo>
                  <a:pt x="1737360" y="365760"/>
                </a:lnTo>
                <a:lnTo>
                  <a:pt x="0" y="365760"/>
                </a:lnTo>
              </a:path>
            </a:pathLst>
          </a:custGeom>
          <a:noFill/>
          <a:ln/>
        </p:spPr>
        <p:txBody>
          <a:bodyPr wrap="square" lIns="0" tIns="0" rIns="0" bIns="0" rtlCol="0" anchor="t" numCol="1" spcCol="177800"/>
          <a:lstStyle/>
          <a:p>
            <a:pPr algn="ctr" marL="0" indent="0">
              <a:lnSpc>
                <a:spcPct val="100000"/>
              </a:lnSpc>
              <a:buNone/>
            </a:pPr>
            <a:r>
              <a:rPr lang="en-US" sz="1000" b="1" dirty="0">
                <a:solidFill>
                  <a:srgbClr val="FFFFFF"/>
                </a:solidFill>
                <a:latin typeface="Figtree" pitchFamily="34" charset="0"/>
                <a:ea typeface="Figtree" pitchFamily="34" charset="-122"/>
                <a:cs typeface="Figtree" pitchFamily="34" charset="-120"/>
              </a:rPr>
              <a:t>Build and Push Docker Image</a:t>
            </a:r>
            <a:endParaRPr lang="en-US" sz="1000" dirty="0"/>
          </a:p>
        </p:txBody>
      </p:sp>
      <p:sp>
        <p:nvSpPr>
          <p:cNvPr id="14" name="Text 12"/>
          <p:cNvSpPr/>
          <p:nvPr/>
        </p:nvSpPr>
        <p:spPr>
          <a:xfrm>
            <a:off x="7454854" y="4020093"/>
            <a:ext cx="1737360" cy="1645919"/>
          </a:xfrm>
          <a:custGeom>
            <a:avLst/>
            <a:gdLst/>
            <a:ahLst/>
            <a:cxnLst/>
            <a:rect l="l" t="t" r="r" b="b"/>
            <a:pathLst>
              <a:path w="1737360" h="1645919">
                <a:moveTo>
                  <a:pt x="0" y="1645919"/>
                </a:moveTo>
                <a:lnTo>
                  <a:pt x="0" y="0"/>
                </a:lnTo>
                <a:lnTo>
                  <a:pt x="1737360" y="0"/>
                </a:lnTo>
                <a:lnTo>
                  <a:pt x="1737360" y="1645919"/>
                </a:lnTo>
                <a:lnTo>
                  <a:pt x="0" y="1645919"/>
                </a:lnTo>
              </a:path>
            </a:pathLst>
          </a:custGeom>
          <a:noFill/>
          <a:ln/>
        </p:spPr>
        <p:txBody>
          <a:bodyPr wrap="square" lIns="0" tIns="0" rIns="0" bIns="0" rtlCol="0" anchor="t" numCol="1" spcCol="177800"/>
          <a:lstStyle/>
          <a:p>
            <a:pPr algn="l" marL="0" indent="0">
              <a:lnSpc>
                <a:spcPct val="140000"/>
              </a:lnSpc>
              <a:spcAft>
                <a:spcPts val="1000"/>
              </a:spcAft>
              <a:buNone/>
            </a:pPr>
            <a:r>
              <a:rPr lang="en-US" sz="1000" b="1" dirty="0">
                <a:solidFill>
                  <a:srgbClr val="FFFFFF"/>
                </a:solidFill>
                <a:latin typeface="Figtree" pitchFamily="34" charset="0"/>
                <a:ea typeface="Figtree" pitchFamily="34" charset="-122"/>
                <a:cs typeface="Figtree" pitchFamily="34" charset="-120"/>
              </a:rPr>
              <a:t>The pipeline then deploys or updates a CloudFormation stack using a specified template file, with parameters set according to the ENV variable.</a:t>
            </a:r>
            <a:endParaRPr lang="en-US" sz="1000" dirty="0"/>
          </a:p>
        </p:txBody>
      </p:sp>
      <p:sp>
        <p:nvSpPr>
          <p:cNvPr id="15" name="Text 13"/>
          <p:cNvSpPr/>
          <p:nvPr/>
        </p:nvSpPr>
        <p:spPr>
          <a:xfrm>
            <a:off x="7454854" y="3541357"/>
            <a:ext cx="1737360" cy="365760"/>
          </a:xfrm>
          <a:custGeom>
            <a:avLst/>
            <a:gdLst/>
            <a:ahLst/>
            <a:cxnLst/>
            <a:rect l="l" t="t" r="r" b="b"/>
            <a:pathLst>
              <a:path w="1737360" h="365760">
                <a:moveTo>
                  <a:pt x="0" y="365760"/>
                </a:moveTo>
                <a:lnTo>
                  <a:pt x="0" y="0"/>
                </a:lnTo>
                <a:lnTo>
                  <a:pt x="1737360" y="0"/>
                </a:lnTo>
                <a:lnTo>
                  <a:pt x="1737360" y="365760"/>
                </a:lnTo>
                <a:lnTo>
                  <a:pt x="0" y="365760"/>
                </a:lnTo>
              </a:path>
            </a:pathLst>
          </a:custGeom>
          <a:noFill/>
          <a:ln/>
        </p:spPr>
        <p:txBody>
          <a:bodyPr wrap="square" lIns="0" tIns="0" rIns="0" bIns="0" rtlCol="0" anchor="t" numCol="1" spcCol="177800"/>
          <a:lstStyle/>
          <a:p>
            <a:pPr algn="ctr" marL="0" indent="0">
              <a:lnSpc>
                <a:spcPct val="100000"/>
              </a:lnSpc>
              <a:buNone/>
            </a:pPr>
            <a:r>
              <a:rPr lang="en-US" sz="1000" b="1" dirty="0">
                <a:solidFill>
                  <a:srgbClr val="FFFFFF"/>
                </a:solidFill>
                <a:latin typeface="Figtree" pitchFamily="34" charset="0"/>
                <a:ea typeface="Figtree" pitchFamily="34" charset="-122"/>
                <a:cs typeface="Figtree" pitchFamily="34" charset="-120"/>
              </a:rPr>
              <a:t>Deploy CloudFormation Stack</a:t>
            </a:r>
            <a:endParaRPr lang="en-US" sz="1000" dirty="0"/>
          </a:p>
        </p:txBody>
      </p:sp>
      <p:sp>
        <p:nvSpPr>
          <p:cNvPr id="16" name="Text 14"/>
          <p:cNvSpPr/>
          <p:nvPr/>
        </p:nvSpPr>
        <p:spPr>
          <a:xfrm>
            <a:off x="5227288" y="4020093"/>
            <a:ext cx="1737360" cy="1645919"/>
          </a:xfrm>
          <a:custGeom>
            <a:avLst/>
            <a:gdLst/>
            <a:ahLst/>
            <a:cxnLst/>
            <a:rect l="l" t="t" r="r" b="b"/>
            <a:pathLst>
              <a:path w="1737360" h="1645919">
                <a:moveTo>
                  <a:pt x="0" y="1645919"/>
                </a:moveTo>
                <a:lnTo>
                  <a:pt x="0" y="0"/>
                </a:lnTo>
                <a:lnTo>
                  <a:pt x="1737360" y="0"/>
                </a:lnTo>
                <a:lnTo>
                  <a:pt x="1737360" y="1645919"/>
                </a:lnTo>
                <a:lnTo>
                  <a:pt x="0" y="1645919"/>
                </a:lnTo>
              </a:path>
            </a:pathLst>
          </a:custGeom>
          <a:noFill/>
          <a:ln/>
        </p:spPr>
        <p:txBody>
          <a:bodyPr wrap="square" lIns="0" tIns="0" rIns="0" bIns="0" rtlCol="0" anchor="t" numCol="1" spcCol="177800"/>
          <a:lstStyle/>
          <a:p>
            <a:pPr algn="l" marL="0" indent="0">
              <a:lnSpc>
                <a:spcPct val="140000"/>
              </a:lnSpc>
              <a:spcAft>
                <a:spcPts val="1000"/>
              </a:spcAft>
              <a:buNone/>
            </a:pPr>
            <a:r>
              <a:rPr lang="en-US" sz="1000" b="1" dirty="0">
                <a:solidFill>
                  <a:srgbClr val="FFFFFF"/>
                </a:solidFill>
                <a:latin typeface="Figtree" pitchFamily="34" charset="0"/>
                <a:ea typeface="Figtree" pitchFamily="34" charset="-122"/>
                <a:cs typeface="Figtree" pitchFamily="34" charset="-120"/>
              </a:rPr>
              <a:t>The deployment environment is determined based on the Git branch name, setting the ENV variable to either prod, dev, or feature.</a:t>
            </a:r>
            <a:endParaRPr lang="en-US" sz="1000" dirty="0"/>
          </a:p>
        </p:txBody>
      </p:sp>
      <p:sp>
        <p:nvSpPr>
          <p:cNvPr id="17" name="Text 15"/>
          <p:cNvSpPr/>
          <p:nvPr/>
        </p:nvSpPr>
        <p:spPr>
          <a:xfrm>
            <a:off x="5227288" y="3541357"/>
            <a:ext cx="1737360" cy="365760"/>
          </a:xfrm>
          <a:custGeom>
            <a:avLst/>
            <a:gdLst/>
            <a:ahLst/>
            <a:cxnLst/>
            <a:rect l="l" t="t" r="r" b="b"/>
            <a:pathLst>
              <a:path w="1737360" h="365760">
                <a:moveTo>
                  <a:pt x="0" y="365760"/>
                </a:moveTo>
                <a:lnTo>
                  <a:pt x="0" y="0"/>
                </a:lnTo>
                <a:lnTo>
                  <a:pt x="1737360" y="0"/>
                </a:lnTo>
                <a:lnTo>
                  <a:pt x="1737360" y="365760"/>
                </a:lnTo>
                <a:lnTo>
                  <a:pt x="0" y="365760"/>
                </a:lnTo>
              </a:path>
            </a:pathLst>
          </a:custGeom>
          <a:noFill/>
          <a:ln/>
        </p:spPr>
        <p:txBody>
          <a:bodyPr wrap="square" lIns="0" tIns="0" rIns="0" bIns="0" rtlCol="0" anchor="t" numCol="1" spcCol="177800"/>
          <a:lstStyle/>
          <a:p>
            <a:pPr algn="ctr" marL="0" indent="0">
              <a:lnSpc>
                <a:spcPct val="100000"/>
              </a:lnSpc>
              <a:buNone/>
            </a:pPr>
            <a:r>
              <a:rPr lang="en-US" sz="1000" b="1" dirty="0">
                <a:solidFill>
                  <a:srgbClr val="FFFFFF"/>
                </a:solidFill>
                <a:latin typeface="Figtree" pitchFamily="34" charset="0"/>
                <a:ea typeface="Figtree" pitchFamily="34" charset="-122"/>
                <a:cs typeface="Figtree" pitchFamily="34" charset="-120"/>
              </a:rPr>
              <a:t>Set Environment Variables</a:t>
            </a:r>
            <a:endParaRPr lang="en-US" sz="1000" dirty="0"/>
          </a:p>
        </p:txBody>
      </p:sp>
      <p:sp>
        <p:nvSpPr>
          <p:cNvPr id="18" name="Text 16"/>
          <p:cNvSpPr/>
          <p:nvPr/>
        </p:nvSpPr>
        <p:spPr>
          <a:xfrm>
            <a:off x="2999722" y="4020093"/>
            <a:ext cx="1737360" cy="1645919"/>
          </a:xfrm>
          <a:custGeom>
            <a:avLst/>
            <a:gdLst/>
            <a:ahLst/>
            <a:cxnLst/>
            <a:rect l="l" t="t" r="r" b="b"/>
            <a:pathLst>
              <a:path w="1737360" h="1645919">
                <a:moveTo>
                  <a:pt x="0" y="1645919"/>
                </a:moveTo>
                <a:lnTo>
                  <a:pt x="0" y="0"/>
                </a:lnTo>
                <a:lnTo>
                  <a:pt x="1737360" y="0"/>
                </a:lnTo>
                <a:lnTo>
                  <a:pt x="1737360" y="1645919"/>
                </a:lnTo>
                <a:lnTo>
                  <a:pt x="0" y="1645919"/>
                </a:lnTo>
              </a:path>
            </a:pathLst>
          </a:custGeom>
          <a:noFill/>
          <a:ln/>
        </p:spPr>
        <p:txBody>
          <a:bodyPr wrap="square" lIns="0" tIns="0" rIns="0" bIns="0" rtlCol="0" anchor="t" numCol="1" spcCol="177800"/>
          <a:lstStyle/>
          <a:p>
            <a:pPr algn="l" marL="0" indent="0">
              <a:lnSpc>
                <a:spcPct val="140000"/>
              </a:lnSpc>
              <a:spcAft>
                <a:spcPts val="1000"/>
              </a:spcAft>
              <a:buNone/>
            </a:pPr>
            <a:r>
              <a:rPr lang="en-US" sz="1000" b="1" dirty="0">
                <a:solidFill>
                  <a:srgbClr val="FFFFFF"/>
                </a:solidFill>
                <a:latin typeface="Figtree" pitchFamily="34" charset="0"/>
                <a:ea typeface="Figtree" pitchFamily="34" charset="-122"/>
                <a:cs typeface="Figtree" pitchFamily="34" charset="-120"/>
              </a:rPr>
              <a:t>Next, the aws-actions/configure-aws-credentials action is employed to securely set up AWS credentials by assuming a specified IAM role.</a:t>
            </a:r>
            <a:endParaRPr lang="en-US" sz="1000" dirty="0"/>
          </a:p>
        </p:txBody>
      </p:sp>
      <p:sp>
        <p:nvSpPr>
          <p:cNvPr id="19" name="Text 17"/>
          <p:cNvSpPr/>
          <p:nvPr/>
        </p:nvSpPr>
        <p:spPr>
          <a:xfrm>
            <a:off x="2999722" y="3541357"/>
            <a:ext cx="1737360" cy="365760"/>
          </a:xfrm>
          <a:custGeom>
            <a:avLst/>
            <a:gdLst/>
            <a:ahLst/>
            <a:cxnLst/>
            <a:rect l="l" t="t" r="r" b="b"/>
            <a:pathLst>
              <a:path w="1737360" h="365760">
                <a:moveTo>
                  <a:pt x="0" y="365760"/>
                </a:moveTo>
                <a:lnTo>
                  <a:pt x="0" y="0"/>
                </a:lnTo>
                <a:lnTo>
                  <a:pt x="1737360" y="0"/>
                </a:lnTo>
                <a:lnTo>
                  <a:pt x="1737360" y="365760"/>
                </a:lnTo>
                <a:lnTo>
                  <a:pt x="0" y="365760"/>
                </a:lnTo>
              </a:path>
            </a:pathLst>
          </a:custGeom>
          <a:noFill/>
          <a:ln/>
        </p:spPr>
        <p:txBody>
          <a:bodyPr wrap="square" lIns="0" tIns="0" rIns="0" bIns="0" rtlCol="0" anchor="t" numCol="1" spcCol="177800"/>
          <a:lstStyle/>
          <a:p>
            <a:pPr algn="ctr" marL="0" indent="0">
              <a:lnSpc>
                <a:spcPct val="100000"/>
              </a:lnSpc>
              <a:buNone/>
            </a:pPr>
            <a:r>
              <a:rPr lang="en-US" sz="1000" b="1" dirty="0">
                <a:solidFill>
                  <a:srgbClr val="FFFFFF"/>
                </a:solidFill>
                <a:latin typeface="Figtree" pitchFamily="34" charset="0"/>
                <a:ea typeface="Figtree" pitchFamily="34" charset="-122"/>
                <a:cs typeface="Figtree" pitchFamily="34" charset="-120"/>
              </a:rPr>
              <a:t>Configure AWS Credentials</a:t>
            </a:r>
            <a:endParaRPr lang="en-US" sz="1000" dirty="0"/>
          </a:p>
        </p:txBody>
      </p:sp>
      <p:sp>
        <p:nvSpPr>
          <p:cNvPr id="20" name="Text 18"/>
          <p:cNvSpPr/>
          <p:nvPr/>
        </p:nvSpPr>
        <p:spPr>
          <a:xfrm>
            <a:off x="772156" y="4020092"/>
            <a:ext cx="1737360" cy="1645920"/>
          </a:xfrm>
          <a:custGeom>
            <a:avLst/>
            <a:gdLst/>
            <a:ahLst/>
            <a:cxnLst/>
            <a:rect l="l" t="t" r="r" b="b"/>
            <a:pathLst>
              <a:path w="1737360" h="1645920">
                <a:moveTo>
                  <a:pt x="0" y="1645920"/>
                </a:moveTo>
                <a:lnTo>
                  <a:pt x="0" y="0"/>
                </a:lnTo>
                <a:lnTo>
                  <a:pt x="1737360" y="0"/>
                </a:lnTo>
                <a:lnTo>
                  <a:pt x="1737360" y="1645920"/>
                </a:lnTo>
                <a:lnTo>
                  <a:pt x="0" y="1645920"/>
                </a:lnTo>
              </a:path>
            </a:pathLst>
          </a:custGeom>
          <a:noFill/>
          <a:ln/>
        </p:spPr>
        <p:txBody>
          <a:bodyPr wrap="square" lIns="0" tIns="0" rIns="0" bIns="0" rtlCol="0" anchor="t" numCol="1" spcCol="177800"/>
          <a:lstStyle/>
          <a:p>
            <a:pPr algn="l" marL="0" indent="0">
              <a:lnSpc>
                <a:spcPct val="140000"/>
              </a:lnSpc>
              <a:spcAft>
                <a:spcPts val="1000"/>
              </a:spcAft>
              <a:buNone/>
            </a:pPr>
            <a:r>
              <a:rPr lang="en-US" sz="1000" b="1" dirty="0">
                <a:solidFill>
                  <a:srgbClr val="FFFFFF"/>
                </a:solidFill>
                <a:latin typeface="Figtree" pitchFamily="34" charset="0"/>
                <a:ea typeface="Figtree" pitchFamily="34" charset="-122"/>
                <a:cs typeface="Figtree" pitchFamily="34" charset="-120"/>
              </a:rPr>
              <a:t>The workflow begins by utilizing the actions/checkout action to retrieve the latest code from the repository.</a:t>
            </a:r>
            <a:endParaRPr lang="en-US" sz="1000" dirty="0"/>
          </a:p>
        </p:txBody>
      </p:sp>
      <p:sp>
        <p:nvSpPr>
          <p:cNvPr id="21" name="Text 19"/>
          <p:cNvSpPr/>
          <p:nvPr/>
        </p:nvSpPr>
        <p:spPr>
          <a:xfrm>
            <a:off x="772156" y="3541357"/>
            <a:ext cx="1737360" cy="365760"/>
          </a:xfrm>
          <a:custGeom>
            <a:avLst/>
            <a:gdLst/>
            <a:ahLst/>
            <a:cxnLst/>
            <a:rect l="l" t="t" r="r" b="b"/>
            <a:pathLst>
              <a:path w="1737360" h="365760">
                <a:moveTo>
                  <a:pt x="0" y="365760"/>
                </a:moveTo>
                <a:lnTo>
                  <a:pt x="0" y="0"/>
                </a:lnTo>
                <a:lnTo>
                  <a:pt x="1737360" y="0"/>
                </a:lnTo>
                <a:lnTo>
                  <a:pt x="1737360" y="365760"/>
                </a:lnTo>
                <a:lnTo>
                  <a:pt x="0" y="365760"/>
                </a:lnTo>
              </a:path>
            </a:pathLst>
          </a:custGeom>
          <a:noFill/>
          <a:ln/>
        </p:spPr>
        <p:txBody>
          <a:bodyPr wrap="square" lIns="0" tIns="0" rIns="0" bIns="0" rtlCol="0" anchor="t" numCol="1" spcCol="177800"/>
          <a:lstStyle/>
          <a:p>
            <a:pPr algn="ctr" marL="0" indent="0">
              <a:lnSpc>
                <a:spcPct val="100000"/>
              </a:lnSpc>
              <a:buNone/>
            </a:pPr>
            <a:r>
              <a:rPr lang="en-US" sz="1000" b="1" dirty="0">
                <a:solidFill>
                  <a:srgbClr val="FFFFFF"/>
                </a:solidFill>
                <a:latin typeface="Figtree" pitchFamily="34" charset="0"/>
                <a:ea typeface="Figtree" pitchFamily="34" charset="-122"/>
                <a:cs typeface="Figtree" pitchFamily="34" charset="-120"/>
              </a:rPr>
              <a:t>Code Checkout</a:t>
            </a:r>
            <a:endParaRPr lang="en-US" sz="1000" dirty="0"/>
          </a:p>
        </p:txBody>
      </p:sp>
      <p:sp>
        <p:nvSpPr>
          <p:cNvPr id="22" name="Text 20"/>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5</a:t>
            </a:r>
            <a:endParaRPr lang="en-US" sz="800" dirty="0"/>
          </a:p>
        </p:txBody>
      </p:sp>
      <p:sp>
        <p:nvSpPr>
          <p:cNvPr id="23" name="Text 21"/>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24" name="Text 22"/>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25" name="Text 23"/>
          <p:cNvSpPr/>
          <p:nvPr/>
        </p:nvSpPr>
        <p:spPr>
          <a:xfrm>
            <a:off x="634997" y="1255304"/>
            <a:ext cx="10956908" cy="822960"/>
          </a:xfrm>
          <a:custGeom>
            <a:avLst/>
            <a:gdLst/>
            <a:ahLst/>
            <a:cxnLst/>
            <a:rect l="l" t="t" r="r" b="b"/>
            <a:pathLst>
              <a:path w="10956908" h="822960">
                <a:moveTo>
                  <a:pt x="0" y="822960"/>
                </a:moveTo>
                <a:lnTo>
                  <a:pt x="0" y="0"/>
                </a:lnTo>
                <a:lnTo>
                  <a:pt x="10956908" y="0"/>
                </a:lnTo>
                <a:lnTo>
                  <a:pt x="10956908" y="822960"/>
                </a:lnTo>
                <a:lnTo>
                  <a:pt x="0" y="822960"/>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CI/CD Pipeline Implementation</a:t>
            </a:r>
            <a:endParaRPr lang="en-US" sz="2800" dirty="0"/>
          </a:p>
        </p:txBody>
      </p:sp>
      <p:sp>
        <p:nvSpPr>
          <p:cNvPr id="26" name="Text 24"/>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27" name="Text 25"/>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0" y="447"/>
            <a:ext cx="1733541" cy="6857107"/>
          </a:xfrm>
          <a:custGeom>
            <a:avLst/>
            <a:gdLst/>
            <a:ahLst/>
            <a:cxnLst/>
            <a:rect l="l" t="t" r="r" b="b"/>
            <a:pathLst>
              <a:path w="1733541" h="6857107">
                <a:moveTo>
                  <a:pt x="0" y="6857107"/>
                </a:moveTo>
                <a:lnTo>
                  <a:pt x="0" y="0"/>
                </a:lnTo>
                <a:lnTo>
                  <a:pt x="1733541" y="0"/>
                </a:lnTo>
                <a:lnTo>
                  <a:pt x="1733541" y="6857107"/>
                </a:lnTo>
                <a:lnTo>
                  <a:pt x="0" y="6857107"/>
                </a:lnTo>
              </a:path>
            </a:pathLst>
          </a:custGeom>
          <a:solidFill>
            <a:srgbClr val="FBB5FF"/>
          </a:solidFill>
          <a:ln/>
        </p:spPr>
        <p:txBody>
          <a:bodyPr wrap="square" lIns="90000" tIns="46800" rIns="90000" bIns="46800" rtlCol="0" anchor="t"/>
          <a:lstStyle/>
          <a:p>
            <a:pPr algn="l" marL="0" indent="0">
              <a:lnSpc>
                <a:spcPct val="83333"/>
              </a:lnSpc>
              <a:buNone/>
            </a:pPr>
            <a:endParaRPr lang="en-US" sz="1800" dirty="0"/>
          </a:p>
        </p:txBody>
      </p:sp>
      <p:sp>
        <p:nvSpPr>
          <p:cNvPr id="3" name="Text 1"/>
          <p:cNvSpPr/>
          <p:nvPr/>
        </p:nvSpPr>
        <p:spPr>
          <a:xfrm>
            <a:off x="4476076" y="1255305"/>
            <a:ext cx="7066677" cy="969264"/>
          </a:xfrm>
          <a:custGeom>
            <a:avLst/>
            <a:gdLst/>
            <a:ahLst/>
            <a:cxnLst/>
            <a:rect l="l" t="t" r="r" b="b"/>
            <a:pathLst>
              <a:path w="7066677" h="969264">
                <a:moveTo>
                  <a:pt x="0" y="969264"/>
                </a:moveTo>
                <a:lnTo>
                  <a:pt x="0" y="0"/>
                </a:lnTo>
                <a:lnTo>
                  <a:pt x="7066677" y="0"/>
                </a:lnTo>
                <a:lnTo>
                  <a:pt x="7066677" y="969264"/>
                </a:lnTo>
                <a:lnTo>
                  <a:pt x="0" y="969264"/>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Security and Operational Considerations</a:t>
            </a:r>
            <a:endParaRPr lang="en-US" sz="2800" dirty="0"/>
          </a:p>
        </p:txBody>
      </p:sp>
      <p:sp>
        <p:nvSpPr>
          <p:cNvPr id="4" name="Text 2"/>
          <p:cNvSpPr/>
          <p:nvPr/>
        </p:nvSpPr>
        <p:spPr>
          <a:xfrm>
            <a:off x="366377" y="1757418"/>
            <a:ext cx="3383280" cy="4480560"/>
          </a:xfrm>
          <a:custGeom>
            <a:avLst/>
            <a:gdLst/>
            <a:ahLst/>
            <a:cxnLst/>
            <a:rect l="l" t="t" r="r" b="b"/>
            <a:pathLst>
              <a:path w="3383280" h="4480560">
                <a:moveTo>
                  <a:pt x="608990" y="4480560"/>
                </a:moveTo>
                <a:cubicBezTo>
                  <a:pt x="272654" y="4480560"/>
                  <a:pt x="0" y="4207906"/>
                  <a:pt x="0" y="3871570"/>
                </a:cubicBezTo>
                <a:lnTo>
                  <a:pt x="0" y="608990"/>
                </a:lnTo>
                <a:cubicBezTo>
                  <a:pt x="0" y="272654"/>
                  <a:pt x="272654" y="0"/>
                  <a:pt x="608990" y="0"/>
                </a:cubicBezTo>
                <a:lnTo>
                  <a:pt x="2774290" y="0"/>
                </a:lnTo>
                <a:cubicBezTo>
                  <a:pt x="3110626" y="0"/>
                  <a:pt x="3383280" y="272654"/>
                  <a:pt x="3383280" y="608990"/>
                </a:cubicBezTo>
                <a:lnTo>
                  <a:pt x="3383280" y="3871570"/>
                </a:lnTo>
                <a:cubicBezTo>
                  <a:pt x="3383280" y="4207906"/>
                  <a:pt x="3110626" y="4480560"/>
                  <a:pt x="2774290" y="4480560"/>
                </a:cubicBezTo>
                <a:lnTo>
                  <a:pt x="608990" y="4480560"/>
                </a:lnTo>
              </a:path>
            </a:pathLst>
          </a:custGeom>
          <a:blipFill>
            <a:blip r:embed="rId1"/>
            <a:srcRect l="0" r="0" t="8" b="8"/>
            <a:stretch/>
          </a:blipFill>
          <a:ln/>
        </p:spPr>
        <p:txBody>
          <a:bodyPr wrap="square" lIns="90000" tIns="46800" rIns="90000" bIns="46800" rtlCol="0" anchor="ctr"/>
          <a:lstStyle/>
          <a:p>
            <a:pPr indent="0" marL="0">
              <a:buNone/>
            </a:pPr>
            <a:endParaRPr lang="en-US" dirty="0"/>
          </a:p>
        </p:txBody>
      </p:sp>
      <p:sp>
        <p:nvSpPr>
          <p:cNvPr id="5" name="Text 3"/>
          <p:cNvSpPr/>
          <p:nvPr/>
        </p:nvSpPr>
        <p:spPr>
          <a:xfrm>
            <a:off x="4476076" y="2803465"/>
            <a:ext cx="411480" cy="411480"/>
          </a:xfrm>
          <a:custGeom>
            <a:avLst/>
            <a:gdLst/>
            <a:ahLst/>
            <a:cxnLst/>
            <a:rect l="l" t="t" r="r" b="b"/>
            <a:pathLst>
              <a:path w="411480" h="411480">
                <a:moveTo>
                  <a:pt x="205740" y="40827"/>
                </a:moveTo>
                <a:lnTo>
                  <a:pt x="58668" y="103191"/>
                </a:lnTo>
                <a:cubicBezTo>
                  <a:pt x="53926" y="105201"/>
                  <a:pt x="51355" y="109460"/>
                  <a:pt x="51435" y="113478"/>
                </a:cubicBezTo>
                <a:cubicBezTo>
                  <a:pt x="51837" y="186934"/>
                  <a:pt x="82296" y="313834"/>
                  <a:pt x="201239" y="370734"/>
                </a:cubicBezTo>
                <a:cubicBezTo>
                  <a:pt x="204133" y="372100"/>
                  <a:pt x="207508" y="372100"/>
                  <a:pt x="210321" y="370734"/>
                </a:cubicBezTo>
                <a:cubicBezTo>
                  <a:pt x="329264" y="313753"/>
                  <a:pt x="359724" y="186934"/>
                  <a:pt x="360045" y="113398"/>
                </a:cubicBezTo>
                <a:cubicBezTo>
                  <a:pt x="360045" y="109380"/>
                  <a:pt x="357554" y="105201"/>
                  <a:pt x="352812" y="103111"/>
                </a:cubicBezTo>
                <a:lnTo>
                  <a:pt x="205740" y="40827"/>
                </a:lnTo>
                <a:moveTo>
                  <a:pt x="216509" y="3456"/>
                </a:moveTo>
                <a:lnTo>
                  <a:pt x="367841" y="67669"/>
                </a:lnTo>
                <a:cubicBezTo>
                  <a:pt x="385521" y="75143"/>
                  <a:pt x="398702" y="92583"/>
                  <a:pt x="398621" y="113639"/>
                </a:cubicBezTo>
                <a:cubicBezTo>
                  <a:pt x="398219" y="193363"/>
                  <a:pt x="365430" y="339230"/>
                  <a:pt x="226957" y="405533"/>
                </a:cubicBezTo>
                <a:cubicBezTo>
                  <a:pt x="213536" y="411962"/>
                  <a:pt x="197944" y="411962"/>
                  <a:pt x="184523" y="405533"/>
                </a:cubicBezTo>
                <a:cubicBezTo>
                  <a:pt x="46050" y="339230"/>
                  <a:pt x="13261" y="193363"/>
                  <a:pt x="12859" y="113639"/>
                </a:cubicBezTo>
                <a:cubicBezTo>
                  <a:pt x="12778" y="92583"/>
                  <a:pt x="25959" y="75143"/>
                  <a:pt x="43639" y="67669"/>
                </a:cubicBezTo>
                <a:lnTo>
                  <a:pt x="195051" y="3456"/>
                </a:lnTo>
                <a:cubicBezTo>
                  <a:pt x="198346" y="1929"/>
                  <a:pt x="202043" y="1125"/>
                  <a:pt x="205740" y="1125"/>
                </a:cubicBezTo>
                <a:cubicBezTo>
                  <a:pt x="209437" y="1125"/>
                  <a:pt x="213134" y="1929"/>
                  <a:pt x="216509" y="3456"/>
                </a:cubicBezTo>
                <a:lnTo>
                  <a:pt x="216509" y="3456"/>
                </a:lnTo>
              </a:path>
            </a:pathLst>
          </a:custGeom>
          <a:solidFill>
            <a:srgbClr val="86008D"/>
          </a:solidFill>
          <a:ln/>
        </p:spPr>
        <p:txBody>
          <a:bodyPr wrap="square" lIns="90000" tIns="46800" rIns="90000" bIns="46800" rtlCol="0" anchor="ctr"/>
          <a:lstStyle/>
          <a:p>
            <a:pPr indent="0" marL="0">
              <a:buNone/>
            </a:pPr>
            <a:endParaRPr lang="en-US" dirty="0"/>
          </a:p>
        </p:txBody>
      </p:sp>
      <p:sp>
        <p:nvSpPr>
          <p:cNvPr id="6" name="Text 4"/>
          <p:cNvSpPr/>
          <p:nvPr/>
        </p:nvSpPr>
        <p:spPr>
          <a:xfrm>
            <a:off x="5222238" y="3412843"/>
            <a:ext cx="6309360" cy="2643632"/>
          </a:xfrm>
          <a:custGeom>
            <a:avLst/>
            <a:gdLst/>
            <a:ahLst/>
            <a:cxnLst/>
            <a:rect l="l" t="t" r="r" b="b"/>
            <a:pathLst>
              <a:path w="6309360" h="2643632">
                <a:moveTo>
                  <a:pt x="0" y="2643632"/>
                </a:moveTo>
                <a:lnTo>
                  <a:pt x="0" y="0"/>
                </a:lnTo>
                <a:lnTo>
                  <a:pt x="6309360" y="0"/>
                </a:lnTo>
                <a:lnTo>
                  <a:pt x="6309360" y="2643632"/>
                </a:lnTo>
                <a:lnTo>
                  <a:pt x="0" y="2643632"/>
                </a:lnTo>
              </a:path>
            </a:pathLst>
          </a:custGeom>
          <a:noFill/>
          <a:ln/>
        </p:spPr>
        <p:txBody>
          <a:bodyPr wrap="square" lIns="0" tIns="46800" rIns="0" bIns="46800" rtlCol="0" anchor="t"/>
          <a:lstStyle/>
          <a:p>
            <a:pPr algn="l" marL="0" indent="0">
              <a:lnSpc>
                <a:spcPct val="110000"/>
              </a:lnSpc>
              <a:spcBef>
                <a:spcPts val="1235"/>
              </a:spcBef>
              <a:buNone/>
            </a:pPr>
            <a:r>
              <a:rPr lang="en-US" sz="1147" dirty="0">
                <a:solidFill>
                  <a:srgbClr val="3B3838"/>
                </a:solidFill>
                <a:latin typeface="Figtree" pitchFamily="34" charset="0"/>
                <a:ea typeface="Figtree" pitchFamily="34" charset="-122"/>
                <a:cs typeface="Figtree" pitchFamily="34" charset="-120"/>
              </a:rPr>
              <a:t>HTTPS Enforcement &amp; Security Headers: Implementation of HTTPS to protect data in transit. Addition of security headers to mitigate web vulnerabilities.</a:t>
            </a:r>
            <a:endParaRPr lang="en-US" sz="1147" dirty="0"/>
          </a:p>
          <a:p>
            <a:pPr algn="l" marL="0" indent="0">
              <a:lnSpc>
                <a:spcPct val="110000"/>
              </a:lnSpc>
              <a:spcBef>
                <a:spcPts val="1235"/>
              </a:spcBef>
              <a:buNone/>
            </a:pPr>
            <a:r>
              <a:rPr lang="en-US" sz="1147" dirty="0">
                <a:solidFill>
                  <a:srgbClr val="3B3838"/>
                </a:solidFill>
                <a:latin typeface="Figtree" pitchFamily="34" charset="0"/>
                <a:ea typeface="Figtree" pitchFamily="34" charset="-122"/>
                <a:cs typeface="Figtree" pitchFamily="34" charset="-120"/>
              </a:rPr>
              <a:t>Rate Limiting: Limits set to 100 requests per minute globally. Specific limits of 10 requests per minute for critical endpoints (/status and /health).</a:t>
            </a:r>
            <a:endParaRPr lang="en-US" sz="1147" dirty="0"/>
          </a:p>
          <a:p>
            <a:pPr algn="l" marL="0" indent="0">
              <a:lnSpc>
                <a:spcPct val="110000"/>
              </a:lnSpc>
              <a:spcBef>
                <a:spcPts val="1235"/>
              </a:spcBef>
              <a:buNone/>
            </a:pPr>
            <a:r>
              <a:rPr lang="en-US" sz="1147" dirty="0">
                <a:solidFill>
                  <a:srgbClr val="3B3838"/>
                </a:solidFill>
                <a:latin typeface="Figtree" pitchFamily="34" charset="0"/>
                <a:ea typeface="Figtree" pitchFamily="34" charset="-122"/>
                <a:cs typeface="Figtree" pitchFamily="34" charset="-120"/>
              </a:rPr>
              <a:t>Logging &amp; Monitoring: Integration with AWS CloudWatch for comprehensive logging and monitoring. Enables effective troubleshooting and performance tracking.</a:t>
            </a:r>
            <a:endParaRPr lang="en-US" sz="1147" dirty="0"/>
          </a:p>
          <a:p>
            <a:pPr algn="l" marL="0" indent="0">
              <a:lnSpc>
                <a:spcPct val="110000"/>
              </a:lnSpc>
              <a:spcBef>
                <a:spcPts val="1235"/>
              </a:spcBef>
              <a:buNone/>
            </a:pPr>
            <a:r>
              <a:rPr lang="en-US" sz="1147" dirty="0">
                <a:solidFill>
                  <a:srgbClr val="3B3838"/>
                </a:solidFill>
                <a:latin typeface="Figtree" pitchFamily="34" charset="0"/>
                <a:ea typeface="Figtree" pitchFamily="34" charset="-122"/>
                <a:cs typeface="Figtree" pitchFamily="34" charset="-120"/>
              </a:rPr>
              <a:t>Auto Scaling: ECS service configured with a minimum of 1 task and a maximum of 4 tasks. Utilizes a target tracking scaling policy based on CPU utilization to manage variable loads.</a:t>
            </a:r>
            <a:endParaRPr lang="en-US" sz="1147" dirty="0"/>
          </a:p>
          <a:p>
            <a:pPr algn="l" marL="0" indent="0">
              <a:lnSpc>
                <a:spcPct val="110000"/>
              </a:lnSpc>
              <a:spcBef>
                <a:spcPts val="1235"/>
              </a:spcBef>
              <a:buNone/>
            </a:pPr>
            <a:r>
              <a:rPr lang="en-US" sz="1147" dirty="0">
                <a:solidFill>
                  <a:srgbClr val="3B3838"/>
                </a:solidFill>
                <a:latin typeface="Figtree" pitchFamily="34" charset="0"/>
                <a:ea typeface="Figtree" pitchFamily="34" charset="-122"/>
                <a:cs typeface="Figtree" pitchFamily="34" charset="-120"/>
              </a:rPr>
              <a:t>Redis Health Checks: Health checks performed using redis-cli ping to ensure Redis readiness. Ensures the Flask application only processes traffic when Redis is healthy.</a:t>
            </a:r>
            <a:endParaRPr lang="en-US" sz="1147" dirty="0"/>
          </a:p>
        </p:txBody>
      </p:sp>
      <p:sp>
        <p:nvSpPr>
          <p:cNvPr id="7" name="Text 5"/>
          <p:cNvSpPr/>
          <p:nvPr/>
        </p:nvSpPr>
        <p:spPr>
          <a:xfrm>
            <a:off x="5222239" y="2802831"/>
            <a:ext cx="6309360" cy="457200"/>
          </a:xfrm>
          <a:custGeom>
            <a:avLst/>
            <a:gdLst/>
            <a:ahLst/>
            <a:cxnLst/>
            <a:rect l="l" t="t" r="r" b="b"/>
            <a:pathLst>
              <a:path w="6309360" h="457200">
                <a:moveTo>
                  <a:pt x="0" y="457200"/>
                </a:moveTo>
                <a:lnTo>
                  <a:pt x="0" y="0"/>
                </a:lnTo>
                <a:lnTo>
                  <a:pt x="6309360" y="0"/>
                </a:lnTo>
                <a:lnTo>
                  <a:pt x="6309360" y="457200"/>
                </a:lnTo>
                <a:lnTo>
                  <a:pt x="0" y="457200"/>
                </a:lnTo>
              </a:path>
            </a:pathLst>
          </a:custGeom>
          <a:noFill/>
          <a:ln/>
        </p:spPr>
        <p:txBody>
          <a:bodyPr wrap="square" lIns="0" tIns="0" rIns="0" bIns="0" rtlCol="0" anchor="t"/>
          <a:lstStyle/>
          <a:p>
            <a:pPr algn="l" marL="0" indent="0">
              <a:lnSpc>
                <a:spcPct val="90000"/>
              </a:lnSpc>
              <a:spcBef>
                <a:spcPts val="1000"/>
              </a:spcBef>
              <a:buNone/>
            </a:pPr>
            <a:r>
              <a:rPr lang="en-US" sz="1600" b="1" dirty="0">
                <a:solidFill>
                  <a:srgbClr val="220023"/>
                </a:solidFill>
                <a:latin typeface="Figtree" pitchFamily="34" charset="0"/>
                <a:ea typeface="Figtree" pitchFamily="34" charset="-122"/>
                <a:cs typeface="Figtree" pitchFamily="34" charset="-120"/>
              </a:rPr>
              <a:t>Security and Operational Considerations</a:t>
            </a:r>
            <a:endParaRPr lang="en-US" sz="1600" dirty="0"/>
          </a:p>
        </p:txBody>
      </p:sp>
      <p:sp>
        <p:nvSpPr>
          <p:cNvPr id="8" name="Text 6"/>
          <p:cNvSpPr/>
          <p:nvPr/>
        </p:nvSpPr>
        <p:spPr>
          <a:xfrm>
            <a:off x="11115860"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6</a:t>
            </a:r>
            <a:endParaRPr lang="en-US" sz="800" dirty="0"/>
          </a:p>
        </p:txBody>
      </p:sp>
      <p:sp>
        <p:nvSpPr>
          <p:cNvPr id="9" name="Text 7"/>
          <p:cNvSpPr/>
          <p:nvPr/>
        </p:nvSpPr>
        <p:spPr>
          <a:xfrm>
            <a:off x="634996" y="6475770"/>
            <a:ext cx="7315200" cy="153888"/>
          </a:xfrm>
          <a:custGeom>
            <a:avLst/>
            <a:gdLst/>
            <a:ahLst/>
            <a:cxnLst/>
            <a:rect l="l" t="t" r="r" b="b"/>
            <a:pathLst>
              <a:path w="7315200" h="153888">
                <a:moveTo>
                  <a:pt x="0" y="153888"/>
                </a:moveTo>
                <a:lnTo>
                  <a:pt x="0" y="0"/>
                </a:lnTo>
                <a:lnTo>
                  <a:pt x="7315200" y="0"/>
                </a:lnTo>
                <a:lnTo>
                  <a:pt x="731520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10" name="Text 8"/>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1" name="Text 9"/>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2" name="Text 10"/>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13" name="Text 11"/>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flipH="1" flipV="1">
            <a:off x="7816117" y="3107208"/>
            <a:ext cx="202752" cy="274320"/>
          </a:xfrm>
          <a:custGeom>
            <a:avLst/>
            <a:gdLst/>
            <a:ahLst/>
            <a:cxnLst/>
            <a:rect l="l" t="t" r="r" b="b"/>
            <a:pathLst>
              <a:path w="202752" h="274320">
                <a:moveTo>
                  <a:pt x="0" y="274320"/>
                </a:moveTo>
                <a:lnTo>
                  <a:pt x="202752" y="274320"/>
                </a:lnTo>
                <a:lnTo>
                  <a:pt x="0" y="0"/>
                </a:lnTo>
                <a:lnTo>
                  <a:pt x="0" y="274320"/>
                </a:lnTo>
              </a:path>
            </a:pathLst>
          </a:custGeom>
          <a:solidFill>
            <a:srgbClr val="F422FF"/>
          </a:solidFill>
          <a:ln/>
        </p:spPr>
        <p:txBody>
          <a:bodyPr wrap="square" lIns="90000" tIns="46800" rIns="90000" bIns="46800" rtlCol="0" anchor="ctr"/>
          <a:lstStyle/>
          <a:p>
            <a:pPr algn="ctr" marL="0" indent="0">
              <a:lnSpc>
                <a:spcPct val="83333"/>
              </a:lnSpc>
              <a:buNone/>
            </a:pPr>
            <a:endParaRPr lang="en-US" sz="1800" dirty="0"/>
          </a:p>
        </p:txBody>
      </p:sp>
      <p:sp>
        <p:nvSpPr>
          <p:cNvPr id="3" name="Text 1"/>
          <p:cNvSpPr/>
          <p:nvPr/>
        </p:nvSpPr>
        <p:spPr>
          <a:xfrm flipH="1" flipV="1">
            <a:off x="4222020" y="3107208"/>
            <a:ext cx="202752" cy="274320"/>
          </a:xfrm>
          <a:custGeom>
            <a:avLst/>
            <a:gdLst/>
            <a:ahLst/>
            <a:cxnLst/>
            <a:rect l="l" t="t" r="r" b="b"/>
            <a:pathLst>
              <a:path w="202752" h="274320">
                <a:moveTo>
                  <a:pt x="0" y="274320"/>
                </a:moveTo>
                <a:lnTo>
                  <a:pt x="202752" y="274320"/>
                </a:lnTo>
                <a:lnTo>
                  <a:pt x="0" y="0"/>
                </a:lnTo>
                <a:lnTo>
                  <a:pt x="0" y="274320"/>
                </a:lnTo>
              </a:path>
            </a:pathLst>
          </a:custGeom>
          <a:solidFill>
            <a:srgbClr val="F422FF"/>
          </a:solidFill>
          <a:ln/>
        </p:spPr>
        <p:txBody>
          <a:bodyPr wrap="square" lIns="90000" tIns="46800" rIns="90000" bIns="46800" rtlCol="0" anchor="ctr"/>
          <a:lstStyle/>
          <a:p>
            <a:pPr algn="ctr" marL="0" indent="0">
              <a:lnSpc>
                <a:spcPct val="83333"/>
              </a:lnSpc>
              <a:buNone/>
            </a:pPr>
            <a:endParaRPr lang="en-US" sz="1800" dirty="0"/>
          </a:p>
        </p:txBody>
      </p:sp>
      <p:sp>
        <p:nvSpPr>
          <p:cNvPr id="4" name="Text 2"/>
          <p:cNvSpPr/>
          <p:nvPr/>
        </p:nvSpPr>
        <p:spPr>
          <a:xfrm flipH="1" flipV="1">
            <a:off x="631865" y="3107208"/>
            <a:ext cx="202752" cy="274320"/>
          </a:xfrm>
          <a:custGeom>
            <a:avLst/>
            <a:gdLst/>
            <a:ahLst/>
            <a:cxnLst/>
            <a:rect l="l" t="t" r="r" b="b"/>
            <a:pathLst>
              <a:path w="202752" h="274320">
                <a:moveTo>
                  <a:pt x="0" y="274320"/>
                </a:moveTo>
                <a:lnTo>
                  <a:pt x="202752" y="274320"/>
                </a:lnTo>
                <a:lnTo>
                  <a:pt x="0" y="0"/>
                </a:lnTo>
                <a:lnTo>
                  <a:pt x="0" y="274320"/>
                </a:lnTo>
              </a:path>
            </a:pathLst>
          </a:custGeom>
          <a:solidFill>
            <a:srgbClr val="F422FF"/>
          </a:solidFill>
          <a:ln/>
        </p:spPr>
        <p:txBody>
          <a:bodyPr wrap="square" lIns="90000" tIns="46800" rIns="90000" bIns="46800" rtlCol="0" anchor="ctr"/>
          <a:lstStyle/>
          <a:p>
            <a:pPr algn="ctr" marL="0" indent="0">
              <a:lnSpc>
                <a:spcPct val="83333"/>
              </a:lnSpc>
              <a:buNone/>
            </a:pPr>
            <a:endParaRPr lang="en-US" sz="1800" dirty="0"/>
          </a:p>
        </p:txBody>
      </p:sp>
      <p:sp>
        <p:nvSpPr>
          <p:cNvPr id="5" name="Text 3"/>
          <p:cNvSpPr/>
          <p:nvPr/>
        </p:nvSpPr>
        <p:spPr>
          <a:xfrm>
            <a:off x="8571520" y="-1"/>
            <a:ext cx="3620479" cy="3331255"/>
          </a:xfrm>
          <a:custGeom>
            <a:avLst/>
            <a:gdLst/>
            <a:ahLst/>
            <a:cxnLst/>
            <a:rect l="l" t="t" r="r" b="b"/>
            <a:pathLst>
              <a:path w="3620479" h="3331255">
                <a:moveTo>
                  <a:pt x="0" y="3331255"/>
                </a:moveTo>
                <a:lnTo>
                  <a:pt x="0" y="0"/>
                </a:lnTo>
                <a:lnTo>
                  <a:pt x="3620479" y="0"/>
                </a:lnTo>
                <a:lnTo>
                  <a:pt x="3620479" y="3331255"/>
                </a:lnTo>
                <a:lnTo>
                  <a:pt x="0" y="3331255"/>
                </a:lnTo>
              </a:path>
            </a:pathLst>
          </a:custGeom>
          <a:solidFill>
            <a:srgbClr val="FFFFFF">
              <a:alpha val="96000"/>
            </a:srgbClr>
          </a:solidFill>
          <a:ln/>
        </p:spPr>
        <p:txBody>
          <a:bodyPr wrap="square" lIns="90000" tIns="46800" rIns="90000" bIns="46800" rtlCol="0" anchor="ctr"/>
          <a:lstStyle/>
          <a:p>
            <a:pPr algn="ctr" marL="0" indent="0">
              <a:lnSpc>
                <a:spcPct val="83333"/>
              </a:lnSpc>
              <a:buNone/>
            </a:pPr>
            <a:endParaRPr lang="en-US" sz="1800" dirty="0"/>
          </a:p>
        </p:txBody>
      </p:sp>
      <p:sp>
        <p:nvSpPr>
          <p:cNvPr id="6" name="Text 4"/>
          <p:cNvSpPr/>
          <p:nvPr/>
        </p:nvSpPr>
        <p:spPr>
          <a:xfrm>
            <a:off x="634997" y="1255304"/>
            <a:ext cx="10956908" cy="822960"/>
          </a:xfrm>
          <a:custGeom>
            <a:avLst/>
            <a:gdLst/>
            <a:ahLst/>
            <a:cxnLst/>
            <a:rect l="l" t="t" r="r" b="b"/>
            <a:pathLst>
              <a:path w="10956908" h="822960">
                <a:moveTo>
                  <a:pt x="0" y="822960"/>
                </a:moveTo>
                <a:lnTo>
                  <a:pt x="0" y="0"/>
                </a:lnTo>
                <a:lnTo>
                  <a:pt x="10956908" y="0"/>
                </a:lnTo>
                <a:lnTo>
                  <a:pt x="10956908" y="822960"/>
                </a:lnTo>
                <a:lnTo>
                  <a:pt x="0" y="822960"/>
                </a:lnTo>
              </a:path>
            </a:pathLst>
          </a:custGeom>
          <a:noFill/>
          <a:ln/>
        </p:spPr>
        <p:txBody>
          <a:bodyPr wrap="square" lIns="0" tIns="0" rIns="0" bIns="0" rtlCol="0" anchor="t"/>
          <a:lstStyle/>
          <a:p>
            <a:pPr algn="l" marL="0" indent="0">
              <a:lnSpc>
                <a:spcPct val="90000"/>
              </a:lnSpc>
              <a:spcBef>
                <a:spcPts val="1000"/>
              </a:spcBef>
              <a:buNone/>
            </a:pPr>
            <a:r>
              <a:rPr lang="en-US" sz="2800" dirty="0">
                <a:solidFill>
                  <a:srgbClr val="220023"/>
                </a:solidFill>
                <a:latin typeface="Figtree" pitchFamily="34" charset="0"/>
                <a:ea typeface="Figtree" pitchFamily="34" charset="-122"/>
                <a:cs typeface="Figtree" pitchFamily="34" charset="-120"/>
              </a:rPr>
              <a:t>Conclusion and Future Enhancements</a:t>
            </a:r>
            <a:endParaRPr lang="en-US" sz="2800" dirty="0"/>
          </a:p>
        </p:txBody>
      </p:sp>
      <p:sp>
        <p:nvSpPr>
          <p:cNvPr id="7" name="Text 5"/>
          <p:cNvSpPr/>
          <p:nvPr/>
        </p:nvSpPr>
        <p:spPr>
          <a:xfrm>
            <a:off x="8012762" y="2809058"/>
            <a:ext cx="3108960" cy="3108960"/>
          </a:xfrm>
          <a:custGeom>
            <a:avLst/>
            <a:gdLst/>
            <a:ahLst/>
            <a:cxnLst/>
            <a:rect l="l" t="t" r="r" b="b"/>
            <a:pathLst>
              <a:path w="3108960" h="3108960">
                <a:moveTo>
                  <a:pt x="162568" y="3108960"/>
                </a:moveTo>
                <a:cubicBezTo>
                  <a:pt x="72784" y="3108960"/>
                  <a:pt x="0" y="3036176"/>
                  <a:pt x="0" y="2946392"/>
                </a:cubicBezTo>
                <a:lnTo>
                  <a:pt x="0" y="162567"/>
                </a:lnTo>
                <a:cubicBezTo>
                  <a:pt x="0" y="72784"/>
                  <a:pt x="72784" y="0"/>
                  <a:pt x="162568" y="0"/>
                </a:cubicBezTo>
                <a:lnTo>
                  <a:pt x="2946393" y="0"/>
                </a:lnTo>
                <a:cubicBezTo>
                  <a:pt x="3036176" y="0"/>
                  <a:pt x="3108960" y="72784"/>
                  <a:pt x="3108960" y="162567"/>
                </a:cubicBezTo>
                <a:lnTo>
                  <a:pt x="3108960" y="2946392"/>
                </a:lnTo>
                <a:cubicBezTo>
                  <a:pt x="3108960" y="3036176"/>
                  <a:pt x="3036176" y="3108960"/>
                  <a:pt x="2946393" y="3108960"/>
                </a:cubicBezTo>
                <a:lnTo>
                  <a:pt x="162568" y="3108960"/>
                </a:lnTo>
              </a:path>
            </a:pathLst>
          </a:custGeom>
          <a:solidFill>
            <a:srgbClr val="FFFFFF"/>
          </a:solidFill>
          <a:ln w="12700">
            <a:solidFill>
              <a:srgbClr val="FBB5FF"/>
            </a:solidFill>
          </a:ln>
        </p:spPr>
        <p:txBody>
          <a:bodyPr wrap="square" lIns="182880" tIns="548640" rIns="182880" bIns="0" rtlCol="0" anchor="t"/>
          <a:lstStyle/>
          <a:p>
            <a:pPr algn="l" marL="0" indent="0">
              <a:lnSpc>
                <a:spcPct val="110000"/>
              </a:lnSpc>
              <a:buNone/>
            </a:pPr>
            <a:r>
              <a:rPr lang="en-US" sz="1200" dirty="0">
                <a:solidFill>
                  <a:srgbClr val="220023"/>
                </a:solidFill>
                <a:latin typeface="Figtree" pitchFamily="34" charset="0"/>
                <a:ea typeface="Figtree" pitchFamily="34" charset="-122"/>
                <a:cs typeface="Figtree" pitchFamily="34" charset="-120"/>
              </a:rPr>
              <a:t>Consider extending monitoring, logging analytics, and integrating CI/CD pipelines to further improve deployment workflows and enhance system resilience.</a:t>
            </a:r>
            <a:endParaRPr lang="en-US" sz="1200" dirty="0"/>
          </a:p>
        </p:txBody>
      </p:sp>
      <p:sp>
        <p:nvSpPr>
          <p:cNvPr id="8" name="Text 6"/>
          <p:cNvSpPr/>
          <p:nvPr/>
        </p:nvSpPr>
        <p:spPr>
          <a:xfrm>
            <a:off x="7810976" y="2484322"/>
            <a:ext cx="3108960" cy="731520"/>
          </a:xfrm>
          <a:custGeom>
            <a:avLst/>
            <a:gdLst/>
            <a:ahLst/>
            <a:cxnLst/>
            <a:rect l="l" t="t" r="r" b="b"/>
            <a:pathLst>
              <a:path w="3108960" h="731520">
                <a:moveTo>
                  <a:pt x="131674" y="731520"/>
                </a:moveTo>
                <a:cubicBezTo>
                  <a:pt x="58952" y="731520"/>
                  <a:pt x="0" y="672568"/>
                  <a:pt x="0" y="599846"/>
                </a:cubicBezTo>
                <a:lnTo>
                  <a:pt x="0" y="131674"/>
                </a:lnTo>
                <a:cubicBezTo>
                  <a:pt x="0" y="58952"/>
                  <a:pt x="58952" y="0"/>
                  <a:pt x="131674" y="0"/>
                </a:cubicBezTo>
                <a:lnTo>
                  <a:pt x="2977286" y="0"/>
                </a:lnTo>
                <a:cubicBezTo>
                  <a:pt x="3050008" y="0"/>
                  <a:pt x="3108960" y="58952"/>
                  <a:pt x="3108960" y="131674"/>
                </a:cubicBezTo>
                <a:lnTo>
                  <a:pt x="3108960" y="599846"/>
                </a:lnTo>
                <a:cubicBezTo>
                  <a:pt x="3108960" y="672568"/>
                  <a:pt x="3050008" y="731520"/>
                  <a:pt x="2977286" y="731520"/>
                </a:cubicBezTo>
                <a:lnTo>
                  <a:pt x="131674" y="731520"/>
                </a:lnTo>
              </a:path>
            </a:pathLst>
          </a:custGeom>
          <a:solidFill>
            <a:srgbClr val="430047"/>
          </a:solidFill>
          <a:ln/>
        </p:spPr>
        <p:txBody>
          <a:bodyPr wrap="square" lIns="0" tIns="0" rIns="0" bIns="0" rtlCol="0" anchor="ctr"/>
          <a:lstStyle/>
          <a:p>
            <a:pPr algn="ctr" marL="0" indent="0">
              <a:lnSpc>
                <a:spcPct val="90000"/>
              </a:lnSpc>
              <a:buNone/>
            </a:pPr>
            <a:r>
              <a:rPr lang="en-US" sz="1200" dirty="0">
                <a:solidFill>
                  <a:srgbClr val="FFFFFF"/>
                </a:solidFill>
                <a:latin typeface="Figtree" pitchFamily="34" charset="0"/>
                <a:ea typeface="Figtree" pitchFamily="34" charset="-122"/>
                <a:cs typeface="Figtree" pitchFamily="34" charset="-120"/>
              </a:rPr>
              <a:t>Future Enhancements</a:t>
            </a:r>
            <a:endParaRPr lang="en-US" sz="1200" dirty="0"/>
          </a:p>
        </p:txBody>
      </p:sp>
      <p:sp>
        <p:nvSpPr>
          <p:cNvPr id="9" name="Text 7"/>
          <p:cNvSpPr/>
          <p:nvPr/>
        </p:nvSpPr>
        <p:spPr>
          <a:xfrm>
            <a:off x="4424772" y="2809058"/>
            <a:ext cx="3108960" cy="3108960"/>
          </a:xfrm>
          <a:custGeom>
            <a:avLst/>
            <a:gdLst/>
            <a:ahLst/>
            <a:cxnLst/>
            <a:rect l="l" t="t" r="r" b="b"/>
            <a:pathLst>
              <a:path w="3108960" h="3108960">
                <a:moveTo>
                  <a:pt x="124483" y="3108960"/>
                </a:moveTo>
                <a:cubicBezTo>
                  <a:pt x="55733" y="3108960"/>
                  <a:pt x="0" y="3053227"/>
                  <a:pt x="0" y="2984477"/>
                </a:cubicBezTo>
                <a:lnTo>
                  <a:pt x="0" y="124483"/>
                </a:lnTo>
                <a:cubicBezTo>
                  <a:pt x="0" y="55733"/>
                  <a:pt x="55733" y="0"/>
                  <a:pt x="124483" y="0"/>
                </a:cubicBezTo>
                <a:lnTo>
                  <a:pt x="2984477" y="0"/>
                </a:lnTo>
                <a:cubicBezTo>
                  <a:pt x="3053227" y="0"/>
                  <a:pt x="3108960" y="55733"/>
                  <a:pt x="3108960" y="124483"/>
                </a:cubicBezTo>
                <a:lnTo>
                  <a:pt x="3108960" y="2984477"/>
                </a:lnTo>
                <a:cubicBezTo>
                  <a:pt x="3108960" y="3053227"/>
                  <a:pt x="3053227" y="3108960"/>
                  <a:pt x="2984477" y="3108960"/>
                </a:cubicBezTo>
                <a:lnTo>
                  <a:pt x="124483" y="3108960"/>
                </a:lnTo>
              </a:path>
            </a:pathLst>
          </a:custGeom>
          <a:solidFill>
            <a:srgbClr val="FFFFFF"/>
          </a:solidFill>
          <a:ln w="12700">
            <a:solidFill>
              <a:srgbClr val="FBB5FF"/>
            </a:solidFill>
          </a:ln>
        </p:spPr>
        <p:txBody>
          <a:bodyPr wrap="square" lIns="182880" tIns="548640" rIns="182880" bIns="0" rtlCol="0" anchor="t"/>
          <a:lstStyle/>
          <a:p>
            <a:pPr algn="l" marL="0" indent="0">
              <a:lnSpc>
                <a:spcPct val="110000"/>
              </a:lnSpc>
              <a:buNone/>
            </a:pPr>
            <a:r>
              <a:rPr lang="en-US" sz="1200" dirty="0">
                <a:solidFill>
                  <a:srgbClr val="220023"/>
                </a:solidFill>
                <a:latin typeface="Figtree" pitchFamily="34" charset="0"/>
                <a:ea typeface="Figtree" pitchFamily="34" charset="-122"/>
                <a:cs typeface="Figtree" pitchFamily="34" charset="-120"/>
              </a:rPr>
              <a:t>By leveraging technologies such as Flask, Docker, and AWS services, the outcome is a resilient, production-ready web service that meets current industry standards.</a:t>
            </a:r>
            <a:endParaRPr lang="en-US" sz="1200" dirty="0"/>
          </a:p>
        </p:txBody>
      </p:sp>
      <p:sp>
        <p:nvSpPr>
          <p:cNvPr id="10" name="Text 8"/>
          <p:cNvSpPr/>
          <p:nvPr/>
        </p:nvSpPr>
        <p:spPr>
          <a:xfrm>
            <a:off x="4222986" y="2484322"/>
            <a:ext cx="3108960" cy="731520"/>
          </a:xfrm>
          <a:custGeom>
            <a:avLst/>
            <a:gdLst/>
            <a:ahLst/>
            <a:cxnLst/>
            <a:rect l="l" t="t" r="r" b="b"/>
            <a:pathLst>
              <a:path w="3108960" h="731520">
                <a:moveTo>
                  <a:pt x="131674" y="731520"/>
                </a:moveTo>
                <a:cubicBezTo>
                  <a:pt x="58952" y="731520"/>
                  <a:pt x="0" y="672568"/>
                  <a:pt x="0" y="599846"/>
                </a:cubicBezTo>
                <a:lnTo>
                  <a:pt x="0" y="131674"/>
                </a:lnTo>
                <a:cubicBezTo>
                  <a:pt x="0" y="58952"/>
                  <a:pt x="58952" y="0"/>
                  <a:pt x="131674" y="0"/>
                </a:cubicBezTo>
                <a:lnTo>
                  <a:pt x="2977286" y="0"/>
                </a:lnTo>
                <a:cubicBezTo>
                  <a:pt x="3050008" y="0"/>
                  <a:pt x="3108960" y="58952"/>
                  <a:pt x="3108960" y="131674"/>
                </a:cubicBezTo>
                <a:lnTo>
                  <a:pt x="3108960" y="599846"/>
                </a:lnTo>
                <a:cubicBezTo>
                  <a:pt x="3108960" y="672568"/>
                  <a:pt x="3050008" y="731520"/>
                  <a:pt x="2977286" y="731520"/>
                </a:cubicBezTo>
                <a:lnTo>
                  <a:pt x="131674" y="731520"/>
                </a:lnTo>
              </a:path>
            </a:pathLst>
          </a:custGeom>
          <a:solidFill>
            <a:srgbClr val="430047"/>
          </a:solidFill>
          <a:ln/>
        </p:spPr>
        <p:txBody>
          <a:bodyPr wrap="square" lIns="0" tIns="0" rIns="0" bIns="0" rtlCol="0" anchor="ctr"/>
          <a:lstStyle/>
          <a:p>
            <a:pPr algn="ctr" marL="0" indent="0">
              <a:lnSpc>
                <a:spcPct val="90000"/>
              </a:lnSpc>
              <a:buNone/>
            </a:pPr>
            <a:r>
              <a:rPr lang="en-US" sz="1200" dirty="0">
                <a:solidFill>
                  <a:srgbClr val="FFFFFF"/>
                </a:solidFill>
                <a:latin typeface="Figtree" pitchFamily="34" charset="0"/>
                <a:ea typeface="Figtree" pitchFamily="34" charset="-122"/>
                <a:cs typeface="Figtree" pitchFamily="34" charset="-120"/>
              </a:rPr>
              <a:t>Resilient Web Service</a:t>
            </a:r>
            <a:endParaRPr lang="en-US" sz="1200" dirty="0"/>
          </a:p>
        </p:txBody>
      </p:sp>
      <p:sp>
        <p:nvSpPr>
          <p:cNvPr id="11" name="Text 9"/>
          <p:cNvSpPr/>
          <p:nvPr/>
        </p:nvSpPr>
        <p:spPr>
          <a:xfrm>
            <a:off x="836782" y="2809058"/>
            <a:ext cx="3108960" cy="3108960"/>
          </a:xfrm>
          <a:custGeom>
            <a:avLst/>
            <a:gdLst/>
            <a:ahLst/>
            <a:cxnLst/>
            <a:rect l="l" t="t" r="r" b="b"/>
            <a:pathLst>
              <a:path w="3108960" h="3108960">
                <a:moveTo>
                  <a:pt x="149852" y="3108960"/>
                </a:moveTo>
                <a:cubicBezTo>
                  <a:pt x="67091" y="3108960"/>
                  <a:pt x="0" y="3041869"/>
                  <a:pt x="0" y="2959108"/>
                </a:cubicBezTo>
                <a:lnTo>
                  <a:pt x="0" y="149852"/>
                </a:lnTo>
                <a:cubicBezTo>
                  <a:pt x="0" y="67091"/>
                  <a:pt x="67091" y="0"/>
                  <a:pt x="149852" y="0"/>
                </a:cubicBezTo>
                <a:lnTo>
                  <a:pt x="2959108" y="0"/>
                </a:lnTo>
                <a:cubicBezTo>
                  <a:pt x="3041869" y="0"/>
                  <a:pt x="3108960" y="67091"/>
                  <a:pt x="3108960" y="149852"/>
                </a:cubicBezTo>
                <a:lnTo>
                  <a:pt x="3108960" y="2959108"/>
                </a:lnTo>
                <a:cubicBezTo>
                  <a:pt x="3108960" y="3041869"/>
                  <a:pt x="3041869" y="3108960"/>
                  <a:pt x="2959108" y="3108960"/>
                </a:cubicBezTo>
                <a:lnTo>
                  <a:pt x="149852" y="3108960"/>
                </a:lnTo>
              </a:path>
            </a:pathLst>
          </a:custGeom>
          <a:solidFill>
            <a:srgbClr val="FFFFFF"/>
          </a:solidFill>
          <a:ln w="12700">
            <a:solidFill>
              <a:srgbClr val="FBB5FF"/>
            </a:solidFill>
          </a:ln>
        </p:spPr>
        <p:txBody>
          <a:bodyPr wrap="square" lIns="182880" tIns="548640" rIns="182880" bIns="0" rtlCol="0" anchor="t"/>
          <a:lstStyle/>
          <a:p>
            <a:pPr algn="l" marL="0" indent="0">
              <a:lnSpc>
                <a:spcPct val="110000"/>
              </a:lnSpc>
              <a:buNone/>
            </a:pPr>
            <a:r>
              <a:rPr lang="en-US" sz="1200" dirty="0">
                <a:solidFill>
                  <a:srgbClr val="220023"/>
                </a:solidFill>
                <a:latin typeface="Figtree" pitchFamily="34" charset="0"/>
                <a:ea typeface="Figtree" pitchFamily="34" charset="-122"/>
                <a:cs typeface="Figtree" pitchFamily="34" charset="-120"/>
              </a:rPr>
              <a:t>The project successfully demonstrates a contemporary method for building and deploying a microservice application with strong security, scalability, and operational best practices.</a:t>
            </a:r>
            <a:endParaRPr lang="en-US" sz="1200" dirty="0"/>
          </a:p>
        </p:txBody>
      </p:sp>
      <p:sp>
        <p:nvSpPr>
          <p:cNvPr id="12" name="Text 10"/>
          <p:cNvSpPr/>
          <p:nvPr/>
        </p:nvSpPr>
        <p:spPr>
          <a:xfrm>
            <a:off x="634996" y="2484322"/>
            <a:ext cx="3108960" cy="731520"/>
          </a:xfrm>
          <a:custGeom>
            <a:avLst/>
            <a:gdLst/>
            <a:ahLst/>
            <a:cxnLst/>
            <a:rect l="l" t="t" r="r" b="b"/>
            <a:pathLst>
              <a:path w="3108960" h="731520">
                <a:moveTo>
                  <a:pt x="131674" y="731520"/>
                </a:moveTo>
                <a:cubicBezTo>
                  <a:pt x="58952" y="731520"/>
                  <a:pt x="0" y="672568"/>
                  <a:pt x="0" y="599846"/>
                </a:cubicBezTo>
                <a:lnTo>
                  <a:pt x="0" y="131674"/>
                </a:lnTo>
                <a:cubicBezTo>
                  <a:pt x="0" y="58952"/>
                  <a:pt x="58952" y="0"/>
                  <a:pt x="131674" y="0"/>
                </a:cubicBezTo>
                <a:lnTo>
                  <a:pt x="2977286" y="0"/>
                </a:lnTo>
                <a:cubicBezTo>
                  <a:pt x="3050008" y="0"/>
                  <a:pt x="3108960" y="58952"/>
                  <a:pt x="3108960" y="131674"/>
                </a:cubicBezTo>
                <a:lnTo>
                  <a:pt x="3108960" y="599846"/>
                </a:lnTo>
                <a:cubicBezTo>
                  <a:pt x="3108960" y="672568"/>
                  <a:pt x="3050008" y="731520"/>
                  <a:pt x="2977286" y="731520"/>
                </a:cubicBezTo>
                <a:lnTo>
                  <a:pt x="131674" y="731520"/>
                </a:lnTo>
              </a:path>
            </a:pathLst>
          </a:custGeom>
          <a:solidFill>
            <a:srgbClr val="430047"/>
          </a:solidFill>
          <a:ln/>
        </p:spPr>
        <p:txBody>
          <a:bodyPr wrap="square" lIns="0" tIns="0" rIns="0" bIns="0" rtlCol="0" anchor="ctr"/>
          <a:lstStyle/>
          <a:p>
            <a:pPr algn="ctr" marL="0" indent="0">
              <a:lnSpc>
                <a:spcPct val="90000"/>
              </a:lnSpc>
              <a:buNone/>
            </a:pPr>
            <a:r>
              <a:rPr lang="en-US" sz="1200" dirty="0">
                <a:solidFill>
                  <a:srgbClr val="FFFFFF"/>
                </a:solidFill>
                <a:latin typeface="Figtree" pitchFamily="34" charset="0"/>
                <a:ea typeface="Figtree" pitchFamily="34" charset="-122"/>
                <a:cs typeface="Figtree" pitchFamily="34" charset="-120"/>
              </a:rPr>
              <a:t>Modern Deployment Approach</a:t>
            </a:r>
            <a:endParaRPr lang="en-US" sz="1200" dirty="0"/>
          </a:p>
        </p:txBody>
      </p:sp>
      <p:sp>
        <p:nvSpPr>
          <p:cNvPr id="13" name="Text 11"/>
          <p:cNvSpPr/>
          <p:nvPr/>
        </p:nvSpPr>
        <p:spPr>
          <a:xfrm>
            <a:off x="11124471" y="6438414"/>
            <a:ext cx="426894" cy="228600"/>
          </a:xfrm>
          <a:custGeom>
            <a:avLst/>
            <a:gdLst/>
            <a:ahLst/>
            <a:cxnLst/>
            <a:rect l="l" t="t" r="r" b="b"/>
            <a:pathLst>
              <a:path w="426894" h="228600">
                <a:moveTo>
                  <a:pt x="114300" y="228600"/>
                </a:moveTo>
                <a:cubicBezTo>
                  <a:pt x="51174" y="228600"/>
                  <a:pt x="0" y="177426"/>
                  <a:pt x="0" y="114300"/>
                </a:cubicBezTo>
                <a:lnTo>
                  <a:pt x="0" y="114300"/>
                </a:lnTo>
                <a:cubicBezTo>
                  <a:pt x="0" y="51174"/>
                  <a:pt x="51174" y="0"/>
                  <a:pt x="114300" y="0"/>
                </a:cubicBezTo>
                <a:lnTo>
                  <a:pt x="312594" y="0"/>
                </a:lnTo>
                <a:cubicBezTo>
                  <a:pt x="375720" y="0"/>
                  <a:pt x="426894" y="51174"/>
                  <a:pt x="426894" y="114300"/>
                </a:cubicBezTo>
                <a:lnTo>
                  <a:pt x="426894" y="114300"/>
                </a:lnTo>
                <a:cubicBezTo>
                  <a:pt x="426894" y="177426"/>
                  <a:pt x="375720" y="228600"/>
                  <a:pt x="312594" y="228600"/>
                </a:cubicBezTo>
                <a:lnTo>
                  <a:pt x="114300" y="228600"/>
                </a:lnTo>
              </a:path>
            </a:pathLst>
          </a:custGeom>
          <a:solidFill>
            <a:srgbClr val="FFFFFF"/>
          </a:solidFill>
          <a:ln w="9525">
            <a:solidFill>
              <a:srgbClr val="FBB5FF"/>
            </a:solidFill>
          </a:ln>
        </p:spPr>
        <p:txBody>
          <a:bodyPr wrap="square" lIns="137160" tIns="45720" rIns="137160" bIns="45720" rtlCol="0" anchor="ctr"/>
          <a:lstStyle/>
          <a:p>
            <a:pPr algn="ctr" marL="0" indent="0">
              <a:lnSpc>
                <a:spcPct val="100000"/>
              </a:lnSpc>
              <a:buNone/>
            </a:pPr>
            <a:r>
              <a:rPr lang="en-US" sz="800" dirty="0">
                <a:solidFill>
                  <a:srgbClr val="86008D"/>
                </a:solidFill>
                <a:latin typeface="Figtree" pitchFamily="34" charset="0"/>
                <a:ea typeface="Figtree" pitchFamily="34" charset="-122"/>
                <a:cs typeface="Figtree" pitchFamily="34" charset="-120"/>
              </a:rPr>
              <a:t>7</a:t>
            </a:r>
            <a:endParaRPr lang="en-US" sz="800" dirty="0"/>
          </a:p>
        </p:txBody>
      </p:sp>
      <p:sp>
        <p:nvSpPr>
          <p:cNvPr id="14" name="Text 12"/>
          <p:cNvSpPr/>
          <p:nvPr/>
        </p:nvSpPr>
        <p:spPr>
          <a:xfrm>
            <a:off x="634996" y="6475770"/>
            <a:ext cx="7132320" cy="153888"/>
          </a:xfrm>
          <a:custGeom>
            <a:avLst/>
            <a:gdLst/>
            <a:ahLst/>
            <a:cxnLst/>
            <a:rect l="l" t="t" r="r" b="b"/>
            <a:pathLst>
              <a:path w="7132320" h="153888">
                <a:moveTo>
                  <a:pt x="0" y="153888"/>
                </a:moveTo>
                <a:lnTo>
                  <a:pt x="0" y="0"/>
                </a:lnTo>
                <a:lnTo>
                  <a:pt x="7132320" y="0"/>
                </a:lnTo>
                <a:lnTo>
                  <a:pt x="7132320" y="153888"/>
                </a:lnTo>
                <a:lnTo>
                  <a:pt x="0" y="153888"/>
                </a:lnTo>
              </a:path>
            </a:pathLst>
          </a:custGeom>
          <a:noFill/>
          <a:ln/>
        </p:spPr>
        <p:txBody>
          <a:bodyPr wrap="square" lIns="0" tIns="0" rIns="0" bIns="0" rtlCol="0" anchor="ctr"/>
          <a:lstStyle/>
          <a:p>
            <a:pPr algn="l" marL="0" indent="0">
              <a:lnSpc>
                <a:spcPct val="100000"/>
              </a:lnSpc>
              <a:spcBef>
                <a:spcPts val="1000"/>
              </a:spcBef>
              <a:buNone/>
            </a:pPr>
            <a:r>
              <a:rPr lang="en-US" sz="800" dirty="0">
                <a:solidFill>
                  <a:srgbClr val="86008D"/>
                </a:solidFill>
                <a:latin typeface="Figtree" pitchFamily="34" charset="0"/>
                <a:ea typeface="Figtree" pitchFamily="34" charset="-122"/>
                <a:cs typeface="Figtree" pitchFamily="34" charset="-120"/>
              </a:rPr>
              <a:t>ZayZoon Exercise</a:t>
            </a:r>
            <a:endParaRPr lang="en-US" sz="800" dirty="0"/>
          </a:p>
        </p:txBody>
      </p:sp>
      <p:sp>
        <p:nvSpPr>
          <p:cNvPr id="15" name="Text 13"/>
          <p:cNvSpPr/>
          <p:nvPr/>
        </p:nvSpPr>
        <p:spPr>
          <a:xfrm>
            <a:off x="10358085" y="233679"/>
            <a:ext cx="1188720" cy="731520"/>
          </a:xfrm>
          <a:custGeom>
            <a:avLst/>
            <a:gdLst/>
            <a:ahLst/>
            <a:cxnLst/>
            <a:rect l="l" t="t" r="r" b="b"/>
            <a:pathLst>
              <a:path w="1188720" h="731520">
                <a:moveTo>
                  <a:pt x="0" y="731520"/>
                </a:moveTo>
                <a:lnTo>
                  <a:pt x="0" y="0"/>
                </a:lnTo>
                <a:lnTo>
                  <a:pt x="1188720" y="0"/>
                </a:lnTo>
                <a:lnTo>
                  <a:pt x="1188720" y="731520"/>
                </a:lnTo>
                <a:lnTo>
                  <a:pt x="0" y="731520"/>
                </a:lnTo>
              </a:path>
            </a:pathLst>
          </a:custGeom>
          <a:noFill/>
          <a:ln/>
        </p:spPr>
        <p:txBody>
          <a:bodyPr wrap="square" lIns="90000" tIns="46800" rIns="90000" bIns="46800" rtlCol="0" anchor="ctr"/>
          <a:lstStyle/>
          <a:p>
            <a:pPr indent="0" marL="0">
              <a:buNone/>
            </a:pPr>
            <a:endParaRPr lang="en-US" dirty="0"/>
          </a:p>
        </p:txBody>
      </p:sp>
      <p:sp>
        <p:nvSpPr>
          <p:cNvPr id="16" name="Text 14"/>
          <p:cNvSpPr/>
          <p:nvPr/>
        </p:nvSpPr>
        <p:spPr>
          <a:xfrm>
            <a:off x="670769" y="544186"/>
            <a:ext cx="334776" cy="334731"/>
          </a:xfrm>
          <a:custGeom>
            <a:avLst/>
            <a:gdLst/>
            <a:ahLst/>
            <a:cxnLst/>
            <a:rect l="l" t="t" r="r" b="b"/>
            <a:pathLst>
              <a:path w="334776" h="334731">
                <a:moveTo>
                  <a:pt x="167388" y="334731"/>
                </a:moveTo>
                <a:cubicBezTo>
                  <a:pt x="259834" y="334731"/>
                  <a:pt x="334776" y="259799"/>
                  <a:pt x="334776" y="167366"/>
                </a:cubicBezTo>
                <a:cubicBezTo>
                  <a:pt x="334776" y="74932"/>
                  <a:pt x="259834" y="0"/>
                  <a:pt x="167388" y="0"/>
                </a:cubicBezTo>
                <a:cubicBezTo>
                  <a:pt x="74942" y="0"/>
                  <a:pt x="0" y="74932"/>
                  <a:pt x="0" y="167366"/>
                </a:cubicBezTo>
                <a:cubicBezTo>
                  <a:pt x="0" y="259799"/>
                  <a:pt x="74942" y="334731"/>
                  <a:pt x="167388" y="334731"/>
                </a:cubicBezTo>
              </a:path>
            </a:pathLst>
          </a:custGeom>
          <a:noFill/>
          <a:ln w="24962">
            <a:solidFill>
              <a:srgbClr val="86008D"/>
            </a:solidFill>
          </a:ln>
        </p:spPr>
        <p:txBody>
          <a:bodyPr wrap="square" lIns="90000" tIns="46800" rIns="90000" bIns="46800" rtlCol="0" anchor="ctr"/>
          <a:lstStyle/>
          <a:p>
            <a:pPr algn="l" marL="0" indent="0">
              <a:lnSpc>
                <a:spcPct val="83333"/>
              </a:lnSpc>
              <a:buNone/>
            </a:pPr>
            <a:endParaRPr lang="en-US" sz="1800" dirty="0"/>
          </a:p>
        </p:txBody>
      </p:sp>
      <p:sp>
        <p:nvSpPr>
          <p:cNvPr id="17" name="Text 15"/>
          <p:cNvSpPr/>
          <p:nvPr/>
        </p:nvSpPr>
        <p:spPr>
          <a:xfrm>
            <a:off x="787018" y="660383"/>
            <a:ext cx="94930" cy="94922"/>
          </a:xfrm>
          <a:custGeom>
            <a:avLst/>
            <a:gdLst/>
            <a:ahLst/>
            <a:cxnLst/>
            <a:rect l="l" t="t" r="r" b="b"/>
            <a:pathLst>
              <a:path w="94930" h="94922">
                <a:moveTo>
                  <a:pt x="94855" y="94847"/>
                </a:moveTo>
                <a:lnTo>
                  <a:pt x="0" y="0"/>
                </a:lnTo>
                <a:moveTo>
                  <a:pt x="94855" y="94847"/>
                </a:moveTo>
                <a:cubicBezTo>
                  <a:pt x="94855" y="94847"/>
                  <a:pt x="47396" y="95017"/>
                  <a:pt x="35570" y="94847"/>
                </a:cubicBezTo>
                <a:moveTo>
                  <a:pt x="94855" y="94847"/>
                </a:moveTo>
                <a:cubicBezTo>
                  <a:pt x="94855" y="94847"/>
                  <a:pt x="95024" y="47392"/>
                  <a:pt x="94855" y="35568"/>
                </a:cubicBezTo>
              </a:path>
            </a:pathLst>
          </a:custGeom>
          <a:noFill/>
          <a:ln w="22860">
            <a:solidFill>
              <a:srgbClr val="86008D"/>
            </a:solidFill>
          </a:ln>
        </p:spPr>
        <p:txBody>
          <a:bodyPr wrap="square" lIns="90000" tIns="46800" rIns="90000" bIns="46800" rtlCol="0" anchor="ctr"/>
          <a:lstStyle/>
          <a:p>
            <a:pPr algn="l" marL="0" indent="0">
              <a:lnSpc>
                <a:spcPct val="83333"/>
              </a:lnSpc>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SlideSpeak</dc:creator>
  <cp:lastModifiedBy>SlideSpeak</cp:lastModifiedBy>
  <cp:revision>1</cp:revision>
  <dcterms:created xsi:type="dcterms:W3CDTF">2025-02-11T12:09:36Z</dcterms:created>
  <dcterms:modified xsi:type="dcterms:W3CDTF">2025-02-11T12:09:36Z</dcterms:modified>
</cp:coreProperties>
</file>