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0929"/>
  </p:normalViewPr>
  <p:slideViewPr>
    <p:cSldViewPr>
      <p:cViewPr varScale="1">
        <p:scale>
          <a:sx n="79" d="100"/>
          <a:sy n="79" d="100"/>
        </p:scale>
        <p:origin x="1272" y="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F7DAB357-0A8E-6DEC-A8C6-C24FC6199FA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2DF15393-AF77-BA43-E488-34F0913B9B7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C6A71799-7AB1-449B-033F-A1609CC5830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2949" name="Rectangle 5">
            <a:extLst>
              <a:ext uri="{FF2B5EF4-FFF2-40B4-BE49-F238E27FC236}">
                <a16:creationId xmlns:a16="http://schemas.microsoft.com/office/drawing/2014/main" id="{B056B609-7B54-45CE-A6D8-EAAA060446A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A3E8BA33-57F5-4C0F-9258-3D6235EE2D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EA1B56-26CD-D50B-4B91-06D639ECD5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58EBF8-FF14-B3C9-6A84-A2E9D812DC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94C4F3-16B6-5084-4800-85798C4B0A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CBAB2-6E20-4C9D-A590-8666AD65D5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1105151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08D350-9630-67A4-EDC6-E94F874004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62B1AC2-25BD-B2CD-8472-A3ABA6D9BC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ED65A33-E37E-3668-FB95-C3B4AD7A98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F8DE8-672F-4BB7-A11C-F4A8B93606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4465000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4CFC7FE-6292-775B-6EBB-36CA18C4BD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A9ED39A-1107-54E1-0DE8-AD148EBFD6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F539EDC-9AA4-D9D2-2BAB-F344E7B839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1271C-5A49-4B76-A262-D640598693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0901314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B09E11-B5AB-757F-5C22-046C7EA15A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17C99E-58F1-15BB-0F81-20417545FB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EC3E1-52C6-E4CF-0C87-30DC9782B9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29888-9344-4C0D-915A-274BDBBADA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3752991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7B1137-ADA8-14D4-C094-989555C04B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EFC86B9-C6FA-4FCA-7832-5EDFFE20FC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F56410-DFAC-EC95-F861-25D09AFF89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1BE98-48C7-4528-A72E-C52CF21666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6625541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900AFA-7A36-5E4A-F593-848E025721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71124D-8D6E-E7BD-4A6F-DB82668E43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097C60-2E84-C32E-791C-B62EEE6DC3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2A9DA-0EF4-404B-8DE0-C2548B5938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4279747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43EE2BB-9876-6C2D-2A8D-37721C8E19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AB61203-F878-1AA3-BA04-4DFE093178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A60D64-F681-0223-EECF-EB95F42802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02F85-16CE-49E9-903F-F2C0C62D99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79829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308DA7A-05E4-BDE0-2012-B9D8A6110D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47B15D3-3F99-AB06-BA9F-079D7696F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AAFE07B-B9A3-E84A-56E6-08EDA0101D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539C8-CEA7-4B29-8A07-9F6CAEC31E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3461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8D1F8EF-736D-F84E-1FB2-80751909D8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33DD1E6-2A31-A109-6A68-591E42E49D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06611E5-37D3-3DF8-444A-FAD986BED4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371D6-0396-4E69-91E8-E1BEDEF9CC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1787039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2B318C-E027-CED4-408C-5F2E434CD6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9F4A17-C213-3360-F8E2-5B21CF35F3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B57F6-845C-FC06-754C-C1BA9EC2C3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820D7-9162-4912-9461-607A2E6E2A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536243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176EE0-ADEF-0D3F-86F4-EB068909D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71507E-255E-8CD7-810B-4ED2F9DBBA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108E92-225C-5275-2756-201225949B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00DD5-BBF3-4ACC-BDC3-332E5E93CA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4087622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25A215D-CB6E-D44F-BC6E-27FD77AF23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F9A443A-6230-C785-0321-E5F5C3BFB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358FF66-1F81-54B6-6854-FF33BF09400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B9F1EB5-1BEB-F7F4-3DD5-08B5D3A28E2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0EA72E6-81AA-BE39-20A5-31B1E74A76A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6CA89E-6E5A-4F40-AF5A-7C65B7C498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39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598CCE7-F0EE-1BC3-A219-0EE93407DA3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en-US" sz="4400" dirty="0"/>
              <a:t>Distributed Arithmetic</a:t>
            </a:r>
            <a:br>
              <a:rPr lang="en-US" altLang="en-US" sz="4400" dirty="0"/>
            </a:br>
            <a:r>
              <a:rPr lang="en-US" altLang="en-US" sz="4400" dirty="0"/>
              <a:t>ECE 4740/5740</a:t>
            </a:r>
            <a:br>
              <a:rPr lang="en-US" altLang="en-US" sz="4400" dirty="0"/>
            </a:br>
            <a:r>
              <a:rPr lang="en-US" altLang="en-US" sz="4400" dirty="0"/>
              <a:t>Professor Hanna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9BCF-C55B-2E80-AAE5-CD01D0D1D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6344"/>
            <a:ext cx="7772400" cy="1143000"/>
          </a:xfrm>
        </p:spPr>
        <p:txBody>
          <a:bodyPr/>
          <a:lstStyle/>
          <a:p>
            <a:r>
              <a:rPr lang="en-US" dirty="0"/>
              <a:t>Distributed Arithmetic</a:t>
            </a: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EFDCBF9C-1D7F-5E35-C12C-6FE2CAECB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953000"/>
            <a:ext cx="500062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93E07D50-2D0D-1CEC-1FC8-02770CC1B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76400"/>
            <a:ext cx="519112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70AAA9A0-A131-B087-2B9F-A526A6A759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191000"/>
          <a:ext cx="41529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87520" imgH="457200" progId="Equation.3">
                  <p:embed/>
                </p:oleObj>
              </mc:Choice>
              <mc:Fallback>
                <p:oleObj name="Equation" r:id="rId4" imgW="2387520" imgH="457200" progId="Equation.3">
                  <p:embed/>
                  <p:pic>
                    <p:nvPicPr>
                      <p:cNvPr id="74761" name="Object 9">
                        <a:extLst>
                          <a:ext uri="{FF2B5EF4-FFF2-40B4-BE49-F238E27FC236}">
                            <a16:creationId xmlns:a16="http://schemas.microsoft.com/office/drawing/2014/main" id="{C4557032-8BE5-9396-AA8F-1B0FE24909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191000"/>
                        <a:ext cx="4152900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>
            <a:extLst>
              <a:ext uri="{FF2B5EF4-FFF2-40B4-BE49-F238E27FC236}">
                <a16:creationId xmlns:a16="http://schemas.microsoft.com/office/drawing/2014/main" id="{0DDA3B94-6BA8-8F6C-87F0-DBEA189057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447800"/>
          <a:ext cx="4343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23800" imgH="431640" progId="Equation.3">
                  <p:embed/>
                </p:oleObj>
              </mc:Choice>
              <mc:Fallback>
                <p:oleObj name="Equation" r:id="rId6" imgW="2323800" imgH="431640" progId="Equation.3">
                  <p:embed/>
                  <p:pic>
                    <p:nvPicPr>
                      <p:cNvPr id="74762" name="Object 10">
                        <a:extLst>
                          <a:ext uri="{FF2B5EF4-FFF2-40B4-BE49-F238E27FC236}">
                            <a16:creationId xmlns:a16="http://schemas.microsoft.com/office/drawing/2014/main" id="{4938605E-45D1-6572-D9D1-C0D323612E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47800"/>
                        <a:ext cx="43434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12">
            <a:extLst>
              <a:ext uri="{FF2B5EF4-FFF2-40B4-BE49-F238E27FC236}">
                <a16:creationId xmlns:a16="http://schemas.microsoft.com/office/drawing/2014/main" id="{C7D869FC-A0A8-1774-D3CC-2B24C00D20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2860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EF55A463-2748-26CC-060A-AD7E8D307E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1816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AutoShape 15">
            <a:extLst>
              <a:ext uri="{FF2B5EF4-FFF2-40B4-BE49-F238E27FC236}">
                <a16:creationId xmlns:a16="http://schemas.microsoft.com/office/drawing/2014/main" id="{032EBB4F-EE1A-3DE9-E498-9956AAAB3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267200"/>
            <a:ext cx="838200" cy="609600"/>
          </a:xfrm>
          <a:prstGeom prst="leftArrow">
            <a:avLst>
              <a:gd name="adj1" fmla="val 54685"/>
              <a:gd name="adj2" fmla="val 6241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6">
            <a:extLst>
              <a:ext uri="{FF2B5EF4-FFF2-40B4-BE49-F238E27FC236}">
                <a16:creationId xmlns:a16="http://schemas.microsoft.com/office/drawing/2014/main" id="{FE4DD359-F3A1-DC9A-C2EC-EC590B723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133600"/>
            <a:ext cx="838200" cy="762000"/>
          </a:xfrm>
          <a:prstGeom prst="upArrow">
            <a:avLst>
              <a:gd name="adj1" fmla="val 50000"/>
              <a:gd name="adj2" fmla="val 51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9DF6E742-97E3-822A-7535-12A82FA7F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971800"/>
            <a:ext cx="2438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dirty="0"/>
              <a:t>Originally</a:t>
            </a:r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id="{522A5793-FDCF-CCE1-D37A-405A37403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343400"/>
            <a:ext cx="3810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/>
              <a:t>Bit Level Rearrangement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454682-4A8B-B99E-4BCD-4D2A0D8BD478}"/>
              </a:ext>
            </a:extLst>
          </p:cNvPr>
          <p:cNvSpPr txBox="1"/>
          <p:nvPr/>
        </p:nvSpPr>
        <p:spPr>
          <a:xfrm>
            <a:off x="7467600" y="1178214"/>
            <a:ext cx="12522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cycles</a:t>
            </a:r>
          </a:p>
          <a:p>
            <a:r>
              <a:rPr lang="en-US" dirty="0"/>
              <a:t># Taps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DD9ADD-FE27-B23B-19BC-BA4829BF8887}"/>
              </a:ext>
            </a:extLst>
          </p:cNvPr>
          <p:cNvSpPr txBox="1"/>
          <p:nvPr/>
        </p:nvSpPr>
        <p:spPr>
          <a:xfrm>
            <a:off x="995634" y="5585000"/>
            <a:ext cx="12522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cycles</a:t>
            </a:r>
          </a:p>
          <a:p>
            <a:r>
              <a:rPr lang="en-US" dirty="0"/>
              <a:t># bits</a:t>
            </a:r>
          </a:p>
        </p:txBody>
      </p:sp>
    </p:spTree>
    <p:extLst>
      <p:ext uri="{BB962C8B-B14F-4D97-AF65-F5344CB8AC3E}">
        <p14:creationId xmlns:p14="http://schemas.microsoft.com/office/powerpoint/2010/main" val="354708572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9BCF-C55B-2E80-AAE5-CD01D0D1D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6344"/>
            <a:ext cx="7772400" cy="1143000"/>
          </a:xfrm>
        </p:spPr>
        <p:txBody>
          <a:bodyPr/>
          <a:lstStyle/>
          <a:p>
            <a:r>
              <a:rPr lang="en-US" dirty="0"/>
              <a:t>Distributed Arithmetic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743A3A0E-8B4B-884A-C5D6-6514F8030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56" y="914400"/>
            <a:ext cx="8828088" cy="518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zh-TW" dirty="0">
                <a:ea typeface="新細明體" panose="020B0604030504040204" pitchFamily="18" charset="-120"/>
              </a:rPr>
              <a:t>              has only </a:t>
            </a:r>
            <a:r>
              <a:rPr lang="en-US" altLang="zh-TW" i="1" dirty="0">
                <a:ea typeface="新細明體" panose="020B0604030504040204" pitchFamily="18" charset="-120"/>
              </a:rPr>
              <a:t>2</a:t>
            </a:r>
            <a:r>
              <a:rPr lang="en-US" altLang="zh-TW" i="1" baseline="30000" dirty="0">
                <a:ea typeface="新細明體" panose="020B0604030504040204" pitchFamily="18" charset="-120"/>
              </a:rPr>
              <a:t>K</a:t>
            </a:r>
            <a:r>
              <a:rPr lang="en-US" altLang="zh-TW" dirty="0">
                <a:ea typeface="新細明體" panose="020B0604030504040204" pitchFamily="18" charset="-120"/>
              </a:rPr>
              <a:t> possible values i.e.</a:t>
            </a:r>
          </a:p>
          <a:p>
            <a:endParaRPr lang="en-US" altLang="zh-TW" dirty="0">
              <a:ea typeface="新細明體" panose="020B0604030504040204" pitchFamily="18" charset="-120"/>
            </a:endParaRPr>
          </a:p>
          <a:p>
            <a:endParaRPr lang="en-US" altLang="zh-TW" dirty="0">
              <a:ea typeface="新細明體" panose="020B0604030504040204" pitchFamily="18" charset="-120"/>
            </a:endParaRPr>
          </a:p>
          <a:p>
            <a:r>
              <a:rPr lang="en-US" altLang="zh-TW" dirty="0">
                <a:ea typeface="新細明體" panose="020B0604030504040204" pitchFamily="18" charset="-120"/>
              </a:rPr>
              <a:t>These can be </a:t>
            </a:r>
            <a:r>
              <a:rPr lang="en-US" altLang="zh-TW" b="1" dirty="0">
                <a:ea typeface="新細明體" panose="020B0604030504040204" pitchFamily="18" charset="-120"/>
              </a:rPr>
              <a:t>pre-calculated</a:t>
            </a:r>
            <a:r>
              <a:rPr lang="en-US" altLang="zh-TW" dirty="0">
                <a:ea typeface="新細明體" panose="020B0604030504040204" pitchFamily="18" charset="-120"/>
              </a:rPr>
              <a:t> for all possible values of b</a:t>
            </a:r>
            <a:r>
              <a:rPr lang="en-US" altLang="zh-TW" baseline="-25000" dirty="0">
                <a:ea typeface="新細明體" panose="020B0604030504040204" pitchFamily="18" charset="-120"/>
              </a:rPr>
              <a:t>1n </a:t>
            </a:r>
            <a:r>
              <a:rPr lang="en-US" altLang="zh-TW" dirty="0">
                <a:ea typeface="新細明體" panose="020B0604030504040204" pitchFamily="18" charset="-120"/>
              </a:rPr>
              <a:t>b</a:t>
            </a:r>
            <a:r>
              <a:rPr lang="en-US" altLang="zh-TW" baseline="-25000" dirty="0">
                <a:ea typeface="新細明體" panose="020B0604030504040204" pitchFamily="18" charset="-120"/>
              </a:rPr>
              <a:t>2n …</a:t>
            </a:r>
            <a:r>
              <a:rPr lang="en-US" altLang="zh-TW" dirty="0" err="1">
                <a:ea typeface="新細明體" panose="020B0604030504040204" pitchFamily="18" charset="-120"/>
              </a:rPr>
              <a:t>b</a:t>
            </a:r>
            <a:r>
              <a:rPr lang="en-US" altLang="zh-TW" baseline="-25000" dirty="0" err="1">
                <a:ea typeface="新細明體" panose="020B0604030504040204" pitchFamily="18" charset="-120"/>
              </a:rPr>
              <a:t>Kn</a:t>
            </a:r>
            <a:endParaRPr lang="en-US" altLang="zh-TW" baseline="-25000" dirty="0">
              <a:ea typeface="新細明體" panose="020B0604030504040204" pitchFamily="18" charset="-120"/>
            </a:endParaRPr>
          </a:p>
          <a:p>
            <a:r>
              <a:rPr lang="en-US" altLang="zh-TW" dirty="0">
                <a:ea typeface="新細明體" panose="020B0604030504040204" pitchFamily="18" charset="-120"/>
              </a:rPr>
              <a:t>Store these in a look-up table of </a:t>
            </a:r>
            <a:r>
              <a:rPr lang="en-US" altLang="zh-TW" b="1" i="1" dirty="0">
                <a:ea typeface="新細明體" panose="020B0604030504040204" pitchFamily="18" charset="-120"/>
              </a:rPr>
              <a:t>2</a:t>
            </a:r>
            <a:r>
              <a:rPr lang="en-US" altLang="zh-TW" b="1" i="1" baseline="30000" dirty="0">
                <a:ea typeface="新細明體" panose="020B0604030504040204" pitchFamily="18" charset="-120"/>
              </a:rPr>
              <a:t>K</a:t>
            </a:r>
            <a:r>
              <a:rPr lang="en-US" altLang="zh-TW" b="1" i="1" dirty="0">
                <a:ea typeface="新細明體" panose="020B0604030504040204" pitchFamily="18" charset="-120"/>
              </a:rPr>
              <a:t> </a:t>
            </a:r>
            <a:r>
              <a:rPr lang="en-US" altLang="zh-TW" b="1" dirty="0">
                <a:ea typeface="新細明體" panose="020B0604030504040204" pitchFamily="18" charset="-120"/>
              </a:rPr>
              <a:t>words</a:t>
            </a:r>
            <a:r>
              <a:rPr lang="en-US" altLang="zh-TW" i="1" dirty="0">
                <a:ea typeface="新細明體" panose="020B0604030504040204" pitchFamily="18" charset="-120"/>
              </a:rPr>
              <a:t> </a:t>
            </a:r>
            <a:r>
              <a:rPr lang="en-US" altLang="zh-TW" dirty="0">
                <a:ea typeface="新細明體" panose="020B0604030504040204" pitchFamily="18" charset="-120"/>
              </a:rPr>
              <a:t>addressed by</a:t>
            </a:r>
            <a:r>
              <a:rPr lang="en-US" altLang="zh-TW" i="1" dirty="0">
                <a:ea typeface="新細明體" panose="020B0604030504040204" pitchFamily="18" charset="-120"/>
              </a:rPr>
              <a:t> </a:t>
            </a:r>
            <a:r>
              <a:rPr lang="en-US" altLang="zh-TW" b="1" i="1" dirty="0">
                <a:ea typeface="新細明體" panose="020B0604030504040204" pitchFamily="18" charset="-120"/>
              </a:rPr>
              <a:t>K-bits</a:t>
            </a:r>
            <a:r>
              <a:rPr lang="en-US" altLang="zh-TW" i="1" dirty="0">
                <a:ea typeface="新細明體" panose="020B0604030504040204" pitchFamily="18" charset="-120"/>
              </a:rPr>
              <a:t> i.e. </a:t>
            </a:r>
            <a:r>
              <a:rPr lang="en-US" altLang="zh-TW" dirty="0">
                <a:ea typeface="新細明體" panose="020B0604030504040204" pitchFamily="18" charset="-120"/>
              </a:rPr>
              <a:t>b</a:t>
            </a:r>
            <a:r>
              <a:rPr lang="en-US" altLang="zh-TW" baseline="-25000" dirty="0">
                <a:ea typeface="新細明體" panose="020B0604030504040204" pitchFamily="18" charset="-120"/>
              </a:rPr>
              <a:t>1n </a:t>
            </a:r>
            <a:r>
              <a:rPr lang="en-US" altLang="zh-TW" dirty="0">
                <a:ea typeface="新細明體" panose="020B0604030504040204" pitchFamily="18" charset="-120"/>
              </a:rPr>
              <a:t>b</a:t>
            </a:r>
            <a:r>
              <a:rPr lang="en-US" altLang="zh-TW" baseline="-25000" dirty="0">
                <a:ea typeface="新細明體" panose="020B0604030504040204" pitchFamily="18" charset="-120"/>
              </a:rPr>
              <a:t>2n …</a:t>
            </a:r>
            <a:r>
              <a:rPr lang="en-US" altLang="zh-TW" dirty="0" err="1">
                <a:ea typeface="新細明體" panose="020B0604030504040204" pitchFamily="18" charset="-120"/>
              </a:rPr>
              <a:t>b</a:t>
            </a:r>
            <a:r>
              <a:rPr lang="en-US" altLang="zh-TW" baseline="-25000" dirty="0" err="1">
                <a:ea typeface="新細明體" panose="020B0604030504040204" pitchFamily="18" charset="-120"/>
              </a:rPr>
              <a:t>Kn</a:t>
            </a:r>
            <a:endParaRPr lang="en-US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7">
                <a:extLst>
                  <a:ext uri="{FF2B5EF4-FFF2-40B4-BE49-F238E27FC236}">
                    <a16:creationId xmlns:a16="http://schemas.microsoft.com/office/drawing/2014/main" id="{CA14BD69-E6AB-5827-E0DA-6830051005D3}"/>
                  </a:ext>
                </a:extLst>
              </p:cNvPr>
              <p:cNvSpPr txBox="1"/>
              <p:nvPr/>
            </p:nvSpPr>
            <p:spPr bwMode="auto">
              <a:xfrm>
                <a:off x="1905000" y="1360984"/>
                <a:ext cx="4818063" cy="13928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•(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•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bject 7">
                <a:extLst>
                  <a:ext uri="{FF2B5EF4-FFF2-40B4-BE49-F238E27FC236}">
                    <a16:creationId xmlns:a16="http://schemas.microsoft.com/office/drawing/2014/main" id="{CA14BD69-E6AB-5827-E0DA-683005100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1360984"/>
                <a:ext cx="4818063" cy="13928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10">
                <a:extLst>
                  <a:ext uri="{FF2B5EF4-FFF2-40B4-BE49-F238E27FC236}">
                    <a16:creationId xmlns:a16="http://schemas.microsoft.com/office/drawing/2014/main" id="{1C4C70EE-8440-4EC2-5B4D-CC8E95B7209D}"/>
                  </a:ext>
                </a:extLst>
              </p:cNvPr>
              <p:cNvSpPr txBox="1"/>
              <p:nvPr/>
            </p:nvSpPr>
            <p:spPr bwMode="auto">
              <a:xfrm>
                <a:off x="586594" y="2396689"/>
                <a:ext cx="1468438" cy="1143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𝑘𝑛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Object 10">
                <a:extLst>
                  <a:ext uri="{FF2B5EF4-FFF2-40B4-BE49-F238E27FC236}">
                    <a16:creationId xmlns:a16="http://schemas.microsoft.com/office/drawing/2014/main" id="{1C4C70EE-8440-4EC2-5B4D-CC8E95B72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594" y="2396689"/>
                <a:ext cx="1468438" cy="1143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11">
                <a:extLst>
                  <a:ext uri="{FF2B5EF4-FFF2-40B4-BE49-F238E27FC236}">
                    <a16:creationId xmlns:a16="http://schemas.microsoft.com/office/drawing/2014/main" id="{CCB8302A-D261-6FEF-8156-7375A08B8EC7}"/>
                  </a:ext>
                </a:extLst>
              </p:cNvPr>
              <p:cNvSpPr txBox="1"/>
              <p:nvPr/>
            </p:nvSpPr>
            <p:spPr bwMode="auto">
              <a:xfrm>
                <a:off x="2425692" y="3246188"/>
                <a:ext cx="3902856" cy="11826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𝑘𝑛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𝐾𝑛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Object 11">
                <a:extLst>
                  <a:ext uri="{FF2B5EF4-FFF2-40B4-BE49-F238E27FC236}">
                    <a16:creationId xmlns:a16="http://schemas.microsoft.com/office/drawing/2014/main" id="{CCB8302A-D261-6FEF-8156-7375A08B8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5692" y="3246188"/>
                <a:ext cx="3902856" cy="11826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51154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9BCF-C55B-2E80-AAE5-CD01D0D1D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6344"/>
            <a:ext cx="7772400" cy="1143000"/>
          </a:xfrm>
        </p:spPr>
        <p:txBody>
          <a:bodyPr/>
          <a:lstStyle/>
          <a:p>
            <a:r>
              <a:rPr lang="en-US" dirty="0"/>
              <a:t>Distributed Arithmetic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09A449B-AD53-8B87-1B55-3AB0735D7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1487488"/>
            <a:ext cx="8828088" cy="518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ea typeface="細明體" panose="020B0604030504040204" pitchFamily="49" charset="-120"/>
              </a:rPr>
              <a:t>Let number of taps </a:t>
            </a:r>
            <a:r>
              <a:rPr lang="en-US" altLang="zh-TW" i="1" dirty="0">
                <a:ea typeface="細明體" panose="020B0604030504040204" pitchFamily="49" charset="-120"/>
              </a:rPr>
              <a:t>K</a:t>
            </a:r>
            <a:r>
              <a:rPr lang="en-US" altLang="zh-TW" dirty="0">
                <a:ea typeface="細明體" panose="020B0604030504040204" pitchFamily="49" charset="-120"/>
              </a:rPr>
              <a:t>=4</a:t>
            </a:r>
          </a:p>
          <a:p>
            <a:r>
              <a:rPr lang="en-US" altLang="zh-TW" dirty="0">
                <a:ea typeface="細明體" panose="020B0604030504040204" pitchFamily="49" charset="-120"/>
              </a:rPr>
              <a:t>The fixed coefficients are</a:t>
            </a:r>
            <a:r>
              <a:rPr lang="en-US" altLang="zh-TW" i="1" dirty="0">
                <a:ea typeface="細明體" panose="020B0604030504040204" pitchFamily="49" charset="-120"/>
              </a:rPr>
              <a:t> A</a:t>
            </a:r>
            <a:r>
              <a:rPr lang="en-US" altLang="zh-TW" i="1" baseline="-25000" dirty="0">
                <a:ea typeface="細明體" panose="020B0604030504040204" pitchFamily="49" charset="-120"/>
              </a:rPr>
              <a:t>1 </a:t>
            </a:r>
            <a:r>
              <a:rPr lang="en-US" altLang="zh-TW" dirty="0">
                <a:ea typeface="細明體" panose="020B0604030504040204" pitchFamily="49" charset="-120"/>
              </a:rPr>
              <a:t>=0.72, </a:t>
            </a:r>
            <a:r>
              <a:rPr lang="en-US" altLang="zh-TW" i="1" dirty="0">
                <a:ea typeface="細明體" panose="020B0604030504040204" pitchFamily="49" charset="-120"/>
              </a:rPr>
              <a:t>A</a:t>
            </a:r>
            <a:r>
              <a:rPr lang="en-US" altLang="zh-TW" i="1" baseline="-25000" dirty="0">
                <a:ea typeface="細明體" panose="020B0604030504040204" pitchFamily="49" charset="-120"/>
              </a:rPr>
              <a:t>2</a:t>
            </a:r>
            <a:r>
              <a:rPr lang="en-US" altLang="zh-TW" dirty="0">
                <a:ea typeface="細明體" panose="020B0604030504040204" pitchFamily="49" charset="-120"/>
              </a:rPr>
              <a:t>= -0.3, </a:t>
            </a:r>
            <a:r>
              <a:rPr lang="en-US" altLang="zh-TW" i="1" dirty="0">
                <a:ea typeface="細明體" panose="020B0604030504040204" pitchFamily="49" charset="-120"/>
              </a:rPr>
              <a:t>A</a:t>
            </a:r>
            <a:r>
              <a:rPr lang="en-US" altLang="zh-TW" i="1" baseline="-25000" dirty="0">
                <a:ea typeface="細明體" panose="020B0604030504040204" pitchFamily="49" charset="-120"/>
              </a:rPr>
              <a:t>3 </a:t>
            </a:r>
            <a:r>
              <a:rPr lang="en-US" altLang="zh-TW" dirty="0">
                <a:ea typeface="細明體" panose="020B0604030504040204" pitchFamily="49" charset="-120"/>
              </a:rPr>
              <a:t>= 0.95,   </a:t>
            </a:r>
            <a:r>
              <a:rPr lang="en-US" altLang="zh-TW" i="1" dirty="0">
                <a:ea typeface="細明體" panose="020B0604030504040204" pitchFamily="49" charset="-120"/>
              </a:rPr>
              <a:t>A</a:t>
            </a:r>
            <a:r>
              <a:rPr lang="en-US" altLang="zh-TW" i="1" baseline="-25000" dirty="0">
                <a:ea typeface="細明體" panose="020B0604030504040204" pitchFamily="49" charset="-120"/>
              </a:rPr>
              <a:t>4 </a:t>
            </a:r>
            <a:r>
              <a:rPr lang="en-US" altLang="zh-TW" dirty="0">
                <a:ea typeface="細明體" panose="020B0604030504040204" pitchFamily="49" charset="-120"/>
              </a:rPr>
              <a:t>= 0.11</a:t>
            </a:r>
            <a:endParaRPr lang="en-US" altLang="zh-TW" dirty="0">
              <a:ea typeface="新細明體" panose="020B0604030504040204" pitchFamily="18" charset="-120"/>
            </a:endParaRPr>
          </a:p>
          <a:p>
            <a:endParaRPr lang="en-US" altLang="zh-TW" sz="2400" dirty="0">
              <a:ea typeface="新細明體" panose="020B0604030504040204" pitchFamily="18" charset="-120"/>
            </a:endParaRPr>
          </a:p>
          <a:p>
            <a:pPr lvl="1"/>
            <a:endParaRPr lang="en-US" altLang="zh-TW" dirty="0">
              <a:ea typeface="細明體" panose="020B0604030504040204" pitchFamily="49" charset="-120"/>
            </a:endParaRPr>
          </a:p>
          <a:p>
            <a:pPr lvl="1"/>
            <a:endParaRPr lang="en-US" altLang="zh-TW" dirty="0">
              <a:ea typeface="細明體" panose="020B0604030504040204" pitchFamily="49" charset="-120"/>
            </a:endParaRPr>
          </a:p>
          <a:p>
            <a:pPr lvl="1"/>
            <a:endParaRPr lang="en-US" altLang="zh-TW" dirty="0">
              <a:ea typeface="細明體" panose="020B0604030504040204" pitchFamily="49" charset="-120"/>
            </a:endParaRPr>
          </a:p>
          <a:p>
            <a:endParaRPr lang="en-US" altLang="zh-TW" dirty="0">
              <a:ea typeface="細明體" panose="020B0604030504040204" pitchFamily="49" charset="-120"/>
            </a:endParaRPr>
          </a:p>
          <a:p>
            <a:r>
              <a:rPr lang="en-US" altLang="zh-TW" dirty="0">
                <a:ea typeface="細明體" panose="020B0604030504040204" pitchFamily="49" charset="-120"/>
              </a:rPr>
              <a:t>We need 2</a:t>
            </a:r>
            <a:r>
              <a:rPr lang="en-US" altLang="zh-TW" baseline="30000" dirty="0">
                <a:ea typeface="細明體" panose="020B0604030504040204" pitchFamily="49" charset="-120"/>
              </a:rPr>
              <a:t>K</a:t>
            </a:r>
            <a:r>
              <a:rPr lang="en-US" altLang="zh-TW" dirty="0">
                <a:ea typeface="細明體" panose="020B0604030504040204" pitchFamily="49" charset="-120"/>
              </a:rPr>
              <a:t> = 2</a:t>
            </a:r>
            <a:r>
              <a:rPr lang="en-US" altLang="zh-TW" baseline="30000" dirty="0">
                <a:ea typeface="細明體" panose="020B0604030504040204" pitchFamily="49" charset="-120"/>
              </a:rPr>
              <a:t>4</a:t>
            </a:r>
            <a:r>
              <a:rPr lang="en-US" altLang="zh-TW" dirty="0">
                <a:ea typeface="細明體" panose="020B0604030504040204" pitchFamily="49" charset="-120"/>
              </a:rPr>
              <a:t> = 16-words ROM</a:t>
            </a:r>
            <a:endParaRPr lang="en-US" altLang="zh-TW" dirty="0">
              <a:ea typeface="新細明體" panose="020B0604030504040204" pitchFamily="18" charset="-120"/>
            </a:endParaRPr>
          </a:p>
          <a:p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>
                <a:extLst>
                  <a:ext uri="{FF2B5EF4-FFF2-40B4-BE49-F238E27FC236}">
                    <a16:creationId xmlns:a16="http://schemas.microsoft.com/office/drawing/2014/main" id="{036A5B31-0074-822C-CABB-F41D0E919B09}"/>
                  </a:ext>
                </a:extLst>
              </p:cNvPr>
              <p:cNvSpPr txBox="1"/>
              <p:nvPr/>
            </p:nvSpPr>
            <p:spPr bwMode="auto">
              <a:xfrm>
                <a:off x="1600200" y="3124200"/>
                <a:ext cx="5486400" cy="1066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4">
                <a:extLst>
                  <a:ext uri="{FF2B5EF4-FFF2-40B4-BE49-F238E27FC236}">
                    <a16:creationId xmlns:a16="http://schemas.microsoft.com/office/drawing/2014/main" id="{036A5B31-0074-822C-CABB-F41D0E919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0200" y="3124200"/>
                <a:ext cx="5486400" cy="1066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ine 5">
            <a:extLst>
              <a:ext uri="{FF2B5EF4-FFF2-40B4-BE49-F238E27FC236}">
                <a16:creationId xmlns:a16="http://schemas.microsoft.com/office/drawing/2014/main" id="{50D1AA17-9AC6-C4E0-23C9-292D86AAF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4261" y="4548810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14E2DDEC-A52D-9D98-E38F-A4D15DD3FB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2259" y="4481512"/>
            <a:ext cx="1676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0EDCDC77-DEB9-896F-8A9F-5E10FEBAEBE3}"/>
              </a:ext>
            </a:extLst>
          </p:cNvPr>
          <p:cNvSpPr>
            <a:spLocks/>
          </p:cNvSpPr>
          <p:nvPr/>
        </p:nvSpPr>
        <p:spPr bwMode="auto">
          <a:xfrm rot="16200000">
            <a:off x="4894359" y="3376612"/>
            <a:ext cx="381000" cy="1828800"/>
          </a:xfrm>
          <a:prstGeom prst="leftBrace">
            <a:avLst>
              <a:gd name="adj1" fmla="val 40000"/>
              <a:gd name="adj2" fmla="val 4921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11">
            <a:extLst>
              <a:ext uri="{FF2B5EF4-FFF2-40B4-BE49-F238E27FC236}">
                <a16:creationId xmlns:a16="http://schemas.microsoft.com/office/drawing/2014/main" id="{E35ED510-1668-969A-E1FD-DDD9BFB0028C}"/>
              </a:ext>
            </a:extLst>
          </p:cNvPr>
          <p:cNvSpPr>
            <a:spLocks/>
          </p:cNvSpPr>
          <p:nvPr/>
        </p:nvSpPr>
        <p:spPr bwMode="auto">
          <a:xfrm rot="16200000">
            <a:off x="3064669" y="3693941"/>
            <a:ext cx="381000" cy="1328737"/>
          </a:xfrm>
          <a:prstGeom prst="leftBrace">
            <a:avLst>
              <a:gd name="adj1" fmla="val 29062"/>
              <a:gd name="adj2" fmla="val 4921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03173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9BCF-C55B-2E80-AAE5-CD01D0D1D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6344"/>
            <a:ext cx="7772400" cy="1143000"/>
          </a:xfrm>
        </p:spPr>
        <p:txBody>
          <a:bodyPr/>
          <a:lstStyle/>
          <a:p>
            <a:r>
              <a:rPr lang="en-US" dirty="0"/>
              <a:t>Distributed Arithmetic</a:t>
            </a:r>
          </a:p>
        </p:txBody>
      </p:sp>
      <p:graphicFrame>
        <p:nvGraphicFramePr>
          <p:cNvPr id="7" name="Group 225">
            <a:extLst>
              <a:ext uri="{FF2B5EF4-FFF2-40B4-BE49-F238E27FC236}">
                <a16:creationId xmlns:a16="http://schemas.microsoft.com/office/drawing/2014/main" id="{1BD5D611-7156-6FA5-598F-6C21AB765A27}"/>
              </a:ext>
            </a:extLst>
          </p:cNvPr>
          <p:cNvGraphicFramePr>
            <a:graphicFrameLocks noGrp="1"/>
          </p:cNvGraphicFramePr>
          <p:nvPr/>
        </p:nvGraphicFramePr>
        <p:xfrm>
          <a:off x="4513263" y="1323975"/>
          <a:ext cx="4419600" cy="5334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33974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20849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113915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6413725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782933347"/>
                    </a:ext>
                  </a:extLst>
                </a:gridCol>
              </a:tblGrid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2">
                            <a:alpha val="56000"/>
                          </a:schemeClr>
                        </a:gs>
                        <a:gs pos="100000">
                          <a:schemeClr val="bg2">
                            <a:gamma/>
                            <a:shade val="46275"/>
                            <a:invGamma/>
                            <a:alpha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2">
                            <a:alpha val="56000"/>
                          </a:schemeClr>
                        </a:gs>
                        <a:gs pos="100000">
                          <a:schemeClr val="bg2">
                            <a:gamma/>
                            <a:shade val="46275"/>
                            <a:invGamma/>
                            <a:alpha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2">
                            <a:alpha val="56000"/>
                          </a:schemeClr>
                        </a:gs>
                        <a:gs pos="100000">
                          <a:schemeClr val="bg2">
                            <a:gamma/>
                            <a:shade val="46275"/>
                            <a:invGamma/>
                            <a:alpha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2">
                            <a:alpha val="56000"/>
                          </a:schemeClr>
                        </a:gs>
                        <a:gs pos="100000">
                          <a:schemeClr val="bg2">
                            <a:gamma/>
                            <a:shade val="46275"/>
                            <a:invGamma/>
                            <a:alpha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Contents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2">
                            <a:alpha val="56000"/>
                          </a:schemeClr>
                        </a:gs>
                        <a:gs pos="100000">
                          <a:schemeClr val="bg2">
                            <a:gamma/>
                            <a:shade val="46275"/>
                            <a:invGamma/>
                            <a:alpha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29707146"/>
                  </a:ext>
                </a:extLst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48463906"/>
                  </a:ext>
                </a:extLst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r>
                        <a:rPr kumimoji="0" lang="en-US" altLang="en-US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=0.11</a:t>
                      </a:r>
                      <a:endParaRPr kumimoji="0" lang="en-US" altLang="en-US" sz="1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90545193"/>
                  </a:ext>
                </a:extLst>
              </a:tr>
              <a:tr h="257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r>
                        <a:rPr kumimoji="0" lang="en-US" altLang="en-US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=0.95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08902279"/>
                  </a:ext>
                </a:extLst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r>
                        <a:rPr kumimoji="0" lang="en-US" altLang="en-US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A</a:t>
                      </a:r>
                      <a:r>
                        <a:rPr kumimoji="0" lang="en-US" altLang="en-US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=1.06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62118905"/>
                  </a:ext>
                </a:extLst>
              </a:tr>
              <a:tr h="257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r>
                        <a:rPr kumimoji="0" lang="en-US" altLang="en-US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=-0.30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55241736"/>
                  </a:ext>
                </a:extLst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r>
                        <a:rPr kumimoji="0" lang="en-US" altLang="en-US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A</a:t>
                      </a:r>
                      <a:r>
                        <a:rPr kumimoji="0" lang="en-US" altLang="en-US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-0.19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40539152"/>
                  </a:ext>
                </a:extLst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r>
                        <a:rPr kumimoji="0" lang="en-US" altLang="en-US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A</a:t>
                      </a:r>
                      <a:r>
                        <a:rPr kumimoji="0" lang="en-US" altLang="en-US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=0.65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3156525"/>
                  </a:ext>
                </a:extLst>
              </a:tr>
              <a:tr h="257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r>
                        <a:rPr kumimoji="0" lang="en-US" altLang="en-US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A</a:t>
                      </a:r>
                      <a:r>
                        <a:rPr kumimoji="0" lang="en-US" altLang="en-US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 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A</a:t>
                      </a:r>
                      <a:r>
                        <a:rPr kumimoji="0" lang="en-US" altLang="en-US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=0.75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5445210"/>
                  </a:ext>
                </a:extLst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r>
                        <a:rPr kumimoji="0" lang="en-US" altLang="en-US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=0.72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85386846"/>
                  </a:ext>
                </a:extLst>
              </a:tr>
              <a:tr h="257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r>
                        <a:rPr kumimoji="0" lang="en-US" altLang="en-US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A</a:t>
                      </a:r>
                      <a:r>
                        <a:rPr kumimoji="0" lang="en-US" altLang="en-US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=0.83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58608344"/>
                  </a:ext>
                </a:extLst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r>
                        <a:rPr kumimoji="0" lang="en-US" altLang="en-US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A</a:t>
                      </a:r>
                      <a:r>
                        <a:rPr kumimoji="0" lang="en-US" altLang="en-US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=1.67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69320083"/>
                  </a:ext>
                </a:extLst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r>
                        <a:rPr kumimoji="0" lang="en-US" altLang="en-US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A</a:t>
                      </a:r>
                      <a:r>
                        <a:rPr kumimoji="0" lang="en-US" altLang="en-US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 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A</a:t>
                      </a:r>
                      <a:r>
                        <a:rPr kumimoji="0" lang="en-US" altLang="en-US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=1.78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44600004"/>
                  </a:ext>
                </a:extLst>
              </a:tr>
              <a:tr h="257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r>
                        <a:rPr kumimoji="0" lang="en-US" altLang="en-US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A</a:t>
                      </a:r>
                      <a:r>
                        <a:rPr kumimoji="0" lang="en-US" altLang="en-US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=0.42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73858922"/>
                  </a:ext>
                </a:extLst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r>
                        <a:rPr kumimoji="0" lang="en-US" altLang="en-US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A</a:t>
                      </a:r>
                      <a:r>
                        <a:rPr kumimoji="0" lang="en-US" altLang="en-US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A</a:t>
                      </a:r>
                      <a:r>
                        <a:rPr kumimoji="0" lang="en-US" altLang="en-US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=0.53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16569338"/>
                  </a:ext>
                </a:extLst>
              </a:tr>
              <a:tr h="257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r>
                        <a:rPr kumimoji="0" lang="en-US" altLang="en-US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A</a:t>
                      </a:r>
                      <a:r>
                        <a:rPr kumimoji="0" lang="en-US" altLang="en-US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A</a:t>
                      </a:r>
                      <a:r>
                        <a:rPr kumimoji="0" lang="en-US" altLang="en-US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=1.37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15395434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r>
                        <a:rPr kumimoji="0" lang="en-US" altLang="en-US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A</a:t>
                      </a:r>
                      <a:r>
                        <a:rPr kumimoji="0" lang="en-US" altLang="en-US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A</a:t>
                      </a:r>
                      <a:r>
                        <a:rPr kumimoji="0" lang="en-US" altLang="en-US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 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A</a:t>
                      </a:r>
                      <a:r>
                        <a:rPr kumimoji="0" lang="en-US" altLang="en-US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=1.48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alpha val="17000"/>
                          </a:schemeClr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  <a:alpha val="17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40709807"/>
                  </a:ext>
                </a:extLst>
              </a:tr>
            </a:tbl>
          </a:graphicData>
        </a:graphic>
      </p:graphicFrame>
      <p:sp>
        <p:nvSpPr>
          <p:cNvPr id="10" name="AutoShape 220">
            <a:extLst>
              <a:ext uri="{FF2B5EF4-FFF2-40B4-BE49-F238E27FC236}">
                <a16:creationId xmlns:a16="http://schemas.microsoft.com/office/drawing/2014/main" id="{E6DE1017-7A83-34C6-F14B-8F0757954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400"/>
            <a:ext cx="4648200" cy="1981200"/>
          </a:xfrm>
          <a:prstGeom prst="homePlate">
            <a:avLst>
              <a:gd name="adj" fmla="val 57692"/>
            </a:avLst>
          </a:prstGeom>
          <a:solidFill>
            <a:schemeClr val="bg2">
              <a:alpha val="44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18">
                <a:extLst>
                  <a:ext uri="{FF2B5EF4-FFF2-40B4-BE49-F238E27FC236}">
                    <a16:creationId xmlns:a16="http://schemas.microsoft.com/office/drawing/2014/main" id="{90CF552F-B406-B523-2659-857EE1234BB1}"/>
                  </a:ext>
                </a:extLst>
              </p:cNvPr>
              <p:cNvSpPr txBox="1"/>
              <p:nvPr/>
            </p:nvSpPr>
            <p:spPr bwMode="auto">
              <a:xfrm>
                <a:off x="0" y="3048000"/>
                <a:ext cx="4800600" cy="990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𝑘𝑛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bject 218">
                <a:extLst>
                  <a:ext uri="{FF2B5EF4-FFF2-40B4-BE49-F238E27FC236}">
                    <a16:creationId xmlns:a16="http://schemas.microsoft.com/office/drawing/2014/main" id="{90CF552F-B406-B523-2659-857EE1234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3048000"/>
                <a:ext cx="4800600" cy="990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1B8A832-00DB-6D6F-C9B3-1C0B48651394}"/>
              </a:ext>
            </a:extLst>
          </p:cNvPr>
          <p:cNvSpPr txBox="1"/>
          <p:nvPr/>
        </p:nvSpPr>
        <p:spPr>
          <a:xfrm>
            <a:off x="457200" y="5057091"/>
            <a:ext cx="35082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ea typeface="細明體" panose="020B0604030504040204" pitchFamily="49" charset="-120"/>
              </a:rPr>
              <a:t>The fixed coefficients are</a:t>
            </a:r>
            <a:r>
              <a:rPr lang="en-US" altLang="zh-TW" i="1" dirty="0">
                <a:ea typeface="細明體" panose="020B0604030504040204" pitchFamily="49" charset="-120"/>
              </a:rPr>
              <a:t> A</a:t>
            </a:r>
            <a:r>
              <a:rPr lang="en-US" altLang="zh-TW" i="1" baseline="-25000" dirty="0">
                <a:ea typeface="細明體" panose="020B0604030504040204" pitchFamily="49" charset="-120"/>
              </a:rPr>
              <a:t>1 </a:t>
            </a:r>
            <a:r>
              <a:rPr lang="en-US" altLang="zh-TW" dirty="0">
                <a:ea typeface="細明體" panose="020B0604030504040204" pitchFamily="49" charset="-120"/>
              </a:rPr>
              <a:t>=0.72, </a:t>
            </a:r>
            <a:r>
              <a:rPr lang="en-US" altLang="zh-TW" i="1" dirty="0">
                <a:ea typeface="細明體" panose="020B0604030504040204" pitchFamily="49" charset="-120"/>
              </a:rPr>
              <a:t>A</a:t>
            </a:r>
            <a:r>
              <a:rPr lang="en-US" altLang="zh-TW" i="1" baseline="-25000" dirty="0">
                <a:ea typeface="細明體" panose="020B0604030504040204" pitchFamily="49" charset="-120"/>
              </a:rPr>
              <a:t>2</a:t>
            </a:r>
            <a:r>
              <a:rPr lang="en-US" altLang="zh-TW" dirty="0">
                <a:ea typeface="細明體" panose="020B0604030504040204" pitchFamily="49" charset="-120"/>
              </a:rPr>
              <a:t>= -0.3, </a:t>
            </a:r>
          </a:p>
          <a:p>
            <a:r>
              <a:rPr lang="en-US" altLang="zh-TW" i="1" dirty="0">
                <a:ea typeface="細明體" panose="020B0604030504040204" pitchFamily="49" charset="-120"/>
              </a:rPr>
              <a:t>A</a:t>
            </a:r>
            <a:r>
              <a:rPr lang="en-US" altLang="zh-TW" i="1" baseline="-25000" dirty="0">
                <a:ea typeface="細明體" panose="020B0604030504040204" pitchFamily="49" charset="-120"/>
              </a:rPr>
              <a:t>3 </a:t>
            </a:r>
            <a:r>
              <a:rPr lang="en-US" altLang="zh-TW" dirty="0">
                <a:ea typeface="細明體" panose="020B0604030504040204" pitchFamily="49" charset="-120"/>
              </a:rPr>
              <a:t>= 0.95, </a:t>
            </a:r>
            <a:r>
              <a:rPr lang="en-US" altLang="zh-TW" i="1" dirty="0">
                <a:ea typeface="細明體" panose="020B0604030504040204" pitchFamily="49" charset="-120"/>
              </a:rPr>
              <a:t>A</a:t>
            </a:r>
            <a:r>
              <a:rPr lang="en-US" altLang="zh-TW" i="1" baseline="-25000" dirty="0">
                <a:ea typeface="細明體" panose="020B0604030504040204" pitchFamily="49" charset="-120"/>
              </a:rPr>
              <a:t>4 </a:t>
            </a:r>
            <a:r>
              <a:rPr lang="en-US" altLang="zh-TW" dirty="0">
                <a:ea typeface="細明體" panose="020B0604030504040204" pitchFamily="49" charset="-120"/>
              </a:rPr>
              <a:t>= 0.11</a:t>
            </a:r>
            <a:endParaRPr lang="en-US" altLang="zh-TW" dirty="0">
              <a:ea typeface="新細明體" panose="020B0604030504040204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94676335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9BCF-C55B-2E80-AAE5-CD01D0D1D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6344"/>
            <a:ext cx="7772400" cy="1143000"/>
          </a:xfrm>
        </p:spPr>
        <p:txBody>
          <a:bodyPr/>
          <a:lstStyle/>
          <a:p>
            <a:r>
              <a:rPr lang="en-US" dirty="0"/>
              <a:t>Decomposing the ROM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142CCB6-6698-4DF0-D4C3-83692B19F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5229225" cy="303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EADD9D1A-AC49-7359-7DEB-EEC86A803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038600"/>
            <a:ext cx="5791200" cy="26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7">
            <a:extLst>
              <a:ext uri="{FF2B5EF4-FFF2-40B4-BE49-F238E27FC236}">
                <a16:creationId xmlns:a16="http://schemas.microsoft.com/office/drawing/2014/main" id="{73E0D337-8820-04D0-D424-9C93DB2DE8C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1242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38523301-B137-1278-BC5E-3C78AE1CC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462338"/>
            <a:ext cx="45878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/>
              <a:t>Requires additional adder to the sum the partial outputs</a:t>
            </a:r>
          </a:p>
        </p:txBody>
      </p:sp>
    </p:spTree>
    <p:extLst>
      <p:ext uri="{BB962C8B-B14F-4D97-AF65-F5344CB8AC3E}">
        <p14:creationId xmlns:p14="http://schemas.microsoft.com/office/powerpoint/2010/main" val="327760038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D9CD-84DB-49CB-9BA5-329A5B06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Frame Grabber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7174E9-7032-4EFB-B369-383BBA1BC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47" y="2225217"/>
            <a:ext cx="7842589" cy="366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22215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324D0-E87E-4459-9ACB-402FF123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71102"/>
            <a:ext cx="7886700" cy="604339"/>
          </a:xfrm>
        </p:spPr>
        <p:txBody>
          <a:bodyPr/>
          <a:lstStyle/>
          <a:p>
            <a:r>
              <a:rPr lang="en-US" dirty="0"/>
              <a:t>Image Filter N x 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5C4893-2260-49A8-A9A9-EE6210E69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48" y="2089145"/>
            <a:ext cx="4247849" cy="2679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5F4363-795A-40DB-885C-97EB73DD4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340" y="3152348"/>
            <a:ext cx="4032583" cy="24102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B4B40C-24CC-4156-AAF4-25277CBD56F6}"/>
              </a:ext>
            </a:extLst>
          </p:cNvPr>
          <p:cNvSpPr txBox="1"/>
          <p:nvPr/>
        </p:nvSpPr>
        <p:spPr>
          <a:xfrm>
            <a:off x="5919614" y="2581737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Filter Rotated 180 Degrees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CD00B6-358E-4FE6-953D-CCA42543C880}"/>
              </a:ext>
            </a:extLst>
          </p:cNvPr>
          <p:cNvSpPr txBox="1"/>
          <p:nvPr/>
        </p:nvSpPr>
        <p:spPr>
          <a:xfrm>
            <a:off x="5410200" y="2229229"/>
            <a:ext cx="353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Digital Image Filter Implementation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E5C4AA-38A6-BFE2-1115-7554206217B8}"/>
              </a:ext>
            </a:extLst>
          </p:cNvPr>
          <p:cNvCxnSpPr>
            <a:cxnSpLocks/>
          </p:cNvCxnSpPr>
          <p:nvPr/>
        </p:nvCxnSpPr>
        <p:spPr bwMode="auto">
          <a:xfrm>
            <a:off x="1447800" y="3276600"/>
            <a:ext cx="4648200" cy="434777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6B0A80-9B5D-C6C8-13BB-07F84724084C}"/>
              </a:ext>
            </a:extLst>
          </p:cNvPr>
          <p:cNvCxnSpPr>
            <a:cxnSpLocks/>
          </p:cNvCxnSpPr>
          <p:nvPr/>
        </p:nvCxnSpPr>
        <p:spPr bwMode="auto">
          <a:xfrm>
            <a:off x="1447800" y="3062116"/>
            <a:ext cx="4471814" cy="1159093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18E13F-F478-0496-C339-7F3F483CC422}"/>
              </a:ext>
            </a:extLst>
          </p:cNvPr>
          <p:cNvCxnSpPr>
            <a:cxnSpLocks/>
          </p:cNvCxnSpPr>
          <p:nvPr/>
        </p:nvCxnSpPr>
        <p:spPr bwMode="auto">
          <a:xfrm>
            <a:off x="1440210" y="2849453"/>
            <a:ext cx="4655790" cy="1896328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97719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324D0-E87E-4459-9ACB-402FF123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938"/>
            <a:ext cx="7886700" cy="604339"/>
          </a:xfrm>
        </p:spPr>
        <p:txBody>
          <a:bodyPr/>
          <a:lstStyle/>
          <a:p>
            <a:r>
              <a:rPr lang="en-US" dirty="0"/>
              <a:t>Image Filter N x 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46D0141-0781-432D-A654-95F0CCF3E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09" y="2438400"/>
            <a:ext cx="2747700" cy="21485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996F612-F4B5-43D7-BD4A-E139F41FC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928" y="3716404"/>
            <a:ext cx="2750535" cy="21390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AA48201-E5EE-44E1-A8D0-D262548CB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339279"/>
            <a:ext cx="2617034" cy="20897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532DEF-4C97-4DB2-B2E5-ACAD4ECB2FAC}"/>
                  </a:ext>
                </a:extLst>
              </p:cNvPr>
              <p:cNvSpPr txBox="1"/>
              <p:nvPr/>
            </p:nvSpPr>
            <p:spPr>
              <a:xfrm>
                <a:off x="6845167" y="2074005"/>
                <a:ext cx="1814920" cy="902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/8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1/8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1/8</m:t>
                            </m:r>
                          </m:e>
                        </m:mr>
                        <m:m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1/8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1/8</m:t>
                            </m:r>
                          </m:e>
                        </m:mr>
                        <m:m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1/8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1/8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1/8</m:t>
                            </m:r>
                          </m:e>
                        </m:mr>
                      </m:m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532DEF-4C97-4DB2-B2E5-ACAD4ECB2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167" y="2074005"/>
                <a:ext cx="1814920" cy="9025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C88598B4-AB46-4B79-AB7C-0B7C5D2BE1B9}"/>
              </a:ext>
            </a:extLst>
          </p:cNvPr>
          <p:cNvSpPr txBox="1"/>
          <p:nvPr/>
        </p:nvSpPr>
        <p:spPr>
          <a:xfrm>
            <a:off x="6858000" y="1600200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Threshold 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1EC4501-0D74-4A55-BA4C-F35AE760A40A}"/>
                  </a:ext>
                </a:extLst>
              </p:cNvPr>
              <p:cNvSpPr txBox="1"/>
              <p:nvPr/>
            </p:nvSpPr>
            <p:spPr>
              <a:xfrm>
                <a:off x="7052554" y="3705028"/>
                <a:ext cx="1261884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1EC4501-0D74-4A55-BA4C-F35AE760A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554" y="3705028"/>
                <a:ext cx="1261884" cy="8249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72EDB6-9227-49C0-B9E5-88DCE80059A1}"/>
                  </a:ext>
                </a:extLst>
              </p:cNvPr>
              <p:cNvSpPr txBox="1"/>
              <p:nvPr/>
            </p:nvSpPr>
            <p:spPr>
              <a:xfrm>
                <a:off x="7000256" y="4679674"/>
                <a:ext cx="1608133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</m:m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72EDB6-9227-49C0-B9E5-88DCE8005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256" y="4679674"/>
                <a:ext cx="1608133" cy="823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690312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324D0-E87E-4459-9ACB-402FF123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09600"/>
            <a:ext cx="7886700" cy="604339"/>
          </a:xfrm>
        </p:spPr>
        <p:txBody>
          <a:bodyPr/>
          <a:lstStyle/>
          <a:p>
            <a:r>
              <a:rPr lang="en-US" dirty="0"/>
              <a:t>Image Filter N x N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ECA5839A-62F6-46A8-BB31-D71E2E2E5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80" y="1724801"/>
            <a:ext cx="4316950" cy="242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161B7238-4254-4705-B52B-02C5D2DC1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3886706"/>
            <a:ext cx="4119239" cy="231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122884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6B45FA-3906-4E4C-8E18-65E54DF6C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683" y="1778445"/>
            <a:ext cx="6532233" cy="40497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A324D0-E87E-4459-9ACB-402FF123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71102"/>
            <a:ext cx="7886700" cy="604339"/>
          </a:xfrm>
        </p:spPr>
        <p:txBody>
          <a:bodyPr/>
          <a:lstStyle/>
          <a:p>
            <a:r>
              <a:rPr lang="en-US" dirty="0"/>
              <a:t>Image Filter N x N</a:t>
            </a:r>
          </a:p>
        </p:txBody>
      </p:sp>
    </p:spTree>
    <p:extLst>
      <p:ext uri="{BB962C8B-B14F-4D97-AF65-F5344CB8AC3E}">
        <p14:creationId xmlns:p14="http://schemas.microsoft.com/office/powerpoint/2010/main" val="2062305271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9BCF-C55B-2E80-AAE5-CD01D0D1D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CE2A2-AC86-7A27-D332-8863917C1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Multiply and accumulate operation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7">
                <a:extLst>
                  <a:ext uri="{FF2B5EF4-FFF2-40B4-BE49-F238E27FC236}">
                    <a16:creationId xmlns:a16="http://schemas.microsoft.com/office/drawing/2014/main" id="{FEFCAECE-CBBB-0A97-EE64-4C83664574A4}"/>
                  </a:ext>
                </a:extLst>
              </p:cNvPr>
              <p:cNvSpPr txBox="1"/>
              <p:nvPr/>
            </p:nvSpPr>
            <p:spPr bwMode="auto">
              <a:xfrm>
                <a:off x="1676400" y="2743200"/>
                <a:ext cx="5181600" cy="762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7">
                <a:extLst>
                  <a:ext uri="{FF2B5EF4-FFF2-40B4-BE49-F238E27FC236}">
                    <a16:creationId xmlns:a16="http://schemas.microsoft.com/office/drawing/2014/main" id="{FEFCAECE-CBBB-0A97-EE64-4C8366457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6400" y="2743200"/>
                <a:ext cx="5181600" cy="762000"/>
              </a:xfrm>
              <a:prstGeom prst="rect">
                <a:avLst/>
              </a:prstGeom>
              <a:blipFill>
                <a:blip r:embed="rId2"/>
                <a:stretch>
                  <a:fillRect l="-35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>
                <a:extLst>
                  <a:ext uri="{FF2B5EF4-FFF2-40B4-BE49-F238E27FC236}">
                    <a16:creationId xmlns:a16="http://schemas.microsoft.com/office/drawing/2014/main" id="{A4ED16CE-BB09-AD18-3F19-102DFAF7133F}"/>
                  </a:ext>
                </a:extLst>
              </p:cNvPr>
              <p:cNvSpPr txBox="1"/>
              <p:nvPr/>
            </p:nvSpPr>
            <p:spPr bwMode="auto">
              <a:xfrm>
                <a:off x="3505200" y="3500437"/>
                <a:ext cx="2667000" cy="10763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bject 6">
                <a:extLst>
                  <a:ext uri="{FF2B5EF4-FFF2-40B4-BE49-F238E27FC236}">
                    <a16:creationId xmlns:a16="http://schemas.microsoft.com/office/drawing/2014/main" id="{A4ED16CE-BB09-AD18-3F19-102DFAF71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0" y="3500437"/>
                <a:ext cx="2667000" cy="1076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150362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324D0-E87E-4459-9ACB-402FF123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71102"/>
            <a:ext cx="7886700" cy="604339"/>
          </a:xfrm>
        </p:spPr>
        <p:txBody>
          <a:bodyPr/>
          <a:lstStyle/>
          <a:p>
            <a:r>
              <a:rPr lang="en-US" dirty="0"/>
              <a:t>Distributed Arithmetic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EC870EC-D0AA-4308-B06F-13F22169BA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5904" y="2003748"/>
          <a:ext cx="7610255" cy="2741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840271" imgH="2652942" progId="Visio.Drawing.11">
                  <p:embed/>
                </p:oleObj>
              </mc:Choice>
              <mc:Fallback>
                <p:oleObj r:id="rId2" imgW="6840271" imgH="2652942" progId="Visio.Drawing.11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EC870EC-D0AA-4308-B06F-13F22169BA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5904" y="2003748"/>
                        <a:ext cx="7610255" cy="2741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5829074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324D0-E87E-4459-9ACB-402FF123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71102"/>
            <a:ext cx="7886700" cy="604339"/>
          </a:xfrm>
        </p:spPr>
        <p:txBody>
          <a:bodyPr/>
          <a:lstStyle/>
          <a:p>
            <a:r>
              <a:rPr lang="en-US"/>
              <a:t>MACs vs. </a:t>
            </a:r>
            <a:r>
              <a:rPr lang="en-US" dirty="0"/>
              <a:t>Distributed Arithmetic</a:t>
            </a:r>
          </a:p>
        </p:txBody>
      </p:sp>
      <p:graphicFrame>
        <p:nvGraphicFramePr>
          <p:cNvPr id="4" name="Group 732">
            <a:extLst>
              <a:ext uri="{FF2B5EF4-FFF2-40B4-BE49-F238E27FC236}">
                <a16:creationId xmlns:a16="http://schemas.microsoft.com/office/drawing/2014/main" id="{3B86E256-AC00-40EB-B097-06ADAC9669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250911"/>
              </p:ext>
            </p:extLst>
          </p:nvPr>
        </p:nvGraphicFramePr>
        <p:xfrm>
          <a:off x="2019300" y="2133601"/>
          <a:ext cx="2266950" cy="2228854"/>
        </p:xfrm>
        <a:graphic>
          <a:graphicData uri="http://schemas.openxmlformats.org/drawingml/2006/table">
            <a:tbl>
              <a:tblPr/>
              <a:tblGrid>
                <a:gridCol w="636985">
                  <a:extLst>
                    <a:ext uri="{9D8B030D-6E8A-4147-A177-3AD203B41FA5}">
                      <a16:colId xmlns:a16="http://schemas.microsoft.com/office/drawing/2014/main" val="950505124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838900144"/>
                    </a:ext>
                  </a:extLst>
                </a:gridCol>
                <a:gridCol w="544115">
                  <a:extLst>
                    <a:ext uri="{9D8B030D-6E8A-4147-A177-3AD203B41FA5}">
                      <a16:colId xmlns:a16="http://schemas.microsoft.com/office/drawing/2014/main" val="879121622"/>
                    </a:ext>
                  </a:extLst>
                </a:gridCol>
                <a:gridCol w="550069">
                  <a:extLst>
                    <a:ext uri="{9D8B030D-6E8A-4147-A177-3AD203B41FA5}">
                      <a16:colId xmlns:a16="http://schemas.microsoft.com/office/drawing/2014/main" val="398541691"/>
                    </a:ext>
                  </a:extLst>
                </a:gridCol>
              </a:tblGrid>
              <a:tr h="34885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Filter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(# taps)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Slices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LUTs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FFs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853090"/>
                  </a:ext>
                </a:extLst>
              </a:tr>
              <a:tr h="20836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264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213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509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032958"/>
                  </a:ext>
                </a:extLst>
              </a:tr>
              <a:tr h="2095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474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406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916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75228"/>
                  </a:ext>
                </a:extLst>
              </a:tr>
              <a:tr h="20836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386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334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749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272017"/>
                  </a:ext>
                </a:extLst>
              </a:tr>
              <a:tr h="2095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856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705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1650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733562"/>
                  </a:ext>
                </a:extLst>
              </a:tr>
              <a:tr h="20836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1294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1145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2508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279660"/>
                  </a:ext>
                </a:extLst>
              </a:tr>
              <a:tr h="2095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2154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1719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4161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413581"/>
                  </a:ext>
                </a:extLst>
              </a:tr>
              <a:tr h="20836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3264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2591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6303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076597"/>
                  </a:ext>
                </a:extLst>
              </a:tr>
              <a:tr h="2095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119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6009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4821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11551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164167"/>
                  </a:ext>
                </a:extLst>
              </a:tr>
              <a:tr h="20836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151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7579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6098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14611</a:t>
                      </a:r>
                      <a:endParaRPr kumimoji="0" lang="en-US" altLang="en-US" sz="2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7045872"/>
                  </a:ext>
                </a:extLst>
              </a:tr>
            </a:tbl>
          </a:graphicData>
        </a:graphic>
      </p:graphicFrame>
      <p:graphicFrame>
        <p:nvGraphicFramePr>
          <p:cNvPr id="6" name="Group 733">
            <a:extLst>
              <a:ext uri="{FF2B5EF4-FFF2-40B4-BE49-F238E27FC236}">
                <a16:creationId xmlns:a16="http://schemas.microsoft.com/office/drawing/2014/main" id="{3F7D3DEB-AF8A-4DA9-9F73-1C72963EB7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5246243"/>
              </p:ext>
            </p:extLst>
          </p:nvPr>
        </p:nvGraphicFramePr>
        <p:xfrm>
          <a:off x="5334000" y="2133600"/>
          <a:ext cx="2158603" cy="2255520"/>
        </p:xfrm>
        <a:graphic>
          <a:graphicData uri="http://schemas.openxmlformats.org/drawingml/2006/table">
            <a:tbl>
              <a:tblPr/>
              <a:tblGrid>
                <a:gridCol w="621506">
                  <a:extLst>
                    <a:ext uri="{9D8B030D-6E8A-4147-A177-3AD203B41FA5}">
                      <a16:colId xmlns:a16="http://schemas.microsoft.com/office/drawing/2014/main" val="2725501795"/>
                    </a:ext>
                  </a:extLst>
                </a:gridCol>
                <a:gridCol w="517922">
                  <a:extLst>
                    <a:ext uri="{9D8B030D-6E8A-4147-A177-3AD203B41FA5}">
                      <a16:colId xmlns:a16="http://schemas.microsoft.com/office/drawing/2014/main" val="96473782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804978369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697573618"/>
                    </a:ext>
                  </a:extLst>
                </a:gridCol>
              </a:tblGrid>
              <a:tr h="38862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Filter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(# taps)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Slices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LUTs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FFs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761127"/>
                  </a:ext>
                </a:extLst>
              </a:tr>
              <a:tr h="20574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524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774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1012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8419454"/>
                  </a:ext>
                </a:extLst>
              </a:tr>
              <a:tr h="20574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781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1103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1480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99359"/>
                  </a:ext>
                </a:extLst>
              </a:tr>
              <a:tr h="20574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929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1311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1775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590931"/>
                  </a:ext>
                </a:extLst>
              </a:tr>
              <a:tr h="20574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1191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1631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2288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812779"/>
                  </a:ext>
                </a:extLst>
              </a:tr>
              <a:tr h="20574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1774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2544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3381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580843"/>
                  </a:ext>
                </a:extLst>
              </a:tr>
              <a:tr h="20574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2475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3642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4748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823425"/>
                  </a:ext>
                </a:extLst>
              </a:tr>
              <a:tr h="20574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3528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5335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6812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63385"/>
                  </a:ext>
                </a:extLst>
              </a:tr>
              <a:tr h="20574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119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6484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9754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12539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376833"/>
                  </a:ext>
                </a:extLst>
              </a:tr>
              <a:tr h="20574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151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8274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12525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15988</a:t>
                      </a:r>
                      <a:endParaRPr kumimoji="0" lang="en-US" altLang="en-US" sz="2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2634510"/>
                  </a:ext>
                </a:extLst>
              </a:tr>
            </a:tbl>
          </a:graphicData>
        </a:graphic>
      </p:graphicFrame>
      <p:sp>
        <p:nvSpPr>
          <p:cNvPr id="7" name="Text Box 735">
            <a:extLst>
              <a:ext uri="{FF2B5EF4-FFF2-40B4-BE49-F238E27FC236}">
                <a16:creationId xmlns:a16="http://schemas.microsoft.com/office/drawing/2014/main" id="{EE592859-C89F-43FC-A8B7-F839DE9DC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943" y="4496540"/>
            <a:ext cx="29718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3657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3657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3657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3657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3657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900" b="1" dirty="0">
                <a:solidFill>
                  <a:schemeClr val="tx2"/>
                </a:solidFill>
              </a:rPr>
              <a:t>Filter Implementation Using Add and Shift Method</a:t>
            </a:r>
          </a:p>
        </p:txBody>
      </p:sp>
      <p:sp>
        <p:nvSpPr>
          <p:cNvPr id="8" name="Text Box 736">
            <a:extLst>
              <a:ext uri="{FF2B5EF4-FFF2-40B4-BE49-F238E27FC236}">
                <a16:creationId xmlns:a16="http://schemas.microsoft.com/office/drawing/2014/main" id="{D1657953-BB3C-46C9-B830-39FAE3F9D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893" y="4496540"/>
            <a:ext cx="337185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3657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3657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3657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3657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3657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900" b="1" dirty="0">
                <a:solidFill>
                  <a:schemeClr val="tx2"/>
                </a:solidFill>
              </a:rPr>
              <a:t>Filter Implementation Using Non-DA (MACs)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13D98-3AA9-4644-A408-0C07AF740EF8}"/>
              </a:ext>
            </a:extLst>
          </p:cNvPr>
          <p:cNvSpPr txBox="1"/>
          <p:nvPr/>
        </p:nvSpPr>
        <p:spPr>
          <a:xfrm>
            <a:off x="4349582" y="5085240"/>
            <a:ext cx="135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Virtex</a:t>
            </a:r>
            <a:r>
              <a:rPr lang="en-US" sz="1800" dirty="0"/>
              <a:t> II Pro</a:t>
            </a:r>
          </a:p>
        </p:txBody>
      </p:sp>
    </p:spTree>
    <p:extLst>
      <p:ext uri="{BB962C8B-B14F-4D97-AF65-F5344CB8AC3E}">
        <p14:creationId xmlns:p14="http://schemas.microsoft.com/office/powerpoint/2010/main" val="1663753387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65001-9769-4BD6-CC8B-C0ADF568F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DEDD-825D-3E70-5725-0535FCD26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71102"/>
            <a:ext cx="7886700" cy="604339"/>
          </a:xfrm>
        </p:spPr>
        <p:txBody>
          <a:bodyPr/>
          <a:lstStyle/>
          <a:p>
            <a:r>
              <a:rPr lang="en-US" dirty="0"/>
              <a:t>MACs – Distributed Arithmetic</a:t>
            </a:r>
          </a:p>
        </p:txBody>
      </p:sp>
      <p:pic>
        <p:nvPicPr>
          <p:cNvPr id="1026" name="Picture 2" descr="Performance of the direct and distributed arithmetic Implementations.  ">
            <a:extLst>
              <a:ext uri="{FF2B5EF4-FFF2-40B4-BE49-F238E27FC236}">
                <a16:creationId xmlns:a16="http://schemas.microsoft.com/office/drawing/2014/main" id="{4A37A46B-0B6F-786B-0E8A-1677568C3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14600"/>
            <a:ext cx="540067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0506D2-9EED-3535-B660-BDB0F06B2612}"/>
              </a:ext>
            </a:extLst>
          </p:cNvPr>
          <p:cNvSpPr txBox="1"/>
          <p:nvPr/>
        </p:nvSpPr>
        <p:spPr>
          <a:xfrm>
            <a:off x="2971800" y="5486400"/>
            <a:ext cx="3468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Quadrature Mirror Filter, Al-Haj, et. al. </a:t>
            </a:r>
          </a:p>
        </p:txBody>
      </p:sp>
    </p:spTree>
    <p:extLst>
      <p:ext uri="{BB962C8B-B14F-4D97-AF65-F5344CB8AC3E}">
        <p14:creationId xmlns:p14="http://schemas.microsoft.com/office/powerpoint/2010/main" val="953692379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9BCF-C55B-2E80-AAE5-CD01D0D1D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CE2A2-AC86-7A27-D332-8863917C1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A=[A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…, A</a:t>
            </a:r>
            <a:r>
              <a:rPr lang="en-US" baseline="-25000" dirty="0"/>
              <a:t>k</a:t>
            </a:r>
            <a:r>
              <a:rPr lang="en-US" dirty="0"/>
              <a:t>] is a matrix of previously determined values (i.e. filter coefficients)</a:t>
            </a:r>
          </a:p>
          <a:p>
            <a:r>
              <a:rPr lang="en-US" dirty="0"/>
              <a:t>x=[x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] is a matrix of inputs</a:t>
            </a:r>
          </a:p>
          <a:p>
            <a:r>
              <a:rPr lang="en-US" dirty="0"/>
              <a:t>Each A</a:t>
            </a:r>
            <a:r>
              <a:rPr lang="en-US" baseline="-25000" dirty="0"/>
              <a:t>k</a:t>
            </a:r>
            <a:r>
              <a:rPr lang="en-US" dirty="0"/>
              <a:t> has M-bits and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has N-bits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>
                <a:extLst>
                  <a:ext uri="{FF2B5EF4-FFF2-40B4-BE49-F238E27FC236}">
                    <a16:creationId xmlns:a16="http://schemas.microsoft.com/office/drawing/2014/main" id="{A4ED16CE-BB09-AD18-3F19-102DFAF7133F}"/>
                  </a:ext>
                </a:extLst>
              </p:cNvPr>
              <p:cNvSpPr txBox="1"/>
              <p:nvPr/>
            </p:nvSpPr>
            <p:spPr bwMode="auto">
              <a:xfrm>
                <a:off x="3581400" y="1752600"/>
                <a:ext cx="2971800" cy="14935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bject 6">
                <a:extLst>
                  <a:ext uri="{FF2B5EF4-FFF2-40B4-BE49-F238E27FC236}">
                    <a16:creationId xmlns:a16="http://schemas.microsoft.com/office/drawing/2014/main" id="{A4ED16CE-BB09-AD18-3F19-102DFAF71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1400" y="1752600"/>
                <a:ext cx="2971800" cy="14935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917039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9BCF-C55B-2E80-AAE5-CD01D0D1D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12">
                <a:extLst>
                  <a:ext uri="{FF2B5EF4-FFF2-40B4-BE49-F238E27FC236}">
                    <a16:creationId xmlns:a16="http://schemas.microsoft.com/office/drawing/2014/main" id="{8F185714-AD76-ECC1-1045-5E725ED35448}"/>
                  </a:ext>
                </a:extLst>
              </p:cNvPr>
              <p:cNvSpPr txBox="1"/>
              <p:nvPr/>
            </p:nvSpPr>
            <p:spPr bwMode="auto">
              <a:xfrm>
                <a:off x="1524000" y="1450975"/>
                <a:ext cx="6510338" cy="5302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bject 12">
                <a:extLst>
                  <a:ext uri="{FF2B5EF4-FFF2-40B4-BE49-F238E27FC236}">
                    <a16:creationId xmlns:a16="http://schemas.microsoft.com/office/drawing/2014/main" id="{8F185714-AD76-ECC1-1045-5E725ED35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1450975"/>
                <a:ext cx="6510338" cy="530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9">
            <a:extLst>
              <a:ext uri="{FF2B5EF4-FFF2-40B4-BE49-F238E27FC236}">
                <a16:creationId xmlns:a16="http://schemas.microsoft.com/office/drawing/2014/main" id="{15B41147-7314-87A8-AC65-5530577DF2CC}"/>
              </a:ext>
            </a:extLst>
          </p:cNvPr>
          <p:cNvSpPr txBox="1"/>
          <p:nvPr/>
        </p:nvSpPr>
        <p:spPr bwMode="auto">
          <a:xfrm>
            <a:off x="0" y="3973513"/>
            <a:ext cx="114300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40000" lnSpcReduction="20000"/>
          </a:bodyPr>
          <a:lstStyle/>
          <a:p>
            <a:endParaRPr lang="en-US"/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18012A89-045A-0282-0F3C-23A53EE3B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95600"/>
            <a:ext cx="519112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15">
            <a:extLst>
              <a:ext uri="{FF2B5EF4-FFF2-40B4-BE49-F238E27FC236}">
                <a16:creationId xmlns:a16="http://schemas.microsoft.com/office/drawing/2014/main" id="{7B4BCC03-50E8-D6E3-F78C-AB865CCCA7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1242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1F7FEECF-8F52-C135-1A49-DE624C0DB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194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aseline="0" dirty="0"/>
              <a:t>Multi-bit AND gate</a:t>
            </a:r>
          </a:p>
        </p:txBody>
      </p:sp>
      <p:sp>
        <p:nvSpPr>
          <p:cNvPr id="14" name="Line 18">
            <a:extLst>
              <a:ext uri="{FF2B5EF4-FFF2-40B4-BE49-F238E27FC236}">
                <a16:creationId xmlns:a16="http://schemas.microsoft.com/office/drawing/2014/main" id="{A10C455E-A702-B3D1-6020-704C785B80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2971800"/>
            <a:ext cx="1524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19">
            <a:extLst>
              <a:ext uri="{FF2B5EF4-FFF2-40B4-BE49-F238E27FC236}">
                <a16:creationId xmlns:a16="http://schemas.microsoft.com/office/drawing/2014/main" id="{708825F9-EB7A-2D40-7484-ABD4FA7D8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1892" y="2184938"/>
            <a:ext cx="2438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aseline="0" dirty="0"/>
              <a:t>Registers to hold sum of partial products</a:t>
            </a:r>
          </a:p>
        </p:txBody>
      </p:sp>
      <p:sp>
        <p:nvSpPr>
          <p:cNvPr id="16" name="Line 20">
            <a:extLst>
              <a:ext uri="{FF2B5EF4-FFF2-40B4-BE49-F238E27FC236}">
                <a16:creationId xmlns:a16="http://schemas.microsoft.com/office/drawing/2014/main" id="{D5ED2CF7-47BD-5FE2-7AAA-90C5F643E4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541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21">
            <a:extLst>
              <a:ext uri="{FF2B5EF4-FFF2-40B4-BE49-F238E27FC236}">
                <a16:creationId xmlns:a16="http://schemas.microsoft.com/office/drawing/2014/main" id="{990E432D-6AA1-8B44-A44A-EC7805376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198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aseline="0"/>
              <a:t>Shift registers</a:t>
            </a:r>
          </a:p>
        </p:txBody>
      </p:sp>
      <p:sp>
        <p:nvSpPr>
          <p:cNvPr id="18" name="Line 23">
            <a:extLst>
              <a:ext uri="{FF2B5EF4-FFF2-40B4-BE49-F238E27FC236}">
                <a16:creationId xmlns:a16="http://schemas.microsoft.com/office/drawing/2014/main" id="{C084CD96-F013-3A38-767A-D08AF99042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5257800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24">
            <a:extLst>
              <a:ext uri="{FF2B5EF4-FFF2-40B4-BE49-F238E27FC236}">
                <a16:creationId xmlns:a16="http://schemas.microsoft.com/office/drawing/2014/main" id="{6CCD5172-AAC5-1797-AAF6-C5865F82E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8657" y="5562110"/>
            <a:ext cx="2438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aseline="0" dirty="0"/>
              <a:t>Each scaling accumulator calculates A</a:t>
            </a:r>
            <a:r>
              <a:rPr lang="en-US" altLang="en-US" baseline="-25000" dirty="0"/>
              <a:t>i</a:t>
            </a:r>
            <a:r>
              <a:rPr lang="en-US" altLang="en-US" baseline="0" dirty="0"/>
              <a:t> X </a:t>
            </a:r>
            <a:r>
              <a:rPr lang="en-US" altLang="en-US" i="1" baseline="0" dirty="0"/>
              <a:t>x</a:t>
            </a:r>
            <a:r>
              <a:rPr lang="en-US" altLang="en-US" i="1" baseline="-25000" dirty="0"/>
              <a:t>i</a:t>
            </a:r>
          </a:p>
        </p:txBody>
      </p:sp>
      <p:sp>
        <p:nvSpPr>
          <p:cNvPr id="20" name="Line 26">
            <a:extLst>
              <a:ext uri="{FF2B5EF4-FFF2-40B4-BE49-F238E27FC236}">
                <a16:creationId xmlns:a16="http://schemas.microsoft.com/office/drawing/2014/main" id="{89AF8416-00B4-875F-C7C2-D888D869A7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590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27">
            <a:extLst>
              <a:ext uri="{FF2B5EF4-FFF2-40B4-BE49-F238E27FC236}">
                <a16:creationId xmlns:a16="http://schemas.microsoft.com/office/drawing/2014/main" id="{85FA39A0-2819-2711-AF62-C8C9BAB0F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2098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aseline="0"/>
              <a:t>Shift right</a:t>
            </a:r>
          </a:p>
        </p:txBody>
      </p:sp>
      <p:sp>
        <p:nvSpPr>
          <p:cNvPr id="22" name="Line 29">
            <a:extLst>
              <a:ext uri="{FF2B5EF4-FFF2-40B4-BE49-F238E27FC236}">
                <a16:creationId xmlns:a16="http://schemas.microsoft.com/office/drawing/2014/main" id="{EA6C0ADA-5A44-7766-9520-829CBC8939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4000" y="4021138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0">
            <a:extLst>
              <a:ext uri="{FF2B5EF4-FFF2-40B4-BE49-F238E27FC236}">
                <a16:creationId xmlns:a16="http://schemas.microsoft.com/office/drawing/2014/main" id="{0D9CAADE-3E07-9E10-4637-1FFEDF3171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3000" y="48768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1">
            <a:extLst>
              <a:ext uri="{FF2B5EF4-FFF2-40B4-BE49-F238E27FC236}">
                <a16:creationId xmlns:a16="http://schemas.microsoft.com/office/drawing/2014/main" id="{5D23D5A1-5E4F-CEA1-6657-EC23BFBDDF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4343400"/>
            <a:ext cx="1143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32">
            <a:extLst>
              <a:ext uri="{FF2B5EF4-FFF2-40B4-BE49-F238E27FC236}">
                <a16:creationId xmlns:a16="http://schemas.microsoft.com/office/drawing/2014/main" id="{469294FE-42BE-D257-6D99-DE48CA51A4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3962400"/>
            <a:ext cx="1447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 Box 33">
            <a:extLst>
              <a:ext uri="{FF2B5EF4-FFF2-40B4-BE49-F238E27FC236}">
                <a16:creationId xmlns:a16="http://schemas.microsoft.com/office/drawing/2014/main" id="{8C9F8619-1991-62BC-F7E4-24489023A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599" y="5791200"/>
            <a:ext cx="24383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aseline="0" dirty="0"/>
              <a:t>Adder/Subtractor</a:t>
            </a:r>
          </a:p>
        </p:txBody>
      </p:sp>
    </p:spTree>
    <p:extLst>
      <p:ext uri="{BB962C8B-B14F-4D97-AF65-F5344CB8AC3E}">
        <p14:creationId xmlns:p14="http://schemas.microsoft.com/office/powerpoint/2010/main" val="413340646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9" grpId="0"/>
      <p:bldP spid="21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9BCF-C55B-2E80-AAE5-CD01D0D1D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CE2A2-AC86-7A27-D332-8863917C1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54" y="1752600"/>
            <a:ext cx="7772400" cy="4114800"/>
          </a:xfrm>
        </p:spPr>
        <p:txBody>
          <a:bodyPr/>
          <a:lstStyle/>
          <a:p>
            <a:pPr marL="914400" lvl="1" indent="-457200"/>
            <a:r>
              <a:rPr lang="en-US" altLang="en-US" dirty="0" err="1"/>
              <a:t>x</a:t>
            </a:r>
            <a:r>
              <a:rPr lang="en-US" altLang="en-US" baseline="-25000" dirty="0" err="1"/>
              <a:t>k</a:t>
            </a:r>
            <a:r>
              <a:rPr lang="en-US" altLang="en-US" dirty="0"/>
              <a:t> is an N-bit normalized two’s complement number </a:t>
            </a:r>
          </a:p>
          <a:p>
            <a:pPr marL="914400" lvl="1" indent="-457200" algn="ctr">
              <a:buFont typeface="Wingdings" panose="05000000000000000000" pitchFamily="2" charset="2"/>
              <a:buNone/>
            </a:pPr>
            <a:r>
              <a:rPr lang="en-US" altLang="en-US" dirty="0"/>
              <a:t>| 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k</a:t>
            </a:r>
            <a:r>
              <a:rPr lang="en-US" altLang="en-US" dirty="0"/>
              <a:t> | &lt; 1</a:t>
            </a:r>
          </a:p>
          <a:p>
            <a:pPr marL="914400" lvl="1" indent="-457200" algn="ctr">
              <a:buFont typeface="Wingdings" panose="05000000000000000000" pitchFamily="2" charset="2"/>
              <a:buNone/>
            </a:pPr>
            <a:r>
              <a:rPr lang="en-US" altLang="zh-TW" sz="2200" i="1" dirty="0" err="1">
                <a:ea typeface="細明體" panose="020B0604030504040204" pitchFamily="49" charset="-120"/>
              </a:rPr>
              <a:t>x</a:t>
            </a:r>
            <a:r>
              <a:rPr lang="en-US" altLang="zh-TW" sz="2200" i="1" baseline="-25000" dirty="0" err="1">
                <a:ea typeface="細明體" panose="020B0604030504040204" pitchFamily="49" charset="-120"/>
              </a:rPr>
              <a:t>k</a:t>
            </a:r>
            <a:r>
              <a:rPr lang="en-US" altLang="zh-TW" sz="2200" i="1" baseline="-25000" dirty="0">
                <a:ea typeface="細明體" panose="020B0604030504040204" pitchFamily="49" charset="-120"/>
              </a:rPr>
              <a:t> </a:t>
            </a:r>
            <a:r>
              <a:rPr lang="en-US" altLang="zh-TW" sz="2200" dirty="0">
                <a:ea typeface="細明體" panose="020B0604030504040204" pitchFamily="49" charset="-120"/>
              </a:rPr>
              <a:t>: {</a:t>
            </a:r>
            <a:r>
              <a:rPr lang="en-US" altLang="zh-TW" sz="2200" i="1" dirty="0">
                <a:ea typeface="細明體" panose="020B0604030504040204" pitchFamily="49" charset="-120"/>
              </a:rPr>
              <a:t>b</a:t>
            </a:r>
            <a:r>
              <a:rPr lang="en-US" altLang="zh-TW" sz="2200" i="1" baseline="-25000" dirty="0">
                <a:ea typeface="細明體" panose="020B0604030504040204" pitchFamily="49" charset="-120"/>
              </a:rPr>
              <a:t>k0</a:t>
            </a:r>
            <a:r>
              <a:rPr lang="en-US" altLang="zh-TW" sz="2200" i="1" dirty="0">
                <a:ea typeface="細明體" panose="020B0604030504040204" pitchFamily="49" charset="-120"/>
              </a:rPr>
              <a:t>, b</a:t>
            </a:r>
            <a:r>
              <a:rPr lang="en-US" altLang="zh-TW" sz="2200" i="1" baseline="-25000" dirty="0">
                <a:ea typeface="細明體" panose="020B0604030504040204" pitchFamily="49" charset="-120"/>
              </a:rPr>
              <a:t>k1</a:t>
            </a:r>
            <a:r>
              <a:rPr lang="en-US" altLang="zh-TW" sz="2200" i="1" dirty="0">
                <a:ea typeface="細明體" panose="020B0604030504040204" pitchFamily="49" charset="-120"/>
              </a:rPr>
              <a:t>, b</a:t>
            </a:r>
            <a:r>
              <a:rPr lang="en-US" altLang="zh-TW" sz="2200" i="1" baseline="-25000" dirty="0">
                <a:ea typeface="細明體" panose="020B0604030504040204" pitchFamily="49" charset="-120"/>
              </a:rPr>
              <a:t>k2</a:t>
            </a:r>
            <a:r>
              <a:rPr lang="en-US" altLang="zh-TW" sz="2200" i="1" dirty="0">
                <a:ea typeface="細明體" panose="020B0604030504040204" pitchFamily="49" charset="-120"/>
              </a:rPr>
              <a:t>……, b</a:t>
            </a:r>
            <a:r>
              <a:rPr lang="en-US" altLang="zh-TW" sz="2200" i="1" baseline="-25000" dirty="0">
                <a:ea typeface="細明體" panose="020B0604030504040204" pitchFamily="49" charset="-120"/>
              </a:rPr>
              <a:t>k(N-1) </a:t>
            </a:r>
            <a:r>
              <a:rPr lang="en-US" altLang="zh-TW" sz="2200" dirty="0">
                <a:ea typeface="細明體" panose="020B0604030504040204" pitchFamily="49" charset="-120"/>
              </a:rPr>
              <a:t>}</a:t>
            </a:r>
          </a:p>
          <a:p>
            <a:pPr marL="1371600" lvl="2" indent="-457200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TW" sz="2600" dirty="0">
                <a:ea typeface="細明體" panose="020B0604030504040204" pitchFamily="49" charset="-120"/>
              </a:rPr>
              <a:t>where </a:t>
            </a:r>
            <a:r>
              <a:rPr lang="en-US" altLang="zh-TW" sz="2600" i="1" dirty="0">
                <a:ea typeface="細明體" panose="020B0604030504040204" pitchFamily="49" charset="-120"/>
              </a:rPr>
              <a:t>b</a:t>
            </a:r>
            <a:r>
              <a:rPr lang="en-US" altLang="zh-TW" sz="2600" i="1" baseline="-25000" dirty="0">
                <a:ea typeface="細明體" panose="020B0604030504040204" pitchFamily="49" charset="-120"/>
              </a:rPr>
              <a:t>k0  </a:t>
            </a:r>
            <a:r>
              <a:rPr lang="en-US" altLang="zh-TW" sz="2600" dirty="0">
                <a:ea typeface="細明體" panose="020B0604030504040204" pitchFamily="49" charset="-120"/>
              </a:rPr>
              <a:t>is the </a:t>
            </a:r>
            <a:r>
              <a:rPr lang="en-US" altLang="zh-TW" sz="2600" i="1" dirty="0">
                <a:ea typeface="細明體" panose="020B0604030504040204" pitchFamily="49" charset="-120"/>
              </a:rPr>
              <a:t>sign bit</a:t>
            </a:r>
          </a:p>
          <a:p>
            <a:pPr lvl="1"/>
            <a:r>
              <a:rPr lang="en-US" altLang="en-US" sz="2200" dirty="0">
                <a:ea typeface="細明體" panose="020B0604030504040204" pitchFamily="49" charset="-120"/>
              </a:rPr>
              <a:t>We can express </a:t>
            </a:r>
            <a:r>
              <a:rPr lang="en-US" altLang="en-US" sz="2200" dirty="0" err="1">
                <a:ea typeface="細明體" panose="020B0604030504040204" pitchFamily="49" charset="-120"/>
              </a:rPr>
              <a:t>x</a:t>
            </a:r>
            <a:r>
              <a:rPr lang="en-US" altLang="en-US" sz="2200" baseline="-25000" dirty="0" err="1">
                <a:ea typeface="細明體" panose="020B0604030504040204" pitchFamily="49" charset="-120"/>
              </a:rPr>
              <a:t>k</a:t>
            </a:r>
            <a:r>
              <a:rPr lang="en-US" altLang="en-US" sz="2200" dirty="0">
                <a:ea typeface="細明體" panose="020B0604030504040204" pitchFamily="49" charset="-120"/>
              </a:rPr>
              <a:t> as </a:t>
            </a:r>
          </a:p>
          <a:p>
            <a:pPr lvl="1"/>
            <a:r>
              <a:rPr lang="en-US" altLang="en-US" sz="2200" dirty="0">
                <a:ea typeface="細明體" panose="020B0604030504040204" pitchFamily="49" charset="-120"/>
              </a:rPr>
              <a:t>Substituting (2) in (1),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>
                <a:extLst>
                  <a:ext uri="{FF2B5EF4-FFF2-40B4-BE49-F238E27FC236}">
                    <a16:creationId xmlns:a16="http://schemas.microsoft.com/office/drawing/2014/main" id="{A4ED16CE-BB09-AD18-3F19-102DFAF7133F}"/>
                  </a:ext>
                </a:extLst>
              </p:cNvPr>
              <p:cNvSpPr txBox="1"/>
              <p:nvPr/>
            </p:nvSpPr>
            <p:spPr bwMode="auto">
              <a:xfrm>
                <a:off x="7040217" y="2479237"/>
                <a:ext cx="2971800" cy="14935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bject 6">
                <a:extLst>
                  <a:ext uri="{FF2B5EF4-FFF2-40B4-BE49-F238E27FC236}">
                    <a16:creationId xmlns:a16="http://schemas.microsoft.com/office/drawing/2014/main" id="{A4ED16CE-BB09-AD18-3F19-102DFAF71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40217" y="2479237"/>
                <a:ext cx="2971800" cy="14935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9">
                <a:extLst>
                  <a:ext uri="{FF2B5EF4-FFF2-40B4-BE49-F238E27FC236}">
                    <a16:creationId xmlns:a16="http://schemas.microsoft.com/office/drawing/2014/main" id="{08CF88E0-56E5-6B25-4023-41E1448D783B}"/>
                  </a:ext>
                </a:extLst>
              </p:cNvPr>
              <p:cNvSpPr txBox="1"/>
              <p:nvPr/>
            </p:nvSpPr>
            <p:spPr bwMode="auto">
              <a:xfrm>
                <a:off x="4367254" y="4114800"/>
                <a:ext cx="3405146" cy="990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9">
                <a:extLst>
                  <a:ext uri="{FF2B5EF4-FFF2-40B4-BE49-F238E27FC236}">
                    <a16:creationId xmlns:a16="http://schemas.microsoft.com/office/drawing/2014/main" id="{08CF88E0-56E5-6B25-4023-41E1448D7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67254" y="4114800"/>
                <a:ext cx="3405146" cy="990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22E947A-EC3D-84BD-9274-D7E0675B8C8D}"/>
              </a:ext>
            </a:extLst>
          </p:cNvPr>
          <p:cNvSpPr txBox="1"/>
          <p:nvPr/>
        </p:nvSpPr>
        <p:spPr>
          <a:xfrm>
            <a:off x="6344078" y="2891135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44F6B1-29F7-B10C-8B86-AE4EEA6D8871}"/>
              </a:ext>
            </a:extLst>
          </p:cNvPr>
          <p:cNvSpPr txBox="1"/>
          <p:nvPr/>
        </p:nvSpPr>
        <p:spPr>
          <a:xfrm>
            <a:off x="7457261" y="4379267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4">
                <a:extLst>
                  <a:ext uri="{FF2B5EF4-FFF2-40B4-BE49-F238E27FC236}">
                    <a16:creationId xmlns:a16="http://schemas.microsoft.com/office/drawing/2014/main" id="{DEB10514-0F39-A32F-8F7C-8FFE9C9D9A51}"/>
                  </a:ext>
                </a:extLst>
              </p:cNvPr>
              <p:cNvSpPr txBox="1"/>
              <p:nvPr/>
            </p:nvSpPr>
            <p:spPr bwMode="auto">
              <a:xfrm>
                <a:off x="2986819" y="5398670"/>
                <a:ext cx="3911600" cy="12303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bject 14">
                <a:extLst>
                  <a:ext uri="{FF2B5EF4-FFF2-40B4-BE49-F238E27FC236}">
                    <a16:creationId xmlns:a16="http://schemas.microsoft.com/office/drawing/2014/main" id="{DEB10514-0F39-A32F-8F7C-8FFE9C9D9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6819" y="5398670"/>
                <a:ext cx="3911600" cy="12303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965508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9BCF-C55B-2E80-AAE5-CD01D0D1D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CE2A2-AC86-7A27-D332-8863917C1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54" y="1752600"/>
            <a:ext cx="7772400" cy="4114800"/>
          </a:xfrm>
        </p:spPr>
        <p:txBody>
          <a:bodyPr/>
          <a:lstStyle/>
          <a:p>
            <a:pPr marL="457200" lvl="1" indent="0">
              <a:buNone/>
            </a:pPr>
            <a:endParaRPr lang="en-US" altLang="en-US" sz="2200" dirty="0">
              <a:ea typeface="細明體" panose="020B0604030504040204" pitchFamily="49" charset="-12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44F6B1-29F7-B10C-8B86-AE4EEA6D8871}"/>
              </a:ext>
            </a:extLst>
          </p:cNvPr>
          <p:cNvSpPr txBox="1"/>
          <p:nvPr/>
        </p:nvSpPr>
        <p:spPr>
          <a:xfrm>
            <a:off x="7585807" y="3579167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4">
                <a:extLst>
                  <a:ext uri="{FF2B5EF4-FFF2-40B4-BE49-F238E27FC236}">
                    <a16:creationId xmlns:a16="http://schemas.microsoft.com/office/drawing/2014/main" id="{DEB10514-0F39-A32F-8F7C-8FFE9C9D9A51}"/>
                  </a:ext>
                </a:extLst>
              </p:cNvPr>
              <p:cNvSpPr txBox="1"/>
              <p:nvPr/>
            </p:nvSpPr>
            <p:spPr bwMode="auto">
              <a:xfrm>
                <a:off x="2488427" y="1835621"/>
                <a:ext cx="3911600" cy="12303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bject 14">
                <a:extLst>
                  <a:ext uri="{FF2B5EF4-FFF2-40B4-BE49-F238E27FC236}">
                    <a16:creationId xmlns:a16="http://schemas.microsoft.com/office/drawing/2014/main" id="{DEB10514-0F39-A32F-8F7C-8FFE9C9D9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8427" y="1835621"/>
                <a:ext cx="3911600" cy="12303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15">
                <a:extLst>
                  <a:ext uri="{FF2B5EF4-FFF2-40B4-BE49-F238E27FC236}">
                    <a16:creationId xmlns:a16="http://schemas.microsoft.com/office/drawing/2014/main" id="{706C5E8D-2DAA-5457-3813-025A706385C3}"/>
                  </a:ext>
                </a:extLst>
              </p:cNvPr>
              <p:cNvSpPr txBox="1"/>
              <p:nvPr/>
            </p:nvSpPr>
            <p:spPr bwMode="auto">
              <a:xfrm>
                <a:off x="1295400" y="3276600"/>
                <a:ext cx="6019800" cy="14319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•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bject 15">
                <a:extLst>
                  <a:ext uri="{FF2B5EF4-FFF2-40B4-BE49-F238E27FC236}">
                    <a16:creationId xmlns:a16="http://schemas.microsoft.com/office/drawing/2014/main" id="{706C5E8D-2DAA-5457-3813-025A70638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3276600"/>
                <a:ext cx="6019800" cy="1431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368642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9BCF-C55B-2E80-AAE5-CD01D0D1D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6344"/>
            <a:ext cx="7772400" cy="1143000"/>
          </a:xfrm>
        </p:spPr>
        <p:txBody>
          <a:bodyPr/>
          <a:lstStyle/>
          <a:p>
            <a:r>
              <a:rPr lang="en-US" dirty="0"/>
              <a:t>Distributed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CE2A2-AC86-7A27-D332-8863917C1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54" y="1752600"/>
            <a:ext cx="7772400" cy="4114800"/>
          </a:xfrm>
        </p:spPr>
        <p:txBody>
          <a:bodyPr/>
          <a:lstStyle/>
          <a:p>
            <a:pPr marL="457200" lvl="1" indent="0">
              <a:buNone/>
            </a:pPr>
            <a:endParaRPr lang="en-US" altLang="en-US" sz="2200" dirty="0">
              <a:ea typeface="細明體" panose="020B0604030504040204" pitchFamily="49" charset="-12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44F6B1-29F7-B10C-8B86-AE4EEA6D8871}"/>
              </a:ext>
            </a:extLst>
          </p:cNvPr>
          <p:cNvSpPr txBox="1"/>
          <p:nvPr/>
        </p:nvSpPr>
        <p:spPr>
          <a:xfrm>
            <a:off x="7483421" y="1514424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AF973B30-C501-7148-EC59-95C1DEAE1C34}"/>
                  </a:ext>
                </a:extLst>
              </p:cNvPr>
              <p:cNvSpPr txBox="1"/>
              <p:nvPr/>
            </p:nvSpPr>
            <p:spPr bwMode="auto">
              <a:xfrm>
                <a:off x="0" y="3674168"/>
                <a:ext cx="8991600" cy="3124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•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•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•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  +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+⋯+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  +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+⋯+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        ⋮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  +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+⋯+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AF973B30-C501-7148-EC59-95C1DEAE1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3674168"/>
                <a:ext cx="8991600" cy="3124200"/>
              </a:xfrm>
              <a:prstGeom prst="rect">
                <a:avLst/>
              </a:prstGeom>
              <a:blipFill>
                <a:blip r:embed="rId2"/>
                <a:stretch>
                  <a:fillRect l="-20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6">
                <a:extLst>
                  <a:ext uri="{FF2B5EF4-FFF2-40B4-BE49-F238E27FC236}">
                    <a16:creationId xmlns:a16="http://schemas.microsoft.com/office/drawing/2014/main" id="{58DE2D82-0166-A39E-09AE-1A17550B1E4E}"/>
                  </a:ext>
                </a:extLst>
              </p:cNvPr>
              <p:cNvSpPr txBox="1"/>
              <p:nvPr/>
            </p:nvSpPr>
            <p:spPr bwMode="auto">
              <a:xfrm>
                <a:off x="1828801" y="1247030"/>
                <a:ext cx="5369698" cy="12398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•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bject 6">
                <a:extLst>
                  <a:ext uri="{FF2B5EF4-FFF2-40B4-BE49-F238E27FC236}">
                    <a16:creationId xmlns:a16="http://schemas.microsoft.com/office/drawing/2014/main" id="{58DE2D82-0166-A39E-09AE-1A17550B1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1" y="1247030"/>
                <a:ext cx="5369698" cy="12398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7">
                <a:extLst>
                  <a:ext uri="{FF2B5EF4-FFF2-40B4-BE49-F238E27FC236}">
                    <a16:creationId xmlns:a16="http://schemas.microsoft.com/office/drawing/2014/main" id="{071AA982-8E54-1B29-E0DD-799791D1BEAA}"/>
                  </a:ext>
                </a:extLst>
              </p:cNvPr>
              <p:cNvSpPr txBox="1"/>
              <p:nvPr/>
            </p:nvSpPr>
            <p:spPr bwMode="auto">
              <a:xfrm>
                <a:off x="304800" y="2607517"/>
                <a:ext cx="8763000" cy="9421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•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•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+⋯+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•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−1)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bject 7">
                <a:extLst>
                  <a:ext uri="{FF2B5EF4-FFF2-40B4-BE49-F238E27FC236}">
                    <a16:creationId xmlns:a16="http://schemas.microsoft.com/office/drawing/2014/main" id="{071AA982-8E54-1B29-E0DD-799791D1B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2607517"/>
                <a:ext cx="8763000" cy="9421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utoShape 10">
            <a:extLst>
              <a:ext uri="{FF2B5EF4-FFF2-40B4-BE49-F238E27FC236}">
                <a16:creationId xmlns:a16="http://schemas.microsoft.com/office/drawing/2014/main" id="{8A268E32-CAF7-84BD-B261-B4CFFFA0834D}"/>
              </a:ext>
            </a:extLst>
          </p:cNvPr>
          <p:cNvSpPr>
            <a:spLocks/>
          </p:cNvSpPr>
          <p:nvPr/>
        </p:nvSpPr>
        <p:spPr bwMode="auto">
          <a:xfrm rot="5400000">
            <a:off x="5599720" y="1333500"/>
            <a:ext cx="609600" cy="21336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2">
            <a:extLst>
              <a:ext uri="{FF2B5EF4-FFF2-40B4-BE49-F238E27FC236}">
                <a16:creationId xmlns:a16="http://schemas.microsoft.com/office/drawing/2014/main" id="{C5B7A4BD-B4B2-2EB3-8128-66EDD9EAE95D}"/>
              </a:ext>
            </a:extLst>
          </p:cNvPr>
          <p:cNvSpPr>
            <a:spLocks/>
          </p:cNvSpPr>
          <p:nvPr/>
        </p:nvSpPr>
        <p:spPr bwMode="auto">
          <a:xfrm rot="5400000">
            <a:off x="5486400" y="381000"/>
            <a:ext cx="304800" cy="6400800"/>
          </a:xfrm>
          <a:prstGeom prst="rightBrace">
            <a:avLst>
              <a:gd name="adj1" fmla="val 1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3">
            <a:extLst>
              <a:ext uri="{FF2B5EF4-FFF2-40B4-BE49-F238E27FC236}">
                <a16:creationId xmlns:a16="http://schemas.microsoft.com/office/drawing/2014/main" id="{7ECD3442-DCA6-1B5A-9B44-238D87B35EF2}"/>
              </a:ext>
            </a:extLst>
          </p:cNvPr>
          <p:cNvSpPr>
            <a:spLocks/>
          </p:cNvSpPr>
          <p:nvPr/>
        </p:nvSpPr>
        <p:spPr bwMode="auto">
          <a:xfrm rot="5400000">
            <a:off x="1409700" y="2781300"/>
            <a:ext cx="457200" cy="1447800"/>
          </a:xfrm>
          <a:prstGeom prst="rightBrace">
            <a:avLst>
              <a:gd name="adj1" fmla="val 263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0617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9BCF-C55B-2E80-AAE5-CD01D0D1D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6344"/>
            <a:ext cx="7772400" cy="1143000"/>
          </a:xfrm>
        </p:spPr>
        <p:txBody>
          <a:bodyPr/>
          <a:lstStyle/>
          <a:p>
            <a:r>
              <a:rPr lang="en-US" dirty="0"/>
              <a:t>Distributed Arithmetic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>
                <a:extLst>
                  <a:ext uri="{FF2B5EF4-FFF2-40B4-BE49-F238E27FC236}">
                    <a16:creationId xmlns:a16="http://schemas.microsoft.com/office/drawing/2014/main" id="{C4382E37-B374-5165-3CB4-EE8E0999A7A8}"/>
                  </a:ext>
                </a:extLst>
              </p:cNvPr>
              <p:cNvSpPr txBox="1"/>
              <p:nvPr/>
            </p:nvSpPr>
            <p:spPr bwMode="auto">
              <a:xfrm>
                <a:off x="533400" y="1416050"/>
                <a:ext cx="8534400" cy="33845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•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  +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•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  +⋯+  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•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  +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+⋯+ 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  +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+⋯+ 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        ⋮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  +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+⋯+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4">
                <a:extLst>
                  <a:ext uri="{FF2B5EF4-FFF2-40B4-BE49-F238E27FC236}">
                    <a16:creationId xmlns:a16="http://schemas.microsoft.com/office/drawing/2014/main" id="{C4382E37-B374-5165-3CB4-EE8E0999A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416050"/>
                <a:ext cx="8534400" cy="3384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>
                <a:extLst>
                  <a:ext uri="{FF2B5EF4-FFF2-40B4-BE49-F238E27FC236}">
                    <a16:creationId xmlns:a16="http://schemas.microsoft.com/office/drawing/2014/main" id="{15048A10-264C-EA38-1C59-8A4B70E2D719}"/>
                  </a:ext>
                </a:extLst>
              </p:cNvPr>
              <p:cNvSpPr txBox="1"/>
              <p:nvPr/>
            </p:nvSpPr>
            <p:spPr bwMode="auto">
              <a:xfrm>
                <a:off x="685800" y="4191000"/>
                <a:ext cx="8229600" cy="2438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•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•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•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  +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+⋯+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  +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+⋯+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        ⋮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  +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+⋯+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bject 5">
                <a:extLst>
                  <a:ext uri="{FF2B5EF4-FFF2-40B4-BE49-F238E27FC236}">
                    <a16:creationId xmlns:a16="http://schemas.microsoft.com/office/drawing/2014/main" id="{15048A10-264C-EA38-1C59-8A4B70E2D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4191000"/>
                <a:ext cx="8229600" cy="2438400"/>
              </a:xfrm>
              <a:prstGeom prst="rect">
                <a:avLst/>
              </a:prstGeom>
              <a:blipFill>
                <a:blip r:embed="rId3"/>
                <a:stretch>
                  <a:fillRect l="-14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6">
            <a:extLst>
              <a:ext uri="{FF2B5EF4-FFF2-40B4-BE49-F238E27FC236}">
                <a16:creationId xmlns:a16="http://schemas.microsoft.com/office/drawing/2014/main" id="{1737F8F6-C9BE-C842-4339-3702DB76E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28854"/>
            <a:ext cx="2057400" cy="2185946"/>
          </a:xfrm>
          <a:prstGeom prst="rect">
            <a:avLst/>
          </a:prstGeom>
          <a:solidFill>
            <a:schemeClr val="bg2">
              <a:alpha val="39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80F030CC-776D-3B4F-90A5-26F185138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905000"/>
            <a:ext cx="1828800" cy="2133600"/>
          </a:xfrm>
          <a:prstGeom prst="rect">
            <a:avLst/>
          </a:prstGeom>
          <a:solidFill>
            <a:srgbClr val="0066FF">
              <a:alpha val="39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E40CA8D-C658-F191-1C1B-990D4FA3A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943100"/>
            <a:ext cx="3048000" cy="2095500"/>
          </a:xfrm>
          <a:prstGeom prst="rect">
            <a:avLst/>
          </a:prstGeom>
          <a:solidFill>
            <a:srgbClr val="008000">
              <a:alpha val="39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269E459A-B5F8-3A28-83DE-4BDC15169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573325"/>
            <a:ext cx="5943600" cy="379675"/>
          </a:xfrm>
          <a:prstGeom prst="rect">
            <a:avLst/>
          </a:prstGeom>
          <a:solidFill>
            <a:schemeClr val="bg2">
              <a:alpha val="39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93D84E95-8077-AEF9-62BC-08F8F113A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984750"/>
            <a:ext cx="5943600" cy="457200"/>
          </a:xfrm>
          <a:prstGeom prst="rect">
            <a:avLst/>
          </a:prstGeom>
          <a:solidFill>
            <a:srgbClr val="0066FF">
              <a:alpha val="39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463F3F68-3E96-4D8F-750F-7D084326C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625506"/>
            <a:ext cx="7848600" cy="609600"/>
          </a:xfrm>
          <a:prstGeom prst="rect">
            <a:avLst/>
          </a:prstGeom>
          <a:solidFill>
            <a:srgbClr val="008000">
              <a:alpha val="39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054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9BCF-C55B-2E80-AAE5-CD01D0D1D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6344"/>
            <a:ext cx="7772400" cy="1143000"/>
          </a:xfrm>
        </p:spPr>
        <p:txBody>
          <a:bodyPr/>
          <a:lstStyle/>
          <a:p>
            <a:r>
              <a:rPr lang="en-US" dirty="0"/>
              <a:t>Distributed Arithmetic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>
                <a:extLst>
                  <a:ext uri="{FF2B5EF4-FFF2-40B4-BE49-F238E27FC236}">
                    <a16:creationId xmlns:a16="http://schemas.microsoft.com/office/drawing/2014/main" id="{6CD23208-9CA7-B5AE-0C7D-704C7BF93814}"/>
                  </a:ext>
                </a:extLst>
              </p:cNvPr>
              <p:cNvSpPr txBox="1"/>
              <p:nvPr/>
            </p:nvSpPr>
            <p:spPr bwMode="auto">
              <a:xfrm>
                <a:off x="419100" y="1534670"/>
                <a:ext cx="8305800" cy="242252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•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•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•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  +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+⋯+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  +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+⋯+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        ⋮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  +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+⋯+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4">
                <a:extLst>
                  <a:ext uri="{FF2B5EF4-FFF2-40B4-BE49-F238E27FC236}">
                    <a16:creationId xmlns:a16="http://schemas.microsoft.com/office/drawing/2014/main" id="{6CD23208-9CA7-B5AE-0C7D-704C7BF93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9100" y="1534670"/>
                <a:ext cx="8305800" cy="2422526"/>
              </a:xfrm>
              <a:prstGeom prst="rect">
                <a:avLst/>
              </a:prstGeom>
              <a:blipFill>
                <a:blip r:embed="rId2"/>
                <a:stretch>
                  <a:fillRect l="-14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>
                <a:extLst>
                  <a:ext uri="{FF2B5EF4-FFF2-40B4-BE49-F238E27FC236}">
                    <a16:creationId xmlns:a16="http://schemas.microsoft.com/office/drawing/2014/main" id="{4599AEF6-B09D-DBA9-0FC1-19D8109EEAFB}"/>
                  </a:ext>
                </a:extLst>
              </p:cNvPr>
              <p:cNvSpPr txBox="1"/>
              <p:nvPr/>
            </p:nvSpPr>
            <p:spPr bwMode="auto">
              <a:xfrm>
                <a:off x="620520" y="4026466"/>
                <a:ext cx="7696200" cy="9175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)•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+⋯+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𝐾𝑛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bject 5">
                <a:extLst>
                  <a:ext uri="{FF2B5EF4-FFF2-40B4-BE49-F238E27FC236}">
                    <a16:creationId xmlns:a16="http://schemas.microsoft.com/office/drawing/2014/main" id="{4599AEF6-B09D-DBA9-0FC1-19D8109EE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0520" y="4026466"/>
                <a:ext cx="7696200" cy="9175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6">
                <a:extLst>
                  <a:ext uri="{FF2B5EF4-FFF2-40B4-BE49-F238E27FC236}">
                    <a16:creationId xmlns:a16="http://schemas.microsoft.com/office/drawing/2014/main" id="{45DB6996-6B27-0AE3-16C5-0A73687E69EA}"/>
                  </a:ext>
                </a:extLst>
              </p:cNvPr>
              <p:cNvSpPr txBox="1"/>
              <p:nvPr/>
            </p:nvSpPr>
            <p:spPr bwMode="auto">
              <a:xfrm>
                <a:off x="1295400" y="5114628"/>
                <a:ext cx="6705600" cy="1371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•(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•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bject 6">
                <a:extLst>
                  <a:ext uri="{FF2B5EF4-FFF2-40B4-BE49-F238E27FC236}">
                    <a16:creationId xmlns:a16="http://schemas.microsoft.com/office/drawing/2014/main" id="{45DB6996-6B27-0AE3-16C5-0A73687E6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5114628"/>
                <a:ext cx="6705600" cy="1371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7">
            <a:extLst>
              <a:ext uri="{FF2B5EF4-FFF2-40B4-BE49-F238E27FC236}">
                <a16:creationId xmlns:a16="http://schemas.microsoft.com/office/drawing/2014/main" id="{81542301-9A6A-B249-DD8C-3C9500F6F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44" y="2008836"/>
            <a:ext cx="7844956" cy="1797989"/>
          </a:xfrm>
          <a:prstGeom prst="rect">
            <a:avLst/>
          </a:prstGeom>
          <a:solidFill>
            <a:srgbClr val="92D050">
              <a:alpha val="2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4A1E35A8-2DA3-8D56-69E9-8A1417887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554" y="1475436"/>
            <a:ext cx="7772399" cy="533400"/>
          </a:xfrm>
          <a:prstGeom prst="rect">
            <a:avLst/>
          </a:prstGeom>
          <a:solidFill>
            <a:schemeClr val="bg2">
              <a:alpha val="28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dirty="0">
              <a:solidFill>
                <a:srgbClr val="006666"/>
              </a:solidFill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2FD549F8-71F1-5964-DB51-960E4A4A4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678" y="4053205"/>
            <a:ext cx="1841722" cy="890836"/>
          </a:xfrm>
          <a:prstGeom prst="rect">
            <a:avLst/>
          </a:prstGeom>
          <a:solidFill>
            <a:schemeClr val="bg2">
              <a:alpha val="28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006666"/>
              </a:solidFill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18B5B236-C74D-F9DB-B833-FD2D18923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529" y="4039428"/>
            <a:ext cx="5189062" cy="891650"/>
          </a:xfrm>
          <a:prstGeom prst="rect">
            <a:avLst/>
          </a:prstGeom>
          <a:solidFill>
            <a:srgbClr val="92D050">
              <a:alpha val="2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6F9B626B-4FCD-DBDE-65F8-AEE27DC69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01" y="5029200"/>
            <a:ext cx="7010400" cy="1542456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1539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8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5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9278</TotalTime>
  <Words>761</Words>
  <Application>Microsoft Office PowerPoint</Application>
  <PresentationFormat>On-screen Show (4:3)</PresentationFormat>
  <Paragraphs>268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細明體</vt:lpstr>
      <vt:lpstr>新細明體</vt:lpstr>
      <vt:lpstr>Arial</vt:lpstr>
      <vt:lpstr>Cambria Math</vt:lpstr>
      <vt:lpstr>Times New Roman</vt:lpstr>
      <vt:lpstr>Wingdings</vt:lpstr>
      <vt:lpstr>Blank Presentation</vt:lpstr>
      <vt:lpstr>Equation</vt:lpstr>
      <vt:lpstr>Visio.Drawing.11</vt:lpstr>
      <vt:lpstr>Distributed Arithmetic ECE 4740/5740 Professor Hanna</vt:lpstr>
      <vt:lpstr>MAC Operations</vt:lpstr>
      <vt:lpstr>MAC Operations</vt:lpstr>
      <vt:lpstr>MAC Operations</vt:lpstr>
      <vt:lpstr>Distributed Arithmetic</vt:lpstr>
      <vt:lpstr>Distributed Arithmetic</vt:lpstr>
      <vt:lpstr>Distributed Arithmetic</vt:lpstr>
      <vt:lpstr>Distributed Arithmetic</vt:lpstr>
      <vt:lpstr>Distributed Arithmetic</vt:lpstr>
      <vt:lpstr>Distributed Arithmetic</vt:lpstr>
      <vt:lpstr>Distributed Arithmetic</vt:lpstr>
      <vt:lpstr>Distributed Arithmetic</vt:lpstr>
      <vt:lpstr>Distributed Arithmetic</vt:lpstr>
      <vt:lpstr>Decomposing the ROM</vt:lpstr>
      <vt:lpstr>Digital Frame Grabber</vt:lpstr>
      <vt:lpstr>Image Filter N x N</vt:lpstr>
      <vt:lpstr>Image Filter N x N</vt:lpstr>
      <vt:lpstr>Image Filter N x N</vt:lpstr>
      <vt:lpstr>Image Filter N x N</vt:lpstr>
      <vt:lpstr>Distributed Arithmetic</vt:lpstr>
      <vt:lpstr>MACs vs. Distributed Arithmetic</vt:lpstr>
      <vt:lpstr>MACs – Distributed Arithmetic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Control</dc:title>
  <dc:creator>Richard Haskell</dc:creator>
  <cp:lastModifiedBy>Darrin Hanna</cp:lastModifiedBy>
  <cp:revision>101</cp:revision>
  <dcterms:created xsi:type="dcterms:W3CDTF">1999-06-10T02:23:26Z</dcterms:created>
  <dcterms:modified xsi:type="dcterms:W3CDTF">2025-01-30T23:58:54Z</dcterms:modified>
</cp:coreProperties>
</file>