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6"/>
  </p:handoutMasterIdLst>
  <p:sldIdLst>
    <p:sldId id="256" r:id="rId2"/>
    <p:sldId id="284" r:id="rId3"/>
    <p:sldId id="304" r:id="rId4"/>
    <p:sldId id="285" r:id="rId5"/>
    <p:sldId id="516" r:id="rId6"/>
    <p:sldId id="286" r:id="rId7"/>
    <p:sldId id="517" r:id="rId8"/>
    <p:sldId id="518" r:id="rId9"/>
    <p:sldId id="305" r:id="rId10"/>
    <p:sldId id="306" r:id="rId11"/>
    <p:sldId id="319" r:id="rId12"/>
    <p:sldId id="337" r:id="rId13"/>
    <p:sldId id="283" r:id="rId14"/>
    <p:sldId id="338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87" r:id="rId28"/>
    <p:sldId id="320" r:id="rId29"/>
    <p:sldId id="321" r:id="rId30"/>
    <p:sldId id="322" r:id="rId31"/>
    <p:sldId id="323" r:id="rId32"/>
    <p:sldId id="324" r:id="rId33"/>
    <p:sldId id="325" r:id="rId34"/>
    <p:sldId id="326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0929"/>
  </p:normalViewPr>
  <p:slideViewPr>
    <p:cSldViewPr>
      <p:cViewPr varScale="1">
        <p:scale>
          <a:sx n="79" d="100"/>
          <a:sy n="79" d="100"/>
        </p:scale>
        <p:origin x="187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7DAB357-0A8E-6DEC-A8C6-C24FC6199F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DF15393-AF77-BA43-E488-34F0913B9B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6A71799-7AB1-449B-033F-A1609CC583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B056B609-7B54-45CE-A6D8-EAAA060446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A3E8BA33-57F5-4C0F-9258-3D6235EE2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A1B56-26CD-D50B-4B91-06D639ECD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58EBF8-FF14-B3C9-6A84-A2E9D812D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C4F3-16B6-5084-4800-85798C4B0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CBAB2-6E20-4C9D-A590-8666AD65D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0515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08D350-9630-67A4-EDC6-E94F87400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2B1AC2-25BD-B2CD-8472-A3ABA6D9B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D65A33-E37E-3668-FB95-C3B4AD7A9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8DE8-672F-4BB7-A11C-F4A8B93606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46500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FC7FE-6292-775B-6EBB-36CA18C4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9ED39A-1107-54E1-0DE8-AD148EBFD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39EDC-9AA4-D9D2-2BAB-F344E7B83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1271C-5A49-4B76-A262-D64059869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90131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B09E11-B5AB-757F-5C22-046C7EA15A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17C99E-58F1-15BB-0F81-20417545F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EC3E1-52C6-E4CF-0C87-30DC9782B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29888-9344-4C0D-915A-274BDBBAD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7529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7B1137-ADA8-14D4-C094-989555C04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FC86B9-C6FA-4FCA-7832-5EDFFE20F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F56410-DFAC-EC95-F861-25D09AFF8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1BE98-48C7-4528-A72E-C52CF2166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62554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00AFA-7A36-5E4A-F593-848E02572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1124D-8D6E-E7BD-4A6F-DB82668E4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97C60-2E84-C32E-791C-B62EEE6DC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2A9DA-0EF4-404B-8DE0-C2548B593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797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3EE2BB-9876-6C2D-2A8D-37721C8E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B61203-F878-1AA3-BA04-4DFE09317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A60D64-F681-0223-EECF-EB95F4280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2F85-16CE-49E9-903F-F2C0C62D9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7982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08DA7A-05E4-BDE0-2012-B9D8A6110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7B15D3-3F99-AB06-BA9F-079D7696F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AFE07B-B9A3-E84A-56E6-08EDA0101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539C8-CEA7-4B29-8A07-9F6CAEC31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346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D1F8EF-736D-F84E-1FB2-80751909D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3DD1E6-2A31-A109-6A68-591E42E49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6611E5-37D3-3DF8-444A-FAD986BED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371D6-0396-4E69-91E8-E1BEDEF9C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7870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B318C-E027-CED4-408C-5F2E434CD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F4A17-C213-3360-F8E2-5B21CF35F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B57F6-845C-FC06-754C-C1BA9EC2C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820D7-9162-4912-9461-607A2E6E2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3624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76EE0-ADEF-0D3F-86F4-EB068909D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1507E-255E-8CD7-810B-4ED2F9DBBA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08E92-225C-5275-2756-201225949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00DD5-BBF3-4ACC-BDC3-332E5E93C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08762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5A215D-CB6E-D44F-BC6E-27FD77AF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9A443A-6230-C785-0321-E5F5C3BFB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58FF66-1F81-54B6-6854-FF33BF0940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9F1EB5-1BEB-F7F4-3DD5-08B5D3A28E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EA72E6-81AA-BE39-20A5-31B1E74A76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6CA89E-6E5A-4F40-AF5A-7C65B7C49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98CCE7-F0EE-1BC3-A219-0EE93407DA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Getting the Features</a:t>
            </a:r>
            <a:br>
              <a:rPr lang="en-US" altLang="en-US" sz="4400" dirty="0"/>
            </a:br>
            <a:r>
              <a:rPr lang="en-US" altLang="en-US" sz="4400" dirty="0"/>
              <a:t>for Problem-Solving</a:t>
            </a:r>
            <a:br>
              <a:rPr lang="en-US" altLang="en-US" sz="4400" dirty="0"/>
            </a:br>
            <a:br>
              <a:rPr lang="en-US" altLang="en-US" sz="4400" dirty="0"/>
            </a:br>
            <a:r>
              <a:rPr lang="en-US" altLang="en-US" sz="4400" dirty="0"/>
              <a:t>ECE 4740/5740</a:t>
            </a:r>
            <a:br>
              <a:rPr lang="en-US" altLang="en-US" sz="4400" dirty="0"/>
            </a:br>
            <a:br>
              <a:rPr lang="en-US" altLang="en-US" sz="4400" dirty="0"/>
            </a:br>
            <a:r>
              <a:rPr lang="en-US" altLang="en-US" sz="4400" dirty="0"/>
              <a:t>Professor Hanna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3AC1FBD-F90F-85AA-C4BB-04E85D4F6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</p:txBody>
      </p:sp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9498E973-EAA9-A53D-D231-CB27C8D89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Segmentation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9220" name="Picture 2" descr="Image for post">
            <a:extLst>
              <a:ext uri="{FF2B5EF4-FFF2-40B4-BE49-F238E27FC236}">
                <a16:creationId xmlns:a16="http://schemas.microsoft.com/office/drawing/2014/main" id="{3D92BEAC-FA26-CB82-DA28-FB5E14E1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333" r="5000" b="20000"/>
          <a:stretch>
            <a:fillRect/>
          </a:stretch>
        </p:blipFill>
        <p:spPr bwMode="auto">
          <a:xfrm>
            <a:off x="3676650" y="1552575"/>
            <a:ext cx="533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Image for post">
            <a:extLst>
              <a:ext uri="{FF2B5EF4-FFF2-40B4-BE49-F238E27FC236}">
                <a16:creationId xmlns:a16="http://schemas.microsoft.com/office/drawing/2014/main" id="{685919A9-ABBF-AE18-8B36-7B82E956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6667" r="5000" b="21667"/>
          <a:stretch>
            <a:fillRect/>
          </a:stretch>
        </p:blipFill>
        <p:spPr bwMode="auto">
          <a:xfrm>
            <a:off x="3733800" y="3886200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DAF1AC8-A43F-5343-B06C-D5F4FAF72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</p:txBody>
      </p:sp>
      <p:sp>
        <p:nvSpPr>
          <p:cNvPr id="10243" name="Content Placeholder 4">
            <a:extLst>
              <a:ext uri="{FF2B5EF4-FFF2-40B4-BE49-F238E27FC236}">
                <a16:creationId xmlns:a16="http://schemas.microsoft.com/office/drawing/2014/main" id="{92814CFE-ECE5-93F2-8D75-C8054A389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Segmentation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10244" name="Group 6148">
            <a:extLst>
              <a:ext uri="{FF2B5EF4-FFF2-40B4-BE49-F238E27FC236}">
                <a16:creationId xmlns:a16="http://schemas.microsoft.com/office/drawing/2014/main" id="{3F28F0DD-7FEB-CFE1-4D66-AC7F7F08B8E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22475"/>
            <a:ext cx="5216525" cy="4311650"/>
            <a:chOff x="2624667" y="677333"/>
            <a:chExt cx="6707184" cy="5386388"/>
          </a:xfrm>
        </p:grpSpPr>
        <p:pic>
          <p:nvPicPr>
            <p:cNvPr id="10245" name="图片 12" descr="C:\Users\Yang Liu\Desktop\Fig1.tif">
              <a:extLst>
                <a:ext uri="{FF2B5EF4-FFF2-40B4-BE49-F238E27FC236}">
                  <a16:creationId xmlns:a16="http://schemas.microsoft.com/office/drawing/2014/main" id="{E5E82BDD-EBED-9AF0-FF2B-DFE07FD55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587" y="746654"/>
              <a:ext cx="5829995" cy="49260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284DEC-439A-5368-516E-04B98C5D97B1}"/>
                </a:ext>
              </a:extLst>
            </p:cNvPr>
            <p:cNvCxnSpPr>
              <a:cxnSpLocks/>
            </p:cNvCxnSpPr>
            <p:nvPr/>
          </p:nvCxnSpPr>
          <p:spPr>
            <a:xfrm>
              <a:off x="5868038" y="677333"/>
              <a:ext cx="8165" cy="5316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42C569-A0F7-B621-D95E-DDC9BBD3C8C1}"/>
                </a:ext>
              </a:extLst>
            </p:cNvPr>
            <p:cNvCxnSpPr>
              <a:cxnSpLocks/>
            </p:cNvCxnSpPr>
            <p:nvPr/>
          </p:nvCxnSpPr>
          <p:spPr>
            <a:xfrm>
              <a:off x="4382089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EA2631-CFF6-0E33-7C9D-CCCC06C2E39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278" y="746746"/>
              <a:ext cx="1020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5B889E-AD92-8803-F4BA-F4BEF68D2C84}"/>
                </a:ext>
              </a:extLst>
            </p:cNvPr>
            <p:cNvCxnSpPr>
              <a:cxnSpLocks/>
            </p:cNvCxnSpPr>
            <p:nvPr/>
          </p:nvCxnSpPr>
          <p:spPr>
            <a:xfrm>
              <a:off x="4014684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1EC12C-C394-14B4-EB25-0950AA306C35}"/>
                </a:ext>
              </a:extLst>
            </p:cNvPr>
            <p:cNvCxnSpPr>
              <a:cxnSpLocks/>
            </p:cNvCxnSpPr>
            <p:nvPr/>
          </p:nvCxnSpPr>
          <p:spPr>
            <a:xfrm>
              <a:off x="3290078" y="677333"/>
              <a:ext cx="8165" cy="5316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9E48A7-B919-579C-A5E2-80BD6AF72ABE}"/>
                </a:ext>
              </a:extLst>
            </p:cNvPr>
            <p:cNvCxnSpPr>
              <a:cxnSpLocks/>
            </p:cNvCxnSpPr>
            <p:nvPr/>
          </p:nvCxnSpPr>
          <p:spPr>
            <a:xfrm>
              <a:off x="4765823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1218FC-BB0A-FD72-6E6B-04E00B085F1A}"/>
                </a:ext>
              </a:extLst>
            </p:cNvPr>
            <p:cNvCxnSpPr>
              <a:cxnSpLocks/>
            </p:cNvCxnSpPr>
            <p:nvPr/>
          </p:nvCxnSpPr>
          <p:spPr>
            <a:xfrm>
              <a:off x="5145475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94DED3-5E4B-3CD8-1E03-27E4E9B75B62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4" y="677333"/>
              <a:ext cx="8165" cy="5316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54A73A-70CB-AA79-D5FD-2B74A5259074}"/>
                </a:ext>
              </a:extLst>
            </p:cNvPr>
            <p:cNvCxnSpPr>
              <a:cxnSpLocks/>
            </p:cNvCxnSpPr>
            <p:nvPr/>
          </p:nvCxnSpPr>
          <p:spPr>
            <a:xfrm>
              <a:off x="8752167" y="677333"/>
              <a:ext cx="8165" cy="5316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D25E03-8232-01EB-ABB0-BA65C96798C8}"/>
                </a:ext>
              </a:extLst>
            </p:cNvPr>
            <p:cNvCxnSpPr>
              <a:cxnSpLocks/>
            </p:cNvCxnSpPr>
            <p:nvPr/>
          </p:nvCxnSpPr>
          <p:spPr>
            <a:xfrm>
              <a:off x="7268260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522884-D9AE-42BF-F994-EC4E5EA9F279}"/>
                </a:ext>
              </a:extLst>
            </p:cNvPr>
            <p:cNvCxnSpPr>
              <a:cxnSpLocks/>
            </p:cNvCxnSpPr>
            <p:nvPr/>
          </p:nvCxnSpPr>
          <p:spPr>
            <a:xfrm>
              <a:off x="6533450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152E74-696A-5E15-42F5-F901A88C9908}"/>
                </a:ext>
              </a:extLst>
            </p:cNvPr>
            <p:cNvCxnSpPr>
              <a:cxnSpLocks/>
            </p:cNvCxnSpPr>
            <p:nvPr/>
          </p:nvCxnSpPr>
          <p:spPr>
            <a:xfrm>
              <a:off x="6900855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1F9B1B-F5D4-0F66-C0C6-3F3BC2051AD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743" y="677333"/>
              <a:ext cx="8165" cy="5316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A64565-9C01-A157-4D0A-01E9D800FC8D}"/>
                </a:ext>
              </a:extLst>
            </p:cNvPr>
            <p:cNvCxnSpPr>
              <a:cxnSpLocks/>
            </p:cNvCxnSpPr>
            <p:nvPr/>
          </p:nvCxnSpPr>
          <p:spPr>
            <a:xfrm>
              <a:off x="7651994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CB229F-1F74-49B3-9DAC-0A9A14C47E3F}"/>
                </a:ext>
              </a:extLst>
            </p:cNvPr>
            <p:cNvCxnSpPr>
              <a:cxnSpLocks/>
            </p:cNvCxnSpPr>
            <p:nvPr/>
          </p:nvCxnSpPr>
          <p:spPr>
            <a:xfrm>
              <a:off x="8031646" y="746746"/>
              <a:ext cx="8165" cy="53169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E05E86-D8B5-DD8B-3452-DBF14C7C56E1}"/>
                </a:ext>
              </a:extLst>
            </p:cNvPr>
            <p:cNvCxnSpPr>
              <a:cxnSpLocks/>
            </p:cNvCxnSpPr>
            <p:nvPr/>
          </p:nvCxnSpPr>
          <p:spPr>
            <a:xfrm>
              <a:off x="8386804" y="677333"/>
              <a:ext cx="10205" cy="53169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932AC3-20AC-0CBE-E5E3-F484D92D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667" y="3207904"/>
              <a:ext cx="6325492" cy="178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3CB8D5-090C-CC7F-EBF0-9FD3C3B1C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667" y="1944602"/>
              <a:ext cx="6325492" cy="178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395240-6C80-25EE-16B4-E0F27F998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667" y="1311959"/>
              <a:ext cx="6325492" cy="178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DE6EFE-E416-0E1A-458A-21C016F72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667" y="1639189"/>
              <a:ext cx="6325492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64EA3C4-196D-AE40-0450-C5BD3AC61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77" y="1048193"/>
              <a:ext cx="6323450" cy="178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3B6088-F690-A1DD-92DE-C2AC3BDC4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477" y="2557412"/>
              <a:ext cx="6323450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A561C4-D331-F909-1A50-0F972BA0D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696" y="2242083"/>
              <a:ext cx="6323450" cy="178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ED65ED-D302-6B5C-5412-A1667E33F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2673" y="2874725"/>
              <a:ext cx="6325492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3961DC-F3A0-5FE2-822E-069C5B3E2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354" y="5655181"/>
              <a:ext cx="6325490" cy="178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EA47C3-D09A-9FCB-5C86-0E7361861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354" y="4391879"/>
              <a:ext cx="6325490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8EFC49-776E-23D8-575A-D99C992F9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354" y="3785018"/>
              <a:ext cx="6325490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EFFA4-C0F6-FEBF-AA8D-D1EF5A485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354" y="4086465"/>
              <a:ext cx="6325490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8A1872-26E2-ABBE-01D5-D50A039F0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164" y="3503402"/>
              <a:ext cx="6325490" cy="178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35C068-37D6-2DEF-C4C5-525A1037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164" y="5002706"/>
              <a:ext cx="6325490" cy="178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21D728-9B19-7ED4-6281-D78F3D5E1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382" y="4689360"/>
              <a:ext cx="6325492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6B55047-45F1-B8A3-C879-137B4F5262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361" y="5322002"/>
              <a:ext cx="6325490" cy="15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3885CD-2702-4E5C-9C77-60E38ED3C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Image Processing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A212355-6E01-4A60-BCAD-9C656F259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altLang="en-US" dirty="0"/>
              <a:t>2D Signal Processing = Image Processing</a:t>
            </a:r>
          </a:p>
          <a:p>
            <a:r>
              <a:rPr lang="en-US" altLang="en-US" dirty="0"/>
              <a:t>Filtering</a:t>
            </a:r>
          </a:p>
          <a:p>
            <a:pPr lvl="1"/>
            <a:r>
              <a:rPr lang="en-US" altLang="en-US" dirty="0"/>
              <a:t>Uses convolution in two dimensions</a:t>
            </a:r>
          </a:p>
          <a:p>
            <a:r>
              <a:rPr lang="en-US" altLang="en-US" dirty="0"/>
              <a:t>Pixels – grayscale 0 to 255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A6C03-3180-4BF0-B025-F48AFA83B89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408560"/>
          <a:ext cx="6096000" cy="273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8411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021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4942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3052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2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2316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2471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926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933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3068172"/>
                    </a:ext>
                  </a:extLst>
                </a:gridCol>
              </a:tblGrid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11080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1493032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92561707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344633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764727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69272784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8134506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628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886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3885CD-2702-4E5C-9C77-60E38ED3C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Image Processing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A212355-6E01-4A60-BCAD-9C656F259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altLang="en-US" dirty="0"/>
              <a:t>Filtering</a:t>
            </a:r>
          </a:p>
          <a:p>
            <a:pPr marL="0" indent="0">
              <a:buNone/>
            </a:pPr>
            <a:r>
              <a:rPr lang="en-US" altLang="en-US" dirty="0"/>
              <a:t>Filter: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New Image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A6C03-3180-4BF0-B025-F48AFA83B89B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008608"/>
          <a:ext cx="6096000" cy="273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8411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021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4942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3052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2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2316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2471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926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933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3068172"/>
                    </a:ext>
                  </a:extLst>
                </a:gridCol>
              </a:tblGrid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11080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1493032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92561707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344633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764727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69272784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8134506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62802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498623-217C-4F44-8DB0-625CA65BD0C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331720"/>
          <a:ext cx="1752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096885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585485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663870527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32688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5989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35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11E17C-8670-4A48-8CF3-2993291B8265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959632"/>
          <a:ext cx="6096000" cy="273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8411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021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4942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3052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2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2316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2471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926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933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3068172"/>
                    </a:ext>
                  </a:extLst>
                </a:gridCol>
              </a:tblGrid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11080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60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1493032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92561707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344633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764727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69272784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8134506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62802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9856E3-09F2-4EDD-B7D5-E0041F9E90E6}"/>
              </a:ext>
            </a:extLst>
          </p:cNvPr>
          <p:cNvGraphicFramePr>
            <a:graphicFrameLocks noGrp="1"/>
          </p:cNvGraphicFramePr>
          <p:nvPr/>
        </p:nvGraphicFramePr>
        <p:xfrm>
          <a:off x="2920753" y="1066800"/>
          <a:ext cx="1748901" cy="948431"/>
        </p:xfrm>
        <a:graphic>
          <a:graphicData uri="http://schemas.openxmlformats.org/drawingml/2006/table">
            <a:tbl>
              <a:tblPr/>
              <a:tblGrid>
                <a:gridCol w="1748901">
                  <a:extLst>
                    <a:ext uri="{9D8B030D-6E8A-4147-A177-3AD203B41FA5}">
                      <a16:colId xmlns:a16="http://schemas.microsoft.com/office/drawing/2014/main" val="1445630672"/>
                    </a:ext>
                  </a:extLst>
                </a:gridCol>
              </a:tblGrid>
              <a:tr h="948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45092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FB67597-33D6-433E-9417-5538E8AF3EA9}"/>
              </a:ext>
            </a:extLst>
          </p:cNvPr>
          <p:cNvSpPr/>
          <p:nvPr/>
        </p:nvSpPr>
        <p:spPr bwMode="auto">
          <a:xfrm>
            <a:off x="3505200" y="1356360"/>
            <a:ext cx="609600" cy="32004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6869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3885CD-2702-4E5C-9C77-60E38ED3C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Image Processing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A212355-6E01-4A60-BCAD-9C656F259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altLang="en-US" dirty="0"/>
              <a:t>Filtering</a:t>
            </a:r>
          </a:p>
          <a:p>
            <a:pPr marL="0" indent="0">
              <a:buNone/>
            </a:pPr>
            <a:r>
              <a:rPr lang="en-US" altLang="en-US" dirty="0"/>
              <a:t>Filter: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New Image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A6C03-3180-4BF0-B025-F48AFA83B89B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008608"/>
          <a:ext cx="6096000" cy="273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8411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021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4942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3052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2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2316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2471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926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933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3068172"/>
                    </a:ext>
                  </a:extLst>
                </a:gridCol>
              </a:tblGrid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11080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1493032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92561707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344633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764727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69272784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8134506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62802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498623-217C-4F44-8DB0-625CA65BD0C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331720"/>
          <a:ext cx="1752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0096885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585485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663870527"/>
                    </a:ext>
                  </a:extLst>
                </a:gridCol>
              </a:tblGrid>
              <a:tr h="3539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32688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59890"/>
                  </a:ext>
                </a:extLst>
              </a:tr>
              <a:tr h="3539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35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11E17C-8670-4A48-8CF3-2993291B8265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959632"/>
          <a:ext cx="6096000" cy="273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8411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021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4942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3052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2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23164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24717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926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933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3068172"/>
                    </a:ext>
                  </a:extLst>
                </a:gridCol>
              </a:tblGrid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3411080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84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1493032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92561707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344633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476472731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269272784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781345066"/>
                  </a:ext>
                </a:extLst>
              </a:tr>
              <a:tr h="34129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62802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9856E3-09F2-4EDD-B7D5-E0041F9E90E6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1066800"/>
          <a:ext cx="1748901" cy="948431"/>
        </p:xfrm>
        <a:graphic>
          <a:graphicData uri="http://schemas.openxmlformats.org/drawingml/2006/table">
            <a:tbl>
              <a:tblPr/>
              <a:tblGrid>
                <a:gridCol w="1748901">
                  <a:extLst>
                    <a:ext uri="{9D8B030D-6E8A-4147-A177-3AD203B41FA5}">
                      <a16:colId xmlns:a16="http://schemas.microsoft.com/office/drawing/2014/main" val="1445630672"/>
                    </a:ext>
                  </a:extLst>
                </a:gridCol>
              </a:tblGrid>
              <a:tr h="948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45092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FB67597-33D6-433E-9417-5538E8AF3EA9}"/>
              </a:ext>
            </a:extLst>
          </p:cNvPr>
          <p:cNvSpPr/>
          <p:nvPr/>
        </p:nvSpPr>
        <p:spPr bwMode="auto">
          <a:xfrm>
            <a:off x="4089647" y="1356360"/>
            <a:ext cx="609600" cy="32004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2701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7B99F7D-246D-6912-5D3C-D44686D25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Image Processing</a:t>
            </a:r>
          </a:p>
        </p:txBody>
      </p:sp>
      <p:sp>
        <p:nvSpPr>
          <p:cNvPr id="11267" name="Content Placeholder 7">
            <a:extLst>
              <a:ext uri="{FF2B5EF4-FFF2-40B4-BE49-F238E27FC236}">
                <a16:creationId xmlns:a16="http://schemas.microsoft.com/office/drawing/2014/main" id="{DEAA75D2-F56D-F99D-365D-D5C324E7D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268" name="Picture 18">
            <a:extLst>
              <a:ext uri="{FF2B5EF4-FFF2-40B4-BE49-F238E27FC236}">
                <a16:creationId xmlns:a16="http://schemas.microsoft.com/office/drawing/2014/main" id="{63288C0E-92B8-2273-A775-D26EC5F6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945063" cy="53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9E53384B-61CC-C74C-3AD0-9D57052E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>
            <a:extLst>
              <a:ext uri="{FF2B5EF4-FFF2-40B4-BE49-F238E27FC236}">
                <a16:creationId xmlns:a16="http://schemas.microsoft.com/office/drawing/2014/main" id="{0CECE9E3-2974-4CCA-3EF0-7FCDEAD8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>
            <a:extLst>
              <a:ext uri="{FF2B5EF4-FFF2-40B4-BE49-F238E27FC236}">
                <a16:creationId xmlns:a16="http://schemas.microsoft.com/office/drawing/2014/main" id="{39A2D7A3-8638-31A1-384D-F3763B02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9">
            <a:extLst>
              <a:ext uri="{FF2B5EF4-FFF2-40B4-BE49-F238E27FC236}">
                <a16:creationId xmlns:a16="http://schemas.microsoft.com/office/drawing/2014/main" id="{710C434C-5E35-3D58-6486-0F00ECEA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1">
            <a:extLst>
              <a:ext uri="{FF2B5EF4-FFF2-40B4-BE49-F238E27FC236}">
                <a16:creationId xmlns:a16="http://schemas.microsoft.com/office/drawing/2014/main" id="{05E89BCA-43D2-7C85-BC17-6BB4D08C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3">
            <a:extLst>
              <a:ext uri="{FF2B5EF4-FFF2-40B4-BE49-F238E27FC236}">
                <a16:creationId xmlns:a16="http://schemas.microsoft.com/office/drawing/2014/main" id="{0D4C1DA2-C62B-80B4-45CE-633E173F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5">
            <a:extLst>
              <a:ext uri="{FF2B5EF4-FFF2-40B4-BE49-F238E27FC236}">
                <a16:creationId xmlns:a16="http://schemas.microsoft.com/office/drawing/2014/main" id="{8A903B9A-B822-DFDB-FB26-CE82C348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>
            <a:extLst>
              <a:ext uri="{FF2B5EF4-FFF2-40B4-BE49-F238E27FC236}">
                <a16:creationId xmlns:a16="http://schemas.microsoft.com/office/drawing/2014/main" id="{6A3F0FE4-7510-B4F1-54CC-C1B61F09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9">
            <a:extLst>
              <a:ext uri="{FF2B5EF4-FFF2-40B4-BE49-F238E27FC236}">
                <a16:creationId xmlns:a16="http://schemas.microsoft.com/office/drawing/2014/main" id="{7D0A9B0E-71A7-880D-6785-4135B369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8D4751-3FFE-3D62-B557-6DACDA470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Image Processing</a:t>
            </a:r>
          </a:p>
        </p:txBody>
      </p:sp>
      <p:sp>
        <p:nvSpPr>
          <p:cNvPr id="12291" name="Content Placeholder 7">
            <a:extLst>
              <a:ext uri="{FF2B5EF4-FFF2-40B4-BE49-F238E27FC236}">
                <a16:creationId xmlns:a16="http://schemas.microsoft.com/office/drawing/2014/main" id="{D90CFD60-72A7-C405-761F-BE1D739AA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A9222E61-8A57-D5E7-6683-9B90BFDD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233488"/>
            <a:ext cx="4991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 descr="Vd-Orig.png">
            <a:extLst>
              <a:ext uri="{FF2B5EF4-FFF2-40B4-BE49-F238E27FC236}">
                <a16:creationId xmlns:a16="http://schemas.microsoft.com/office/drawing/2014/main" id="{70DA0FA7-97E6-9016-26D4-1509B1CD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Vd-Edge1.png">
            <a:extLst>
              <a:ext uri="{FF2B5EF4-FFF2-40B4-BE49-F238E27FC236}">
                <a16:creationId xmlns:a16="http://schemas.microsoft.com/office/drawing/2014/main" id="{A645FA5E-BEBA-F9B9-2727-FBACBE6B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Vd-Edge2.png">
            <a:extLst>
              <a:ext uri="{FF2B5EF4-FFF2-40B4-BE49-F238E27FC236}">
                <a16:creationId xmlns:a16="http://schemas.microsoft.com/office/drawing/2014/main" id="{34796037-9C17-63E3-4E8A-E5342B15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9" descr="Vd-Edge3.png">
            <a:extLst>
              <a:ext uri="{FF2B5EF4-FFF2-40B4-BE49-F238E27FC236}">
                <a16:creationId xmlns:a16="http://schemas.microsoft.com/office/drawing/2014/main" id="{13CC2D2A-864F-563C-AC4F-6F2C0276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1" descr="Vd-Sharp.png">
            <a:extLst>
              <a:ext uri="{FF2B5EF4-FFF2-40B4-BE49-F238E27FC236}">
                <a16:creationId xmlns:a16="http://schemas.microsoft.com/office/drawing/2014/main" id="{3C6EEBF3-94A7-28BF-C3CA-9A304AB1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3" descr="Vd-Blur2.png">
            <a:extLst>
              <a:ext uri="{FF2B5EF4-FFF2-40B4-BE49-F238E27FC236}">
                <a16:creationId xmlns:a16="http://schemas.microsoft.com/office/drawing/2014/main" id="{5C2C9866-829C-F7D8-B1BE-1D223F46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5" descr="Vd-Blur1.png">
            <a:extLst>
              <a:ext uri="{FF2B5EF4-FFF2-40B4-BE49-F238E27FC236}">
                <a16:creationId xmlns:a16="http://schemas.microsoft.com/office/drawing/2014/main" id="{D0904A33-C1D3-54A7-D498-E6FF485C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7" descr="Vd-Blur Gaussian 5x5.png">
            <a:extLst>
              <a:ext uri="{FF2B5EF4-FFF2-40B4-BE49-F238E27FC236}">
                <a16:creationId xmlns:a16="http://schemas.microsoft.com/office/drawing/2014/main" id="{D202558D-304B-8E4B-B128-6EE9C2BF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9" descr="Vd-Unsharp 5x5.png">
            <a:extLst>
              <a:ext uri="{FF2B5EF4-FFF2-40B4-BE49-F238E27FC236}">
                <a16:creationId xmlns:a16="http://schemas.microsoft.com/office/drawing/2014/main" id="{7ED18616-A041-A7AB-7712-905FC5B0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030B143-39AF-2D41-E2E6-9E905F6F2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How can we identify the light cars in this camera feed?</a:t>
            </a:r>
          </a:p>
        </p:txBody>
      </p:sp>
      <p:pic>
        <p:nvPicPr>
          <p:cNvPr id="13315" name="Picture 21" descr="https://www.mathworks.com/help/examples/images/win64/TrafficSegmentationExample_02.png">
            <a:extLst>
              <a:ext uri="{FF2B5EF4-FFF2-40B4-BE49-F238E27FC236}">
                <a16:creationId xmlns:a16="http://schemas.microsoft.com/office/drawing/2014/main" id="{B2920551-1530-0A8B-327B-92D2DE0D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286000"/>
            <a:ext cx="49752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1" descr="https://www.mathworks.com/help/examples/images/win64/TrafficSegmentationExample_03.png">
            <a:extLst>
              <a:ext uri="{FF2B5EF4-FFF2-40B4-BE49-F238E27FC236}">
                <a16:creationId xmlns:a16="http://schemas.microsoft.com/office/drawing/2014/main" id="{88548485-12E7-7C66-0E4E-0355E2A4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4302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3" descr="https://www.mathworks.com/help/examples/images/win64/TrafficSegmentationExample_04.png">
            <a:extLst>
              <a:ext uri="{FF2B5EF4-FFF2-40B4-BE49-F238E27FC236}">
                <a16:creationId xmlns:a16="http://schemas.microsoft.com/office/drawing/2014/main" id="{67AF44DE-5F0A-DAED-4C32-BA98950F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114800"/>
            <a:ext cx="31813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4C1153-01A7-FC99-045F-A68F26B769E4}"/>
              </a:ext>
            </a:extLst>
          </p:cNvPr>
          <p:cNvSpPr txBox="1"/>
          <p:nvPr/>
        </p:nvSpPr>
        <p:spPr>
          <a:xfrm>
            <a:off x="6934200" y="176579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378B7-EA8A-82B1-2BC9-738DBA542DFF}"/>
              </a:ext>
            </a:extLst>
          </p:cNvPr>
          <p:cNvSpPr txBox="1"/>
          <p:nvPr/>
        </p:nvSpPr>
        <p:spPr>
          <a:xfrm>
            <a:off x="6324600" y="4724400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Morphological</a:t>
            </a:r>
          </a:p>
          <a:p>
            <a:r>
              <a:rPr lang="en-US" dirty="0"/>
              <a:t>Operation - Erode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31350B-137C-EA4D-B8CE-0FC419FF2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15363" name="Content Placeholder 7">
            <a:extLst>
              <a:ext uri="{FF2B5EF4-FFF2-40B4-BE49-F238E27FC236}">
                <a16:creationId xmlns:a16="http://schemas.microsoft.com/office/drawing/2014/main" id="{1D2752DB-0CA2-9ED7-D9C2-125CA5CB2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Structuring Elements – what size area on which to operate </a:t>
            </a:r>
          </a:p>
        </p:txBody>
      </p:sp>
      <p:pic>
        <p:nvPicPr>
          <p:cNvPr id="15364" name="Picture 21" descr="https://www.cs.auckland.ac.nz/courses/compsci773s1c/lectures/ImageProcessing-html/morph-stru-elem.gif">
            <a:extLst>
              <a:ext uri="{FF2B5EF4-FFF2-40B4-BE49-F238E27FC236}">
                <a16:creationId xmlns:a16="http://schemas.microsoft.com/office/drawing/2014/main" id="{AA016BA1-B112-A3D4-2FF8-D7B8F5F0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8388"/>
            <a:ext cx="5715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3" descr="https://www.cs.auckland.ac.nz/courses/compsci773s1c/lectures/ImageProcessing-html/morph-hit-fit.gif">
            <a:extLst>
              <a:ext uri="{FF2B5EF4-FFF2-40B4-BE49-F238E27FC236}">
                <a16:creationId xmlns:a16="http://schemas.microsoft.com/office/drawing/2014/main" id="{8FD6A518-E740-1455-44B7-1E0F3777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97375"/>
            <a:ext cx="591978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7BD0976-C618-BEDA-14A3-74F1EADC0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0638"/>
            <a:ext cx="4343400" cy="1143001"/>
          </a:xfrm>
        </p:spPr>
        <p:txBody>
          <a:bodyPr/>
          <a:lstStyle/>
          <a:p>
            <a:pPr algn="l"/>
            <a:r>
              <a:rPr lang="en-US" altLang="en-US"/>
              <a:t>Data</a:t>
            </a:r>
          </a:p>
        </p:txBody>
      </p:sp>
      <p:sp>
        <p:nvSpPr>
          <p:cNvPr id="4099" name="TextBox 6">
            <a:extLst>
              <a:ext uri="{FF2B5EF4-FFF2-40B4-BE49-F238E27FC236}">
                <a16:creationId xmlns:a16="http://schemas.microsoft.com/office/drawing/2014/main" id="{E38339AA-8C26-DBF9-2A24-9788041EE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78125"/>
            <a:ext cx="45720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12001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001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 u="sng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Blood Tests for Certain Blood Characteristics</a:t>
            </a:r>
            <a:endParaRPr lang="en-US" altLang="en-US" sz="1600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1. BILIRUBIN  </a:t>
            </a:r>
            <a:r>
              <a:rPr lang="en-US" altLang="en-US" sz="1600" b="1" i="1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double</a:t>
            </a:r>
            <a:endParaRPr lang="en-US" altLang="en-US" sz="1600" b="1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2. ALK PHOSPHATE </a:t>
            </a:r>
            <a:r>
              <a:rPr lang="en-US" altLang="en-US" sz="1600" b="1" i="1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double</a:t>
            </a:r>
            <a:endParaRPr lang="en-US" altLang="en-US" sz="1600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3. SGOT </a:t>
            </a:r>
            <a:r>
              <a:rPr lang="en-US" altLang="en-US" sz="1600" b="1" i="1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double</a:t>
            </a:r>
            <a:endParaRPr lang="en-US" altLang="en-US" sz="1600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4. ALBUMIN </a:t>
            </a:r>
            <a:r>
              <a:rPr lang="en-US" altLang="en-US" sz="1600" b="1" i="1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double</a:t>
            </a:r>
            <a:endParaRPr lang="en-US" altLang="en-US" sz="1600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0" name="TextBox 8">
            <a:extLst>
              <a:ext uri="{FF2B5EF4-FFF2-40B4-BE49-F238E27FC236}">
                <a16:creationId xmlns:a16="http://schemas.microsoft.com/office/drawing/2014/main" id="{141095B4-C8CA-47A7-0877-80BD837B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2425"/>
            <a:ext cx="45720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12001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001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 u="sng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Symptom &amp; Medication Information</a:t>
            </a:r>
            <a:endParaRPr lang="en-US" altLang="en-US" sz="1600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4. STEROID: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5. ANTIVIRALS: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6. FATIGUE: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7. MALAISE: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8. ANOREXIA: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9. LIVER BIG: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10. LIVER FIRM: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11. SPLEEN PALPABLE: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12. SPIDERS: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13. ASCITES: 1 = no, 2 = yes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14. VARICES: 1 = no, 2 = yes</a:t>
            </a:r>
          </a:p>
        </p:txBody>
      </p:sp>
      <p:sp>
        <p:nvSpPr>
          <p:cNvPr id="4101" name="TextBox 10">
            <a:extLst>
              <a:ext uri="{FF2B5EF4-FFF2-40B4-BE49-F238E27FC236}">
                <a16:creationId xmlns:a16="http://schemas.microsoft.com/office/drawing/2014/main" id="{EF66CFED-203B-D6E1-62FB-263C2F8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54100"/>
            <a:ext cx="57531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 u="sng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Patient Information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0. PatientID </a:t>
            </a:r>
            <a:r>
              <a:rPr lang="en-US" altLang="en-US" sz="1600" b="1" i="1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(Primary Key)</a:t>
            </a:r>
            <a:endParaRPr lang="en-US" altLang="en-US" sz="1600">
              <a:latin typeface="Trebuchet MS" panose="020B0603020202020204" pitchFamily="34" charset="0"/>
              <a:ea typeface="STXinwei" panose="0201080004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1. ALIVE: 1 = DIE, 2 = LIVE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2. AGE: Number of years   </a:t>
            </a:r>
            <a:r>
              <a:rPr lang="en-US" altLang="en-US" sz="1600" b="1" i="1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integer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  <a:ea typeface="STXinwei" panose="02010800040101010101" pitchFamily="2" charset="-122"/>
                <a:cs typeface="Tahoma" panose="020B0604030504040204" pitchFamily="34" charset="0"/>
              </a:rPr>
              <a:t>	3. SEX: 1 = male, 2 = female</a:t>
            </a:r>
          </a:p>
        </p:txBody>
      </p:sp>
      <p:pic>
        <p:nvPicPr>
          <p:cNvPr id="4102" name="Picture 5">
            <a:extLst>
              <a:ext uri="{FF2B5EF4-FFF2-40B4-BE49-F238E27FC236}">
                <a16:creationId xmlns:a16="http://schemas.microsoft.com/office/drawing/2014/main" id="{0B3FC969-0B09-384A-DCBE-A13D8560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67238"/>
            <a:ext cx="59721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95E071-9F46-3067-D0A9-A5F52C83F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16387" name="Content Placeholder 7">
            <a:extLst>
              <a:ext uri="{FF2B5EF4-FFF2-40B4-BE49-F238E27FC236}">
                <a16:creationId xmlns:a16="http://schemas.microsoft.com/office/drawing/2014/main" id="{674C7975-29E2-8912-D987-BE1F2624D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Erosion - Fits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893DC3F6-1401-1803-0B3B-D21B5668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981200"/>
            <a:ext cx="61341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>
            <a:extLst>
              <a:ext uri="{FF2B5EF4-FFF2-40B4-BE49-F238E27FC236}">
                <a16:creationId xmlns:a16="http://schemas.microsoft.com/office/drawing/2014/main" id="{B647C58A-0420-496D-217F-C8F5508A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54181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16EDDAF-B735-DD68-450C-DEDD2C1C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17411" name="Content Placeholder 7">
            <a:extLst>
              <a:ext uri="{FF2B5EF4-FFF2-40B4-BE49-F238E27FC236}">
                <a16:creationId xmlns:a16="http://schemas.microsoft.com/office/drawing/2014/main" id="{48CC4923-2D25-B464-E2D0-900CA65F6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Dilation - Hits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028B0AEB-4680-A160-8922-793E4A9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752600"/>
            <a:ext cx="52609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A6D5D4F7-FE8B-0003-1323-5C46F68A9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3919538"/>
            <a:ext cx="528955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26F5C4C-D0A8-C4DF-AE81-3C2E7B808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18435" name="Content Placeholder 7">
            <a:extLst>
              <a:ext uri="{FF2B5EF4-FFF2-40B4-BE49-F238E27FC236}">
                <a16:creationId xmlns:a16="http://schemas.microsoft.com/office/drawing/2014/main" id="{08F147AE-5C77-17AF-2DAE-A08A41CE6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Opening</a:t>
            </a:r>
          </a:p>
          <a:p>
            <a:pPr lvl="1"/>
            <a:r>
              <a:rPr lang="en-US" altLang="en-US"/>
              <a:t>Erosion followed by a dilation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8E57FE2D-E9C5-DCC9-5545-BF107490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365375"/>
            <a:ext cx="5991225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C7E1C1-CC88-040C-AD09-97611E9DA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19459" name="Content Placeholder 7">
            <a:extLst>
              <a:ext uri="{FF2B5EF4-FFF2-40B4-BE49-F238E27FC236}">
                <a16:creationId xmlns:a16="http://schemas.microsoft.com/office/drawing/2014/main" id="{5E939321-DA8C-0BC7-63AF-385BC824B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Closing</a:t>
            </a:r>
          </a:p>
          <a:p>
            <a:pPr lvl="1"/>
            <a:r>
              <a:rPr lang="en-US" altLang="en-US"/>
              <a:t>Dilation followed by an erosion</a:t>
            </a: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6EBA5A58-7CAD-B853-CF74-BB868424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182813"/>
            <a:ext cx="5006975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>
            <a:extLst>
              <a:ext uri="{FF2B5EF4-FFF2-40B4-BE49-F238E27FC236}">
                <a16:creationId xmlns:a16="http://schemas.microsoft.com/office/drawing/2014/main" id="{0445CD94-AAF8-476E-C94A-880789D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267200"/>
            <a:ext cx="524351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09D899-49A7-7759-5750-EC4D2AC96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20483" name="Content Placeholder 7">
            <a:extLst>
              <a:ext uri="{FF2B5EF4-FFF2-40B4-BE49-F238E27FC236}">
                <a16:creationId xmlns:a16="http://schemas.microsoft.com/office/drawing/2014/main" id="{42D6D6E9-462F-6BFA-0373-0896DF769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LBP – Local Binary Patterns</a:t>
            </a:r>
          </a:p>
          <a:p>
            <a:pPr lvl="1"/>
            <a:r>
              <a:rPr lang="en-US" altLang="en-US"/>
              <a:t>Textures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A0E662EE-CF32-E4A4-2AAE-DB7A7F11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2438400"/>
            <a:ext cx="4254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3" descr="Image result for LBP texture">
            <a:extLst>
              <a:ext uri="{FF2B5EF4-FFF2-40B4-BE49-F238E27FC236}">
                <a16:creationId xmlns:a16="http://schemas.microsoft.com/office/drawing/2014/main" id="{E9DAB1E4-6BE9-62C0-A555-B5E37794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5302250"/>
            <a:ext cx="37719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5" descr="Image result for LBP texture">
            <a:extLst>
              <a:ext uri="{FF2B5EF4-FFF2-40B4-BE49-F238E27FC236}">
                <a16:creationId xmlns:a16="http://schemas.microsoft.com/office/drawing/2014/main" id="{F197A7B8-2428-B63E-77D0-23B4CABF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8"/>
            <a:ext cx="91440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6AF3683-96DF-F953-63F7-6E854A455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21507" name="Content Placeholder 7">
            <a:extLst>
              <a:ext uri="{FF2B5EF4-FFF2-40B4-BE49-F238E27FC236}">
                <a16:creationId xmlns:a16="http://schemas.microsoft.com/office/drawing/2014/main" id="{82878A77-46B7-F0C5-A814-CACC76D6A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LBP – Local Binary Patterns</a:t>
            </a:r>
          </a:p>
          <a:p>
            <a:pPr lvl="1"/>
            <a:r>
              <a:rPr lang="en-US" altLang="en-US"/>
              <a:t>Histograms</a:t>
            </a:r>
          </a:p>
          <a:p>
            <a:pPr lvl="1"/>
            <a:endParaRPr lang="en-US" altLang="en-US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E772DB80-6BD3-0297-B048-C09359CC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1600200"/>
            <a:ext cx="42529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5" descr="Image result for LBP texture">
            <a:extLst>
              <a:ext uri="{FF2B5EF4-FFF2-40B4-BE49-F238E27FC236}">
                <a16:creationId xmlns:a16="http://schemas.microsoft.com/office/drawing/2014/main" id="{E6B04DB7-6060-CB15-6C14-EBA5A408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038475"/>
            <a:ext cx="91440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B6E1B10-B351-37A0-1F44-DA4238751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Morphological Operations</a:t>
            </a:r>
          </a:p>
        </p:txBody>
      </p:sp>
      <p:sp>
        <p:nvSpPr>
          <p:cNvPr id="22531" name="Content Placeholder 7">
            <a:extLst>
              <a:ext uri="{FF2B5EF4-FFF2-40B4-BE49-F238E27FC236}">
                <a16:creationId xmlns:a16="http://schemas.microsoft.com/office/drawing/2014/main" id="{B99649A5-1F32-9E33-7140-08DE65E3F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4114800"/>
          </a:xfrm>
        </p:spPr>
        <p:txBody>
          <a:bodyPr/>
          <a:lstStyle/>
          <a:p>
            <a:r>
              <a:rPr lang="en-US" altLang="en-US"/>
              <a:t>HOG – Histogram of Gradients</a:t>
            </a:r>
          </a:p>
          <a:p>
            <a:pPr lvl="1"/>
            <a:r>
              <a:rPr lang="en-US" altLang="en-US"/>
              <a:t>How many “angles” are there?</a:t>
            </a:r>
          </a:p>
          <a:p>
            <a:pPr lvl="1"/>
            <a:r>
              <a:rPr lang="en-US" altLang="en-US"/>
              <a:t>In local areas or overall</a:t>
            </a:r>
          </a:p>
          <a:p>
            <a:pPr lvl="1"/>
            <a:endParaRPr lang="en-US" altLang="en-US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6857022E-30C3-0DC5-ED65-31A53304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743200"/>
            <a:ext cx="6753225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65B2F87-9391-BE2E-00F2-88508899C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HOG</a:t>
            </a:r>
          </a:p>
        </p:txBody>
      </p:sp>
      <p:sp>
        <p:nvSpPr>
          <p:cNvPr id="23555" name="Content Placeholder 4">
            <a:extLst>
              <a:ext uri="{FF2B5EF4-FFF2-40B4-BE49-F238E27FC236}">
                <a16:creationId xmlns:a16="http://schemas.microsoft.com/office/drawing/2014/main" id="{5E7DB05F-F5D9-C28C-3A77-80B61F1D6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6" name="Picture 7" descr="Hog_features">
            <a:extLst>
              <a:ext uri="{FF2B5EF4-FFF2-40B4-BE49-F238E27FC236}">
                <a16:creationId xmlns:a16="http://schemas.microsoft.com/office/drawing/2014/main" id="{F8C156B5-12FE-0F6D-E344-C12EA7F9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7120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35F60E9-B2B7-0F4D-4BCB-D3505736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4">
                <a:extLst>
                  <a:ext uri="{FF2B5EF4-FFF2-40B4-BE49-F238E27FC236}">
                    <a16:creationId xmlns:a16="http://schemas.microsoft.com/office/drawing/2014/main" id="{511CBD57-D10C-0A3B-D5A3-0B3A88D7895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3124200"/>
                <a:ext cx="7772400" cy="1905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Change in X direction(G</a:t>
                </a:r>
                <a:r>
                  <a:rPr lang="en-US" altLang="en-US" baseline="-25000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x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) = 89 – 78 = 11</a:t>
                </a:r>
              </a:p>
              <a:p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Change in Y direction(</a:t>
                </a:r>
                <a:r>
                  <a:rPr lang="en-US" altLang="en-US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y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) = 68 – 56 = 8</a:t>
                </a:r>
              </a:p>
              <a:p>
                <a:pPr algn="ctr"/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tan(Φ) = </a:t>
                </a:r>
                <a:r>
                  <a:rPr lang="en-US" altLang="en-US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y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 / G</a:t>
                </a:r>
                <a:r>
                  <a:rPr lang="en-US" altLang="en-US" baseline="-25000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x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 = 8 / 11</a:t>
                </a:r>
              </a:p>
              <a:p>
                <a:pPr algn="ctr"/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Φ = </a:t>
                </a:r>
                <a:r>
                  <a:rPr lang="en-US" altLang="en-US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atan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(</a:t>
                </a:r>
                <a:r>
                  <a:rPr lang="en-US" altLang="en-US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595858"/>
                    </a:solidFill>
                    <a:latin typeface="Roboto" panose="02000000000000000000" pitchFamily="2" charset="0"/>
                  </a:rPr>
                  <a:t>y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 / G</a:t>
                </a:r>
                <a:r>
                  <a:rPr lang="en-US" altLang="en-US" baseline="-25000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x</a:t>
                </a:r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) = 36°</a:t>
                </a:r>
              </a:p>
              <a:p>
                <a:pPr algn="ctr"/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solidFill>
                              <a:srgbClr val="595858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en-US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en-US" b="0" i="1" smtClean="0">
                            <a:solidFill>
                              <a:srgbClr val="59585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en-US" b="0" i="1" smtClean="0">
                                <a:solidFill>
                                  <a:srgbClr val="59585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en-US" dirty="0">
                    <a:solidFill>
                      <a:srgbClr val="595858"/>
                    </a:solidFill>
                    <a:latin typeface="Roboto" panose="02000000000000000000" pitchFamily="2" charset="0"/>
                  </a:rPr>
                  <a:t> = 13.6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4579" name="Content Placeholder 4">
                <a:extLst>
                  <a:ext uri="{FF2B5EF4-FFF2-40B4-BE49-F238E27FC236}">
                    <a16:creationId xmlns:a16="http://schemas.microsoft.com/office/drawing/2014/main" id="{511CBD57-D10C-0A3B-D5A3-0B3A88D78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124200"/>
                <a:ext cx="7772400" cy="1905000"/>
              </a:xfrm>
              <a:blipFill>
                <a:blip r:embed="rId2"/>
                <a:stretch>
                  <a:fillRect l="-2039" t="-4808" r="-1647" b="-84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80" name="Picture 2">
            <a:extLst>
              <a:ext uri="{FF2B5EF4-FFF2-40B4-BE49-F238E27FC236}">
                <a16:creationId xmlns:a16="http://schemas.microsoft.com/office/drawing/2014/main" id="{861D8D60-5A5A-07C5-433B-A66E0572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"/>
            <a:ext cx="28765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10011E8-D81F-508A-F248-0BFBB363B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</a:t>
            </a:r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C23F4ED7-F6D5-241A-52FE-FB3C70F8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817897B6-5BAD-5FD8-C30B-C1A9DC45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698625"/>
            <a:ext cx="61150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>
            <a:extLst>
              <a:ext uri="{FF2B5EF4-FFF2-40B4-BE49-F238E27FC236}">
                <a16:creationId xmlns:a16="http://schemas.microsoft.com/office/drawing/2014/main" id="{776B4841-D184-1720-D656-02BB6257B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257675"/>
            <a:ext cx="531495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CC604-96BA-EACE-52CC-D71C76756B5A}"/>
              </a:ext>
            </a:extLst>
          </p:cNvPr>
          <p:cNvSpPr txBox="1"/>
          <p:nvPr/>
        </p:nvSpPr>
        <p:spPr>
          <a:xfrm>
            <a:off x="6096000" y="481375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13.6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6D64B35-97C5-EDB9-0835-EAB640AAC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0638"/>
            <a:ext cx="4343400" cy="1143001"/>
          </a:xfrm>
        </p:spPr>
        <p:txBody>
          <a:bodyPr/>
          <a:lstStyle/>
          <a:p>
            <a:pPr algn="l"/>
            <a:r>
              <a:rPr lang="en-US" altLang="en-US"/>
              <a:t>Data</a:t>
            </a: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F45BCA61-3A60-9C9E-63AD-6739C246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0625"/>
            <a:ext cx="75755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67537-4255-E8AD-A687-187770572949}"/>
              </a:ext>
            </a:extLst>
          </p:cNvPr>
          <p:cNvSpPr txBox="1"/>
          <p:nvPr/>
        </p:nvSpPr>
        <p:spPr>
          <a:xfrm>
            <a:off x="1143000" y="4419600"/>
            <a:ext cx="3073400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Remove invalid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“Bin” or “Group”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Normalize data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87A478C-5199-EF0F-9900-E981E0115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</a:t>
            </a:r>
          </a:p>
        </p:txBody>
      </p:sp>
      <p:sp>
        <p:nvSpPr>
          <p:cNvPr id="26627" name="Content Placeholder 1">
            <a:extLst>
              <a:ext uri="{FF2B5EF4-FFF2-40B4-BE49-F238E27FC236}">
                <a16:creationId xmlns:a16="http://schemas.microsoft.com/office/drawing/2014/main" id="{7F9C261D-657A-B16D-6E25-AAD4E2EAD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C1D4A385-D909-F86C-5160-134302D6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2674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04063E9-40DC-12B8-495D-E2AECD4AE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Segmented HOG</a:t>
            </a:r>
          </a:p>
        </p:txBody>
      </p:sp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3EB42B4E-8C39-0532-72DF-EFC4FE210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2" name="Picture 2" descr="hog_feature">
            <a:extLst>
              <a:ext uri="{FF2B5EF4-FFF2-40B4-BE49-F238E27FC236}">
                <a16:creationId xmlns:a16="http://schemas.microsoft.com/office/drawing/2014/main" id="{252278B6-DF1D-2216-5147-1DADEEB1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4225"/>
            <a:ext cx="15621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 descr="hog_features">
            <a:extLst>
              <a:ext uri="{FF2B5EF4-FFF2-40B4-BE49-F238E27FC236}">
                <a16:creationId xmlns:a16="http://schemas.microsoft.com/office/drawing/2014/main" id="{B447172F-2B87-97E1-C93A-A71E9F55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06600"/>
            <a:ext cx="4306888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08EDED9-6FB4-A038-D0E8-10AA3EA18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Recognition</a:t>
            </a:r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FCC53D89-889B-D78D-4785-76600ED9C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8676" name="Picture 2" descr="Going beyond 99% — MNIST Handwritten Digits Recognition | by Jay Gupta |  Towards Data Science">
            <a:extLst>
              <a:ext uri="{FF2B5EF4-FFF2-40B4-BE49-F238E27FC236}">
                <a16:creationId xmlns:a16="http://schemas.microsoft.com/office/drawing/2014/main" id="{600E102B-5DB6-F22A-C2ED-7798E1BE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71675"/>
            <a:ext cx="7543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E3F48CE-B544-518C-8B23-74F23E505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9699" name="Picture 5" descr="A cat on a table looking at a picture on the wall&#10;&#10;Description automatically generated with low confidence">
            <a:extLst>
              <a:ext uri="{FF2B5EF4-FFF2-40B4-BE49-F238E27FC236}">
                <a16:creationId xmlns:a16="http://schemas.microsoft.com/office/drawing/2014/main" id="{95BCBA20-4AEA-0EB7-BD05-C24E005B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2971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A cat lying on a couch&#10;&#10;Description automatically generated with medium confidence">
            <a:extLst>
              <a:ext uri="{FF2B5EF4-FFF2-40B4-BE49-F238E27FC236}">
                <a16:creationId xmlns:a16="http://schemas.microsoft.com/office/drawing/2014/main" id="{E63B7768-E478-3A0F-CB44-88A95FE2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6700"/>
            <a:ext cx="72009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Content Placeholder 10">
            <a:extLst>
              <a:ext uri="{FF2B5EF4-FFF2-40B4-BE49-F238E27FC236}">
                <a16:creationId xmlns:a16="http://schemas.microsoft.com/office/drawing/2014/main" id="{E3401B65-67BC-18ED-3BF3-7893B36C4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3" descr="A picture containing indoor, mammal, cat, domestic cat&#10;&#10;Description automatically generated">
            <a:extLst>
              <a:ext uri="{FF2B5EF4-FFF2-40B4-BE49-F238E27FC236}">
                <a16:creationId xmlns:a16="http://schemas.microsoft.com/office/drawing/2014/main" id="{AF276686-C582-031B-AF06-1D28D109E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2667000"/>
            <a:ext cx="4114800" cy="3086100"/>
          </a:xfrm>
        </p:spPr>
      </p:pic>
      <p:sp>
        <p:nvSpPr>
          <p:cNvPr id="30723" name="Title 1">
            <a:extLst>
              <a:ext uri="{FF2B5EF4-FFF2-40B4-BE49-F238E27FC236}">
                <a16:creationId xmlns:a16="http://schemas.microsoft.com/office/drawing/2014/main" id="{E210BD99-6C1C-2A23-AA3B-E58C1CF88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0724" name="Picture 9" descr="A cat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5687E41E-F3CC-EE23-74BB-9F44659E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1200"/>
            <a:ext cx="3086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F1044E0-FB46-1E65-00BC-C4BD1E7E6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Images</a:t>
            </a: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6D3E0CF2-166E-E162-B973-E79AEB870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148" name="Picture 8" descr="Chicken on a free range farm">
            <a:extLst>
              <a:ext uri="{FF2B5EF4-FFF2-40B4-BE49-F238E27FC236}">
                <a16:creationId xmlns:a16="http://schemas.microsoft.com/office/drawing/2014/main" id="{74D10B04-B6F4-F149-6A2C-61398CC84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914400"/>
            <a:ext cx="21891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0" descr="Animals in farming: supporting 70 billion animals | World Animal Protection">
            <a:extLst>
              <a:ext uri="{FF2B5EF4-FFF2-40B4-BE49-F238E27FC236}">
                <a16:creationId xmlns:a16="http://schemas.microsoft.com/office/drawing/2014/main" id="{EF5D8890-F6B1-D18A-FB45-24D44C69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038600"/>
            <a:ext cx="37338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2" descr="Reef Fish Portrait Underwater Photography">
            <a:extLst>
              <a:ext uri="{FF2B5EF4-FFF2-40B4-BE49-F238E27FC236}">
                <a16:creationId xmlns:a16="http://schemas.microsoft.com/office/drawing/2014/main" id="{9ED33E2D-94A6-38AD-E2EC-AAA1807D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141663"/>
            <a:ext cx="2428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4" descr="900+ Free Tropical Fish &amp; Fish Images - Pixabay">
            <a:extLst>
              <a:ext uri="{FF2B5EF4-FFF2-40B4-BE49-F238E27FC236}">
                <a16:creationId xmlns:a16="http://schemas.microsoft.com/office/drawing/2014/main" id="{EA2EF3E6-733C-7636-45E6-7F71302DD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55788"/>
            <a:ext cx="2667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6" descr="An Introduction to Reef Fish Photography">
            <a:extLst>
              <a:ext uri="{FF2B5EF4-FFF2-40B4-BE49-F238E27FC236}">
                <a16:creationId xmlns:a16="http://schemas.microsoft.com/office/drawing/2014/main" id="{E159EB6D-8135-D5A2-9C12-B745D539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5008563"/>
            <a:ext cx="2743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8" descr="Why Are Finding Nemo and Finding Dory Such Enormous Hits?">
            <a:extLst>
              <a:ext uri="{FF2B5EF4-FFF2-40B4-BE49-F238E27FC236}">
                <a16:creationId xmlns:a16="http://schemas.microsoft.com/office/drawing/2014/main" id="{F36151AD-4057-A0BD-08F3-A3949E37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5514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665" y="1066800"/>
            <a:ext cx="55626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C1D99-437A-4D14-BEEE-B9530859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8392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Artificial Intelligence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08261-12AB-4CCA-AF00-C77F7D4D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6BA2F3-2E3D-98F6-7A6B-29AA2F838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4671"/>
            <a:ext cx="9144000" cy="542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CBE6F-3B1B-09E7-C1DA-A275A2AF7695}"/>
              </a:ext>
            </a:extLst>
          </p:cNvPr>
          <p:cNvSpPr/>
          <p:nvPr/>
        </p:nvSpPr>
        <p:spPr>
          <a:xfrm>
            <a:off x="6019800" y="4495800"/>
            <a:ext cx="2895600" cy="1143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1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5C78FF5-34BC-58D9-A40C-5D79000D5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</p:txBody>
      </p:sp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CB1C091C-7C40-D839-DF1B-2B9421F1E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Normalize Contrast and Lighting</a:t>
            </a:r>
          </a:p>
          <a:p>
            <a:r>
              <a:rPr lang="en-US" altLang="en-US" dirty="0"/>
              <a:t>Color Spaces or Grayscale</a:t>
            </a:r>
          </a:p>
          <a:p>
            <a:pPr lvl="1"/>
            <a:r>
              <a:rPr lang="en-US" altLang="en-US" dirty="0"/>
              <a:t>RGB, YUV, YIQ</a:t>
            </a:r>
          </a:p>
          <a:p>
            <a:r>
              <a:rPr lang="en-US" altLang="en-US" dirty="0"/>
              <a:t>Black and White</a:t>
            </a:r>
          </a:p>
          <a:p>
            <a:endParaRPr lang="en-US" altLang="en-US" dirty="0"/>
          </a:p>
        </p:txBody>
      </p:sp>
      <p:pic>
        <p:nvPicPr>
          <p:cNvPr id="7172" name="Picture 6">
            <a:extLst>
              <a:ext uri="{FF2B5EF4-FFF2-40B4-BE49-F238E27FC236}">
                <a16:creationId xmlns:a16="http://schemas.microsoft.com/office/drawing/2014/main" id="{AB6FC5E7-AD44-62FA-509A-985289E7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909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8">
            <a:extLst>
              <a:ext uri="{FF2B5EF4-FFF2-40B4-BE49-F238E27FC236}">
                <a16:creationId xmlns:a16="http://schemas.microsoft.com/office/drawing/2014/main" id="{2C870898-7801-C1D3-538F-0ED10EF0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76275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5C78FF5-34BC-58D9-A40C-5D79000D5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</p:txBody>
      </p:sp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CB1C091C-7C40-D839-DF1B-2B9421F1E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RGB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YIQ</a:t>
            </a:r>
          </a:p>
          <a:p>
            <a:pPr lvl="1"/>
            <a:r>
              <a:rPr lang="en-US" altLang="en-US" sz="2400" dirty="0"/>
              <a:t>Y: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Luminance, or brightness of the image. Colors increase in brightness as 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STIXGeneral"/>
              </a:rPr>
              <a:t>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increases.</a:t>
            </a:r>
          </a:p>
          <a:p>
            <a:pPr lvl="1"/>
            <a:r>
              <a:rPr lang="en-US" altLang="en-US" sz="2400" dirty="0">
                <a:solidFill>
                  <a:srgbClr val="212121"/>
                </a:solidFill>
                <a:latin typeface="Roboto" panose="02000000000000000000" pitchFamily="2" charset="0"/>
              </a:rPr>
              <a:t>I: 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In-phase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which is approximately the amount of blue or orange tones in the image. </a:t>
            </a:r>
          </a:p>
          <a:p>
            <a:pPr lvl="1"/>
            <a:r>
              <a:rPr lang="en-US" altLang="en-US" sz="2400" dirty="0">
                <a:solidFill>
                  <a:srgbClr val="212121"/>
                </a:solidFill>
                <a:latin typeface="Roboto" panose="02000000000000000000" pitchFamily="2" charset="0"/>
              </a:rPr>
              <a:t>Q: 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Quadrature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which is approximately the amount of green or purple tones in the image.</a:t>
            </a:r>
            <a:endParaRPr lang="en-US" altLang="en-US" sz="2400" dirty="0"/>
          </a:p>
        </p:txBody>
      </p:sp>
      <p:pic>
        <p:nvPicPr>
          <p:cNvPr id="1026" name="Picture 2" descr="transforming rgb to yiq">
            <a:extLst>
              <a:ext uri="{FF2B5EF4-FFF2-40B4-BE49-F238E27FC236}">
                <a16:creationId xmlns:a16="http://schemas.microsoft.com/office/drawing/2014/main" id="{FD41B9A7-5F58-8F00-D794-D664772C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45529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2713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660B3-25E1-E8BC-1F73-683EC962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359FD51-82C7-36C7-D4CF-F5B551850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</p:txBody>
      </p:sp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2D480FC4-A6CD-09BA-796F-65327A8DA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Let’s look at Lena in MATLAB</a:t>
            </a:r>
          </a:p>
          <a:p>
            <a:pPr lvl="1"/>
            <a:r>
              <a:rPr lang="en-US" altLang="en-US" dirty="0" err="1"/>
              <a:t>imread</a:t>
            </a:r>
            <a:r>
              <a:rPr lang="en-US" altLang="en-US" dirty="0"/>
              <a:t>  (RGB)</a:t>
            </a:r>
          </a:p>
          <a:p>
            <a:pPr lvl="1"/>
            <a:r>
              <a:rPr lang="en-US" altLang="en-US" dirty="0"/>
              <a:t>rgb2ntsc  (YIQ)</a:t>
            </a:r>
          </a:p>
          <a:p>
            <a:pPr lvl="1"/>
            <a:r>
              <a:rPr lang="en-US" altLang="en-US" dirty="0"/>
              <a:t>rgb2ycbcr  (</a:t>
            </a:r>
            <a:r>
              <a:rPr lang="en-US" altLang="en-US" dirty="0" err="1"/>
              <a:t>YCbCr</a:t>
            </a:r>
            <a:r>
              <a:rPr lang="en-US" altLang="en-US" dirty="0"/>
              <a:t>) 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17813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E7E5F08-F040-ECF5-FA1D-07EFFEB05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Preprocessing</a:t>
            </a:r>
          </a:p>
        </p:txBody>
      </p:sp>
      <p:sp>
        <p:nvSpPr>
          <p:cNvPr id="8195" name="Content Placeholder 4">
            <a:extLst>
              <a:ext uri="{FF2B5EF4-FFF2-40B4-BE49-F238E27FC236}">
                <a16:creationId xmlns:a16="http://schemas.microsoft.com/office/drawing/2014/main" id="{847B6975-5899-D048-FC0E-71D3181C4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Denoise</a:t>
            </a:r>
          </a:p>
          <a:p>
            <a:r>
              <a:rPr lang="en-US" altLang="en-US"/>
              <a:t>Resize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Object identification</a:t>
            </a:r>
          </a:p>
          <a:p>
            <a:pPr lvl="1"/>
            <a:r>
              <a:rPr lang="en-US" altLang="en-US"/>
              <a:t>Resize</a:t>
            </a:r>
          </a:p>
          <a:p>
            <a:endParaRPr lang="en-US" altLang="en-US"/>
          </a:p>
        </p:txBody>
      </p:sp>
      <p:pic>
        <p:nvPicPr>
          <p:cNvPr id="8196" name="Picture 2" descr="Image for post">
            <a:extLst>
              <a:ext uri="{FF2B5EF4-FFF2-40B4-BE49-F238E27FC236}">
                <a16:creationId xmlns:a16="http://schemas.microsoft.com/office/drawing/2014/main" id="{E74DA0AA-F006-2AB2-6CC3-250C712F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6666" r="6250" b="20000"/>
          <a:stretch>
            <a:fillRect/>
          </a:stretch>
        </p:blipFill>
        <p:spPr bwMode="auto">
          <a:xfrm>
            <a:off x="3505200" y="1752600"/>
            <a:ext cx="4875213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9176</TotalTime>
  <Words>799</Words>
  <Application>Microsoft Office PowerPoint</Application>
  <PresentationFormat>On-screen Show (4:3)</PresentationFormat>
  <Paragraphs>382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Cambria Math</vt:lpstr>
      <vt:lpstr>Roboto</vt:lpstr>
      <vt:lpstr>STIXGeneral</vt:lpstr>
      <vt:lpstr>Times New Roman</vt:lpstr>
      <vt:lpstr>Trebuchet MS</vt:lpstr>
      <vt:lpstr>Wingdings</vt:lpstr>
      <vt:lpstr>Blank Presentation</vt:lpstr>
      <vt:lpstr>Getting the Features for Problem-Solving  ECE 4740/5740  Professor Hanna</vt:lpstr>
      <vt:lpstr>Data</vt:lpstr>
      <vt:lpstr>Data</vt:lpstr>
      <vt:lpstr>Images</vt:lpstr>
      <vt:lpstr>PowerPoint Presentation</vt:lpstr>
      <vt:lpstr>Preprocessing</vt:lpstr>
      <vt:lpstr>Preprocessing</vt:lpstr>
      <vt:lpstr>Preprocessing</vt:lpstr>
      <vt:lpstr>Preprocessing</vt:lpstr>
      <vt:lpstr>Preprocessing</vt:lpstr>
      <vt:lpstr>Preprocessing</vt:lpstr>
      <vt:lpstr>Image Processing</vt:lpstr>
      <vt:lpstr>Image Processing</vt:lpstr>
      <vt:lpstr>Image Processing</vt:lpstr>
      <vt:lpstr>Image Processing</vt:lpstr>
      <vt:lpstr>Image Processing</vt:lpstr>
      <vt:lpstr>How can we identify the light cars in this camera feed?</vt:lpstr>
      <vt:lpstr>PowerPoint Presentation</vt:lpstr>
      <vt:lpstr>Morphological Operations</vt:lpstr>
      <vt:lpstr>Morphological Operations</vt:lpstr>
      <vt:lpstr>Morphological Operations</vt:lpstr>
      <vt:lpstr>Morphological Operations</vt:lpstr>
      <vt:lpstr>Morphological Operations</vt:lpstr>
      <vt:lpstr>Morphological Operations</vt:lpstr>
      <vt:lpstr>Morphological Operations</vt:lpstr>
      <vt:lpstr>Morphological Operations</vt:lpstr>
      <vt:lpstr>HOG</vt:lpstr>
      <vt:lpstr>HOG</vt:lpstr>
      <vt:lpstr>Histogram</vt:lpstr>
      <vt:lpstr>Histogram</vt:lpstr>
      <vt:lpstr>Segmented HOG</vt:lpstr>
      <vt:lpstr>Character Recognition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Control</dc:title>
  <dc:creator>Richard Haskell</dc:creator>
  <cp:lastModifiedBy>Darrin Hanna</cp:lastModifiedBy>
  <cp:revision>88</cp:revision>
  <dcterms:created xsi:type="dcterms:W3CDTF">1999-06-10T02:23:26Z</dcterms:created>
  <dcterms:modified xsi:type="dcterms:W3CDTF">2025-01-28T23:05:09Z</dcterms:modified>
</cp:coreProperties>
</file>