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7"/>
  </p:handout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2" r:id="rId10"/>
    <p:sldId id="340" r:id="rId11"/>
    <p:sldId id="346" r:id="rId12"/>
    <p:sldId id="341" r:id="rId13"/>
    <p:sldId id="343" r:id="rId14"/>
    <p:sldId id="344" r:id="rId15"/>
    <p:sldId id="345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333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D945F6B-01B8-4B35-86BC-37AFBCA728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9CCE9F3-7B3D-4849-9D95-0AE2C9DDDE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D90EFC4F-5112-4DA5-A693-8F3CFA8225A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1C2957C4-3061-4072-99BD-15E6172F80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81A189F-4FCE-4030-A8A0-9726CDDC28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1D4B28-B619-4FB6-8403-0E10970F8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5259CD-0311-4F41-9C96-B5ADBDA3E6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689EB3-EB78-46C9-8DF0-329400619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6C2F-4E9D-49C7-8626-B70078060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54400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EE79E8-E45C-4A09-9B7E-679E7975B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9C17E4-2BC6-424F-89E2-BA0D13FB2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C11DAD-1B96-45A6-91E4-C0028A0AE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7F3CC-8890-47A9-9A41-795B9E9A2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9172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A93281-7D09-44D3-A97A-DAAFAB7E6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6E943-D794-44E3-9171-53E3725A1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C188E9-2DC5-46DF-8FE0-8DCAA1BBB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D40DC-D543-4A8F-9723-8F6FCAC31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6657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9AA075-4D41-40ED-87E3-4CAE363268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A55AEF-23D9-4897-BCDC-8973899EC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0B704B-AC29-49B9-80E4-5CD24AA33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F9AA9-7F05-4F8E-B5F9-A9B17AF00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6542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E7E0C2-AC6B-42E6-A3DB-5C5BA8A68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BC9601-7E22-4BF3-915F-B5762B1D5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42FBBE-2ED4-4D02-83F6-D985F0D4F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B76E4-0F0A-4037-843A-94048FF181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74392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9C279-2EDD-4529-BC9C-0ABE17118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BABD4-4194-4EC8-8CE2-EBC6A7A8B8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09220-5151-41C5-AFEA-35DB832B3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3588C-1622-4D32-BD16-47F7380DAD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02011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3748D3-676F-4A8F-B767-0F7D0F54B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D94ABD-B936-4C37-9D5D-3F1AF6D69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0B8F08-E1F1-4028-84B1-92E252FB1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5A23B-3124-4E64-981C-6D3E76C53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3623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006DB3-B537-4BDB-B90B-12B094F11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3D75FA-4DA9-4149-8345-D5935E6C58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E19D28-B3E5-42E3-8EA5-4D43F784D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A2EC-A3DC-455B-8EA1-2697E47A9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22756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15D08B5-811F-46B2-81D8-0A7E1832F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D0DDC9-AAD7-4AF7-AEA1-47FDF73C88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83BFA5-2AEC-42C2-AB1E-3955747AA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FE27-E1C6-4539-BEEB-973169D8D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86526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88EF3-FC1C-4B41-8FE4-F3884ABF7D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55812-88F8-4B09-A656-451E9C0AB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497BC-0D75-40E6-80C9-793A1B94F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912F7-F76A-4CA6-86D7-7A78F012C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05572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ACF67-FD6B-43BC-848F-42E7DDFBF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46E42-3AA8-4CC7-ABC8-BF592A9A75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247D7-AE29-46B9-A895-23B8201CF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EF05-8534-4C90-93DE-5E367A7BB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74907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4A47F4-FF49-4734-AE30-40E42A539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116B80-5F4D-4796-A352-CF59A6DAB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836B2A-6D94-40E4-9AD1-C2A67C9875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EAD402-AFF1-483B-A1CC-39D574CD36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313026-A72D-4B30-BB12-2666051D8F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A9C42B1-FD0B-47D0-9704-B1139171E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7C54CCD-7994-49E3-8354-35B2B08AFF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Intro to Validation</a:t>
            </a:r>
            <a:br>
              <a:rPr lang="en-US" altLang="en-US" sz="4400" dirty="0"/>
            </a:br>
            <a:r>
              <a:rPr lang="en-US" altLang="en-US" sz="4400"/>
              <a:t>ECE 4740/5740</a:t>
            </a:r>
            <a:br>
              <a:rPr lang="en-US" altLang="en-US" sz="4400" dirty="0"/>
            </a:br>
            <a:r>
              <a:rPr lang="en-US" altLang="en-US" sz="4400" dirty="0"/>
              <a:t>Professor Hanna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Error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E0D6-B284-4C4F-BB70-47D44C3B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dirty="0"/>
              <a:t>150 samples, 50 of each iris type</a:t>
            </a:r>
          </a:p>
          <a:p>
            <a:pPr lvl="1"/>
            <a:r>
              <a:rPr lang="en-US" dirty="0"/>
              <a:t>Let’s say that we predicted</a:t>
            </a:r>
          </a:p>
          <a:p>
            <a:pPr lvl="2"/>
            <a:r>
              <a:rPr lang="en-US" dirty="0"/>
              <a:t>120 correctly</a:t>
            </a:r>
          </a:p>
          <a:p>
            <a:pPr lvl="2"/>
            <a:r>
              <a:rPr lang="en-US" dirty="0"/>
              <a:t>30 incorrectly</a:t>
            </a:r>
          </a:p>
          <a:p>
            <a:r>
              <a:rPr lang="en-US" dirty="0"/>
              <a:t>Error Rate = 30/150 = 0.2  (20%)</a:t>
            </a:r>
          </a:p>
          <a:p>
            <a:endParaRPr lang="en-US" dirty="0"/>
          </a:p>
          <a:p>
            <a:r>
              <a:rPr lang="en-US" dirty="0"/>
              <a:t>Limited View</a:t>
            </a:r>
          </a:p>
        </p:txBody>
      </p:sp>
    </p:spTree>
    <p:extLst>
      <p:ext uri="{BB962C8B-B14F-4D97-AF65-F5344CB8AC3E}">
        <p14:creationId xmlns:p14="http://schemas.microsoft.com/office/powerpoint/2010/main" val="22491639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029E9-8B60-71CF-15D4-B9B37E08A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F3DF6D-26EC-A13E-213F-DF937D812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Error Rate and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6D10-CAFA-F5B8-C5C7-5E9494DA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dirty="0"/>
              <a:t>Error Rate = 0.2  (20%)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B5236D9-2157-A35F-7DDD-0C4438BD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084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Iris Data – Decision Tree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DE17B-78E7-4491-9D2D-36CF2F57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328281" cy="399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DA93D9-92E6-B2E7-8DA9-20223468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77" y="1219200"/>
            <a:ext cx="3094045" cy="1677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877E8A-8A0A-6564-CCF4-3577F132A095}"/>
              </a:ext>
            </a:extLst>
          </p:cNvPr>
          <p:cNvSpPr/>
          <p:nvPr/>
        </p:nvSpPr>
        <p:spPr>
          <a:xfrm rot="1457387">
            <a:off x="958350" y="1507791"/>
            <a:ext cx="22964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88280-D96F-1EAC-47FF-C4BB1C00DBB5}"/>
              </a:ext>
            </a:extLst>
          </p:cNvPr>
          <p:cNvSpPr txBox="1"/>
          <p:nvPr/>
        </p:nvSpPr>
        <p:spPr>
          <a:xfrm>
            <a:off x="7391400" y="4648200"/>
            <a:ext cx="15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</a:t>
            </a:r>
          </a:p>
          <a:p>
            <a:r>
              <a:rPr lang="en-US" dirty="0"/>
              <a:t>Overfitting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9FB1DB-C072-D4C8-F5E0-D529FE488E80}"/>
              </a:ext>
            </a:extLst>
          </p:cNvPr>
          <p:cNvCxnSpPr/>
          <p:nvPr/>
        </p:nvCxnSpPr>
        <p:spPr bwMode="auto">
          <a:xfrm flipH="1">
            <a:off x="6934200" y="5638800"/>
            <a:ext cx="762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5C358-4646-D225-987F-BFD57F235F60}"/>
              </a:ext>
            </a:extLst>
          </p:cNvPr>
          <p:cNvSpPr txBox="1"/>
          <p:nvPr/>
        </p:nvSpPr>
        <p:spPr>
          <a:xfrm>
            <a:off x="7315199" y="2056504"/>
            <a:ext cx="164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Techniques Matter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B06890-C6C2-6D33-44DC-B94C5853AC28}"/>
              </a:ext>
            </a:extLst>
          </p:cNvPr>
          <p:cNvCxnSpPr/>
          <p:nvPr/>
        </p:nvCxnSpPr>
        <p:spPr bwMode="auto">
          <a:xfrm flipH="1">
            <a:off x="6019800" y="3124200"/>
            <a:ext cx="1295399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8D4-07A3-739F-7A26-DA72667C1BB8}"/>
              </a:ext>
            </a:extLst>
          </p:cNvPr>
          <p:cNvCxnSpPr/>
          <p:nvPr/>
        </p:nvCxnSpPr>
        <p:spPr bwMode="auto">
          <a:xfrm flipH="1">
            <a:off x="5943600" y="3124200"/>
            <a:ext cx="1371599" cy="2743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651421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Iris Data –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E0D6-B284-4C4F-BB70-47D44C3B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3A02E2-2034-4C29-BA51-1A11EB091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4010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Iris Data –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E0D6-B284-4C4F-BB70-47D44C3B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30C72B1-8BC0-47A8-972D-9EEF1FDC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" y="2895600"/>
            <a:ext cx="4559283" cy="334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5CA3B64-26FA-487E-86D2-7EA14531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54169"/>
            <a:ext cx="3853633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5437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Iris Data – Decision Tree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8DE17B-78E7-4491-9D2D-36CF2F57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42926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29C27-E224-4C91-A28A-8B24603B9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1637"/>
            <a:ext cx="8229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resubcost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resubLoss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t,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'Subtrees'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'all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cost,secost,ntermnodes,bestlevel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]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cvloss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t,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'Subtrees'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'all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plot(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ntermnodes,cost,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'b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-'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, ntermnodes,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resubcost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'r--’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figure(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gcf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00149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Validation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11B05-5699-48C8-BA97-49846871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Resubstitution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Hold-out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K-fold 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LOOCV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Random subsampling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Bootstrapping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Resubstitution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11B05-5699-48C8-BA97-49846871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5410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All of the training data is used for training the AI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Training data is </a:t>
            </a:r>
            <a:r>
              <a:rPr lang="en-US" sz="2800" dirty="0">
                <a:solidFill>
                  <a:srgbClr val="222635"/>
                </a:solidFill>
                <a:latin typeface="Cambria" panose="02040503050406030204" pitchFamily="18" charset="0"/>
              </a:rPr>
              <a:t>input into the trained AI model to determine an error rate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635"/>
                </a:solidFill>
                <a:latin typeface="Cambria" panose="02040503050406030204" pitchFamily="18" charset="0"/>
              </a:rPr>
              <a:t>Good for initially evaluating a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635"/>
                </a:solidFill>
                <a:latin typeface="Cambria" panose="02040503050406030204" pitchFamily="18" charset="0"/>
              </a:rPr>
              <a:t>Can the model predict it even when trained with it all?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635"/>
                </a:solidFill>
                <a:latin typeface="Cambria" panose="02040503050406030204" pitchFamily="18" charset="0"/>
              </a:rPr>
              <a:t>But for validation….</a:t>
            </a:r>
            <a:endParaRPr lang="en-US" sz="28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451BA-5BA8-7C42-42AD-4B6FBF430605}"/>
              </a:ext>
            </a:extLst>
          </p:cNvPr>
          <p:cNvSpPr/>
          <p:nvPr/>
        </p:nvSpPr>
        <p:spPr>
          <a:xfrm rot="20900612">
            <a:off x="3877173" y="5589549"/>
            <a:ext cx="2531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Sketchy</a:t>
            </a:r>
          </a:p>
        </p:txBody>
      </p:sp>
    </p:spTree>
    <p:extLst>
      <p:ext uri="{BB962C8B-B14F-4D97-AF65-F5344CB8AC3E}">
        <p14:creationId xmlns:p14="http://schemas.microsoft.com/office/powerpoint/2010/main" val="2221616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Holdout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11B05-5699-48C8-BA97-49846871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Data is split into two different datasets labeled as a training and a testing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This can be a 60/40 or 70/30 or 80/20 split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635"/>
                </a:solidFill>
                <a:latin typeface="Cambria" panose="02040503050406030204" pitchFamily="18" charset="0"/>
              </a:rPr>
              <a:t>Downside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Uneven distribution of different classes of data is found in training and test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Stratification:  create training and test dataset with equal distribution of different classes of data</a:t>
            </a:r>
            <a:endParaRPr lang="en-US" sz="40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1261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K-Fold Cross Validation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11B05-5699-48C8-BA97-49846871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Advantage: entire data is used for training and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Error rate of the model is average of the error rate of each iteration.</a:t>
            </a:r>
            <a:endParaRPr lang="en-US" sz="54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26" name="Picture 2" descr="K-fold cross-validation">
            <a:extLst>
              <a:ext uri="{FF2B5EF4-FFF2-40B4-BE49-F238E27FC236}">
                <a16:creationId xmlns:a16="http://schemas.microsoft.com/office/drawing/2014/main" id="{11CF0601-3D99-4765-9C6D-99C39D97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406140"/>
            <a:ext cx="60769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910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Leave-One-Out Cross-Validation (LOOCV)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11B05-5699-48C8-BA97-49846871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635"/>
                </a:solidFill>
                <a:latin typeface="Cambria" panose="02040503050406030204" pitchFamily="18" charset="0"/>
              </a:rPr>
              <a:t>A</a:t>
            </a: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ll of the data except one record is used for training and one record is used for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635"/>
                </a:solidFill>
                <a:latin typeface="Cambria" panose="02040503050406030204" pitchFamily="18" charset="0"/>
              </a:rPr>
              <a:t>P</a:t>
            </a: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rocess repeated N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635"/>
                </a:solidFill>
                <a:latin typeface="Cambria" panose="02040503050406030204" pitchFamily="18" charset="0"/>
              </a:rPr>
              <a:t>A</a:t>
            </a: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dvantage:  entire data is used for training and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635"/>
                </a:solidFill>
                <a:latin typeface="Cambria" panose="02040503050406030204" pitchFamily="18" charset="0"/>
              </a:rPr>
              <a:t>E</a:t>
            </a: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rror rate of the model is average of the error rate of each iteration</a:t>
            </a:r>
            <a:endParaRPr lang="en-US" sz="80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2050" name="Picture 2" descr="LOOCV validation technique">
            <a:extLst>
              <a:ext uri="{FF2B5EF4-FFF2-40B4-BE49-F238E27FC236}">
                <a16:creationId xmlns:a16="http://schemas.microsoft.com/office/drawing/2014/main" id="{ABDE1719-1357-45CA-930B-CA68E08D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14800"/>
            <a:ext cx="6105525" cy="26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22307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Random Subsampling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11B05-5699-48C8-BA97-49846871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Multiple sets of data are randomly chosen from the dataset and combined to form a test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635"/>
                </a:solidFill>
                <a:latin typeface="Cambria" panose="02040503050406030204" pitchFamily="18" charset="0"/>
              </a:rPr>
              <a:t>R</a:t>
            </a: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emaining data forms the training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Error rate of the model is the average of the error rate of each iteration</a:t>
            </a:r>
            <a:endParaRPr lang="en-US" sz="166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074" name="Picture 2" descr="random subsampling validation technique">
            <a:extLst>
              <a:ext uri="{FF2B5EF4-FFF2-40B4-BE49-F238E27FC236}">
                <a16:creationId xmlns:a16="http://schemas.microsoft.com/office/drawing/2014/main" id="{E8B34E40-3678-49D6-A596-C095F4C7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29125"/>
            <a:ext cx="6286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3842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111B05-5699-48C8-BA97-49846871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Training dataset is randomly selected with replacement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Remaining examples that were not selected for training are used for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635"/>
                </a:solidFill>
                <a:latin typeface="Cambria" panose="02040503050406030204" pitchFamily="18" charset="0"/>
              </a:rPr>
              <a:t>E</a:t>
            </a:r>
            <a:r>
              <a:rPr lang="en-US" sz="2400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rror rate of the model is average of the error rate of each iteration</a:t>
            </a:r>
            <a:endParaRPr lang="en-US" sz="28700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2" name="Picture 2" descr="bootstrapping validation technique">
            <a:extLst>
              <a:ext uri="{FF2B5EF4-FFF2-40B4-BE49-F238E27FC236}">
                <a16:creationId xmlns:a16="http://schemas.microsoft.com/office/drawing/2014/main" id="{0EF853AA-456B-4E07-8125-90D941A7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33800"/>
            <a:ext cx="4488185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90014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C172DD-2B9E-4826-9997-66D4780B8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Iris 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9EC20F-7095-40FF-B8DB-9E016952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57506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10771</TotalTime>
  <Words>393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Menlo</vt:lpstr>
      <vt:lpstr>Times New Roman</vt:lpstr>
      <vt:lpstr>Blank Presentation</vt:lpstr>
      <vt:lpstr>Intro to Validation ECE 4740/5740 Professor Hanna</vt:lpstr>
      <vt:lpstr>Validation</vt:lpstr>
      <vt:lpstr>Resubstitution</vt:lpstr>
      <vt:lpstr>Holdout</vt:lpstr>
      <vt:lpstr>K-Fold Cross Validation</vt:lpstr>
      <vt:lpstr>Leave-One-Out Cross-Validation (LOOCV)</vt:lpstr>
      <vt:lpstr>Random Subsampling</vt:lpstr>
      <vt:lpstr>Bootstrapping</vt:lpstr>
      <vt:lpstr>Iris Data</vt:lpstr>
      <vt:lpstr>Error Rate</vt:lpstr>
      <vt:lpstr>Error Rate and Confusion Matrix</vt:lpstr>
      <vt:lpstr>Iris Data – Decision Tree</vt:lpstr>
      <vt:lpstr>Iris Data – Decision Tree</vt:lpstr>
      <vt:lpstr>Iris Data – Decision Tree</vt:lpstr>
      <vt:lpstr>Iris Data – Decision Tree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Control</dc:title>
  <dc:creator>Darrin Hanna</dc:creator>
  <cp:lastModifiedBy>Darrin Hanna</cp:lastModifiedBy>
  <cp:revision>128</cp:revision>
  <dcterms:created xsi:type="dcterms:W3CDTF">1999-06-10T02:23:26Z</dcterms:created>
  <dcterms:modified xsi:type="dcterms:W3CDTF">2025-01-23T02:56:41Z</dcterms:modified>
</cp:coreProperties>
</file>