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256" r:id="rId2"/>
    <p:sldId id="516" r:id="rId3"/>
    <p:sldId id="517" r:id="rId4"/>
    <p:sldId id="333"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65" r:id="rId19"/>
    <p:sldId id="564" r:id="rId20"/>
    <p:sldId id="538" r:id="rId21"/>
    <p:sldId id="539" r:id="rId22"/>
    <p:sldId id="540" r:id="rId23"/>
    <p:sldId id="541" r:id="rId24"/>
    <p:sldId id="542" r:id="rId25"/>
    <p:sldId id="543" r:id="rId26"/>
    <p:sldId id="544" r:id="rId27"/>
    <p:sldId id="545" r:id="rId28"/>
    <p:sldId id="321"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2" r:id="rId46"/>
    <p:sldId id="566" r:id="rId47"/>
    <p:sldId id="567" r:id="rId48"/>
    <p:sldId id="563" r:id="rId4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9" d="100"/>
          <a:sy n="79" d="100"/>
        </p:scale>
        <p:origin x="222"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EF78923-9F95-26E0-7C8B-BD2D585E598F}"/>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ltLang="en-US"/>
          </a:p>
        </p:txBody>
      </p:sp>
      <p:sp>
        <p:nvSpPr>
          <p:cNvPr id="82947" name="Rectangle 3">
            <a:extLst>
              <a:ext uri="{FF2B5EF4-FFF2-40B4-BE49-F238E27FC236}">
                <a16:creationId xmlns:a16="http://schemas.microsoft.com/office/drawing/2014/main" id="{E31C8C1D-C6E6-B1EA-832A-6FD4E435CF16}"/>
              </a:ext>
            </a:extLst>
          </p:cNvPr>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ltLang="en-US"/>
          </a:p>
        </p:txBody>
      </p:sp>
      <p:sp>
        <p:nvSpPr>
          <p:cNvPr id="82948" name="Rectangle 4">
            <a:extLst>
              <a:ext uri="{FF2B5EF4-FFF2-40B4-BE49-F238E27FC236}">
                <a16:creationId xmlns:a16="http://schemas.microsoft.com/office/drawing/2014/main" id="{D0A88FA9-6349-2017-4520-A113B47B07FE}"/>
              </a:ext>
            </a:extLst>
          </p:cNvPr>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ltLang="en-US"/>
          </a:p>
        </p:txBody>
      </p:sp>
      <p:sp>
        <p:nvSpPr>
          <p:cNvPr id="82949" name="Rectangle 5">
            <a:extLst>
              <a:ext uri="{FF2B5EF4-FFF2-40B4-BE49-F238E27FC236}">
                <a16:creationId xmlns:a16="http://schemas.microsoft.com/office/drawing/2014/main" id="{88044927-BCCE-02A3-689D-E53498AE29AC}"/>
              </a:ext>
            </a:extLst>
          </p:cNvPr>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40E6DE4-966C-46DD-AC69-31CD607B95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749FDEB8-7810-458A-B244-8E4968ED1C0A}" type="datetimeFigureOut">
              <a:rPr lang="en-US" smtClean="0"/>
              <a:t>1/22/2025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F5B7829-E60D-42D3-87AB-2F6E58669BA4}" type="slidenum">
              <a:rPr lang="en-US" smtClean="0"/>
              <a:t>‹#›</a:t>
            </a:fld>
            <a:endParaRPr lang="en-US"/>
          </a:p>
        </p:txBody>
      </p:sp>
    </p:spTree>
    <p:extLst>
      <p:ext uri="{BB962C8B-B14F-4D97-AF65-F5344CB8AC3E}">
        <p14:creationId xmlns:p14="http://schemas.microsoft.com/office/powerpoint/2010/main" val="14281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D56C6693-3F8B-8C71-B93B-D7463AA7771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E1933EE-AF8D-51BB-AE11-C95ADC24D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F58E486-E09D-831A-6199-94421496A2B6}"/>
              </a:ext>
            </a:extLst>
          </p:cNvPr>
          <p:cNvSpPr>
            <a:spLocks noGrp="1" noChangeArrowheads="1"/>
          </p:cNvSpPr>
          <p:nvPr>
            <p:ph type="sldNum" sz="quarter" idx="12"/>
          </p:nvPr>
        </p:nvSpPr>
        <p:spPr>
          <a:ln/>
        </p:spPr>
        <p:txBody>
          <a:bodyPr/>
          <a:lstStyle>
            <a:lvl1pPr>
              <a:defRPr/>
            </a:lvl1pPr>
          </a:lstStyle>
          <a:p>
            <a:pPr>
              <a:defRPr/>
            </a:pPr>
            <a:fld id="{48692CBA-CCB0-4BB8-8BC5-C753C42EC677}" type="slidenum">
              <a:rPr lang="en-US" altLang="en-US"/>
              <a:pPr>
                <a:defRPr/>
              </a:pPr>
              <a:t>‹#›</a:t>
            </a:fld>
            <a:endParaRPr lang="en-US" altLang="en-US"/>
          </a:p>
        </p:txBody>
      </p:sp>
    </p:spTree>
    <p:extLst>
      <p:ext uri="{BB962C8B-B14F-4D97-AF65-F5344CB8AC3E}">
        <p14:creationId xmlns:p14="http://schemas.microsoft.com/office/powerpoint/2010/main" val="413380881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23ECE81-B1DF-D36D-8EBC-1D43F063D0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DF6894-AE9B-218D-10EF-E05EE32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B9A255-E4CC-D539-1846-C750E8130315}"/>
              </a:ext>
            </a:extLst>
          </p:cNvPr>
          <p:cNvSpPr>
            <a:spLocks noGrp="1" noChangeArrowheads="1"/>
          </p:cNvSpPr>
          <p:nvPr>
            <p:ph type="sldNum" sz="quarter" idx="12"/>
          </p:nvPr>
        </p:nvSpPr>
        <p:spPr>
          <a:ln/>
        </p:spPr>
        <p:txBody>
          <a:bodyPr/>
          <a:lstStyle>
            <a:lvl1pPr>
              <a:defRPr/>
            </a:lvl1pPr>
          </a:lstStyle>
          <a:p>
            <a:pPr>
              <a:defRPr/>
            </a:pPr>
            <a:fld id="{BB8DFF6C-1AA4-46B1-A6CC-CF1746B8C53E}" type="slidenum">
              <a:rPr lang="en-US" altLang="en-US"/>
              <a:pPr>
                <a:defRPr/>
              </a:pPr>
              <a:t>‹#›</a:t>
            </a:fld>
            <a:endParaRPr lang="en-US" altLang="en-US"/>
          </a:p>
        </p:txBody>
      </p:sp>
    </p:spTree>
    <p:extLst>
      <p:ext uri="{BB962C8B-B14F-4D97-AF65-F5344CB8AC3E}">
        <p14:creationId xmlns:p14="http://schemas.microsoft.com/office/powerpoint/2010/main" val="47876299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57B513-B252-F621-3385-1CDD35DA3C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FAD2F74-180D-DFA2-9EC7-484677ED12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30D6322-4DE5-6668-347A-3DAA5C1F2E2B}"/>
              </a:ext>
            </a:extLst>
          </p:cNvPr>
          <p:cNvSpPr>
            <a:spLocks noGrp="1" noChangeArrowheads="1"/>
          </p:cNvSpPr>
          <p:nvPr>
            <p:ph type="sldNum" sz="quarter" idx="12"/>
          </p:nvPr>
        </p:nvSpPr>
        <p:spPr>
          <a:ln/>
        </p:spPr>
        <p:txBody>
          <a:bodyPr/>
          <a:lstStyle>
            <a:lvl1pPr>
              <a:defRPr/>
            </a:lvl1pPr>
          </a:lstStyle>
          <a:p>
            <a:pPr>
              <a:defRPr/>
            </a:pPr>
            <a:fld id="{1E66DC8D-B08F-42DD-9EB1-72C209534A7F}" type="slidenum">
              <a:rPr lang="en-US" altLang="en-US"/>
              <a:pPr>
                <a:defRPr/>
              </a:pPr>
              <a:t>‹#›</a:t>
            </a:fld>
            <a:endParaRPr lang="en-US" altLang="en-US"/>
          </a:p>
        </p:txBody>
      </p:sp>
    </p:spTree>
    <p:extLst>
      <p:ext uri="{BB962C8B-B14F-4D97-AF65-F5344CB8AC3E}">
        <p14:creationId xmlns:p14="http://schemas.microsoft.com/office/powerpoint/2010/main" val="410314600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E56480-282A-210A-6311-12BECF8FBD0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73AE197-2E04-4344-6BBE-AE023F14B7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C177DEA-9BE6-0FD6-9AF5-824B62204C99}"/>
              </a:ext>
            </a:extLst>
          </p:cNvPr>
          <p:cNvSpPr>
            <a:spLocks noGrp="1" noChangeArrowheads="1"/>
          </p:cNvSpPr>
          <p:nvPr>
            <p:ph type="sldNum" sz="quarter" idx="12"/>
          </p:nvPr>
        </p:nvSpPr>
        <p:spPr>
          <a:ln/>
        </p:spPr>
        <p:txBody>
          <a:bodyPr/>
          <a:lstStyle>
            <a:lvl1pPr>
              <a:defRPr/>
            </a:lvl1pPr>
          </a:lstStyle>
          <a:p>
            <a:pPr>
              <a:defRPr/>
            </a:pPr>
            <a:fld id="{907DAD18-BE95-40AE-BBD7-99C0A42E62CD}" type="slidenum">
              <a:rPr lang="en-US" altLang="en-US"/>
              <a:pPr>
                <a:defRPr/>
              </a:pPr>
              <a:t>‹#›</a:t>
            </a:fld>
            <a:endParaRPr lang="en-US" altLang="en-US"/>
          </a:p>
        </p:txBody>
      </p:sp>
    </p:spTree>
    <p:extLst>
      <p:ext uri="{BB962C8B-B14F-4D97-AF65-F5344CB8AC3E}">
        <p14:creationId xmlns:p14="http://schemas.microsoft.com/office/powerpoint/2010/main" val="85761359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244D7719-38A7-7E39-9F91-055B535E1DE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1E19BC0-CBEA-AD1D-4FF9-544DBFC451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EE9B44A-7827-0916-0ACE-EF68F9145BC5}"/>
              </a:ext>
            </a:extLst>
          </p:cNvPr>
          <p:cNvSpPr>
            <a:spLocks noGrp="1" noChangeArrowheads="1"/>
          </p:cNvSpPr>
          <p:nvPr>
            <p:ph type="sldNum" sz="quarter" idx="12"/>
          </p:nvPr>
        </p:nvSpPr>
        <p:spPr>
          <a:ln/>
        </p:spPr>
        <p:txBody>
          <a:bodyPr/>
          <a:lstStyle>
            <a:lvl1pPr>
              <a:defRPr/>
            </a:lvl1pPr>
          </a:lstStyle>
          <a:p>
            <a:pPr>
              <a:defRPr/>
            </a:pPr>
            <a:fld id="{1886C45C-E891-4081-A262-F022121212CB}" type="slidenum">
              <a:rPr lang="en-US" altLang="en-US"/>
              <a:pPr>
                <a:defRPr/>
              </a:pPr>
              <a:t>‹#›</a:t>
            </a:fld>
            <a:endParaRPr lang="en-US" altLang="en-US"/>
          </a:p>
        </p:txBody>
      </p:sp>
    </p:spTree>
    <p:extLst>
      <p:ext uri="{BB962C8B-B14F-4D97-AF65-F5344CB8AC3E}">
        <p14:creationId xmlns:p14="http://schemas.microsoft.com/office/powerpoint/2010/main" val="30724718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012602F-01E8-BA11-62B3-FA4D7682832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0D3920-759D-D706-C49F-DA4AF7855E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5727D93-604A-2306-AC71-AA31D6796658}"/>
              </a:ext>
            </a:extLst>
          </p:cNvPr>
          <p:cNvSpPr>
            <a:spLocks noGrp="1" noChangeArrowheads="1"/>
          </p:cNvSpPr>
          <p:nvPr>
            <p:ph type="sldNum" sz="quarter" idx="12"/>
          </p:nvPr>
        </p:nvSpPr>
        <p:spPr>
          <a:ln/>
        </p:spPr>
        <p:txBody>
          <a:bodyPr/>
          <a:lstStyle>
            <a:lvl1pPr>
              <a:defRPr/>
            </a:lvl1pPr>
          </a:lstStyle>
          <a:p>
            <a:pPr>
              <a:defRPr/>
            </a:pPr>
            <a:fld id="{8C9AA755-FDC2-413C-97C3-11EC0EF0ED55}" type="slidenum">
              <a:rPr lang="en-US" altLang="en-US"/>
              <a:pPr>
                <a:defRPr/>
              </a:pPr>
              <a:t>‹#›</a:t>
            </a:fld>
            <a:endParaRPr lang="en-US" altLang="en-US"/>
          </a:p>
        </p:txBody>
      </p:sp>
    </p:spTree>
    <p:extLst>
      <p:ext uri="{BB962C8B-B14F-4D97-AF65-F5344CB8AC3E}">
        <p14:creationId xmlns:p14="http://schemas.microsoft.com/office/powerpoint/2010/main" val="17005661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7C63710-5C8F-F88F-67D5-AFE26D9032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DF3221BE-21F6-48BD-1E67-FFB503A9FC8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78A2BCEE-EA7A-6DAC-053D-8F607F5D0503}"/>
              </a:ext>
            </a:extLst>
          </p:cNvPr>
          <p:cNvSpPr>
            <a:spLocks noGrp="1" noChangeArrowheads="1"/>
          </p:cNvSpPr>
          <p:nvPr>
            <p:ph type="sldNum" sz="quarter" idx="12"/>
          </p:nvPr>
        </p:nvSpPr>
        <p:spPr>
          <a:ln/>
        </p:spPr>
        <p:txBody>
          <a:bodyPr/>
          <a:lstStyle>
            <a:lvl1pPr>
              <a:defRPr/>
            </a:lvl1pPr>
          </a:lstStyle>
          <a:p>
            <a:pPr>
              <a:defRPr/>
            </a:pPr>
            <a:fld id="{B85FD3EE-B188-481F-9461-9E728FE15D25}" type="slidenum">
              <a:rPr lang="en-US" altLang="en-US"/>
              <a:pPr>
                <a:defRPr/>
              </a:pPr>
              <a:t>‹#›</a:t>
            </a:fld>
            <a:endParaRPr lang="en-US" altLang="en-US"/>
          </a:p>
        </p:txBody>
      </p:sp>
    </p:spTree>
    <p:extLst>
      <p:ext uri="{BB962C8B-B14F-4D97-AF65-F5344CB8AC3E}">
        <p14:creationId xmlns:p14="http://schemas.microsoft.com/office/powerpoint/2010/main" val="147898739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7B30A47-C934-3FAF-5411-B52FE9FB46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73D35DFB-19D0-B355-9ECB-D5AAA5F5F5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651940C-7E23-5957-B27C-FF0162DBCE9F}"/>
              </a:ext>
            </a:extLst>
          </p:cNvPr>
          <p:cNvSpPr>
            <a:spLocks noGrp="1" noChangeArrowheads="1"/>
          </p:cNvSpPr>
          <p:nvPr>
            <p:ph type="sldNum" sz="quarter" idx="12"/>
          </p:nvPr>
        </p:nvSpPr>
        <p:spPr>
          <a:ln/>
        </p:spPr>
        <p:txBody>
          <a:bodyPr/>
          <a:lstStyle>
            <a:lvl1pPr>
              <a:defRPr/>
            </a:lvl1pPr>
          </a:lstStyle>
          <a:p>
            <a:pPr>
              <a:defRPr/>
            </a:pPr>
            <a:fld id="{327E3FEC-9B43-49F6-86D5-451CE9A07A87}" type="slidenum">
              <a:rPr lang="en-US" altLang="en-US"/>
              <a:pPr>
                <a:defRPr/>
              </a:pPr>
              <a:t>‹#›</a:t>
            </a:fld>
            <a:endParaRPr lang="en-US" altLang="en-US"/>
          </a:p>
        </p:txBody>
      </p:sp>
    </p:spTree>
    <p:extLst>
      <p:ext uri="{BB962C8B-B14F-4D97-AF65-F5344CB8AC3E}">
        <p14:creationId xmlns:p14="http://schemas.microsoft.com/office/powerpoint/2010/main" val="96853059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08777E8-8F30-3670-C268-B0A15A0A2E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392FE9DD-E9BB-AEE9-13BE-537D3A2B078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34F17C9-E47F-0AA1-B6B3-9E79E695498B}"/>
              </a:ext>
            </a:extLst>
          </p:cNvPr>
          <p:cNvSpPr>
            <a:spLocks noGrp="1" noChangeArrowheads="1"/>
          </p:cNvSpPr>
          <p:nvPr>
            <p:ph type="sldNum" sz="quarter" idx="12"/>
          </p:nvPr>
        </p:nvSpPr>
        <p:spPr>
          <a:ln/>
        </p:spPr>
        <p:txBody>
          <a:bodyPr/>
          <a:lstStyle>
            <a:lvl1pPr>
              <a:defRPr/>
            </a:lvl1pPr>
          </a:lstStyle>
          <a:p>
            <a:pPr>
              <a:defRPr/>
            </a:pPr>
            <a:fld id="{4191F072-53C2-4BF2-9DB3-FAD759D3DB16}" type="slidenum">
              <a:rPr lang="en-US" altLang="en-US"/>
              <a:pPr>
                <a:defRPr/>
              </a:pPr>
              <a:t>‹#›</a:t>
            </a:fld>
            <a:endParaRPr lang="en-US" altLang="en-US"/>
          </a:p>
        </p:txBody>
      </p:sp>
    </p:spTree>
    <p:extLst>
      <p:ext uri="{BB962C8B-B14F-4D97-AF65-F5344CB8AC3E}">
        <p14:creationId xmlns:p14="http://schemas.microsoft.com/office/powerpoint/2010/main" val="192320340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C4C87E6-34A5-E292-48C0-67051162F9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CCBBF0C-DC24-B5C0-1480-3072527A8D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64EA2B8-EE20-E71C-9594-8B51D322D69E}"/>
              </a:ext>
            </a:extLst>
          </p:cNvPr>
          <p:cNvSpPr>
            <a:spLocks noGrp="1" noChangeArrowheads="1"/>
          </p:cNvSpPr>
          <p:nvPr>
            <p:ph type="sldNum" sz="quarter" idx="12"/>
          </p:nvPr>
        </p:nvSpPr>
        <p:spPr>
          <a:ln/>
        </p:spPr>
        <p:txBody>
          <a:bodyPr/>
          <a:lstStyle>
            <a:lvl1pPr>
              <a:defRPr/>
            </a:lvl1pPr>
          </a:lstStyle>
          <a:p>
            <a:pPr>
              <a:defRPr/>
            </a:pPr>
            <a:fld id="{B7DB04A1-2C5D-40F2-A445-FFFD896B8C28}" type="slidenum">
              <a:rPr lang="en-US" altLang="en-US"/>
              <a:pPr>
                <a:defRPr/>
              </a:pPr>
              <a:t>‹#›</a:t>
            </a:fld>
            <a:endParaRPr lang="en-US" altLang="en-US"/>
          </a:p>
        </p:txBody>
      </p:sp>
    </p:spTree>
    <p:extLst>
      <p:ext uri="{BB962C8B-B14F-4D97-AF65-F5344CB8AC3E}">
        <p14:creationId xmlns:p14="http://schemas.microsoft.com/office/powerpoint/2010/main" val="425771198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D014ED2-E7FC-E16C-C34B-82EAA810ED0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718343F-F3FF-102D-EAC6-337EF7BE83C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68D896B-3AD0-76A9-C33E-0EF8E00634B6}"/>
              </a:ext>
            </a:extLst>
          </p:cNvPr>
          <p:cNvSpPr>
            <a:spLocks noGrp="1" noChangeArrowheads="1"/>
          </p:cNvSpPr>
          <p:nvPr>
            <p:ph type="sldNum" sz="quarter" idx="12"/>
          </p:nvPr>
        </p:nvSpPr>
        <p:spPr>
          <a:ln/>
        </p:spPr>
        <p:txBody>
          <a:bodyPr/>
          <a:lstStyle>
            <a:lvl1pPr>
              <a:defRPr/>
            </a:lvl1pPr>
          </a:lstStyle>
          <a:p>
            <a:pPr>
              <a:defRPr/>
            </a:pPr>
            <a:fld id="{BDF41660-707B-4F8A-9B57-37E9038BB4AA}" type="slidenum">
              <a:rPr lang="en-US" altLang="en-US"/>
              <a:pPr>
                <a:defRPr/>
              </a:pPr>
              <a:t>‹#›</a:t>
            </a:fld>
            <a:endParaRPr lang="en-US" altLang="en-US"/>
          </a:p>
        </p:txBody>
      </p:sp>
    </p:spTree>
    <p:extLst>
      <p:ext uri="{BB962C8B-B14F-4D97-AF65-F5344CB8AC3E}">
        <p14:creationId xmlns:p14="http://schemas.microsoft.com/office/powerpoint/2010/main" val="368077502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4598BD-2A75-49E0-D456-CFBE5CA8EA4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29E2A82-1CB1-D65D-CFA4-700FE8C238E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A79BD14-6DAC-BE6B-46E2-9D1AE07D42DF}"/>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a:extLst>
              <a:ext uri="{FF2B5EF4-FFF2-40B4-BE49-F238E27FC236}">
                <a16:creationId xmlns:a16="http://schemas.microsoft.com/office/drawing/2014/main" id="{D435B83D-971F-6B2C-01B2-50840B70E1A7}"/>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a:extLst>
              <a:ext uri="{FF2B5EF4-FFF2-40B4-BE49-F238E27FC236}">
                <a16:creationId xmlns:a16="http://schemas.microsoft.com/office/drawing/2014/main" id="{58AD0605-D0CC-757E-59FE-9D8CAD80E2F4}"/>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4761A59-DBCE-491C-8D74-A55E54AF586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AF78DB9-3DEC-5534-FAAA-2EC6796AB7E2}"/>
              </a:ext>
            </a:extLst>
          </p:cNvPr>
          <p:cNvSpPr>
            <a:spLocks noGrp="1" noChangeArrowheads="1"/>
          </p:cNvSpPr>
          <p:nvPr>
            <p:ph type="ctrTitle"/>
          </p:nvPr>
        </p:nvSpPr>
        <p:spPr>
          <a:xfrm>
            <a:off x="685800" y="2286000"/>
            <a:ext cx="7772400" cy="1143000"/>
          </a:xfrm>
        </p:spPr>
        <p:txBody>
          <a:bodyPr anchor="ctr"/>
          <a:lstStyle/>
          <a:p>
            <a:r>
              <a:rPr lang="en-US" altLang="en-US" sz="4400" dirty="0"/>
              <a:t>Decision Trees</a:t>
            </a:r>
            <a:br>
              <a:rPr lang="en-US" altLang="en-US" sz="4400" dirty="0"/>
            </a:br>
            <a:r>
              <a:rPr lang="en-US" altLang="en-US" sz="4400" dirty="0"/>
              <a:t>Regression Trees</a:t>
            </a:r>
            <a:br>
              <a:rPr lang="en-US" altLang="en-US" sz="4400" dirty="0"/>
            </a:br>
            <a:r>
              <a:rPr lang="en-US" altLang="en-US" sz="4400" dirty="0"/>
              <a:t>ECE 4740/5740</a:t>
            </a:r>
            <a:br>
              <a:rPr lang="en-US" altLang="en-US" sz="4400" dirty="0"/>
            </a:br>
            <a:r>
              <a:rPr lang="en-US" altLang="en-US" sz="4400" dirty="0"/>
              <a:t>Professor Hanna</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Entropy-based splitting</a:t>
            </a:r>
          </a:p>
          <a:p>
            <a:r>
              <a:rPr lang="en-US" altLang="en-US" dirty="0">
                <a:solidFill>
                  <a:srgbClr val="222222"/>
                </a:solidFill>
                <a:latin typeface="Source Sans Pro" panose="020B0503030403020204" pitchFamily="34" charset="0"/>
              </a:rPr>
              <a:t>Given a binary categorization, </a:t>
            </a:r>
            <a:r>
              <a:rPr lang="en-US" altLang="en-US" i="1" dirty="0">
                <a:solidFill>
                  <a:srgbClr val="222222"/>
                </a:solidFill>
                <a:latin typeface="Source Sans Pro" panose="020B0503030403020204" pitchFamily="34" charset="0"/>
              </a:rPr>
              <a:t>C</a:t>
            </a:r>
            <a:r>
              <a:rPr lang="en-US" altLang="en-US" dirty="0">
                <a:solidFill>
                  <a:srgbClr val="222222"/>
                </a:solidFill>
                <a:latin typeface="Source Sans Pro" panose="020B0503030403020204" pitchFamily="34" charset="0"/>
              </a:rPr>
              <a:t>, and a set of examples, </a:t>
            </a:r>
            <a:r>
              <a:rPr lang="en-US" altLang="en-US" i="1" dirty="0">
                <a:solidFill>
                  <a:srgbClr val="222222"/>
                </a:solidFill>
                <a:latin typeface="Source Sans Pro" panose="020B0503030403020204" pitchFamily="34" charset="0"/>
              </a:rPr>
              <a:t>S</a:t>
            </a:r>
            <a:r>
              <a:rPr lang="en-US" altLang="en-US" dirty="0">
                <a:solidFill>
                  <a:srgbClr val="222222"/>
                </a:solidFill>
                <a:latin typeface="Source Sans Pro" panose="020B0503030403020204" pitchFamily="34" charset="0"/>
              </a:rPr>
              <a:t>, for which the proportion of examples categorized as positive by </a:t>
            </a:r>
            <a:r>
              <a:rPr lang="en-US" altLang="en-US" i="1" dirty="0">
                <a:solidFill>
                  <a:srgbClr val="222222"/>
                </a:solidFill>
                <a:latin typeface="Source Sans Pro" panose="020B0503030403020204" pitchFamily="34" charset="0"/>
              </a:rPr>
              <a:t>C</a:t>
            </a:r>
            <a:r>
              <a:rPr lang="en-US" altLang="en-US" dirty="0">
                <a:solidFill>
                  <a:srgbClr val="222222"/>
                </a:solidFill>
                <a:latin typeface="Source Sans Pro" panose="020B0503030403020204" pitchFamily="34" charset="0"/>
              </a:rPr>
              <a:t> is </a:t>
            </a:r>
            <a:r>
              <a:rPr lang="en-US" altLang="en-US" i="1" dirty="0">
                <a:solidFill>
                  <a:srgbClr val="222222"/>
                </a:solidFill>
                <a:latin typeface="Source Sans Pro" panose="020B0503030403020204" pitchFamily="34" charset="0"/>
              </a:rPr>
              <a:t>p</a:t>
            </a:r>
            <a:r>
              <a:rPr lang="en-US" altLang="en-US" i="1" baseline="-25000" dirty="0">
                <a:solidFill>
                  <a:srgbClr val="222222"/>
                </a:solidFill>
                <a:latin typeface="Source Sans Pro" panose="020B0503030403020204" pitchFamily="34" charset="0"/>
              </a:rPr>
              <a:t>+</a:t>
            </a:r>
            <a:r>
              <a:rPr lang="en-US" altLang="en-US" dirty="0">
                <a:solidFill>
                  <a:srgbClr val="222222"/>
                </a:solidFill>
                <a:latin typeface="Source Sans Pro" panose="020B0503030403020204" pitchFamily="34" charset="0"/>
              </a:rPr>
              <a:t>, and the proportion of examples categorized as negative by </a:t>
            </a:r>
            <a:r>
              <a:rPr lang="en-US" altLang="en-US" i="1" dirty="0">
                <a:solidFill>
                  <a:srgbClr val="222222"/>
                </a:solidFill>
                <a:latin typeface="Source Sans Pro" panose="020B0503030403020204" pitchFamily="34" charset="0"/>
              </a:rPr>
              <a:t>C</a:t>
            </a:r>
            <a:r>
              <a:rPr lang="en-US" altLang="en-US" dirty="0">
                <a:solidFill>
                  <a:srgbClr val="222222"/>
                </a:solidFill>
                <a:latin typeface="Source Sans Pro" panose="020B0503030403020204" pitchFamily="34" charset="0"/>
              </a:rPr>
              <a:t> is </a:t>
            </a:r>
            <a:r>
              <a:rPr lang="en-US" altLang="en-US" i="1" dirty="0">
                <a:solidFill>
                  <a:srgbClr val="222222"/>
                </a:solidFill>
                <a:latin typeface="Source Sans Pro" panose="020B0503030403020204" pitchFamily="34" charset="0"/>
              </a:rPr>
              <a:t>p</a:t>
            </a:r>
            <a:r>
              <a:rPr lang="en-US" altLang="en-US" i="1" baseline="-25000" dirty="0">
                <a:solidFill>
                  <a:srgbClr val="222222"/>
                </a:solidFill>
                <a:latin typeface="Source Sans Pro" panose="020B0503030403020204" pitchFamily="34" charset="0"/>
              </a:rPr>
              <a:t>-</a:t>
            </a:r>
            <a:r>
              <a:rPr lang="en-US" altLang="en-US" dirty="0">
                <a:solidFill>
                  <a:srgbClr val="222222"/>
                </a:solidFill>
                <a:latin typeface="Source Sans Pro" panose="020B0503030403020204" pitchFamily="34" charset="0"/>
              </a:rPr>
              <a:t>, then the entropy S is:</a:t>
            </a:r>
          </a:p>
          <a:p>
            <a:endParaRPr lang="en-US" altLang="en-US" dirty="0">
              <a:solidFill>
                <a:srgbClr val="222222"/>
              </a:solidFill>
              <a:latin typeface="Source Sans Pro" panose="020B0503030403020204" pitchFamily="34" charset="0"/>
            </a:endParaRPr>
          </a:p>
          <a:p>
            <a:r>
              <a:rPr lang="en-US" altLang="en-US" dirty="0">
                <a:solidFill>
                  <a:srgbClr val="222222"/>
                </a:solidFill>
                <a:latin typeface="Source Sans Pro" panose="020B0503030403020204" pitchFamily="34" charset="0"/>
              </a:rPr>
              <a:t>Characterizes the (</a:t>
            </a:r>
            <a:r>
              <a:rPr lang="en-US" altLang="en-US" dirty="0" err="1">
                <a:solidFill>
                  <a:srgbClr val="222222"/>
                </a:solidFill>
                <a:latin typeface="Source Sans Pro" panose="020B0503030403020204" pitchFamily="34" charset="0"/>
              </a:rPr>
              <a:t>im</a:t>
            </a:r>
            <a:r>
              <a:rPr lang="en-US" altLang="en-US" dirty="0">
                <a:solidFill>
                  <a:srgbClr val="222222"/>
                </a:solidFill>
                <a:latin typeface="Source Sans Pro" panose="020B0503030403020204" pitchFamily="34" charset="0"/>
              </a:rPr>
              <a:t>)purity of an arbitrary collection of examples</a:t>
            </a:r>
          </a:p>
          <a:p>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0DF8DA4-5F9B-B102-19BB-5245FBFB40EE}"/>
                  </a:ext>
                </a:extLst>
              </p:cNvPr>
              <p:cNvSpPr txBox="1"/>
              <p:nvPr/>
            </p:nvSpPr>
            <p:spPr>
              <a:xfrm>
                <a:off x="2057400" y="5345668"/>
                <a:ext cx="57047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00DF8DA4-5F9B-B102-19BB-5245FBFB40EE}"/>
                  </a:ext>
                </a:extLst>
              </p:cNvPr>
              <p:cNvSpPr txBox="1">
                <a:spLocks noRot="1" noChangeAspect="1" noMove="1" noResize="1" noEditPoints="1" noAdjustHandles="1" noChangeArrowheads="1" noChangeShapeType="1" noTextEdit="1"/>
              </p:cNvSpPr>
              <p:nvPr/>
            </p:nvSpPr>
            <p:spPr>
              <a:xfrm>
                <a:off x="2057400" y="5345668"/>
                <a:ext cx="5704703" cy="369332"/>
              </a:xfrm>
              <a:prstGeom prst="rect">
                <a:avLst/>
              </a:prstGeom>
              <a:blipFill>
                <a:blip r:embed="rId2"/>
                <a:stretch>
                  <a:fillRect l="-963" r="-1176" b="-34426"/>
                </a:stretch>
              </a:blipFill>
            </p:spPr>
            <p:txBody>
              <a:bodyPr/>
              <a:lstStyle/>
              <a:p>
                <a:r>
                  <a:rPr lang="en-US">
                    <a:noFill/>
                  </a:rPr>
                  <a:t> </a:t>
                </a:r>
              </a:p>
            </p:txBody>
          </p:sp>
        </mc:Fallback>
      </mc:AlternateContent>
    </p:spTree>
    <p:extLst>
      <p:ext uri="{BB962C8B-B14F-4D97-AF65-F5344CB8AC3E}">
        <p14:creationId xmlns:p14="http://schemas.microsoft.com/office/powerpoint/2010/main" val="2542576612"/>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For an arbitrary categorization of </a:t>
            </a:r>
            <a:r>
              <a:rPr lang="en-US" altLang="en-US" i="1" dirty="0">
                <a:solidFill>
                  <a:srgbClr val="222222"/>
                </a:solidFill>
                <a:latin typeface="Source Sans Pro" panose="020B0503030403020204" pitchFamily="34" charset="0"/>
              </a:rPr>
              <a:t>C</a:t>
            </a:r>
            <a:r>
              <a:rPr lang="en-US" altLang="en-US" dirty="0">
                <a:solidFill>
                  <a:srgbClr val="222222"/>
                </a:solidFill>
                <a:latin typeface="Source Sans Pro" panose="020B0503030403020204" pitchFamily="34" charset="0"/>
              </a:rPr>
              <a:t> into categories c</a:t>
            </a:r>
            <a:r>
              <a:rPr lang="en-US" altLang="en-US" baseline="-25000" dirty="0">
                <a:solidFill>
                  <a:srgbClr val="222222"/>
                </a:solidFill>
                <a:latin typeface="Source Sans Pro" panose="020B0503030403020204" pitchFamily="34" charset="0"/>
              </a:rPr>
              <a:t>1</a:t>
            </a:r>
            <a:r>
              <a:rPr lang="en-US" altLang="en-US" dirty="0">
                <a:solidFill>
                  <a:srgbClr val="222222"/>
                </a:solidFill>
                <a:latin typeface="Source Sans Pro" panose="020B0503030403020204" pitchFamily="34" charset="0"/>
              </a:rPr>
              <a:t>, …., </a:t>
            </a:r>
            <a:r>
              <a:rPr lang="en-US" altLang="en-US" dirty="0" err="1">
                <a:solidFill>
                  <a:srgbClr val="222222"/>
                </a:solidFill>
                <a:latin typeface="Source Sans Pro" panose="020B0503030403020204" pitchFamily="34" charset="0"/>
              </a:rPr>
              <a:t>c</a:t>
            </a:r>
            <a:r>
              <a:rPr lang="en-US" altLang="en-US" baseline="-25000" dirty="0" err="1">
                <a:solidFill>
                  <a:srgbClr val="222222"/>
                </a:solidFill>
                <a:latin typeface="Source Sans Pro" panose="020B0503030403020204" pitchFamily="34" charset="0"/>
              </a:rPr>
              <a:t>n</a:t>
            </a:r>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F26BFA-04F5-C406-5327-0FC34B7E2073}"/>
                  </a:ext>
                </a:extLst>
              </p:cNvPr>
              <p:cNvSpPr txBox="1"/>
              <p:nvPr/>
            </p:nvSpPr>
            <p:spPr>
              <a:xfrm>
                <a:off x="2667000" y="2924887"/>
                <a:ext cx="4097788"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3" name="TextBox 2">
                <a:extLst>
                  <a:ext uri="{FF2B5EF4-FFF2-40B4-BE49-F238E27FC236}">
                    <a16:creationId xmlns:a16="http://schemas.microsoft.com/office/drawing/2014/main" id="{CEF26BFA-04F5-C406-5327-0FC34B7E2073}"/>
                  </a:ext>
                </a:extLst>
              </p:cNvPr>
              <p:cNvSpPr txBox="1">
                <a:spLocks noRot="1" noChangeAspect="1" noMove="1" noResize="1" noEditPoints="1" noAdjustHandles="1" noChangeArrowheads="1" noChangeShapeType="1" noTextEdit="1"/>
              </p:cNvSpPr>
              <p:nvPr/>
            </p:nvSpPr>
            <p:spPr>
              <a:xfrm>
                <a:off x="2667000" y="2924887"/>
                <a:ext cx="4097788" cy="1008225"/>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B8B0FEE-EE49-3D21-C46B-F17CA5E86B45}"/>
              </a:ext>
            </a:extLst>
          </p:cNvPr>
          <p:cNvPicPr>
            <a:picLocks noChangeAspect="1"/>
          </p:cNvPicPr>
          <p:nvPr/>
        </p:nvPicPr>
        <p:blipFill>
          <a:blip r:embed="rId3"/>
          <a:stretch>
            <a:fillRect/>
          </a:stretch>
        </p:blipFill>
        <p:spPr>
          <a:xfrm>
            <a:off x="2362200" y="4038600"/>
            <a:ext cx="3606800" cy="2705100"/>
          </a:xfrm>
          <a:prstGeom prst="rect">
            <a:avLst/>
          </a:prstGeom>
        </p:spPr>
      </p:pic>
    </p:spTree>
    <p:extLst>
      <p:ext uri="{BB962C8B-B14F-4D97-AF65-F5344CB8AC3E}">
        <p14:creationId xmlns:p14="http://schemas.microsoft.com/office/powerpoint/2010/main" val="1272292042"/>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The information gain of an attribute </a:t>
            </a:r>
            <a:r>
              <a:rPr lang="en-US" altLang="en-US" i="1" dirty="0">
                <a:solidFill>
                  <a:srgbClr val="222222"/>
                </a:solidFill>
                <a:latin typeface="Source Sans Pro" panose="020B0503030403020204" pitchFamily="34" charset="0"/>
              </a:rPr>
              <a:t>A</a:t>
            </a:r>
            <a:r>
              <a:rPr lang="en-US" altLang="en-US" dirty="0">
                <a:solidFill>
                  <a:srgbClr val="222222"/>
                </a:solidFill>
                <a:latin typeface="Source Sans Pro" panose="020B0503030403020204" pitchFamily="34" charset="0"/>
              </a:rPr>
              <a:t>, relative to a collection of examples, </a:t>
            </a:r>
            <a:r>
              <a:rPr lang="en-US" altLang="en-US" i="1" dirty="0">
                <a:solidFill>
                  <a:srgbClr val="222222"/>
                </a:solidFill>
                <a:latin typeface="Source Sans Pro" panose="020B0503030403020204" pitchFamily="34" charset="0"/>
              </a:rPr>
              <a:t>S</a:t>
            </a:r>
            <a:r>
              <a:rPr lang="en-US" altLang="en-US" dirty="0">
                <a:solidFill>
                  <a:srgbClr val="222222"/>
                </a:solidFill>
                <a:latin typeface="Source Sans Pro" panose="020B0503030403020204" pitchFamily="34" charset="0"/>
              </a:rPr>
              <a:t>, is calculated as: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F26BFA-04F5-C406-5327-0FC34B7E2073}"/>
                  </a:ext>
                </a:extLst>
              </p:cNvPr>
              <p:cNvSpPr txBox="1"/>
              <p:nvPr/>
            </p:nvSpPr>
            <p:spPr>
              <a:xfrm>
                <a:off x="891141" y="3400425"/>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3" name="TextBox 2">
                <a:extLst>
                  <a:ext uri="{FF2B5EF4-FFF2-40B4-BE49-F238E27FC236}">
                    <a16:creationId xmlns:a16="http://schemas.microsoft.com/office/drawing/2014/main" id="{CEF26BFA-04F5-C406-5327-0FC34B7E2073}"/>
                  </a:ext>
                </a:extLst>
              </p:cNvPr>
              <p:cNvSpPr txBox="1">
                <a:spLocks noRot="1" noChangeAspect="1" noMove="1" noResize="1" noEditPoints="1" noAdjustHandles="1" noChangeArrowheads="1" noChangeShapeType="1" noTextEdit="1"/>
              </p:cNvSpPr>
              <p:nvPr/>
            </p:nvSpPr>
            <p:spPr>
              <a:xfrm>
                <a:off x="891141" y="3400425"/>
                <a:ext cx="7605159" cy="947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410899"/>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F26BFA-04F5-C406-5327-0FC34B7E2073}"/>
                  </a:ext>
                </a:extLst>
              </p:cNvPr>
              <p:cNvSpPr txBox="1"/>
              <p:nvPr/>
            </p:nvSpPr>
            <p:spPr>
              <a:xfrm>
                <a:off x="685800" y="1381125"/>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3" name="TextBox 2">
                <a:extLst>
                  <a:ext uri="{FF2B5EF4-FFF2-40B4-BE49-F238E27FC236}">
                    <a16:creationId xmlns:a16="http://schemas.microsoft.com/office/drawing/2014/main" id="{CEF26BFA-04F5-C406-5327-0FC34B7E2073}"/>
                  </a:ext>
                </a:extLst>
              </p:cNvPr>
              <p:cNvSpPr txBox="1">
                <a:spLocks noRot="1" noChangeAspect="1" noMove="1" noResize="1" noEditPoints="1" noAdjustHandles="1" noChangeArrowheads="1" noChangeShapeType="1" noTextEdit="1"/>
              </p:cNvSpPr>
              <p:nvPr/>
            </p:nvSpPr>
            <p:spPr>
              <a:xfrm>
                <a:off x="685800" y="1381125"/>
                <a:ext cx="7605159" cy="947632"/>
              </a:xfrm>
              <a:prstGeom prst="rect">
                <a:avLst/>
              </a:prstGeom>
              <a:blipFill>
                <a:blip r:embed="rId2"/>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E75C2CC4-CE3D-16EC-7F87-F70892C32F8D}"/>
              </a:ext>
            </a:extLst>
          </p:cNvPr>
          <p:cNvSpPr/>
          <p:nvPr/>
        </p:nvSpPr>
        <p:spPr bwMode="auto">
          <a:xfrm>
            <a:off x="4152900" y="2666999"/>
            <a:ext cx="1104900" cy="5238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A</a:t>
            </a:r>
          </a:p>
        </p:txBody>
      </p:sp>
      <p:sp>
        <p:nvSpPr>
          <p:cNvPr id="4" name="Rectangle 3">
            <a:extLst>
              <a:ext uri="{FF2B5EF4-FFF2-40B4-BE49-F238E27FC236}">
                <a16:creationId xmlns:a16="http://schemas.microsoft.com/office/drawing/2014/main" id="{149BB967-5F12-7D79-36A1-22DD66D4FDA4}"/>
              </a:ext>
            </a:extLst>
          </p:cNvPr>
          <p:cNvSpPr/>
          <p:nvPr/>
        </p:nvSpPr>
        <p:spPr bwMode="auto">
          <a:xfrm>
            <a:off x="4152900" y="3733801"/>
            <a:ext cx="1104900" cy="60007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rPr>
              <a:t>B</a:t>
            </a:r>
          </a:p>
        </p:txBody>
      </p:sp>
      <p:sp>
        <p:nvSpPr>
          <p:cNvPr id="5" name="Rectangle 4">
            <a:extLst>
              <a:ext uri="{FF2B5EF4-FFF2-40B4-BE49-F238E27FC236}">
                <a16:creationId xmlns:a16="http://schemas.microsoft.com/office/drawing/2014/main" id="{2122E31C-0D9B-54D6-D57D-440A11037A2F}"/>
              </a:ext>
            </a:extLst>
          </p:cNvPr>
          <p:cNvSpPr/>
          <p:nvPr/>
        </p:nvSpPr>
        <p:spPr bwMode="auto">
          <a:xfrm>
            <a:off x="4152900" y="4876799"/>
            <a:ext cx="1104900" cy="6000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anose="02020603050405020304" pitchFamily="18" charset="0"/>
              </a:rPr>
              <a:t>Etc</a:t>
            </a:r>
            <a:r>
              <a:rPr kumimoji="0" lang="en-US" sz="2400" b="0" i="0" u="none" strike="noStrike" cap="none" normalizeH="0" baseline="0" dirty="0">
                <a:ln>
                  <a:noFill/>
                </a:ln>
                <a:solidFill>
                  <a:schemeClr val="tx1"/>
                </a:solidFill>
                <a:effectLst/>
                <a:latin typeface="Times New Roman" panose="02020603050405020304" pitchFamily="18" charset="0"/>
              </a:rPr>
              <a:t>…</a:t>
            </a:r>
          </a:p>
        </p:txBody>
      </p:sp>
      <p:cxnSp>
        <p:nvCxnSpPr>
          <p:cNvPr id="7" name="Straight Arrow Connector 6">
            <a:extLst>
              <a:ext uri="{FF2B5EF4-FFF2-40B4-BE49-F238E27FC236}">
                <a16:creationId xmlns:a16="http://schemas.microsoft.com/office/drawing/2014/main" id="{DCAC34E2-A61C-1EB5-8DBD-B902312AC57D}"/>
              </a:ext>
            </a:extLst>
          </p:cNvPr>
          <p:cNvCxnSpPr>
            <a:stCxn id="2" idx="2"/>
            <a:endCxn id="4" idx="0"/>
          </p:cNvCxnSpPr>
          <p:nvPr/>
        </p:nvCxnSpPr>
        <p:spPr bwMode="auto">
          <a:xfrm>
            <a:off x="4705350" y="3190876"/>
            <a:ext cx="0" cy="5429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03E2D553-364C-1D2C-3F2B-ABB1D3644F73}"/>
              </a:ext>
            </a:extLst>
          </p:cNvPr>
          <p:cNvCxnSpPr>
            <a:stCxn id="4" idx="2"/>
            <a:endCxn id="5" idx="0"/>
          </p:cNvCxnSpPr>
          <p:nvPr/>
        </p:nvCxnSpPr>
        <p:spPr bwMode="auto">
          <a:xfrm>
            <a:off x="4705350" y="4333875"/>
            <a:ext cx="0" cy="5429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A2CC5A7A-E9EC-FFD7-1761-AC2B92D7C944}"/>
              </a:ext>
            </a:extLst>
          </p:cNvPr>
          <p:cNvSpPr txBox="1"/>
          <p:nvPr/>
        </p:nvSpPr>
        <p:spPr>
          <a:xfrm>
            <a:off x="4714875" y="3275111"/>
            <a:ext cx="314510" cy="307777"/>
          </a:xfrm>
          <a:prstGeom prst="rect">
            <a:avLst/>
          </a:prstGeom>
          <a:noFill/>
        </p:spPr>
        <p:txBody>
          <a:bodyPr wrap="none" rtlCol="0">
            <a:spAutoFit/>
          </a:bodyPr>
          <a:lstStyle/>
          <a:p>
            <a:r>
              <a:rPr lang="en-US" sz="1400" dirty="0"/>
              <a:t>w</a:t>
            </a:r>
          </a:p>
        </p:txBody>
      </p:sp>
      <p:sp>
        <p:nvSpPr>
          <p:cNvPr id="11" name="TextBox 10">
            <a:extLst>
              <a:ext uri="{FF2B5EF4-FFF2-40B4-BE49-F238E27FC236}">
                <a16:creationId xmlns:a16="http://schemas.microsoft.com/office/drawing/2014/main" id="{030AFB08-4623-D227-6C2F-2B9FAC6113BF}"/>
              </a:ext>
            </a:extLst>
          </p:cNvPr>
          <p:cNvSpPr txBox="1"/>
          <p:nvPr/>
        </p:nvSpPr>
        <p:spPr>
          <a:xfrm>
            <a:off x="4705350" y="4422874"/>
            <a:ext cx="274434" cy="307777"/>
          </a:xfrm>
          <a:prstGeom prst="rect">
            <a:avLst/>
          </a:prstGeom>
          <a:noFill/>
        </p:spPr>
        <p:txBody>
          <a:bodyPr wrap="none" rtlCol="0">
            <a:spAutoFit/>
          </a:bodyPr>
          <a:lstStyle/>
          <a:p>
            <a:r>
              <a:rPr lang="en-US" sz="1400" dirty="0"/>
              <a:t>y</a:t>
            </a:r>
          </a:p>
        </p:txBody>
      </p:sp>
      <p:cxnSp>
        <p:nvCxnSpPr>
          <p:cNvPr id="13" name="Straight Arrow Connector 12">
            <a:extLst>
              <a:ext uri="{FF2B5EF4-FFF2-40B4-BE49-F238E27FC236}">
                <a16:creationId xmlns:a16="http://schemas.microsoft.com/office/drawing/2014/main" id="{A9A880D7-639A-40B5-8BFA-D94907AA6A36}"/>
              </a:ext>
            </a:extLst>
          </p:cNvPr>
          <p:cNvCxnSpPr/>
          <p:nvPr/>
        </p:nvCxnSpPr>
        <p:spPr bwMode="auto">
          <a:xfrm flipH="1">
            <a:off x="2743200" y="3190876"/>
            <a:ext cx="1409700" cy="7715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86FB8572-85F8-EB91-3412-080020B52D54}"/>
              </a:ext>
            </a:extLst>
          </p:cNvPr>
          <p:cNvCxnSpPr/>
          <p:nvPr/>
        </p:nvCxnSpPr>
        <p:spPr bwMode="auto">
          <a:xfrm>
            <a:off x="5257800" y="4333875"/>
            <a:ext cx="1219200" cy="10001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E2A6CEB5-550A-1C48-D20A-96E94B7C6E91}"/>
              </a:ext>
            </a:extLst>
          </p:cNvPr>
          <p:cNvSpPr txBox="1"/>
          <p:nvPr/>
        </p:nvSpPr>
        <p:spPr>
          <a:xfrm>
            <a:off x="5710145" y="4375355"/>
            <a:ext cx="274434" cy="307777"/>
          </a:xfrm>
          <a:prstGeom prst="rect">
            <a:avLst/>
          </a:prstGeom>
          <a:noFill/>
        </p:spPr>
        <p:txBody>
          <a:bodyPr wrap="none" rtlCol="0">
            <a:spAutoFit/>
          </a:bodyPr>
          <a:lstStyle/>
          <a:p>
            <a:r>
              <a:rPr lang="en-US" sz="1400" dirty="0"/>
              <a:t>x</a:t>
            </a:r>
          </a:p>
        </p:txBody>
      </p:sp>
      <p:sp>
        <p:nvSpPr>
          <p:cNvPr id="17" name="TextBox 16">
            <a:extLst>
              <a:ext uri="{FF2B5EF4-FFF2-40B4-BE49-F238E27FC236}">
                <a16:creationId xmlns:a16="http://schemas.microsoft.com/office/drawing/2014/main" id="{9B12133C-DC9A-E71B-3CB7-4842CF9605BC}"/>
              </a:ext>
            </a:extLst>
          </p:cNvPr>
          <p:cNvSpPr txBox="1"/>
          <p:nvPr/>
        </p:nvSpPr>
        <p:spPr>
          <a:xfrm>
            <a:off x="3314607" y="3260825"/>
            <a:ext cx="266885" cy="315813"/>
          </a:xfrm>
          <a:prstGeom prst="rect">
            <a:avLst/>
          </a:prstGeom>
          <a:noFill/>
        </p:spPr>
        <p:txBody>
          <a:bodyPr wrap="square" rtlCol="0">
            <a:spAutoFit/>
          </a:bodyPr>
          <a:lstStyle/>
          <a:p>
            <a:r>
              <a:rPr lang="en-US" sz="1400" dirty="0"/>
              <a:t>v</a:t>
            </a:r>
          </a:p>
        </p:txBody>
      </p:sp>
      <p:sp>
        <p:nvSpPr>
          <p:cNvPr id="18" name="Rectangle: Rounded Corners 17">
            <a:extLst>
              <a:ext uri="{FF2B5EF4-FFF2-40B4-BE49-F238E27FC236}">
                <a16:creationId xmlns:a16="http://schemas.microsoft.com/office/drawing/2014/main" id="{16AFD092-31BA-E66D-03E6-396F5BB03ECF}"/>
              </a:ext>
            </a:extLst>
          </p:cNvPr>
          <p:cNvSpPr/>
          <p:nvPr/>
        </p:nvSpPr>
        <p:spPr bwMode="auto">
          <a:xfrm>
            <a:off x="2190750" y="4083058"/>
            <a:ext cx="1104899" cy="63977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rPr>
              <a:t>Leaf node category </a:t>
            </a:r>
            <a:r>
              <a:rPr kumimoji="0" lang="en-US" sz="1600" b="0" i="1" u="none" strike="noStrike" cap="none" normalizeH="0" baseline="0" dirty="0">
                <a:ln>
                  <a:noFill/>
                </a:ln>
                <a:solidFill>
                  <a:schemeClr val="tx1"/>
                </a:solidFill>
                <a:effectLst/>
                <a:latin typeface="Times New Roman" panose="02020603050405020304" pitchFamily="18" charset="0"/>
              </a:rPr>
              <a:t>c</a:t>
            </a:r>
            <a:endParaRPr kumimoji="0" lang="en-US" sz="1600" b="0" i="0" u="none" strike="noStrike" cap="none" normalizeH="0" baseline="0" dirty="0">
              <a:ln>
                <a:noFill/>
              </a:ln>
              <a:solidFill>
                <a:schemeClr val="tx1"/>
              </a:solidFill>
              <a:effectLst/>
              <a:latin typeface="Times New Roman" panose="02020603050405020304" pitchFamily="18" charset="0"/>
            </a:endParaRPr>
          </a:p>
        </p:txBody>
      </p:sp>
      <p:sp>
        <p:nvSpPr>
          <p:cNvPr id="19" name="TextBox 18">
            <a:extLst>
              <a:ext uri="{FF2B5EF4-FFF2-40B4-BE49-F238E27FC236}">
                <a16:creationId xmlns:a16="http://schemas.microsoft.com/office/drawing/2014/main" id="{C5624379-77AD-C5F4-6C95-BB49413BF7DB}"/>
              </a:ext>
            </a:extLst>
          </p:cNvPr>
          <p:cNvSpPr txBox="1"/>
          <p:nvPr/>
        </p:nvSpPr>
        <p:spPr>
          <a:xfrm>
            <a:off x="6457950" y="2524125"/>
            <a:ext cx="1981200" cy="584775"/>
          </a:xfrm>
          <a:prstGeom prst="rect">
            <a:avLst/>
          </a:prstGeom>
          <a:noFill/>
        </p:spPr>
        <p:txBody>
          <a:bodyPr wrap="square" rtlCol="0">
            <a:spAutoFit/>
          </a:bodyPr>
          <a:lstStyle/>
          <a:p>
            <a:r>
              <a:rPr lang="en-US" sz="1600" dirty="0"/>
              <a:t>Attribute A scores highest for Gain(S,A)</a:t>
            </a:r>
          </a:p>
        </p:txBody>
      </p:sp>
      <p:sp>
        <p:nvSpPr>
          <p:cNvPr id="20" name="TextBox 19">
            <a:extLst>
              <a:ext uri="{FF2B5EF4-FFF2-40B4-BE49-F238E27FC236}">
                <a16:creationId xmlns:a16="http://schemas.microsoft.com/office/drawing/2014/main" id="{F72A586A-5086-BA2C-7102-B2FE17558C07}"/>
              </a:ext>
            </a:extLst>
          </p:cNvPr>
          <p:cNvSpPr txBox="1"/>
          <p:nvPr/>
        </p:nvSpPr>
        <p:spPr>
          <a:xfrm>
            <a:off x="6486525" y="3733801"/>
            <a:ext cx="2190750" cy="584775"/>
          </a:xfrm>
          <a:prstGeom prst="rect">
            <a:avLst/>
          </a:prstGeom>
          <a:noFill/>
        </p:spPr>
        <p:txBody>
          <a:bodyPr wrap="square" rtlCol="0">
            <a:spAutoFit/>
          </a:bodyPr>
          <a:lstStyle/>
          <a:p>
            <a:r>
              <a:rPr lang="en-US" sz="1600" dirty="0"/>
              <a:t>Attribute B scores highest for Gain(</a:t>
            </a:r>
            <a:r>
              <a:rPr lang="en-US" sz="1600" dirty="0" err="1"/>
              <a:t>Sw,A</a:t>
            </a:r>
            <a:r>
              <a:rPr lang="en-US" sz="1600" dirty="0"/>
              <a:t>)</a:t>
            </a:r>
          </a:p>
        </p:txBody>
      </p:sp>
      <p:cxnSp>
        <p:nvCxnSpPr>
          <p:cNvPr id="22" name="Straight Arrow Connector 21">
            <a:extLst>
              <a:ext uri="{FF2B5EF4-FFF2-40B4-BE49-F238E27FC236}">
                <a16:creationId xmlns:a16="http://schemas.microsoft.com/office/drawing/2014/main" id="{976E79FB-C5A8-A3C3-9E2F-4E90628430F8}"/>
              </a:ext>
            </a:extLst>
          </p:cNvPr>
          <p:cNvCxnSpPr>
            <a:stCxn id="19" idx="1"/>
          </p:cNvCxnSpPr>
          <p:nvPr/>
        </p:nvCxnSpPr>
        <p:spPr bwMode="auto">
          <a:xfrm flipH="1">
            <a:off x="5486400" y="2816513"/>
            <a:ext cx="971550" cy="1124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BB3B8691-96BE-1EAB-903B-24141095A86F}"/>
              </a:ext>
            </a:extLst>
          </p:cNvPr>
          <p:cNvCxnSpPr>
            <a:stCxn id="20" idx="1"/>
          </p:cNvCxnSpPr>
          <p:nvPr/>
        </p:nvCxnSpPr>
        <p:spPr bwMode="auto">
          <a:xfrm flipH="1">
            <a:off x="5562600" y="4026189"/>
            <a:ext cx="923925" cy="568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02863933"/>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extLst>
              <p:ext uri="{D42A27DB-BD31-4B8C-83A1-F6EECF244321}">
                <p14:modId xmlns:p14="http://schemas.microsoft.com/office/powerpoint/2010/main" val="424299318"/>
              </p:ext>
            </p:extLst>
          </p:nvPr>
        </p:nvGraphicFramePr>
        <p:xfrm>
          <a:off x="1524000" y="1600200"/>
          <a:ext cx="6332710" cy="4348480"/>
        </p:xfrm>
        <a:graphic>
          <a:graphicData uri="http://schemas.openxmlformats.org/drawingml/2006/table">
            <a:tbl>
              <a:tblPr firstRow="1" bandRow="1">
                <a:tableStyleId>{5C22544A-7EE6-4342-B048-85BDC9FD1C3A}</a:tableStyleId>
              </a:tblPr>
              <a:tblGrid>
                <a:gridCol w="1266542">
                  <a:extLst>
                    <a:ext uri="{9D8B030D-6E8A-4147-A177-3AD203B41FA5}">
                      <a16:colId xmlns:a16="http://schemas.microsoft.com/office/drawing/2014/main" val="3340110663"/>
                    </a:ext>
                  </a:extLst>
                </a:gridCol>
                <a:gridCol w="1266542">
                  <a:extLst>
                    <a:ext uri="{9D8B030D-6E8A-4147-A177-3AD203B41FA5}">
                      <a16:colId xmlns:a16="http://schemas.microsoft.com/office/drawing/2014/main" val="2408905908"/>
                    </a:ext>
                  </a:extLst>
                </a:gridCol>
                <a:gridCol w="1266542">
                  <a:extLst>
                    <a:ext uri="{9D8B030D-6E8A-4147-A177-3AD203B41FA5}">
                      <a16:colId xmlns:a16="http://schemas.microsoft.com/office/drawing/2014/main" val="45169341"/>
                    </a:ext>
                  </a:extLst>
                </a:gridCol>
                <a:gridCol w="1266542">
                  <a:extLst>
                    <a:ext uri="{9D8B030D-6E8A-4147-A177-3AD203B41FA5}">
                      <a16:colId xmlns:a16="http://schemas.microsoft.com/office/drawing/2014/main" val="1913273663"/>
                    </a:ext>
                  </a:extLst>
                </a:gridCol>
                <a:gridCol w="1266542">
                  <a:extLst>
                    <a:ext uri="{9D8B030D-6E8A-4147-A177-3AD203B41FA5}">
                      <a16:colId xmlns:a16="http://schemas.microsoft.com/office/drawing/2014/main" val="3775898919"/>
                    </a:ext>
                  </a:extLst>
                </a:gridCol>
              </a:tblGrid>
              <a:tr h="142240">
                <a:tc>
                  <a:txBody>
                    <a:bodyPr/>
                    <a:lstStyle/>
                    <a:p>
                      <a:pPr algn="ctr"/>
                      <a:r>
                        <a:rPr lang="en-US" dirty="0"/>
                        <a:t>Weekend</a:t>
                      </a:r>
                    </a:p>
                  </a:txBody>
                  <a:tcPr/>
                </a:tc>
                <a:tc>
                  <a:txBody>
                    <a:bodyPr/>
                    <a:lstStyle/>
                    <a:p>
                      <a:pPr algn="ctr"/>
                      <a:r>
                        <a:rPr lang="en-US" dirty="0"/>
                        <a:t>Weather</a:t>
                      </a:r>
                    </a:p>
                  </a:txBody>
                  <a:tcPr/>
                </a:tc>
                <a:tc>
                  <a:txBody>
                    <a:bodyPr/>
                    <a:lstStyle/>
                    <a:p>
                      <a:pPr algn="ctr"/>
                      <a:r>
                        <a:rPr lang="en-US" dirty="0"/>
                        <a:t>Parents</a:t>
                      </a:r>
                    </a:p>
                  </a:txBody>
                  <a:tcPr/>
                </a:tc>
                <a:tc>
                  <a:txBody>
                    <a:bodyPr/>
                    <a:lstStyle/>
                    <a:p>
                      <a:pPr algn="ctr"/>
                      <a:r>
                        <a:rPr lang="en-US" dirty="0"/>
                        <a:t>Money</a:t>
                      </a:r>
                    </a:p>
                  </a:txBody>
                  <a:tcPr/>
                </a:tc>
                <a:tc>
                  <a:txBody>
                    <a:bodyPr/>
                    <a:lstStyle/>
                    <a:p>
                      <a:pPr algn="ctr"/>
                      <a:r>
                        <a:rPr lang="en-US" dirty="0"/>
                        <a:t>Decision (Category)</a:t>
                      </a:r>
                    </a:p>
                  </a:txBody>
                  <a:tcPr/>
                </a:tc>
                <a:extLst>
                  <a:ext uri="{0D108BD9-81ED-4DB2-BD59-A6C34878D82A}">
                    <a16:rowId xmlns:a16="http://schemas.microsoft.com/office/drawing/2014/main" val="586364844"/>
                  </a:ext>
                </a:extLst>
              </a:tr>
              <a:tr h="370840">
                <a:tc>
                  <a:txBody>
                    <a:bodyPr/>
                    <a:lstStyle/>
                    <a:p>
                      <a:pPr algn="ctr"/>
                      <a:r>
                        <a:rPr lang="en-US" dirty="0"/>
                        <a:t>W1</a:t>
                      </a:r>
                    </a:p>
                  </a:txBody>
                  <a:tcPr/>
                </a:tc>
                <a:tc>
                  <a:txBody>
                    <a:bodyPr/>
                    <a:lstStyle/>
                    <a:p>
                      <a:pPr algn="ctr"/>
                      <a:r>
                        <a:rPr lang="en-US" dirty="0"/>
                        <a:t>Sunny</a:t>
                      </a:r>
                    </a:p>
                  </a:txBody>
                  <a:tcPr/>
                </a:tc>
                <a:tc>
                  <a:txBody>
                    <a:bodyPr/>
                    <a:lstStyle/>
                    <a:p>
                      <a:pPr algn="ctr"/>
                      <a:r>
                        <a:rPr lang="en-US" dirty="0"/>
                        <a:t>Yes</a:t>
                      </a:r>
                    </a:p>
                  </a:txBody>
                  <a:tcPr/>
                </a:tc>
                <a:tc>
                  <a:txBody>
                    <a:bodyPr/>
                    <a:lstStyle/>
                    <a:p>
                      <a:pPr algn="ctr"/>
                      <a:r>
                        <a:rPr lang="en-US" dirty="0"/>
                        <a:t>Rich</a:t>
                      </a:r>
                    </a:p>
                  </a:txBody>
                  <a:tcPr/>
                </a:tc>
                <a:tc>
                  <a:txBody>
                    <a:bodyPr/>
                    <a:lstStyle/>
                    <a:p>
                      <a:pPr algn="ctr"/>
                      <a:r>
                        <a:rPr lang="en-US" dirty="0"/>
                        <a:t>Cinema</a:t>
                      </a:r>
                    </a:p>
                  </a:txBody>
                  <a:tcPr/>
                </a:tc>
                <a:extLst>
                  <a:ext uri="{0D108BD9-81ED-4DB2-BD59-A6C34878D82A}">
                    <a16:rowId xmlns:a16="http://schemas.microsoft.com/office/drawing/2014/main" val="1837324868"/>
                  </a:ext>
                </a:extLst>
              </a:tr>
              <a:tr h="370840">
                <a:tc>
                  <a:txBody>
                    <a:bodyPr/>
                    <a:lstStyle/>
                    <a:p>
                      <a:pPr algn="ctr"/>
                      <a:r>
                        <a:rPr lang="en-US" dirty="0"/>
                        <a:t>W2</a:t>
                      </a:r>
                    </a:p>
                  </a:txBody>
                  <a:tcPr/>
                </a:tc>
                <a:tc>
                  <a:txBody>
                    <a:bodyPr/>
                    <a:lstStyle/>
                    <a:p>
                      <a:pPr algn="ctr"/>
                      <a:r>
                        <a:rPr lang="en-US" dirty="0"/>
                        <a:t>Sunny</a:t>
                      </a:r>
                    </a:p>
                  </a:txBody>
                  <a:tcPr/>
                </a:tc>
                <a:tc>
                  <a:txBody>
                    <a:bodyPr/>
                    <a:lstStyle/>
                    <a:p>
                      <a:pPr algn="ctr"/>
                      <a:r>
                        <a:rPr lang="en-US" dirty="0"/>
                        <a:t>No</a:t>
                      </a:r>
                    </a:p>
                  </a:txBody>
                  <a:tcPr/>
                </a:tc>
                <a:tc>
                  <a:txBody>
                    <a:bodyPr/>
                    <a:lstStyle/>
                    <a:p>
                      <a:pPr algn="ctr"/>
                      <a:r>
                        <a:rPr lang="en-US" dirty="0"/>
                        <a:t>Rich</a:t>
                      </a:r>
                    </a:p>
                  </a:txBody>
                  <a:tcPr/>
                </a:tc>
                <a:tc>
                  <a:txBody>
                    <a:bodyPr/>
                    <a:lstStyle/>
                    <a:p>
                      <a:pPr algn="ctr"/>
                      <a:r>
                        <a:rPr lang="en-US" dirty="0"/>
                        <a:t>Tennis</a:t>
                      </a:r>
                    </a:p>
                  </a:txBody>
                  <a:tcPr/>
                </a:tc>
                <a:extLst>
                  <a:ext uri="{0D108BD9-81ED-4DB2-BD59-A6C34878D82A}">
                    <a16:rowId xmlns:a16="http://schemas.microsoft.com/office/drawing/2014/main" val="582615581"/>
                  </a:ext>
                </a:extLst>
              </a:tr>
              <a:tr h="370840">
                <a:tc>
                  <a:txBody>
                    <a:bodyPr/>
                    <a:lstStyle/>
                    <a:p>
                      <a:pPr algn="ctr"/>
                      <a:r>
                        <a:rPr lang="en-US" dirty="0"/>
                        <a:t>W3</a:t>
                      </a:r>
                    </a:p>
                  </a:txBody>
                  <a:tcPr/>
                </a:tc>
                <a:tc>
                  <a:txBody>
                    <a:bodyPr/>
                    <a:lstStyle/>
                    <a:p>
                      <a:pPr algn="ctr"/>
                      <a:r>
                        <a:rPr lang="en-US" dirty="0"/>
                        <a:t>Windy</a:t>
                      </a:r>
                    </a:p>
                  </a:txBody>
                  <a:tcPr/>
                </a:tc>
                <a:tc>
                  <a:txBody>
                    <a:bodyPr/>
                    <a:lstStyle/>
                    <a:p>
                      <a:pPr algn="ctr"/>
                      <a:r>
                        <a:rPr lang="en-US" dirty="0"/>
                        <a:t>Yes</a:t>
                      </a:r>
                    </a:p>
                  </a:txBody>
                  <a:tcPr/>
                </a:tc>
                <a:tc>
                  <a:txBody>
                    <a:bodyPr/>
                    <a:lstStyle/>
                    <a:p>
                      <a:pPr algn="ctr"/>
                      <a:r>
                        <a:rPr lang="en-US" dirty="0"/>
                        <a:t>Rich</a:t>
                      </a:r>
                    </a:p>
                  </a:txBody>
                  <a:tcPr/>
                </a:tc>
                <a:tc>
                  <a:txBody>
                    <a:bodyPr/>
                    <a:lstStyle/>
                    <a:p>
                      <a:pPr algn="ctr"/>
                      <a:r>
                        <a:rPr lang="en-US" dirty="0"/>
                        <a:t>Cinema</a:t>
                      </a:r>
                    </a:p>
                  </a:txBody>
                  <a:tcPr/>
                </a:tc>
                <a:extLst>
                  <a:ext uri="{0D108BD9-81ED-4DB2-BD59-A6C34878D82A}">
                    <a16:rowId xmlns:a16="http://schemas.microsoft.com/office/drawing/2014/main" val="3601913665"/>
                  </a:ext>
                </a:extLst>
              </a:tr>
              <a:tr h="370840">
                <a:tc>
                  <a:txBody>
                    <a:bodyPr/>
                    <a:lstStyle/>
                    <a:p>
                      <a:pPr algn="ctr"/>
                      <a:r>
                        <a:rPr lang="en-US" dirty="0"/>
                        <a:t>W4</a:t>
                      </a:r>
                    </a:p>
                  </a:txBody>
                  <a:tcPr/>
                </a:tc>
                <a:tc>
                  <a:txBody>
                    <a:bodyPr/>
                    <a:lstStyle/>
                    <a:p>
                      <a:pPr algn="ctr"/>
                      <a:r>
                        <a:rPr lang="en-US" dirty="0"/>
                        <a:t>Rainy</a:t>
                      </a:r>
                    </a:p>
                  </a:txBody>
                  <a:tcPr/>
                </a:tc>
                <a:tc>
                  <a:txBody>
                    <a:bodyPr/>
                    <a:lstStyle/>
                    <a:p>
                      <a:pPr algn="ctr"/>
                      <a:r>
                        <a:rPr lang="en-US" dirty="0"/>
                        <a:t>Yes</a:t>
                      </a:r>
                    </a:p>
                  </a:txBody>
                  <a:tcPr/>
                </a:tc>
                <a:tc>
                  <a:txBody>
                    <a:bodyPr/>
                    <a:lstStyle/>
                    <a:p>
                      <a:pPr algn="ctr"/>
                      <a:r>
                        <a:rPr lang="en-US" dirty="0"/>
                        <a:t>Poor</a:t>
                      </a:r>
                    </a:p>
                  </a:txBody>
                  <a:tcPr/>
                </a:tc>
                <a:tc>
                  <a:txBody>
                    <a:bodyPr/>
                    <a:lstStyle/>
                    <a:p>
                      <a:pPr algn="ctr"/>
                      <a:r>
                        <a:rPr lang="en-US" dirty="0"/>
                        <a:t>Cinema</a:t>
                      </a:r>
                    </a:p>
                  </a:txBody>
                  <a:tcPr/>
                </a:tc>
                <a:extLst>
                  <a:ext uri="{0D108BD9-81ED-4DB2-BD59-A6C34878D82A}">
                    <a16:rowId xmlns:a16="http://schemas.microsoft.com/office/drawing/2014/main" val="2677998898"/>
                  </a:ext>
                </a:extLst>
              </a:tr>
              <a:tr h="370840">
                <a:tc>
                  <a:txBody>
                    <a:bodyPr/>
                    <a:lstStyle/>
                    <a:p>
                      <a:pPr algn="ctr"/>
                      <a:r>
                        <a:rPr lang="en-US" dirty="0"/>
                        <a:t>W5</a:t>
                      </a:r>
                    </a:p>
                  </a:txBody>
                  <a:tcPr/>
                </a:tc>
                <a:tc>
                  <a:txBody>
                    <a:bodyPr/>
                    <a:lstStyle/>
                    <a:p>
                      <a:pPr algn="ctr"/>
                      <a:r>
                        <a:rPr lang="en-US" dirty="0"/>
                        <a:t>Rainy</a:t>
                      </a:r>
                    </a:p>
                  </a:txBody>
                  <a:tcPr/>
                </a:tc>
                <a:tc>
                  <a:txBody>
                    <a:bodyPr/>
                    <a:lstStyle/>
                    <a:p>
                      <a:pPr algn="ctr"/>
                      <a:r>
                        <a:rPr lang="en-US" dirty="0"/>
                        <a:t>No</a:t>
                      </a:r>
                    </a:p>
                  </a:txBody>
                  <a:tcPr/>
                </a:tc>
                <a:tc>
                  <a:txBody>
                    <a:bodyPr/>
                    <a:lstStyle/>
                    <a:p>
                      <a:pPr algn="ctr"/>
                      <a:r>
                        <a:rPr lang="en-US" dirty="0"/>
                        <a:t>Rich</a:t>
                      </a:r>
                    </a:p>
                  </a:txBody>
                  <a:tcPr/>
                </a:tc>
                <a:tc>
                  <a:txBody>
                    <a:bodyPr/>
                    <a:lstStyle/>
                    <a:p>
                      <a:pPr algn="ctr"/>
                      <a:r>
                        <a:rPr lang="en-US" dirty="0"/>
                        <a:t>Stay In</a:t>
                      </a:r>
                    </a:p>
                  </a:txBody>
                  <a:tcPr/>
                </a:tc>
                <a:extLst>
                  <a:ext uri="{0D108BD9-81ED-4DB2-BD59-A6C34878D82A}">
                    <a16:rowId xmlns:a16="http://schemas.microsoft.com/office/drawing/2014/main" val="1431654400"/>
                  </a:ext>
                </a:extLst>
              </a:tr>
              <a:tr h="370840">
                <a:tc>
                  <a:txBody>
                    <a:bodyPr/>
                    <a:lstStyle/>
                    <a:p>
                      <a:pPr algn="ctr"/>
                      <a:r>
                        <a:rPr lang="en-US" dirty="0"/>
                        <a:t>W6</a:t>
                      </a:r>
                    </a:p>
                  </a:txBody>
                  <a:tcPr/>
                </a:tc>
                <a:tc>
                  <a:txBody>
                    <a:bodyPr/>
                    <a:lstStyle/>
                    <a:p>
                      <a:pPr algn="ctr"/>
                      <a:r>
                        <a:rPr lang="en-US" dirty="0"/>
                        <a:t>Rainy</a:t>
                      </a:r>
                    </a:p>
                  </a:txBody>
                  <a:tcPr/>
                </a:tc>
                <a:tc>
                  <a:txBody>
                    <a:bodyPr/>
                    <a:lstStyle/>
                    <a:p>
                      <a:pPr algn="ctr"/>
                      <a:r>
                        <a:rPr lang="en-US" dirty="0"/>
                        <a:t>Yes</a:t>
                      </a:r>
                    </a:p>
                  </a:txBody>
                  <a:tcPr/>
                </a:tc>
                <a:tc>
                  <a:txBody>
                    <a:bodyPr/>
                    <a:lstStyle/>
                    <a:p>
                      <a:pPr algn="ctr"/>
                      <a:r>
                        <a:rPr lang="en-US" dirty="0"/>
                        <a:t>Poor</a:t>
                      </a:r>
                    </a:p>
                  </a:txBody>
                  <a:tcPr/>
                </a:tc>
                <a:tc>
                  <a:txBody>
                    <a:bodyPr/>
                    <a:lstStyle/>
                    <a:p>
                      <a:pPr algn="ctr"/>
                      <a:r>
                        <a:rPr lang="en-US" dirty="0"/>
                        <a:t>Cinema</a:t>
                      </a:r>
                    </a:p>
                  </a:txBody>
                  <a:tcPr/>
                </a:tc>
                <a:extLst>
                  <a:ext uri="{0D108BD9-81ED-4DB2-BD59-A6C34878D82A}">
                    <a16:rowId xmlns:a16="http://schemas.microsoft.com/office/drawing/2014/main" val="3707360063"/>
                  </a:ext>
                </a:extLst>
              </a:tr>
              <a:tr h="370840">
                <a:tc>
                  <a:txBody>
                    <a:bodyPr/>
                    <a:lstStyle/>
                    <a:p>
                      <a:pPr algn="ctr"/>
                      <a:r>
                        <a:rPr lang="en-US" dirty="0"/>
                        <a:t>W7</a:t>
                      </a:r>
                    </a:p>
                  </a:txBody>
                  <a:tcPr/>
                </a:tc>
                <a:tc>
                  <a:txBody>
                    <a:bodyPr/>
                    <a:lstStyle/>
                    <a:p>
                      <a:pPr algn="ctr"/>
                      <a:r>
                        <a:rPr lang="en-US" dirty="0"/>
                        <a:t>Windy</a:t>
                      </a:r>
                    </a:p>
                  </a:txBody>
                  <a:tcPr/>
                </a:tc>
                <a:tc>
                  <a:txBody>
                    <a:bodyPr/>
                    <a:lstStyle/>
                    <a:p>
                      <a:pPr algn="ctr"/>
                      <a:r>
                        <a:rPr lang="en-US" dirty="0"/>
                        <a:t>No</a:t>
                      </a:r>
                    </a:p>
                  </a:txBody>
                  <a:tcPr/>
                </a:tc>
                <a:tc>
                  <a:txBody>
                    <a:bodyPr/>
                    <a:lstStyle/>
                    <a:p>
                      <a:pPr algn="ctr"/>
                      <a:r>
                        <a:rPr lang="en-US" dirty="0"/>
                        <a:t>Poor</a:t>
                      </a:r>
                    </a:p>
                  </a:txBody>
                  <a:tcPr/>
                </a:tc>
                <a:tc>
                  <a:txBody>
                    <a:bodyPr/>
                    <a:lstStyle/>
                    <a:p>
                      <a:pPr algn="ctr"/>
                      <a:r>
                        <a:rPr lang="en-US" dirty="0"/>
                        <a:t>Cinema</a:t>
                      </a:r>
                    </a:p>
                  </a:txBody>
                  <a:tcPr/>
                </a:tc>
                <a:extLst>
                  <a:ext uri="{0D108BD9-81ED-4DB2-BD59-A6C34878D82A}">
                    <a16:rowId xmlns:a16="http://schemas.microsoft.com/office/drawing/2014/main" val="2235084422"/>
                  </a:ext>
                </a:extLst>
              </a:tr>
              <a:tr h="370840">
                <a:tc>
                  <a:txBody>
                    <a:bodyPr/>
                    <a:lstStyle/>
                    <a:p>
                      <a:pPr algn="ctr"/>
                      <a:r>
                        <a:rPr lang="en-US" dirty="0"/>
                        <a:t>W8</a:t>
                      </a:r>
                    </a:p>
                  </a:txBody>
                  <a:tcPr/>
                </a:tc>
                <a:tc>
                  <a:txBody>
                    <a:bodyPr/>
                    <a:lstStyle/>
                    <a:p>
                      <a:pPr algn="ctr"/>
                      <a:r>
                        <a:rPr lang="en-US" dirty="0"/>
                        <a:t>Windy</a:t>
                      </a:r>
                    </a:p>
                  </a:txBody>
                  <a:tcPr/>
                </a:tc>
                <a:tc>
                  <a:txBody>
                    <a:bodyPr/>
                    <a:lstStyle/>
                    <a:p>
                      <a:pPr algn="ctr"/>
                      <a:r>
                        <a:rPr lang="en-US" dirty="0"/>
                        <a:t>No</a:t>
                      </a:r>
                    </a:p>
                  </a:txBody>
                  <a:tcPr/>
                </a:tc>
                <a:tc>
                  <a:txBody>
                    <a:bodyPr/>
                    <a:lstStyle/>
                    <a:p>
                      <a:pPr algn="ctr"/>
                      <a:r>
                        <a:rPr lang="en-US" dirty="0"/>
                        <a:t>Rich</a:t>
                      </a:r>
                    </a:p>
                  </a:txBody>
                  <a:tcPr/>
                </a:tc>
                <a:tc>
                  <a:txBody>
                    <a:bodyPr/>
                    <a:lstStyle/>
                    <a:p>
                      <a:pPr algn="ctr"/>
                      <a:r>
                        <a:rPr lang="en-US" dirty="0"/>
                        <a:t>Shopping</a:t>
                      </a:r>
                    </a:p>
                  </a:txBody>
                  <a:tcPr/>
                </a:tc>
                <a:extLst>
                  <a:ext uri="{0D108BD9-81ED-4DB2-BD59-A6C34878D82A}">
                    <a16:rowId xmlns:a16="http://schemas.microsoft.com/office/drawing/2014/main" val="644710014"/>
                  </a:ext>
                </a:extLst>
              </a:tr>
              <a:tr h="370840">
                <a:tc>
                  <a:txBody>
                    <a:bodyPr/>
                    <a:lstStyle/>
                    <a:p>
                      <a:pPr algn="ctr"/>
                      <a:r>
                        <a:rPr lang="en-US" dirty="0"/>
                        <a:t>W9</a:t>
                      </a:r>
                    </a:p>
                  </a:txBody>
                  <a:tcPr/>
                </a:tc>
                <a:tc>
                  <a:txBody>
                    <a:bodyPr/>
                    <a:lstStyle/>
                    <a:p>
                      <a:pPr algn="ctr"/>
                      <a:r>
                        <a:rPr lang="en-US" dirty="0"/>
                        <a:t>Windy</a:t>
                      </a:r>
                    </a:p>
                  </a:txBody>
                  <a:tcPr/>
                </a:tc>
                <a:tc>
                  <a:txBody>
                    <a:bodyPr/>
                    <a:lstStyle/>
                    <a:p>
                      <a:pPr algn="ctr"/>
                      <a:r>
                        <a:rPr lang="en-US" dirty="0"/>
                        <a:t>Yes</a:t>
                      </a:r>
                    </a:p>
                  </a:txBody>
                  <a:tcPr/>
                </a:tc>
                <a:tc>
                  <a:txBody>
                    <a:bodyPr/>
                    <a:lstStyle/>
                    <a:p>
                      <a:pPr algn="ctr"/>
                      <a:r>
                        <a:rPr lang="en-US" dirty="0"/>
                        <a:t>Rich</a:t>
                      </a:r>
                    </a:p>
                  </a:txBody>
                  <a:tcPr/>
                </a:tc>
                <a:tc>
                  <a:txBody>
                    <a:bodyPr/>
                    <a:lstStyle/>
                    <a:p>
                      <a:pPr algn="ctr"/>
                      <a:r>
                        <a:rPr lang="en-US" dirty="0"/>
                        <a:t>Cinema</a:t>
                      </a:r>
                    </a:p>
                  </a:txBody>
                  <a:tcPr/>
                </a:tc>
                <a:extLst>
                  <a:ext uri="{0D108BD9-81ED-4DB2-BD59-A6C34878D82A}">
                    <a16:rowId xmlns:a16="http://schemas.microsoft.com/office/drawing/2014/main" val="2397262055"/>
                  </a:ext>
                </a:extLst>
              </a:tr>
              <a:tr h="370840">
                <a:tc>
                  <a:txBody>
                    <a:bodyPr/>
                    <a:lstStyle/>
                    <a:p>
                      <a:pPr algn="ctr"/>
                      <a:r>
                        <a:rPr lang="en-US" dirty="0"/>
                        <a:t>W10</a:t>
                      </a:r>
                    </a:p>
                  </a:txBody>
                  <a:tcPr/>
                </a:tc>
                <a:tc>
                  <a:txBody>
                    <a:bodyPr/>
                    <a:lstStyle/>
                    <a:p>
                      <a:pPr algn="ctr"/>
                      <a:r>
                        <a:rPr lang="en-US" dirty="0"/>
                        <a:t>Sunny</a:t>
                      </a:r>
                    </a:p>
                  </a:txBody>
                  <a:tcPr/>
                </a:tc>
                <a:tc>
                  <a:txBody>
                    <a:bodyPr/>
                    <a:lstStyle/>
                    <a:p>
                      <a:pPr algn="ctr"/>
                      <a:r>
                        <a:rPr lang="en-US" dirty="0"/>
                        <a:t>No</a:t>
                      </a:r>
                    </a:p>
                  </a:txBody>
                  <a:tcPr/>
                </a:tc>
                <a:tc>
                  <a:txBody>
                    <a:bodyPr/>
                    <a:lstStyle/>
                    <a:p>
                      <a:pPr algn="ctr"/>
                      <a:r>
                        <a:rPr lang="en-US" dirty="0"/>
                        <a:t>Rich</a:t>
                      </a:r>
                    </a:p>
                  </a:txBody>
                  <a:tcPr/>
                </a:tc>
                <a:tc>
                  <a:txBody>
                    <a:bodyPr/>
                    <a:lstStyle/>
                    <a:p>
                      <a:pPr algn="ctr"/>
                      <a:r>
                        <a:rPr lang="en-US" dirty="0"/>
                        <a:t>Tennis</a:t>
                      </a:r>
                    </a:p>
                  </a:txBody>
                  <a:tcPr/>
                </a:tc>
                <a:extLst>
                  <a:ext uri="{0D108BD9-81ED-4DB2-BD59-A6C34878D82A}">
                    <a16:rowId xmlns:a16="http://schemas.microsoft.com/office/drawing/2014/main" val="2148408169"/>
                  </a:ext>
                </a:extLst>
              </a:tr>
            </a:tbl>
          </a:graphicData>
        </a:graphic>
      </p:graphicFrame>
    </p:spTree>
    <p:extLst>
      <p:ext uri="{BB962C8B-B14F-4D97-AF65-F5344CB8AC3E}">
        <p14:creationId xmlns:p14="http://schemas.microsoft.com/office/powerpoint/2010/main" val="1154804144"/>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extLst>
              <p:ext uri="{D42A27DB-BD31-4B8C-83A1-F6EECF244321}">
                <p14:modId xmlns:p14="http://schemas.microsoft.com/office/powerpoint/2010/main" val="1295827465"/>
              </p:ext>
            </p:extLst>
          </p:nvPr>
        </p:nvGraphicFramePr>
        <p:xfrm>
          <a:off x="2358145" y="1219200"/>
          <a:ext cx="4427710" cy="33528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D326B20-2AF8-679D-9450-D129531B15E4}"/>
                  </a:ext>
                </a:extLst>
              </p:cNvPr>
              <p:cNvSpPr txBox="1"/>
              <p:nvPr/>
            </p:nvSpPr>
            <p:spPr>
              <a:xfrm>
                <a:off x="457200" y="4700434"/>
                <a:ext cx="8332281" cy="150740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𝑝</m:t>
                        </m:r>
                      </m:e>
                      <m:sub>
                        <m:r>
                          <a:rPr lang="en-US" b="0" i="1" smtClean="0">
                            <a:latin typeface="Cambria Math" panose="02040503050406030204" pitchFamily="18" charset="0"/>
                          </a:rPr>
                          <m:t>𝑐𝑖𝑛𝑒𝑚𝑎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𝑐𝑖𝑛𝑒𝑚𝑎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𝑝</m:t>
                        </m:r>
                      </m:e>
                      <m:sub>
                        <m:r>
                          <a:rPr lang="en-US" b="0" i="1" smtClean="0">
                            <a:latin typeface="Cambria Math" panose="02040503050406030204" pitchFamily="18" charset="0"/>
                          </a:rPr>
                          <m:t>𝑡𝑒𝑛𝑛𝑖𝑠</m:t>
                        </m:r>
                      </m:sub>
                    </m:sSub>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𝑡𝑒𝑛𝑛𝑖𝑠</m:t>
                        </m:r>
                      </m:sub>
                    </m:sSub>
                  </m:oMath>
                </a14:m>
                <a:r>
                  <a:rPr lang="en-US" dirty="0"/>
                  <a:t>)</a:t>
                </a:r>
              </a:p>
              <a:p>
                <a:endParaRPr lang="en-US" dirty="0"/>
              </a:p>
              <a:p>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𝑠h𝑜𝑝𝑝𝑖𝑛𝑔</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𝑠h𝑜𝑝𝑝𝑖𝑛𝑔</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𝑝</m:t>
                        </m:r>
                      </m:e>
                      <m:sub>
                        <m:r>
                          <a:rPr lang="en-US" b="0" i="1" smtClean="0">
                            <a:latin typeface="Cambria Math" panose="02040503050406030204" pitchFamily="18" charset="0"/>
                          </a:rPr>
                          <m:t>𝑠𝑡𝑎𝑦𝑖𝑛</m:t>
                        </m:r>
                      </m:sub>
                    </m:sSub>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𝑠𝑡𝑎𝑦𝑖𝑛</m:t>
                        </m:r>
                      </m:sub>
                    </m:sSub>
                  </m:oMath>
                </a14:m>
                <a:r>
                  <a:rPr lang="en-US" dirty="0"/>
                  <a:t>)</a:t>
                </a:r>
              </a:p>
            </p:txBody>
          </p:sp>
        </mc:Choice>
        <mc:Fallback xmlns="">
          <p:sp>
            <p:nvSpPr>
              <p:cNvPr id="2" name="TextBox 1">
                <a:extLst>
                  <a:ext uri="{FF2B5EF4-FFF2-40B4-BE49-F238E27FC236}">
                    <a16:creationId xmlns:a16="http://schemas.microsoft.com/office/drawing/2014/main" id="{5D326B20-2AF8-679D-9450-D129531B15E4}"/>
                  </a:ext>
                </a:extLst>
              </p:cNvPr>
              <p:cNvSpPr txBox="1">
                <a:spLocks noRot="1" noChangeAspect="1" noMove="1" noResize="1" noEditPoints="1" noAdjustHandles="1" noChangeArrowheads="1" noChangeShapeType="1" noTextEdit="1"/>
              </p:cNvSpPr>
              <p:nvPr/>
            </p:nvSpPr>
            <p:spPr>
              <a:xfrm>
                <a:off x="457200" y="4700434"/>
                <a:ext cx="8332281" cy="1507400"/>
              </a:xfrm>
              <a:prstGeom prst="rect">
                <a:avLst/>
              </a:prstGeom>
              <a:blipFill>
                <a:blip r:embed="rId2"/>
                <a:stretch>
                  <a:fillRect l="-1683" t="-6073" r="-1244" b="-9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D9A4B3-AE47-360A-7F1C-8FF4F1957382}"/>
                  </a:ext>
                </a:extLst>
              </p:cNvPr>
              <p:cNvSpPr txBox="1"/>
              <p:nvPr/>
            </p:nvSpPr>
            <p:spPr>
              <a:xfrm>
                <a:off x="2514600" y="5154735"/>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6</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3" name="TextBox 2">
                <a:extLst>
                  <a:ext uri="{FF2B5EF4-FFF2-40B4-BE49-F238E27FC236}">
                    <a16:creationId xmlns:a16="http://schemas.microsoft.com/office/drawing/2014/main" id="{12D9A4B3-AE47-360A-7F1C-8FF4F1957382}"/>
                  </a:ext>
                </a:extLst>
              </p:cNvPr>
              <p:cNvSpPr txBox="1">
                <a:spLocks noRot="1" noChangeAspect="1" noMove="1" noResize="1" noEditPoints="1" noAdjustHandles="1" noChangeArrowheads="1" noChangeShapeType="1" noTextEdit="1"/>
              </p:cNvSpPr>
              <p:nvPr/>
            </p:nvSpPr>
            <p:spPr>
              <a:xfrm>
                <a:off x="2514600" y="5154735"/>
                <a:ext cx="314189" cy="5203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DB3E68-135A-82AB-892E-98364BC9EEF7}"/>
                  </a:ext>
                </a:extLst>
              </p:cNvPr>
              <p:cNvSpPr txBox="1"/>
              <p:nvPr/>
            </p:nvSpPr>
            <p:spPr>
              <a:xfrm>
                <a:off x="4621826" y="5178958"/>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6</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5" name="TextBox 4">
                <a:extLst>
                  <a:ext uri="{FF2B5EF4-FFF2-40B4-BE49-F238E27FC236}">
                    <a16:creationId xmlns:a16="http://schemas.microsoft.com/office/drawing/2014/main" id="{EBDB3E68-135A-82AB-892E-98364BC9EEF7}"/>
                  </a:ext>
                </a:extLst>
              </p:cNvPr>
              <p:cNvSpPr txBox="1">
                <a:spLocks noRot="1" noChangeAspect="1" noMove="1" noResize="1" noEditPoints="1" noAdjustHandles="1" noChangeArrowheads="1" noChangeShapeType="1" noTextEdit="1"/>
              </p:cNvSpPr>
              <p:nvPr/>
            </p:nvSpPr>
            <p:spPr>
              <a:xfrm>
                <a:off x="4621826" y="5178958"/>
                <a:ext cx="314189"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97B7D-D854-E13F-38A0-8D232B97E9FF}"/>
                  </a:ext>
                </a:extLst>
              </p:cNvPr>
              <p:cNvSpPr txBox="1"/>
              <p:nvPr/>
            </p:nvSpPr>
            <p:spPr>
              <a:xfrm>
                <a:off x="6131524" y="5184004"/>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2</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6" name="TextBox 5">
                <a:extLst>
                  <a:ext uri="{FF2B5EF4-FFF2-40B4-BE49-F238E27FC236}">
                    <a16:creationId xmlns:a16="http://schemas.microsoft.com/office/drawing/2014/main" id="{D8B97B7D-D854-E13F-38A0-8D232B97E9FF}"/>
                  </a:ext>
                </a:extLst>
              </p:cNvPr>
              <p:cNvSpPr txBox="1">
                <a:spLocks noRot="1" noChangeAspect="1" noMove="1" noResize="1" noEditPoints="1" noAdjustHandles="1" noChangeArrowheads="1" noChangeShapeType="1" noTextEdit="1"/>
              </p:cNvSpPr>
              <p:nvPr/>
            </p:nvSpPr>
            <p:spPr>
              <a:xfrm>
                <a:off x="6131524" y="5184004"/>
                <a:ext cx="314189" cy="5203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7BBD758-256F-79D4-FACF-C3E90048D2BC}"/>
                  </a:ext>
                </a:extLst>
              </p:cNvPr>
              <p:cNvSpPr txBox="1"/>
              <p:nvPr/>
            </p:nvSpPr>
            <p:spPr>
              <a:xfrm>
                <a:off x="7620000" y="5202171"/>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2</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7" name="TextBox 6">
                <a:extLst>
                  <a:ext uri="{FF2B5EF4-FFF2-40B4-BE49-F238E27FC236}">
                    <a16:creationId xmlns:a16="http://schemas.microsoft.com/office/drawing/2014/main" id="{87BBD758-256F-79D4-FACF-C3E90048D2BC}"/>
                  </a:ext>
                </a:extLst>
              </p:cNvPr>
              <p:cNvSpPr txBox="1">
                <a:spLocks noRot="1" noChangeAspect="1" noMove="1" noResize="1" noEditPoints="1" noAdjustHandles="1" noChangeArrowheads="1" noChangeShapeType="1" noTextEdit="1"/>
              </p:cNvSpPr>
              <p:nvPr/>
            </p:nvSpPr>
            <p:spPr>
              <a:xfrm>
                <a:off x="7620000" y="5202171"/>
                <a:ext cx="314189" cy="520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6ACC41-935A-D1BE-EBCE-F99A1183789A}"/>
                  </a:ext>
                </a:extLst>
              </p:cNvPr>
              <p:cNvSpPr txBox="1"/>
              <p:nvPr/>
            </p:nvSpPr>
            <p:spPr>
              <a:xfrm>
                <a:off x="2514600" y="6224307"/>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1</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12" name="TextBox 11">
                <a:extLst>
                  <a:ext uri="{FF2B5EF4-FFF2-40B4-BE49-F238E27FC236}">
                    <a16:creationId xmlns:a16="http://schemas.microsoft.com/office/drawing/2014/main" id="{8B6ACC41-935A-D1BE-EBCE-F99A1183789A}"/>
                  </a:ext>
                </a:extLst>
              </p:cNvPr>
              <p:cNvSpPr txBox="1">
                <a:spLocks noRot="1" noChangeAspect="1" noMove="1" noResize="1" noEditPoints="1" noAdjustHandles="1" noChangeArrowheads="1" noChangeShapeType="1" noTextEdit="1"/>
              </p:cNvSpPr>
              <p:nvPr/>
            </p:nvSpPr>
            <p:spPr>
              <a:xfrm>
                <a:off x="2514600" y="6224307"/>
                <a:ext cx="314189"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027B95-1873-8D62-00FC-3373A6FDB443}"/>
                  </a:ext>
                </a:extLst>
              </p:cNvPr>
              <p:cNvSpPr txBox="1"/>
              <p:nvPr/>
            </p:nvSpPr>
            <p:spPr>
              <a:xfrm>
                <a:off x="4621826" y="6248530"/>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1</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13" name="TextBox 12">
                <a:extLst>
                  <a:ext uri="{FF2B5EF4-FFF2-40B4-BE49-F238E27FC236}">
                    <a16:creationId xmlns:a16="http://schemas.microsoft.com/office/drawing/2014/main" id="{76027B95-1873-8D62-00FC-3373A6FDB443}"/>
                  </a:ext>
                </a:extLst>
              </p:cNvPr>
              <p:cNvSpPr txBox="1">
                <a:spLocks noRot="1" noChangeAspect="1" noMove="1" noResize="1" noEditPoints="1" noAdjustHandles="1" noChangeArrowheads="1" noChangeShapeType="1" noTextEdit="1"/>
              </p:cNvSpPr>
              <p:nvPr/>
            </p:nvSpPr>
            <p:spPr>
              <a:xfrm>
                <a:off x="4621826" y="6248530"/>
                <a:ext cx="314189" cy="5203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D6591B-0C9B-CEFB-249C-E8F2E69D8B15}"/>
                  </a:ext>
                </a:extLst>
              </p:cNvPr>
              <p:cNvSpPr txBox="1"/>
              <p:nvPr/>
            </p:nvSpPr>
            <p:spPr>
              <a:xfrm>
                <a:off x="6162811" y="6248530"/>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1</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14" name="TextBox 13">
                <a:extLst>
                  <a:ext uri="{FF2B5EF4-FFF2-40B4-BE49-F238E27FC236}">
                    <a16:creationId xmlns:a16="http://schemas.microsoft.com/office/drawing/2014/main" id="{24D6591B-0C9B-CEFB-249C-E8F2E69D8B15}"/>
                  </a:ext>
                </a:extLst>
              </p:cNvPr>
              <p:cNvSpPr txBox="1">
                <a:spLocks noRot="1" noChangeAspect="1" noMove="1" noResize="1" noEditPoints="1" noAdjustHandles="1" noChangeArrowheads="1" noChangeShapeType="1" noTextEdit="1"/>
              </p:cNvSpPr>
              <p:nvPr/>
            </p:nvSpPr>
            <p:spPr>
              <a:xfrm>
                <a:off x="6162811" y="6248530"/>
                <a:ext cx="314189" cy="5203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24D8F63-EA0A-B3DC-0D1C-42BA97B579AD}"/>
                  </a:ext>
                </a:extLst>
              </p:cNvPr>
              <p:cNvSpPr txBox="1"/>
              <p:nvPr/>
            </p:nvSpPr>
            <p:spPr>
              <a:xfrm>
                <a:off x="7620000" y="6271743"/>
                <a:ext cx="31418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solidFill>
                                <a:srgbClr val="00B050"/>
                              </a:solidFill>
                              <a:latin typeface="Cambria Math" panose="02040503050406030204" pitchFamily="18" charset="0"/>
                            </a:rPr>
                          </m:ctrlPr>
                        </m:fPr>
                        <m:num>
                          <m:r>
                            <a:rPr lang="en-US" sz="1800" b="0" i="1" smtClean="0">
                              <a:solidFill>
                                <a:srgbClr val="00B050"/>
                              </a:solidFill>
                              <a:latin typeface="Cambria Math" panose="02040503050406030204" pitchFamily="18" charset="0"/>
                            </a:rPr>
                            <m:t>1</m:t>
                          </m:r>
                        </m:num>
                        <m:den>
                          <m:r>
                            <a:rPr lang="en-US" sz="1800" b="0" i="1" smtClean="0">
                              <a:solidFill>
                                <a:srgbClr val="00B050"/>
                              </a:solidFill>
                              <a:latin typeface="Cambria Math" panose="02040503050406030204" pitchFamily="18" charset="0"/>
                            </a:rPr>
                            <m:t>10</m:t>
                          </m:r>
                        </m:den>
                      </m:f>
                    </m:oMath>
                  </m:oMathPara>
                </a14:m>
                <a:endParaRPr lang="en-US" sz="1800" dirty="0">
                  <a:solidFill>
                    <a:srgbClr val="00B050"/>
                  </a:solidFill>
                </a:endParaRPr>
              </a:p>
            </p:txBody>
          </p:sp>
        </mc:Choice>
        <mc:Fallback xmlns="">
          <p:sp>
            <p:nvSpPr>
              <p:cNvPr id="15" name="TextBox 14">
                <a:extLst>
                  <a:ext uri="{FF2B5EF4-FFF2-40B4-BE49-F238E27FC236}">
                    <a16:creationId xmlns:a16="http://schemas.microsoft.com/office/drawing/2014/main" id="{824D8F63-EA0A-B3DC-0D1C-42BA97B579AD}"/>
                  </a:ext>
                </a:extLst>
              </p:cNvPr>
              <p:cNvSpPr txBox="1">
                <a:spLocks noRot="1" noChangeAspect="1" noMove="1" noResize="1" noEditPoints="1" noAdjustHandles="1" noChangeArrowheads="1" noChangeShapeType="1" noTextEdit="1"/>
              </p:cNvSpPr>
              <p:nvPr/>
            </p:nvSpPr>
            <p:spPr>
              <a:xfrm>
                <a:off x="7620000" y="6271743"/>
                <a:ext cx="314189" cy="5203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B9DCA55-9AF6-CC2C-D2B6-DBDA3242E107}"/>
                  </a:ext>
                </a:extLst>
              </p:cNvPr>
              <p:cNvSpPr txBox="1"/>
              <p:nvPr/>
            </p:nvSpPr>
            <p:spPr>
              <a:xfrm>
                <a:off x="457200" y="4719354"/>
                <a:ext cx="7761484" cy="184665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0.6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0.6</m:t>
                    </m:r>
                    <m:r>
                      <a:rPr lang="en-US" b="0" i="1" smtClean="0">
                        <a:latin typeface="Cambria Math" panose="02040503050406030204" pitchFamily="18" charset="0"/>
                      </a:rPr>
                      <m:t>   </m:t>
                    </m:r>
                  </m:oMath>
                </a14:m>
                <a:r>
                  <a:rPr lang="en-US" dirty="0"/>
                  <a:t>) </a:t>
                </a:r>
                <a14:m>
                  <m:oMath xmlns:m="http://schemas.openxmlformats.org/officeDocument/2006/math">
                    <m:r>
                      <a:rPr lang="en-US" b="0" i="0" smtClean="0">
                        <a:latin typeface="Cambria Math" panose="02040503050406030204" pitchFamily="18" charset="0"/>
                      </a:rPr>
                      <m:t>−    0.2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   </m:t>
                    </m:r>
                    <m:r>
                      <a:rPr lang="en-US" i="1" smtClean="0">
                        <a:latin typeface="Cambria Math" panose="02040503050406030204" pitchFamily="18" charset="0"/>
                      </a:rPr>
                      <m:t>0</m:t>
                    </m:r>
                    <m:r>
                      <a:rPr lang="en-US" b="0" i="1" smtClean="0">
                        <a:latin typeface="Cambria Math" panose="02040503050406030204" pitchFamily="18" charset="0"/>
                      </a:rPr>
                      <m:t>.2  </m:t>
                    </m:r>
                  </m:oMath>
                </a14:m>
                <a:r>
                  <a:rPr lang="en-US" dirty="0"/>
                  <a:t>)</a:t>
                </a:r>
              </a:p>
              <a:p>
                <a:endParaRPr lang="en-US" dirty="0"/>
              </a:p>
              <a:p>
                <a:endParaRPr lang="en-US" dirty="0"/>
              </a:p>
              <a:p>
                <a:r>
                  <a:rPr lang="en-US" dirty="0"/>
                  <a:t>                          </a:t>
                </a:r>
                <a14:m>
                  <m:oMath xmlns:m="http://schemas.openxmlformats.org/officeDocument/2006/math">
                    <m:r>
                      <a:rPr lang="en-US" i="1">
                        <a:latin typeface="Cambria Math" panose="02040503050406030204" pitchFamily="18" charset="0"/>
                      </a:rPr>
                      <m:t>−    0.</m:t>
                    </m:r>
                    <m:r>
                      <a:rPr lang="en-US" b="0" i="1" smtClean="0">
                        <a:latin typeface="Cambria Math" panose="02040503050406030204" pitchFamily="18" charset="0"/>
                      </a:rPr>
                      <m:t>1</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    0.</m:t>
                    </m:r>
                    <m:r>
                      <a:rPr lang="en-US" b="0" i="1" smtClean="0">
                        <a:latin typeface="Cambria Math" panose="02040503050406030204" pitchFamily="18" charset="0"/>
                      </a:rPr>
                      <m:t>1</m:t>
                    </m:r>
                    <m:r>
                      <a:rPr lang="en-US" i="1">
                        <a:latin typeface="Cambria Math" panose="02040503050406030204" pitchFamily="18" charset="0"/>
                      </a:rPr>
                      <m:t>   </m:t>
                    </m:r>
                  </m:oMath>
                </a14:m>
                <a:r>
                  <a:rPr lang="en-US" dirty="0"/>
                  <a:t>) </a:t>
                </a:r>
                <a14:m>
                  <m:oMath xmlns:m="http://schemas.openxmlformats.org/officeDocument/2006/math">
                    <m:r>
                      <a:rPr lang="en-US">
                        <a:latin typeface="Cambria Math" panose="02040503050406030204" pitchFamily="18" charset="0"/>
                      </a:rPr>
                      <m:t>−    0.</m:t>
                    </m:r>
                    <m:r>
                      <a:rPr lang="en-US" b="0" i="0" smtClean="0">
                        <a:latin typeface="Cambria Math" panose="02040503050406030204" pitchFamily="18" charset="0"/>
                      </a:rPr>
                      <m:t>1</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   0.</m:t>
                    </m:r>
                    <m:r>
                      <a:rPr lang="en-US" b="0" i="1" smtClean="0">
                        <a:latin typeface="Cambria Math" panose="02040503050406030204" pitchFamily="18" charset="0"/>
                      </a:rPr>
                      <m:t>1</m:t>
                    </m:r>
                    <m:r>
                      <a:rPr lang="en-US" i="1">
                        <a:latin typeface="Cambria Math" panose="02040503050406030204" pitchFamily="18" charset="0"/>
                      </a:rPr>
                      <m:t>  </m:t>
                    </m:r>
                  </m:oMath>
                </a14:m>
                <a:r>
                  <a:rPr lang="en-US" dirty="0"/>
                  <a:t>)</a:t>
                </a:r>
              </a:p>
              <a:p>
                <a:r>
                  <a:rPr lang="en-US" dirty="0"/>
                  <a:t>= 1.571</a:t>
                </a:r>
              </a:p>
            </p:txBody>
          </p:sp>
        </mc:Choice>
        <mc:Fallback xmlns="">
          <p:sp>
            <p:nvSpPr>
              <p:cNvPr id="16" name="TextBox 15">
                <a:extLst>
                  <a:ext uri="{FF2B5EF4-FFF2-40B4-BE49-F238E27FC236}">
                    <a16:creationId xmlns:a16="http://schemas.microsoft.com/office/drawing/2014/main" id="{AB9DCA55-9AF6-CC2C-D2B6-DBDA3242E107}"/>
                  </a:ext>
                </a:extLst>
              </p:cNvPr>
              <p:cNvSpPr txBox="1">
                <a:spLocks noRot="1" noChangeAspect="1" noMove="1" noResize="1" noEditPoints="1" noAdjustHandles="1" noChangeArrowheads="1" noChangeShapeType="1" noTextEdit="1"/>
              </p:cNvSpPr>
              <p:nvPr/>
            </p:nvSpPr>
            <p:spPr>
              <a:xfrm>
                <a:off x="457200" y="4719354"/>
                <a:ext cx="7761484" cy="1846659"/>
              </a:xfrm>
              <a:prstGeom prst="rect">
                <a:avLst/>
              </a:prstGeom>
              <a:blipFill>
                <a:blip r:embed="rId11"/>
                <a:stretch>
                  <a:fillRect l="-2357" t="-4950" r="-1728" b="-9241"/>
                </a:stretch>
              </a:blipFill>
            </p:spPr>
            <p:txBody>
              <a:bodyPr/>
              <a:lstStyle/>
              <a:p>
                <a:r>
                  <a:rPr lang="en-US">
                    <a:noFill/>
                  </a:rPr>
                  <a:t> </a:t>
                </a:r>
              </a:p>
            </p:txBody>
          </p:sp>
        </mc:Fallback>
      </mc:AlternateContent>
    </p:spTree>
    <p:extLst>
      <p:ext uri="{BB962C8B-B14F-4D97-AF65-F5344CB8AC3E}">
        <p14:creationId xmlns:p14="http://schemas.microsoft.com/office/powerpoint/2010/main" val="2449123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0" nodeType="clickEffect">
                                  <p:stCondLst>
                                    <p:cond delay="0"/>
                                  </p:stCondLst>
                                  <p:childTnLst>
                                    <p:anim calcmode="lin" valueType="num">
                                      <p:cBhvr additive="base">
                                        <p:cTn id="38" dur="500"/>
                                        <p:tgtEl>
                                          <p:spTgt spid="2"/>
                                        </p:tgtEl>
                                        <p:attrNameLst>
                                          <p:attrName>ppt_x</p:attrName>
                                        </p:attrNameLst>
                                      </p:cBhvr>
                                      <p:tavLst>
                                        <p:tav tm="0">
                                          <p:val>
                                            <p:strVal val="ppt_x"/>
                                          </p:val>
                                        </p:tav>
                                        <p:tav tm="100000">
                                          <p:val>
                                            <p:strVal val="ppt_x"/>
                                          </p:val>
                                        </p:tav>
                                      </p:tavLst>
                                    </p:anim>
                                    <p:anim calcmode="lin" valueType="num">
                                      <p:cBhvr additive="base">
                                        <p:cTn id="39" dur="500"/>
                                        <p:tgtEl>
                                          <p:spTgt spid="2"/>
                                        </p:tgtEl>
                                        <p:attrNameLst>
                                          <p:attrName>ppt_y</p:attrName>
                                        </p:attrNameLst>
                                      </p:cBhvr>
                                      <p:tavLst>
                                        <p:tav tm="0">
                                          <p:val>
                                            <p:strVal val="ppt_y"/>
                                          </p:val>
                                        </p:tav>
                                        <p:tav tm="100000">
                                          <p:val>
                                            <p:strVal val="1+ppt_h/2"/>
                                          </p:val>
                                        </p:tav>
                                      </p:tavLst>
                                    </p:anim>
                                    <p:set>
                                      <p:cBhvr>
                                        <p:cTn id="40" dur="1" fill="hold">
                                          <p:stCondLst>
                                            <p:cond delay="499"/>
                                          </p:stCondLst>
                                        </p:cTn>
                                        <p:tgtEl>
                                          <p:spTgt spid="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nvGraphicFramePr>
        <p:xfrm>
          <a:off x="2358145" y="1219200"/>
          <a:ext cx="4427710" cy="33528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DE42653-B9D7-4064-29D2-B535322EADC1}"/>
              </a:ext>
            </a:extLst>
          </p:cNvPr>
          <p:cNvSpPr txBox="1"/>
          <p:nvPr/>
        </p:nvSpPr>
        <p:spPr>
          <a:xfrm>
            <a:off x="807520" y="4572000"/>
            <a:ext cx="6575839" cy="830997"/>
          </a:xfrm>
          <a:prstGeom prst="rect">
            <a:avLst/>
          </a:prstGeom>
          <a:noFill/>
        </p:spPr>
        <p:txBody>
          <a:bodyPr wrap="none" rtlCol="0">
            <a:spAutoFit/>
          </a:bodyPr>
          <a:lstStyle/>
          <a:p>
            <a:r>
              <a:rPr lang="en-US" dirty="0"/>
              <a:t>Determine the best of: </a:t>
            </a:r>
          </a:p>
          <a:p>
            <a:r>
              <a:rPr lang="en-US" dirty="0"/>
              <a:t>Gain(S, weather), Gain(S, parents), Gain(S, money)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82AB80-660B-E7D7-0569-27C9690154E5}"/>
                  </a:ext>
                </a:extLst>
              </p:cNvPr>
              <p:cNvSpPr txBox="1"/>
              <p:nvPr/>
            </p:nvSpPr>
            <p:spPr>
              <a:xfrm>
                <a:off x="609600" y="5553075"/>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5" name="TextBox 4">
                <a:extLst>
                  <a:ext uri="{FF2B5EF4-FFF2-40B4-BE49-F238E27FC236}">
                    <a16:creationId xmlns:a16="http://schemas.microsoft.com/office/drawing/2014/main" id="{3182AB80-660B-E7D7-0569-27C9690154E5}"/>
                  </a:ext>
                </a:extLst>
              </p:cNvPr>
              <p:cNvSpPr txBox="1">
                <a:spLocks noRot="1" noChangeAspect="1" noMove="1" noResize="1" noEditPoints="1" noAdjustHandles="1" noChangeArrowheads="1" noChangeShapeType="1" noTextEdit="1"/>
              </p:cNvSpPr>
              <p:nvPr/>
            </p:nvSpPr>
            <p:spPr>
              <a:xfrm>
                <a:off x="609600" y="5553075"/>
                <a:ext cx="7605159" cy="947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6919944"/>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nvGraphicFramePr>
        <p:xfrm>
          <a:off x="2358145" y="1219200"/>
          <a:ext cx="4427710" cy="33528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DE42653-B9D7-4064-29D2-B535322EADC1}"/>
              </a:ext>
            </a:extLst>
          </p:cNvPr>
          <p:cNvSpPr txBox="1"/>
          <p:nvPr/>
        </p:nvSpPr>
        <p:spPr>
          <a:xfrm>
            <a:off x="609600" y="4777770"/>
            <a:ext cx="3015569" cy="1569660"/>
          </a:xfrm>
          <a:prstGeom prst="rect">
            <a:avLst/>
          </a:prstGeom>
          <a:noFill/>
        </p:spPr>
        <p:txBody>
          <a:bodyPr wrap="none" rtlCol="0">
            <a:spAutoFit/>
          </a:bodyPr>
          <a:lstStyle/>
          <a:p>
            <a:r>
              <a:rPr lang="en-US" dirty="0"/>
              <a:t>Determine the best of: </a:t>
            </a:r>
          </a:p>
          <a:p>
            <a:r>
              <a:rPr lang="en-US" dirty="0"/>
              <a:t>Gain(S, weather) </a:t>
            </a:r>
          </a:p>
          <a:p>
            <a:r>
              <a:rPr lang="en-US" dirty="0"/>
              <a:t>Gain(S, parents) </a:t>
            </a:r>
          </a:p>
          <a:p>
            <a:r>
              <a:rPr lang="en-US" dirty="0"/>
              <a:t>Gain(S, money) </a:t>
            </a:r>
          </a:p>
        </p:txBody>
      </p:sp>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spTree>
    <p:extLst>
      <p:ext uri="{BB962C8B-B14F-4D97-AF65-F5344CB8AC3E}">
        <p14:creationId xmlns:p14="http://schemas.microsoft.com/office/powerpoint/2010/main" val="3307409012"/>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EF5B2-BE7B-B20E-A9D0-A34A8A51B217}"/>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E5135662-30EC-893A-9F30-C544923D9D9D}"/>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D8B17257-C9C4-44FA-BD5F-05AE1DFCF451}"/>
              </a:ext>
            </a:extLst>
          </p:cNvPr>
          <p:cNvGraphicFramePr>
            <a:graphicFrameLocks noGrp="1"/>
          </p:cNvGraphicFramePr>
          <p:nvPr>
            <p:extLst>
              <p:ext uri="{D42A27DB-BD31-4B8C-83A1-F6EECF244321}">
                <p14:modId xmlns:p14="http://schemas.microsoft.com/office/powerpoint/2010/main" val="953371207"/>
              </p:ext>
            </p:extLst>
          </p:nvPr>
        </p:nvGraphicFramePr>
        <p:xfrm>
          <a:off x="4329923" y="1224937"/>
          <a:ext cx="4427710" cy="33528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2" name="Rectangle 1">
            <a:extLst>
              <a:ext uri="{FF2B5EF4-FFF2-40B4-BE49-F238E27FC236}">
                <a16:creationId xmlns:a16="http://schemas.microsoft.com/office/drawing/2014/main" id="{1D110BC9-CD32-DCD6-FA63-3D61070223B6}"/>
              </a:ext>
            </a:extLst>
          </p:cNvPr>
          <p:cNvSpPr/>
          <p:nvPr/>
        </p:nvSpPr>
        <p:spPr bwMode="auto">
          <a:xfrm>
            <a:off x="6929563" y="474498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1FDB69E-1889-C43B-29D9-F2C5B5796C30}"/>
              </a:ext>
            </a:extLst>
          </p:cNvPr>
          <p:cNvCxnSpPr>
            <a:cxnSpLocks/>
          </p:cNvCxnSpPr>
          <p:nvPr/>
        </p:nvCxnSpPr>
        <p:spPr bwMode="auto">
          <a:xfrm flipH="1">
            <a:off x="6442645" y="5202184"/>
            <a:ext cx="482863" cy="5919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C4B7BDF-5A11-59E2-A0F3-AE238C400D44}"/>
              </a:ext>
            </a:extLst>
          </p:cNvPr>
          <p:cNvCxnSpPr/>
          <p:nvPr/>
        </p:nvCxnSpPr>
        <p:spPr bwMode="auto">
          <a:xfrm>
            <a:off x="8139238" y="5173609"/>
            <a:ext cx="395162" cy="4764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EA239580-B553-7427-45F1-848295AD2290}"/>
              </a:ext>
            </a:extLst>
          </p:cNvPr>
          <p:cNvCxnSpPr>
            <a:stCxn id="2" idx="2"/>
          </p:cNvCxnSpPr>
          <p:nvPr/>
        </p:nvCxnSpPr>
        <p:spPr bwMode="auto">
          <a:xfrm flipH="1">
            <a:off x="7537926" y="5202184"/>
            <a:ext cx="1237" cy="5228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7F22BD6-D621-3D31-F339-F51ED8D52806}"/>
              </a:ext>
            </a:extLst>
          </p:cNvPr>
          <p:cNvSpPr txBox="1"/>
          <p:nvPr/>
        </p:nvSpPr>
        <p:spPr>
          <a:xfrm>
            <a:off x="5934908" y="5354584"/>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7F25000C-F784-7CBF-3648-A27ABDFD1E35}"/>
              </a:ext>
            </a:extLst>
          </p:cNvPr>
          <p:cNvSpPr txBox="1"/>
          <p:nvPr/>
        </p:nvSpPr>
        <p:spPr>
          <a:xfrm>
            <a:off x="6871525" y="5351607"/>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03FDD542-EB63-3419-D666-0EBA21650275}"/>
              </a:ext>
            </a:extLst>
          </p:cNvPr>
          <p:cNvSpPr txBox="1"/>
          <p:nvPr/>
        </p:nvSpPr>
        <p:spPr>
          <a:xfrm>
            <a:off x="8360604" y="5228209"/>
            <a:ext cx="614271" cy="307777"/>
          </a:xfrm>
          <a:prstGeom prst="rect">
            <a:avLst/>
          </a:prstGeom>
          <a:noFill/>
        </p:spPr>
        <p:txBody>
          <a:bodyPr wrap="none" rtlCol="0">
            <a:spAutoFit/>
          </a:bodyPr>
          <a:lstStyle/>
          <a:p>
            <a:r>
              <a:rPr lang="en-US" sz="1400" dirty="0"/>
              <a:t>Rainy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E10D84-248D-6AC5-1C3B-2C90B2043CA4}"/>
                  </a:ext>
                </a:extLst>
              </p:cNvPr>
              <p:cNvSpPr txBox="1"/>
              <p:nvPr/>
            </p:nvSpPr>
            <p:spPr>
              <a:xfrm>
                <a:off x="150453" y="923759"/>
                <a:ext cx="3880037" cy="1124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𝐺𝑎𝑖𝑛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r>
                            <a:rPr lang="en-US" sz="1600" b="0" i="1" smtClean="0">
                              <a:latin typeface="Cambria Math" panose="02040503050406030204" pitchFamily="18" charset="0"/>
                            </a:rPr>
                            <m:t>,</m:t>
                          </m:r>
                          <m:r>
                            <a:rPr lang="en-US" sz="1600" b="0" i="1" smtClean="0">
                              <a:latin typeface="Cambria Math" panose="02040503050406030204" pitchFamily="18" charset="0"/>
                            </a:rPr>
                            <m:t>𝐴</m:t>
                          </m:r>
                        </m:e>
                      </m:d>
                      <m:r>
                        <a:rPr lang="en-US" sz="1600" b="0" i="1" smtClean="0">
                          <a:latin typeface="Cambria Math" panose="02040503050406030204" pitchFamily="18" charset="0"/>
                        </a:rPr>
                        <m:t>=</m:t>
                      </m:r>
                    </m:oMath>
                  </m:oMathPara>
                </a14:m>
                <a:endParaRPr lang="en-US" sz="1600" b="0" i="1" dirty="0">
                  <a:latin typeface="Cambria Math" panose="02040503050406030204" pitchFamily="18" charset="0"/>
                </a:endParaRPr>
              </a:p>
              <a:p>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𝐸𝑛𝑡𝑟𝑜𝑝𝑦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e>
                      </m:d>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𝑣</m:t>
                          </m:r>
                          <m:r>
                            <a:rPr lang="en-US" sz="1600" b="0" i="1" smtClean="0">
                              <a:latin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𝑣𝑎𝑙𝑢𝑒𝑠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𝐴</m:t>
                          </m:r>
                          <m:r>
                            <a:rPr lang="en-US" sz="1600" b="0" i="1" smtClean="0">
                              <a:latin typeface="Cambria Math" panose="02040503050406030204" pitchFamily="18" charset="0"/>
                              <a:ea typeface="Cambria Math" panose="02040503050406030204" pitchFamily="18" charset="0"/>
                            </a:rPr>
                            <m:t>)</m:t>
                          </m:r>
                        </m:sub>
                        <m:sup/>
                        <m:e>
                          <m:f>
                            <m:fPr>
                              <m:ctrlPr>
                                <a:rPr lang="en-US" sz="1600" b="0" i="1" smtClean="0">
                                  <a:latin typeface="Cambria Math" panose="02040503050406030204" pitchFamily="18" charset="0"/>
                                </a:rPr>
                              </m:ctrlPr>
                            </m:fPr>
                            <m:num>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𝑣</m:t>
                                      </m:r>
                                    </m:sub>
                                  </m:sSub>
                                </m:e>
                              </m:d>
                            </m:num>
                            <m:den>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e>
                              </m:d>
                            </m:den>
                          </m:f>
                          <m:r>
                            <a:rPr lang="en-US" sz="1600" b="0" i="1" smtClean="0">
                              <a:latin typeface="Cambria Math" panose="02040503050406030204" pitchFamily="18" charset="0"/>
                            </a:rPr>
                            <m:t>𝐸𝑛𝑡𝑟𝑜𝑝𝑦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𝑣</m:t>
                              </m:r>
                            </m:sub>
                          </m:sSub>
                          <m:r>
                            <a:rPr lang="en-US" sz="1600" b="0" i="1" smtClean="0">
                              <a:latin typeface="Cambria Math" panose="02040503050406030204" pitchFamily="18" charset="0"/>
                            </a:rPr>
                            <m:t>)</m:t>
                          </m:r>
                        </m:e>
                      </m:nary>
                    </m:oMath>
                  </m:oMathPara>
                </a14:m>
                <a:endParaRPr lang="en-US" sz="1600" dirty="0"/>
              </a:p>
            </p:txBody>
          </p:sp>
        </mc:Choice>
        <mc:Fallback xmlns="">
          <p:sp>
            <p:nvSpPr>
              <p:cNvPr id="5" name="TextBox 4">
                <a:extLst>
                  <a:ext uri="{FF2B5EF4-FFF2-40B4-BE49-F238E27FC236}">
                    <a16:creationId xmlns:a16="http://schemas.microsoft.com/office/drawing/2014/main" id="{4CE10D84-248D-6AC5-1C3B-2C90B2043CA4}"/>
                  </a:ext>
                </a:extLst>
              </p:cNvPr>
              <p:cNvSpPr txBox="1">
                <a:spLocks noRot="1" noChangeAspect="1" noMove="1" noResize="1" noEditPoints="1" noAdjustHandles="1" noChangeArrowheads="1" noChangeShapeType="1" noTextEdit="1"/>
              </p:cNvSpPr>
              <p:nvPr/>
            </p:nvSpPr>
            <p:spPr>
              <a:xfrm>
                <a:off x="150453" y="923759"/>
                <a:ext cx="3880037" cy="1124282"/>
              </a:xfrm>
              <a:prstGeom prst="rect">
                <a:avLst/>
              </a:prstGeom>
              <a:blipFill>
                <a:blip r:embed="rId2"/>
                <a:stretch>
                  <a:fillRect/>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D99EB644-B098-E4C3-DD6D-19FB84984069}"/>
              </a:ext>
            </a:extLst>
          </p:cNvPr>
          <p:cNvSpPr/>
          <p:nvPr/>
        </p:nvSpPr>
        <p:spPr bwMode="auto">
          <a:xfrm rot="5400000">
            <a:off x="1828800" y="1649316"/>
            <a:ext cx="304800" cy="1066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9FE1F27A-8906-8C88-1BA2-01A9A663DEDD}"/>
              </a:ext>
            </a:extLst>
          </p:cNvPr>
          <p:cNvSpPr txBox="1"/>
          <p:nvPr/>
        </p:nvSpPr>
        <p:spPr>
          <a:xfrm>
            <a:off x="1073572" y="2348237"/>
            <a:ext cx="1925399" cy="338554"/>
          </a:xfrm>
          <a:prstGeom prst="rect">
            <a:avLst/>
          </a:prstGeom>
          <a:noFill/>
        </p:spPr>
        <p:txBody>
          <a:bodyPr wrap="none" rtlCol="0">
            <a:spAutoFit/>
          </a:bodyPr>
          <a:lstStyle/>
          <a:p>
            <a:r>
              <a:rPr lang="en-US" sz="1600" dirty="0"/>
              <a:t>Sunny, Windy, Rainy</a:t>
            </a:r>
          </a:p>
        </p:txBody>
      </p:sp>
      <p:sp>
        <p:nvSpPr>
          <p:cNvPr id="9" name="TextBox 8">
            <a:extLst>
              <a:ext uri="{FF2B5EF4-FFF2-40B4-BE49-F238E27FC236}">
                <a16:creationId xmlns:a16="http://schemas.microsoft.com/office/drawing/2014/main" id="{8FAD657D-7D91-E57D-B8EC-83C63B09FFA2}"/>
              </a:ext>
            </a:extLst>
          </p:cNvPr>
          <p:cNvSpPr txBox="1"/>
          <p:nvPr/>
        </p:nvSpPr>
        <p:spPr>
          <a:xfrm>
            <a:off x="247217" y="371422"/>
            <a:ext cx="877163" cy="461665"/>
          </a:xfrm>
          <a:prstGeom prst="rect">
            <a:avLst/>
          </a:prstGeom>
          <a:noFill/>
        </p:spPr>
        <p:txBody>
          <a:bodyPr wrap="none" rtlCol="0">
            <a:spAutoFit/>
          </a:bodyPr>
          <a:lstStyle/>
          <a:p>
            <a:r>
              <a:rPr lang="en-US" dirty="0">
                <a:solidFill>
                  <a:srgbClr val="00B050"/>
                </a:solidFill>
              </a:rPr>
              <a:t>1.571</a:t>
            </a:r>
          </a:p>
        </p:txBody>
      </p:sp>
      <p:cxnSp>
        <p:nvCxnSpPr>
          <p:cNvPr id="12" name="Straight Arrow Connector 11">
            <a:extLst>
              <a:ext uri="{FF2B5EF4-FFF2-40B4-BE49-F238E27FC236}">
                <a16:creationId xmlns:a16="http://schemas.microsoft.com/office/drawing/2014/main" id="{E8D61473-7744-F495-9C83-6864B385AD83}"/>
              </a:ext>
            </a:extLst>
          </p:cNvPr>
          <p:cNvCxnSpPr/>
          <p:nvPr/>
        </p:nvCxnSpPr>
        <p:spPr bwMode="auto">
          <a:xfrm>
            <a:off x="685798" y="866774"/>
            <a:ext cx="0" cy="685800"/>
          </a:xfrm>
          <a:prstGeom prst="straightConnector1">
            <a:avLst/>
          </a:prstGeom>
          <a:solidFill>
            <a:schemeClr val="accent1"/>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Rounded Corners 17">
            <a:extLst>
              <a:ext uri="{FF2B5EF4-FFF2-40B4-BE49-F238E27FC236}">
                <a16:creationId xmlns:a16="http://schemas.microsoft.com/office/drawing/2014/main" id="{CBFF36C1-CBFE-9735-865E-B073BD69B923}"/>
              </a:ext>
            </a:extLst>
          </p:cNvPr>
          <p:cNvSpPr/>
          <p:nvPr/>
        </p:nvSpPr>
        <p:spPr bwMode="auto">
          <a:xfrm>
            <a:off x="4191000" y="1552574"/>
            <a:ext cx="4724399" cy="581026"/>
          </a:xfrm>
          <a:prstGeom prst="round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9" name="Rectangle: Rounded Corners 18">
            <a:extLst>
              <a:ext uri="{FF2B5EF4-FFF2-40B4-BE49-F238E27FC236}">
                <a16:creationId xmlns:a16="http://schemas.microsoft.com/office/drawing/2014/main" id="{461110C8-66C5-833F-CCEC-3482B25C4290}"/>
              </a:ext>
            </a:extLst>
          </p:cNvPr>
          <p:cNvSpPr/>
          <p:nvPr/>
        </p:nvSpPr>
        <p:spPr bwMode="auto">
          <a:xfrm>
            <a:off x="4191000" y="4267199"/>
            <a:ext cx="4724399" cy="341729"/>
          </a:xfrm>
          <a:prstGeom prst="round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0" name="TextBox 19">
            <a:extLst>
              <a:ext uri="{FF2B5EF4-FFF2-40B4-BE49-F238E27FC236}">
                <a16:creationId xmlns:a16="http://schemas.microsoft.com/office/drawing/2014/main" id="{C7C6884D-F786-7999-FB2B-6A08935610B6}"/>
              </a:ext>
            </a:extLst>
          </p:cNvPr>
          <p:cNvSpPr txBox="1"/>
          <p:nvPr/>
        </p:nvSpPr>
        <p:spPr>
          <a:xfrm>
            <a:off x="272574" y="2756321"/>
            <a:ext cx="766557" cy="338554"/>
          </a:xfrm>
          <a:prstGeom prst="rect">
            <a:avLst/>
          </a:prstGeom>
          <a:noFill/>
        </p:spPr>
        <p:txBody>
          <a:bodyPr wrap="none" rtlCol="0">
            <a:spAutoFit/>
          </a:bodyPr>
          <a:lstStyle/>
          <a:p>
            <a:r>
              <a:rPr lang="en-US" sz="1600" dirty="0"/>
              <a:t>Sunny: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C1843A0-B397-ED2F-E4AD-0F6398749141}"/>
                  </a:ext>
                </a:extLst>
              </p:cNvPr>
              <p:cNvSpPr txBox="1"/>
              <p:nvPr/>
            </p:nvSpPr>
            <p:spPr>
              <a:xfrm>
                <a:off x="962514" y="2743200"/>
                <a:ext cx="2087622"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𝐸𝑛𝑡𝑟𝑜𝑝𝑦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𝑣</m:t>
                          </m:r>
                        </m:sub>
                      </m:sSub>
                      <m:r>
                        <a:rPr lang="en-US" sz="1600" b="0" i="1" smtClean="0">
                          <a:latin typeface="Cambria Math" panose="02040503050406030204" pitchFamily="18" charset="0"/>
                        </a:rPr>
                        <m:t>)</m:t>
                      </m:r>
                    </m:oMath>
                  </m:oMathPara>
                </a14:m>
                <a:endParaRPr lang="en-US" sz="1600" dirty="0"/>
              </a:p>
            </p:txBody>
          </p:sp>
        </mc:Choice>
        <mc:Fallback xmlns="">
          <p:sp>
            <p:nvSpPr>
              <p:cNvPr id="22" name="TextBox 21">
                <a:extLst>
                  <a:ext uri="{FF2B5EF4-FFF2-40B4-BE49-F238E27FC236}">
                    <a16:creationId xmlns:a16="http://schemas.microsoft.com/office/drawing/2014/main" id="{8C1843A0-B397-ED2F-E4AD-0F6398749141}"/>
                  </a:ext>
                </a:extLst>
              </p:cNvPr>
              <p:cNvSpPr txBox="1">
                <a:spLocks noRot="1" noChangeAspect="1" noMove="1" noResize="1" noEditPoints="1" noAdjustHandles="1" noChangeArrowheads="1" noChangeShapeType="1" noTextEdit="1"/>
              </p:cNvSpPr>
              <p:nvPr/>
            </p:nvSpPr>
            <p:spPr>
              <a:xfrm>
                <a:off x="962514" y="2743200"/>
                <a:ext cx="2087622" cy="5533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63D8654-D62E-2AC5-88A0-13849F10EF1A}"/>
                  </a:ext>
                </a:extLst>
              </p:cNvPr>
              <p:cNvSpPr txBox="1"/>
              <p:nvPr/>
            </p:nvSpPr>
            <p:spPr>
              <a:xfrm>
                <a:off x="-21195" y="3349976"/>
                <a:ext cx="41904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r>
                            <m:rPr>
                              <m:nor/>
                            </m:rPr>
                            <a:rPr lang="en-US" sz="1400" dirty="0"/>
                            <m:t>) </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i="1">
                                  <a:latin typeface="Cambria Math" panose="02040503050406030204" pitchFamily="18" charset="0"/>
                                </a:rPr>
                                <m:t>𝑡𝑒𝑛𝑛𝑖𝑠</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𝑡𝑒𝑛𝑛𝑖𝑠</m:t>
                              </m:r>
                            </m:sub>
                          </m:sSub>
                          <m:r>
                            <m:rPr>
                              <m:nor/>
                            </m:rPr>
                            <a:rPr lang="en-US" sz="1400" dirty="0"/>
                            <m:t>) </m:t>
                          </m:r>
                        </m:e>
                      </m:d>
                    </m:oMath>
                  </m:oMathPara>
                </a14:m>
                <a:endParaRPr lang="en-US" sz="1400" dirty="0"/>
              </a:p>
            </p:txBody>
          </p:sp>
        </mc:Choice>
        <mc:Fallback xmlns="">
          <p:sp>
            <p:nvSpPr>
              <p:cNvPr id="24" name="TextBox 23">
                <a:extLst>
                  <a:ext uri="{FF2B5EF4-FFF2-40B4-BE49-F238E27FC236}">
                    <a16:creationId xmlns:a16="http://schemas.microsoft.com/office/drawing/2014/main" id="{A63D8654-D62E-2AC5-88A0-13849F10EF1A}"/>
                  </a:ext>
                </a:extLst>
              </p:cNvPr>
              <p:cNvSpPr txBox="1">
                <a:spLocks noRot="1" noChangeAspect="1" noMove="1" noResize="1" noEditPoints="1" noAdjustHandles="1" noChangeArrowheads="1" noChangeShapeType="1" noTextEdit="1"/>
              </p:cNvSpPr>
              <p:nvPr/>
            </p:nvSpPr>
            <p:spPr>
              <a:xfrm>
                <a:off x="-21195" y="3349976"/>
                <a:ext cx="4190443" cy="215444"/>
              </a:xfrm>
              <a:prstGeom prst="rect">
                <a:avLst/>
              </a:prstGeom>
              <a:blipFill>
                <a:blip r:embed="rId4"/>
                <a:stretch>
                  <a:fillRect l="-3785" t="-157143" b="-24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F7B9FA-DCEA-75F1-E749-9D595080F254}"/>
                  </a:ext>
                </a:extLst>
              </p:cNvPr>
              <p:cNvSpPr txBox="1"/>
              <p:nvPr/>
            </p:nvSpPr>
            <p:spPr>
              <a:xfrm>
                <a:off x="352849" y="3674051"/>
                <a:ext cx="3442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r>
                            <a:rPr lang="en-US" sz="1400" i="1">
                              <a:latin typeface="Cambria Math" panose="02040503050406030204" pitchFamily="18" charset="0"/>
                            </a:rPr>
                            <m:t>− 0.33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(0.33</m:t>
                          </m:r>
                          <m:r>
                            <m:rPr>
                              <m:nor/>
                            </m:rPr>
                            <a:rPr lang="en-US" sz="1400" dirty="0"/>
                            <m:t>) </m:t>
                          </m:r>
                          <m:r>
                            <a:rPr lang="en-US" sz="1400" i="1">
                              <a:latin typeface="Cambria Math" panose="02040503050406030204" pitchFamily="18" charset="0"/>
                            </a:rPr>
                            <m:t>−0.67 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(0.67</m:t>
                          </m:r>
                          <m:r>
                            <m:rPr>
                              <m:nor/>
                            </m:rPr>
                            <a:rPr lang="en-US" sz="1400" dirty="0"/>
                            <m:t>) </m:t>
                          </m:r>
                        </m:e>
                      </m:d>
                    </m:oMath>
                  </m:oMathPara>
                </a14:m>
                <a:endParaRPr lang="en-US" sz="1400" dirty="0"/>
              </a:p>
            </p:txBody>
          </p:sp>
        </mc:Choice>
        <mc:Fallback xmlns="">
          <p:sp>
            <p:nvSpPr>
              <p:cNvPr id="25" name="TextBox 24">
                <a:extLst>
                  <a:ext uri="{FF2B5EF4-FFF2-40B4-BE49-F238E27FC236}">
                    <a16:creationId xmlns:a16="http://schemas.microsoft.com/office/drawing/2014/main" id="{5AF7B9FA-DCEA-75F1-E749-9D595080F254}"/>
                  </a:ext>
                </a:extLst>
              </p:cNvPr>
              <p:cNvSpPr txBox="1">
                <a:spLocks noRot="1" noChangeAspect="1" noMove="1" noResize="1" noEditPoints="1" noAdjustHandles="1" noChangeArrowheads="1" noChangeShapeType="1" noTextEdit="1"/>
              </p:cNvSpPr>
              <p:nvPr/>
            </p:nvSpPr>
            <p:spPr>
              <a:xfrm>
                <a:off x="352849" y="3674051"/>
                <a:ext cx="3442353" cy="215444"/>
              </a:xfrm>
              <a:prstGeom prst="rect">
                <a:avLst/>
              </a:prstGeom>
              <a:blipFill>
                <a:blip r:embed="rId5"/>
                <a:stretch>
                  <a:fillRect l="-5133" t="-157143" b="-24571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373F5E1B-F028-2880-40C8-C630D80301B7}"/>
              </a:ext>
            </a:extLst>
          </p:cNvPr>
          <p:cNvSpPr txBox="1"/>
          <p:nvPr/>
        </p:nvSpPr>
        <p:spPr>
          <a:xfrm>
            <a:off x="2998971" y="4299028"/>
            <a:ext cx="748923" cy="338554"/>
          </a:xfrm>
          <a:prstGeom prst="rect">
            <a:avLst/>
          </a:prstGeom>
          <a:solidFill>
            <a:schemeClr val="tx1"/>
          </a:solidFill>
        </p:spPr>
        <p:txBody>
          <a:bodyPr wrap="none" rtlCol="0">
            <a:spAutoFit/>
          </a:bodyPr>
          <a:lstStyle/>
          <a:p>
            <a:r>
              <a:rPr lang="en-US" sz="1600" dirty="0">
                <a:solidFill>
                  <a:schemeClr val="bg2">
                    <a:lumMod val="40000"/>
                    <a:lumOff val="60000"/>
                  </a:schemeClr>
                </a:solidFill>
              </a:rPr>
              <a:t>0.3245</a:t>
            </a:r>
            <a:endParaRPr lang="en-US" dirty="0">
              <a:solidFill>
                <a:schemeClr val="bg2">
                  <a:lumMod val="40000"/>
                  <a:lumOff val="60000"/>
                </a:schemeClr>
              </a:solidFill>
            </a:endParaRPr>
          </a:p>
        </p:txBody>
      </p:sp>
      <p:sp>
        <p:nvSpPr>
          <p:cNvPr id="27" name="TextBox 26">
            <a:extLst>
              <a:ext uri="{FF2B5EF4-FFF2-40B4-BE49-F238E27FC236}">
                <a16:creationId xmlns:a16="http://schemas.microsoft.com/office/drawing/2014/main" id="{4BA280A4-9E1F-BA05-9A3D-BABD638F4606}"/>
              </a:ext>
            </a:extLst>
          </p:cNvPr>
          <p:cNvSpPr txBox="1"/>
          <p:nvPr/>
        </p:nvSpPr>
        <p:spPr>
          <a:xfrm>
            <a:off x="268032" y="4204748"/>
            <a:ext cx="793615" cy="338554"/>
          </a:xfrm>
          <a:prstGeom prst="rect">
            <a:avLst/>
          </a:prstGeom>
          <a:noFill/>
        </p:spPr>
        <p:txBody>
          <a:bodyPr wrap="none" rtlCol="0">
            <a:spAutoFit/>
          </a:bodyPr>
          <a:lstStyle/>
          <a:p>
            <a:r>
              <a:rPr lang="en-US" sz="1600" dirty="0"/>
              <a:t>Windy:</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2F94B4E-037D-1198-C29B-8ED911526F8B}"/>
                  </a:ext>
                </a:extLst>
              </p:cNvPr>
              <p:cNvSpPr txBox="1"/>
              <p:nvPr/>
            </p:nvSpPr>
            <p:spPr>
              <a:xfrm>
                <a:off x="957972" y="4191627"/>
                <a:ext cx="2087622" cy="5533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𝐸𝑛𝑡𝑟𝑜𝑝𝑦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𝑣</m:t>
                          </m:r>
                        </m:sub>
                      </m:sSub>
                      <m:r>
                        <a:rPr lang="en-US" sz="1600" b="0" i="1" smtClean="0">
                          <a:latin typeface="Cambria Math" panose="02040503050406030204" pitchFamily="18" charset="0"/>
                        </a:rPr>
                        <m:t>)</m:t>
                      </m:r>
                    </m:oMath>
                  </m:oMathPara>
                </a14:m>
                <a:endParaRPr lang="en-US" sz="1600" dirty="0"/>
              </a:p>
            </p:txBody>
          </p:sp>
        </mc:Choice>
        <mc:Fallback xmlns="">
          <p:sp>
            <p:nvSpPr>
              <p:cNvPr id="28" name="TextBox 27">
                <a:extLst>
                  <a:ext uri="{FF2B5EF4-FFF2-40B4-BE49-F238E27FC236}">
                    <a16:creationId xmlns:a16="http://schemas.microsoft.com/office/drawing/2014/main" id="{02F94B4E-037D-1198-C29B-8ED911526F8B}"/>
                  </a:ext>
                </a:extLst>
              </p:cNvPr>
              <p:cNvSpPr txBox="1">
                <a:spLocks noRot="1" noChangeAspect="1" noMove="1" noResize="1" noEditPoints="1" noAdjustHandles="1" noChangeArrowheads="1" noChangeShapeType="1" noTextEdit="1"/>
              </p:cNvSpPr>
              <p:nvPr/>
            </p:nvSpPr>
            <p:spPr>
              <a:xfrm>
                <a:off x="957972" y="4191627"/>
                <a:ext cx="2087622" cy="553357"/>
              </a:xfrm>
              <a:prstGeom prst="rect">
                <a:avLst/>
              </a:prstGeom>
              <a:blipFill>
                <a:blip r:embed="rId6"/>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5CEBEAE6-789F-E4B2-84D3-389B4638BBAD}"/>
              </a:ext>
            </a:extLst>
          </p:cNvPr>
          <p:cNvSpPr txBox="1"/>
          <p:nvPr/>
        </p:nvSpPr>
        <p:spPr>
          <a:xfrm>
            <a:off x="2991153" y="2861566"/>
            <a:ext cx="748923" cy="338554"/>
          </a:xfrm>
          <a:prstGeom prst="rect">
            <a:avLst/>
          </a:prstGeom>
          <a:solidFill>
            <a:schemeClr val="tx1"/>
          </a:solidFill>
        </p:spPr>
        <p:txBody>
          <a:bodyPr wrap="none" rtlCol="0">
            <a:spAutoFit/>
          </a:bodyPr>
          <a:lstStyle/>
          <a:p>
            <a:r>
              <a:rPr lang="en-US" sz="1600" dirty="0">
                <a:solidFill>
                  <a:srgbClr val="FFC000"/>
                </a:solidFill>
              </a:rPr>
              <a:t>0.2755</a:t>
            </a:r>
            <a:endParaRPr lang="en-US" dirty="0">
              <a:solidFill>
                <a:srgbClr val="FFC000"/>
              </a:solidFill>
            </a:endParaRPr>
          </a:p>
        </p:txBody>
      </p:sp>
      <p:sp>
        <p:nvSpPr>
          <p:cNvPr id="32" name="Rectangle: Rounded Corners 31">
            <a:extLst>
              <a:ext uri="{FF2B5EF4-FFF2-40B4-BE49-F238E27FC236}">
                <a16:creationId xmlns:a16="http://schemas.microsoft.com/office/drawing/2014/main" id="{21C786C6-3CEC-6F6D-C127-411784280A1E}"/>
              </a:ext>
            </a:extLst>
          </p:cNvPr>
          <p:cNvSpPr/>
          <p:nvPr/>
        </p:nvSpPr>
        <p:spPr bwMode="auto">
          <a:xfrm>
            <a:off x="4191000" y="2133600"/>
            <a:ext cx="4724399" cy="304801"/>
          </a:xfrm>
          <a:prstGeom prst="roundRect">
            <a:avLst/>
          </a:prstGeom>
          <a:noFill/>
          <a:ln w="38100" cap="flat" cmpd="sng" algn="ctr">
            <a:solidFill>
              <a:schemeClr val="accent3">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3" name="Rectangle: Rounded Corners 32">
            <a:extLst>
              <a:ext uri="{FF2B5EF4-FFF2-40B4-BE49-F238E27FC236}">
                <a16:creationId xmlns:a16="http://schemas.microsoft.com/office/drawing/2014/main" id="{CD179133-49A7-7379-72A9-D82D6775FA20}"/>
              </a:ext>
            </a:extLst>
          </p:cNvPr>
          <p:cNvSpPr/>
          <p:nvPr/>
        </p:nvSpPr>
        <p:spPr bwMode="auto">
          <a:xfrm>
            <a:off x="4181578" y="3349976"/>
            <a:ext cx="4724399" cy="917223"/>
          </a:xfrm>
          <a:prstGeom prst="roundRect">
            <a:avLst/>
          </a:prstGeom>
          <a:noFill/>
          <a:ln w="38100" cap="flat" cmpd="sng" algn="ctr">
            <a:solidFill>
              <a:schemeClr val="accent3">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47AE609-EE20-36C1-2CF1-DDC40F7FF80F}"/>
                  </a:ext>
                </a:extLst>
              </p:cNvPr>
              <p:cNvSpPr txBox="1"/>
              <p:nvPr/>
            </p:nvSpPr>
            <p:spPr>
              <a:xfrm>
                <a:off x="-2471" y="4794481"/>
                <a:ext cx="4616520" cy="248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rPr>
                            <m:t>4</m:t>
                          </m:r>
                        </m:num>
                        <m:den>
                          <m:r>
                            <a:rPr lang="en-US" sz="1400" b="0" i="1" smtClean="0">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r>
                            <m:rPr>
                              <m:nor/>
                            </m:rPr>
                            <a:rPr lang="en-US" sz="1400" dirty="0"/>
                            <m:t>) </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b="0" i="1" smtClean="0">
                                  <a:latin typeface="Cambria Math" panose="02040503050406030204" pitchFamily="18" charset="0"/>
                                </a:rPr>
                                <m:t>𝑠h𝑜𝑝𝑝𝑖𝑛𝑔</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𝑠h𝑜𝑝𝑝𝑖𝑛𝑔</m:t>
                              </m:r>
                            </m:sub>
                          </m:sSub>
                          <m:r>
                            <m:rPr>
                              <m:nor/>
                            </m:rPr>
                            <a:rPr lang="en-US" sz="1400" dirty="0"/>
                            <m:t>) </m:t>
                          </m:r>
                        </m:e>
                      </m:d>
                    </m:oMath>
                  </m:oMathPara>
                </a14:m>
                <a:endParaRPr lang="en-US" sz="1400" dirty="0"/>
              </a:p>
            </p:txBody>
          </p:sp>
        </mc:Choice>
        <mc:Fallback xmlns="">
          <p:sp>
            <p:nvSpPr>
              <p:cNvPr id="34" name="TextBox 33">
                <a:extLst>
                  <a:ext uri="{FF2B5EF4-FFF2-40B4-BE49-F238E27FC236}">
                    <a16:creationId xmlns:a16="http://schemas.microsoft.com/office/drawing/2014/main" id="{147AE609-EE20-36C1-2CF1-DDC40F7FF80F}"/>
                  </a:ext>
                </a:extLst>
              </p:cNvPr>
              <p:cNvSpPr txBox="1">
                <a:spLocks noRot="1" noChangeAspect="1" noMove="1" noResize="1" noEditPoints="1" noAdjustHandles="1" noChangeArrowheads="1" noChangeShapeType="1" noTextEdit="1"/>
              </p:cNvSpPr>
              <p:nvPr/>
            </p:nvSpPr>
            <p:spPr>
              <a:xfrm>
                <a:off x="-2471" y="4794481"/>
                <a:ext cx="4616520" cy="248338"/>
              </a:xfrm>
              <a:prstGeom prst="rect">
                <a:avLst/>
              </a:prstGeom>
              <a:blipFill>
                <a:blip r:embed="rId7"/>
                <a:stretch>
                  <a:fillRect l="-2906" t="-126829"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776D8A7-B58F-02C9-4248-A58A49B718B8}"/>
                  </a:ext>
                </a:extLst>
              </p:cNvPr>
              <p:cNvSpPr txBox="1"/>
              <p:nvPr/>
            </p:nvSpPr>
            <p:spPr>
              <a:xfrm>
                <a:off x="371573" y="5118556"/>
                <a:ext cx="34423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latin typeface="Cambria Math" panose="02040503050406030204" pitchFamily="18" charset="0"/>
                            </a:rPr>
                          </m:ctrlPr>
                        </m:fPr>
                        <m:num>
                          <m:r>
                            <a:rPr lang="en-US" sz="1400" b="0" i="1" smtClean="0">
                              <a:latin typeface="Cambria Math" panose="02040503050406030204" pitchFamily="18" charset="0"/>
                            </a:rPr>
                            <m:t>4</m:t>
                          </m:r>
                        </m:num>
                        <m:den>
                          <m:r>
                            <a:rPr lang="en-US" sz="1400" i="1">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r>
                            <a:rPr lang="en-US" sz="1400" i="1">
                              <a:latin typeface="Cambria Math" panose="02040503050406030204" pitchFamily="18" charset="0"/>
                            </a:rPr>
                            <m:t>− 0.</m:t>
                          </m:r>
                          <m:r>
                            <a:rPr lang="en-US" sz="1400" b="0" i="1" smtClean="0">
                              <a:latin typeface="Cambria Math" panose="02040503050406030204" pitchFamily="18" charset="0"/>
                            </a:rPr>
                            <m:t>75</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m:t>
                          </m:r>
                          <m:r>
                            <a:rPr lang="en-US" sz="1400" b="0" i="1" smtClean="0">
                              <a:latin typeface="Cambria Math" panose="02040503050406030204" pitchFamily="18" charset="0"/>
                            </a:rPr>
                            <m:t>75</m:t>
                          </m:r>
                          <m:r>
                            <m:rPr>
                              <m:nor/>
                            </m:rPr>
                            <a:rPr lang="en-US" sz="1400" dirty="0"/>
                            <m:t>) </m:t>
                          </m:r>
                          <m:r>
                            <a:rPr lang="en-US" sz="1400" i="1">
                              <a:latin typeface="Cambria Math" panose="02040503050406030204" pitchFamily="18" charset="0"/>
                            </a:rPr>
                            <m:t>−0.</m:t>
                          </m:r>
                          <m:r>
                            <a:rPr lang="en-US" sz="1400" b="0" i="1" smtClean="0">
                              <a:latin typeface="Cambria Math" panose="02040503050406030204" pitchFamily="18" charset="0"/>
                            </a:rPr>
                            <m:t>25</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m:t>
                          </m:r>
                          <m:r>
                            <a:rPr lang="en-US" sz="1400" b="0" i="1" smtClean="0">
                              <a:latin typeface="Cambria Math" panose="02040503050406030204" pitchFamily="18" charset="0"/>
                            </a:rPr>
                            <m:t>25</m:t>
                          </m:r>
                          <m:r>
                            <m:rPr>
                              <m:nor/>
                            </m:rPr>
                            <a:rPr lang="en-US" sz="1400" dirty="0"/>
                            <m:t>) </m:t>
                          </m:r>
                        </m:e>
                      </m:d>
                    </m:oMath>
                  </m:oMathPara>
                </a14:m>
                <a:endParaRPr lang="en-US" sz="1400" dirty="0"/>
              </a:p>
            </p:txBody>
          </p:sp>
        </mc:Choice>
        <mc:Fallback xmlns="">
          <p:sp>
            <p:nvSpPr>
              <p:cNvPr id="35" name="TextBox 34">
                <a:extLst>
                  <a:ext uri="{FF2B5EF4-FFF2-40B4-BE49-F238E27FC236}">
                    <a16:creationId xmlns:a16="http://schemas.microsoft.com/office/drawing/2014/main" id="{4776D8A7-B58F-02C9-4248-A58A49B718B8}"/>
                  </a:ext>
                </a:extLst>
              </p:cNvPr>
              <p:cNvSpPr txBox="1">
                <a:spLocks noRot="1" noChangeAspect="1" noMove="1" noResize="1" noEditPoints="1" noAdjustHandles="1" noChangeArrowheads="1" noChangeShapeType="1" noTextEdit="1"/>
              </p:cNvSpPr>
              <p:nvPr/>
            </p:nvSpPr>
            <p:spPr>
              <a:xfrm>
                <a:off x="371573" y="5118556"/>
                <a:ext cx="3442353" cy="215444"/>
              </a:xfrm>
              <a:prstGeom prst="rect">
                <a:avLst/>
              </a:prstGeom>
              <a:blipFill>
                <a:blip r:embed="rId8"/>
                <a:stretch>
                  <a:fillRect l="-5133" t="-157143" b="-24571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ED2A6AED-98B6-EED0-38B7-97C01F8D8579}"/>
              </a:ext>
            </a:extLst>
          </p:cNvPr>
          <p:cNvSpPr txBox="1"/>
          <p:nvPr/>
        </p:nvSpPr>
        <p:spPr>
          <a:xfrm>
            <a:off x="2980247" y="5650044"/>
            <a:ext cx="748923" cy="338554"/>
          </a:xfrm>
          <a:prstGeom prst="rect">
            <a:avLst/>
          </a:prstGeom>
          <a:solidFill>
            <a:schemeClr val="tx1"/>
          </a:solidFill>
        </p:spPr>
        <p:txBody>
          <a:bodyPr wrap="none" rtlCol="0">
            <a:spAutoFit/>
          </a:bodyPr>
          <a:lstStyle/>
          <a:p>
            <a:r>
              <a:rPr lang="en-US" sz="1600" dirty="0">
                <a:solidFill>
                  <a:schemeClr val="accent2">
                    <a:lumMod val="40000"/>
                    <a:lumOff val="60000"/>
                  </a:schemeClr>
                </a:solidFill>
              </a:rPr>
              <a:t>0.2755</a:t>
            </a:r>
            <a:endParaRPr lang="en-US" dirty="0">
              <a:solidFill>
                <a:schemeClr val="accent2">
                  <a:lumMod val="40000"/>
                  <a:lumOff val="60000"/>
                </a:schemeClr>
              </a:solidFill>
            </a:endParaRPr>
          </a:p>
        </p:txBody>
      </p:sp>
      <p:sp>
        <p:nvSpPr>
          <p:cNvPr id="37" name="TextBox 36">
            <a:extLst>
              <a:ext uri="{FF2B5EF4-FFF2-40B4-BE49-F238E27FC236}">
                <a16:creationId xmlns:a16="http://schemas.microsoft.com/office/drawing/2014/main" id="{A2DDA606-6DE7-E606-1213-ADE01B143D4F}"/>
              </a:ext>
            </a:extLst>
          </p:cNvPr>
          <p:cNvSpPr txBox="1"/>
          <p:nvPr/>
        </p:nvSpPr>
        <p:spPr>
          <a:xfrm>
            <a:off x="249308" y="5555764"/>
            <a:ext cx="732893" cy="338554"/>
          </a:xfrm>
          <a:prstGeom prst="rect">
            <a:avLst/>
          </a:prstGeom>
          <a:noFill/>
        </p:spPr>
        <p:txBody>
          <a:bodyPr wrap="none" rtlCol="0">
            <a:spAutoFit/>
          </a:bodyPr>
          <a:lstStyle/>
          <a:p>
            <a:r>
              <a:rPr lang="en-US" sz="1600" dirty="0"/>
              <a:t>Rainy:</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64374DF-1A42-FB74-8838-62D61158DD24}"/>
                  </a:ext>
                </a:extLst>
              </p:cNvPr>
              <p:cNvSpPr txBox="1"/>
              <p:nvPr/>
            </p:nvSpPr>
            <p:spPr>
              <a:xfrm>
                <a:off x="939248" y="5542643"/>
                <a:ext cx="2087622"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𝐸𝑛𝑡𝑟𝑜𝑝𝑦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𝑣</m:t>
                          </m:r>
                        </m:sub>
                      </m:sSub>
                      <m:r>
                        <a:rPr lang="en-US" sz="1600" b="0" i="1" smtClean="0">
                          <a:latin typeface="Cambria Math" panose="02040503050406030204" pitchFamily="18" charset="0"/>
                        </a:rPr>
                        <m:t>)</m:t>
                      </m:r>
                    </m:oMath>
                  </m:oMathPara>
                </a14:m>
                <a:endParaRPr lang="en-US" sz="1600" dirty="0"/>
              </a:p>
            </p:txBody>
          </p:sp>
        </mc:Choice>
        <mc:Fallback xmlns="">
          <p:sp>
            <p:nvSpPr>
              <p:cNvPr id="38" name="TextBox 37">
                <a:extLst>
                  <a:ext uri="{FF2B5EF4-FFF2-40B4-BE49-F238E27FC236}">
                    <a16:creationId xmlns:a16="http://schemas.microsoft.com/office/drawing/2014/main" id="{F64374DF-1A42-FB74-8838-62D61158DD24}"/>
                  </a:ext>
                </a:extLst>
              </p:cNvPr>
              <p:cNvSpPr txBox="1">
                <a:spLocks noRot="1" noChangeAspect="1" noMove="1" noResize="1" noEditPoints="1" noAdjustHandles="1" noChangeArrowheads="1" noChangeShapeType="1" noTextEdit="1"/>
              </p:cNvSpPr>
              <p:nvPr/>
            </p:nvSpPr>
            <p:spPr>
              <a:xfrm>
                <a:off x="939248" y="5542643"/>
                <a:ext cx="2087622" cy="576183"/>
              </a:xfrm>
              <a:prstGeom prst="rect">
                <a:avLst/>
              </a:prstGeom>
              <a:blipFill>
                <a:blip r:embed="rId9"/>
                <a:stretch>
                  <a:fillRect/>
                </a:stretch>
              </a:blipFill>
            </p:spPr>
            <p:txBody>
              <a:bodyPr/>
              <a:lstStyle/>
              <a:p>
                <a:r>
                  <a:rPr lang="en-US">
                    <a:noFill/>
                  </a:rPr>
                  <a:t> </a:t>
                </a:r>
              </a:p>
            </p:txBody>
          </p:sp>
        </mc:Fallback>
      </mc:AlternateContent>
      <p:sp>
        <p:nvSpPr>
          <p:cNvPr id="41" name="Rectangle: Rounded Corners 40">
            <a:extLst>
              <a:ext uri="{FF2B5EF4-FFF2-40B4-BE49-F238E27FC236}">
                <a16:creationId xmlns:a16="http://schemas.microsoft.com/office/drawing/2014/main" id="{586A8464-85BF-457D-89D4-0ECEDCCE8B3D}"/>
              </a:ext>
            </a:extLst>
          </p:cNvPr>
          <p:cNvSpPr/>
          <p:nvPr/>
        </p:nvSpPr>
        <p:spPr bwMode="auto">
          <a:xfrm>
            <a:off x="4191001" y="2443162"/>
            <a:ext cx="4724399" cy="906814"/>
          </a:xfrm>
          <a:prstGeom prst="round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5BA2E14-BFB9-7ABC-4AA1-37B77CFB87AA}"/>
                  </a:ext>
                </a:extLst>
              </p:cNvPr>
              <p:cNvSpPr txBox="1"/>
              <p:nvPr/>
            </p:nvSpPr>
            <p:spPr>
              <a:xfrm>
                <a:off x="178208" y="6162503"/>
                <a:ext cx="4174091" cy="247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𝑐𝑖𝑛𝑒𝑚𝑎</m:t>
                              </m:r>
                            </m:sub>
                          </m:sSub>
                          <m:r>
                            <m:rPr>
                              <m:nor/>
                            </m:rPr>
                            <a:rPr lang="en-US" sz="1400" dirty="0"/>
                            <m:t>) </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𝑝</m:t>
                              </m:r>
                            </m:e>
                            <m:sub>
                              <m:r>
                                <a:rPr lang="en-US" sz="1400" b="0" i="1" smtClean="0">
                                  <a:latin typeface="Cambria Math" panose="02040503050406030204" pitchFamily="18" charset="0"/>
                                </a:rPr>
                                <m:t>𝑠𝑡𝑎𝑦𝑖𝑛</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𝑠𝑡𝑎𝑦𝑖𝑛</m:t>
                              </m:r>
                            </m:sub>
                          </m:sSub>
                          <m:r>
                            <m:rPr>
                              <m:nor/>
                            </m:rPr>
                            <a:rPr lang="en-US" sz="1400" dirty="0"/>
                            <m:t>)</m:t>
                          </m:r>
                          <m:r>
                            <a:rPr lang="en-US" sz="1400" i="1" smtClean="0">
                              <a:latin typeface="Cambria Math" panose="02040503050406030204" pitchFamily="18" charset="0"/>
                            </a:rPr>
                            <m:t> </m:t>
                          </m:r>
                        </m:e>
                      </m:d>
                    </m:oMath>
                  </m:oMathPara>
                </a14:m>
                <a:endParaRPr lang="en-US" sz="1400" dirty="0"/>
              </a:p>
            </p:txBody>
          </p:sp>
        </mc:Choice>
        <mc:Fallback xmlns="">
          <p:sp>
            <p:nvSpPr>
              <p:cNvPr id="42" name="TextBox 41">
                <a:extLst>
                  <a:ext uri="{FF2B5EF4-FFF2-40B4-BE49-F238E27FC236}">
                    <a16:creationId xmlns:a16="http://schemas.microsoft.com/office/drawing/2014/main" id="{95BA2E14-BFB9-7ABC-4AA1-37B77CFB87AA}"/>
                  </a:ext>
                </a:extLst>
              </p:cNvPr>
              <p:cNvSpPr txBox="1">
                <a:spLocks noRot="1" noChangeAspect="1" noMove="1" noResize="1" noEditPoints="1" noAdjustHandles="1" noChangeArrowheads="1" noChangeShapeType="1" noTextEdit="1"/>
              </p:cNvSpPr>
              <p:nvPr/>
            </p:nvSpPr>
            <p:spPr>
              <a:xfrm>
                <a:off x="178208" y="6162503"/>
                <a:ext cx="4174091" cy="247825"/>
              </a:xfrm>
              <a:prstGeom prst="rect">
                <a:avLst/>
              </a:prstGeom>
              <a:blipFill>
                <a:blip r:embed="rId10"/>
                <a:stretch>
                  <a:fillRect l="-3942" t="-129268" b="-2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51D2847-17FD-E5B0-A953-1915D151CC6B}"/>
                  </a:ext>
                </a:extLst>
              </p:cNvPr>
              <p:cNvSpPr txBox="1"/>
              <p:nvPr/>
            </p:nvSpPr>
            <p:spPr>
              <a:xfrm>
                <a:off x="552252" y="6486578"/>
                <a:ext cx="34375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10</m:t>
                          </m:r>
                        </m:den>
                      </m:f>
                      <m:d>
                        <m:dPr>
                          <m:begChr m:val="["/>
                          <m:endChr m:val="]"/>
                          <m:ctrlPr>
                            <a:rPr lang="en-US" sz="1400" b="0" i="1" smtClean="0">
                              <a:latin typeface="Cambria Math" panose="02040503050406030204" pitchFamily="18" charset="0"/>
                            </a:rPr>
                          </m:ctrlPr>
                        </m:dPr>
                        <m:e>
                          <m:r>
                            <a:rPr lang="en-US" sz="1400" i="1">
                              <a:latin typeface="Cambria Math" panose="02040503050406030204" pitchFamily="18" charset="0"/>
                            </a:rPr>
                            <m:t>− 0.</m:t>
                          </m:r>
                          <m:r>
                            <a:rPr lang="en-US" sz="1400" b="0" i="1" smtClean="0">
                              <a:latin typeface="Cambria Math" panose="02040503050406030204" pitchFamily="18" charset="0"/>
                            </a:rPr>
                            <m:t>67</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m:t>
                          </m:r>
                          <m:r>
                            <a:rPr lang="en-US" sz="1400" b="0" i="1" smtClean="0">
                              <a:latin typeface="Cambria Math" panose="02040503050406030204" pitchFamily="18" charset="0"/>
                            </a:rPr>
                            <m:t>67</m:t>
                          </m:r>
                          <m:r>
                            <m:rPr>
                              <m:nor/>
                            </m:rPr>
                            <a:rPr lang="en-US" sz="1400" dirty="0"/>
                            <m:t>) </m:t>
                          </m:r>
                          <m:r>
                            <a:rPr lang="en-US" sz="1400" i="1">
                              <a:latin typeface="Cambria Math" panose="02040503050406030204" pitchFamily="18" charset="0"/>
                            </a:rPr>
                            <m:t>−0.</m:t>
                          </m:r>
                          <m:r>
                            <a:rPr lang="en-US" sz="1400" b="0" i="1" smtClean="0">
                              <a:latin typeface="Cambria Math" panose="02040503050406030204" pitchFamily="18" charset="0"/>
                            </a:rPr>
                            <m:t>33</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𝑙𝑜𝑔</m:t>
                              </m:r>
                            </m:e>
                            <m:sub>
                              <m:r>
                                <a:rPr lang="en-US" sz="1400" i="1">
                                  <a:latin typeface="Cambria Math" panose="02040503050406030204" pitchFamily="18" charset="0"/>
                                </a:rPr>
                                <m:t>2</m:t>
                              </m:r>
                            </m:sub>
                          </m:sSub>
                          <m:r>
                            <a:rPr lang="en-US" sz="1400" i="1">
                              <a:latin typeface="Cambria Math" panose="02040503050406030204" pitchFamily="18" charset="0"/>
                            </a:rPr>
                            <m:t>(0.</m:t>
                          </m:r>
                          <m:r>
                            <a:rPr lang="en-US" sz="1400" b="0" i="1" smtClean="0">
                              <a:latin typeface="Cambria Math" panose="02040503050406030204" pitchFamily="18" charset="0"/>
                            </a:rPr>
                            <m:t>33</m:t>
                          </m:r>
                          <m:r>
                            <m:rPr>
                              <m:nor/>
                            </m:rPr>
                            <a:rPr lang="en-US" sz="1400" dirty="0"/>
                            <m:t>)</m:t>
                          </m:r>
                          <m:r>
                            <a:rPr lang="en-US" sz="1400" i="1" smtClean="0">
                              <a:latin typeface="Cambria Math" panose="02040503050406030204" pitchFamily="18" charset="0"/>
                            </a:rPr>
                            <m:t> </m:t>
                          </m:r>
                        </m:e>
                      </m:d>
                    </m:oMath>
                  </m:oMathPara>
                </a14:m>
                <a:endParaRPr lang="en-US" sz="1400" dirty="0"/>
              </a:p>
            </p:txBody>
          </p:sp>
        </mc:Choice>
        <mc:Fallback xmlns="">
          <p:sp>
            <p:nvSpPr>
              <p:cNvPr id="43" name="TextBox 42">
                <a:extLst>
                  <a:ext uri="{FF2B5EF4-FFF2-40B4-BE49-F238E27FC236}">
                    <a16:creationId xmlns:a16="http://schemas.microsoft.com/office/drawing/2014/main" id="{051D2847-17FD-E5B0-A953-1915D151CC6B}"/>
                  </a:ext>
                </a:extLst>
              </p:cNvPr>
              <p:cNvSpPr txBox="1">
                <a:spLocks noRot="1" noChangeAspect="1" noMove="1" noResize="1" noEditPoints="1" noAdjustHandles="1" noChangeArrowheads="1" noChangeShapeType="1" noTextEdit="1"/>
              </p:cNvSpPr>
              <p:nvPr/>
            </p:nvSpPr>
            <p:spPr>
              <a:xfrm>
                <a:off x="552252" y="6486578"/>
                <a:ext cx="3437544" cy="215444"/>
              </a:xfrm>
              <a:prstGeom prst="rect">
                <a:avLst/>
              </a:prstGeom>
              <a:blipFill>
                <a:blip r:embed="rId11"/>
                <a:stretch>
                  <a:fillRect l="-5151" t="-154286" b="-24857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AA972E4F-108E-2D9C-ECA7-B33F0F6E8C3C}"/>
              </a:ext>
            </a:extLst>
          </p:cNvPr>
          <p:cNvSpPr txBox="1"/>
          <p:nvPr/>
        </p:nvSpPr>
        <p:spPr>
          <a:xfrm>
            <a:off x="4953000" y="5852151"/>
            <a:ext cx="4070345" cy="830997"/>
          </a:xfrm>
          <a:prstGeom prst="rect">
            <a:avLst/>
          </a:prstGeom>
          <a:noFill/>
        </p:spPr>
        <p:txBody>
          <a:bodyPr wrap="none" rtlCol="0">
            <a:spAutoFit/>
          </a:bodyPr>
          <a:lstStyle/>
          <a:p>
            <a:r>
              <a:rPr lang="en-US" dirty="0"/>
              <a:t>1.571-(0.2755+0.3245+0.2755)</a:t>
            </a:r>
          </a:p>
          <a:p>
            <a:r>
              <a:rPr lang="en-US" dirty="0"/>
              <a:t>= 0.70</a:t>
            </a:r>
          </a:p>
        </p:txBody>
      </p:sp>
    </p:spTree>
    <p:extLst>
      <p:ext uri="{BB962C8B-B14F-4D97-AF65-F5344CB8AC3E}">
        <p14:creationId xmlns:p14="http://schemas.microsoft.com/office/powerpoint/2010/main" val="16368491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500"/>
                                        <p:tgtEl>
                                          <p:spTgt spid="4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41"/>
                                        </p:tgtEl>
                                      </p:cBhvr>
                                    </p:animEffect>
                                    <p:set>
                                      <p:cBhvr>
                                        <p:cTn id="113" dur="1" fill="hold">
                                          <p:stCondLst>
                                            <p:cond delay="499"/>
                                          </p:stCondLst>
                                        </p:cTn>
                                        <p:tgtEl>
                                          <p:spTgt spid="41"/>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18" grpId="1" animBg="1"/>
      <p:bldP spid="19" grpId="0" animBg="1"/>
      <p:bldP spid="19" grpId="1" animBg="1"/>
      <p:bldP spid="20" grpId="0"/>
      <p:bldP spid="22" grpId="0"/>
      <p:bldP spid="24" grpId="0"/>
      <p:bldP spid="25" grpId="0"/>
      <p:bldP spid="26" grpId="0" animBg="1"/>
      <p:bldP spid="27" grpId="0"/>
      <p:bldP spid="28" grpId="0"/>
      <p:bldP spid="31" grpId="0" animBg="1"/>
      <p:bldP spid="32" grpId="0" animBg="1"/>
      <p:bldP spid="32" grpId="1" animBg="1"/>
      <p:bldP spid="33" grpId="0" animBg="1"/>
      <p:bldP spid="33" grpId="1" animBg="1"/>
      <p:bldP spid="34" grpId="0"/>
      <p:bldP spid="35" grpId="0"/>
      <p:bldP spid="36" grpId="0" animBg="1"/>
      <p:bldP spid="37" grpId="0"/>
      <p:bldP spid="38" grpId="0"/>
      <p:bldP spid="41" grpId="0" animBg="1"/>
      <p:bldP spid="41" grpId="1" animBg="1"/>
      <p:bldP spid="42" grpId="0"/>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F7035-5881-10B3-EA6A-3815863216E2}"/>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24AEABF8-321E-D662-D960-FAB00BA5FD8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B20C3E76-EFE5-7E8F-EC25-C66A20B6C257}"/>
              </a:ext>
            </a:extLst>
          </p:cNvPr>
          <p:cNvGraphicFramePr>
            <a:graphicFrameLocks noGrp="1"/>
          </p:cNvGraphicFramePr>
          <p:nvPr/>
        </p:nvGraphicFramePr>
        <p:xfrm>
          <a:off x="2358145" y="1219200"/>
          <a:ext cx="4427710" cy="33528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7AB1508-8165-D314-9456-3CD560105426}"/>
              </a:ext>
            </a:extLst>
          </p:cNvPr>
          <p:cNvSpPr txBox="1"/>
          <p:nvPr/>
        </p:nvSpPr>
        <p:spPr>
          <a:xfrm>
            <a:off x="609600" y="4777770"/>
            <a:ext cx="3323346" cy="1569660"/>
          </a:xfrm>
          <a:prstGeom prst="rect">
            <a:avLst/>
          </a:prstGeom>
          <a:noFill/>
        </p:spPr>
        <p:txBody>
          <a:bodyPr wrap="none" rtlCol="0">
            <a:spAutoFit/>
          </a:bodyPr>
          <a:lstStyle/>
          <a:p>
            <a:r>
              <a:rPr lang="en-US" dirty="0"/>
              <a:t>Determine the best of: </a:t>
            </a:r>
          </a:p>
          <a:p>
            <a:r>
              <a:rPr lang="en-US" dirty="0">
                <a:highlight>
                  <a:srgbClr val="FFFF00"/>
                </a:highlight>
              </a:rPr>
              <a:t>Gain(S, weather) = 0.70</a:t>
            </a:r>
          </a:p>
          <a:p>
            <a:r>
              <a:rPr lang="en-US" dirty="0"/>
              <a:t>Gain(S, parents) = 0.61</a:t>
            </a:r>
          </a:p>
          <a:p>
            <a:r>
              <a:rPr lang="en-US" dirty="0"/>
              <a:t>Gain(S, money) = 0.2816</a:t>
            </a:r>
          </a:p>
        </p:txBody>
      </p:sp>
      <p:sp>
        <p:nvSpPr>
          <p:cNvPr id="2" name="Rectangle 1">
            <a:extLst>
              <a:ext uri="{FF2B5EF4-FFF2-40B4-BE49-F238E27FC236}">
                <a16:creationId xmlns:a16="http://schemas.microsoft.com/office/drawing/2014/main" id="{B3D4D5C9-302B-BFBA-C1DC-C29EF156E431}"/>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9A2796C7-E8AC-AA4C-F1D1-CBA9316BFE7D}"/>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22DBFC8-29DE-DD67-D979-CD6FB683DDF7}"/>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3C063706-747F-7A9B-0B06-AAD8B227CBC6}"/>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9DF831C-372E-C080-35F3-6B7C1EFC2675}"/>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786D09BD-EB4F-5066-04B5-B173CAF8D917}"/>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C631FDC2-CC05-BFAC-7CEC-10C28CB70603}"/>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spTree>
    <p:extLst>
      <p:ext uri="{BB962C8B-B14F-4D97-AF65-F5344CB8AC3E}">
        <p14:creationId xmlns:p14="http://schemas.microsoft.com/office/powerpoint/2010/main" val="1198974943"/>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665" y="1066800"/>
            <a:ext cx="5562600" cy="609600"/>
          </a:xfrm>
        </p:spPr>
        <p:txBody>
          <a:bodyPr>
            <a:normAutofit fontScale="90000"/>
          </a:bodyPr>
          <a:lstStyle/>
          <a:p>
            <a:endParaRPr lang="en-US" dirty="0"/>
          </a:p>
        </p:txBody>
      </p:sp>
      <p:sp>
        <p:nvSpPr>
          <p:cNvPr id="4" name="Rectangle 6">
            <a:extLst>
              <a:ext uri="{FF2B5EF4-FFF2-40B4-BE49-F238E27FC236}">
                <a16:creationId xmlns:a16="http://schemas.microsoft.com/office/drawing/2014/main" id="{27DC1D99-437A-4D14-BEEE-B9530859F4F1}"/>
              </a:ext>
            </a:extLst>
          </p:cNvPr>
          <p:cNvSpPr txBox="1">
            <a:spLocks noChangeArrowheads="1"/>
          </p:cNvSpPr>
          <p:nvPr/>
        </p:nvSpPr>
        <p:spPr bwMode="auto">
          <a:xfrm>
            <a:off x="152400" y="76200"/>
            <a:ext cx="8839200" cy="533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kern="1200">
                <a:solidFill>
                  <a:schemeClr val="tx2"/>
                </a:solidFill>
                <a:latin typeface="+mj-lt"/>
                <a:ea typeface="+mj-ea"/>
                <a:cs typeface="+mj-cs"/>
              </a:defRPr>
            </a:lvl1pPr>
            <a:lvl2pPr algn="r" rtl="0" eaLnBrk="0" fontAlgn="base" hangingPunct="0">
              <a:spcBef>
                <a:spcPct val="0"/>
              </a:spcBef>
              <a:spcAft>
                <a:spcPct val="0"/>
              </a:spcAft>
              <a:defRPr sz="2800">
                <a:solidFill>
                  <a:schemeClr val="tx2"/>
                </a:solidFill>
                <a:latin typeface="Times New Roman" panose="02020603050405020304" pitchFamily="18" charset="0"/>
              </a:defRPr>
            </a:lvl2pPr>
            <a:lvl3pPr algn="r" rtl="0" eaLnBrk="0" fontAlgn="base" hangingPunct="0">
              <a:spcBef>
                <a:spcPct val="0"/>
              </a:spcBef>
              <a:spcAft>
                <a:spcPct val="0"/>
              </a:spcAft>
              <a:defRPr sz="2800">
                <a:solidFill>
                  <a:schemeClr val="tx2"/>
                </a:solidFill>
                <a:latin typeface="Times New Roman" panose="02020603050405020304" pitchFamily="18" charset="0"/>
              </a:defRPr>
            </a:lvl3pPr>
            <a:lvl4pPr algn="r" rtl="0" eaLnBrk="0" fontAlgn="base" hangingPunct="0">
              <a:spcBef>
                <a:spcPct val="0"/>
              </a:spcBef>
              <a:spcAft>
                <a:spcPct val="0"/>
              </a:spcAft>
              <a:defRPr sz="2800">
                <a:solidFill>
                  <a:schemeClr val="tx2"/>
                </a:solidFill>
                <a:latin typeface="Times New Roman" panose="02020603050405020304" pitchFamily="18" charset="0"/>
              </a:defRPr>
            </a:lvl4pPr>
            <a:lvl5pPr algn="r" rtl="0" eaLnBrk="0" fontAlgn="base" hangingPunct="0">
              <a:spcBef>
                <a:spcPct val="0"/>
              </a:spcBef>
              <a:spcAft>
                <a:spcPct val="0"/>
              </a:spcAft>
              <a:defRPr sz="2800">
                <a:solidFill>
                  <a:schemeClr val="tx2"/>
                </a:solidFill>
                <a:latin typeface="Times New Roman" panose="02020603050405020304" pitchFamily="18" charset="0"/>
              </a:defRPr>
            </a:lvl5pPr>
            <a:lvl6pPr marL="457200" algn="r" rtl="0" fontAlgn="base">
              <a:spcBef>
                <a:spcPct val="0"/>
              </a:spcBef>
              <a:spcAft>
                <a:spcPct val="0"/>
              </a:spcAft>
              <a:defRPr sz="2800">
                <a:solidFill>
                  <a:schemeClr val="tx2"/>
                </a:solidFill>
                <a:latin typeface="Times New Roman" panose="02020603050405020304" pitchFamily="18" charset="0"/>
              </a:defRPr>
            </a:lvl6pPr>
            <a:lvl7pPr marL="914400" algn="r" rtl="0" fontAlgn="base">
              <a:spcBef>
                <a:spcPct val="0"/>
              </a:spcBef>
              <a:spcAft>
                <a:spcPct val="0"/>
              </a:spcAft>
              <a:defRPr sz="2800">
                <a:solidFill>
                  <a:schemeClr val="tx2"/>
                </a:solidFill>
                <a:latin typeface="Times New Roman" panose="02020603050405020304" pitchFamily="18" charset="0"/>
              </a:defRPr>
            </a:lvl7pPr>
            <a:lvl8pPr marL="1371600" algn="r" rtl="0" fontAlgn="base">
              <a:spcBef>
                <a:spcPct val="0"/>
              </a:spcBef>
              <a:spcAft>
                <a:spcPct val="0"/>
              </a:spcAft>
              <a:defRPr sz="2800">
                <a:solidFill>
                  <a:schemeClr val="tx2"/>
                </a:solidFill>
                <a:latin typeface="Times New Roman" panose="02020603050405020304" pitchFamily="18" charset="0"/>
              </a:defRPr>
            </a:lvl8pPr>
            <a:lvl9pPr marL="1828800" algn="r" rtl="0" fontAlgn="base">
              <a:spcBef>
                <a:spcPct val="0"/>
              </a:spcBef>
              <a:spcAft>
                <a:spcPct val="0"/>
              </a:spcAft>
              <a:defRPr sz="2800">
                <a:solidFill>
                  <a:schemeClr val="tx2"/>
                </a:solidFill>
                <a:latin typeface="Times New Roman" panose="02020603050405020304" pitchFamily="18" charset="0"/>
              </a:defRPr>
            </a:lvl9pPr>
          </a:lstStyle>
          <a:p>
            <a:pPr algn="ctr" eaLnBrk="1" hangingPunct="1"/>
            <a:r>
              <a:rPr lang="en-US" dirty="0">
                <a:solidFill>
                  <a:schemeClr val="bg1"/>
                </a:solidFill>
              </a:rPr>
              <a:t>Artificial Intelligence</a:t>
            </a:r>
            <a:endParaRPr lang="en-US" altLang="en-US" dirty="0">
              <a:solidFill>
                <a:schemeClr val="bg1"/>
              </a:solidFill>
            </a:endParaRPr>
          </a:p>
        </p:txBody>
      </p:sp>
      <p:sp>
        <p:nvSpPr>
          <p:cNvPr id="5" name="Content Placeholder 4">
            <a:extLst>
              <a:ext uri="{FF2B5EF4-FFF2-40B4-BE49-F238E27FC236}">
                <a16:creationId xmlns:a16="http://schemas.microsoft.com/office/drawing/2014/main" id="{04B08261-12AB-4CCA-AF00-C77F7D4D0654}"/>
              </a:ext>
            </a:extLst>
          </p:cNvPr>
          <p:cNvSpPr>
            <a:spLocks noGrp="1"/>
          </p:cNvSpPr>
          <p:nvPr>
            <p:ph idx="1"/>
          </p:nvPr>
        </p:nvSpPr>
        <p:spPr/>
        <p:txBody>
          <a:bodyPr/>
          <a:lstStyle/>
          <a:p>
            <a:endParaRPr lang="en-US" dirty="0"/>
          </a:p>
        </p:txBody>
      </p:sp>
      <p:pic>
        <p:nvPicPr>
          <p:cNvPr id="1032" name="Picture 8">
            <a:extLst>
              <a:ext uri="{FF2B5EF4-FFF2-40B4-BE49-F238E27FC236}">
                <a16:creationId xmlns:a16="http://schemas.microsoft.com/office/drawing/2014/main" id="{C76BA2F3-2E3D-98F6-7A6B-29AA2F838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4671"/>
            <a:ext cx="9144000" cy="54213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02CBE6F-3B1B-09E7-C1DA-A275A2AF7695}"/>
              </a:ext>
            </a:extLst>
          </p:cNvPr>
          <p:cNvSpPr/>
          <p:nvPr/>
        </p:nvSpPr>
        <p:spPr>
          <a:xfrm>
            <a:off x="1447800" y="990600"/>
            <a:ext cx="2895600" cy="1219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351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extLst>
              <p:ext uri="{D42A27DB-BD31-4B8C-83A1-F6EECF244321}">
                <p14:modId xmlns:p14="http://schemas.microsoft.com/office/powerpoint/2010/main" val="2859283611"/>
              </p:ext>
            </p:extLst>
          </p:nvPr>
        </p:nvGraphicFramePr>
        <p:xfrm>
          <a:off x="2358145" y="12192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DE42653-B9D7-4064-29D2-B535322EADC1}"/>
              </a:ext>
            </a:extLst>
          </p:cNvPr>
          <p:cNvSpPr txBox="1"/>
          <p:nvPr/>
        </p:nvSpPr>
        <p:spPr>
          <a:xfrm>
            <a:off x="1905000" y="4834711"/>
            <a:ext cx="6122766" cy="830997"/>
          </a:xfrm>
          <a:prstGeom prst="rect">
            <a:avLst/>
          </a:prstGeom>
          <a:noFill/>
        </p:spPr>
        <p:txBody>
          <a:bodyPr wrap="none" rtlCol="0">
            <a:spAutoFit/>
          </a:bodyPr>
          <a:lstStyle/>
          <a:p>
            <a:r>
              <a:rPr lang="en-US" dirty="0"/>
              <a:t>Determine the best of: </a:t>
            </a:r>
          </a:p>
          <a:p>
            <a:r>
              <a:rPr lang="en-US" dirty="0"/>
              <a:t>Gain(</a:t>
            </a:r>
            <a:r>
              <a:rPr lang="en-US" dirty="0" err="1"/>
              <a:t>S</a:t>
            </a:r>
            <a:r>
              <a:rPr lang="en-US" baseline="-25000" dirty="0" err="1"/>
              <a:t>sunny</a:t>
            </a:r>
            <a:r>
              <a:rPr lang="en-US" dirty="0"/>
              <a:t>, parents)  and  Gain(</a:t>
            </a:r>
            <a:r>
              <a:rPr lang="en-US" dirty="0" err="1"/>
              <a:t>S</a:t>
            </a:r>
            <a:r>
              <a:rPr lang="en-US" baseline="-25000" dirty="0" err="1"/>
              <a:t>sunny</a:t>
            </a:r>
            <a:r>
              <a:rPr lang="en-US" dirty="0"/>
              <a:t>, money) </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4200" y="2667000"/>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6" name="TextBox 5">
            <a:extLst>
              <a:ext uri="{FF2B5EF4-FFF2-40B4-BE49-F238E27FC236}">
                <a16:creationId xmlns:a16="http://schemas.microsoft.com/office/drawing/2014/main" id="{D6AB6F38-A086-B863-9498-1D60CC64E7CB}"/>
              </a:ext>
            </a:extLst>
          </p:cNvPr>
          <p:cNvSpPr txBox="1"/>
          <p:nvPr/>
        </p:nvSpPr>
        <p:spPr>
          <a:xfrm>
            <a:off x="2819400" y="3810000"/>
            <a:ext cx="1113542" cy="461665"/>
          </a:xfrm>
          <a:prstGeom prst="rect">
            <a:avLst/>
          </a:prstGeom>
          <a:noFill/>
        </p:spPr>
        <p:txBody>
          <a:bodyPr wrap="square" rtlCol="0">
            <a:spAutoFit/>
          </a:bodyPr>
          <a:lstStyle/>
          <a:p>
            <a:pPr algn="ctr"/>
            <a:r>
              <a:rPr lang="en-US" dirty="0"/>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AF44FE-B14D-1FE8-358A-A0787E8ACBC0}"/>
                  </a:ext>
                </a:extLst>
              </p:cNvPr>
              <p:cNvSpPr txBox="1"/>
              <p:nvPr/>
            </p:nvSpPr>
            <p:spPr>
              <a:xfrm>
                <a:off x="769420" y="5709152"/>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7" name="TextBox 6">
                <a:extLst>
                  <a:ext uri="{FF2B5EF4-FFF2-40B4-BE49-F238E27FC236}">
                    <a16:creationId xmlns:a16="http://schemas.microsoft.com/office/drawing/2014/main" id="{C0AF44FE-B14D-1FE8-358A-A0787E8ACBC0}"/>
                  </a:ext>
                </a:extLst>
              </p:cNvPr>
              <p:cNvSpPr txBox="1">
                <a:spLocks noRot="1" noChangeAspect="1" noMove="1" noResize="1" noEditPoints="1" noAdjustHandles="1" noChangeArrowheads="1" noChangeShapeType="1" noTextEdit="1"/>
              </p:cNvSpPr>
              <p:nvPr/>
            </p:nvSpPr>
            <p:spPr>
              <a:xfrm>
                <a:off x="769420" y="5709152"/>
                <a:ext cx="7605159" cy="947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1397184"/>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nvGraphicFramePr>
        <p:xfrm>
          <a:off x="2358145" y="12192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DE42653-B9D7-4064-29D2-B535322EADC1}"/>
              </a:ext>
            </a:extLst>
          </p:cNvPr>
          <p:cNvSpPr txBox="1"/>
          <p:nvPr/>
        </p:nvSpPr>
        <p:spPr>
          <a:xfrm>
            <a:off x="1905000" y="4834711"/>
            <a:ext cx="3774880" cy="1200329"/>
          </a:xfrm>
          <a:prstGeom prst="rect">
            <a:avLst/>
          </a:prstGeom>
          <a:noFill/>
        </p:spPr>
        <p:txBody>
          <a:bodyPr wrap="none" rtlCol="0">
            <a:spAutoFit/>
          </a:bodyPr>
          <a:lstStyle/>
          <a:p>
            <a:r>
              <a:rPr lang="en-US" dirty="0"/>
              <a:t>Determine the best of: </a:t>
            </a:r>
          </a:p>
          <a:p>
            <a:r>
              <a:rPr lang="en-US" dirty="0">
                <a:highlight>
                  <a:srgbClr val="FFFF00"/>
                </a:highlight>
              </a:rPr>
              <a:t>Gain(</a:t>
            </a:r>
            <a:r>
              <a:rPr lang="en-US" dirty="0" err="1">
                <a:highlight>
                  <a:srgbClr val="FFFF00"/>
                </a:highlight>
              </a:rPr>
              <a:t>S</a:t>
            </a:r>
            <a:r>
              <a:rPr lang="en-US" baseline="-25000" dirty="0" err="1">
                <a:highlight>
                  <a:srgbClr val="FFFF00"/>
                </a:highlight>
              </a:rPr>
              <a:t>sunny</a:t>
            </a:r>
            <a:r>
              <a:rPr lang="en-US" dirty="0">
                <a:highlight>
                  <a:srgbClr val="FFFF00"/>
                </a:highlight>
              </a:rPr>
              <a:t>, parents) = 0.918</a:t>
            </a:r>
            <a:r>
              <a:rPr lang="en-US" dirty="0"/>
              <a:t> </a:t>
            </a:r>
          </a:p>
          <a:p>
            <a:r>
              <a:rPr lang="en-US" dirty="0"/>
              <a:t>Gain(</a:t>
            </a:r>
            <a:r>
              <a:rPr lang="en-US" dirty="0" err="1"/>
              <a:t>S</a:t>
            </a:r>
            <a:r>
              <a:rPr lang="en-US" baseline="-25000" dirty="0" err="1"/>
              <a:t>sunny</a:t>
            </a:r>
            <a:r>
              <a:rPr lang="en-US" dirty="0"/>
              <a:t>, money) = 0</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4200" y="2667000"/>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6" name="TextBox 5">
            <a:extLst>
              <a:ext uri="{FF2B5EF4-FFF2-40B4-BE49-F238E27FC236}">
                <a16:creationId xmlns:a16="http://schemas.microsoft.com/office/drawing/2014/main" id="{D6AB6F38-A086-B863-9498-1D60CC64E7CB}"/>
              </a:ext>
            </a:extLst>
          </p:cNvPr>
          <p:cNvSpPr txBox="1"/>
          <p:nvPr/>
        </p:nvSpPr>
        <p:spPr>
          <a:xfrm>
            <a:off x="2819400" y="3810000"/>
            <a:ext cx="1113542" cy="461665"/>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2023520622"/>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graphicFrame>
        <p:nvGraphicFramePr>
          <p:cNvPr id="4" name="Table 4">
            <a:extLst>
              <a:ext uri="{FF2B5EF4-FFF2-40B4-BE49-F238E27FC236}">
                <a16:creationId xmlns:a16="http://schemas.microsoft.com/office/drawing/2014/main" id="{0273EB8F-9697-2E52-315B-4FFB7900DC63}"/>
              </a:ext>
            </a:extLst>
          </p:cNvPr>
          <p:cNvGraphicFramePr>
            <a:graphicFrameLocks noGrp="1"/>
          </p:cNvGraphicFramePr>
          <p:nvPr/>
        </p:nvGraphicFramePr>
        <p:xfrm>
          <a:off x="2358145" y="12192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W1</a:t>
                      </a:r>
                    </a:p>
                  </a:txBody>
                  <a:tcPr/>
                </a:tc>
                <a:tc>
                  <a:txBody>
                    <a:bodyPr/>
                    <a:lstStyle/>
                    <a:p>
                      <a:pPr algn="ctr"/>
                      <a:r>
                        <a:rPr lang="en-US" sz="1400" dirty="0"/>
                        <a:t>Sunny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1837324868"/>
                  </a:ext>
                </a:extLst>
              </a:tr>
              <a:tr h="297873">
                <a:tc>
                  <a:txBody>
                    <a:bodyPr/>
                    <a:lstStyle/>
                    <a:p>
                      <a:pPr algn="ctr"/>
                      <a:r>
                        <a:rPr lang="en-US" sz="1400" dirty="0"/>
                        <a:t>W2</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582615581"/>
                  </a:ext>
                </a:extLst>
              </a:tr>
              <a:tr h="297873">
                <a:tc>
                  <a:txBody>
                    <a:bodyPr/>
                    <a:lstStyle/>
                    <a:p>
                      <a:pPr algn="ctr"/>
                      <a:r>
                        <a:rPr lang="en-US" sz="1400" dirty="0"/>
                        <a:t>W10</a:t>
                      </a:r>
                    </a:p>
                  </a:txBody>
                  <a:tcPr/>
                </a:tc>
                <a:tc>
                  <a:txBody>
                    <a:bodyPr/>
                    <a:lstStyle/>
                    <a:p>
                      <a:pPr algn="ctr"/>
                      <a:r>
                        <a:rPr lang="en-US" sz="1400" dirty="0"/>
                        <a:t>Sunny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Tennis</a:t>
                      </a:r>
                    </a:p>
                  </a:txBody>
                  <a:tcPr/>
                </a:tc>
                <a:extLst>
                  <a:ext uri="{0D108BD9-81ED-4DB2-BD59-A6C34878D82A}">
                    <a16:rowId xmlns:a16="http://schemas.microsoft.com/office/drawing/2014/main" val="2148408169"/>
                  </a:ext>
                </a:extLst>
              </a:tr>
            </a:tbl>
          </a:graphicData>
        </a:graphic>
      </p:graphicFrame>
      <p:sp>
        <p:nvSpPr>
          <p:cNvPr id="3" name="TextBox 2">
            <a:extLst>
              <a:ext uri="{FF2B5EF4-FFF2-40B4-BE49-F238E27FC236}">
                <a16:creationId xmlns:a16="http://schemas.microsoft.com/office/drawing/2014/main" id="{BDE42653-B9D7-4064-29D2-B535322EADC1}"/>
              </a:ext>
            </a:extLst>
          </p:cNvPr>
          <p:cNvSpPr txBox="1"/>
          <p:nvPr/>
        </p:nvSpPr>
        <p:spPr>
          <a:xfrm>
            <a:off x="604157" y="5600700"/>
            <a:ext cx="3774880" cy="1200329"/>
          </a:xfrm>
          <a:prstGeom prst="rect">
            <a:avLst/>
          </a:prstGeom>
          <a:noFill/>
        </p:spPr>
        <p:txBody>
          <a:bodyPr wrap="none" rtlCol="0">
            <a:spAutoFit/>
          </a:bodyPr>
          <a:lstStyle/>
          <a:p>
            <a:r>
              <a:rPr lang="en-US" dirty="0"/>
              <a:t>Determine the best of: </a:t>
            </a:r>
          </a:p>
          <a:p>
            <a:r>
              <a:rPr lang="en-US" dirty="0">
                <a:highlight>
                  <a:srgbClr val="FFFF00"/>
                </a:highlight>
              </a:rPr>
              <a:t>Gain(</a:t>
            </a:r>
            <a:r>
              <a:rPr lang="en-US" dirty="0" err="1">
                <a:highlight>
                  <a:srgbClr val="FFFF00"/>
                </a:highlight>
              </a:rPr>
              <a:t>S</a:t>
            </a:r>
            <a:r>
              <a:rPr lang="en-US" baseline="-25000" dirty="0" err="1">
                <a:highlight>
                  <a:srgbClr val="FFFF00"/>
                </a:highlight>
              </a:rPr>
              <a:t>sunny</a:t>
            </a:r>
            <a:r>
              <a:rPr lang="en-US" dirty="0">
                <a:highlight>
                  <a:srgbClr val="FFFF00"/>
                </a:highlight>
              </a:rPr>
              <a:t>, parents) = 0.918</a:t>
            </a:r>
            <a:r>
              <a:rPr lang="en-US" dirty="0"/>
              <a:t> </a:t>
            </a:r>
          </a:p>
          <a:p>
            <a:r>
              <a:rPr lang="en-US" dirty="0"/>
              <a:t>Gain(</a:t>
            </a:r>
            <a:r>
              <a:rPr lang="en-US" dirty="0" err="1"/>
              <a:t>S</a:t>
            </a:r>
            <a:r>
              <a:rPr lang="en-US" baseline="-25000" dirty="0" err="1"/>
              <a:t>sunny</a:t>
            </a:r>
            <a:r>
              <a:rPr lang="en-US" dirty="0"/>
              <a:t>, money) = 0</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4200" y="2667000"/>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17112" y="3810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7000" y="4267200"/>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57600" y="4267200"/>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4887" y="4354323"/>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1257" y="4390250"/>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5193" y="4785151"/>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0248" y="4784527"/>
            <a:ext cx="593881" cy="276999"/>
          </a:xfrm>
          <a:prstGeom prst="rect">
            <a:avLst/>
          </a:prstGeom>
          <a:noFill/>
        </p:spPr>
        <p:txBody>
          <a:bodyPr wrap="none" rtlCol="0">
            <a:spAutoFit/>
          </a:bodyPr>
          <a:lstStyle/>
          <a:p>
            <a:r>
              <a:rPr lang="en-US" sz="1200" dirty="0"/>
              <a:t>Tennis</a:t>
            </a:r>
          </a:p>
        </p:txBody>
      </p:sp>
    </p:spTree>
    <p:extLst>
      <p:ext uri="{BB962C8B-B14F-4D97-AF65-F5344CB8AC3E}">
        <p14:creationId xmlns:p14="http://schemas.microsoft.com/office/powerpoint/2010/main" val="3106972361"/>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3" name="TextBox 2">
            <a:extLst>
              <a:ext uri="{FF2B5EF4-FFF2-40B4-BE49-F238E27FC236}">
                <a16:creationId xmlns:a16="http://schemas.microsoft.com/office/drawing/2014/main" id="{BDE42653-B9D7-4064-29D2-B535322EADC1}"/>
              </a:ext>
            </a:extLst>
          </p:cNvPr>
          <p:cNvSpPr txBox="1"/>
          <p:nvPr/>
        </p:nvSpPr>
        <p:spPr>
          <a:xfrm>
            <a:off x="149113" y="5065424"/>
            <a:ext cx="8887946" cy="461665"/>
          </a:xfrm>
          <a:prstGeom prst="rect">
            <a:avLst/>
          </a:prstGeom>
          <a:noFill/>
        </p:spPr>
        <p:txBody>
          <a:bodyPr wrap="none" rtlCol="0">
            <a:spAutoFit/>
          </a:bodyPr>
          <a:lstStyle/>
          <a:p>
            <a:r>
              <a:rPr lang="en-US" dirty="0"/>
              <a:t>Determine the best of:   Gain(</a:t>
            </a:r>
            <a:r>
              <a:rPr lang="en-US" dirty="0" err="1"/>
              <a:t>S</a:t>
            </a:r>
            <a:r>
              <a:rPr lang="en-US" baseline="-25000" dirty="0" err="1"/>
              <a:t>windy</a:t>
            </a:r>
            <a:r>
              <a:rPr lang="en-US" dirty="0"/>
              <a:t>, parents)  and  Gain(</a:t>
            </a:r>
            <a:r>
              <a:rPr lang="en-US" dirty="0" err="1"/>
              <a:t>S</a:t>
            </a:r>
            <a:r>
              <a:rPr lang="en-US" baseline="-25000" dirty="0" err="1"/>
              <a:t>windy</a:t>
            </a:r>
            <a:r>
              <a:rPr lang="en-US" dirty="0"/>
              <a:t>, money)</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4200" y="2667000"/>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17112" y="3810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7000" y="4267200"/>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57600" y="4267200"/>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4887" y="4354323"/>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1257" y="4390250"/>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5193" y="4785151"/>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0248" y="4784527"/>
            <a:ext cx="593881" cy="276999"/>
          </a:xfrm>
          <a:prstGeom prst="rect">
            <a:avLst/>
          </a:prstGeom>
          <a:noFill/>
        </p:spPr>
        <p:txBody>
          <a:bodyPr wrap="none" rtlCol="0">
            <a:spAutoFit/>
          </a:bodyPr>
          <a:lstStyle/>
          <a:p>
            <a:r>
              <a:rPr lang="en-US" sz="1200" dirty="0"/>
              <a:t>Tennis</a:t>
            </a:r>
          </a:p>
        </p:txBody>
      </p:sp>
      <p:graphicFrame>
        <p:nvGraphicFramePr>
          <p:cNvPr id="6" name="Table 4">
            <a:extLst>
              <a:ext uri="{FF2B5EF4-FFF2-40B4-BE49-F238E27FC236}">
                <a16:creationId xmlns:a16="http://schemas.microsoft.com/office/drawing/2014/main" id="{0BA21E14-DC5D-305C-4F57-855FBEBC6A62}"/>
              </a:ext>
            </a:extLst>
          </p:cNvPr>
          <p:cNvGraphicFramePr>
            <a:graphicFrameLocks noGrp="1"/>
          </p:cNvGraphicFramePr>
          <p:nvPr>
            <p:extLst>
              <p:ext uri="{D42A27DB-BD31-4B8C-83A1-F6EECF244321}">
                <p14:modId xmlns:p14="http://schemas.microsoft.com/office/powerpoint/2010/main" val="4274668318"/>
              </p:ext>
            </p:extLst>
          </p:nvPr>
        </p:nvGraphicFramePr>
        <p:xfrm>
          <a:off x="2470196" y="1052513"/>
          <a:ext cx="4427710" cy="15240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bl>
          </a:graphicData>
        </a:graphic>
      </p:graphicFrame>
      <p:sp>
        <p:nvSpPr>
          <p:cNvPr id="9" name="TextBox 8">
            <a:extLst>
              <a:ext uri="{FF2B5EF4-FFF2-40B4-BE49-F238E27FC236}">
                <a16:creationId xmlns:a16="http://schemas.microsoft.com/office/drawing/2014/main" id="{3CE349C1-3176-84C2-4BA0-3F5E0E4A4507}"/>
              </a:ext>
            </a:extLst>
          </p:cNvPr>
          <p:cNvSpPr txBox="1"/>
          <p:nvPr/>
        </p:nvSpPr>
        <p:spPr>
          <a:xfrm>
            <a:off x="4593086" y="3886200"/>
            <a:ext cx="320922" cy="461665"/>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D41400A-635C-A7BE-BEA8-3D9736121593}"/>
                  </a:ext>
                </a:extLst>
              </p:cNvPr>
              <p:cNvSpPr txBox="1"/>
              <p:nvPr/>
            </p:nvSpPr>
            <p:spPr>
              <a:xfrm>
                <a:off x="631549" y="5664010"/>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12" name="TextBox 11">
                <a:extLst>
                  <a:ext uri="{FF2B5EF4-FFF2-40B4-BE49-F238E27FC236}">
                    <a16:creationId xmlns:a16="http://schemas.microsoft.com/office/drawing/2014/main" id="{7D41400A-635C-A7BE-BEA8-3D9736121593}"/>
                  </a:ext>
                </a:extLst>
              </p:cNvPr>
              <p:cNvSpPr txBox="1">
                <a:spLocks noRot="1" noChangeAspect="1" noMove="1" noResize="1" noEditPoints="1" noAdjustHandles="1" noChangeArrowheads="1" noChangeShapeType="1" noTextEdit="1"/>
              </p:cNvSpPr>
              <p:nvPr/>
            </p:nvSpPr>
            <p:spPr>
              <a:xfrm>
                <a:off x="631549" y="5664010"/>
                <a:ext cx="7605159" cy="947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4859765"/>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3" name="TextBox 2">
            <a:extLst>
              <a:ext uri="{FF2B5EF4-FFF2-40B4-BE49-F238E27FC236}">
                <a16:creationId xmlns:a16="http://schemas.microsoft.com/office/drawing/2014/main" id="{BDE42653-B9D7-4064-29D2-B535322EADC1}"/>
              </a:ext>
            </a:extLst>
          </p:cNvPr>
          <p:cNvSpPr txBox="1"/>
          <p:nvPr/>
        </p:nvSpPr>
        <p:spPr>
          <a:xfrm>
            <a:off x="149113" y="5065424"/>
            <a:ext cx="3720377" cy="1200329"/>
          </a:xfrm>
          <a:prstGeom prst="rect">
            <a:avLst/>
          </a:prstGeom>
          <a:noFill/>
        </p:spPr>
        <p:txBody>
          <a:bodyPr wrap="none" rtlCol="0">
            <a:spAutoFit/>
          </a:bodyPr>
          <a:lstStyle/>
          <a:p>
            <a:r>
              <a:rPr lang="en-US" dirty="0"/>
              <a:t>Determine the best of:   </a:t>
            </a:r>
          </a:p>
          <a:p>
            <a:r>
              <a:rPr lang="en-US" dirty="0">
                <a:highlight>
                  <a:srgbClr val="FFFF00"/>
                </a:highlight>
              </a:rPr>
              <a:t>Gain(</a:t>
            </a:r>
            <a:r>
              <a:rPr lang="en-US" dirty="0" err="1">
                <a:highlight>
                  <a:srgbClr val="FFFF00"/>
                </a:highlight>
              </a:rPr>
              <a:t>S</a:t>
            </a:r>
            <a:r>
              <a:rPr lang="en-US" baseline="-25000" dirty="0" err="1">
                <a:highlight>
                  <a:srgbClr val="FFFF00"/>
                </a:highlight>
              </a:rPr>
              <a:t>windy</a:t>
            </a:r>
            <a:r>
              <a:rPr lang="en-US" dirty="0">
                <a:highlight>
                  <a:srgbClr val="FFFF00"/>
                </a:highlight>
              </a:rPr>
              <a:t>, parents) = .3113</a:t>
            </a:r>
          </a:p>
          <a:p>
            <a:r>
              <a:rPr lang="en-US" dirty="0"/>
              <a:t>Gain(</a:t>
            </a:r>
            <a:r>
              <a:rPr lang="en-US" dirty="0" err="1"/>
              <a:t>S</a:t>
            </a:r>
            <a:r>
              <a:rPr lang="en-US" baseline="-25000" dirty="0" err="1"/>
              <a:t>windy</a:t>
            </a:r>
            <a:r>
              <a:rPr lang="en-US" dirty="0"/>
              <a:t>, money) = .1226</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4200" y="2667000"/>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17112" y="3810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7000" y="4267200"/>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57600" y="4267200"/>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4887" y="4354323"/>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1257" y="4390250"/>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5193" y="4785151"/>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0248" y="4784527"/>
            <a:ext cx="593881" cy="276999"/>
          </a:xfrm>
          <a:prstGeom prst="rect">
            <a:avLst/>
          </a:prstGeom>
          <a:noFill/>
        </p:spPr>
        <p:txBody>
          <a:bodyPr wrap="none" rtlCol="0">
            <a:spAutoFit/>
          </a:bodyPr>
          <a:lstStyle/>
          <a:p>
            <a:r>
              <a:rPr lang="en-US" sz="1200" dirty="0"/>
              <a:t>Tennis</a:t>
            </a:r>
          </a:p>
        </p:txBody>
      </p:sp>
      <p:graphicFrame>
        <p:nvGraphicFramePr>
          <p:cNvPr id="6" name="Table 4">
            <a:extLst>
              <a:ext uri="{FF2B5EF4-FFF2-40B4-BE49-F238E27FC236}">
                <a16:creationId xmlns:a16="http://schemas.microsoft.com/office/drawing/2014/main" id="{0BA21E14-DC5D-305C-4F57-855FBEBC6A62}"/>
              </a:ext>
            </a:extLst>
          </p:cNvPr>
          <p:cNvGraphicFramePr>
            <a:graphicFrameLocks noGrp="1"/>
          </p:cNvGraphicFramePr>
          <p:nvPr/>
        </p:nvGraphicFramePr>
        <p:xfrm>
          <a:off x="2470196" y="1052513"/>
          <a:ext cx="4427710" cy="15240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W3</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3601913665"/>
                  </a:ext>
                </a:extLst>
              </a:tr>
              <a:tr h="297873">
                <a:tc>
                  <a:txBody>
                    <a:bodyPr/>
                    <a:lstStyle/>
                    <a:p>
                      <a:pPr algn="ctr"/>
                      <a:r>
                        <a:rPr lang="en-US" sz="1400" dirty="0"/>
                        <a:t>W7</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235084422"/>
                  </a:ext>
                </a:extLst>
              </a:tr>
              <a:tr h="297873">
                <a:tc>
                  <a:txBody>
                    <a:bodyPr/>
                    <a:lstStyle/>
                    <a:p>
                      <a:pPr algn="ctr"/>
                      <a:r>
                        <a:rPr lang="en-US" sz="1400" dirty="0"/>
                        <a:t>W8</a:t>
                      </a:r>
                    </a:p>
                  </a:txBody>
                  <a:tcPr/>
                </a:tc>
                <a:tc>
                  <a:txBody>
                    <a:bodyPr/>
                    <a:lstStyle/>
                    <a:p>
                      <a:pPr algn="ctr"/>
                      <a:r>
                        <a:rPr lang="en-US" sz="1400" dirty="0"/>
                        <a:t>Windy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Shopping</a:t>
                      </a:r>
                    </a:p>
                  </a:txBody>
                  <a:tcPr/>
                </a:tc>
                <a:extLst>
                  <a:ext uri="{0D108BD9-81ED-4DB2-BD59-A6C34878D82A}">
                    <a16:rowId xmlns:a16="http://schemas.microsoft.com/office/drawing/2014/main" val="644710014"/>
                  </a:ext>
                </a:extLst>
              </a:tr>
              <a:tr h="297873">
                <a:tc>
                  <a:txBody>
                    <a:bodyPr/>
                    <a:lstStyle/>
                    <a:p>
                      <a:pPr algn="ctr"/>
                      <a:r>
                        <a:rPr lang="en-US" sz="1400" dirty="0"/>
                        <a:t>W9</a:t>
                      </a:r>
                    </a:p>
                  </a:txBody>
                  <a:tcPr/>
                </a:tc>
                <a:tc>
                  <a:txBody>
                    <a:bodyPr/>
                    <a:lstStyle/>
                    <a:p>
                      <a:pPr algn="ctr"/>
                      <a:r>
                        <a:rPr lang="en-US" sz="1400" dirty="0"/>
                        <a:t>Windy</a:t>
                      </a:r>
                    </a:p>
                  </a:txBody>
                  <a:tcPr/>
                </a:tc>
                <a:tc>
                  <a:txBody>
                    <a:bodyPr/>
                    <a:lstStyle/>
                    <a:p>
                      <a:pPr algn="ctr"/>
                      <a:r>
                        <a:rPr lang="en-US" sz="1400" dirty="0"/>
                        <a:t>Yes</a:t>
                      </a:r>
                    </a:p>
                  </a:txBody>
                  <a:tcPr/>
                </a:tc>
                <a:tc>
                  <a:txBody>
                    <a:bodyPr/>
                    <a:lstStyle/>
                    <a:p>
                      <a:pPr algn="ctr"/>
                      <a:r>
                        <a:rPr lang="en-US" sz="1400" dirty="0"/>
                        <a:t>Rich</a:t>
                      </a:r>
                    </a:p>
                  </a:txBody>
                  <a:tcPr/>
                </a:tc>
                <a:tc>
                  <a:txBody>
                    <a:bodyPr/>
                    <a:lstStyle/>
                    <a:p>
                      <a:pPr algn="ctr"/>
                      <a:r>
                        <a:rPr lang="en-US" sz="1400" dirty="0"/>
                        <a:t>Cinema</a:t>
                      </a:r>
                    </a:p>
                  </a:txBody>
                  <a:tcPr/>
                </a:tc>
                <a:extLst>
                  <a:ext uri="{0D108BD9-81ED-4DB2-BD59-A6C34878D82A}">
                    <a16:rowId xmlns:a16="http://schemas.microsoft.com/office/drawing/2014/main" val="2397262055"/>
                  </a:ext>
                </a:extLst>
              </a:tr>
            </a:tbl>
          </a:graphicData>
        </a:graphic>
      </p:graphicFrame>
      <p:sp>
        <p:nvSpPr>
          <p:cNvPr id="4" name="Rectangle 3">
            <a:extLst>
              <a:ext uri="{FF2B5EF4-FFF2-40B4-BE49-F238E27FC236}">
                <a16:creationId xmlns:a16="http://schemas.microsoft.com/office/drawing/2014/main" id="{FFA7B2A2-B251-EE94-6939-DC8E71FC64B7}"/>
              </a:ext>
            </a:extLst>
          </p:cNvPr>
          <p:cNvSpPr/>
          <p:nvPr/>
        </p:nvSpPr>
        <p:spPr bwMode="auto">
          <a:xfrm>
            <a:off x="4347978" y="38862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8" name="Straight Connector 17">
            <a:extLst>
              <a:ext uri="{FF2B5EF4-FFF2-40B4-BE49-F238E27FC236}">
                <a16:creationId xmlns:a16="http://schemas.microsoft.com/office/drawing/2014/main" id="{4C3F3334-1208-E14D-5E2D-30F47E53D832}"/>
              </a:ext>
            </a:extLst>
          </p:cNvPr>
          <p:cNvCxnSpPr>
            <a:cxnSpLocks/>
          </p:cNvCxnSpPr>
          <p:nvPr/>
        </p:nvCxnSpPr>
        <p:spPr bwMode="auto">
          <a:xfrm>
            <a:off x="4731266" y="4343400"/>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D74AA60-3576-2398-A530-9378684407A5}"/>
              </a:ext>
            </a:extLst>
          </p:cNvPr>
          <p:cNvCxnSpPr/>
          <p:nvPr/>
        </p:nvCxnSpPr>
        <p:spPr bwMode="auto">
          <a:xfrm>
            <a:off x="5188466" y="4343400"/>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C9401BD-BF4F-1305-BDE9-3037DEAB5879}"/>
              </a:ext>
            </a:extLst>
          </p:cNvPr>
          <p:cNvSpPr txBox="1"/>
          <p:nvPr/>
        </p:nvSpPr>
        <p:spPr>
          <a:xfrm>
            <a:off x="4701770" y="4460678"/>
            <a:ext cx="389850" cy="276999"/>
          </a:xfrm>
          <a:prstGeom prst="rect">
            <a:avLst/>
          </a:prstGeom>
          <a:noFill/>
        </p:spPr>
        <p:txBody>
          <a:bodyPr wrap="none" rtlCol="0">
            <a:spAutoFit/>
          </a:bodyPr>
          <a:lstStyle/>
          <a:p>
            <a:r>
              <a:rPr lang="en-US" sz="1200" dirty="0"/>
              <a:t>yes</a:t>
            </a:r>
          </a:p>
        </p:txBody>
      </p:sp>
      <p:sp>
        <p:nvSpPr>
          <p:cNvPr id="25" name="TextBox 24">
            <a:extLst>
              <a:ext uri="{FF2B5EF4-FFF2-40B4-BE49-F238E27FC236}">
                <a16:creationId xmlns:a16="http://schemas.microsoft.com/office/drawing/2014/main" id="{E5CE3F95-5999-915B-3548-C9F4B8F2AE0F}"/>
              </a:ext>
            </a:extLst>
          </p:cNvPr>
          <p:cNvSpPr txBox="1"/>
          <p:nvPr/>
        </p:nvSpPr>
        <p:spPr>
          <a:xfrm>
            <a:off x="5437236" y="4423514"/>
            <a:ext cx="338554" cy="276999"/>
          </a:xfrm>
          <a:prstGeom prst="rect">
            <a:avLst/>
          </a:prstGeom>
          <a:noFill/>
        </p:spPr>
        <p:txBody>
          <a:bodyPr wrap="none" rtlCol="0">
            <a:spAutoFit/>
          </a:bodyPr>
          <a:lstStyle/>
          <a:p>
            <a:r>
              <a:rPr lang="en-US" sz="1200" dirty="0"/>
              <a:t>no</a:t>
            </a:r>
          </a:p>
        </p:txBody>
      </p:sp>
      <p:sp>
        <p:nvSpPr>
          <p:cNvPr id="26" name="TextBox 25">
            <a:extLst>
              <a:ext uri="{FF2B5EF4-FFF2-40B4-BE49-F238E27FC236}">
                <a16:creationId xmlns:a16="http://schemas.microsoft.com/office/drawing/2014/main" id="{6DD614C0-A7B7-B3CC-5364-E1FC9809AD9E}"/>
              </a:ext>
            </a:extLst>
          </p:cNvPr>
          <p:cNvSpPr txBox="1"/>
          <p:nvPr/>
        </p:nvSpPr>
        <p:spPr>
          <a:xfrm>
            <a:off x="4439819" y="4901805"/>
            <a:ext cx="665567" cy="276999"/>
          </a:xfrm>
          <a:prstGeom prst="rect">
            <a:avLst/>
          </a:prstGeom>
          <a:noFill/>
        </p:spPr>
        <p:txBody>
          <a:bodyPr wrap="none" rtlCol="0">
            <a:spAutoFit/>
          </a:bodyPr>
          <a:lstStyle/>
          <a:p>
            <a:r>
              <a:rPr lang="en-US" sz="1200" dirty="0"/>
              <a:t>Cinema</a:t>
            </a:r>
          </a:p>
        </p:txBody>
      </p:sp>
      <p:sp>
        <p:nvSpPr>
          <p:cNvPr id="29" name="Rectangle 28">
            <a:extLst>
              <a:ext uri="{FF2B5EF4-FFF2-40B4-BE49-F238E27FC236}">
                <a16:creationId xmlns:a16="http://schemas.microsoft.com/office/drawing/2014/main" id="{3937E33D-998C-1923-393A-34717BCE37BC}"/>
              </a:ext>
            </a:extLst>
          </p:cNvPr>
          <p:cNvSpPr/>
          <p:nvPr/>
        </p:nvSpPr>
        <p:spPr bwMode="auto">
          <a:xfrm>
            <a:off x="5091620" y="4894483"/>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Money</a:t>
            </a:r>
          </a:p>
        </p:txBody>
      </p:sp>
      <p:cxnSp>
        <p:nvCxnSpPr>
          <p:cNvPr id="30" name="Straight Connector 29">
            <a:extLst>
              <a:ext uri="{FF2B5EF4-FFF2-40B4-BE49-F238E27FC236}">
                <a16:creationId xmlns:a16="http://schemas.microsoft.com/office/drawing/2014/main" id="{0453D3CF-0CB1-30AE-98AF-98FAF15BFAC1}"/>
              </a:ext>
            </a:extLst>
          </p:cNvPr>
          <p:cNvCxnSpPr/>
          <p:nvPr/>
        </p:nvCxnSpPr>
        <p:spPr bwMode="auto">
          <a:xfrm flipH="1">
            <a:off x="5027304" y="5351683"/>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C8437F-DD95-6B5C-8834-2E5BC9DA5FD9}"/>
              </a:ext>
            </a:extLst>
          </p:cNvPr>
          <p:cNvCxnSpPr/>
          <p:nvPr/>
        </p:nvCxnSpPr>
        <p:spPr bwMode="auto">
          <a:xfrm>
            <a:off x="6017904" y="5351683"/>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E40B8AB0-2712-AC7B-56CC-4CF6EC1068E2}"/>
              </a:ext>
            </a:extLst>
          </p:cNvPr>
          <p:cNvSpPr txBox="1"/>
          <p:nvPr/>
        </p:nvSpPr>
        <p:spPr>
          <a:xfrm>
            <a:off x="4835191" y="5438806"/>
            <a:ext cx="466794" cy="276999"/>
          </a:xfrm>
          <a:prstGeom prst="rect">
            <a:avLst/>
          </a:prstGeom>
          <a:noFill/>
        </p:spPr>
        <p:txBody>
          <a:bodyPr wrap="none" rtlCol="0">
            <a:spAutoFit/>
          </a:bodyPr>
          <a:lstStyle/>
          <a:p>
            <a:r>
              <a:rPr lang="en-US" sz="1200" dirty="0"/>
              <a:t>poor</a:t>
            </a:r>
          </a:p>
        </p:txBody>
      </p:sp>
      <p:sp>
        <p:nvSpPr>
          <p:cNvPr id="33" name="TextBox 32">
            <a:extLst>
              <a:ext uri="{FF2B5EF4-FFF2-40B4-BE49-F238E27FC236}">
                <a16:creationId xmlns:a16="http://schemas.microsoft.com/office/drawing/2014/main" id="{A2837E1F-CB83-F7DF-25D3-81B515193FB2}"/>
              </a:ext>
            </a:extLst>
          </p:cNvPr>
          <p:cNvSpPr txBox="1"/>
          <p:nvPr/>
        </p:nvSpPr>
        <p:spPr>
          <a:xfrm>
            <a:off x="5891561" y="5474733"/>
            <a:ext cx="425116" cy="276999"/>
          </a:xfrm>
          <a:prstGeom prst="rect">
            <a:avLst/>
          </a:prstGeom>
          <a:noFill/>
        </p:spPr>
        <p:txBody>
          <a:bodyPr wrap="none" rtlCol="0">
            <a:spAutoFit/>
          </a:bodyPr>
          <a:lstStyle/>
          <a:p>
            <a:r>
              <a:rPr lang="en-US" sz="1200" dirty="0"/>
              <a:t>rich</a:t>
            </a:r>
          </a:p>
        </p:txBody>
      </p:sp>
      <p:sp>
        <p:nvSpPr>
          <p:cNvPr id="34" name="TextBox 33">
            <a:extLst>
              <a:ext uri="{FF2B5EF4-FFF2-40B4-BE49-F238E27FC236}">
                <a16:creationId xmlns:a16="http://schemas.microsoft.com/office/drawing/2014/main" id="{D60BF11B-656C-CBDE-3FA9-644793049364}"/>
              </a:ext>
            </a:extLst>
          </p:cNvPr>
          <p:cNvSpPr txBox="1"/>
          <p:nvPr/>
        </p:nvSpPr>
        <p:spPr>
          <a:xfrm>
            <a:off x="4715497" y="5869634"/>
            <a:ext cx="665567" cy="276999"/>
          </a:xfrm>
          <a:prstGeom prst="rect">
            <a:avLst/>
          </a:prstGeom>
          <a:noFill/>
        </p:spPr>
        <p:txBody>
          <a:bodyPr wrap="none" rtlCol="0">
            <a:spAutoFit/>
          </a:bodyPr>
          <a:lstStyle/>
          <a:p>
            <a:r>
              <a:rPr lang="en-US" sz="1200" dirty="0"/>
              <a:t>Cinema</a:t>
            </a:r>
          </a:p>
        </p:txBody>
      </p:sp>
      <p:sp>
        <p:nvSpPr>
          <p:cNvPr id="35" name="TextBox 34">
            <a:extLst>
              <a:ext uri="{FF2B5EF4-FFF2-40B4-BE49-F238E27FC236}">
                <a16:creationId xmlns:a16="http://schemas.microsoft.com/office/drawing/2014/main" id="{4AFBE200-51A9-A50D-98FD-47CD84560B9B}"/>
              </a:ext>
            </a:extLst>
          </p:cNvPr>
          <p:cNvSpPr txBox="1"/>
          <p:nvPr/>
        </p:nvSpPr>
        <p:spPr>
          <a:xfrm>
            <a:off x="6200552" y="5869010"/>
            <a:ext cx="774571" cy="276999"/>
          </a:xfrm>
          <a:prstGeom prst="rect">
            <a:avLst/>
          </a:prstGeom>
          <a:noFill/>
        </p:spPr>
        <p:txBody>
          <a:bodyPr wrap="none" rtlCol="0">
            <a:spAutoFit/>
          </a:bodyPr>
          <a:lstStyle/>
          <a:p>
            <a:r>
              <a:rPr lang="en-US" sz="1200" dirty="0"/>
              <a:t>Shopping</a:t>
            </a:r>
          </a:p>
        </p:txBody>
      </p:sp>
    </p:spTree>
    <p:extLst>
      <p:ext uri="{BB962C8B-B14F-4D97-AF65-F5344CB8AC3E}">
        <p14:creationId xmlns:p14="http://schemas.microsoft.com/office/powerpoint/2010/main" val="3968682899"/>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3" name="TextBox 2">
            <a:extLst>
              <a:ext uri="{FF2B5EF4-FFF2-40B4-BE49-F238E27FC236}">
                <a16:creationId xmlns:a16="http://schemas.microsoft.com/office/drawing/2014/main" id="{BDE42653-B9D7-4064-29D2-B535322EADC1}"/>
              </a:ext>
            </a:extLst>
          </p:cNvPr>
          <p:cNvSpPr txBox="1"/>
          <p:nvPr/>
        </p:nvSpPr>
        <p:spPr>
          <a:xfrm>
            <a:off x="78796" y="2476500"/>
            <a:ext cx="3155031" cy="1200329"/>
          </a:xfrm>
          <a:prstGeom prst="rect">
            <a:avLst/>
          </a:prstGeom>
          <a:noFill/>
        </p:spPr>
        <p:txBody>
          <a:bodyPr wrap="none" rtlCol="0">
            <a:spAutoFit/>
          </a:bodyPr>
          <a:lstStyle/>
          <a:p>
            <a:r>
              <a:rPr lang="en-US" dirty="0"/>
              <a:t>Determine the best of:   </a:t>
            </a:r>
          </a:p>
          <a:p>
            <a:r>
              <a:rPr lang="en-US" dirty="0"/>
              <a:t>Gain(</a:t>
            </a:r>
            <a:r>
              <a:rPr lang="en-US" dirty="0" err="1"/>
              <a:t>S</a:t>
            </a:r>
            <a:r>
              <a:rPr lang="en-US" baseline="-25000" dirty="0" err="1"/>
              <a:t>rainy</a:t>
            </a:r>
            <a:r>
              <a:rPr lang="en-US" dirty="0"/>
              <a:t>, parents)  </a:t>
            </a:r>
          </a:p>
          <a:p>
            <a:r>
              <a:rPr lang="en-US" dirty="0"/>
              <a:t>Gain(</a:t>
            </a:r>
            <a:r>
              <a:rPr lang="en-US" dirty="0" err="1"/>
              <a:t>S</a:t>
            </a:r>
            <a:r>
              <a:rPr lang="en-US" baseline="-25000" dirty="0" err="1"/>
              <a:t>rainy</a:t>
            </a:r>
            <a:r>
              <a:rPr lang="en-US" dirty="0"/>
              <a:t>, money)</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7152" y="2509716"/>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20064" y="36527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9952" y="4109916"/>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60552" y="41099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7839" y="4197039"/>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4209" y="4232966"/>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8145" y="4627867"/>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3200" y="4627243"/>
            <a:ext cx="593881" cy="276999"/>
          </a:xfrm>
          <a:prstGeom prst="rect">
            <a:avLst/>
          </a:prstGeom>
          <a:noFill/>
        </p:spPr>
        <p:txBody>
          <a:bodyPr wrap="none" rtlCol="0">
            <a:spAutoFit/>
          </a:bodyPr>
          <a:lstStyle/>
          <a:p>
            <a:r>
              <a:rPr lang="en-US" sz="1200" dirty="0"/>
              <a:t>Tennis</a:t>
            </a:r>
          </a:p>
        </p:txBody>
      </p:sp>
      <p:sp>
        <p:nvSpPr>
          <p:cNvPr id="4" name="Rectangle 3">
            <a:extLst>
              <a:ext uri="{FF2B5EF4-FFF2-40B4-BE49-F238E27FC236}">
                <a16:creationId xmlns:a16="http://schemas.microsoft.com/office/drawing/2014/main" id="{FFA7B2A2-B251-EE94-6939-DC8E71FC64B7}"/>
              </a:ext>
            </a:extLst>
          </p:cNvPr>
          <p:cNvSpPr/>
          <p:nvPr/>
        </p:nvSpPr>
        <p:spPr bwMode="auto">
          <a:xfrm>
            <a:off x="4350930" y="37289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8" name="Straight Connector 17">
            <a:extLst>
              <a:ext uri="{FF2B5EF4-FFF2-40B4-BE49-F238E27FC236}">
                <a16:creationId xmlns:a16="http://schemas.microsoft.com/office/drawing/2014/main" id="{4C3F3334-1208-E14D-5E2D-30F47E53D832}"/>
              </a:ext>
            </a:extLst>
          </p:cNvPr>
          <p:cNvCxnSpPr>
            <a:cxnSpLocks/>
          </p:cNvCxnSpPr>
          <p:nvPr/>
        </p:nvCxnSpPr>
        <p:spPr bwMode="auto">
          <a:xfrm>
            <a:off x="4734218" y="4186116"/>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D74AA60-3576-2398-A530-9378684407A5}"/>
              </a:ext>
            </a:extLst>
          </p:cNvPr>
          <p:cNvCxnSpPr/>
          <p:nvPr/>
        </p:nvCxnSpPr>
        <p:spPr bwMode="auto">
          <a:xfrm>
            <a:off x="5191418" y="41861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C9401BD-BF4F-1305-BDE9-3037DEAB5879}"/>
              </a:ext>
            </a:extLst>
          </p:cNvPr>
          <p:cNvSpPr txBox="1"/>
          <p:nvPr/>
        </p:nvSpPr>
        <p:spPr>
          <a:xfrm>
            <a:off x="4704722" y="4303394"/>
            <a:ext cx="389850" cy="276999"/>
          </a:xfrm>
          <a:prstGeom prst="rect">
            <a:avLst/>
          </a:prstGeom>
          <a:noFill/>
        </p:spPr>
        <p:txBody>
          <a:bodyPr wrap="none" rtlCol="0">
            <a:spAutoFit/>
          </a:bodyPr>
          <a:lstStyle/>
          <a:p>
            <a:r>
              <a:rPr lang="en-US" sz="1200" dirty="0"/>
              <a:t>yes</a:t>
            </a:r>
          </a:p>
        </p:txBody>
      </p:sp>
      <p:sp>
        <p:nvSpPr>
          <p:cNvPr id="25" name="TextBox 24">
            <a:extLst>
              <a:ext uri="{FF2B5EF4-FFF2-40B4-BE49-F238E27FC236}">
                <a16:creationId xmlns:a16="http://schemas.microsoft.com/office/drawing/2014/main" id="{E5CE3F95-5999-915B-3548-C9F4B8F2AE0F}"/>
              </a:ext>
            </a:extLst>
          </p:cNvPr>
          <p:cNvSpPr txBox="1"/>
          <p:nvPr/>
        </p:nvSpPr>
        <p:spPr>
          <a:xfrm>
            <a:off x="5440188" y="4266230"/>
            <a:ext cx="338554" cy="276999"/>
          </a:xfrm>
          <a:prstGeom prst="rect">
            <a:avLst/>
          </a:prstGeom>
          <a:noFill/>
        </p:spPr>
        <p:txBody>
          <a:bodyPr wrap="none" rtlCol="0">
            <a:spAutoFit/>
          </a:bodyPr>
          <a:lstStyle/>
          <a:p>
            <a:r>
              <a:rPr lang="en-US" sz="1200" dirty="0"/>
              <a:t>no</a:t>
            </a:r>
          </a:p>
        </p:txBody>
      </p:sp>
      <p:sp>
        <p:nvSpPr>
          <p:cNvPr id="26" name="TextBox 25">
            <a:extLst>
              <a:ext uri="{FF2B5EF4-FFF2-40B4-BE49-F238E27FC236}">
                <a16:creationId xmlns:a16="http://schemas.microsoft.com/office/drawing/2014/main" id="{6DD614C0-A7B7-B3CC-5364-E1FC9809AD9E}"/>
              </a:ext>
            </a:extLst>
          </p:cNvPr>
          <p:cNvSpPr txBox="1"/>
          <p:nvPr/>
        </p:nvSpPr>
        <p:spPr>
          <a:xfrm>
            <a:off x="4442771" y="4744521"/>
            <a:ext cx="665567" cy="276999"/>
          </a:xfrm>
          <a:prstGeom prst="rect">
            <a:avLst/>
          </a:prstGeom>
          <a:noFill/>
        </p:spPr>
        <p:txBody>
          <a:bodyPr wrap="none" rtlCol="0">
            <a:spAutoFit/>
          </a:bodyPr>
          <a:lstStyle/>
          <a:p>
            <a:r>
              <a:rPr lang="en-US" sz="1200" dirty="0"/>
              <a:t>Cinema</a:t>
            </a:r>
          </a:p>
        </p:txBody>
      </p:sp>
      <p:sp>
        <p:nvSpPr>
          <p:cNvPr id="29" name="Rectangle 28">
            <a:extLst>
              <a:ext uri="{FF2B5EF4-FFF2-40B4-BE49-F238E27FC236}">
                <a16:creationId xmlns:a16="http://schemas.microsoft.com/office/drawing/2014/main" id="{3937E33D-998C-1923-393A-34717BCE37BC}"/>
              </a:ext>
            </a:extLst>
          </p:cNvPr>
          <p:cNvSpPr/>
          <p:nvPr/>
        </p:nvSpPr>
        <p:spPr bwMode="auto">
          <a:xfrm>
            <a:off x="5094572" y="4737199"/>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Money</a:t>
            </a:r>
          </a:p>
        </p:txBody>
      </p:sp>
      <p:cxnSp>
        <p:nvCxnSpPr>
          <p:cNvPr id="30" name="Straight Connector 29">
            <a:extLst>
              <a:ext uri="{FF2B5EF4-FFF2-40B4-BE49-F238E27FC236}">
                <a16:creationId xmlns:a16="http://schemas.microsoft.com/office/drawing/2014/main" id="{0453D3CF-0CB1-30AE-98AF-98FAF15BFAC1}"/>
              </a:ext>
            </a:extLst>
          </p:cNvPr>
          <p:cNvCxnSpPr/>
          <p:nvPr/>
        </p:nvCxnSpPr>
        <p:spPr bwMode="auto">
          <a:xfrm flipH="1">
            <a:off x="5030256" y="5194399"/>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C8437F-DD95-6B5C-8834-2E5BC9DA5FD9}"/>
              </a:ext>
            </a:extLst>
          </p:cNvPr>
          <p:cNvCxnSpPr/>
          <p:nvPr/>
        </p:nvCxnSpPr>
        <p:spPr bwMode="auto">
          <a:xfrm>
            <a:off x="6020856" y="5194399"/>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E40B8AB0-2712-AC7B-56CC-4CF6EC1068E2}"/>
              </a:ext>
            </a:extLst>
          </p:cNvPr>
          <p:cNvSpPr txBox="1"/>
          <p:nvPr/>
        </p:nvSpPr>
        <p:spPr>
          <a:xfrm>
            <a:off x="4838143" y="5281522"/>
            <a:ext cx="466794" cy="276999"/>
          </a:xfrm>
          <a:prstGeom prst="rect">
            <a:avLst/>
          </a:prstGeom>
          <a:noFill/>
        </p:spPr>
        <p:txBody>
          <a:bodyPr wrap="none" rtlCol="0">
            <a:spAutoFit/>
          </a:bodyPr>
          <a:lstStyle/>
          <a:p>
            <a:r>
              <a:rPr lang="en-US" sz="1200" dirty="0"/>
              <a:t>poor</a:t>
            </a:r>
          </a:p>
        </p:txBody>
      </p:sp>
      <p:sp>
        <p:nvSpPr>
          <p:cNvPr id="33" name="TextBox 32">
            <a:extLst>
              <a:ext uri="{FF2B5EF4-FFF2-40B4-BE49-F238E27FC236}">
                <a16:creationId xmlns:a16="http://schemas.microsoft.com/office/drawing/2014/main" id="{A2837E1F-CB83-F7DF-25D3-81B515193FB2}"/>
              </a:ext>
            </a:extLst>
          </p:cNvPr>
          <p:cNvSpPr txBox="1"/>
          <p:nvPr/>
        </p:nvSpPr>
        <p:spPr>
          <a:xfrm>
            <a:off x="5894513" y="5317449"/>
            <a:ext cx="425116" cy="276999"/>
          </a:xfrm>
          <a:prstGeom prst="rect">
            <a:avLst/>
          </a:prstGeom>
          <a:noFill/>
        </p:spPr>
        <p:txBody>
          <a:bodyPr wrap="none" rtlCol="0">
            <a:spAutoFit/>
          </a:bodyPr>
          <a:lstStyle/>
          <a:p>
            <a:r>
              <a:rPr lang="en-US" sz="1200" dirty="0"/>
              <a:t>rich</a:t>
            </a:r>
          </a:p>
        </p:txBody>
      </p:sp>
      <p:sp>
        <p:nvSpPr>
          <p:cNvPr id="34" name="TextBox 33">
            <a:extLst>
              <a:ext uri="{FF2B5EF4-FFF2-40B4-BE49-F238E27FC236}">
                <a16:creationId xmlns:a16="http://schemas.microsoft.com/office/drawing/2014/main" id="{D60BF11B-656C-CBDE-3FA9-644793049364}"/>
              </a:ext>
            </a:extLst>
          </p:cNvPr>
          <p:cNvSpPr txBox="1"/>
          <p:nvPr/>
        </p:nvSpPr>
        <p:spPr>
          <a:xfrm>
            <a:off x="4718449" y="5712350"/>
            <a:ext cx="665567" cy="276999"/>
          </a:xfrm>
          <a:prstGeom prst="rect">
            <a:avLst/>
          </a:prstGeom>
          <a:noFill/>
        </p:spPr>
        <p:txBody>
          <a:bodyPr wrap="none" rtlCol="0">
            <a:spAutoFit/>
          </a:bodyPr>
          <a:lstStyle/>
          <a:p>
            <a:r>
              <a:rPr lang="en-US" sz="1200" dirty="0"/>
              <a:t>Cinema</a:t>
            </a:r>
          </a:p>
        </p:txBody>
      </p:sp>
      <p:sp>
        <p:nvSpPr>
          <p:cNvPr id="35" name="TextBox 34">
            <a:extLst>
              <a:ext uri="{FF2B5EF4-FFF2-40B4-BE49-F238E27FC236}">
                <a16:creationId xmlns:a16="http://schemas.microsoft.com/office/drawing/2014/main" id="{4AFBE200-51A9-A50D-98FD-47CD84560B9B}"/>
              </a:ext>
            </a:extLst>
          </p:cNvPr>
          <p:cNvSpPr txBox="1"/>
          <p:nvPr/>
        </p:nvSpPr>
        <p:spPr>
          <a:xfrm>
            <a:off x="6203504" y="5711726"/>
            <a:ext cx="774571" cy="276999"/>
          </a:xfrm>
          <a:prstGeom prst="rect">
            <a:avLst/>
          </a:prstGeom>
          <a:noFill/>
        </p:spPr>
        <p:txBody>
          <a:bodyPr wrap="none" rtlCol="0">
            <a:spAutoFit/>
          </a:bodyPr>
          <a:lstStyle/>
          <a:p>
            <a:r>
              <a:rPr lang="en-US" sz="1200" dirty="0"/>
              <a:t>Shopping</a:t>
            </a:r>
          </a:p>
        </p:txBody>
      </p:sp>
      <p:sp>
        <p:nvSpPr>
          <p:cNvPr id="9" name="TextBox 8">
            <a:extLst>
              <a:ext uri="{FF2B5EF4-FFF2-40B4-BE49-F238E27FC236}">
                <a16:creationId xmlns:a16="http://schemas.microsoft.com/office/drawing/2014/main" id="{02338E01-1B3A-2E86-7FFF-DD589BEEDC1C}"/>
              </a:ext>
            </a:extLst>
          </p:cNvPr>
          <p:cNvSpPr txBox="1"/>
          <p:nvPr/>
        </p:nvSpPr>
        <p:spPr>
          <a:xfrm>
            <a:off x="5964346" y="3583898"/>
            <a:ext cx="320922" cy="461665"/>
          </a:xfrm>
          <a:prstGeom prst="rect">
            <a:avLst/>
          </a:prstGeom>
          <a:noFill/>
        </p:spPr>
        <p:txBody>
          <a:bodyPr wrap="none" rtlCol="0">
            <a:spAutoFit/>
          </a:bodyPr>
          <a:lstStyle/>
          <a:p>
            <a:r>
              <a:rPr lang="en-US" dirty="0"/>
              <a:t>?</a:t>
            </a:r>
          </a:p>
        </p:txBody>
      </p:sp>
      <p:graphicFrame>
        <p:nvGraphicFramePr>
          <p:cNvPr id="12" name="Table 4">
            <a:extLst>
              <a:ext uri="{FF2B5EF4-FFF2-40B4-BE49-F238E27FC236}">
                <a16:creationId xmlns:a16="http://schemas.microsoft.com/office/drawing/2014/main" id="{F7EFA44D-2771-34F5-886E-B431E3F3AD16}"/>
              </a:ext>
            </a:extLst>
          </p:cNvPr>
          <p:cNvGraphicFramePr>
            <a:graphicFrameLocks noGrp="1"/>
          </p:cNvGraphicFramePr>
          <p:nvPr>
            <p:extLst>
              <p:ext uri="{D42A27DB-BD31-4B8C-83A1-F6EECF244321}">
                <p14:modId xmlns:p14="http://schemas.microsoft.com/office/powerpoint/2010/main" val="4136827228"/>
              </p:ext>
            </p:extLst>
          </p:nvPr>
        </p:nvGraphicFramePr>
        <p:xfrm>
          <a:off x="2358145" y="11049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223A53-90BA-8CC1-D030-415A4EA1D939}"/>
                  </a:ext>
                </a:extLst>
              </p:cNvPr>
              <p:cNvSpPr txBox="1"/>
              <p:nvPr/>
            </p:nvSpPr>
            <p:spPr>
              <a:xfrm>
                <a:off x="769420" y="5910530"/>
                <a:ext cx="7605159" cy="947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p:txBody>
          </p:sp>
        </mc:Choice>
        <mc:Fallback xmlns="">
          <p:sp>
            <p:nvSpPr>
              <p:cNvPr id="27" name="TextBox 26">
                <a:extLst>
                  <a:ext uri="{FF2B5EF4-FFF2-40B4-BE49-F238E27FC236}">
                    <a16:creationId xmlns:a16="http://schemas.microsoft.com/office/drawing/2014/main" id="{81223A53-90BA-8CC1-D030-415A4EA1D939}"/>
                  </a:ext>
                </a:extLst>
              </p:cNvPr>
              <p:cNvSpPr txBox="1">
                <a:spLocks noRot="1" noChangeAspect="1" noMove="1" noResize="1" noEditPoints="1" noAdjustHandles="1" noChangeArrowheads="1" noChangeShapeType="1" noTextEdit="1"/>
              </p:cNvSpPr>
              <p:nvPr/>
            </p:nvSpPr>
            <p:spPr>
              <a:xfrm>
                <a:off x="769420" y="5910530"/>
                <a:ext cx="7605159" cy="947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2757045"/>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3" name="TextBox 2">
            <a:extLst>
              <a:ext uri="{FF2B5EF4-FFF2-40B4-BE49-F238E27FC236}">
                <a16:creationId xmlns:a16="http://schemas.microsoft.com/office/drawing/2014/main" id="{BDE42653-B9D7-4064-29D2-B535322EADC1}"/>
              </a:ext>
            </a:extLst>
          </p:cNvPr>
          <p:cNvSpPr txBox="1"/>
          <p:nvPr/>
        </p:nvSpPr>
        <p:spPr>
          <a:xfrm>
            <a:off x="211178" y="5317449"/>
            <a:ext cx="3784498" cy="1200329"/>
          </a:xfrm>
          <a:prstGeom prst="rect">
            <a:avLst/>
          </a:prstGeom>
          <a:noFill/>
        </p:spPr>
        <p:txBody>
          <a:bodyPr wrap="none" rtlCol="0">
            <a:spAutoFit/>
          </a:bodyPr>
          <a:lstStyle/>
          <a:p>
            <a:r>
              <a:rPr lang="en-US" dirty="0"/>
              <a:t>Determine the best of:   </a:t>
            </a:r>
          </a:p>
          <a:p>
            <a:r>
              <a:rPr lang="en-US" dirty="0">
                <a:highlight>
                  <a:srgbClr val="FFFF00"/>
                </a:highlight>
              </a:rPr>
              <a:t>Gain(</a:t>
            </a:r>
            <a:r>
              <a:rPr lang="en-US" dirty="0" err="1">
                <a:highlight>
                  <a:srgbClr val="FFFF00"/>
                </a:highlight>
              </a:rPr>
              <a:t>S</a:t>
            </a:r>
            <a:r>
              <a:rPr lang="en-US" baseline="-25000" dirty="0" err="1">
                <a:highlight>
                  <a:srgbClr val="FFFF00"/>
                </a:highlight>
              </a:rPr>
              <a:t>rainy</a:t>
            </a:r>
            <a:r>
              <a:rPr lang="en-US" dirty="0">
                <a:highlight>
                  <a:srgbClr val="FFFF00"/>
                </a:highlight>
              </a:rPr>
              <a:t>, parents) = .9183  </a:t>
            </a:r>
          </a:p>
          <a:p>
            <a:r>
              <a:rPr lang="en-US" dirty="0">
                <a:highlight>
                  <a:srgbClr val="FFFF00"/>
                </a:highlight>
              </a:rPr>
              <a:t>Gain(</a:t>
            </a:r>
            <a:r>
              <a:rPr lang="en-US" dirty="0" err="1">
                <a:highlight>
                  <a:srgbClr val="FFFF00"/>
                </a:highlight>
              </a:rPr>
              <a:t>S</a:t>
            </a:r>
            <a:r>
              <a:rPr lang="en-US" baseline="-25000" dirty="0" err="1">
                <a:highlight>
                  <a:srgbClr val="FFFF00"/>
                </a:highlight>
              </a:rPr>
              <a:t>rainy</a:t>
            </a:r>
            <a:r>
              <a:rPr lang="en-US" dirty="0">
                <a:highlight>
                  <a:srgbClr val="FFFF00"/>
                </a:highlight>
              </a:rPr>
              <a:t>, money) = .9183</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7152" y="2509716"/>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20064" y="36527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9952" y="4109916"/>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60552" y="41099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7839" y="4197039"/>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4209" y="4232966"/>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8145" y="4627867"/>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3200" y="4627243"/>
            <a:ext cx="593881" cy="276999"/>
          </a:xfrm>
          <a:prstGeom prst="rect">
            <a:avLst/>
          </a:prstGeom>
          <a:noFill/>
        </p:spPr>
        <p:txBody>
          <a:bodyPr wrap="none" rtlCol="0">
            <a:spAutoFit/>
          </a:bodyPr>
          <a:lstStyle/>
          <a:p>
            <a:r>
              <a:rPr lang="en-US" sz="1200" dirty="0"/>
              <a:t>Tennis</a:t>
            </a:r>
          </a:p>
        </p:txBody>
      </p:sp>
      <p:sp>
        <p:nvSpPr>
          <p:cNvPr id="4" name="Rectangle 3">
            <a:extLst>
              <a:ext uri="{FF2B5EF4-FFF2-40B4-BE49-F238E27FC236}">
                <a16:creationId xmlns:a16="http://schemas.microsoft.com/office/drawing/2014/main" id="{FFA7B2A2-B251-EE94-6939-DC8E71FC64B7}"/>
              </a:ext>
            </a:extLst>
          </p:cNvPr>
          <p:cNvSpPr/>
          <p:nvPr/>
        </p:nvSpPr>
        <p:spPr bwMode="auto">
          <a:xfrm>
            <a:off x="4350930" y="37289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8" name="Straight Connector 17">
            <a:extLst>
              <a:ext uri="{FF2B5EF4-FFF2-40B4-BE49-F238E27FC236}">
                <a16:creationId xmlns:a16="http://schemas.microsoft.com/office/drawing/2014/main" id="{4C3F3334-1208-E14D-5E2D-30F47E53D832}"/>
              </a:ext>
            </a:extLst>
          </p:cNvPr>
          <p:cNvCxnSpPr>
            <a:cxnSpLocks/>
          </p:cNvCxnSpPr>
          <p:nvPr/>
        </p:nvCxnSpPr>
        <p:spPr bwMode="auto">
          <a:xfrm>
            <a:off x="4734218" y="4186116"/>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D74AA60-3576-2398-A530-9378684407A5}"/>
              </a:ext>
            </a:extLst>
          </p:cNvPr>
          <p:cNvCxnSpPr/>
          <p:nvPr/>
        </p:nvCxnSpPr>
        <p:spPr bwMode="auto">
          <a:xfrm>
            <a:off x="5191418" y="41861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C9401BD-BF4F-1305-BDE9-3037DEAB5879}"/>
              </a:ext>
            </a:extLst>
          </p:cNvPr>
          <p:cNvSpPr txBox="1"/>
          <p:nvPr/>
        </p:nvSpPr>
        <p:spPr>
          <a:xfrm>
            <a:off x="4704722" y="4303394"/>
            <a:ext cx="389850" cy="276999"/>
          </a:xfrm>
          <a:prstGeom prst="rect">
            <a:avLst/>
          </a:prstGeom>
          <a:noFill/>
        </p:spPr>
        <p:txBody>
          <a:bodyPr wrap="none" rtlCol="0">
            <a:spAutoFit/>
          </a:bodyPr>
          <a:lstStyle/>
          <a:p>
            <a:r>
              <a:rPr lang="en-US" sz="1200" dirty="0"/>
              <a:t>yes</a:t>
            </a:r>
          </a:p>
        </p:txBody>
      </p:sp>
      <p:sp>
        <p:nvSpPr>
          <p:cNvPr id="25" name="TextBox 24">
            <a:extLst>
              <a:ext uri="{FF2B5EF4-FFF2-40B4-BE49-F238E27FC236}">
                <a16:creationId xmlns:a16="http://schemas.microsoft.com/office/drawing/2014/main" id="{E5CE3F95-5999-915B-3548-C9F4B8F2AE0F}"/>
              </a:ext>
            </a:extLst>
          </p:cNvPr>
          <p:cNvSpPr txBox="1"/>
          <p:nvPr/>
        </p:nvSpPr>
        <p:spPr>
          <a:xfrm>
            <a:off x="5440188" y="4266230"/>
            <a:ext cx="338554" cy="276999"/>
          </a:xfrm>
          <a:prstGeom prst="rect">
            <a:avLst/>
          </a:prstGeom>
          <a:noFill/>
        </p:spPr>
        <p:txBody>
          <a:bodyPr wrap="none" rtlCol="0">
            <a:spAutoFit/>
          </a:bodyPr>
          <a:lstStyle/>
          <a:p>
            <a:r>
              <a:rPr lang="en-US" sz="1200" dirty="0"/>
              <a:t>no</a:t>
            </a:r>
          </a:p>
        </p:txBody>
      </p:sp>
      <p:sp>
        <p:nvSpPr>
          <p:cNvPr id="26" name="TextBox 25">
            <a:extLst>
              <a:ext uri="{FF2B5EF4-FFF2-40B4-BE49-F238E27FC236}">
                <a16:creationId xmlns:a16="http://schemas.microsoft.com/office/drawing/2014/main" id="{6DD614C0-A7B7-B3CC-5364-E1FC9809AD9E}"/>
              </a:ext>
            </a:extLst>
          </p:cNvPr>
          <p:cNvSpPr txBox="1"/>
          <p:nvPr/>
        </p:nvSpPr>
        <p:spPr>
          <a:xfrm>
            <a:off x="4442771" y="4744521"/>
            <a:ext cx="665567" cy="276999"/>
          </a:xfrm>
          <a:prstGeom prst="rect">
            <a:avLst/>
          </a:prstGeom>
          <a:noFill/>
        </p:spPr>
        <p:txBody>
          <a:bodyPr wrap="none" rtlCol="0">
            <a:spAutoFit/>
          </a:bodyPr>
          <a:lstStyle/>
          <a:p>
            <a:r>
              <a:rPr lang="en-US" sz="1200" dirty="0"/>
              <a:t>Cinema</a:t>
            </a:r>
          </a:p>
        </p:txBody>
      </p:sp>
      <p:sp>
        <p:nvSpPr>
          <p:cNvPr id="29" name="Rectangle 28">
            <a:extLst>
              <a:ext uri="{FF2B5EF4-FFF2-40B4-BE49-F238E27FC236}">
                <a16:creationId xmlns:a16="http://schemas.microsoft.com/office/drawing/2014/main" id="{3937E33D-998C-1923-393A-34717BCE37BC}"/>
              </a:ext>
            </a:extLst>
          </p:cNvPr>
          <p:cNvSpPr/>
          <p:nvPr/>
        </p:nvSpPr>
        <p:spPr bwMode="auto">
          <a:xfrm>
            <a:off x="5094572" y="4737199"/>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Money</a:t>
            </a:r>
          </a:p>
        </p:txBody>
      </p:sp>
      <p:cxnSp>
        <p:nvCxnSpPr>
          <p:cNvPr id="30" name="Straight Connector 29">
            <a:extLst>
              <a:ext uri="{FF2B5EF4-FFF2-40B4-BE49-F238E27FC236}">
                <a16:creationId xmlns:a16="http://schemas.microsoft.com/office/drawing/2014/main" id="{0453D3CF-0CB1-30AE-98AF-98FAF15BFAC1}"/>
              </a:ext>
            </a:extLst>
          </p:cNvPr>
          <p:cNvCxnSpPr/>
          <p:nvPr/>
        </p:nvCxnSpPr>
        <p:spPr bwMode="auto">
          <a:xfrm flipH="1">
            <a:off x="5030256" y="5194399"/>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C8437F-DD95-6B5C-8834-2E5BC9DA5FD9}"/>
              </a:ext>
            </a:extLst>
          </p:cNvPr>
          <p:cNvCxnSpPr/>
          <p:nvPr/>
        </p:nvCxnSpPr>
        <p:spPr bwMode="auto">
          <a:xfrm>
            <a:off x="6020856" y="5194399"/>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E40B8AB0-2712-AC7B-56CC-4CF6EC1068E2}"/>
              </a:ext>
            </a:extLst>
          </p:cNvPr>
          <p:cNvSpPr txBox="1"/>
          <p:nvPr/>
        </p:nvSpPr>
        <p:spPr>
          <a:xfrm>
            <a:off x="4838143" y="5281522"/>
            <a:ext cx="466794" cy="276999"/>
          </a:xfrm>
          <a:prstGeom prst="rect">
            <a:avLst/>
          </a:prstGeom>
          <a:noFill/>
        </p:spPr>
        <p:txBody>
          <a:bodyPr wrap="none" rtlCol="0">
            <a:spAutoFit/>
          </a:bodyPr>
          <a:lstStyle/>
          <a:p>
            <a:r>
              <a:rPr lang="en-US" sz="1200" dirty="0"/>
              <a:t>poor</a:t>
            </a:r>
          </a:p>
        </p:txBody>
      </p:sp>
      <p:sp>
        <p:nvSpPr>
          <p:cNvPr id="33" name="TextBox 32">
            <a:extLst>
              <a:ext uri="{FF2B5EF4-FFF2-40B4-BE49-F238E27FC236}">
                <a16:creationId xmlns:a16="http://schemas.microsoft.com/office/drawing/2014/main" id="{A2837E1F-CB83-F7DF-25D3-81B515193FB2}"/>
              </a:ext>
            </a:extLst>
          </p:cNvPr>
          <p:cNvSpPr txBox="1"/>
          <p:nvPr/>
        </p:nvSpPr>
        <p:spPr>
          <a:xfrm>
            <a:off x="5894513" y="5317449"/>
            <a:ext cx="425116" cy="276999"/>
          </a:xfrm>
          <a:prstGeom prst="rect">
            <a:avLst/>
          </a:prstGeom>
          <a:noFill/>
        </p:spPr>
        <p:txBody>
          <a:bodyPr wrap="none" rtlCol="0">
            <a:spAutoFit/>
          </a:bodyPr>
          <a:lstStyle/>
          <a:p>
            <a:r>
              <a:rPr lang="en-US" sz="1200" dirty="0"/>
              <a:t>rich</a:t>
            </a:r>
          </a:p>
        </p:txBody>
      </p:sp>
      <p:sp>
        <p:nvSpPr>
          <p:cNvPr id="34" name="TextBox 33">
            <a:extLst>
              <a:ext uri="{FF2B5EF4-FFF2-40B4-BE49-F238E27FC236}">
                <a16:creationId xmlns:a16="http://schemas.microsoft.com/office/drawing/2014/main" id="{D60BF11B-656C-CBDE-3FA9-644793049364}"/>
              </a:ext>
            </a:extLst>
          </p:cNvPr>
          <p:cNvSpPr txBox="1"/>
          <p:nvPr/>
        </p:nvSpPr>
        <p:spPr>
          <a:xfrm>
            <a:off x="4718449" y="5712350"/>
            <a:ext cx="665567" cy="276999"/>
          </a:xfrm>
          <a:prstGeom prst="rect">
            <a:avLst/>
          </a:prstGeom>
          <a:noFill/>
        </p:spPr>
        <p:txBody>
          <a:bodyPr wrap="none" rtlCol="0">
            <a:spAutoFit/>
          </a:bodyPr>
          <a:lstStyle/>
          <a:p>
            <a:r>
              <a:rPr lang="en-US" sz="1200" dirty="0"/>
              <a:t>Cinema</a:t>
            </a:r>
          </a:p>
        </p:txBody>
      </p:sp>
      <p:sp>
        <p:nvSpPr>
          <p:cNvPr id="35" name="TextBox 34">
            <a:extLst>
              <a:ext uri="{FF2B5EF4-FFF2-40B4-BE49-F238E27FC236}">
                <a16:creationId xmlns:a16="http://schemas.microsoft.com/office/drawing/2014/main" id="{4AFBE200-51A9-A50D-98FD-47CD84560B9B}"/>
              </a:ext>
            </a:extLst>
          </p:cNvPr>
          <p:cNvSpPr txBox="1"/>
          <p:nvPr/>
        </p:nvSpPr>
        <p:spPr>
          <a:xfrm>
            <a:off x="6203504" y="5711726"/>
            <a:ext cx="774571" cy="276999"/>
          </a:xfrm>
          <a:prstGeom prst="rect">
            <a:avLst/>
          </a:prstGeom>
          <a:noFill/>
        </p:spPr>
        <p:txBody>
          <a:bodyPr wrap="none" rtlCol="0">
            <a:spAutoFit/>
          </a:bodyPr>
          <a:lstStyle/>
          <a:p>
            <a:r>
              <a:rPr lang="en-US" sz="1200" dirty="0"/>
              <a:t>Shopping</a:t>
            </a:r>
          </a:p>
        </p:txBody>
      </p:sp>
      <p:graphicFrame>
        <p:nvGraphicFramePr>
          <p:cNvPr id="12" name="Table 4">
            <a:extLst>
              <a:ext uri="{FF2B5EF4-FFF2-40B4-BE49-F238E27FC236}">
                <a16:creationId xmlns:a16="http://schemas.microsoft.com/office/drawing/2014/main" id="{F7EFA44D-2771-34F5-886E-B431E3F3AD16}"/>
              </a:ext>
            </a:extLst>
          </p:cNvPr>
          <p:cNvGraphicFramePr>
            <a:graphicFrameLocks noGrp="1"/>
          </p:cNvGraphicFramePr>
          <p:nvPr/>
        </p:nvGraphicFramePr>
        <p:xfrm>
          <a:off x="2358145" y="11049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bl>
          </a:graphicData>
        </a:graphic>
      </p:graphicFrame>
      <p:sp>
        <p:nvSpPr>
          <p:cNvPr id="6" name="Rectangle 5">
            <a:extLst>
              <a:ext uri="{FF2B5EF4-FFF2-40B4-BE49-F238E27FC236}">
                <a16:creationId xmlns:a16="http://schemas.microsoft.com/office/drawing/2014/main" id="{CE97B295-127E-6692-9F66-FE3975665850}"/>
              </a:ext>
            </a:extLst>
          </p:cNvPr>
          <p:cNvSpPr/>
          <p:nvPr/>
        </p:nvSpPr>
        <p:spPr bwMode="auto">
          <a:xfrm>
            <a:off x="5894513" y="365599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28" name="Straight Connector 27">
            <a:extLst>
              <a:ext uri="{FF2B5EF4-FFF2-40B4-BE49-F238E27FC236}">
                <a16:creationId xmlns:a16="http://schemas.microsoft.com/office/drawing/2014/main" id="{50699032-6EA4-1A7D-CE59-AE2063464B51}"/>
              </a:ext>
            </a:extLst>
          </p:cNvPr>
          <p:cNvCxnSpPr>
            <a:cxnSpLocks/>
          </p:cNvCxnSpPr>
          <p:nvPr/>
        </p:nvCxnSpPr>
        <p:spPr bwMode="auto">
          <a:xfrm>
            <a:off x="6668478" y="4115688"/>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68C6898-3F37-2023-DB8A-569A9ED17F60}"/>
              </a:ext>
            </a:extLst>
          </p:cNvPr>
          <p:cNvSpPr txBox="1"/>
          <p:nvPr/>
        </p:nvSpPr>
        <p:spPr>
          <a:xfrm>
            <a:off x="6638982" y="4232966"/>
            <a:ext cx="389850" cy="276999"/>
          </a:xfrm>
          <a:prstGeom prst="rect">
            <a:avLst/>
          </a:prstGeom>
          <a:noFill/>
        </p:spPr>
        <p:txBody>
          <a:bodyPr wrap="none" rtlCol="0">
            <a:spAutoFit/>
          </a:bodyPr>
          <a:lstStyle/>
          <a:p>
            <a:r>
              <a:rPr lang="en-US" sz="1200" dirty="0"/>
              <a:t>yes</a:t>
            </a:r>
          </a:p>
        </p:txBody>
      </p:sp>
      <p:sp>
        <p:nvSpPr>
          <p:cNvPr id="37" name="TextBox 36">
            <a:extLst>
              <a:ext uri="{FF2B5EF4-FFF2-40B4-BE49-F238E27FC236}">
                <a16:creationId xmlns:a16="http://schemas.microsoft.com/office/drawing/2014/main" id="{413478D5-B654-9047-10B4-EC0A70F651D0}"/>
              </a:ext>
            </a:extLst>
          </p:cNvPr>
          <p:cNvSpPr txBox="1"/>
          <p:nvPr/>
        </p:nvSpPr>
        <p:spPr>
          <a:xfrm>
            <a:off x="6377031" y="4674093"/>
            <a:ext cx="665567" cy="276999"/>
          </a:xfrm>
          <a:prstGeom prst="rect">
            <a:avLst/>
          </a:prstGeom>
          <a:noFill/>
        </p:spPr>
        <p:txBody>
          <a:bodyPr wrap="none" rtlCol="0">
            <a:spAutoFit/>
          </a:bodyPr>
          <a:lstStyle/>
          <a:p>
            <a:r>
              <a:rPr lang="en-US" sz="1200" dirty="0"/>
              <a:t>Cinema</a:t>
            </a:r>
          </a:p>
        </p:txBody>
      </p:sp>
      <p:cxnSp>
        <p:nvCxnSpPr>
          <p:cNvPr id="38" name="Straight Connector 37">
            <a:extLst>
              <a:ext uri="{FF2B5EF4-FFF2-40B4-BE49-F238E27FC236}">
                <a16:creationId xmlns:a16="http://schemas.microsoft.com/office/drawing/2014/main" id="{47C28877-926B-EAED-14B3-842E1C1F981A}"/>
              </a:ext>
            </a:extLst>
          </p:cNvPr>
          <p:cNvCxnSpPr/>
          <p:nvPr/>
        </p:nvCxnSpPr>
        <p:spPr bwMode="auto">
          <a:xfrm>
            <a:off x="7103961" y="4108783"/>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96670DCF-0343-6C3C-462E-D9644856B90A}"/>
              </a:ext>
            </a:extLst>
          </p:cNvPr>
          <p:cNvSpPr txBox="1"/>
          <p:nvPr/>
        </p:nvSpPr>
        <p:spPr>
          <a:xfrm>
            <a:off x="7352731" y="4188897"/>
            <a:ext cx="338554" cy="276999"/>
          </a:xfrm>
          <a:prstGeom prst="rect">
            <a:avLst/>
          </a:prstGeom>
          <a:noFill/>
        </p:spPr>
        <p:txBody>
          <a:bodyPr wrap="none" rtlCol="0">
            <a:spAutoFit/>
          </a:bodyPr>
          <a:lstStyle/>
          <a:p>
            <a:r>
              <a:rPr lang="en-US" sz="1200" dirty="0"/>
              <a:t>no</a:t>
            </a:r>
          </a:p>
        </p:txBody>
      </p:sp>
      <p:sp>
        <p:nvSpPr>
          <p:cNvPr id="45" name="TextBox 44">
            <a:extLst>
              <a:ext uri="{FF2B5EF4-FFF2-40B4-BE49-F238E27FC236}">
                <a16:creationId xmlns:a16="http://schemas.microsoft.com/office/drawing/2014/main" id="{10B673C7-0D2B-569B-A8B2-8269D489CDDE}"/>
              </a:ext>
            </a:extLst>
          </p:cNvPr>
          <p:cNvSpPr txBox="1"/>
          <p:nvPr/>
        </p:nvSpPr>
        <p:spPr>
          <a:xfrm>
            <a:off x="7368373" y="4667841"/>
            <a:ext cx="625492" cy="276999"/>
          </a:xfrm>
          <a:prstGeom prst="rect">
            <a:avLst/>
          </a:prstGeom>
          <a:noFill/>
        </p:spPr>
        <p:txBody>
          <a:bodyPr wrap="none" rtlCol="0">
            <a:spAutoFit/>
          </a:bodyPr>
          <a:lstStyle/>
          <a:p>
            <a:r>
              <a:rPr lang="en-US" sz="1200" dirty="0"/>
              <a:t>Stay In</a:t>
            </a:r>
          </a:p>
        </p:txBody>
      </p:sp>
    </p:spTree>
    <p:extLst>
      <p:ext uri="{BB962C8B-B14F-4D97-AF65-F5344CB8AC3E}">
        <p14:creationId xmlns:p14="http://schemas.microsoft.com/office/powerpoint/2010/main" val="2159775133"/>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3" name="TextBox 2">
            <a:extLst>
              <a:ext uri="{FF2B5EF4-FFF2-40B4-BE49-F238E27FC236}">
                <a16:creationId xmlns:a16="http://schemas.microsoft.com/office/drawing/2014/main" id="{BDE42653-B9D7-4064-29D2-B535322EADC1}"/>
              </a:ext>
            </a:extLst>
          </p:cNvPr>
          <p:cNvSpPr txBox="1"/>
          <p:nvPr/>
        </p:nvSpPr>
        <p:spPr>
          <a:xfrm>
            <a:off x="211178" y="5317449"/>
            <a:ext cx="3784498" cy="1200329"/>
          </a:xfrm>
          <a:prstGeom prst="rect">
            <a:avLst/>
          </a:prstGeom>
          <a:noFill/>
        </p:spPr>
        <p:txBody>
          <a:bodyPr wrap="none" rtlCol="0">
            <a:spAutoFit/>
          </a:bodyPr>
          <a:lstStyle/>
          <a:p>
            <a:r>
              <a:rPr lang="en-US" dirty="0"/>
              <a:t>Determine the best of:   </a:t>
            </a:r>
          </a:p>
          <a:p>
            <a:r>
              <a:rPr lang="en-US" dirty="0">
                <a:highlight>
                  <a:srgbClr val="FFFF00"/>
                </a:highlight>
              </a:rPr>
              <a:t>Gain(</a:t>
            </a:r>
            <a:r>
              <a:rPr lang="en-US" dirty="0" err="1">
                <a:highlight>
                  <a:srgbClr val="FFFF00"/>
                </a:highlight>
              </a:rPr>
              <a:t>S</a:t>
            </a:r>
            <a:r>
              <a:rPr lang="en-US" baseline="-25000" dirty="0" err="1">
                <a:highlight>
                  <a:srgbClr val="FFFF00"/>
                </a:highlight>
              </a:rPr>
              <a:t>rainy</a:t>
            </a:r>
            <a:r>
              <a:rPr lang="en-US" dirty="0">
                <a:highlight>
                  <a:srgbClr val="FFFF00"/>
                </a:highlight>
              </a:rPr>
              <a:t>, parents) = .9183  </a:t>
            </a:r>
          </a:p>
          <a:p>
            <a:r>
              <a:rPr lang="en-US" dirty="0">
                <a:highlight>
                  <a:srgbClr val="FFFF00"/>
                </a:highlight>
              </a:rPr>
              <a:t>Gain(</a:t>
            </a:r>
            <a:r>
              <a:rPr lang="en-US" dirty="0" err="1">
                <a:highlight>
                  <a:srgbClr val="FFFF00"/>
                </a:highlight>
              </a:rPr>
              <a:t>S</a:t>
            </a:r>
            <a:r>
              <a:rPr lang="en-US" baseline="-25000" dirty="0" err="1">
                <a:highlight>
                  <a:srgbClr val="FFFF00"/>
                </a:highlight>
              </a:rPr>
              <a:t>rainy</a:t>
            </a:r>
            <a:r>
              <a:rPr lang="en-US" dirty="0">
                <a:highlight>
                  <a:srgbClr val="FFFF00"/>
                </a:highlight>
              </a:rPr>
              <a:t>, money) = .9183</a:t>
            </a:r>
          </a:p>
        </p:txBody>
      </p:sp>
      <p:grpSp>
        <p:nvGrpSpPr>
          <p:cNvPr id="5" name="Group 4">
            <a:extLst>
              <a:ext uri="{FF2B5EF4-FFF2-40B4-BE49-F238E27FC236}">
                <a16:creationId xmlns:a16="http://schemas.microsoft.com/office/drawing/2014/main" id="{676F31EC-E7A8-077B-FBB3-3FC10FCCAB9A}"/>
              </a:ext>
            </a:extLst>
          </p:cNvPr>
          <p:cNvGrpSpPr/>
          <p:nvPr/>
        </p:nvGrpSpPr>
        <p:grpSpPr>
          <a:xfrm>
            <a:off x="3127152" y="2509716"/>
            <a:ext cx="3205055" cy="1219200"/>
            <a:chOff x="4572000" y="4953000"/>
            <a:chExt cx="3205055" cy="1219200"/>
          </a:xfrm>
        </p:grpSpPr>
        <p:sp>
          <p:nvSpPr>
            <p:cNvPr id="2" name="Rectangle 1">
              <a:extLst>
                <a:ext uri="{FF2B5EF4-FFF2-40B4-BE49-F238E27FC236}">
                  <a16:creationId xmlns:a16="http://schemas.microsoft.com/office/drawing/2014/main" id="{5D618559-87AA-03CB-6470-693E75CC35AF}"/>
                </a:ext>
              </a:extLst>
            </p:cNvPr>
            <p:cNvSpPr/>
            <p:nvPr/>
          </p:nvSpPr>
          <p:spPr bwMode="auto">
            <a:xfrm>
              <a:off x="5566655" y="495300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Weather</a:t>
              </a:r>
            </a:p>
          </p:txBody>
        </p:sp>
        <p:cxnSp>
          <p:nvCxnSpPr>
            <p:cNvPr id="8" name="Straight Connector 7">
              <a:extLst>
                <a:ext uri="{FF2B5EF4-FFF2-40B4-BE49-F238E27FC236}">
                  <a16:creationId xmlns:a16="http://schemas.microsoft.com/office/drawing/2014/main" id="{19E1B9E0-A0C9-DCF5-59EE-04C285B58867}"/>
                </a:ext>
              </a:extLst>
            </p:cNvPr>
            <p:cNvCxnSpPr/>
            <p:nvPr/>
          </p:nvCxnSpPr>
          <p:spPr bwMode="auto">
            <a:xfrm flipH="1">
              <a:off x="4876800" y="5410200"/>
              <a:ext cx="685800" cy="6858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A36E597-FB46-FD30-9866-C5CAB1FE7B76}"/>
                </a:ext>
              </a:extLst>
            </p:cNvPr>
            <p:cNvCxnSpPr/>
            <p:nvPr/>
          </p:nvCxnSpPr>
          <p:spPr bwMode="auto">
            <a:xfrm>
              <a:off x="6776330" y="5381625"/>
              <a:ext cx="691270" cy="7143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432023D0-0C0C-5A06-FED6-59E57FBA6E6A}"/>
                </a:ext>
              </a:extLst>
            </p:cNvPr>
            <p:cNvCxnSpPr>
              <a:stCxn id="2" idx="2"/>
            </p:cNvCxnSpPr>
            <p:nvPr/>
          </p:nvCxnSpPr>
          <p:spPr bwMode="auto">
            <a:xfrm>
              <a:off x="6176255" y="5410200"/>
              <a:ext cx="0" cy="76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C7AC87C5-42F2-8080-8D08-4ADFFB6B55C9}"/>
                </a:ext>
              </a:extLst>
            </p:cNvPr>
            <p:cNvSpPr txBox="1"/>
            <p:nvPr/>
          </p:nvSpPr>
          <p:spPr>
            <a:xfrm>
              <a:off x="4572000" y="5562600"/>
              <a:ext cx="643125" cy="307777"/>
            </a:xfrm>
            <a:prstGeom prst="rect">
              <a:avLst/>
            </a:prstGeom>
            <a:noFill/>
          </p:spPr>
          <p:txBody>
            <a:bodyPr wrap="none" rtlCol="0">
              <a:spAutoFit/>
            </a:bodyPr>
            <a:lstStyle/>
            <a:p>
              <a:r>
                <a:rPr lang="en-US" sz="1400" dirty="0"/>
                <a:t>Sunny</a:t>
              </a:r>
            </a:p>
          </p:txBody>
        </p:sp>
        <p:sp>
          <p:nvSpPr>
            <p:cNvPr id="15" name="TextBox 14">
              <a:extLst>
                <a:ext uri="{FF2B5EF4-FFF2-40B4-BE49-F238E27FC236}">
                  <a16:creationId xmlns:a16="http://schemas.microsoft.com/office/drawing/2014/main" id="{F4555C99-2B31-E3DF-584C-5D9E1B0EEA23}"/>
                </a:ext>
              </a:extLst>
            </p:cNvPr>
            <p:cNvSpPr txBox="1"/>
            <p:nvPr/>
          </p:nvSpPr>
          <p:spPr>
            <a:xfrm>
              <a:off x="5503162" y="5727502"/>
              <a:ext cx="666401" cy="307777"/>
            </a:xfrm>
            <a:prstGeom prst="rect">
              <a:avLst/>
            </a:prstGeom>
            <a:noFill/>
          </p:spPr>
          <p:txBody>
            <a:bodyPr wrap="none" rtlCol="0">
              <a:spAutoFit/>
            </a:bodyPr>
            <a:lstStyle/>
            <a:p>
              <a:r>
                <a:rPr lang="en-US" sz="1400" dirty="0"/>
                <a:t>Windy</a:t>
              </a:r>
            </a:p>
          </p:txBody>
        </p:sp>
        <p:sp>
          <p:nvSpPr>
            <p:cNvPr id="16" name="TextBox 15">
              <a:extLst>
                <a:ext uri="{FF2B5EF4-FFF2-40B4-BE49-F238E27FC236}">
                  <a16:creationId xmlns:a16="http://schemas.microsoft.com/office/drawing/2014/main" id="{F476C4BB-8320-6343-2130-CCA7B22C35EA}"/>
                </a:ext>
              </a:extLst>
            </p:cNvPr>
            <p:cNvSpPr txBox="1"/>
            <p:nvPr/>
          </p:nvSpPr>
          <p:spPr>
            <a:xfrm>
              <a:off x="7162784" y="5562599"/>
              <a:ext cx="614271" cy="307777"/>
            </a:xfrm>
            <a:prstGeom prst="rect">
              <a:avLst/>
            </a:prstGeom>
            <a:noFill/>
          </p:spPr>
          <p:txBody>
            <a:bodyPr wrap="none" rtlCol="0">
              <a:spAutoFit/>
            </a:bodyPr>
            <a:lstStyle/>
            <a:p>
              <a:r>
                <a:rPr lang="en-US" sz="1400" dirty="0"/>
                <a:t>Rainy</a:t>
              </a:r>
            </a:p>
          </p:txBody>
        </p:sp>
      </p:grpSp>
      <p:sp>
        <p:nvSpPr>
          <p:cNvPr id="7" name="Rectangle 6">
            <a:extLst>
              <a:ext uri="{FF2B5EF4-FFF2-40B4-BE49-F238E27FC236}">
                <a16:creationId xmlns:a16="http://schemas.microsoft.com/office/drawing/2014/main" id="{405CA2FB-621C-2BE6-099E-A6D4DB6B1454}"/>
              </a:ext>
            </a:extLst>
          </p:cNvPr>
          <p:cNvSpPr/>
          <p:nvPr/>
        </p:nvSpPr>
        <p:spPr bwMode="auto">
          <a:xfrm>
            <a:off x="2820064" y="36527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1" name="Straight Connector 10">
            <a:extLst>
              <a:ext uri="{FF2B5EF4-FFF2-40B4-BE49-F238E27FC236}">
                <a16:creationId xmlns:a16="http://schemas.microsoft.com/office/drawing/2014/main" id="{FBCEFF1B-C619-CC1F-C4CE-23C793E47A75}"/>
              </a:ext>
            </a:extLst>
          </p:cNvPr>
          <p:cNvCxnSpPr/>
          <p:nvPr/>
        </p:nvCxnSpPr>
        <p:spPr bwMode="auto">
          <a:xfrm flipH="1">
            <a:off x="2669952" y="4109916"/>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2C3711D-DEA3-E9A9-F77E-239D28724CC2}"/>
              </a:ext>
            </a:extLst>
          </p:cNvPr>
          <p:cNvCxnSpPr/>
          <p:nvPr/>
        </p:nvCxnSpPr>
        <p:spPr bwMode="auto">
          <a:xfrm>
            <a:off x="3660552" y="41099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90FAAFD3-2A2C-E56D-E00A-BC72E2148A32}"/>
              </a:ext>
            </a:extLst>
          </p:cNvPr>
          <p:cNvSpPr txBox="1"/>
          <p:nvPr/>
        </p:nvSpPr>
        <p:spPr>
          <a:xfrm>
            <a:off x="2477839" y="4197039"/>
            <a:ext cx="389850" cy="276999"/>
          </a:xfrm>
          <a:prstGeom prst="rect">
            <a:avLst/>
          </a:prstGeom>
          <a:noFill/>
        </p:spPr>
        <p:txBody>
          <a:bodyPr wrap="none" rtlCol="0">
            <a:spAutoFit/>
          </a:bodyPr>
          <a:lstStyle/>
          <a:p>
            <a:r>
              <a:rPr lang="en-US" sz="1200" dirty="0"/>
              <a:t>yes</a:t>
            </a:r>
          </a:p>
        </p:txBody>
      </p:sp>
      <p:sp>
        <p:nvSpPr>
          <p:cNvPr id="20" name="TextBox 19">
            <a:extLst>
              <a:ext uri="{FF2B5EF4-FFF2-40B4-BE49-F238E27FC236}">
                <a16:creationId xmlns:a16="http://schemas.microsoft.com/office/drawing/2014/main" id="{7798BFAA-72E1-B483-E53D-2410F7F4F57E}"/>
              </a:ext>
            </a:extLst>
          </p:cNvPr>
          <p:cNvSpPr txBox="1"/>
          <p:nvPr/>
        </p:nvSpPr>
        <p:spPr>
          <a:xfrm>
            <a:off x="3534209" y="4232966"/>
            <a:ext cx="338554" cy="276999"/>
          </a:xfrm>
          <a:prstGeom prst="rect">
            <a:avLst/>
          </a:prstGeom>
          <a:noFill/>
        </p:spPr>
        <p:txBody>
          <a:bodyPr wrap="none" rtlCol="0">
            <a:spAutoFit/>
          </a:bodyPr>
          <a:lstStyle/>
          <a:p>
            <a:r>
              <a:rPr lang="en-US" sz="1200" dirty="0"/>
              <a:t>no</a:t>
            </a:r>
          </a:p>
        </p:txBody>
      </p:sp>
      <p:sp>
        <p:nvSpPr>
          <p:cNvPr id="21" name="TextBox 20">
            <a:extLst>
              <a:ext uri="{FF2B5EF4-FFF2-40B4-BE49-F238E27FC236}">
                <a16:creationId xmlns:a16="http://schemas.microsoft.com/office/drawing/2014/main" id="{26BFF089-C861-B467-84A3-979C80D1ED4F}"/>
              </a:ext>
            </a:extLst>
          </p:cNvPr>
          <p:cNvSpPr txBox="1"/>
          <p:nvPr/>
        </p:nvSpPr>
        <p:spPr>
          <a:xfrm>
            <a:off x="2358145" y="4627867"/>
            <a:ext cx="665567" cy="276999"/>
          </a:xfrm>
          <a:prstGeom prst="rect">
            <a:avLst/>
          </a:prstGeom>
          <a:noFill/>
        </p:spPr>
        <p:txBody>
          <a:bodyPr wrap="none" rtlCol="0">
            <a:spAutoFit/>
          </a:bodyPr>
          <a:lstStyle/>
          <a:p>
            <a:r>
              <a:rPr lang="en-US" sz="1200" dirty="0"/>
              <a:t>Cinema</a:t>
            </a:r>
          </a:p>
        </p:txBody>
      </p:sp>
      <p:sp>
        <p:nvSpPr>
          <p:cNvPr id="22" name="TextBox 21">
            <a:extLst>
              <a:ext uri="{FF2B5EF4-FFF2-40B4-BE49-F238E27FC236}">
                <a16:creationId xmlns:a16="http://schemas.microsoft.com/office/drawing/2014/main" id="{46B4A5CD-3DF4-F6B4-C8FE-CAD31F6E8602}"/>
              </a:ext>
            </a:extLst>
          </p:cNvPr>
          <p:cNvSpPr txBox="1"/>
          <p:nvPr/>
        </p:nvSpPr>
        <p:spPr>
          <a:xfrm>
            <a:off x="3843200" y="4627243"/>
            <a:ext cx="593881" cy="276999"/>
          </a:xfrm>
          <a:prstGeom prst="rect">
            <a:avLst/>
          </a:prstGeom>
          <a:noFill/>
        </p:spPr>
        <p:txBody>
          <a:bodyPr wrap="none" rtlCol="0">
            <a:spAutoFit/>
          </a:bodyPr>
          <a:lstStyle/>
          <a:p>
            <a:r>
              <a:rPr lang="en-US" sz="1200" dirty="0"/>
              <a:t>Tennis</a:t>
            </a:r>
          </a:p>
        </p:txBody>
      </p:sp>
      <p:sp>
        <p:nvSpPr>
          <p:cNvPr id="4" name="Rectangle 3">
            <a:extLst>
              <a:ext uri="{FF2B5EF4-FFF2-40B4-BE49-F238E27FC236}">
                <a16:creationId xmlns:a16="http://schemas.microsoft.com/office/drawing/2014/main" id="{FFA7B2A2-B251-EE94-6939-DC8E71FC64B7}"/>
              </a:ext>
            </a:extLst>
          </p:cNvPr>
          <p:cNvSpPr/>
          <p:nvPr/>
        </p:nvSpPr>
        <p:spPr bwMode="auto">
          <a:xfrm>
            <a:off x="4350930" y="3728916"/>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Parents</a:t>
            </a:r>
          </a:p>
        </p:txBody>
      </p:sp>
      <p:cxnSp>
        <p:nvCxnSpPr>
          <p:cNvPr id="18" name="Straight Connector 17">
            <a:extLst>
              <a:ext uri="{FF2B5EF4-FFF2-40B4-BE49-F238E27FC236}">
                <a16:creationId xmlns:a16="http://schemas.microsoft.com/office/drawing/2014/main" id="{4C3F3334-1208-E14D-5E2D-30F47E53D832}"/>
              </a:ext>
            </a:extLst>
          </p:cNvPr>
          <p:cNvCxnSpPr>
            <a:cxnSpLocks/>
          </p:cNvCxnSpPr>
          <p:nvPr/>
        </p:nvCxnSpPr>
        <p:spPr bwMode="auto">
          <a:xfrm>
            <a:off x="4734218" y="4186116"/>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D74AA60-3576-2398-A530-9378684407A5}"/>
              </a:ext>
            </a:extLst>
          </p:cNvPr>
          <p:cNvCxnSpPr/>
          <p:nvPr/>
        </p:nvCxnSpPr>
        <p:spPr bwMode="auto">
          <a:xfrm>
            <a:off x="5191418" y="4186116"/>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C9401BD-BF4F-1305-BDE9-3037DEAB5879}"/>
              </a:ext>
            </a:extLst>
          </p:cNvPr>
          <p:cNvSpPr txBox="1"/>
          <p:nvPr/>
        </p:nvSpPr>
        <p:spPr>
          <a:xfrm>
            <a:off x="4704722" y="4303394"/>
            <a:ext cx="389850" cy="276999"/>
          </a:xfrm>
          <a:prstGeom prst="rect">
            <a:avLst/>
          </a:prstGeom>
          <a:noFill/>
        </p:spPr>
        <p:txBody>
          <a:bodyPr wrap="none" rtlCol="0">
            <a:spAutoFit/>
          </a:bodyPr>
          <a:lstStyle/>
          <a:p>
            <a:r>
              <a:rPr lang="en-US" sz="1200" dirty="0"/>
              <a:t>yes</a:t>
            </a:r>
          </a:p>
        </p:txBody>
      </p:sp>
      <p:sp>
        <p:nvSpPr>
          <p:cNvPr id="25" name="TextBox 24">
            <a:extLst>
              <a:ext uri="{FF2B5EF4-FFF2-40B4-BE49-F238E27FC236}">
                <a16:creationId xmlns:a16="http://schemas.microsoft.com/office/drawing/2014/main" id="{E5CE3F95-5999-915B-3548-C9F4B8F2AE0F}"/>
              </a:ext>
            </a:extLst>
          </p:cNvPr>
          <p:cNvSpPr txBox="1"/>
          <p:nvPr/>
        </p:nvSpPr>
        <p:spPr>
          <a:xfrm>
            <a:off x="5440188" y="4266230"/>
            <a:ext cx="338554" cy="276999"/>
          </a:xfrm>
          <a:prstGeom prst="rect">
            <a:avLst/>
          </a:prstGeom>
          <a:noFill/>
        </p:spPr>
        <p:txBody>
          <a:bodyPr wrap="none" rtlCol="0">
            <a:spAutoFit/>
          </a:bodyPr>
          <a:lstStyle/>
          <a:p>
            <a:r>
              <a:rPr lang="en-US" sz="1200" dirty="0"/>
              <a:t>no</a:t>
            </a:r>
          </a:p>
        </p:txBody>
      </p:sp>
      <p:sp>
        <p:nvSpPr>
          <p:cNvPr id="26" name="TextBox 25">
            <a:extLst>
              <a:ext uri="{FF2B5EF4-FFF2-40B4-BE49-F238E27FC236}">
                <a16:creationId xmlns:a16="http://schemas.microsoft.com/office/drawing/2014/main" id="{6DD614C0-A7B7-B3CC-5364-E1FC9809AD9E}"/>
              </a:ext>
            </a:extLst>
          </p:cNvPr>
          <p:cNvSpPr txBox="1"/>
          <p:nvPr/>
        </p:nvSpPr>
        <p:spPr>
          <a:xfrm>
            <a:off x="4442771" y="4744521"/>
            <a:ext cx="665567" cy="276999"/>
          </a:xfrm>
          <a:prstGeom prst="rect">
            <a:avLst/>
          </a:prstGeom>
          <a:noFill/>
        </p:spPr>
        <p:txBody>
          <a:bodyPr wrap="none" rtlCol="0">
            <a:spAutoFit/>
          </a:bodyPr>
          <a:lstStyle/>
          <a:p>
            <a:r>
              <a:rPr lang="en-US" sz="1200" dirty="0"/>
              <a:t>Cinema</a:t>
            </a:r>
          </a:p>
        </p:txBody>
      </p:sp>
      <p:sp>
        <p:nvSpPr>
          <p:cNvPr id="29" name="Rectangle 28">
            <a:extLst>
              <a:ext uri="{FF2B5EF4-FFF2-40B4-BE49-F238E27FC236}">
                <a16:creationId xmlns:a16="http://schemas.microsoft.com/office/drawing/2014/main" id="{3937E33D-998C-1923-393A-34717BCE37BC}"/>
              </a:ext>
            </a:extLst>
          </p:cNvPr>
          <p:cNvSpPr/>
          <p:nvPr/>
        </p:nvSpPr>
        <p:spPr bwMode="auto">
          <a:xfrm>
            <a:off x="5094572" y="4737199"/>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Money</a:t>
            </a:r>
          </a:p>
        </p:txBody>
      </p:sp>
      <p:cxnSp>
        <p:nvCxnSpPr>
          <p:cNvPr id="30" name="Straight Connector 29">
            <a:extLst>
              <a:ext uri="{FF2B5EF4-FFF2-40B4-BE49-F238E27FC236}">
                <a16:creationId xmlns:a16="http://schemas.microsoft.com/office/drawing/2014/main" id="{0453D3CF-0CB1-30AE-98AF-98FAF15BFAC1}"/>
              </a:ext>
            </a:extLst>
          </p:cNvPr>
          <p:cNvCxnSpPr/>
          <p:nvPr/>
        </p:nvCxnSpPr>
        <p:spPr bwMode="auto">
          <a:xfrm flipH="1">
            <a:off x="5030256" y="5194399"/>
            <a:ext cx="533400" cy="533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C8437F-DD95-6B5C-8834-2E5BC9DA5FD9}"/>
              </a:ext>
            </a:extLst>
          </p:cNvPr>
          <p:cNvCxnSpPr/>
          <p:nvPr/>
        </p:nvCxnSpPr>
        <p:spPr bwMode="auto">
          <a:xfrm>
            <a:off x="6020856" y="5194399"/>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E40B8AB0-2712-AC7B-56CC-4CF6EC1068E2}"/>
              </a:ext>
            </a:extLst>
          </p:cNvPr>
          <p:cNvSpPr txBox="1"/>
          <p:nvPr/>
        </p:nvSpPr>
        <p:spPr>
          <a:xfrm>
            <a:off x="4838143" y="5281522"/>
            <a:ext cx="466794" cy="276999"/>
          </a:xfrm>
          <a:prstGeom prst="rect">
            <a:avLst/>
          </a:prstGeom>
          <a:noFill/>
        </p:spPr>
        <p:txBody>
          <a:bodyPr wrap="none" rtlCol="0">
            <a:spAutoFit/>
          </a:bodyPr>
          <a:lstStyle/>
          <a:p>
            <a:r>
              <a:rPr lang="en-US" sz="1200" dirty="0"/>
              <a:t>poor</a:t>
            </a:r>
          </a:p>
        </p:txBody>
      </p:sp>
      <p:sp>
        <p:nvSpPr>
          <p:cNvPr id="33" name="TextBox 32">
            <a:extLst>
              <a:ext uri="{FF2B5EF4-FFF2-40B4-BE49-F238E27FC236}">
                <a16:creationId xmlns:a16="http://schemas.microsoft.com/office/drawing/2014/main" id="{A2837E1F-CB83-F7DF-25D3-81B515193FB2}"/>
              </a:ext>
            </a:extLst>
          </p:cNvPr>
          <p:cNvSpPr txBox="1"/>
          <p:nvPr/>
        </p:nvSpPr>
        <p:spPr>
          <a:xfrm>
            <a:off x="5894513" y="5317449"/>
            <a:ext cx="425116" cy="276999"/>
          </a:xfrm>
          <a:prstGeom prst="rect">
            <a:avLst/>
          </a:prstGeom>
          <a:noFill/>
        </p:spPr>
        <p:txBody>
          <a:bodyPr wrap="none" rtlCol="0">
            <a:spAutoFit/>
          </a:bodyPr>
          <a:lstStyle/>
          <a:p>
            <a:r>
              <a:rPr lang="en-US" sz="1200" dirty="0"/>
              <a:t>rich</a:t>
            </a:r>
          </a:p>
        </p:txBody>
      </p:sp>
      <p:sp>
        <p:nvSpPr>
          <p:cNvPr id="34" name="TextBox 33">
            <a:extLst>
              <a:ext uri="{FF2B5EF4-FFF2-40B4-BE49-F238E27FC236}">
                <a16:creationId xmlns:a16="http://schemas.microsoft.com/office/drawing/2014/main" id="{D60BF11B-656C-CBDE-3FA9-644793049364}"/>
              </a:ext>
            </a:extLst>
          </p:cNvPr>
          <p:cNvSpPr txBox="1"/>
          <p:nvPr/>
        </p:nvSpPr>
        <p:spPr>
          <a:xfrm>
            <a:off x="4718449" y="5712350"/>
            <a:ext cx="665567" cy="276999"/>
          </a:xfrm>
          <a:prstGeom prst="rect">
            <a:avLst/>
          </a:prstGeom>
          <a:noFill/>
        </p:spPr>
        <p:txBody>
          <a:bodyPr wrap="none" rtlCol="0">
            <a:spAutoFit/>
          </a:bodyPr>
          <a:lstStyle/>
          <a:p>
            <a:r>
              <a:rPr lang="en-US" sz="1200" dirty="0"/>
              <a:t>Cinema</a:t>
            </a:r>
          </a:p>
        </p:txBody>
      </p:sp>
      <p:sp>
        <p:nvSpPr>
          <p:cNvPr id="35" name="TextBox 34">
            <a:extLst>
              <a:ext uri="{FF2B5EF4-FFF2-40B4-BE49-F238E27FC236}">
                <a16:creationId xmlns:a16="http://schemas.microsoft.com/office/drawing/2014/main" id="{4AFBE200-51A9-A50D-98FD-47CD84560B9B}"/>
              </a:ext>
            </a:extLst>
          </p:cNvPr>
          <p:cNvSpPr txBox="1"/>
          <p:nvPr/>
        </p:nvSpPr>
        <p:spPr>
          <a:xfrm>
            <a:off x="6203504" y="5711726"/>
            <a:ext cx="774571" cy="276999"/>
          </a:xfrm>
          <a:prstGeom prst="rect">
            <a:avLst/>
          </a:prstGeom>
          <a:noFill/>
        </p:spPr>
        <p:txBody>
          <a:bodyPr wrap="none" rtlCol="0">
            <a:spAutoFit/>
          </a:bodyPr>
          <a:lstStyle/>
          <a:p>
            <a:r>
              <a:rPr lang="en-US" sz="1200" dirty="0"/>
              <a:t>Shopping</a:t>
            </a:r>
          </a:p>
        </p:txBody>
      </p:sp>
      <p:graphicFrame>
        <p:nvGraphicFramePr>
          <p:cNvPr id="12" name="Table 4">
            <a:extLst>
              <a:ext uri="{FF2B5EF4-FFF2-40B4-BE49-F238E27FC236}">
                <a16:creationId xmlns:a16="http://schemas.microsoft.com/office/drawing/2014/main" id="{F7EFA44D-2771-34F5-886E-B431E3F3AD16}"/>
              </a:ext>
            </a:extLst>
          </p:cNvPr>
          <p:cNvGraphicFramePr>
            <a:graphicFrameLocks noGrp="1"/>
          </p:cNvGraphicFramePr>
          <p:nvPr/>
        </p:nvGraphicFramePr>
        <p:xfrm>
          <a:off x="2358145" y="1104900"/>
          <a:ext cx="4427710" cy="1219200"/>
        </p:xfrm>
        <a:graphic>
          <a:graphicData uri="http://schemas.openxmlformats.org/drawingml/2006/table">
            <a:tbl>
              <a:tblPr firstRow="1" bandRow="1">
                <a:tableStyleId>{5C22544A-7EE6-4342-B048-85BDC9FD1C3A}</a:tableStyleId>
              </a:tblPr>
              <a:tblGrid>
                <a:gridCol w="885542">
                  <a:extLst>
                    <a:ext uri="{9D8B030D-6E8A-4147-A177-3AD203B41FA5}">
                      <a16:colId xmlns:a16="http://schemas.microsoft.com/office/drawing/2014/main" val="3340110663"/>
                    </a:ext>
                  </a:extLst>
                </a:gridCol>
                <a:gridCol w="885542">
                  <a:extLst>
                    <a:ext uri="{9D8B030D-6E8A-4147-A177-3AD203B41FA5}">
                      <a16:colId xmlns:a16="http://schemas.microsoft.com/office/drawing/2014/main" val="2408905908"/>
                    </a:ext>
                  </a:extLst>
                </a:gridCol>
                <a:gridCol w="885542">
                  <a:extLst>
                    <a:ext uri="{9D8B030D-6E8A-4147-A177-3AD203B41FA5}">
                      <a16:colId xmlns:a16="http://schemas.microsoft.com/office/drawing/2014/main" val="45169341"/>
                    </a:ext>
                  </a:extLst>
                </a:gridCol>
                <a:gridCol w="885542">
                  <a:extLst>
                    <a:ext uri="{9D8B030D-6E8A-4147-A177-3AD203B41FA5}">
                      <a16:colId xmlns:a16="http://schemas.microsoft.com/office/drawing/2014/main" val="1913273663"/>
                    </a:ext>
                  </a:extLst>
                </a:gridCol>
                <a:gridCol w="885542">
                  <a:extLst>
                    <a:ext uri="{9D8B030D-6E8A-4147-A177-3AD203B41FA5}">
                      <a16:colId xmlns:a16="http://schemas.microsoft.com/office/drawing/2014/main" val="3775898919"/>
                    </a:ext>
                  </a:extLst>
                </a:gridCol>
              </a:tblGrid>
              <a:tr h="297873">
                <a:tc>
                  <a:txBody>
                    <a:bodyPr/>
                    <a:lstStyle/>
                    <a:p>
                      <a:pPr algn="ctr"/>
                      <a:r>
                        <a:rPr lang="en-US" sz="1400" dirty="0"/>
                        <a:t>Weekend</a:t>
                      </a:r>
                    </a:p>
                  </a:txBody>
                  <a:tcPr/>
                </a:tc>
                <a:tc>
                  <a:txBody>
                    <a:bodyPr/>
                    <a:lstStyle/>
                    <a:p>
                      <a:pPr algn="ctr"/>
                      <a:r>
                        <a:rPr lang="en-US" sz="1400" dirty="0"/>
                        <a:t>Weather</a:t>
                      </a:r>
                    </a:p>
                  </a:txBody>
                  <a:tcPr/>
                </a:tc>
                <a:tc>
                  <a:txBody>
                    <a:bodyPr/>
                    <a:lstStyle/>
                    <a:p>
                      <a:pPr algn="ctr"/>
                      <a:r>
                        <a:rPr lang="en-US" sz="1400" dirty="0"/>
                        <a:t>Parents</a:t>
                      </a:r>
                    </a:p>
                  </a:txBody>
                  <a:tcPr/>
                </a:tc>
                <a:tc>
                  <a:txBody>
                    <a:bodyPr/>
                    <a:lstStyle/>
                    <a:p>
                      <a:pPr algn="ctr"/>
                      <a:r>
                        <a:rPr lang="en-US" sz="1400" dirty="0"/>
                        <a:t>Money</a:t>
                      </a:r>
                    </a:p>
                  </a:txBody>
                  <a:tcPr/>
                </a:tc>
                <a:tc>
                  <a:txBody>
                    <a:bodyPr/>
                    <a:lstStyle/>
                    <a:p>
                      <a:pPr algn="ctr"/>
                      <a:r>
                        <a:rPr lang="en-US" sz="1400" dirty="0"/>
                        <a:t>Decision</a:t>
                      </a:r>
                    </a:p>
                  </a:txBody>
                  <a:tcPr/>
                </a:tc>
                <a:extLst>
                  <a:ext uri="{0D108BD9-81ED-4DB2-BD59-A6C34878D82A}">
                    <a16:rowId xmlns:a16="http://schemas.microsoft.com/office/drawing/2014/main" val="586364844"/>
                  </a:ext>
                </a:extLst>
              </a:tr>
              <a:tr h="297873">
                <a:tc>
                  <a:txBody>
                    <a:bodyPr/>
                    <a:lstStyle/>
                    <a:p>
                      <a:pPr algn="ctr"/>
                      <a:r>
                        <a:rPr lang="en-US" sz="1400" dirty="0"/>
                        <a:t>W4</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2677998898"/>
                  </a:ext>
                </a:extLst>
              </a:tr>
              <a:tr h="297873">
                <a:tc>
                  <a:txBody>
                    <a:bodyPr/>
                    <a:lstStyle/>
                    <a:p>
                      <a:pPr algn="ctr"/>
                      <a:r>
                        <a:rPr lang="en-US" sz="1400" dirty="0"/>
                        <a:t>W5</a:t>
                      </a:r>
                    </a:p>
                  </a:txBody>
                  <a:tcPr/>
                </a:tc>
                <a:tc>
                  <a:txBody>
                    <a:bodyPr/>
                    <a:lstStyle/>
                    <a:p>
                      <a:pPr algn="ctr"/>
                      <a:r>
                        <a:rPr lang="en-US" sz="1400" dirty="0"/>
                        <a:t>Rainy</a:t>
                      </a:r>
                    </a:p>
                  </a:txBody>
                  <a:tcPr/>
                </a:tc>
                <a:tc>
                  <a:txBody>
                    <a:bodyPr/>
                    <a:lstStyle/>
                    <a:p>
                      <a:pPr algn="ctr"/>
                      <a:r>
                        <a:rPr lang="en-US" sz="1400" dirty="0"/>
                        <a:t>No</a:t>
                      </a:r>
                    </a:p>
                  </a:txBody>
                  <a:tcPr/>
                </a:tc>
                <a:tc>
                  <a:txBody>
                    <a:bodyPr/>
                    <a:lstStyle/>
                    <a:p>
                      <a:pPr algn="ctr"/>
                      <a:r>
                        <a:rPr lang="en-US" sz="1400" dirty="0"/>
                        <a:t>Rich</a:t>
                      </a:r>
                    </a:p>
                  </a:txBody>
                  <a:tcPr/>
                </a:tc>
                <a:tc>
                  <a:txBody>
                    <a:bodyPr/>
                    <a:lstStyle/>
                    <a:p>
                      <a:pPr algn="ctr"/>
                      <a:r>
                        <a:rPr lang="en-US" sz="1400" dirty="0"/>
                        <a:t>Stay In</a:t>
                      </a:r>
                    </a:p>
                  </a:txBody>
                  <a:tcPr/>
                </a:tc>
                <a:extLst>
                  <a:ext uri="{0D108BD9-81ED-4DB2-BD59-A6C34878D82A}">
                    <a16:rowId xmlns:a16="http://schemas.microsoft.com/office/drawing/2014/main" val="1431654400"/>
                  </a:ext>
                </a:extLst>
              </a:tr>
              <a:tr h="297873">
                <a:tc>
                  <a:txBody>
                    <a:bodyPr/>
                    <a:lstStyle/>
                    <a:p>
                      <a:pPr algn="ctr"/>
                      <a:r>
                        <a:rPr lang="en-US" sz="1400" dirty="0"/>
                        <a:t>W6</a:t>
                      </a:r>
                    </a:p>
                  </a:txBody>
                  <a:tcPr/>
                </a:tc>
                <a:tc>
                  <a:txBody>
                    <a:bodyPr/>
                    <a:lstStyle/>
                    <a:p>
                      <a:pPr algn="ctr"/>
                      <a:r>
                        <a:rPr lang="en-US" sz="1400" dirty="0"/>
                        <a:t>Rainy</a:t>
                      </a:r>
                    </a:p>
                  </a:txBody>
                  <a:tcPr/>
                </a:tc>
                <a:tc>
                  <a:txBody>
                    <a:bodyPr/>
                    <a:lstStyle/>
                    <a:p>
                      <a:pPr algn="ctr"/>
                      <a:r>
                        <a:rPr lang="en-US" sz="1400" dirty="0"/>
                        <a:t>Yes</a:t>
                      </a:r>
                    </a:p>
                  </a:txBody>
                  <a:tcPr/>
                </a:tc>
                <a:tc>
                  <a:txBody>
                    <a:bodyPr/>
                    <a:lstStyle/>
                    <a:p>
                      <a:pPr algn="ctr"/>
                      <a:r>
                        <a:rPr lang="en-US" sz="1400" dirty="0"/>
                        <a:t>Poor</a:t>
                      </a:r>
                    </a:p>
                  </a:txBody>
                  <a:tcPr/>
                </a:tc>
                <a:tc>
                  <a:txBody>
                    <a:bodyPr/>
                    <a:lstStyle/>
                    <a:p>
                      <a:pPr algn="ctr"/>
                      <a:r>
                        <a:rPr lang="en-US" sz="1400" dirty="0"/>
                        <a:t>Cinema</a:t>
                      </a:r>
                    </a:p>
                  </a:txBody>
                  <a:tcPr/>
                </a:tc>
                <a:extLst>
                  <a:ext uri="{0D108BD9-81ED-4DB2-BD59-A6C34878D82A}">
                    <a16:rowId xmlns:a16="http://schemas.microsoft.com/office/drawing/2014/main" val="3707360063"/>
                  </a:ext>
                </a:extLst>
              </a:tr>
            </a:tbl>
          </a:graphicData>
        </a:graphic>
      </p:graphicFrame>
      <p:sp>
        <p:nvSpPr>
          <p:cNvPr id="6" name="Rectangle 5">
            <a:extLst>
              <a:ext uri="{FF2B5EF4-FFF2-40B4-BE49-F238E27FC236}">
                <a16:creationId xmlns:a16="http://schemas.microsoft.com/office/drawing/2014/main" id="{CE97B295-127E-6692-9F66-FE3975665850}"/>
              </a:ext>
            </a:extLst>
          </p:cNvPr>
          <p:cNvSpPr/>
          <p:nvPr/>
        </p:nvSpPr>
        <p:spPr bwMode="auto">
          <a:xfrm>
            <a:off x="5894513" y="3655990"/>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rPr>
              <a:t>Money</a:t>
            </a:r>
          </a:p>
        </p:txBody>
      </p:sp>
      <p:cxnSp>
        <p:nvCxnSpPr>
          <p:cNvPr id="28" name="Straight Connector 27">
            <a:extLst>
              <a:ext uri="{FF2B5EF4-FFF2-40B4-BE49-F238E27FC236}">
                <a16:creationId xmlns:a16="http://schemas.microsoft.com/office/drawing/2014/main" id="{50699032-6EA4-1A7D-CE59-AE2063464B51}"/>
              </a:ext>
            </a:extLst>
          </p:cNvPr>
          <p:cNvCxnSpPr>
            <a:cxnSpLocks/>
          </p:cNvCxnSpPr>
          <p:nvPr/>
        </p:nvCxnSpPr>
        <p:spPr bwMode="auto">
          <a:xfrm>
            <a:off x="6668478" y="4115688"/>
            <a:ext cx="0" cy="43722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68C6898-3F37-2023-DB8A-569A9ED17F60}"/>
              </a:ext>
            </a:extLst>
          </p:cNvPr>
          <p:cNvSpPr txBox="1"/>
          <p:nvPr/>
        </p:nvSpPr>
        <p:spPr>
          <a:xfrm>
            <a:off x="6638982" y="4232966"/>
            <a:ext cx="466794" cy="276999"/>
          </a:xfrm>
          <a:prstGeom prst="rect">
            <a:avLst/>
          </a:prstGeom>
          <a:noFill/>
        </p:spPr>
        <p:txBody>
          <a:bodyPr wrap="none" rtlCol="0">
            <a:spAutoFit/>
          </a:bodyPr>
          <a:lstStyle/>
          <a:p>
            <a:r>
              <a:rPr lang="en-US" sz="1200" dirty="0"/>
              <a:t>poor</a:t>
            </a:r>
          </a:p>
        </p:txBody>
      </p:sp>
      <p:sp>
        <p:nvSpPr>
          <p:cNvPr id="37" name="TextBox 36">
            <a:extLst>
              <a:ext uri="{FF2B5EF4-FFF2-40B4-BE49-F238E27FC236}">
                <a16:creationId xmlns:a16="http://schemas.microsoft.com/office/drawing/2014/main" id="{413478D5-B654-9047-10B4-EC0A70F651D0}"/>
              </a:ext>
            </a:extLst>
          </p:cNvPr>
          <p:cNvSpPr txBox="1"/>
          <p:nvPr/>
        </p:nvSpPr>
        <p:spPr>
          <a:xfrm>
            <a:off x="6377031" y="4674093"/>
            <a:ext cx="665567" cy="276999"/>
          </a:xfrm>
          <a:prstGeom prst="rect">
            <a:avLst/>
          </a:prstGeom>
          <a:noFill/>
        </p:spPr>
        <p:txBody>
          <a:bodyPr wrap="none" rtlCol="0">
            <a:spAutoFit/>
          </a:bodyPr>
          <a:lstStyle/>
          <a:p>
            <a:r>
              <a:rPr lang="en-US" sz="1200" dirty="0"/>
              <a:t>Cinema</a:t>
            </a:r>
          </a:p>
        </p:txBody>
      </p:sp>
      <p:cxnSp>
        <p:nvCxnSpPr>
          <p:cNvPr id="38" name="Straight Connector 37">
            <a:extLst>
              <a:ext uri="{FF2B5EF4-FFF2-40B4-BE49-F238E27FC236}">
                <a16:creationId xmlns:a16="http://schemas.microsoft.com/office/drawing/2014/main" id="{47C28877-926B-EAED-14B3-842E1C1F981A}"/>
              </a:ext>
            </a:extLst>
          </p:cNvPr>
          <p:cNvCxnSpPr/>
          <p:nvPr/>
        </p:nvCxnSpPr>
        <p:spPr bwMode="auto">
          <a:xfrm>
            <a:off x="7103961" y="4108783"/>
            <a:ext cx="528824" cy="533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96670DCF-0343-6C3C-462E-D9644856B90A}"/>
              </a:ext>
            </a:extLst>
          </p:cNvPr>
          <p:cNvSpPr txBox="1"/>
          <p:nvPr/>
        </p:nvSpPr>
        <p:spPr>
          <a:xfrm>
            <a:off x="7352731" y="4188897"/>
            <a:ext cx="425116" cy="276999"/>
          </a:xfrm>
          <a:prstGeom prst="rect">
            <a:avLst/>
          </a:prstGeom>
          <a:noFill/>
        </p:spPr>
        <p:txBody>
          <a:bodyPr wrap="none" rtlCol="0">
            <a:spAutoFit/>
          </a:bodyPr>
          <a:lstStyle/>
          <a:p>
            <a:r>
              <a:rPr lang="en-US" sz="1200" dirty="0"/>
              <a:t>rich</a:t>
            </a:r>
          </a:p>
        </p:txBody>
      </p:sp>
      <p:sp>
        <p:nvSpPr>
          <p:cNvPr id="45" name="TextBox 44">
            <a:extLst>
              <a:ext uri="{FF2B5EF4-FFF2-40B4-BE49-F238E27FC236}">
                <a16:creationId xmlns:a16="http://schemas.microsoft.com/office/drawing/2014/main" id="{10B673C7-0D2B-569B-A8B2-8269D489CDDE}"/>
              </a:ext>
            </a:extLst>
          </p:cNvPr>
          <p:cNvSpPr txBox="1"/>
          <p:nvPr/>
        </p:nvSpPr>
        <p:spPr>
          <a:xfrm>
            <a:off x="7368373" y="4667841"/>
            <a:ext cx="625492" cy="276999"/>
          </a:xfrm>
          <a:prstGeom prst="rect">
            <a:avLst/>
          </a:prstGeom>
          <a:noFill/>
        </p:spPr>
        <p:txBody>
          <a:bodyPr wrap="none" rtlCol="0">
            <a:spAutoFit/>
          </a:bodyPr>
          <a:lstStyle/>
          <a:p>
            <a:r>
              <a:rPr lang="en-US" sz="1200" dirty="0"/>
              <a:t>Stay In</a:t>
            </a:r>
          </a:p>
        </p:txBody>
      </p:sp>
    </p:spTree>
    <p:extLst>
      <p:ext uri="{BB962C8B-B14F-4D97-AF65-F5344CB8AC3E}">
        <p14:creationId xmlns:p14="http://schemas.microsoft.com/office/powerpoint/2010/main" val="240997877"/>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419079-D4DF-C692-642E-AE634E8F3BBF}"/>
              </a:ext>
            </a:extLst>
          </p:cNvPr>
          <p:cNvSpPr>
            <a:spLocks noGrp="1" noChangeArrowheads="1"/>
          </p:cNvSpPr>
          <p:nvPr>
            <p:ph type="title"/>
          </p:nvPr>
        </p:nvSpPr>
        <p:spPr/>
        <p:txBody>
          <a:bodyPr/>
          <a:lstStyle/>
          <a:p>
            <a:r>
              <a:rPr lang="en-US" altLang="en-US"/>
              <a:t>Designing a Robot (Example)</a:t>
            </a:r>
          </a:p>
        </p:txBody>
      </p:sp>
      <p:sp>
        <p:nvSpPr>
          <p:cNvPr id="57347" name="Rectangle 3">
            <a:extLst>
              <a:ext uri="{FF2B5EF4-FFF2-40B4-BE49-F238E27FC236}">
                <a16:creationId xmlns:a16="http://schemas.microsoft.com/office/drawing/2014/main" id="{4D32075C-F9FB-9DE4-005C-C56F36B36CA0}"/>
              </a:ext>
            </a:extLst>
          </p:cNvPr>
          <p:cNvSpPr>
            <a:spLocks noGrp="1" noChangeArrowheads="1"/>
          </p:cNvSpPr>
          <p:nvPr>
            <p:ph type="body" idx="1"/>
          </p:nvPr>
        </p:nvSpPr>
        <p:spPr/>
        <p:txBody>
          <a:bodyPr/>
          <a:lstStyle/>
          <a:p>
            <a:r>
              <a:rPr lang="en-US" altLang="en-US" dirty="0"/>
              <a:t>Drive robot around with human decisions and collect the data (Training Data)</a:t>
            </a:r>
          </a:p>
          <a:p>
            <a:r>
              <a:rPr lang="en-US" altLang="en-US" dirty="0"/>
              <a:t>Left Sensor, Right Sensor, Turn angle</a:t>
            </a:r>
          </a:p>
        </p:txBody>
      </p:sp>
      <p:pic>
        <p:nvPicPr>
          <p:cNvPr id="57348" name="Picture 4">
            <a:extLst>
              <a:ext uri="{FF2B5EF4-FFF2-40B4-BE49-F238E27FC236}">
                <a16:creationId xmlns:a16="http://schemas.microsoft.com/office/drawing/2014/main" id="{750F0109-9E20-CAF4-7113-ED8677775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2" y="3727939"/>
            <a:ext cx="2743200" cy="294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E123EC05-AADF-3C6E-53DF-3970CCDB6481}"/>
              </a:ext>
            </a:extLst>
          </p:cNvPr>
          <p:cNvPicPr>
            <a:picLocks noChangeAspect="1"/>
          </p:cNvPicPr>
          <p:nvPr/>
        </p:nvPicPr>
        <p:blipFill>
          <a:blip r:embed="rId3"/>
          <a:stretch>
            <a:fillRect/>
          </a:stretch>
        </p:blipFill>
        <p:spPr>
          <a:xfrm>
            <a:off x="738171" y="3819505"/>
            <a:ext cx="2233629" cy="2762270"/>
          </a:xfrm>
          <a:prstGeom prst="rect">
            <a:avLst/>
          </a:prstGeom>
        </p:spPr>
      </p:pic>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For creating decision trees that have continuous valued results rather than categorical</a:t>
            </a:r>
          </a:p>
          <a:p>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p:txBody>
      </p:sp>
      <p:pic>
        <p:nvPicPr>
          <p:cNvPr id="2" name="Picture 2">
            <a:extLst>
              <a:ext uri="{FF2B5EF4-FFF2-40B4-BE49-F238E27FC236}">
                <a16:creationId xmlns:a16="http://schemas.microsoft.com/office/drawing/2014/main" id="{6BCA7550-2F10-A536-42F2-C222BA208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19400"/>
            <a:ext cx="3681413" cy="36814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6FFD50-3C1B-510C-C54D-E10BF2459749}"/>
              </a:ext>
            </a:extLst>
          </p:cNvPr>
          <p:cNvSpPr txBox="1"/>
          <p:nvPr/>
        </p:nvSpPr>
        <p:spPr>
          <a:xfrm>
            <a:off x="685799" y="3505200"/>
            <a:ext cx="4090987" cy="3046988"/>
          </a:xfrm>
          <a:prstGeom prst="rect">
            <a:avLst/>
          </a:prstGeom>
          <a:noFill/>
        </p:spPr>
        <p:txBody>
          <a:bodyPr wrap="square" rtlCol="0">
            <a:spAutoFit/>
          </a:bodyPr>
          <a:lstStyle/>
          <a:p>
            <a:pPr marL="342900" indent="-342900">
              <a:buFont typeface="Arial" panose="020B0604020202020204" pitchFamily="34" charset="0"/>
              <a:buChar char="•"/>
            </a:pPr>
            <a:r>
              <a:rPr lang="en-US" altLang="en-US" sz="3200" dirty="0">
                <a:solidFill>
                  <a:srgbClr val="222222"/>
                </a:solidFill>
                <a:latin typeface="Source Sans Pro" panose="020B0503030403020204" pitchFamily="34" charset="0"/>
              </a:rPr>
              <a:t>Example:  2-D dataset of annual rental costs of office space in central New York City</a:t>
            </a:r>
          </a:p>
          <a:p>
            <a:endParaRPr lang="en-US" sz="3200" dirty="0"/>
          </a:p>
        </p:txBody>
      </p:sp>
    </p:spTree>
    <p:extLst>
      <p:ext uri="{BB962C8B-B14F-4D97-AF65-F5344CB8AC3E}">
        <p14:creationId xmlns:p14="http://schemas.microsoft.com/office/powerpoint/2010/main" val="258477943"/>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665" y="1066800"/>
            <a:ext cx="5562600" cy="609600"/>
          </a:xfrm>
        </p:spPr>
        <p:txBody>
          <a:bodyPr>
            <a:normAutofit fontScale="90000"/>
          </a:bodyPr>
          <a:lstStyle/>
          <a:p>
            <a:endParaRPr lang="en-US" dirty="0"/>
          </a:p>
        </p:txBody>
      </p:sp>
      <p:sp>
        <p:nvSpPr>
          <p:cNvPr id="4" name="Rectangle 6">
            <a:extLst>
              <a:ext uri="{FF2B5EF4-FFF2-40B4-BE49-F238E27FC236}">
                <a16:creationId xmlns:a16="http://schemas.microsoft.com/office/drawing/2014/main" id="{27DC1D99-437A-4D14-BEEE-B9530859F4F1}"/>
              </a:ext>
            </a:extLst>
          </p:cNvPr>
          <p:cNvSpPr txBox="1">
            <a:spLocks noChangeArrowheads="1"/>
          </p:cNvSpPr>
          <p:nvPr/>
        </p:nvSpPr>
        <p:spPr bwMode="auto">
          <a:xfrm>
            <a:off x="152400" y="76200"/>
            <a:ext cx="8839200" cy="533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kern="1200">
                <a:solidFill>
                  <a:schemeClr val="tx2"/>
                </a:solidFill>
                <a:latin typeface="+mj-lt"/>
                <a:ea typeface="+mj-ea"/>
                <a:cs typeface="+mj-cs"/>
              </a:defRPr>
            </a:lvl1pPr>
            <a:lvl2pPr algn="r" rtl="0" eaLnBrk="0" fontAlgn="base" hangingPunct="0">
              <a:spcBef>
                <a:spcPct val="0"/>
              </a:spcBef>
              <a:spcAft>
                <a:spcPct val="0"/>
              </a:spcAft>
              <a:defRPr sz="2800">
                <a:solidFill>
                  <a:schemeClr val="tx2"/>
                </a:solidFill>
                <a:latin typeface="Times New Roman" panose="02020603050405020304" pitchFamily="18" charset="0"/>
              </a:defRPr>
            </a:lvl2pPr>
            <a:lvl3pPr algn="r" rtl="0" eaLnBrk="0" fontAlgn="base" hangingPunct="0">
              <a:spcBef>
                <a:spcPct val="0"/>
              </a:spcBef>
              <a:spcAft>
                <a:spcPct val="0"/>
              </a:spcAft>
              <a:defRPr sz="2800">
                <a:solidFill>
                  <a:schemeClr val="tx2"/>
                </a:solidFill>
                <a:latin typeface="Times New Roman" panose="02020603050405020304" pitchFamily="18" charset="0"/>
              </a:defRPr>
            </a:lvl3pPr>
            <a:lvl4pPr algn="r" rtl="0" eaLnBrk="0" fontAlgn="base" hangingPunct="0">
              <a:spcBef>
                <a:spcPct val="0"/>
              </a:spcBef>
              <a:spcAft>
                <a:spcPct val="0"/>
              </a:spcAft>
              <a:defRPr sz="2800">
                <a:solidFill>
                  <a:schemeClr val="tx2"/>
                </a:solidFill>
                <a:latin typeface="Times New Roman" panose="02020603050405020304" pitchFamily="18" charset="0"/>
              </a:defRPr>
            </a:lvl4pPr>
            <a:lvl5pPr algn="r" rtl="0" eaLnBrk="0" fontAlgn="base" hangingPunct="0">
              <a:spcBef>
                <a:spcPct val="0"/>
              </a:spcBef>
              <a:spcAft>
                <a:spcPct val="0"/>
              </a:spcAft>
              <a:defRPr sz="2800">
                <a:solidFill>
                  <a:schemeClr val="tx2"/>
                </a:solidFill>
                <a:latin typeface="Times New Roman" panose="02020603050405020304" pitchFamily="18" charset="0"/>
              </a:defRPr>
            </a:lvl5pPr>
            <a:lvl6pPr marL="457200" algn="r" rtl="0" fontAlgn="base">
              <a:spcBef>
                <a:spcPct val="0"/>
              </a:spcBef>
              <a:spcAft>
                <a:spcPct val="0"/>
              </a:spcAft>
              <a:defRPr sz="2800">
                <a:solidFill>
                  <a:schemeClr val="tx2"/>
                </a:solidFill>
                <a:latin typeface="Times New Roman" panose="02020603050405020304" pitchFamily="18" charset="0"/>
              </a:defRPr>
            </a:lvl6pPr>
            <a:lvl7pPr marL="914400" algn="r" rtl="0" fontAlgn="base">
              <a:spcBef>
                <a:spcPct val="0"/>
              </a:spcBef>
              <a:spcAft>
                <a:spcPct val="0"/>
              </a:spcAft>
              <a:defRPr sz="2800">
                <a:solidFill>
                  <a:schemeClr val="tx2"/>
                </a:solidFill>
                <a:latin typeface="Times New Roman" panose="02020603050405020304" pitchFamily="18" charset="0"/>
              </a:defRPr>
            </a:lvl7pPr>
            <a:lvl8pPr marL="1371600" algn="r" rtl="0" fontAlgn="base">
              <a:spcBef>
                <a:spcPct val="0"/>
              </a:spcBef>
              <a:spcAft>
                <a:spcPct val="0"/>
              </a:spcAft>
              <a:defRPr sz="2800">
                <a:solidFill>
                  <a:schemeClr val="tx2"/>
                </a:solidFill>
                <a:latin typeface="Times New Roman" panose="02020603050405020304" pitchFamily="18" charset="0"/>
              </a:defRPr>
            </a:lvl8pPr>
            <a:lvl9pPr marL="1828800" algn="r" rtl="0" fontAlgn="base">
              <a:spcBef>
                <a:spcPct val="0"/>
              </a:spcBef>
              <a:spcAft>
                <a:spcPct val="0"/>
              </a:spcAft>
              <a:defRPr sz="2800">
                <a:solidFill>
                  <a:schemeClr val="tx2"/>
                </a:solidFill>
                <a:latin typeface="Times New Roman" panose="02020603050405020304" pitchFamily="18" charset="0"/>
              </a:defRPr>
            </a:lvl9pPr>
          </a:lstStyle>
          <a:p>
            <a:pPr algn="ctr" eaLnBrk="1" hangingPunct="1"/>
            <a:r>
              <a:rPr lang="en-US" dirty="0">
                <a:solidFill>
                  <a:schemeClr val="bg1"/>
                </a:solidFill>
              </a:rPr>
              <a:t>Machine Learning</a:t>
            </a:r>
            <a:endParaRPr lang="en-US" altLang="en-US" dirty="0">
              <a:solidFill>
                <a:schemeClr val="bg1"/>
              </a:solidFill>
            </a:endParaRPr>
          </a:p>
        </p:txBody>
      </p:sp>
      <p:sp>
        <p:nvSpPr>
          <p:cNvPr id="5" name="Content Placeholder 4">
            <a:extLst>
              <a:ext uri="{FF2B5EF4-FFF2-40B4-BE49-F238E27FC236}">
                <a16:creationId xmlns:a16="http://schemas.microsoft.com/office/drawing/2014/main" id="{04B08261-12AB-4CCA-AF00-C77F7D4D0654}"/>
              </a:ext>
            </a:extLst>
          </p:cNvPr>
          <p:cNvSpPr>
            <a:spLocks noGrp="1"/>
          </p:cNvSpPr>
          <p:nvPr>
            <p:ph idx="1"/>
          </p:nvPr>
        </p:nvSpPr>
        <p:spPr/>
        <p:txBody>
          <a:bodyPr/>
          <a:lstStyle/>
          <a:p>
            <a:endParaRPr lang="en-US" dirty="0"/>
          </a:p>
        </p:txBody>
      </p:sp>
      <p:pic>
        <p:nvPicPr>
          <p:cNvPr id="6" name="Picture 2" descr="Supervised/unsupervised learning with applications source me conferences">
            <a:extLst>
              <a:ext uri="{FF2B5EF4-FFF2-40B4-BE49-F238E27FC236}">
                <a16:creationId xmlns:a16="http://schemas.microsoft.com/office/drawing/2014/main" id="{C385594A-BE53-8125-69AD-BF10E53FE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8179510" cy="58483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67F40C-6C01-C3C0-9ED5-0F1C2C1F516A}"/>
              </a:ext>
            </a:extLst>
          </p:cNvPr>
          <p:cNvSpPr/>
          <p:nvPr/>
        </p:nvSpPr>
        <p:spPr>
          <a:xfrm>
            <a:off x="5638800" y="2171700"/>
            <a:ext cx="1371600" cy="1219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35575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Linear Fit – least squares regression</a:t>
            </a:r>
          </a:p>
          <a:p>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p:txBody>
      </p:sp>
      <p:pic>
        <p:nvPicPr>
          <p:cNvPr id="5122" name="Picture 2">
            <a:extLst>
              <a:ext uri="{FF2B5EF4-FFF2-40B4-BE49-F238E27FC236}">
                <a16:creationId xmlns:a16="http://schemas.microsoft.com/office/drawing/2014/main" id="{4C428ADB-4572-29B6-4336-B3A85987A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293" y="2218644"/>
            <a:ext cx="4443413" cy="444341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1609349B-16C4-D3DE-64F5-24B139C09D5C}"/>
              </a:ext>
            </a:extLst>
          </p:cNvPr>
          <p:cNvSpPr/>
          <p:nvPr/>
        </p:nvSpPr>
        <p:spPr bwMode="auto">
          <a:xfrm>
            <a:off x="5791200" y="3505200"/>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5" name="Oval 4">
            <a:extLst>
              <a:ext uri="{FF2B5EF4-FFF2-40B4-BE49-F238E27FC236}">
                <a16:creationId xmlns:a16="http://schemas.microsoft.com/office/drawing/2014/main" id="{9B524EB6-0D88-23AF-9372-64440F32FEF2}"/>
              </a:ext>
            </a:extLst>
          </p:cNvPr>
          <p:cNvSpPr/>
          <p:nvPr/>
        </p:nvSpPr>
        <p:spPr bwMode="auto">
          <a:xfrm>
            <a:off x="2971800" y="5957887"/>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373986330"/>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Regression Trees (decision tree with continuous output)</a:t>
            </a:r>
          </a:p>
          <a:p>
            <a:endParaRPr lang="en-US" altLang="en-US" dirty="0">
              <a:solidFill>
                <a:srgbClr val="222222"/>
              </a:solidFill>
              <a:latin typeface="Source Sans Pro" panose="020B0503030403020204" pitchFamily="34" charset="0"/>
            </a:endParaRPr>
          </a:p>
          <a:p>
            <a:endParaRPr lang="en-US" altLang="en-US" dirty="0">
              <a:solidFill>
                <a:srgbClr val="222222"/>
              </a:solidFill>
              <a:latin typeface="Source Sans Pro" panose="020B0503030403020204" pitchFamily="34" charset="0"/>
            </a:endParaRPr>
          </a:p>
        </p:txBody>
      </p:sp>
      <p:pic>
        <p:nvPicPr>
          <p:cNvPr id="6146" name="Picture 2">
            <a:extLst>
              <a:ext uri="{FF2B5EF4-FFF2-40B4-BE49-F238E27FC236}">
                <a16:creationId xmlns:a16="http://schemas.microsoft.com/office/drawing/2014/main" id="{6A816C15-7480-B624-A1A1-B4B58E38F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92185"/>
            <a:ext cx="4065814" cy="406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60762"/>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Content Placeholder 1">
            <a:extLst>
              <a:ext uri="{FF2B5EF4-FFF2-40B4-BE49-F238E27FC236}">
                <a16:creationId xmlns:a16="http://schemas.microsoft.com/office/drawing/2014/main" id="{DEABEF24-BCF6-191E-DC6B-D08867F8A0F1}"/>
              </a:ext>
            </a:extLst>
          </p:cNvPr>
          <p:cNvSpPr>
            <a:spLocks noGrp="1"/>
          </p:cNvSpPr>
          <p:nvPr>
            <p:ph idx="1"/>
          </p:nvPr>
        </p:nvSpPr>
        <p:spPr>
          <a:xfrm>
            <a:off x="381000" y="1900577"/>
            <a:ext cx="3048000" cy="4114800"/>
          </a:xfrm>
        </p:spPr>
        <p:txBody>
          <a:bodyPr/>
          <a:lstStyle/>
          <a:p>
            <a:r>
              <a:rPr lang="en-US" sz="2800" dirty="0"/>
              <a:t>If we guessed a split at 68 sq. ft, the average price of all those to the left (below) is shown in red</a:t>
            </a:r>
          </a:p>
          <a:p>
            <a:r>
              <a:rPr lang="en-US" sz="2800" dirty="0"/>
              <a:t>Not a good split</a:t>
            </a:r>
          </a:p>
        </p:txBody>
      </p:sp>
      <p:pic>
        <p:nvPicPr>
          <p:cNvPr id="7170" name="Picture 2">
            <a:extLst>
              <a:ext uri="{FF2B5EF4-FFF2-40B4-BE49-F238E27FC236}">
                <a16:creationId xmlns:a16="http://schemas.microsoft.com/office/drawing/2014/main" id="{CA5C63C9-AE27-F03F-CE5B-931BEFAA2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71600"/>
            <a:ext cx="5129213" cy="51292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9B75B640-5189-7BC9-BC8A-E01727EFDDD5}"/>
              </a:ext>
            </a:extLst>
          </p:cNvPr>
          <p:cNvSpPr/>
          <p:nvPr/>
        </p:nvSpPr>
        <p:spPr bwMode="auto">
          <a:xfrm>
            <a:off x="3505200" y="4319176"/>
            <a:ext cx="939169" cy="304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rPr>
              <a:t>$115,844</a:t>
            </a:r>
          </a:p>
        </p:txBody>
      </p:sp>
    </p:spTree>
    <p:extLst>
      <p:ext uri="{BB962C8B-B14F-4D97-AF65-F5344CB8AC3E}">
        <p14:creationId xmlns:p14="http://schemas.microsoft.com/office/powerpoint/2010/main" val="28559912"/>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Content Placeholder 1">
            <a:extLst>
              <a:ext uri="{FF2B5EF4-FFF2-40B4-BE49-F238E27FC236}">
                <a16:creationId xmlns:a16="http://schemas.microsoft.com/office/drawing/2014/main" id="{DEABEF24-BCF6-191E-DC6B-D08867F8A0F1}"/>
              </a:ext>
            </a:extLst>
          </p:cNvPr>
          <p:cNvSpPr>
            <a:spLocks noGrp="1"/>
          </p:cNvSpPr>
          <p:nvPr>
            <p:ph idx="1"/>
          </p:nvPr>
        </p:nvSpPr>
        <p:spPr>
          <a:xfrm>
            <a:off x="381000" y="1900577"/>
            <a:ext cx="3048000" cy="4114800"/>
          </a:xfrm>
        </p:spPr>
        <p:txBody>
          <a:bodyPr/>
          <a:lstStyle/>
          <a:p>
            <a:r>
              <a:rPr lang="en-US" sz="2800" dirty="0"/>
              <a:t>If we guessed a split at 68 sq. ft, the average price of all those to the right (above) is shown in red</a:t>
            </a:r>
          </a:p>
          <a:p>
            <a:r>
              <a:rPr lang="en-US" sz="2800" dirty="0"/>
              <a:t>Total error is the sum or all error over all points</a:t>
            </a:r>
          </a:p>
        </p:txBody>
      </p:sp>
      <p:pic>
        <p:nvPicPr>
          <p:cNvPr id="7170" name="Picture 2">
            <a:extLst>
              <a:ext uri="{FF2B5EF4-FFF2-40B4-BE49-F238E27FC236}">
                <a16:creationId xmlns:a16="http://schemas.microsoft.com/office/drawing/2014/main" id="{CA5C63C9-AE27-F03F-CE5B-931BEFAA2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E7DD794-5E3C-1491-F4E4-483170A84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130" y="2372066"/>
            <a:ext cx="4399870" cy="43998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838FFCB-B44F-0C46-F63E-6F1E7CE5E79D}"/>
              </a:ext>
            </a:extLst>
          </p:cNvPr>
          <p:cNvSpPr/>
          <p:nvPr/>
        </p:nvSpPr>
        <p:spPr bwMode="auto">
          <a:xfrm>
            <a:off x="7703545" y="3200400"/>
            <a:ext cx="939169" cy="304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rPr>
              <a:t>$136,215</a:t>
            </a:r>
          </a:p>
        </p:txBody>
      </p:sp>
    </p:spTree>
    <p:extLst>
      <p:ext uri="{BB962C8B-B14F-4D97-AF65-F5344CB8AC3E}">
        <p14:creationId xmlns:p14="http://schemas.microsoft.com/office/powerpoint/2010/main" val="3063449021"/>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pic>
        <p:nvPicPr>
          <p:cNvPr id="7170" name="Picture 2">
            <a:extLst>
              <a:ext uri="{FF2B5EF4-FFF2-40B4-BE49-F238E27FC236}">
                <a16:creationId xmlns:a16="http://schemas.microsoft.com/office/drawing/2014/main" id="{CA5C63C9-AE27-F03F-CE5B-931BEFAA2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65" y="152400"/>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E7DD794-5E3C-1491-F4E4-483170A84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836" y="152399"/>
            <a:ext cx="2257763" cy="2257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51116C-83D6-725C-C2B4-C81A0167832A}"/>
              </a:ext>
            </a:extLst>
          </p:cNvPr>
          <p:cNvSpPr txBox="1"/>
          <p:nvPr/>
        </p:nvSpPr>
        <p:spPr>
          <a:xfrm>
            <a:off x="3733800" y="2590800"/>
            <a:ext cx="838200" cy="461665"/>
          </a:xfrm>
          <a:prstGeom prst="rect">
            <a:avLst/>
          </a:prstGeom>
          <a:noFill/>
          <a:ln>
            <a:solidFill>
              <a:schemeClr val="tx1"/>
            </a:solidFill>
          </a:ln>
        </p:spPr>
        <p:txBody>
          <a:bodyPr wrap="square" rtlCol="0">
            <a:spAutoFit/>
          </a:bodyPr>
          <a:lstStyle/>
          <a:p>
            <a:r>
              <a:rPr lang="en-US" dirty="0"/>
              <a:t>Area</a:t>
            </a:r>
          </a:p>
        </p:txBody>
      </p:sp>
      <p:cxnSp>
        <p:nvCxnSpPr>
          <p:cNvPr id="6" name="Straight Connector 5">
            <a:extLst>
              <a:ext uri="{FF2B5EF4-FFF2-40B4-BE49-F238E27FC236}">
                <a16:creationId xmlns:a16="http://schemas.microsoft.com/office/drawing/2014/main" id="{DA7B4E1C-D997-4D99-36D1-6A0318D0FCC8}"/>
              </a:ext>
            </a:extLst>
          </p:cNvPr>
          <p:cNvCxnSpPr>
            <a:stCxn id="4" idx="2"/>
          </p:cNvCxnSpPr>
          <p:nvPr/>
        </p:nvCxnSpPr>
        <p:spPr bwMode="auto">
          <a:xfrm flipH="1">
            <a:off x="3124200" y="3052465"/>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3DA2BD4A-52F5-687A-1A31-4A5CE9BE43F2}"/>
              </a:ext>
            </a:extLst>
          </p:cNvPr>
          <p:cNvCxnSpPr>
            <a:stCxn id="4" idx="2"/>
          </p:cNvCxnSpPr>
          <p:nvPr/>
        </p:nvCxnSpPr>
        <p:spPr bwMode="auto">
          <a:xfrm>
            <a:off x="4152900" y="3052465"/>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D6D13F0B-7A8B-95BD-3D2A-ACF9A3C4F955}"/>
              </a:ext>
            </a:extLst>
          </p:cNvPr>
          <p:cNvSpPr txBox="1"/>
          <p:nvPr/>
        </p:nvSpPr>
        <p:spPr>
          <a:xfrm>
            <a:off x="2667000" y="3198166"/>
            <a:ext cx="665567" cy="461665"/>
          </a:xfrm>
          <a:prstGeom prst="rect">
            <a:avLst/>
          </a:prstGeom>
          <a:noFill/>
        </p:spPr>
        <p:txBody>
          <a:bodyPr wrap="none" rtlCol="0">
            <a:spAutoFit/>
          </a:bodyPr>
          <a:lstStyle/>
          <a:p>
            <a:r>
              <a:rPr lang="en-US" dirty="0"/>
              <a:t>&lt;68</a:t>
            </a:r>
          </a:p>
        </p:txBody>
      </p:sp>
      <p:sp>
        <p:nvSpPr>
          <p:cNvPr id="12" name="TextBox 11">
            <a:extLst>
              <a:ext uri="{FF2B5EF4-FFF2-40B4-BE49-F238E27FC236}">
                <a16:creationId xmlns:a16="http://schemas.microsoft.com/office/drawing/2014/main" id="{C48CA6AB-3636-3D4F-6D75-D9629D9456AA}"/>
              </a:ext>
            </a:extLst>
          </p:cNvPr>
          <p:cNvSpPr txBox="1"/>
          <p:nvPr/>
        </p:nvSpPr>
        <p:spPr>
          <a:xfrm>
            <a:off x="4876800" y="3198167"/>
            <a:ext cx="838691" cy="461665"/>
          </a:xfrm>
          <a:prstGeom prst="rect">
            <a:avLst/>
          </a:prstGeom>
          <a:noFill/>
        </p:spPr>
        <p:txBody>
          <a:bodyPr wrap="none" rtlCol="0">
            <a:spAutoFit/>
          </a:bodyPr>
          <a:lstStyle/>
          <a:p>
            <a:r>
              <a:rPr lang="en-US" dirty="0"/>
              <a:t>&gt;=68</a:t>
            </a:r>
          </a:p>
        </p:txBody>
      </p:sp>
      <p:sp>
        <p:nvSpPr>
          <p:cNvPr id="13" name="Rectangle: Rounded Corners 12">
            <a:extLst>
              <a:ext uri="{FF2B5EF4-FFF2-40B4-BE49-F238E27FC236}">
                <a16:creationId xmlns:a16="http://schemas.microsoft.com/office/drawing/2014/main" id="{0445D640-3EE7-92AF-0BA1-9B7E39A083E8}"/>
              </a:ext>
            </a:extLst>
          </p:cNvPr>
          <p:cNvSpPr/>
          <p:nvPr/>
        </p:nvSpPr>
        <p:spPr bwMode="auto">
          <a:xfrm>
            <a:off x="2448265" y="3962400"/>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$115,844</a:t>
            </a:r>
          </a:p>
        </p:txBody>
      </p:sp>
      <p:sp>
        <p:nvSpPr>
          <p:cNvPr id="14" name="Rectangle: Rounded Corners 13">
            <a:extLst>
              <a:ext uri="{FF2B5EF4-FFF2-40B4-BE49-F238E27FC236}">
                <a16:creationId xmlns:a16="http://schemas.microsoft.com/office/drawing/2014/main" id="{CF3886E7-8426-79A4-BE31-95351367377B}"/>
              </a:ext>
            </a:extLst>
          </p:cNvPr>
          <p:cNvSpPr/>
          <p:nvPr/>
        </p:nvSpPr>
        <p:spPr bwMode="auto">
          <a:xfrm>
            <a:off x="4404292" y="3962400"/>
            <a:ext cx="12093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$136,215</a:t>
            </a:r>
          </a:p>
        </p:txBody>
      </p:sp>
      <p:sp>
        <p:nvSpPr>
          <p:cNvPr id="17" name="TextBox 16">
            <a:extLst>
              <a:ext uri="{FF2B5EF4-FFF2-40B4-BE49-F238E27FC236}">
                <a16:creationId xmlns:a16="http://schemas.microsoft.com/office/drawing/2014/main" id="{8A4930CD-B085-A5A8-4EB4-662273CAC65A}"/>
              </a:ext>
            </a:extLst>
          </p:cNvPr>
          <p:cNvSpPr txBox="1"/>
          <p:nvPr/>
        </p:nvSpPr>
        <p:spPr>
          <a:xfrm>
            <a:off x="1219200" y="5410200"/>
            <a:ext cx="6930102" cy="461665"/>
          </a:xfrm>
          <a:prstGeom prst="rect">
            <a:avLst/>
          </a:prstGeom>
          <a:noFill/>
        </p:spPr>
        <p:txBody>
          <a:bodyPr wrap="none" rtlCol="0">
            <a:spAutoFit/>
          </a:bodyPr>
          <a:lstStyle/>
          <a:p>
            <a:r>
              <a:rPr lang="en-US" dirty="0"/>
              <a:t>This would be the one-split tree, resulting in high error</a:t>
            </a:r>
          </a:p>
        </p:txBody>
      </p:sp>
    </p:spTree>
    <p:extLst>
      <p:ext uri="{BB962C8B-B14F-4D97-AF65-F5344CB8AC3E}">
        <p14:creationId xmlns:p14="http://schemas.microsoft.com/office/powerpoint/2010/main" val="1559674182"/>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pic>
        <p:nvPicPr>
          <p:cNvPr id="9218" name="Picture 2">
            <a:extLst>
              <a:ext uri="{FF2B5EF4-FFF2-40B4-BE49-F238E27FC236}">
                <a16:creationId xmlns:a16="http://schemas.microsoft.com/office/drawing/2014/main" id="{2428ED68-3A97-B6DE-6B8B-94EF612E1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4976813"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766D88-4FF7-DB66-AEBC-39BB1E64A77D}"/>
              </a:ext>
            </a:extLst>
          </p:cNvPr>
          <p:cNvSpPr txBox="1"/>
          <p:nvPr/>
        </p:nvSpPr>
        <p:spPr>
          <a:xfrm>
            <a:off x="228600" y="2057400"/>
            <a:ext cx="3276600" cy="3785652"/>
          </a:xfrm>
          <a:prstGeom prst="rect">
            <a:avLst/>
          </a:prstGeom>
          <a:noFill/>
        </p:spPr>
        <p:txBody>
          <a:bodyPr wrap="square" rtlCol="0">
            <a:spAutoFit/>
          </a:bodyPr>
          <a:lstStyle/>
          <a:p>
            <a:pPr marL="342900" indent="-342900">
              <a:buFont typeface="Arial" panose="020B0604020202020204" pitchFamily="34" charset="0"/>
              <a:buChar char="•"/>
            </a:pPr>
            <a:r>
              <a:rPr lang="en-US" dirty="0"/>
              <a:t>Iterate through all possible splits (sq. ft) and calculate the total error.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are looking for the split with the least total error</a:t>
            </a:r>
          </a:p>
          <a:p>
            <a:pPr marL="800100" lvl="1" indent="-342900">
              <a:buFont typeface="Arial" panose="020B0604020202020204" pitchFamily="34" charset="0"/>
              <a:buChar char="•"/>
            </a:pPr>
            <a:r>
              <a:rPr lang="en-US" dirty="0"/>
              <a:t>Absolute error</a:t>
            </a:r>
          </a:p>
          <a:p>
            <a:pPr marL="800100" lvl="1" indent="-342900">
              <a:buFont typeface="Arial" panose="020B0604020202020204" pitchFamily="34" charset="0"/>
              <a:buChar char="•"/>
            </a:pPr>
            <a:r>
              <a:rPr lang="en-US" dirty="0"/>
              <a:t>Squared error</a:t>
            </a:r>
          </a:p>
        </p:txBody>
      </p:sp>
      <p:sp>
        <p:nvSpPr>
          <p:cNvPr id="3" name="TextBox 2">
            <a:extLst>
              <a:ext uri="{FF2B5EF4-FFF2-40B4-BE49-F238E27FC236}">
                <a16:creationId xmlns:a16="http://schemas.microsoft.com/office/drawing/2014/main" id="{5F6EDFF9-1289-0736-7DCD-3ADB54411280}"/>
              </a:ext>
            </a:extLst>
          </p:cNvPr>
          <p:cNvSpPr txBox="1"/>
          <p:nvPr/>
        </p:nvSpPr>
        <p:spPr>
          <a:xfrm>
            <a:off x="3459766" y="6360277"/>
            <a:ext cx="5673348" cy="461665"/>
          </a:xfrm>
          <a:prstGeom prst="rect">
            <a:avLst/>
          </a:prstGeom>
          <a:noFill/>
        </p:spPr>
        <p:txBody>
          <a:bodyPr wrap="none" rtlCol="0">
            <a:spAutoFit/>
          </a:bodyPr>
          <a:lstStyle/>
          <a:p>
            <a:r>
              <a:rPr lang="en-US" dirty="0"/>
              <a:t>An iteration of searching for an optimal split</a:t>
            </a:r>
          </a:p>
        </p:txBody>
      </p:sp>
    </p:spTree>
    <p:extLst>
      <p:ext uri="{BB962C8B-B14F-4D97-AF65-F5344CB8AC3E}">
        <p14:creationId xmlns:p14="http://schemas.microsoft.com/office/powerpoint/2010/main" val="3988135346"/>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3" name="TextBox 2">
            <a:extLst>
              <a:ext uri="{FF2B5EF4-FFF2-40B4-BE49-F238E27FC236}">
                <a16:creationId xmlns:a16="http://schemas.microsoft.com/office/drawing/2014/main" id="{5F6EDFF9-1289-0736-7DCD-3ADB54411280}"/>
              </a:ext>
            </a:extLst>
          </p:cNvPr>
          <p:cNvSpPr txBox="1"/>
          <p:nvPr/>
        </p:nvSpPr>
        <p:spPr>
          <a:xfrm>
            <a:off x="1752600" y="6019800"/>
            <a:ext cx="5145961" cy="461665"/>
          </a:xfrm>
          <a:prstGeom prst="rect">
            <a:avLst/>
          </a:prstGeom>
          <a:noFill/>
        </p:spPr>
        <p:txBody>
          <a:bodyPr wrap="none" rtlCol="0">
            <a:spAutoFit/>
          </a:bodyPr>
          <a:lstStyle/>
          <a:p>
            <a:r>
              <a:rPr lang="en-US" dirty="0"/>
              <a:t>Error as a function of each possible split</a:t>
            </a:r>
          </a:p>
        </p:txBody>
      </p:sp>
      <p:pic>
        <p:nvPicPr>
          <p:cNvPr id="10242" name="Picture 2">
            <a:extLst>
              <a:ext uri="{FF2B5EF4-FFF2-40B4-BE49-F238E27FC236}">
                <a16:creationId xmlns:a16="http://schemas.microsoft.com/office/drawing/2014/main" id="{6FE8A548-6331-9A89-ECAE-1A1F80F89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4800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2BBB7E0-38BA-7A56-B595-23DA5BAA8530}"/>
              </a:ext>
            </a:extLst>
          </p:cNvPr>
          <p:cNvSpPr/>
          <p:nvPr/>
        </p:nvSpPr>
        <p:spPr bwMode="auto">
          <a:xfrm>
            <a:off x="3657600" y="5105400"/>
            <a:ext cx="990600" cy="533400"/>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34721C44-649E-23E9-D47E-1B0F2961EFFB}"/>
              </a:ext>
            </a:extLst>
          </p:cNvPr>
          <p:cNvSpPr txBox="1"/>
          <p:nvPr/>
        </p:nvSpPr>
        <p:spPr>
          <a:xfrm>
            <a:off x="7016945" y="3810000"/>
            <a:ext cx="1676400" cy="1938992"/>
          </a:xfrm>
          <a:prstGeom prst="rect">
            <a:avLst/>
          </a:prstGeom>
          <a:noFill/>
        </p:spPr>
        <p:txBody>
          <a:bodyPr wrap="square" rtlCol="0">
            <a:spAutoFit/>
          </a:bodyPr>
          <a:lstStyle/>
          <a:p>
            <a:r>
              <a:rPr lang="en-US" dirty="0"/>
              <a:t>Between 55 and 59 produce optimal results</a:t>
            </a:r>
          </a:p>
        </p:txBody>
      </p:sp>
      <p:cxnSp>
        <p:nvCxnSpPr>
          <p:cNvPr id="7" name="Straight Arrow Connector 6">
            <a:extLst>
              <a:ext uri="{FF2B5EF4-FFF2-40B4-BE49-F238E27FC236}">
                <a16:creationId xmlns:a16="http://schemas.microsoft.com/office/drawing/2014/main" id="{1DEF4FD8-780B-4326-0E7A-BC05C814592D}"/>
              </a:ext>
            </a:extLst>
          </p:cNvPr>
          <p:cNvCxnSpPr/>
          <p:nvPr/>
        </p:nvCxnSpPr>
        <p:spPr bwMode="auto">
          <a:xfrm flipH="1">
            <a:off x="4572000" y="4419600"/>
            <a:ext cx="2438400" cy="914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79301218"/>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3" name="TextBox 2">
            <a:extLst>
              <a:ext uri="{FF2B5EF4-FFF2-40B4-BE49-F238E27FC236}">
                <a16:creationId xmlns:a16="http://schemas.microsoft.com/office/drawing/2014/main" id="{5F6EDFF9-1289-0736-7DCD-3ADB54411280}"/>
              </a:ext>
            </a:extLst>
          </p:cNvPr>
          <p:cNvSpPr txBox="1"/>
          <p:nvPr/>
        </p:nvSpPr>
        <p:spPr>
          <a:xfrm>
            <a:off x="2209800" y="6019800"/>
            <a:ext cx="4921540" cy="461665"/>
          </a:xfrm>
          <a:prstGeom prst="rect">
            <a:avLst/>
          </a:prstGeom>
          <a:noFill/>
        </p:spPr>
        <p:txBody>
          <a:bodyPr wrap="none" rtlCol="0">
            <a:spAutoFit/>
          </a:bodyPr>
          <a:lstStyle/>
          <a:p>
            <a:r>
              <a:rPr lang="en-US" dirty="0"/>
              <a:t>Optimal Split and the predicted results</a:t>
            </a:r>
          </a:p>
        </p:txBody>
      </p:sp>
      <p:pic>
        <p:nvPicPr>
          <p:cNvPr id="11266" name="Picture 2">
            <a:extLst>
              <a:ext uri="{FF2B5EF4-FFF2-40B4-BE49-F238E27FC236}">
                <a16:creationId xmlns:a16="http://schemas.microsoft.com/office/drawing/2014/main" id="{49076DF7-82D2-573E-43C4-DB66CE67E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46" y="1295400"/>
            <a:ext cx="4519613" cy="45196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1AD890-3748-0E8E-A4F3-8BCF75A2E9E4}"/>
              </a:ext>
            </a:extLst>
          </p:cNvPr>
          <p:cNvSpPr txBox="1"/>
          <p:nvPr/>
        </p:nvSpPr>
        <p:spPr>
          <a:xfrm>
            <a:off x="6781800" y="2288233"/>
            <a:ext cx="838200" cy="461665"/>
          </a:xfrm>
          <a:prstGeom prst="rect">
            <a:avLst/>
          </a:prstGeom>
          <a:noFill/>
          <a:ln>
            <a:solidFill>
              <a:schemeClr val="tx1"/>
            </a:solidFill>
          </a:ln>
        </p:spPr>
        <p:txBody>
          <a:bodyPr wrap="square" rtlCol="0">
            <a:spAutoFit/>
          </a:bodyPr>
          <a:lstStyle/>
          <a:p>
            <a:r>
              <a:rPr lang="en-US" dirty="0"/>
              <a:t>Area</a:t>
            </a:r>
          </a:p>
        </p:txBody>
      </p:sp>
      <p:cxnSp>
        <p:nvCxnSpPr>
          <p:cNvPr id="4" name="Straight Connector 3">
            <a:extLst>
              <a:ext uri="{FF2B5EF4-FFF2-40B4-BE49-F238E27FC236}">
                <a16:creationId xmlns:a16="http://schemas.microsoft.com/office/drawing/2014/main" id="{1112FE6C-F4FC-B4C1-D921-E23A2DDC51F5}"/>
              </a:ext>
            </a:extLst>
          </p:cNvPr>
          <p:cNvCxnSpPr>
            <a:stCxn id="2" idx="2"/>
          </p:cNvCxnSpPr>
          <p:nvPr/>
        </p:nvCxnSpPr>
        <p:spPr bwMode="auto">
          <a:xfrm flipH="1">
            <a:off x="6172200" y="2749898"/>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F8152AE0-C4EF-5D42-48DC-5548A20D1FFE}"/>
              </a:ext>
            </a:extLst>
          </p:cNvPr>
          <p:cNvCxnSpPr>
            <a:stCxn id="2" idx="2"/>
          </p:cNvCxnSpPr>
          <p:nvPr/>
        </p:nvCxnSpPr>
        <p:spPr bwMode="auto">
          <a:xfrm>
            <a:off x="7200900" y="2749898"/>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86C3BC5-6FEE-6B97-6254-5392A6FB34B3}"/>
              </a:ext>
            </a:extLst>
          </p:cNvPr>
          <p:cNvSpPr txBox="1"/>
          <p:nvPr/>
        </p:nvSpPr>
        <p:spPr>
          <a:xfrm>
            <a:off x="5715000" y="2895599"/>
            <a:ext cx="665567" cy="461665"/>
          </a:xfrm>
          <a:prstGeom prst="rect">
            <a:avLst/>
          </a:prstGeom>
          <a:noFill/>
        </p:spPr>
        <p:txBody>
          <a:bodyPr wrap="none" rtlCol="0">
            <a:spAutoFit/>
          </a:bodyPr>
          <a:lstStyle/>
          <a:p>
            <a:r>
              <a:rPr lang="en-US" dirty="0"/>
              <a:t>&lt;57</a:t>
            </a:r>
          </a:p>
        </p:txBody>
      </p:sp>
      <p:sp>
        <p:nvSpPr>
          <p:cNvPr id="7" name="TextBox 6">
            <a:extLst>
              <a:ext uri="{FF2B5EF4-FFF2-40B4-BE49-F238E27FC236}">
                <a16:creationId xmlns:a16="http://schemas.microsoft.com/office/drawing/2014/main" id="{36D2C131-17D4-5C53-F1F9-9883CDDA93DD}"/>
              </a:ext>
            </a:extLst>
          </p:cNvPr>
          <p:cNvSpPr txBox="1"/>
          <p:nvPr/>
        </p:nvSpPr>
        <p:spPr>
          <a:xfrm>
            <a:off x="7924800" y="2895600"/>
            <a:ext cx="838691" cy="461665"/>
          </a:xfrm>
          <a:prstGeom prst="rect">
            <a:avLst/>
          </a:prstGeom>
          <a:noFill/>
        </p:spPr>
        <p:txBody>
          <a:bodyPr wrap="none" rtlCol="0">
            <a:spAutoFit/>
          </a:bodyPr>
          <a:lstStyle/>
          <a:p>
            <a:r>
              <a:rPr lang="en-US" dirty="0"/>
              <a:t>&gt;=57</a:t>
            </a:r>
          </a:p>
        </p:txBody>
      </p:sp>
      <p:sp>
        <p:nvSpPr>
          <p:cNvPr id="8" name="Rectangle: Rounded Corners 7">
            <a:extLst>
              <a:ext uri="{FF2B5EF4-FFF2-40B4-BE49-F238E27FC236}">
                <a16:creationId xmlns:a16="http://schemas.microsoft.com/office/drawing/2014/main" id="{335E2DC2-46E2-36C0-3432-8D19146C8975}"/>
              </a:ext>
            </a:extLst>
          </p:cNvPr>
          <p:cNvSpPr/>
          <p:nvPr/>
        </p:nvSpPr>
        <p:spPr bwMode="auto">
          <a:xfrm>
            <a:off x="5496265" y="3659833"/>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$111,528</a:t>
            </a:r>
          </a:p>
        </p:txBody>
      </p:sp>
      <p:sp>
        <p:nvSpPr>
          <p:cNvPr id="9" name="Rectangle: Rounded Corners 8">
            <a:extLst>
              <a:ext uri="{FF2B5EF4-FFF2-40B4-BE49-F238E27FC236}">
                <a16:creationId xmlns:a16="http://schemas.microsoft.com/office/drawing/2014/main" id="{3F0C0699-578A-A19D-180E-DB15C155D758}"/>
              </a:ext>
            </a:extLst>
          </p:cNvPr>
          <p:cNvSpPr/>
          <p:nvPr/>
        </p:nvSpPr>
        <p:spPr bwMode="auto">
          <a:xfrm>
            <a:off x="7452292" y="3659833"/>
            <a:ext cx="12093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$134,778</a:t>
            </a:r>
          </a:p>
        </p:txBody>
      </p:sp>
    </p:spTree>
    <p:extLst>
      <p:ext uri="{BB962C8B-B14F-4D97-AF65-F5344CB8AC3E}">
        <p14:creationId xmlns:p14="http://schemas.microsoft.com/office/powerpoint/2010/main" val="3784224166"/>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3" name="TextBox 2">
            <a:extLst>
              <a:ext uri="{FF2B5EF4-FFF2-40B4-BE49-F238E27FC236}">
                <a16:creationId xmlns:a16="http://schemas.microsoft.com/office/drawing/2014/main" id="{5F6EDFF9-1289-0736-7DCD-3ADB54411280}"/>
              </a:ext>
            </a:extLst>
          </p:cNvPr>
          <p:cNvSpPr txBox="1"/>
          <p:nvPr/>
        </p:nvSpPr>
        <p:spPr>
          <a:xfrm>
            <a:off x="2111230" y="6227414"/>
            <a:ext cx="3305713" cy="461665"/>
          </a:xfrm>
          <a:prstGeom prst="rect">
            <a:avLst/>
          </a:prstGeom>
          <a:noFill/>
        </p:spPr>
        <p:txBody>
          <a:bodyPr wrap="none" rtlCol="0">
            <a:spAutoFit/>
          </a:bodyPr>
          <a:lstStyle/>
          <a:p>
            <a:r>
              <a:rPr lang="en-US" dirty="0"/>
              <a:t>Split further – area &gt;= 57</a:t>
            </a:r>
          </a:p>
        </p:txBody>
      </p:sp>
      <p:pic>
        <p:nvPicPr>
          <p:cNvPr id="11266" name="Picture 2">
            <a:extLst>
              <a:ext uri="{FF2B5EF4-FFF2-40B4-BE49-F238E27FC236}">
                <a16:creationId xmlns:a16="http://schemas.microsoft.com/office/drawing/2014/main" id="{49076DF7-82D2-573E-43C4-DB66CE67E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1283"/>
            <a:ext cx="2440633" cy="24406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1AD890-3748-0E8E-A4F3-8BCF75A2E9E4}"/>
              </a:ext>
            </a:extLst>
          </p:cNvPr>
          <p:cNvSpPr txBox="1"/>
          <p:nvPr/>
        </p:nvSpPr>
        <p:spPr>
          <a:xfrm>
            <a:off x="7156866" y="2057400"/>
            <a:ext cx="838200" cy="461665"/>
          </a:xfrm>
          <a:prstGeom prst="rect">
            <a:avLst/>
          </a:prstGeom>
          <a:noFill/>
          <a:ln>
            <a:solidFill>
              <a:schemeClr val="tx1"/>
            </a:solidFill>
          </a:ln>
        </p:spPr>
        <p:txBody>
          <a:bodyPr wrap="square" rtlCol="0">
            <a:spAutoFit/>
          </a:bodyPr>
          <a:lstStyle/>
          <a:p>
            <a:r>
              <a:rPr lang="en-US" dirty="0"/>
              <a:t>Area</a:t>
            </a:r>
          </a:p>
        </p:txBody>
      </p:sp>
      <p:cxnSp>
        <p:nvCxnSpPr>
          <p:cNvPr id="4" name="Straight Connector 3">
            <a:extLst>
              <a:ext uri="{FF2B5EF4-FFF2-40B4-BE49-F238E27FC236}">
                <a16:creationId xmlns:a16="http://schemas.microsoft.com/office/drawing/2014/main" id="{1112FE6C-F4FC-B4C1-D921-E23A2DDC51F5}"/>
              </a:ext>
            </a:extLst>
          </p:cNvPr>
          <p:cNvCxnSpPr>
            <a:stCxn id="2" idx="2"/>
          </p:cNvCxnSpPr>
          <p:nvPr/>
        </p:nvCxnSpPr>
        <p:spPr bwMode="auto">
          <a:xfrm flipH="1">
            <a:off x="6547266" y="2519065"/>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F8152AE0-C4EF-5D42-48DC-5548A20D1FFE}"/>
              </a:ext>
            </a:extLst>
          </p:cNvPr>
          <p:cNvCxnSpPr>
            <a:stCxn id="2" idx="2"/>
          </p:cNvCxnSpPr>
          <p:nvPr/>
        </p:nvCxnSpPr>
        <p:spPr bwMode="auto">
          <a:xfrm>
            <a:off x="7575966" y="2519065"/>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86C3BC5-6FEE-6B97-6254-5392A6FB34B3}"/>
              </a:ext>
            </a:extLst>
          </p:cNvPr>
          <p:cNvSpPr txBox="1"/>
          <p:nvPr/>
        </p:nvSpPr>
        <p:spPr>
          <a:xfrm>
            <a:off x="6090066" y="2664766"/>
            <a:ext cx="665567" cy="461665"/>
          </a:xfrm>
          <a:prstGeom prst="rect">
            <a:avLst/>
          </a:prstGeom>
          <a:noFill/>
        </p:spPr>
        <p:txBody>
          <a:bodyPr wrap="none" rtlCol="0">
            <a:spAutoFit/>
          </a:bodyPr>
          <a:lstStyle/>
          <a:p>
            <a:r>
              <a:rPr lang="en-US" dirty="0"/>
              <a:t>&lt;57</a:t>
            </a:r>
          </a:p>
        </p:txBody>
      </p:sp>
      <p:sp>
        <p:nvSpPr>
          <p:cNvPr id="7" name="TextBox 6">
            <a:extLst>
              <a:ext uri="{FF2B5EF4-FFF2-40B4-BE49-F238E27FC236}">
                <a16:creationId xmlns:a16="http://schemas.microsoft.com/office/drawing/2014/main" id="{36D2C131-17D4-5C53-F1F9-9883CDDA93DD}"/>
              </a:ext>
            </a:extLst>
          </p:cNvPr>
          <p:cNvSpPr txBox="1"/>
          <p:nvPr/>
        </p:nvSpPr>
        <p:spPr>
          <a:xfrm>
            <a:off x="8299866" y="2664767"/>
            <a:ext cx="838691" cy="461665"/>
          </a:xfrm>
          <a:prstGeom prst="rect">
            <a:avLst/>
          </a:prstGeom>
          <a:noFill/>
        </p:spPr>
        <p:txBody>
          <a:bodyPr wrap="none" rtlCol="0">
            <a:spAutoFit/>
          </a:bodyPr>
          <a:lstStyle/>
          <a:p>
            <a:r>
              <a:rPr lang="en-US" dirty="0"/>
              <a:t>&gt;=57</a:t>
            </a:r>
          </a:p>
        </p:txBody>
      </p:sp>
      <p:sp>
        <p:nvSpPr>
          <p:cNvPr id="8" name="Rectangle: Rounded Corners 7">
            <a:extLst>
              <a:ext uri="{FF2B5EF4-FFF2-40B4-BE49-F238E27FC236}">
                <a16:creationId xmlns:a16="http://schemas.microsoft.com/office/drawing/2014/main" id="{335E2DC2-46E2-36C0-3432-8D19146C8975}"/>
              </a:ext>
            </a:extLst>
          </p:cNvPr>
          <p:cNvSpPr/>
          <p:nvPr/>
        </p:nvSpPr>
        <p:spPr bwMode="auto">
          <a:xfrm>
            <a:off x="5871331" y="3429000"/>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$111,528</a:t>
            </a:r>
          </a:p>
        </p:txBody>
      </p:sp>
      <p:pic>
        <p:nvPicPr>
          <p:cNvPr id="12290" name="Picture 2">
            <a:extLst>
              <a:ext uri="{FF2B5EF4-FFF2-40B4-BE49-F238E27FC236}">
                <a16:creationId xmlns:a16="http://schemas.microsoft.com/office/drawing/2014/main" id="{34CCAF13-2E2C-6E03-75D5-6EEF90A09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94" y="1581228"/>
            <a:ext cx="4436557" cy="44365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8E7C62-B659-56A8-4824-DB5C884FB794}"/>
              </a:ext>
            </a:extLst>
          </p:cNvPr>
          <p:cNvSpPr txBox="1"/>
          <p:nvPr/>
        </p:nvSpPr>
        <p:spPr>
          <a:xfrm>
            <a:off x="7995066" y="3508409"/>
            <a:ext cx="838200" cy="461665"/>
          </a:xfrm>
          <a:prstGeom prst="rect">
            <a:avLst/>
          </a:prstGeom>
          <a:noFill/>
          <a:ln>
            <a:solidFill>
              <a:schemeClr val="tx1"/>
            </a:solidFill>
          </a:ln>
        </p:spPr>
        <p:txBody>
          <a:bodyPr wrap="square" rtlCol="0">
            <a:spAutoFit/>
          </a:bodyPr>
          <a:lstStyle/>
          <a:p>
            <a:r>
              <a:rPr lang="en-US" dirty="0"/>
              <a:t>Area</a:t>
            </a:r>
          </a:p>
        </p:txBody>
      </p:sp>
      <p:cxnSp>
        <p:nvCxnSpPr>
          <p:cNvPr id="11" name="Straight Connector 10">
            <a:extLst>
              <a:ext uri="{FF2B5EF4-FFF2-40B4-BE49-F238E27FC236}">
                <a16:creationId xmlns:a16="http://schemas.microsoft.com/office/drawing/2014/main" id="{5AC19775-2955-11AE-C22E-B6D40C3BFEA5}"/>
              </a:ext>
            </a:extLst>
          </p:cNvPr>
          <p:cNvCxnSpPr/>
          <p:nvPr/>
        </p:nvCxnSpPr>
        <p:spPr bwMode="auto">
          <a:xfrm flipH="1">
            <a:off x="7189523" y="3976634"/>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572E0F8-52DD-4F15-C2E1-F773B6F4DEA0}"/>
              </a:ext>
            </a:extLst>
          </p:cNvPr>
          <p:cNvCxnSpPr/>
          <p:nvPr/>
        </p:nvCxnSpPr>
        <p:spPr bwMode="auto">
          <a:xfrm>
            <a:off x="8218223" y="3976634"/>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EE522A69-7912-3BC7-3259-99FAC3D09DDC}"/>
              </a:ext>
            </a:extLst>
          </p:cNvPr>
          <p:cNvSpPr txBox="1"/>
          <p:nvPr/>
        </p:nvSpPr>
        <p:spPr>
          <a:xfrm>
            <a:off x="7315200" y="4114800"/>
            <a:ext cx="320922" cy="46166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3BB6944B-3394-F65E-F408-583B555B536F}"/>
              </a:ext>
            </a:extLst>
          </p:cNvPr>
          <p:cNvSpPr txBox="1"/>
          <p:nvPr/>
        </p:nvSpPr>
        <p:spPr>
          <a:xfrm>
            <a:off x="8585901" y="4114799"/>
            <a:ext cx="320922"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614403451"/>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F3B6A38-35D5-81DF-24BF-F50B06616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51" y="1184501"/>
            <a:ext cx="4824413" cy="4824413"/>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3" name="TextBox 2">
            <a:extLst>
              <a:ext uri="{FF2B5EF4-FFF2-40B4-BE49-F238E27FC236}">
                <a16:creationId xmlns:a16="http://schemas.microsoft.com/office/drawing/2014/main" id="{5F6EDFF9-1289-0736-7DCD-3ADB54411280}"/>
              </a:ext>
            </a:extLst>
          </p:cNvPr>
          <p:cNvSpPr txBox="1"/>
          <p:nvPr/>
        </p:nvSpPr>
        <p:spPr>
          <a:xfrm>
            <a:off x="1752600" y="6019800"/>
            <a:ext cx="5145961" cy="461665"/>
          </a:xfrm>
          <a:prstGeom prst="rect">
            <a:avLst/>
          </a:prstGeom>
          <a:noFill/>
        </p:spPr>
        <p:txBody>
          <a:bodyPr wrap="none" rtlCol="0">
            <a:spAutoFit/>
          </a:bodyPr>
          <a:lstStyle/>
          <a:p>
            <a:r>
              <a:rPr lang="en-US" dirty="0"/>
              <a:t>Error as a function of each possible split</a:t>
            </a:r>
          </a:p>
        </p:txBody>
      </p:sp>
      <p:sp>
        <p:nvSpPr>
          <p:cNvPr id="4" name="Rectangle: Rounded Corners 3">
            <a:extLst>
              <a:ext uri="{FF2B5EF4-FFF2-40B4-BE49-F238E27FC236}">
                <a16:creationId xmlns:a16="http://schemas.microsoft.com/office/drawing/2014/main" id="{E2BBB7E0-38BA-7A56-B595-23DA5BAA8530}"/>
              </a:ext>
            </a:extLst>
          </p:cNvPr>
          <p:cNvSpPr/>
          <p:nvPr/>
        </p:nvSpPr>
        <p:spPr bwMode="auto">
          <a:xfrm>
            <a:off x="5181600" y="5061857"/>
            <a:ext cx="990600" cy="533400"/>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34721C44-649E-23E9-D47E-1B0F2961EFFB}"/>
              </a:ext>
            </a:extLst>
          </p:cNvPr>
          <p:cNvSpPr txBox="1"/>
          <p:nvPr/>
        </p:nvSpPr>
        <p:spPr>
          <a:xfrm>
            <a:off x="7016945" y="3810000"/>
            <a:ext cx="1676400" cy="1938992"/>
          </a:xfrm>
          <a:prstGeom prst="rect">
            <a:avLst/>
          </a:prstGeom>
          <a:noFill/>
        </p:spPr>
        <p:txBody>
          <a:bodyPr wrap="square" rtlCol="0">
            <a:spAutoFit/>
          </a:bodyPr>
          <a:lstStyle/>
          <a:p>
            <a:r>
              <a:rPr lang="en-US" dirty="0"/>
              <a:t>Between 88 and 89 produce optimal results</a:t>
            </a:r>
          </a:p>
        </p:txBody>
      </p:sp>
      <p:cxnSp>
        <p:nvCxnSpPr>
          <p:cNvPr id="7" name="Straight Arrow Connector 6">
            <a:extLst>
              <a:ext uri="{FF2B5EF4-FFF2-40B4-BE49-F238E27FC236}">
                <a16:creationId xmlns:a16="http://schemas.microsoft.com/office/drawing/2014/main" id="{1DEF4FD8-780B-4326-0E7A-BC05C814592D}"/>
              </a:ext>
            </a:extLst>
          </p:cNvPr>
          <p:cNvCxnSpPr/>
          <p:nvPr/>
        </p:nvCxnSpPr>
        <p:spPr bwMode="auto">
          <a:xfrm flipH="1">
            <a:off x="6270682" y="4419600"/>
            <a:ext cx="739718" cy="6422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40886258"/>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Supervised vs. Unsupervised Learning</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Supervised Learning</a:t>
            </a:r>
          </a:p>
          <a:p>
            <a:pPr lvl="1"/>
            <a:r>
              <a:rPr lang="en-US" altLang="en-US" dirty="0">
                <a:solidFill>
                  <a:srgbClr val="222222"/>
                </a:solidFill>
                <a:latin typeface="Source Sans Pro" panose="020B0503030403020204" pitchFamily="34" charset="0"/>
              </a:rPr>
              <a:t>Labeled data – Input and Output</a:t>
            </a:r>
          </a:p>
        </p:txBody>
      </p:sp>
      <p:pic>
        <p:nvPicPr>
          <p:cNvPr id="1026" name="Picture 2" descr="Lightbox">
            <a:extLst>
              <a:ext uri="{FF2B5EF4-FFF2-40B4-BE49-F238E27FC236}">
                <a16:creationId xmlns:a16="http://schemas.microsoft.com/office/drawing/2014/main" id="{E12BD348-1995-DBF3-B4A5-7D351D048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033713"/>
            <a:ext cx="7756282" cy="35956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104796B-3D40-9A6A-8754-6C9154B91D55}"/>
              </a:ext>
            </a:extLst>
          </p:cNvPr>
          <p:cNvSpPr/>
          <p:nvPr/>
        </p:nvSpPr>
        <p:spPr bwMode="auto">
          <a:xfrm>
            <a:off x="7162800" y="2895600"/>
            <a:ext cx="1295400" cy="3886200"/>
          </a:xfrm>
          <a:prstGeom prst="round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4" name="Rectangle: Rounded Corners 3">
            <a:extLst>
              <a:ext uri="{FF2B5EF4-FFF2-40B4-BE49-F238E27FC236}">
                <a16:creationId xmlns:a16="http://schemas.microsoft.com/office/drawing/2014/main" id="{123287CF-AEA0-5BDA-92CA-919E327E9208}"/>
              </a:ext>
            </a:extLst>
          </p:cNvPr>
          <p:cNvSpPr/>
          <p:nvPr/>
        </p:nvSpPr>
        <p:spPr bwMode="auto">
          <a:xfrm>
            <a:off x="868605" y="2888456"/>
            <a:ext cx="6222757" cy="3886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AF1AD890-3748-0E8E-A4F3-8BCF75A2E9E4}"/>
              </a:ext>
            </a:extLst>
          </p:cNvPr>
          <p:cNvSpPr txBox="1"/>
          <p:nvPr/>
        </p:nvSpPr>
        <p:spPr>
          <a:xfrm>
            <a:off x="6707921" y="2057400"/>
            <a:ext cx="838200" cy="461665"/>
          </a:xfrm>
          <a:prstGeom prst="rect">
            <a:avLst/>
          </a:prstGeom>
          <a:noFill/>
          <a:ln>
            <a:solidFill>
              <a:schemeClr val="tx1"/>
            </a:solidFill>
          </a:ln>
        </p:spPr>
        <p:txBody>
          <a:bodyPr wrap="square" rtlCol="0">
            <a:spAutoFit/>
          </a:bodyPr>
          <a:lstStyle/>
          <a:p>
            <a:r>
              <a:rPr lang="en-US" dirty="0"/>
              <a:t>Area</a:t>
            </a:r>
          </a:p>
        </p:txBody>
      </p:sp>
      <p:cxnSp>
        <p:nvCxnSpPr>
          <p:cNvPr id="4" name="Straight Connector 3">
            <a:extLst>
              <a:ext uri="{FF2B5EF4-FFF2-40B4-BE49-F238E27FC236}">
                <a16:creationId xmlns:a16="http://schemas.microsoft.com/office/drawing/2014/main" id="{1112FE6C-F4FC-B4C1-D921-E23A2DDC51F5}"/>
              </a:ext>
            </a:extLst>
          </p:cNvPr>
          <p:cNvCxnSpPr>
            <a:stCxn id="2" idx="2"/>
          </p:cNvCxnSpPr>
          <p:nvPr/>
        </p:nvCxnSpPr>
        <p:spPr bwMode="auto">
          <a:xfrm flipH="1">
            <a:off x="6098321" y="2519065"/>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F8152AE0-C4EF-5D42-48DC-5548A20D1FFE}"/>
              </a:ext>
            </a:extLst>
          </p:cNvPr>
          <p:cNvCxnSpPr>
            <a:stCxn id="2" idx="2"/>
          </p:cNvCxnSpPr>
          <p:nvPr/>
        </p:nvCxnSpPr>
        <p:spPr bwMode="auto">
          <a:xfrm>
            <a:off x="7127021" y="2519065"/>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86C3BC5-6FEE-6B97-6254-5392A6FB34B3}"/>
              </a:ext>
            </a:extLst>
          </p:cNvPr>
          <p:cNvSpPr txBox="1"/>
          <p:nvPr/>
        </p:nvSpPr>
        <p:spPr>
          <a:xfrm>
            <a:off x="5641121" y="2664766"/>
            <a:ext cx="665567" cy="461665"/>
          </a:xfrm>
          <a:prstGeom prst="rect">
            <a:avLst/>
          </a:prstGeom>
          <a:noFill/>
        </p:spPr>
        <p:txBody>
          <a:bodyPr wrap="none" rtlCol="0">
            <a:spAutoFit/>
          </a:bodyPr>
          <a:lstStyle/>
          <a:p>
            <a:r>
              <a:rPr lang="en-US" dirty="0"/>
              <a:t>&lt;57</a:t>
            </a:r>
          </a:p>
        </p:txBody>
      </p:sp>
      <p:sp>
        <p:nvSpPr>
          <p:cNvPr id="7" name="TextBox 6">
            <a:extLst>
              <a:ext uri="{FF2B5EF4-FFF2-40B4-BE49-F238E27FC236}">
                <a16:creationId xmlns:a16="http://schemas.microsoft.com/office/drawing/2014/main" id="{36D2C131-17D4-5C53-F1F9-9883CDDA93DD}"/>
              </a:ext>
            </a:extLst>
          </p:cNvPr>
          <p:cNvSpPr txBox="1"/>
          <p:nvPr/>
        </p:nvSpPr>
        <p:spPr>
          <a:xfrm>
            <a:off x="7850921" y="2664767"/>
            <a:ext cx="838691" cy="461665"/>
          </a:xfrm>
          <a:prstGeom prst="rect">
            <a:avLst/>
          </a:prstGeom>
          <a:noFill/>
        </p:spPr>
        <p:txBody>
          <a:bodyPr wrap="none" rtlCol="0">
            <a:spAutoFit/>
          </a:bodyPr>
          <a:lstStyle/>
          <a:p>
            <a:r>
              <a:rPr lang="en-US" dirty="0"/>
              <a:t>&gt;=57</a:t>
            </a:r>
          </a:p>
        </p:txBody>
      </p:sp>
      <p:sp>
        <p:nvSpPr>
          <p:cNvPr id="8" name="Rectangle: Rounded Corners 7">
            <a:extLst>
              <a:ext uri="{FF2B5EF4-FFF2-40B4-BE49-F238E27FC236}">
                <a16:creationId xmlns:a16="http://schemas.microsoft.com/office/drawing/2014/main" id="{335E2DC2-46E2-36C0-3432-8D19146C8975}"/>
              </a:ext>
            </a:extLst>
          </p:cNvPr>
          <p:cNvSpPr/>
          <p:nvPr/>
        </p:nvSpPr>
        <p:spPr bwMode="auto">
          <a:xfrm>
            <a:off x="5422386" y="3429000"/>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$111,528</a:t>
            </a:r>
          </a:p>
        </p:txBody>
      </p:sp>
      <p:sp>
        <p:nvSpPr>
          <p:cNvPr id="10" name="TextBox 9">
            <a:extLst>
              <a:ext uri="{FF2B5EF4-FFF2-40B4-BE49-F238E27FC236}">
                <a16:creationId xmlns:a16="http://schemas.microsoft.com/office/drawing/2014/main" id="{688E7C62-B659-56A8-4824-DB5C884FB794}"/>
              </a:ext>
            </a:extLst>
          </p:cNvPr>
          <p:cNvSpPr txBox="1"/>
          <p:nvPr/>
        </p:nvSpPr>
        <p:spPr>
          <a:xfrm>
            <a:off x="7546121" y="3508409"/>
            <a:ext cx="838200" cy="461665"/>
          </a:xfrm>
          <a:prstGeom prst="rect">
            <a:avLst/>
          </a:prstGeom>
          <a:noFill/>
          <a:ln>
            <a:solidFill>
              <a:schemeClr val="tx1"/>
            </a:solidFill>
          </a:ln>
        </p:spPr>
        <p:txBody>
          <a:bodyPr wrap="square" rtlCol="0">
            <a:spAutoFit/>
          </a:bodyPr>
          <a:lstStyle/>
          <a:p>
            <a:r>
              <a:rPr lang="en-US" dirty="0"/>
              <a:t>Area</a:t>
            </a:r>
          </a:p>
        </p:txBody>
      </p:sp>
      <p:cxnSp>
        <p:nvCxnSpPr>
          <p:cNvPr id="11" name="Straight Connector 10">
            <a:extLst>
              <a:ext uri="{FF2B5EF4-FFF2-40B4-BE49-F238E27FC236}">
                <a16:creationId xmlns:a16="http://schemas.microsoft.com/office/drawing/2014/main" id="{5AC19775-2955-11AE-C22E-B6D40C3BFEA5}"/>
              </a:ext>
            </a:extLst>
          </p:cNvPr>
          <p:cNvCxnSpPr/>
          <p:nvPr/>
        </p:nvCxnSpPr>
        <p:spPr bwMode="auto">
          <a:xfrm flipH="1">
            <a:off x="6740578" y="3976634"/>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572E0F8-52DD-4F15-C2E1-F773B6F4DEA0}"/>
              </a:ext>
            </a:extLst>
          </p:cNvPr>
          <p:cNvCxnSpPr/>
          <p:nvPr/>
        </p:nvCxnSpPr>
        <p:spPr bwMode="auto">
          <a:xfrm>
            <a:off x="7769278" y="3976634"/>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EE522A69-7912-3BC7-3259-99FAC3D09DDC}"/>
              </a:ext>
            </a:extLst>
          </p:cNvPr>
          <p:cNvSpPr txBox="1"/>
          <p:nvPr/>
        </p:nvSpPr>
        <p:spPr>
          <a:xfrm>
            <a:off x="6372900" y="4120241"/>
            <a:ext cx="896399" cy="461665"/>
          </a:xfrm>
          <a:prstGeom prst="rect">
            <a:avLst/>
          </a:prstGeom>
          <a:noFill/>
        </p:spPr>
        <p:txBody>
          <a:bodyPr wrap="none" rtlCol="0">
            <a:spAutoFit/>
          </a:bodyPr>
          <a:lstStyle/>
          <a:p>
            <a:r>
              <a:rPr lang="en-US" dirty="0"/>
              <a:t>&lt;88.5</a:t>
            </a:r>
          </a:p>
        </p:txBody>
      </p:sp>
      <p:sp>
        <p:nvSpPr>
          <p:cNvPr id="14" name="TextBox 13">
            <a:extLst>
              <a:ext uri="{FF2B5EF4-FFF2-40B4-BE49-F238E27FC236}">
                <a16:creationId xmlns:a16="http://schemas.microsoft.com/office/drawing/2014/main" id="{3BB6944B-3394-F65E-F408-583B555B536F}"/>
              </a:ext>
            </a:extLst>
          </p:cNvPr>
          <p:cNvSpPr txBox="1"/>
          <p:nvPr/>
        </p:nvSpPr>
        <p:spPr>
          <a:xfrm>
            <a:off x="8136956" y="4114799"/>
            <a:ext cx="1069524" cy="461665"/>
          </a:xfrm>
          <a:prstGeom prst="rect">
            <a:avLst/>
          </a:prstGeom>
          <a:noFill/>
        </p:spPr>
        <p:txBody>
          <a:bodyPr wrap="none" rtlCol="0">
            <a:spAutoFit/>
          </a:bodyPr>
          <a:lstStyle/>
          <a:p>
            <a:r>
              <a:rPr lang="en-US" dirty="0"/>
              <a:t>&gt;=88.5</a:t>
            </a:r>
          </a:p>
        </p:txBody>
      </p:sp>
      <p:pic>
        <p:nvPicPr>
          <p:cNvPr id="14338" name="Picture 2">
            <a:extLst>
              <a:ext uri="{FF2B5EF4-FFF2-40B4-BE49-F238E27FC236}">
                <a16:creationId xmlns:a16="http://schemas.microsoft.com/office/drawing/2014/main" id="{0E75679E-F7B4-9C7B-6213-646DE4D2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9" y="1295400"/>
            <a:ext cx="4595813" cy="45958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5240EC89-F2B1-F5E5-5474-AAA41AF17145}"/>
              </a:ext>
            </a:extLst>
          </p:cNvPr>
          <p:cNvSpPr/>
          <p:nvPr/>
        </p:nvSpPr>
        <p:spPr bwMode="auto">
          <a:xfrm>
            <a:off x="6045193" y="4962769"/>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$131,226</a:t>
            </a:r>
          </a:p>
        </p:txBody>
      </p:sp>
      <p:sp>
        <p:nvSpPr>
          <p:cNvPr id="15" name="Rectangle: Rounded Corners 14">
            <a:extLst>
              <a:ext uri="{FF2B5EF4-FFF2-40B4-BE49-F238E27FC236}">
                <a16:creationId xmlns:a16="http://schemas.microsoft.com/office/drawing/2014/main" id="{D1EADC65-F336-3517-8E30-06D67BEE84C2}"/>
              </a:ext>
            </a:extLst>
          </p:cNvPr>
          <p:cNvSpPr/>
          <p:nvPr/>
        </p:nvSpPr>
        <p:spPr bwMode="auto">
          <a:xfrm>
            <a:off x="7815432" y="4969329"/>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$145,110</a:t>
            </a:r>
          </a:p>
        </p:txBody>
      </p:sp>
    </p:spTree>
    <p:extLst>
      <p:ext uri="{BB962C8B-B14F-4D97-AF65-F5344CB8AC3E}">
        <p14:creationId xmlns:p14="http://schemas.microsoft.com/office/powerpoint/2010/main" val="1513803252"/>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AF1AD890-3748-0E8E-A4F3-8BCF75A2E9E4}"/>
              </a:ext>
            </a:extLst>
          </p:cNvPr>
          <p:cNvSpPr txBox="1"/>
          <p:nvPr/>
        </p:nvSpPr>
        <p:spPr>
          <a:xfrm>
            <a:off x="6248400" y="1905000"/>
            <a:ext cx="838200" cy="461665"/>
          </a:xfrm>
          <a:prstGeom prst="rect">
            <a:avLst/>
          </a:prstGeom>
          <a:noFill/>
          <a:ln>
            <a:solidFill>
              <a:schemeClr val="tx1"/>
            </a:solidFill>
          </a:ln>
        </p:spPr>
        <p:txBody>
          <a:bodyPr wrap="square" rtlCol="0">
            <a:spAutoFit/>
          </a:bodyPr>
          <a:lstStyle/>
          <a:p>
            <a:r>
              <a:rPr lang="en-US" dirty="0"/>
              <a:t>Area</a:t>
            </a:r>
          </a:p>
        </p:txBody>
      </p:sp>
      <p:cxnSp>
        <p:nvCxnSpPr>
          <p:cNvPr id="4" name="Straight Connector 3">
            <a:extLst>
              <a:ext uri="{FF2B5EF4-FFF2-40B4-BE49-F238E27FC236}">
                <a16:creationId xmlns:a16="http://schemas.microsoft.com/office/drawing/2014/main" id="{1112FE6C-F4FC-B4C1-D921-E23A2DDC51F5}"/>
              </a:ext>
            </a:extLst>
          </p:cNvPr>
          <p:cNvCxnSpPr>
            <a:stCxn id="2" idx="2"/>
          </p:cNvCxnSpPr>
          <p:nvPr/>
        </p:nvCxnSpPr>
        <p:spPr bwMode="auto">
          <a:xfrm flipH="1">
            <a:off x="5638800" y="2366665"/>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F8152AE0-C4EF-5D42-48DC-5548A20D1FFE}"/>
              </a:ext>
            </a:extLst>
          </p:cNvPr>
          <p:cNvCxnSpPr>
            <a:stCxn id="2" idx="2"/>
          </p:cNvCxnSpPr>
          <p:nvPr/>
        </p:nvCxnSpPr>
        <p:spPr bwMode="auto">
          <a:xfrm>
            <a:off x="6667500" y="2366665"/>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86C3BC5-6FEE-6B97-6254-5392A6FB34B3}"/>
              </a:ext>
            </a:extLst>
          </p:cNvPr>
          <p:cNvSpPr txBox="1"/>
          <p:nvPr/>
        </p:nvSpPr>
        <p:spPr>
          <a:xfrm>
            <a:off x="5181600" y="2512366"/>
            <a:ext cx="665567" cy="461665"/>
          </a:xfrm>
          <a:prstGeom prst="rect">
            <a:avLst/>
          </a:prstGeom>
          <a:noFill/>
        </p:spPr>
        <p:txBody>
          <a:bodyPr wrap="none" rtlCol="0">
            <a:spAutoFit/>
          </a:bodyPr>
          <a:lstStyle/>
          <a:p>
            <a:r>
              <a:rPr lang="en-US" dirty="0"/>
              <a:t>&lt;57</a:t>
            </a:r>
          </a:p>
        </p:txBody>
      </p:sp>
      <p:sp>
        <p:nvSpPr>
          <p:cNvPr id="7" name="TextBox 6">
            <a:extLst>
              <a:ext uri="{FF2B5EF4-FFF2-40B4-BE49-F238E27FC236}">
                <a16:creationId xmlns:a16="http://schemas.microsoft.com/office/drawing/2014/main" id="{36D2C131-17D4-5C53-F1F9-9883CDDA93DD}"/>
              </a:ext>
            </a:extLst>
          </p:cNvPr>
          <p:cNvSpPr txBox="1"/>
          <p:nvPr/>
        </p:nvSpPr>
        <p:spPr>
          <a:xfrm>
            <a:off x="7391400" y="2512367"/>
            <a:ext cx="838691" cy="461665"/>
          </a:xfrm>
          <a:prstGeom prst="rect">
            <a:avLst/>
          </a:prstGeom>
          <a:noFill/>
        </p:spPr>
        <p:txBody>
          <a:bodyPr wrap="none" rtlCol="0">
            <a:spAutoFit/>
          </a:bodyPr>
          <a:lstStyle/>
          <a:p>
            <a:r>
              <a:rPr lang="en-US" dirty="0"/>
              <a:t>&gt;=57</a:t>
            </a:r>
          </a:p>
        </p:txBody>
      </p:sp>
      <p:sp>
        <p:nvSpPr>
          <p:cNvPr id="10" name="TextBox 9">
            <a:extLst>
              <a:ext uri="{FF2B5EF4-FFF2-40B4-BE49-F238E27FC236}">
                <a16:creationId xmlns:a16="http://schemas.microsoft.com/office/drawing/2014/main" id="{688E7C62-B659-56A8-4824-DB5C884FB794}"/>
              </a:ext>
            </a:extLst>
          </p:cNvPr>
          <p:cNvSpPr txBox="1"/>
          <p:nvPr/>
        </p:nvSpPr>
        <p:spPr>
          <a:xfrm>
            <a:off x="7086600" y="3356009"/>
            <a:ext cx="838200" cy="461665"/>
          </a:xfrm>
          <a:prstGeom prst="rect">
            <a:avLst/>
          </a:prstGeom>
          <a:noFill/>
          <a:ln>
            <a:solidFill>
              <a:schemeClr val="tx1"/>
            </a:solidFill>
          </a:ln>
        </p:spPr>
        <p:txBody>
          <a:bodyPr wrap="square" rtlCol="0">
            <a:spAutoFit/>
          </a:bodyPr>
          <a:lstStyle/>
          <a:p>
            <a:r>
              <a:rPr lang="en-US" dirty="0"/>
              <a:t>Area</a:t>
            </a:r>
          </a:p>
        </p:txBody>
      </p:sp>
      <p:cxnSp>
        <p:nvCxnSpPr>
          <p:cNvPr id="11" name="Straight Connector 10">
            <a:extLst>
              <a:ext uri="{FF2B5EF4-FFF2-40B4-BE49-F238E27FC236}">
                <a16:creationId xmlns:a16="http://schemas.microsoft.com/office/drawing/2014/main" id="{5AC19775-2955-11AE-C22E-B6D40C3BFEA5}"/>
              </a:ext>
            </a:extLst>
          </p:cNvPr>
          <p:cNvCxnSpPr>
            <a:endCxn id="9" idx="0"/>
          </p:cNvCxnSpPr>
          <p:nvPr/>
        </p:nvCxnSpPr>
        <p:spPr bwMode="auto">
          <a:xfrm flipH="1">
            <a:off x="6561590" y="3824234"/>
            <a:ext cx="748167" cy="9926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572E0F8-52DD-4F15-C2E1-F773B6F4DEA0}"/>
              </a:ext>
            </a:extLst>
          </p:cNvPr>
          <p:cNvCxnSpPr/>
          <p:nvPr/>
        </p:nvCxnSpPr>
        <p:spPr bwMode="auto">
          <a:xfrm>
            <a:off x="7309757" y="3824234"/>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EE522A69-7912-3BC7-3259-99FAC3D09DDC}"/>
              </a:ext>
            </a:extLst>
          </p:cNvPr>
          <p:cNvSpPr txBox="1"/>
          <p:nvPr/>
        </p:nvSpPr>
        <p:spPr>
          <a:xfrm>
            <a:off x="5913379" y="3967841"/>
            <a:ext cx="896399" cy="461665"/>
          </a:xfrm>
          <a:prstGeom prst="rect">
            <a:avLst/>
          </a:prstGeom>
          <a:noFill/>
        </p:spPr>
        <p:txBody>
          <a:bodyPr wrap="none" rtlCol="0">
            <a:spAutoFit/>
          </a:bodyPr>
          <a:lstStyle/>
          <a:p>
            <a:r>
              <a:rPr lang="en-US" dirty="0"/>
              <a:t>&lt;88.5</a:t>
            </a:r>
          </a:p>
        </p:txBody>
      </p:sp>
      <p:sp>
        <p:nvSpPr>
          <p:cNvPr id="14" name="TextBox 13">
            <a:extLst>
              <a:ext uri="{FF2B5EF4-FFF2-40B4-BE49-F238E27FC236}">
                <a16:creationId xmlns:a16="http://schemas.microsoft.com/office/drawing/2014/main" id="{3BB6944B-3394-F65E-F408-583B555B536F}"/>
              </a:ext>
            </a:extLst>
          </p:cNvPr>
          <p:cNvSpPr txBox="1"/>
          <p:nvPr/>
        </p:nvSpPr>
        <p:spPr>
          <a:xfrm>
            <a:off x="7677435" y="3962399"/>
            <a:ext cx="1069524" cy="461665"/>
          </a:xfrm>
          <a:prstGeom prst="rect">
            <a:avLst/>
          </a:prstGeom>
          <a:noFill/>
        </p:spPr>
        <p:txBody>
          <a:bodyPr wrap="none" rtlCol="0">
            <a:spAutoFit/>
          </a:bodyPr>
          <a:lstStyle/>
          <a:p>
            <a:r>
              <a:rPr lang="en-US" dirty="0"/>
              <a:t>&gt;=88.5</a:t>
            </a:r>
          </a:p>
        </p:txBody>
      </p:sp>
      <p:sp>
        <p:nvSpPr>
          <p:cNvPr id="9" name="Rectangle: Rounded Corners 8">
            <a:extLst>
              <a:ext uri="{FF2B5EF4-FFF2-40B4-BE49-F238E27FC236}">
                <a16:creationId xmlns:a16="http://schemas.microsoft.com/office/drawing/2014/main" id="{5240EC89-F2B1-F5E5-5474-AAA41AF17145}"/>
              </a:ext>
            </a:extLst>
          </p:cNvPr>
          <p:cNvSpPr/>
          <p:nvPr/>
        </p:nvSpPr>
        <p:spPr bwMode="auto">
          <a:xfrm>
            <a:off x="5918822" y="4816929"/>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$131,226</a:t>
            </a:r>
          </a:p>
        </p:txBody>
      </p:sp>
      <p:sp>
        <p:nvSpPr>
          <p:cNvPr id="15" name="Rectangle: Rounded Corners 14">
            <a:extLst>
              <a:ext uri="{FF2B5EF4-FFF2-40B4-BE49-F238E27FC236}">
                <a16:creationId xmlns:a16="http://schemas.microsoft.com/office/drawing/2014/main" id="{D1EADC65-F336-3517-8E30-06D67BEE84C2}"/>
              </a:ext>
            </a:extLst>
          </p:cNvPr>
          <p:cNvSpPr/>
          <p:nvPr/>
        </p:nvSpPr>
        <p:spPr bwMode="auto">
          <a:xfrm>
            <a:off x="7355911" y="4816929"/>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$145,110</a:t>
            </a:r>
          </a:p>
        </p:txBody>
      </p:sp>
      <p:sp>
        <p:nvSpPr>
          <p:cNvPr id="3" name="TextBox 2">
            <a:extLst>
              <a:ext uri="{FF2B5EF4-FFF2-40B4-BE49-F238E27FC236}">
                <a16:creationId xmlns:a16="http://schemas.microsoft.com/office/drawing/2014/main" id="{1C589C74-BE61-E812-6E66-CFCFD4FE789F}"/>
              </a:ext>
            </a:extLst>
          </p:cNvPr>
          <p:cNvSpPr txBox="1"/>
          <p:nvPr/>
        </p:nvSpPr>
        <p:spPr>
          <a:xfrm>
            <a:off x="4991100" y="3332001"/>
            <a:ext cx="838200" cy="461665"/>
          </a:xfrm>
          <a:prstGeom prst="rect">
            <a:avLst/>
          </a:prstGeom>
          <a:noFill/>
          <a:ln>
            <a:solidFill>
              <a:schemeClr val="tx1"/>
            </a:solidFill>
          </a:ln>
        </p:spPr>
        <p:txBody>
          <a:bodyPr wrap="square" rtlCol="0">
            <a:spAutoFit/>
          </a:bodyPr>
          <a:lstStyle/>
          <a:p>
            <a:r>
              <a:rPr lang="en-US" dirty="0"/>
              <a:t>Area</a:t>
            </a:r>
          </a:p>
        </p:txBody>
      </p:sp>
      <p:cxnSp>
        <p:nvCxnSpPr>
          <p:cNvPr id="16" name="Straight Connector 15">
            <a:extLst>
              <a:ext uri="{FF2B5EF4-FFF2-40B4-BE49-F238E27FC236}">
                <a16:creationId xmlns:a16="http://schemas.microsoft.com/office/drawing/2014/main" id="{3DD23333-1571-E222-5021-9EE2DDF435DE}"/>
              </a:ext>
            </a:extLst>
          </p:cNvPr>
          <p:cNvCxnSpPr/>
          <p:nvPr/>
        </p:nvCxnSpPr>
        <p:spPr bwMode="auto">
          <a:xfrm flipH="1">
            <a:off x="4143682" y="3803438"/>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D44A0E4F-00BC-253E-A842-0D01FA5F8266}"/>
              </a:ext>
            </a:extLst>
          </p:cNvPr>
          <p:cNvCxnSpPr/>
          <p:nvPr/>
        </p:nvCxnSpPr>
        <p:spPr bwMode="auto">
          <a:xfrm>
            <a:off x="5210882" y="3793666"/>
            <a:ext cx="190100" cy="9926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B6D8204C-BF61-08F7-D3C2-7725C6804A11}"/>
              </a:ext>
            </a:extLst>
          </p:cNvPr>
          <p:cNvSpPr txBox="1"/>
          <p:nvPr/>
        </p:nvSpPr>
        <p:spPr>
          <a:xfrm>
            <a:off x="4321109" y="3866380"/>
            <a:ext cx="320922" cy="461665"/>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E93C34D3-2759-B024-099B-6438E94127B5}"/>
              </a:ext>
            </a:extLst>
          </p:cNvPr>
          <p:cNvSpPr txBox="1"/>
          <p:nvPr/>
        </p:nvSpPr>
        <p:spPr>
          <a:xfrm>
            <a:off x="5299842" y="3980959"/>
            <a:ext cx="320922" cy="461665"/>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191B2AA3-5B04-C3C6-5B86-D9F0968600A6}"/>
              </a:ext>
            </a:extLst>
          </p:cNvPr>
          <p:cNvSpPr txBox="1"/>
          <p:nvPr/>
        </p:nvSpPr>
        <p:spPr>
          <a:xfrm>
            <a:off x="2111230" y="6227414"/>
            <a:ext cx="3132589" cy="461665"/>
          </a:xfrm>
          <a:prstGeom prst="rect">
            <a:avLst/>
          </a:prstGeom>
          <a:noFill/>
        </p:spPr>
        <p:txBody>
          <a:bodyPr wrap="none" rtlCol="0">
            <a:spAutoFit/>
          </a:bodyPr>
          <a:lstStyle/>
          <a:p>
            <a:r>
              <a:rPr lang="en-US" dirty="0"/>
              <a:t>Split further – area &lt; 57</a:t>
            </a:r>
          </a:p>
        </p:txBody>
      </p:sp>
      <p:pic>
        <p:nvPicPr>
          <p:cNvPr id="15362" name="Picture 2">
            <a:extLst>
              <a:ext uri="{FF2B5EF4-FFF2-40B4-BE49-F238E27FC236}">
                <a16:creationId xmlns:a16="http://schemas.microsoft.com/office/drawing/2014/main" id="{3C1EFF44-0AB1-E61F-7892-7080C0056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21" y="1901788"/>
            <a:ext cx="3623771" cy="362377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021866BD-5A69-50D7-410D-CEA96F99EDF3}"/>
              </a:ext>
            </a:extLst>
          </p:cNvPr>
          <p:cNvSpPr/>
          <p:nvPr/>
        </p:nvSpPr>
        <p:spPr bwMode="auto">
          <a:xfrm>
            <a:off x="2175854" y="4775927"/>
            <a:ext cx="990600" cy="533400"/>
          </a:xfrm>
          <a:prstGeom prst="round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7" name="TextBox 26">
            <a:extLst>
              <a:ext uri="{FF2B5EF4-FFF2-40B4-BE49-F238E27FC236}">
                <a16:creationId xmlns:a16="http://schemas.microsoft.com/office/drawing/2014/main" id="{698EF470-FC4F-A2B9-2DD5-C16B8915D215}"/>
              </a:ext>
            </a:extLst>
          </p:cNvPr>
          <p:cNvSpPr txBox="1"/>
          <p:nvPr/>
        </p:nvSpPr>
        <p:spPr>
          <a:xfrm>
            <a:off x="3886200" y="1210413"/>
            <a:ext cx="1676400" cy="1938992"/>
          </a:xfrm>
          <a:prstGeom prst="rect">
            <a:avLst/>
          </a:prstGeom>
          <a:noFill/>
        </p:spPr>
        <p:txBody>
          <a:bodyPr wrap="square" rtlCol="0">
            <a:spAutoFit/>
          </a:bodyPr>
          <a:lstStyle/>
          <a:p>
            <a:r>
              <a:rPr lang="en-US" dirty="0"/>
              <a:t>Between 47 and 50 produce optimal results</a:t>
            </a:r>
          </a:p>
        </p:txBody>
      </p:sp>
      <p:cxnSp>
        <p:nvCxnSpPr>
          <p:cNvPr id="28" name="Straight Arrow Connector 27">
            <a:extLst>
              <a:ext uri="{FF2B5EF4-FFF2-40B4-BE49-F238E27FC236}">
                <a16:creationId xmlns:a16="http://schemas.microsoft.com/office/drawing/2014/main" id="{CC31C40B-BAF4-27E3-7C6F-F3BF16777C4C}"/>
              </a:ext>
            </a:extLst>
          </p:cNvPr>
          <p:cNvCxnSpPr/>
          <p:nvPr/>
        </p:nvCxnSpPr>
        <p:spPr bwMode="auto">
          <a:xfrm flipH="1">
            <a:off x="3264936" y="3149405"/>
            <a:ext cx="763558" cy="16265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83445232"/>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AF1AD890-3748-0E8E-A4F3-8BCF75A2E9E4}"/>
              </a:ext>
            </a:extLst>
          </p:cNvPr>
          <p:cNvSpPr txBox="1"/>
          <p:nvPr/>
        </p:nvSpPr>
        <p:spPr>
          <a:xfrm>
            <a:off x="4038600" y="1752600"/>
            <a:ext cx="1143000" cy="461665"/>
          </a:xfrm>
          <a:prstGeom prst="rect">
            <a:avLst/>
          </a:prstGeom>
          <a:noFill/>
          <a:ln>
            <a:solidFill>
              <a:schemeClr val="tx1"/>
            </a:solidFill>
          </a:ln>
        </p:spPr>
        <p:txBody>
          <a:bodyPr wrap="square" rtlCol="0">
            <a:spAutoFit/>
          </a:bodyPr>
          <a:lstStyle/>
          <a:p>
            <a:r>
              <a:rPr lang="en-US" dirty="0"/>
              <a:t>Area</a:t>
            </a:r>
          </a:p>
        </p:txBody>
      </p:sp>
      <p:cxnSp>
        <p:nvCxnSpPr>
          <p:cNvPr id="4" name="Straight Connector 3">
            <a:extLst>
              <a:ext uri="{FF2B5EF4-FFF2-40B4-BE49-F238E27FC236}">
                <a16:creationId xmlns:a16="http://schemas.microsoft.com/office/drawing/2014/main" id="{1112FE6C-F4FC-B4C1-D921-E23A2DDC51F5}"/>
              </a:ext>
            </a:extLst>
          </p:cNvPr>
          <p:cNvCxnSpPr>
            <a:cxnSpLocks/>
          </p:cNvCxnSpPr>
          <p:nvPr/>
        </p:nvCxnSpPr>
        <p:spPr bwMode="auto">
          <a:xfrm flipH="1">
            <a:off x="3429000" y="2211056"/>
            <a:ext cx="838200" cy="9893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F8152AE0-C4EF-5D42-48DC-5548A20D1FFE}"/>
              </a:ext>
            </a:extLst>
          </p:cNvPr>
          <p:cNvCxnSpPr>
            <a:cxnSpLocks/>
          </p:cNvCxnSpPr>
          <p:nvPr/>
        </p:nvCxnSpPr>
        <p:spPr bwMode="auto">
          <a:xfrm>
            <a:off x="4894838" y="2211056"/>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F86C3BC5-6FEE-6B97-6254-5392A6FB34B3}"/>
              </a:ext>
            </a:extLst>
          </p:cNvPr>
          <p:cNvSpPr txBox="1"/>
          <p:nvPr/>
        </p:nvSpPr>
        <p:spPr>
          <a:xfrm>
            <a:off x="2971800" y="2359966"/>
            <a:ext cx="665567" cy="461665"/>
          </a:xfrm>
          <a:prstGeom prst="rect">
            <a:avLst/>
          </a:prstGeom>
          <a:noFill/>
        </p:spPr>
        <p:txBody>
          <a:bodyPr wrap="none" rtlCol="0">
            <a:spAutoFit/>
          </a:bodyPr>
          <a:lstStyle/>
          <a:p>
            <a:r>
              <a:rPr lang="en-US" dirty="0"/>
              <a:t>&lt;57</a:t>
            </a:r>
          </a:p>
        </p:txBody>
      </p:sp>
      <p:sp>
        <p:nvSpPr>
          <p:cNvPr id="7" name="TextBox 6">
            <a:extLst>
              <a:ext uri="{FF2B5EF4-FFF2-40B4-BE49-F238E27FC236}">
                <a16:creationId xmlns:a16="http://schemas.microsoft.com/office/drawing/2014/main" id="{36D2C131-17D4-5C53-F1F9-9883CDDA93DD}"/>
              </a:ext>
            </a:extLst>
          </p:cNvPr>
          <p:cNvSpPr txBox="1"/>
          <p:nvPr/>
        </p:nvSpPr>
        <p:spPr>
          <a:xfrm>
            <a:off x="5618738" y="2356758"/>
            <a:ext cx="838691" cy="461665"/>
          </a:xfrm>
          <a:prstGeom prst="rect">
            <a:avLst/>
          </a:prstGeom>
          <a:noFill/>
        </p:spPr>
        <p:txBody>
          <a:bodyPr wrap="none" rtlCol="0">
            <a:spAutoFit/>
          </a:bodyPr>
          <a:lstStyle/>
          <a:p>
            <a:r>
              <a:rPr lang="en-US" dirty="0"/>
              <a:t>&gt;=57</a:t>
            </a:r>
          </a:p>
        </p:txBody>
      </p:sp>
      <p:sp>
        <p:nvSpPr>
          <p:cNvPr id="10" name="TextBox 9">
            <a:extLst>
              <a:ext uri="{FF2B5EF4-FFF2-40B4-BE49-F238E27FC236}">
                <a16:creationId xmlns:a16="http://schemas.microsoft.com/office/drawing/2014/main" id="{688E7C62-B659-56A8-4824-DB5C884FB794}"/>
              </a:ext>
            </a:extLst>
          </p:cNvPr>
          <p:cNvSpPr txBox="1"/>
          <p:nvPr/>
        </p:nvSpPr>
        <p:spPr>
          <a:xfrm>
            <a:off x="5313938" y="3200400"/>
            <a:ext cx="838200" cy="461665"/>
          </a:xfrm>
          <a:prstGeom prst="rect">
            <a:avLst/>
          </a:prstGeom>
          <a:noFill/>
          <a:ln>
            <a:solidFill>
              <a:schemeClr val="tx1"/>
            </a:solidFill>
          </a:ln>
        </p:spPr>
        <p:txBody>
          <a:bodyPr wrap="square" rtlCol="0">
            <a:spAutoFit/>
          </a:bodyPr>
          <a:lstStyle/>
          <a:p>
            <a:r>
              <a:rPr lang="en-US" dirty="0"/>
              <a:t>Area</a:t>
            </a:r>
          </a:p>
        </p:txBody>
      </p:sp>
      <p:cxnSp>
        <p:nvCxnSpPr>
          <p:cNvPr id="11" name="Straight Connector 10">
            <a:extLst>
              <a:ext uri="{FF2B5EF4-FFF2-40B4-BE49-F238E27FC236}">
                <a16:creationId xmlns:a16="http://schemas.microsoft.com/office/drawing/2014/main" id="{5AC19775-2955-11AE-C22E-B6D40C3BFEA5}"/>
              </a:ext>
            </a:extLst>
          </p:cNvPr>
          <p:cNvCxnSpPr>
            <a:cxnSpLocks/>
            <a:endCxn id="9" idx="0"/>
          </p:cNvCxnSpPr>
          <p:nvPr/>
        </p:nvCxnSpPr>
        <p:spPr bwMode="auto">
          <a:xfrm flipH="1">
            <a:off x="4788928" y="3668625"/>
            <a:ext cx="748167" cy="9926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572E0F8-52DD-4F15-C2E1-F773B6F4DEA0}"/>
              </a:ext>
            </a:extLst>
          </p:cNvPr>
          <p:cNvCxnSpPr/>
          <p:nvPr/>
        </p:nvCxnSpPr>
        <p:spPr bwMode="auto">
          <a:xfrm>
            <a:off x="5537095" y="3668625"/>
            <a:ext cx="8001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EE522A69-7912-3BC7-3259-99FAC3D09DDC}"/>
              </a:ext>
            </a:extLst>
          </p:cNvPr>
          <p:cNvSpPr txBox="1"/>
          <p:nvPr/>
        </p:nvSpPr>
        <p:spPr>
          <a:xfrm>
            <a:off x="4140717" y="3812232"/>
            <a:ext cx="896399" cy="461665"/>
          </a:xfrm>
          <a:prstGeom prst="rect">
            <a:avLst/>
          </a:prstGeom>
          <a:noFill/>
        </p:spPr>
        <p:txBody>
          <a:bodyPr wrap="none" rtlCol="0">
            <a:spAutoFit/>
          </a:bodyPr>
          <a:lstStyle/>
          <a:p>
            <a:r>
              <a:rPr lang="en-US" dirty="0"/>
              <a:t>&lt;88.5</a:t>
            </a:r>
          </a:p>
        </p:txBody>
      </p:sp>
      <p:sp>
        <p:nvSpPr>
          <p:cNvPr id="14" name="TextBox 13">
            <a:extLst>
              <a:ext uri="{FF2B5EF4-FFF2-40B4-BE49-F238E27FC236}">
                <a16:creationId xmlns:a16="http://schemas.microsoft.com/office/drawing/2014/main" id="{3BB6944B-3394-F65E-F408-583B555B536F}"/>
              </a:ext>
            </a:extLst>
          </p:cNvPr>
          <p:cNvSpPr txBox="1"/>
          <p:nvPr/>
        </p:nvSpPr>
        <p:spPr>
          <a:xfrm>
            <a:off x="5904773" y="3806790"/>
            <a:ext cx="1069524" cy="461665"/>
          </a:xfrm>
          <a:prstGeom prst="rect">
            <a:avLst/>
          </a:prstGeom>
          <a:noFill/>
        </p:spPr>
        <p:txBody>
          <a:bodyPr wrap="none" rtlCol="0">
            <a:spAutoFit/>
          </a:bodyPr>
          <a:lstStyle/>
          <a:p>
            <a:r>
              <a:rPr lang="en-US" dirty="0"/>
              <a:t>&gt;=88.5</a:t>
            </a:r>
          </a:p>
        </p:txBody>
      </p:sp>
      <p:sp>
        <p:nvSpPr>
          <p:cNvPr id="9" name="Rectangle: Rounded Corners 8">
            <a:extLst>
              <a:ext uri="{FF2B5EF4-FFF2-40B4-BE49-F238E27FC236}">
                <a16:creationId xmlns:a16="http://schemas.microsoft.com/office/drawing/2014/main" id="{5240EC89-F2B1-F5E5-5474-AAA41AF17145}"/>
              </a:ext>
            </a:extLst>
          </p:cNvPr>
          <p:cNvSpPr/>
          <p:nvPr/>
        </p:nvSpPr>
        <p:spPr bwMode="auto">
          <a:xfrm>
            <a:off x="4146160" y="4661320"/>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$131,226</a:t>
            </a:r>
          </a:p>
        </p:txBody>
      </p:sp>
      <p:sp>
        <p:nvSpPr>
          <p:cNvPr id="15" name="Rectangle: Rounded Corners 14">
            <a:extLst>
              <a:ext uri="{FF2B5EF4-FFF2-40B4-BE49-F238E27FC236}">
                <a16:creationId xmlns:a16="http://schemas.microsoft.com/office/drawing/2014/main" id="{D1EADC65-F336-3517-8E30-06D67BEE84C2}"/>
              </a:ext>
            </a:extLst>
          </p:cNvPr>
          <p:cNvSpPr/>
          <p:nvPr/>
        </p:nvSpPr>
        <p:spPr bwMode="auto">
          <a:xfrm>
            <a:off x="5583249" y="4661320"/>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$145,110</a:t>
            </a:r>
          </a:p>
        </p:txBody>
      </p:sp>
      <p:sp>
        <p:nvSpPr>
          <p:cNvPr id="3" name="TextBox 2">
            <a:extLst>
              <a:ext uri="{FF2B5EF4-FFF2-40B4-BE49-F238E27FC236}">
                <a16:creationId xmlns:a16="http://schemas.microsoft.com/office/drawing/2014/main" id="{1C589C74-BE61-E812-6E66-CFCFD4FE789F}"/>
              </a:ext>
            </a:extLst>
          </p:cNvPr>
          <p:cNvSpPr txBox="1"/>
          <p:nvPr/>
        </p:nvSpPr>
        <p:spPr>
          <a:xfrm>
            <a:off x="2781300" y="3179601"/>
            <a:ext cx="838200" cy="461665"/>
          </a:xfrm>
          <a:prstGeom prst="rect">
            <a:avLst/>
          </a:prstGeom>
          <a:noFill/>
          <a:ln>
            <a:solidFill>
              <a:schemeClr val="tx1"/>
            </a:solidFill>
          </a:ln>
        </p:spPr>
        <p:txBody>
          <a:bodyPr wrap="square" rtlCol="0">
            <a:spAutoFit/>
          </a:bodyPr>
          <a:lstStyle/>
          <a:p>
            <a:r>
              <a:rPr lang="en-US" dirty="0"/>
              <a:t>Area</a:t>
            </a:r>
          </a:p>
        </p:txBody>
      </p:sp>
      <p:cxnSp>
        <p:nvCxnSpPr>
          <p:cNvPr id="16" name="Straight Connector 15">
            <a:extLst>
              <a:ext uri="{FF2B5EF4-FFF2-40B4-BE49-F238E27FC236}">
                <a16:creationId xmlns:a16="http://schemas.microsoft.com/office/drawing/2014/main" id="{3DD23333-1571-E222-5021-9EE2DDF435DE}"/>
              </a:ext>
            </a:extLst>
          </p:cNvPr>
          <p:cNvCxnSpPr/>
          <p:nvPr/>
        </p:nvCxnSpPr>
        <p:spPr bwMode="auto">
          <a:xfrm flipH="1">
            <a:off x="1933882" y="3651038"/>
            <a:ext cx="1028700" cy="9861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D44A0E4F-00BC-253E-A842-0D01FA5F8266}"/>
              </a:ext>
            </a:extLst>
          </p:cNvPr>
          <p:cNvCxnSpPr/>
          <p:nvPr/>
        </p:nvCxnSpPr>
        <p:spPr bwMode="auto">
          <a:xfrm>
            <a:off x="3001082" y="3641266"/>
            <a:ext cx="190100" cy="99269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B6D8204C-BF61-08F7-D3C2-7725C6804A11}"/>
              </a:ext>
            </a:extLst>
          </p:cNvPr>
          <p:cNvSpPr txBox="1"/>
          <p:nvPr/>
        </p:nvSpPr>
        <p:spPr>
          <a:xfrm>
            <a:off x="1584498" y="3806789"/>
            <a:ext cx="896399" cy="461665"/>
          </a:xfrm>
          <a:prstGeom prst="rect">
            <a:avLst/>
          </a:prstGeom>
          <a:noFill/>
        </p:spPr>
        <p:txBody>
          <a:bodyPr wrap="none" rtlCol="0">
            <a:spAutoFit/>
          </a:bodyPr>
          <a:lstStyle/>
          <a:p>
            <a:r>
              <a:rPr lang="en-US" dirty="0"/>
              <a:t>&lt;48.5</a:t>
            </a:r>
          </a:p>
        </p:txBody>
      </p:sp>
      <p:sp>
        <p:nvSpPr>
          <p:cNvPr id="22" name="TextBox 21">
            <a:extLst>
              <a:ext uri="{FF2B5EF4-FFF2-40B4-BE49-F238E27FC236}">
                <a16:creationId xmlns:a16="http://schemas.microsoft.com/office/drawing/2014/main" id="{E93C34D3-2759-B024-099B-6438E94127B5}"/>
              </a:ext>
            </a:extLst>
          </p:cNvPr>
          <p:cNvSpPr txBox="1"/>
          <p:nvPr/>
        </p:nvSpPr>
        <p:spPr>
          <a:xfrm>
            <a:off x="3090042" y="3828559"/>
            <a:ext cx="1069524" cy="461665"/>
          </a:xfrm>
          <a:prstGeom prst="rect">
            <a:avLst/>
          </a:prstGeom>
          <a:noFill/>
        </p:spPr>
        <p:txBody>
          <a:bodyPr wrap="none" rtlCol="0">
            <a:spAutoFit/>
          </a:bodyPr>
          <a:lstStyle/>
          <a:p>
            <a:r>
              <a:rPr lang="en-US" dirty="0"/>
              <a:t>&gt;=48.5</a:t>
            </a:r>
          </a:p>
        </p:txBody>
      </p:sp>
      <p:sp>
        <p:nvSpPr>
          <p:cNvPr id="20" name="Rectangle: Rounded Corners 19">
            <a:extLst>
              <a:ext uri="{FF2B5EF4-FFF2-40B4-BE49-F238E27FC236}">
                <a16:creationId xmlns:a16="http://schemas.microsoft.com/office/drawing/2014/main" id="{F11B8C20-E2FE-A076-C97A-A4E2A288BAC7}"/>
              </a:ext>
            </a:extLst>
          </p:cNvPr>
          <p:cNvSpPr/>
          <p:nvPr/>
        </p:nvSpPr>
        <p:spPr bwMode="auto">
          <a:xfrm>
            <a:off x="2543613" y="4628663"/>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$120,000</a:t>
            </a:r>
          </a:p>
        </p:txBody>
      </p:sp>
      <p:sp>
        <p:nvSpPr>
          <p:cNvPr id="21" name="Rectangle: Rounded Corners 20">
            <a:extLst>
              <a:ext uri="{FF2B5EF4-FFF2-40B4-BE49-F238E27FC236}">
                <a16:creationId xmlns:a16="http://schemas.microsoft.com/office/drawing/2014/main" id="{9533AB3F-D059-DDE2-4864-63138607F222}"/>
              </a:ext>
            </a:extLst>
          </p:cNvPr>
          <p:cNvSpPr/>
          <p:nvPr/>
        </p:nvSpPr>
        <p:spPr bwMode="auto">
          <a:xfrm>
            <a:off x="1018714" y="4608981"/>
            <a:ext cx="1285535"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rPr>
              <a:t>$105,174</a:t>
            </a:r>
          </a:p>
        </p:txBody>
      </p:sp>
    </p:spTree>
    <p:extLst>
      <p:ext uri="{BB962C8B-B14F-4D97-AF65-F5344CB8AC3E}">
        <p14:creationId xmlns:p14="http://schemas.microsoft.com/office/powerpoint/2010/main" val="3381141486"/>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pic>
        <p:nvPicPr>
          <p:cNvPr id="16386" name="Picture 2">
            <a:extLst>
              <a:ext uri="{FF2B5EF4-FFF2-40B4-BE49-F238E27FC236}">
                <a16:creationId xmlns:a16="http://schemas.microsoft.com/office/drawing/2014/main" id="{334DF76B-2DD2-3CAB-69A1-CC9A03220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5053013" cy="505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21819"/>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824139A1-BEE4-BF1A-AEEF-EFFE0FE1B9BF}"/>
              </a:ext>
            </a:extLst>
          </p:cNvPr>
          <p:cNvSpPr txBox="1"/>
          <p:nvPr/>
        </p:nvSpPr>
        <p:spPr>
          <a:xfrm>
            <a:off x="838200" y="1905000"/>
            <a:ext cx="7239000" cy="4524315"/>
          </a:xfrm>
          <a:prstGeom prst="rect">
            <a:avLst/>
          </a:prstGeom>
          <a:noFill/>
        </p:spPr>
        <p:txBody>
          <a:bodyPr wrap="square" rtlCol="0">
            <a:spAutoFit/>
          </a:bodyPr>
          <a:lstStyle/>
          <a:p>
            <a:pPr marL="342900" indent="-342900">
              <a:buFont typeface="Arial" panose="020B0604020202020204" pitchFamily="34" charset="0"/>
              <a:buChar char="•"/>
            </a:pPr>
            <a:r>
              <a:rPr lang="en-US" dirty="0"/>
              <a:t>When do you stop splitting to avoid over-fitting?</a:t>
            </a:r>
          </a:p>
          <a:p>
            <a:pPr marL="800100" lvl="1" indent="-342900">
              <a:buFont typeface="Arial" panose="020B0604020202020204" pitchFamily="34" charset="0"/>
              <a:buChar char="•"/>
            </a:pPr>
            <a:r>
              <a:rPr lang="en-US" dirty="0"/>
              <a:t>Max Depth – max depth of the tree</a:t>
            </a:r>
          </a:p>
          <a:p>
            <a:pPr marL="800100" lvl="1" indent="-342900">
              <a:buFont typeface="Arial" panose="020B0604020202020204" pitchFamily="34" charset="0"/>
              <a:buChar char="•"/>
            </a:pPr>
            <a:r>
              <a:rPr lang="en-US" dirty="0"/>
              <a:t>Min Split – minimum in a node for a split to occur</a:t>
            </a:r>
          </a:p>
          <a:p>
            <a:pPr marL="800100" lvl="1" indent="-342900">
              <a:buFont typeface="Arial" panose="020B0604020202020204" pitchFamily="34" charset="0"/>
              <a:buChar char="•"/>
            </a:pPr>
            <a:r>
              <a:rPr lang="en-US" dirty="0"/>
              <a:t>Min Bucket – minimum in any terminal leaf</a:t>
            </a:r>
          </a:p>
          <a:p>
            <a:pPr marL="800100" lvl="1" indent="-342900">
              <a:buFont typeface="Arial" panose="020B0604020202020204" pitchFamily="34" charset="0"/>
              <a:buChar char="•"/>
            </a:pPr>
            <a:r>
              <a:rPr lang="en-US" dirty="0"/>
              <a:t>Max Splits – maximum number of splits total</a:t>
            </a:r>
          </a:p>
          <a:p>
            <a:pPr marL="800100" lvl="1" indent="-342900">
              <a:buFont typeface="Arial" panose="020B0604020202020204" pitchFamily="34" charset="0"/>
              <a:buChar char="•"/>
            </a:pPr>
            <a:r>
              <a:rPr lang="en-US" dirty="0"/>
              <a:t>Error rate target</a:t>
            </a:r>
          </a:p>
          <a:p>
            <a:pPr marL="800100" lvl="1" indent="-342900">
              <a:buFont typeface="Arial" panose="020B0604020202020204" pitchFamily="34" charset="0"/>
              <a:buChar char="•"/>
            </a:pPr>
            <a:r>
              <a:rPr lang="en-US" dirty="0"/>
              <a:t>Complexity Factor – related to size of tree overall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Evaluate error of the regression tree</a:t>
            </a:r>
          </a:p>
          <a:p>
            <a:pPr marL="800100" lvl="1" indent="-342900">
              <a:buFont typeface="Arial" panose="020B0604020202020204" pitchFamily="34" charset="0"/>
              <a:buChar char="•"/>
            </a:pPr>
            <a:r>
              <a:rPr lang="en-US" dirty="0"/>
              <a:t>Mean-Squared Error (MSE)</a:t>
            </a:r>
          </a:p>
          <a:p>
            <a:pPr marL="800100" lvl="1" indent="-342900">
              <a:buFont typeface="Arial" panose="020B0604020202020204" pitchFamily="34" charset="0"/>
              <a:buChar char="•"/>
            </a:pPr>
            <a:r>
              <a:rPr lang="en-US" dirty="0"/>
              <a:t>Root-mean-squared (RMS)</a:t>
            </a:r>
          </a:p>
          <a:p>
            <a:pPr marL="1257300" lvl="2" indent="-342900">
              <a:buFont typeface="Arial" panose="020B0604020202020204" pitchFamily="34" charset="0"/>
              <a:buChar char="•"/>
            </a:pPr>
            <a:r>
              <a:rPr lang="en-US" dirty="0"/>
              <a:t>Most closely related to units from input data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98B924-E12E-222C-00E2-2FE59A626B12}"/>
                  </a:ext>
                </a:extLst>
              </p:cNvPr>
              <p:cNvSpPr txBox="1"/>
              <p:nvPr/>
            </p:nvSpPr>
            <p:spPr>
              <a:xfrm>
                <a:off x="5791200" y="4800600"/>
                <a:ext cx="3154069"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a:p>
            </p:txBody>
          </p:sp>
        </mc:Choice>
        <mc:Fallback xmlns="">
          <p:sp>
            <p:nvSpPr>
              <p:cNvPr id="3" name="TextBox 2">
                <a:extLst>
                  <a:ext uri="{FF2B5EF4-FFF2-40B4-BE49-F238E27FC236}">
                    <a16:creationId xmlns:a16="http://schemas.microsoft.com/office/drawing/2014/main" id="{3198B924-E12E-222C-00E2-2FE59A626B12}"/>
                  </a:ext>
                </a:extLst>
              </p:cNvPr>
              <p:cNvSpPr txBox="1">
                <a:spLocks noRot="1" noChangeAspect="1" noMove="1" noResize="1" noEditPoints="1" noAdjustHandles="1" noChangeArrowheads="1" noChangeShapeType="1" noTextEdit="1"/>
              </p:cNvSpPr>
              <p:nvPr/>
            </p:nvSpPr>
            <p:spPr>
              <a:xfrm>
                <a:off x="5791200" y="4800600"/>
                <a:ext cx="3154069" cy="10384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AE7DD41-C90D-D37F-BB9A-4E9867A7EAF7}"/>
                  </a:ext>
                </a:extLst>
              </p:cNvPr>
              <p:cNvSpPr txBox="1"/>
              <p:nvPr/>
            </p:nvSpPr>
            <p:spPr>
              <a:xfrm>
                <a:off x="3200400" y="6400800"/>
                <a:ext cx="2002151" cy="412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𝑀𝑆𝐸</m:t>
                          </m:r>
                        </m:e>
                      </m:rad>
                    </m:oMath>
                  </m:oMathPara>
                </a14:m>
                <a:endParaRPr lang="en-US" dirty="0"/>
              </a:p>
            </p:txBody>
          </p:sp>
        </mc:Choice>
        <mc:Fallback xmlns="">
          <p:sp>
            <p:nvSpPr>
              <p:cNvPr id="4" name="TextBox 3">
                <a:extLst>
                  <a:ext uri="{FF2B5EF4-FFF2-40B4-BE49-F238E27FC236}">
                    <a16:creationId xmlns:a16="http://schemas.microsoft.com/office/drawing/2014/main" id="{4AE7DD41-C90D-D37F-BB9A-4E9867A7EAF7}"/>
                  </a:ext>
                </a:extLst>
              </p:cNvPr>
              <p:cNvSpPr txBox="1">
                <a:spLocks noRot="1" noChangeAspect="1" noMove="1" noResize="1" noEditPoints="1" noAdjustHandles="1" noChangeArrowheads="1" noChangeShapeType="1" noTextEdit="1"/>
              </p:cNvSpPr>
              <p:nvPr/>
            </p:nvSpPr>
            <p:spPr>
              <a:xfrm>
                <a:off x="3200400" y="6400800"/>
                <a:ext cx="2002151" cy="4128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30999734"/>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824139A1-BEE4-BF1A-AEEF-EFFE0FE1B9BF}"/>
              </a:ext>
            </a:extLst>
          </p:cNvPr>
          <p:cNvSpPr txBox="1"/>
          <p:nvPr/>
        </p:nvSpPr>
        <p:spPr>
          <a:xfrm>
            <a:off x="838200" y="1905000"/>
            <a:ext cx="7239000" cy="4524315"/>
          </a:xfrm>
          <a:prstGeom prst="rect">
            <a:avLst/>
          </a:prstGeom>
          <a:noFill/>
        </p:spPr>
        <p:txBody>
          <a:bodyPr wrap="square" rtlCol="0">
            <a:spAutoFit/>
          </a:bodyPr>
          <a:lstStyle/>
          <a:p>
            <a:pPr marL="342900" indent="-342900">
              <a:buFont typeface="Arial" panose="020B0604020202020204" pitchFamily="34" charset="0"/>
              <a:buChar char="•"/>
            </a:pPr>
            <a:r>
              <a:rPr lang="en-US" dirty="0"/>
              <a:t>Multi-dimensional data</a:t>
            </a:r>
          </a:p>
          <a:p>
            <a:pPr marL="800100" lvl="1" indent="-342900">
              <a:buFont typeface="Arial" panose="020B0604020202020204" pitchFamily="34" charset="0"/>
              <a:buChar char="•"/>
            </a:pPr>
            <a:r>
              <a:rPr lang="en-US" i="1" dirty="0"/>
              <a:t>n-dimensional Data</a:t>
            </a:r>
          </a:p>
          <a:p>
            <a:pPr marL="342900" indent="-342900">
              <a:buFont typeface="Arial" panose="020B0604020202020204" pitchFamily="34" charset="0"/>
              <a:buChar char="•"/>
            </a:pPr>
            <a:r>
              <a:rPr lang="en-US" dirty="0"/>
              <a:t>Splits must minimize total error over all dimensions</a:t>
            </a:r>
          </a:p>
          <a:p>
            <a:pPr marL="800100" lvl="1" indent="-342900">
              <a:buFont typeface="Arial" panose="020B0604020202020204" pitchFamily="34" charset="0"/>
              <a:buChar char="•"/>
            </a:pPr>
            <a:r>
              <a:rPr lang="en-US" dirty="0"/>
              <a:t>More computationally intense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Once tree is designed, executing it is IF-Statements and comparisons</a:t>
            </a:r>
          </a:p>
          <a:p>
            <a:pPr marL="342900" indent="-342900">
              <a:buFont typeface="Arial" panose="020B0604020202020204" pitchFamily="34" charset="0"/>
              <a:buChar char="•"/>
            </a:pPr>
            <a:r>
              <a:rPr lang="en-US" dirty="0"/>
              <a:t>Techniques to update the tree if further learning is desired</a:t>
            </a:r>
          </a:p>
          <a:p>
            <a:pPr marL="800100" lvl="1" indent="-342900">
              <a:buFont typeface="Arial" panose="020B0604020202020204" pitchFamily="34" charset="0"/>
              <a:buChar char="•"/>
            </a:pPr>
            <a:r>
              <a:rPr lang="en-US" dirty="0"/>
              <a:t>Open-loop - operation</a:t>
            </a:r>
          </a:p>
          <a:p>
            <a:pPr marL="800100" lvl="1" indent="-342900">
              <a:buFont typeface="Arial" panose="020B0604020202020204" pitchFamily="34" charset="0"/>
              <a:buChar char="•"/>
            </a:pPr>
            <a:r>
              <a:rPr lang="en-US" dirty="0"/>
              <a:t>Closed-loop – operation and learning</a:t>
            </a:r>
          </a:p>
        </p:txBody>
      </p:sp>
    </p:spTree>
    <p:extLst>
      <p:ext uri="{BB962C8B-B14F-4D97-AF65-F5344CB8AC3E}">
        <p14:creationId xmlns:p14="http://schemas.microsoft.com/office/powerpoint/2010/main" val="3288961682"/>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0B418-260D-F70B-385D-8114D10095F4}"/>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A146495A-D460-E9FF-5FFE-ABA1CD3F468C}"/>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6DA92D33-20D0-912D-2E3B-B3F17D67ECA8}"/>
              </a:ext>
            </a:extLst>
          </p:cNvPr>
          <p:cNvSpPr txBox="1"/>
          <p:nvPr/>
        </p:nvSpPr>
        <p:spPr>
          <a:xfrm>
            <a:off x="838200" y="1371600"/>
            <a:ext cx="7239000" cy="830997"/>
          </a:xfrm>
          <a:prstGeom prst="rect">
            <a:avLst/>
          </a:prstGeom>
          <a:noFill/>
        </p:spPr>
        <p:txBody>
          <a:bodyPr wrap="square" rtlCol="0">
            <a:spAutoFit/>
          </a:bodyPr>
          <a:lstStyle/>
          <a:p>
            <a:pPr marL="342900" indent="-342900">
              <a:buFont typeface="Arial" panose="020B0604020202020204" pitchFamily="34" charset="0"/>
              <a:buChar char="•"/>
            </a:pPr>
            <a:r>
              <a:rPr lang="en-US" i="1" dirty="0"/>
              <a:t>Once tree is designed, executing it is IF-Statements and comparisons</a:t>
            </a:r>
          </a:p>
        </p:txBody>
      </p:sp>
      <p:graphicFrame>
        <p:nvGraphicFramePr>
          <p:cNvPr id="3" name="Table 2">
            <a:extLst>
              <a:ext uri="{FF2B5EF4-FFF2-40B4-BE49-F238E27FC236}">
                <a16:creationId xmlns:a16="http://schemas.microsoft.com/office/drawing/2014/main" id="{744A1A0C-8141-E97E-72D2-B53A38F103BD}"/>
              </a:ext>
            </a:extLst>
          </p:cNvPr>
          <p:cNvGraphicFramePr>
            <a:graphicFrameLocks noGrp="1"/>
          </p:cNvGraphicFramePr>
          <p:nvPr>
            <p:extLst>
              <p:ext uri="{D42A27DB-BD31-4B8C-83A1-F6EECF244321}">
                <p14:modId xmlns:p14="http://schemas.microsoft.com/office/powerpoint/2010/main" val="1764775162"/>
              </p:ext>
            </p:extLst>
          </p:nvPr>
        </p:nvGraphicFramePr>
        <p:xfrm>
          <a:off x="571500" y="2339757"/>
          <a:ext cx="8001000" cy="2011680"/>
        </p:xfrm>
        <a:graphic>
          <a:graphicData uri="http://schemas.openxmlformats.org/drawingml/2006/table">
            <a:tbl>
              <a:tblPr firstRow="1" bandRow="1">
                <a:tableStyleId>{00A15C55-8517-42AA-B614-E9B94910E393}</a:tableStyleId>
              </a:tblPr>
              <a:tblGrid>
                <a:gridCol w="1333500">
                  <a:extLst>
                    <a:ext uri="{9D8B030D-6E8A-4147-A177-3AD203B41FA5}">
                      <a16:colId xmlns:a16="http://schemas.microsoft.com/office/drawing/2014/main" val="71433374"/>
                    </a:ext>
                  </a:extLst>
                </a:gridCol>
                <a:gridCol w="1333500">
                  <a:extLst>
                    <a:ext uri="{9D8B030D-6E8A-4147-A177-3AD203B41FA5}">
                      <a16:colId xmlns:a16="http://schemas.microsoft.com/office/drawing/2014/main" val="493367961"/>
                    </a:ext>
                  </a:extLst>
                </a:gridCol>
                <a:gridCol w="1333500">
                  <a:extLst>
                    <a:ext uri="{9D8B030D-6E8A-4147-A177-3AD203B41FA5}">
                      <a16:colId xmlns:a16="http://schemas.microsoft.com/office/drawing/2014/main" val="1040465229"/>
                    </a:ext>
                  </a:extLst>
                </a:gridCol>
                <a:gridCol w="1333500">
                  <a:extLst>
                    <a:ext uri="{9D8B030D-6E8A-4147-A177-3AD203B41FA5}">
                      <a16:colId xmlns:a16="http://schemas.microsoft.com/office/drawing/2014/main" val="3302587366"/>
                    </a:ext>
                  </a:extLst>
                </a:gridCol>
                <a:gridCol w="1333500">
                  <a:extLst>
                    <a:ext uri="{9D8B030D-6E8A-4147-A177-3AD203B41FA5}">
                      <a16:colId xmlns:a16="http://schemas.microsoft.com/office/drawing/2014/main" val="4260308131"/>
                    </a:ext>
                  </a:extLst>
                </a:gridCol>
                <a:gridCol w="1333500">
                  <a:extLst>
                    <a:ext uri="{9D8B030D-6E8A-4147-A177-3AD203B41FA5}">
                      <a16:colId xmlns:a16="http://schemas.microsoft.com/office/drawing/2014/main" val="696993999"/>
                    </a:ext>
                  </a:extLst>
                </a:gridCol>
              </a:tblGrid>
              <a:tr h="280739">
                <a:tc gridSpan="6">
                  <a:txBody>
                    <a:bodyPr/>
                    <a:lstStyle/>
                    <a:p>
                      <a:r>
                        <a:rPr lang="en-US" sz="1600" dirty="0"/>
                        <a:t>Nanosecond execution times on Arduino Mega2560 (16 MHz)</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6999159"/>
                  </a:ext>
                </a:extLst>
              </a:tr>
              <a:tr h="280739">
                <a:tc>
                  <a:txBody>
                    <a:bodyPr/>
                    <a:lstStyle/>
                    <a:p>
                      <a:r>
                        <a:rPr lang="en-US" sz="1600" dirty="0"/>
                        <a:t>Operation</a:t>
                      </a:r>
                    </a:p>
                  </a:txBody>
                  <a:tcPr/>
                </a:tc>
                <a:tc>
                  <a:txBody>
                    <a:bodyPr/>
                    <a:lstStyle/>
                    <a:p>
                      <a:r>
                        <a:rPr lang="en-US" sz="1600" dirty="0"/>
                        <a:t>uint8</a:t>
                      </a:r>
                    </a:p>
                  </a:txBody>
                  <a:tcPr/>
                </a:tc>
                <a:tc>
                  <a:txBody>
                    <a:bodyPr/>
                    <a:lstStyle/>
                    <a:p>
                      <a:r>
                        <a:rPr lang="en-US" sz="1600" dirty="0"/>
                        <a:t>int16</a:t>
                      </a:r>
                    </a:p>
                  </a:txBody>
                  <a:tcPr/>
                </a:tc>
                <a:tc>
                  <a:txBody>
                    <a:bodyPr/>
                    <a:lstStyle/>
                    <a:p>
                      <a:r>
                        <a:rPr lang="en-US" sz="1600" dirty="0"/>
                        <a:t>int32</a:t>
                      </a:r>
                    </a:p>
                  </a:txBody>
                  <a:tcPr/>
                </a:tc>
                <a:tc>
                  <a:txBody>
                    <a:bodyPr/>
                    <a:lstStyle/>
                    <a:p>
                      <a:r>
                        <a:rPr lang="en-US" sz="1600" dirty="0"/>
                        <a:t>int64</a:t>
                      </a:r>
                    </a:p>
                  </a:txBody>
                  <a:tcPr/>
                </a:tc>
                <a:tc>
                  <a:txBody>
                    <a:bodyPr/>
                    <a:lstStyle/>
                    <a:p>
                      <a:r>
                        <a:rPr lang="en-US" sz="1600" dirty="0"/>
                        <a:t>float</a:t>
                      </a:r>
                    </a:p>
                  </a:txBody>
                  <a:tcPr/>
                </a:tc>
                <a:extLst>
                  <a:ext uri="{0D108BD9-81ED-4DB2-BD59-A6C34878D82A}">
                    <a16:rowId xmlns:a16="http://schemas.microsoft.com/office/drawing/2014/main" val="2312343701"/>
                  </a:ext>
                </a:extLst>
              </a:tr>
              <a:tr h="280739">
                <a:tc>
                  <a:txBody>
                    <a:bodyPr/>
                    <a:lstStyle/>
                    <a:p>
                      <a:r>
                        <a:rPr lang="en-US" sz="1600" dirty="0"/>
                        <a:t>+</a:t>
                      </a:r>
                    </a:p>
                  </a:txBody>
                  <a:tcPr/>
                </a:tc>
                <a:tc>
                  <a:txBody>
                    <a:bodyPr/>
                    <a:lstStyle/>
                    <a:p>
                      <a:r>
                        <a:rPr lang="en-US" sz="1600" dirty="0"/>
                        <a:t>63</a:t>
                      </a:r>
                    </a:p>
                  </a:txBody>
                  <a:tcPr/>
                </a:tc>
                <a:tc>
                  <a:txBody>
                    <a:bodyPr/>
                    <a:lstStyle/>
                    <a:p>
                      <a:r>
                        <a:rPr lang="en-US" sz="1600" dirty="0"/>
                        <a:t>884</a:t>
                      </a:r>
                    </a:p>
                  </a:txBody>
                  <a:tcPr/>
                </a:tc>
                <a:tc>
                  <a:txBody>
                    <a:bodyPr/>
                    <a:lstStyle/>
                    <a:p>
                      <a:r>
                        <a:rPr lang="en-US" sz="1600" dirty="0"/>
                        <a:t>1763</a:t>
                      </a:r>
                    </a:p>
                  </a:txBody>
                  <a:tcPr/>
                </a:tc>
                <a:tc>
                  <a:txBody>
                    <a:bodyPr/>
                    <a:lstStyle/>
                    <a:p>
                      <a:r>
                        <a:rPr lang="en-US" sz="1600" dirty="0"/>
                        <a:t>8428</a:t>
                      </a:r>
                    </a:p>
                  </a:txBody>
                  <a:tcPr/>
                </a:tc>
                <a:tc>
                  <a:txBody>
                    <a:bodyPr/>
                    <a:lstStyle/>
                    <a:p>
                      <a:r>
                        <a:rPr lang="en-US" sz="1600" dirty="0"/>
                        <a:t>10943</a:t>
                      </a:r>
                    </a:p>
                  </a:txBody>
                  <a:tcPr/>
                </a:tc>
                <a:extLst>
                  <a:ext uri="{0D108BD9-81ED-4DB2-BD59-A6C34878D82A}">
                    <a16:rowId xmlns:a16="http://schemas.microsoft.com/office/drawing/2014/main" val="3641129063"/>
                  </a:ext>
                </a:extLst>
              </a:tr>
              <a:tr h="280739">
                <a:tc>
                  <a:txBody>
                    <a:bodyPr/>
                    <a:lstStyle/>
                    <a:p>
                      <a:r>
                        <a:rPr lang="en-US" sz="1600" dirty="0"/>
                        <a:t>*</a:t>
                      </a:r>
                    </a:p>
                  </a:txBody>
                  <a:tcPr/>
                </a:tc>
                <a:tc>
                  <a:txBody>
                    <a:bodyPr/>
                    <a:lstStyle/>
                    <a:p>
                      <a:r>
                        <a:rPr lang="en-US" sz="1600" dirty="0"/>
                        <a:t>125</a:t>
                      </a:r>
                    </a:p>
                  </a:txBody>
                  <a:tcPr/>
                </a:tc>
                <a:tc>
                  <a:txBody>
                    <a:bodyPr/>
                    <a:lstStyle/>
                    <a:p>
                      <a:r>
                        <a:rPr lang="en-US" sz="1600" dirty="0"/>
                        <a:t>1449</a:t>
                      </a:r>
                    </a:p>
                  </a:txBody>
                  <a:tcPr/>
                </a:tc>
                <a:tc>
                  <a:txBody>
                    <a:bodyPr/>
                    <a:lstStyle/>
                    <a:p>
                      <a:r>
                        <a:rPr lang="en-US" sz="1600" dirty="0"/>
                        <a:t>4592</a:t>
                      </a:r>
                    </a:p>
                  </a:txBody>
                  <a:tcPr/>
                </a:tc>
                <a:tc>
                  <a:txBody>
                    <a:bodyPr/>
                    <a:lstStyle/>
                    <a:p>
                      <a:r>
                        <a:rPr lang="en-US" sz="1600" dirty="0"/>
                        <a:t>57038</a:t>
                      </a:r>
                    </a:p>
                  </a:txBody>
                  <a:tcPr/>
                </a:tc>
                <a:tc>
                  <a:txBody>
                    <a:bodyPr/>
                    <a:lstStyle/>
                    <a:p>
                      <a:r>
                        <a:rPr lang="en-US" sz="1600" dirty="0"/>
                        <a:t>10422</a:t>
                      </a:r>
                    </a:p>
                  </a:txBody>
                  <a:tcPr/>
                </a:tc>
                <a:extLst>
                  <a:ext uri="{0D108BD9-81ED-4DB2-BD59-A6C34878D82A}">
                    <a16:rowId xmlns:a16="http://schemas.microsoft.com/office/drawing/2014/main" val="3607781943"/>
                  </a:ext>
                </a:extLst>
              </a:tr>
              <a:tr h="280739">
                <a:tc>
                  <a:txBody>
                    <a:bodyPr/>
                    <a:lstStyle/>
                    <a:p>
                      <a:r>
                        <a:rPr lang="en-US" sz="1600" dirty="0"/>
                        <a:t>/</a:t>
                      </a:r>
                    </a:p>
                  </a:txBody>
                  <a:tcPr/>
                </a:tc>
                <a:tc>
                  <a:txBody>
                    <a:bodyPr/>
                    <a:lstStyle/>
                    <a:p>
                      <a:r>
                        <a:rPr lang="en-US" sz="1600" dirty="0"/>
                        <a:t>15859</a:t>
                      </a:r>
                    </a:p>
                  </a:txBody>
                  <a:tcPr/>
                </a:tc>
                <a:tc>
                  <a:txBody>
                    <a:bodyPr/>
                    <a:lstStyle/>
                    <a:p>
                      <a:r>
                        <a:rPr lang="en-US" sz="1600" dirty="0"/>
                        <a:t>15969</a:t>
                      </a:r>
                    </a:p>
                  </a:txBody>
                  <a:tcPr/>
                </a:tc>
                <a:tc>
                  <a:txBody>
                    <a:bodyPr/>
                    <a:lstStyle/>
                    <a:p>
                      <a:r>
                        <a:rPr lang="en-US" sz="1600" dirty="0"/>
                        <a:t>41866</a:t>
                      </a:r>
                    </a:p>
                  </a:txBody>
                  <a:tcPr/>
                </a:tc>
                <a:tc>
                  <a:txBody>
                    <a:bodyPr/>
                    <a:lstStyle/>
                    <a:p>
                      <a:r>
                        <a:rPr lang="en-US" sz="1600" dirty="0"/>
                        <a:t>274809</a:t>
                      </a:r>
                    </a:p>
                  </a:txBody>
                  <a:tcPr/>
                </a:tc>
                <a:tc>
                  <a:txBody>
                    <a:bodyPr/>
                    <a:lstStyle/>
                    <a:p>
                      <a:r>
                        <a:rPr lang="en-US" sz="1600" dirty="0"/>
                        <a:t>31951</a:t>
                      </a:r>
                    </a:p>
                  </a:txBody>
                  <a:tcPr/>
                </a:tc>
                <a:extLst>
                  <a:ext uri="{0D108BD9-81ED-4DB2-BD59-A6C34878D82A}">
                    <a16:rowId xmlns:a16="http://schemas.microsoft.com/office/drawing/2014/main" val="1136540410"/>
                  </a:ext>
                </a:extLst>
              </a:tr>
              <a:tr h="280739">
                <a:tc>
                  <a:txBody>
                    <a:bodyPr/>
                    <a:lstStyle/>
                    <a:p>
                      <a:r>
                        <a:rPr lang="en-US" sz="1600" dirty="0"/>
                        <a:t>sqrt</a:t>
                      </a:r>
                    </a:p>
                  </a:txBody>
                  <a:tcPr/>
                </a:tc>
                <a:tc>
                  <a:txBody>
                    <a:bodyPr/>
                    <a:lstStyle/>
                    <a:p>
                      <a:endParaRPr lang="en-US" sz="1600" dirty="0"/>
                    </a:p>
                  </a:txBody>
                  <a:tcPr/>
                </a:tc>
                <a:tc>
                  <a:txBody>
                    <a:bodyPr/>
                    <a:lstStyle/>
                    <a:p>
                      <a:endParaRPr lang="en-US" sz="1600" dirty="0"/>
                    </a:p>
                  </a:txBody>
                  <a:tcPr/>
                </a:tc>
                <a:tc>
                  <a:txBody>
                    <a:bodyPr/>
                    <a:lstStyle/>
                    <a:p>
                      <a:r>
                        <a:rPr lang="en-US" sz="1600" dirty="0"/>
                        <a:t>54448</a:t>
                      </a:r>
                    </a:p>
                  </a:txBody>
                  <a:tcPr/>
                </a:tc>
                <a:tc>
                  <a:txBody>
                    <a:bodyPr/>
                    <a:lstStyle/>
                    <a:p>
                      <a:r>
                        <a:rPr lang="en-US" sz="1600" dirty="0"/>
                        <a:t>70884</a:t>
                      </a:r>
                    </a:p>
                  </a:txBody>
                  <a:tcPr/>
                </a:tc>
                <a:tc>
                  <a:txBody>
                    <a:bodyPr/>
                    <a:lstStyle/>
                    <a:p>
                      <a:r>
                        <a:rPr lang="en-US" sz="1600" dirty="0"/>
                        <a:t>47127</a:t>
                      </a:r>
                    </a:p>
                  </a:txBody>
                  <a:tcPr/>
                </a:tc>
                <a:extLst>
                  <a:ext uri="{0D108BD9-81ED-4DB2-BD59-A6C34878D82A}">
                    <a16:rowId xmlns:a16="http://schemas.microsoft.com/office/drawing/2014/main" val="2716574553"/>
                  </a:ext>
                </a:extLst>
              </a:tr>
            </a:tbl>
          </a:graphicData>
        </a:graphic>
      </p:graphicFrame>
      <p:graphicFrame>
        <p:nvGraphicFramePr>
          <p:cNvPr id="4" name="Table 3">
            <a:extLst>
              <a:ext uri="{FF2B5EF4-FFF2-40B4-BE49-F238E27FC236}">
                <a16:creationId xmlns:a16="http://schemas.microsoft.com/office/drawing/2014/main" id="{A11AAABE-4DF6-F9E1-0C0A-7C098987FCC4}"/>
              </a:ext>
            </a:extLst>
          </p:cNvPr>
          <p:cNvGraphicFramePr>
            <a:graphicFrameLocks noGrp="1"/>
          </p:cNvGraphicFramePr>
          <p:nvPr>
            <p:extLst>
              <p:ext uri="{D42A27DB-BD31-4B8C-83A1-F6EECF244321}">
                <p14:modId xmlns:p14="http://schemas.microsoft.com/office/powerpoint/2010/main" val="3040805481"/>
              </p:ext>
            </p:extLst>
          </p:nvPr>
        </p:nvGraphicFramePr>
        <p:xfrm>
          <a:off x="571500" y="4572000"/>
          <a:ext cx="8001000" cy="2011680"/>
        </p:xfrm>
        <a:graphic>
          <a:graphicData uri="http://schemas.openxmlformats.org/drawingml/2006/table">
            <a:tbl>
              <a:tblPr firstRow="1" bandRow="1">
                <a:tableStyleId>{21E4AEA4-8DFA-4A89-87EB-49C32662AFE0}</a:tableStyleId>
              </a:tblPr>
              <a:tblGrid>
                <a:gridCol w="1333500">
                  <a:extLst>
                    <a:ext uri="{9D8B030D-6E8A-4147-A177-3AD203B41FA5}">
                      <a16:colId xmlns:a16="http://schemas.microsoft.com/office/drawing/2014/main" val="71433374"/>
                    </a:ext>
                  </a:extLst>
                </a:gridCol>
                <a:gridCol w="1333500">
                  <a:extLst>
                    <a:ext uri="{9D8B030D-6E8A-4147-A177-3AD203B41FA5}">
                      <a16:colId xmlns:a16="http://schemas.microsoft.com/office/drawing/2014/main" val="493367961"/>
                    </a:ext>
                  </a:extLst>
                </a:gridCol>
                <a:gridCol w="1333500">
                  <a:extLst>
                    <a:ext uri="{9D8B030D-6E8A-4147-A177-3AD203B41FA5}">
                      <a16:colId xmlns:a16="http://schemas.microsoft.com/office/drawing/2014/main" val="1040465229"/>
                    </a:ext>
                  </a:extLst>
                </a:gridCol>
                <a:gridCol w="1333500">
                  <a:extLst>
                    <a:ext uri="{9D8B030D-6E8A-4147-A177-3AD203B41FA5}">
                      <a16:colId xmlns:a16="http://schemas.microsoft.com/office/drawing/2014/main" val="3302587366"/>
                    </a:ext>
                  </a:extLst>
                </a:gridCol>
                <a:gridCol w="1333500">
                  <a:extLst>
                    <a:ext uri="{9D8B030D-6E8A-4147-A177-3AD203B41FA5}">
                      <a16:colId xmlns:a16="http://schemas.microsoft.com/office/drawing/2014/main" val="4260308131"/>
                    </a:ext>
                  </a:extLst>
                </a:gridCol>
                <a:gridCol w="1333500">
                  <a:extLst>
                    <a:ext uri="{9D8B030D-6E8A-4147-A177-3AD203B41FA5}">
                      <a16:colId xmlns:a16="http://schemas.microsoft.com/office/drawing/2014/main" val="696993999"/>
                    </a:ext>
                  </a:extLst>
                </a:gridCol>
              </a:tblGrid>
              <a:tr h="280739">
                <a:tc gridSpan="6">
                  <a:txBody>
                    <a:bodyPr/>
                    <a:lstStyle/>
                    <a:p>
                      <a:r>
                        <a:rPr lang="en-US" sz="1600" dirty="0"/>
                        <a:t>Clock Cycles on Arduino Mega2560 (16 M CC/s * T/1000)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6999159"/>
                  </a:ext>
                </a:extLst>
              </a:tr>
              <a:tr h="280739">
                <a:tc>
                  <a:txBody>
                    <a:bodyPr/>
                    <a:lstStyle/>
                    <a:p>
                      <a:r>
                        <a:rPr lang="en-US" sz="1600" dirty="0"/>
                        <a:t>Operation</a:t>
                      </a:r>
                    </a:p>
                  </a:txBody>
                  <a:tcPr/>
                </a:tc>
                <a:tc>
                  <a:txBody>
                    <a:bodyPr/>
                    <a:lstStyle/>
                    <a:p>
                      <a:r>
                        <a:rPr lang="en-US" sz="1600" dirty="0"/>
                        <a:t>uint8</a:t>
                      </a:r>
                    </a:p>
                  </a:txBody>
                  <a:tcPr/>
                </a:tc>
                <a:tc>
                  <a:txBody>
                    <a:bodyPr/>
                    <a:lstStyle/>
                    <a:p>
                      <a:r>
                        <a:rPr lang="en-US" sz="1600" dirty="0"/>
                        <a:t>int16</a:t>
                      </a:r>
                    </a:p>
                  </a:txBody>
                  <a:tcPr/>
                </a:tc>
                <a:tc>
                  <a:txBody>
                    <a:bodyPr/>
                    <a:lstStyle/>
                    <a:p>
                      <a:r>
                        <a:rPr lang="en-US" sz="1600" dirty="0"/>
                        <a:t>int32</a:t>
                      </a:r>
                    </a:p>
                  </a:txBody>
                  <a:tcPr/>
                </a:tc>
                <a:tc>
                  <a:txBody>
                    <a:bodyPr/>
                    <a:lstStyle/>
                    <a:p>
                      <a:r>
                        <a:rPr lang="en-US" sz="1600" dirty="0"/>
                        <a:t>int64</a:t>
                      </a:r>
                    </a:p>
                  </a:txBody>
                  <a:tcPr/>
                </a:tc>
                <a:tc>
                  <a:txBody>
                    <a:bodyPr/>
                    <a:lstStyle/>
                    <a:p>
                      <a:r>
                        <a:rPr lang="en-US" sz="1600" dirty="0"/>
                        <a:t>float</a:t>
                      </a:r>
                    </a:p>
                  </a:txBody>
                  <a:tcPr/>
                </a:tc>
                <a:extLst>
                  <a:ext uri="{0D108BD9-81ED-4DB2-BD59-A6C34878D82A}">
                    <a16:rowId xmlns:a16="http://schemas.microsoft.com/office/drawing/2014/main" val="2312343701"/>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dirty="0">
                          <a:solidFill>
                            <a:schemeClr val="dk1"/>
                          </a:solidFill>
                        </a:rPr>
                        <a:t>1</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14</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28</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135</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175</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3641129063"/>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dirty="0">
                          <a:solidFill>
                            <a:schemeClr val="dk1"/>
                          </a:solidFill>
                        </a:rPr>
                        <a:t>2</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23</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73</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913</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167</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3607781943"/>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a:solidFill>
                            <a:schemeClr val="dk1"/>
                          </a:solidFill>
                        </a:rPr>
                        <a:t>254</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256</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670</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4397</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511</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1136540410"/>
                  </a:ext>
                </a:extLst>
              </a:tr>
              <a:tr h="280739">
                <a:tc>
                  <a:txBody>
                    <a:bodyPr/>
                    <a:lstStyle/>
                    <a:p>
                      <a:r>
                        <a:rPr lang="en-US" sz="1600" kern="1200" dirty="0">
                          <a:solidFill>
                            <a:schemeClr val="dk1"/>
                          </a:solidFill>
                        </a:rPr>
                        <a:t>sqrt</a:t>
                      </a:r>
                      <a:endParaRPr lang="en-US" sz="1600" kern="1200" dirty="0">
                        <a:solidFill>
                          <a:schemeClr val="dk1"/>
                        </a:solidFill>
                        <a:latin typeface="+mn-lt"/>
                        <a:ea typeface="+mn-ea"/>
                        <a:cs typeface="+mn-cs"/>
                      </a:endParaRPr>
                    </a:p>
                  </a:txBody>
                  <a:tcPr/>
                </a:tc>
                <a:tc>
                  <a:txBody>
                    <a:bodyPr/>
                    <a:lstStyle/>
                    <a:p>
                      <a:pPr algn="l" fontAlgn="b"/>
                      <a:r>
                        <a:rPr lang="en-US" sz="1600" kern="1200">
                          <a:solidFill>
                            <a:schemeClr val="dk1"/>
                          </a:solidFill>
                        </a:rPr>
                        <a:t>0</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0</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871</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1134</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754</a:t>
                      </a:r>
                      <a:endParaRPr lang="en-US" sz="1600" kern="1200" dirty="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2716574553"/>
                  </a:ext>
                </a:extLst>
              </a:tr>
            </a:tbl>
          </a:graphicData>
        </a:graphic>
      </p:graphicFrame>
    </p:spTree>
    <p:extLst>
      <p:ext uri="{BB962C8B-B14F-4D97-AF65-F5344CB8AC3E}">
        <p14:creationId xmlns:p14="http://schemas.microsoft.com/office/powerpoint/2010/main" val="2030731099"/>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84F88-2589-7D19-FFFA-947462B75CFA}"/>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8F5DC485-6227-C8DB-3AD9-A103C844AD3D}"/>
              </a:ext>
            </a:extLst>
          </p:cNvPr>
          <p:cNvSpPr>
            <a:spLocks noGrp="1" noChangeArrowheads="1"/>
          </p:cNvSpPr>
          <p:nvPr>
            <p:ph type="title"/>
          </p:nvPr>
        </p:nvSpPr>
        <p:spPr>
          <a:xfrm>
            <a:off x="685800" y="228600"/>
            <a:ext cx="7772400" cy="1143000"/>
          </a:xfrm>
        </p:spPr>
        <p:txBody>
          <a:bodyPr/>
          <a:lstStyle/>
          <a:p>
            <a:r>
              <a:rPr lang="en-US" altLang="en-US" dirty="0"/>
              <a:t>Regression Trees</a:t>
            </a:r>
          </a:p>
        </p:txBody>
      </p:sp>
      <p:sp>
        <p:nvSpPr>
          <p:cNvPr id="2" name="TextBox 1">
            <a:extLst>
              <a:ext uri="{FF2B5EF4-FFF2-40B4-BE49-F238E27FC236}">
                <a16:creationId xmlns:a16="http://schemas.microsoft.com/office/drawing/2014/main" id="{4F64CC59-0583-1F36-0DF0-4B7F6C15995A}"/>
              </a:ext>
            </a:extLst>
          </p:cNvPr>
          <p:cNvSpPr txBox="1"/>
          <p:nvPr/>
        </p:nvSpPr>
        <p:spPr>
          <a:xfrm>
            <a:off x="838200" y="1371600"/>
            <a:ext cx="7239000" cy="830997"/>
          </a:xfrm>
          <a:prstGeom prst="rect">
            <a:avLst/>
          </a:prstGeom>
          <a:noFill/>
        </p:spPr>
        <p:txBody>
          <a:bodyPr wrap="square" rtlCol="0">
            <a:spAutoFit/>
          </a:bodyPr>
          <a:lstStyle/>
          <a:p>
            <a:pPr marL="342900" indent="-342900">
              <a:buFont typeface="Arial" panose="020B0604020202020204" pitchFamily="34" charset="0"/>
              <a:buChar char="•"/>
            </a:pPr>
            <a:r>
              <a:rPr lang="en-US" i="1" dirty="0"/>
              <a:t>Once tree is designed, executing it is IF-Statements and comparisons</a:t>
            </a:r>
          </a:p>
        </p:txBody>
      </p:sp>
      <p:graphicFrame>
        <p:nvGraphicFramePr>
          <p:cNvPr id="4" name="Table 3">
            <a:extLst>
              <a:ext uri="{FF2B5EF4-FFF2-40B4-BE49-F238E27FC236}">
                <a16:creationId xmlns:a16="http://schemas.microsoft.com/office/drawing/2014/main" id="{1A0A5C8F-A863-9EBE-F82C-E52277336FBD}"/>
              </a:ext>
            </a:extLst>
          </p:cNvPr>
          <p:cNvGraphicFramePr>
            <a:graphicFrameLocks noGrp="1"/>
          </p:cNvGraphicFramePr>
          <p:nvPr>
            <p:extLst>
              <p:ext uri="{D42A27DB-BD31-4B8C-83A1-F6EECF244321}">
                <p14:modId xmlns:p14="http://schemas.microsoft.com/office/powerpoint/2010/main" val="3143547406"/>
              </p:ext>
            </p:extLst>
          </p:nvPr>
        </p:nvGraphicFramePr>
        <p:xfrm>
          <a:off x="685800" y="4750520"/>
          <a:ext cx="8001000" cy="2011680"/>
        </p:xfrm>
        <a:graphic>
          <a:graphicData uri="http://schemas.openxmlformats.org/drawingml/2006/table">
            <a:tbl>
              <a:tblPr firstRow="1" bandRow="1">
                <a:tableStyleId>{21E4AEA4-8DFA-4A89-87EB-49C32662AFE0}</a:tableStyleId>
              </a:tblPr>
              <a:tblGrid>
                <a:gridCol w="1333500">
                  <a:extLst>
                    <a:ext uri="{9D8B030D-6E8A-4147-A177-3AD203B41FA5}">
                      <a16:colId xmlns:a16="http://schemas.microsoft.com/office/drawing/2014/main" val="71433374"/>
                    </a:ext>
                  </a:extLst>
                </a:gridCol>
                <a:gridCol w="1333500">
                  <a:extLst>
                    <a:ext uri="{9D8B030D-6E8A-4147-A177-3AD203B41FA5}">
                      <a16:colId xmlns:a16="http://schemas.microsoft.com/office/drawing/2014/main" val="493367961"/>
                    </a:ext>
                  </a:extLst>
                </a:gridCol>
                <a:gridCol w="1333500">
                  <a:extLst>
                    <a:ext uri="{9D8B030D-6E8A-4147-A177-3AD203B41FA5}">
                      <a16:colId xmlns:a16="http://schemas.microsoft.com/office/drawing/2014/main" val="1040465229"/>
                    </a:ext>
                  </a:extLst>
                </a:gridCol>
                <a:gridCol w="1333500">
                  <a:extLst>
                    <a:ext uri="{9D8B030D-6E8A-4147-A177-3AD203B41FA5}">
                      <a16:colId xmlns:a16="http://schemas.microsoft.com/office/drawing/2014/main" val="3302587366"/>
                    </a:ext>
                  </a:extLst>
                </a:gridCol>
                <a:gridCol w="1333500">
                  <a:extLst>
                    <a:ext uri="{9D8B030D-6E8A-4147-A177-3AD203B41FA5}">
                      <a16:colId xmlns:a16="http://schemas.microsoft.com/office/drawing/2014/main" val="4260308131"/>
                    </a:ext>
                  </a:extLst>
                </a:gridCol>
                <a:gridCol w="1333500">
                  <a:extLst>
                    <a:ext uri="{9D8B030D-6E8A-4147-A177-3AD203B41FA5}">
                      <a16:colId xmlns:a16="http://schemas.microsoft.com/office/drawing/2014/main" val="696993999"/>
                    </a:ext>
                  </a:extLst>
                </a:gridCol>
              </a:tblGrid>
              <a:tr h="280739">
                <a:tc gridSpan="6">
                  <a:txBody>
                    <a:bodyPr/>
                    <a:lstStyle/>
                    <a:p>
                      <a:r>
                        <a:rPr lang="en-US" sz="1600" dirty="0"/>
                        <a:t>Clock Cycles on Arduino Mega2560 (16 M CC/s * T/1000)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26999159"/>
                  </a:ext>
                </a:extLst>
              </a:tr>
              <a:tr h="280739">
                <a:tc>
                  <a:txBody>
                    <a:bodyPr/>
                    <a:lstStyle/>
                    <a:p>
                      <a:r>
                        <a:rPr lang="en-US" sz="1600" dirty="0"/>
                        <a:t>Operation</a:t>
                      </a:r>
                    </a:p>
                  </a:txBody>
                  <a:tcPr/>
                </a:tc>
                <a:tc>
                  <a:txBody>
                    <a:bodyPr/>
                    <a:lstStyle/>
                    <a:p>
                      <a:r>
                        <a:rPr lang="en-US" sz="1600" dirty="0"/>
                        <a:t>uint8</a:t>
                      </a:r>
                    </a:p>
                  </a:txBody>
                  <a:tcPr/>
                </a:tc>
                <a:tc>
                  <a:txBody>
                    <a:bodyPr/>
                    <a:lstStyle/>
                    <a:p>
                      <a:r>
                        <a:rPr lang="en-US" sz="1600" dirty="0"/>
                        <a:t>int16</a:t>
                      </a:r>
                    </a:p>
                  </a:txBody>
                  <a:tcPr/>
                </a:tc>
                <a:tc>
                  <a:txBody>
                    <a:bodyPr/>
                    <a:lstStyle/>
                    <a:p>
                      <a:r>
                        <a:rPr lang="en-US" sz="1600" dirty="0"/>
                        <a:t>int32</a:t>
                      </a:r>
                    </a:p>
                  </a:txBody>
                  <a:tcPr/>
                </a:tc>
                <a:tc>
                  <a:txBody>
                    <a:bodyPr/>
                    <a:lstStyle/>
                    <a:p>
                      <a:r>
                        <a:rPr lang="en-US" sz="1600" dirty="0"/>
                        <a:t>int64</a:t>
                      </a:r>
                    </a:p>
                  </a:txBody>
                  <a:tcPr/>
                </a:tc>
                <a:tc>
                  <a:txBody>
                    <a:bodyPr/>
                    <a:lstStyle/>
                    <a:p>
                      <a:r>
                        <a:rPr lang="en-US" sz="1600" dirty="0"/>
                        <a:t>float</a:t>
                      </a:r>
                    </a:p>
                  </a:txBody>
                  <a:tcPr/>
                </a:tc>
                <a:extLst>
                  <a:ext uri="{0D108BD9-81ED-4DB2-BD59-A6C34878D82A}">
                    <a16:rowId xmlns:a16="http://schemas.microsoft.com/office/drawing/2014/main" val="2312343701"/>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dirty="0">
                          <a:solidFill>
                            <a:schemeClr val="dk1"/>
                          </a:solidFill>
                        </a:rPr>
                        <a:t>1</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14</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28</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135</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175</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3641129063"/>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dirty="0">
                          <a:solidFill>
                            <a:schemeClr val="dk1"/>
                          </a:solidFill>
                        </a:rPr>
                        <a:t>2</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23</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73</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913</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167</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3607781943"/>
                  </a:ext>
                </a:extLst>
              </a:tr>
              <a:tr h="280739">
                <a:tc>
                  <a:txBody>
                    <a:bodyPr/>
                    <a:lstStyle/>
                    <a:p>
                      <a:r>
                        <a:rPr lang="en-US" sz="1600" kern="1200" dirty="0">
                          <a:solidFill>
                            <a:schemeClr val="dk1"/>
                          </a:solidFill>
                        </a:rPr>
                        <a:t>/</a:t>
                      </a:r>
                      <a:endParaRPr lang="en-US" sz="1600" kern="1200" dirty="0">
                        <a:solidFill>
                          <a:schemeClr val="dk1"/>
                        </a:solidFill>
                        <a:latin typeface="+mn-lt"/>
                        <a:ea typeface="+mn-ea"/>
                        <a:cs typeface="+mn-cs"/>
                      </a:endParaRPr>
                    </a:p>
                  </a:txBody>
                  <a:tcPr/>
                </a:tc>
                <a:tc>
                  <a:txBody>
                    <a:bodyPr/>
                    <a:lstStyle/>
                    <a:p>
                      <a:pPr algn="l" fontAlgn="b"/>
                      <a:r>
                        <a:rPr lang="en-US" sz="1600" kern="1200">
                          <a:solidFill>
                            <a:schemeClr val="dk1"/>
                          </a:solidFill>
                        </a:rPr>
                        <a:t>254</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256</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670</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4397</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511</a:t>
                      </a:r>
                      <a:endParaRPr lang="en-US" sz="1600" kern="120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1136540410"/>
                  </a:ext>
                </a:extLst>
              </a:tr>
              <a:tr h="280739">
                <a:tc>
                  <a:txBody>
                    <a:bodyPr/>
                    <a:lstStyle/>
                    <a:p>
                      <a:r>
                        <a:rPr lang="en-US" sz="1600" kern="1200" dirty="0">
                          <a:solidFill>
                            <a:schemeClr val="dk1"/>
                          </a:solidFill>
                        </a:rPr>
                        <a:t>sqrt</a:t>
                      </a:r>
                      <a:endParaRPr lang="en-US" sz="1600" kern="1200" dirty="0">
                        <a:solidFill>
                          <a:schemeClr val="dk1"/>
                        </a:solidFill>
                        <a:latin typeface="+mn-lt"/>
                        <a:ea typeface="+mn-ea"/>
                        <a:cs typeface="+mn-cs"/>
                      </a:endParaRPr>
                    </a:p>
                  </a:txBody>
                  <a:tcPr/>
                </a:tc>
                <a:tc>
                  <a:txBody>
                    <a:bodyPr/>
                    <a:lstStyle/>
                    <a:p>
                      <a:pPr algn="l" fontAlgn="b"/>
                      <a:r>
                        <a:rPr lang="en-US" sz="1600" kern="1200">
                          <a:solidFill>
                            <a:schemeClr val="dk1"/>
                          </a:solidFill>
                        </a:rPr>
                        <a:t>0</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0</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a:solidFill>
                            <a:schemeClr val="dk1"/>
                          </a:solidFill>
                        </a:rPr>
                        <a:t>871</a:t>
                      </a:r>
                      <a:endParaRPr lang="en-US" sz="1600" kern="120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1134</a:t>
                      </a:r>
                      <a:endParaRPr lang="en-US" sz="1600" kern="1200" dirty="0">
                        <a:solidFill>
                          <a:schemeClr val="dk1"/>
                        </a:solidFill>
                        <a:latin typeface="+mn-lt"/>
                        <a:ea typeface="+mn-ea"/>
                        <a:cs typeface="+mn-cs"/>
                      </a:endParaRPr>
                    </a:p>
                  </a:txBody>
                  <a:tcPr marL="4763" marR="4763" marT="4763" marB="0" anchor="b"/>
                </a:tc>
                <a:tc>
                  <a:txBody>
                    <a:bodyPr/>
                    <a:lstStyle/>
                    <a:p>
                      <a:pPr algn="l" fontAlgn="b"/>
                      <a:r>
                        <a:rPr lang="en-US" sz="1600" kern="1200" dirty="0">
                          <a:solidFill>
                            <a:schemeClr val="dk1"/>
                          </a:solidFill>
                        </a:rPr>
                        <a:t>754</a:t>
                      </a:r>
                      <a:endParaRPr lang="en-US" sz="1600" kern="1200" dirty="0">
                        <a:solidFill>
                          <a:schemeClr val="dk1"/>
                        </a:solidFill>
                        <a:latin typeface="+mn-lt"/>
                        <a:ea typeface="+mn-ea"/>
                        <a:cs typeface="+mn-cs"/>
                      </a:endParaRPr>
                    </a:p>
                  </a:txBody>
                  <a:tcPr marL="4763" marR="4763" marT="4763" marB="0" anchor="b"/>
                </a:tc>
                <a:extLst>
                  <a:ext uri="{0D108BD9-81ED-4DB2-BD59-A6C34878D82A}">
                    <a16:rowId xmlns:a16="http://schemas.microsoft.com/office/drawing/2014/main" val="2716574553"/>
                  </a:ext>
                </a:extLst>
              </a:tr>
            </a:tbl>
          </a:graphicData>
        </a:graphic>
      </p:graphicFrame>
      <p:sp>
        <p:nvSpPr>
          <p:cNvPr id="7" name="TextBox 6">
            <a:extLst>
              <a:ext uri="{FF2B5EF4-FFF2-40B4-BE49-F238E27FC236}">
                <a16:creationId xmlns:a16="http://schemas.microsoft.com/office/drawing/2014/main" id="{12F7396A-4F5B-B529-5AE0-07807A26F89F}"/>
              </a:ext>
            </a:extLst>
          </p:cNvPr>
          <p:cNvSpPr txBox="1"/>
          <p:nvPr/>
        </p:nvSpPr>
        <p:spPr>
          <a:xfrm>
            <a:off x="685800" y="2289315"/>
            <a:ext cx="2286000" cy="2462213"/>
          </a:xfrm>
          <a:prstGeom prst="rect">
            <a:avLst/>
          </a:prstGeom>
          <a:noFill/>
        </p:spPr>
        <p:txBody>
          <a:bodyPr wrap="square">
            <a:spAutoFit/>
          </a:bodyPr>
          <a:lstStyle/>
          <a:p>
            <a:r>
              <a:rPr lang="en-US" sz="1400" b="1" dirty="0"/>
              <a:t>int d;</a:t>
            </a:r>
          </a:p>
          <a:p>
            <a:r>
              <a:rPr lang="en-US" sz="1400" b="1" dirty="0"/>
              <a:t>char ch1;</a:t>
            </a:r>
          </a:p>
          <a:p>
            <a:r>
              <a:rPr lang="en-US" sz="1400" b="1" dirty="0"/>
              <a:t>char ch2;</a:t>
            </a:r>
          </a:p>
          <a:p>
            <a:endParaRPr lang="en-US" sz="1400" b="1" dirty="0"/>
          </a:p>
          <a:p>
            <a:r>
              <a:rPr lang="en-US" sz="1400" b="1" dirty="0" err="1"/>
              <a:t>cin</a:t>
            </a:r>
            <a:r>
              <a:rPr lang="en-US" sz="1400" b="1" dirty="0"/>
              <a:t>&gt;&gt;ch1&gt;&gt;ch2;</a:t>
            </a:r>
          </a:p>
          <a:p>
            <a:r>
              <a:rPr lang="en-US" sz="1400" b="1" dirty="0"/>
              <a:t>if((d&amp;1) == 0) {                            </a:t>
            </a:r>
          </a:p>
          <a:p>
            <a:r>
              <a:rPr lang="en-US" sz="1400" b="1" dirty="0"/>
              <a:t>        //heavy computation</a:t>
            </a:r>
          </a:p>
          <a:p>
            <a:r>
              <a:rPr lang="en-US" sz="1400" b="1" dirty="0"/>
              <a:t>}</a:t>
            </a:r>
          </a:p>
          <a:p>
            <a:r>
              <a:rPr lang="en-US" sz="1400" b="1" dirty="0"/>
              <a:t>    if(ch1 == ch2){</a:t>
            </a:r>
          </a:p>
          <a:p>
            <a:r>
              <a:rPr lang="en-US" sz="1400" b="1" dirty="0"/>
              <a:t>//heavy computation</a:t>
            </a:r>
          </a:p>
          <a:p>
            <a:r>
              <a:rPr lang="en-US" sz="1400" b="1" dirty="0"/>
              <a:t>}</a:t>
            </a:r>
          </a:p>
        </p:txBody>
      </p:sp>
      <p:sp>
        <p:nvSpPr>
          <p:cNvPr id="9" name="TextBox 8">
            <a:extLst>
              <a:ext uri="{FF2B5EF4-FFF2-40B4-BE49-F238E27FC236}">
                <a16:creationId xmlns:a16="http://schemas.microsoft.com/office/drawing/2014/main" id="{1762F9FB-7CF1-906B-8E62-73869D840391}"/>
              </a:ext>
            </a:extLst>
          </p:cNvPr>
          <p:cNvSpPr txBox="1"/>
          <p:nvPr/>
        </p:nvSpPr>
        <p:spPr>
          <a:xfrm>
            <a:off x="3962400" y="1925598"/>
            <a:ext cx="4572000" cy="276999"/>
          </a:xfrm>
          <a:prstGeom prst="rect">
            <a:avLst/>
          </a:prstGeom>
          <a:noFill/>
        </p:spPr>
        <p:txBody>
          <a:bodyPr wrap="square">
            <a:spAutoFit/>
          </a:bodyPr>
          <a:lstStyle/>
          <a:p>
            <a:r>
              <a:rPr lang="en-US" sz="1200" b="0" i="0" dirty="0">
                <a:solidFill>
                  <a:srgbClr val="0C0D0E"/>
                </a:solidFill>
                <a:effectLst/>
                <a:latin typeface="-apple-system"/>
              </a:rPr>
              <a:t>On a i386 architecture and with </a:t>
            </a:r>
            <a:r>
              <a:rPr lang="en-US" sz="1200" b="0" i="0" dirty="0" err="1">
                <a:solidFill>
                  <a:srgbClr val="0C0D0E"/>
                </a:solidFill>
                <a:effectLst/>
                <a:latin typeface="-apple-system"/>
              </a:rPr>
              <a:t>gcc</a:t>
            </a:r>
            <a:r>
              <a:rPr lang="en-US" sz="1200" b="0" i="0" dirty="0">
                <a:solidFill>
                  <a:srgbClr val="0C0D0E"/>
                </a:solidFill>
                <a:effectLst/>
                <a:latin typeface="-apple-system"/>
              </a:rPr>
              <a:t> the assembly code produced:</a:t>
            </a:r>
            <a:endParaRPr lang="en-US" sz="1200" dirty="0"/>
          </a:p>
        </p:txBody>
      </p:sp>
      <p:pic>
        <p:nvPicPr>
          <p:cNvPr id="11" name="Picture 10">
            <a:extLst>
              <a:ext uri="{FF2B5EF4-FFF2-40B4-BE49-F238E27FC236}">
                <a16:creationId xmlns:a16="http://schemas.microsoft.com/office/drawing/2014/main" id="{ABDAC128-A2F4-FEC0-92EA-62A68E7E0483}"/>
              </a:ext>
            </a:extLst>
          </p:cNvPr>
          <p:cNvPicPr>
            <a:picLocks noChangeAspect="1"/>
          </p:cNvPicPr>
          <p:nvPr/>
        </p:nvPicPr>
        <p:blipFill>
          <a:blip r:embed="rId2"/>
          <a:stretch>
            <a:fillRect/>
          </a:stretch>
        </p:blipFill>
        <p:spPr>
          <a:xfrm>
            <a:off x="3810000" y="2297389"/>
            <a:ext cx="1952898" cy="1390844"/>
          </a:xfrm>
          <a:prstGeom prst="rect">
            <a:avLst/>
          </a:prstGeom>
        </p:spPr>
      </p:pic>
      <p:pic>
        <p:nvPicPr>
          <p:cNvPr id="13" name="Picture 12">
            <a:extLst>
              <a:ext uri="{FF2B5EF4-FFF2-40B4-BE49-F238E27FC236}">
                <a16:creationId xmlns:a16="http://schemas.microsoft.com/office/drawing/2014/main" id="{355889D4-CFF5-CE7A-E0E1-BC150FF05FC0}"/>
              </a:ext>
            </a:extLst>
          </p:cNvPr>
          <p:cNvPicPr>
            <a:picLocks noChangeAspect="1"/>
          </p:cNvPicPr>
          <p:nvPr/>
        </p:nvPicPr>
        <p:blipFill>
          <a:blip r:embed="rId3"/>
          <a:stretch>
            <a:fillRect/>
          </a:stretch>
        </p:blipFill>
        <p:spPr>
          <a:xfrm>
            <a:off x="3962400" y="3870108"/>
            <a:ext cx="1752845" cy="619211"/>
          </a:xfrm>
          <a:prstGeom prst="rect">
            <a:avLst/>
          </a:prstGeom>
        </p:spPr>
      </p:pic>
      <p:sp>
        <p:nvSpPr>
          <p:cNvPr id="14" name="Right Brace 13">
            <a:extLst>
              <a:ext uri="{FF2B5EF4-FFF2-40B4-BE49-F238E27FC236}">
                <a16:creationId xmlns:a16="http://schemas.microsoft.com/office/drawing/2014/main" id="{153A2B1D-344A-ABAD-5407-C1C40D24C7F4}"/>
              </a:ext>
            </a:extLst>
          </p:cNvPr>
          <p:cNvSpPr/>
          <p:nvPr/>
        </p:nvSpPr>
        <p:spPr bwMode="auto">
          <a:xfrm>
            <a:off x="2438400" y="4015323"/>
            <a:ext cx="228600" cy="556677"/>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5" name="Right Brace 14">
            <a:extLst>
              <a:ext uri="{FF2B5EF4-FFF2-40B4-BE49-F238E27FC236}">
                <a16:creationId xmlns:a16="http://schemas.microsoft.com/office/drawing/2014/main" id="{9A8CEE39-DD1B-4E17-1C1D-D4281CF77666}"/>
              </a:ext>
            </a:extLst>
          </p:cNvPr>
          <p:cNvSpPr/>
          <p:nvPr/>
        </p:nvSpPr>
        <p:spPr bwMode="auto">
          <a:xfrm>
            <a:off x="2729575" y="3424835"/>
            <a:ext cx="304800" cy="556677"/>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2C4B73DB-99E9-53E0-BC68-D6210A206C08}"/>
              </a:ext>
            </a:extLst>
          </p:cNvPr>
          <p:cNvCxnSpPr>
            <a:stCxn id="15" idx="1"/>
            <a:endCxn id="11" idx="1"/>
          </p:cNvCxnSpPr>
          <p:nvPr/>
        </p:nvCxnSpPr>
        <p:spPr bwMode="auto">
          <a:xfrm flipV="1">
            <a:off x="3034375" y="2992811"/>
            <a:ext cx="775625" cy="71036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9A1CC029-C26F-B1DF-BF93-D34F8A776D55}"/>
              </a:ext>
            </a:extLst>
          </p:cNvPr>
          <p:cNvCxnSpPr/>
          <p:nvPr/>
        </p:nvCxnSpPr>
        <p:spPr bwMode="auto">
          <a:xfrm flipV="1">
            <a:off x="2784811" y="4179713"/>
            <a:ext cx="1025189" cy="9503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0" name="Table 19">
            <a:extLst>
              <a:ext uri="{FF2B5EF4-FFF2-40B4-BE49-F238E27FC236}">
                <a16:creationId xmlns:a16="http://schemas.microsoft.com/office/drawing/2014/main" id="{9288B058-2A88-DCC6-FAF6-B46A81D5D378}"/>
              </a:ext>
            </a:extLst>
          </p:cNvPr>
          <p:cNvGraphicFramePr>
            <a:graphicFrameLocks noGrp="1"/>
          </p:cNvGraphicFramePr>
          <p:nvPr>
            <p:extLst>
              <p:ext uri="{D42A27DB-BD31-4B8C-83A1-F6EECF244321}">
                <p14:modId xmlns:p14="http://schemas.microsoft.com/office/powerpoint/2010/main" val="3066490755"/>
              </p:ext>
            </p:extLst>
          </p:nvPr>
        </p:nvGraphicFramePr>
        <p:xfrm>
          <a:off x="5943600" y="2251131"/>
          <a:ext cx="3048000" cy="1539240"/>
        </p:xfrm>
        <a:graphic>
          <a:graphicData uri="http://schemas.openxmlformats.org/drawingml/2006/table">
            <a:tbl>
              <a:tblPr firstRow="1" bandRow="1">
                <a:tableStyleId>{00A15C55-8517-42AA-B614-E9B94910E393}</a:tableStyleId>
              </a:tblPr>
              <a:tblGrid>
                <a:gridCol w="1443789">
                  <a:extLst>
                    <a:ext uri="{9D8B030D-6E8A-4147-A177-3AD203B41FA5}">
                      <a16:colId xmlns:a16="http://schemas.microsoft.com/office/drawing/2014/main" val="1771210389"/>
                    </a:ext>
                  </a:extLst>
                </a:gridCol>
                <a:gridCol w="537411">
                  <a:extLst>
                    <a:ext uri="{9D8B030D-6E8A-4147-A177-3AD203B41FA5}">
                      <a16:colId xmlns:a16="http://schemas.microsoft.com/office/drawing/2014/main" val="165882665"/>
                    </a:ext>
                  </a:extLst>
                </a:gridCol>
                <a:gridCol w="533400">
                  <a:extLst>
                    <a:ext uri="{9D8B030D-6E8A-4147-A177-3AD203B41FA5}">
                      <a16:colId xmlns:a16="http://schemas.microsoft.com/office/drawing/2014/main" val="522421283"/>
                    </a:ext>
                  </a:extLst>
                </a:gridCol>
                <a:gridCol w="533400">
                  <a:extLst>
                    <a:ext uri="{9D8B030D-6E8A-4147-A177-3AD203B41FA5}">
                      <a16:colId xmlns:a16="http://schemas.microsoft.com/office/drawing/2014/main" val="495292063"/>
                    </a:ext>
                  </a:extLst>
                </a:gridCol>
              </a:tblGrid>
              <a:tr h="370840">
                <a:tc>
                  <a:txBody>
                    <a:bodyPr/>
                    <a:lstStyle/>
                    <a:p>
                      <a:r>
                        <a:rPr lang="en-US" sz="1100" dirty="0"/>
                        <a:t>Inst Type</a:t>
                      </a:r>
                    </a:p>
                  </a:txBody>
                  <a:tcPr/>
                </a:tc>
                <a:tc>
                  <a:txBody>
                    <a:bodyPr/>
                    <a:lstStyle/>
                    <a:p>
                      <a:r>
                        <a:rPr lang="en-US" sz="1100" dirty="0"/>
                        <a:t># Inst</a:t>
                      </a:r>
                    </a:p>
                  </a:txBody>
                  <a:tcPr/>
                </a:tc>
                <a:tc>
                  <a:txBody>
                    <a:bodyPr/>
                    <a:lstStyle/>
                    <a:p>
                      <a:r>
                        <a:rPr lang="en-US" sz="1100" dirty="0"/>
                        <a:t>CC / Inst</a:t>
                      </a:r>
                    </a:p>
                  </a:txBody>
                  <a:tcPr/>
                </a:tc>
                <a:tc>
                  <a:txBody>
                    <a:bodyPr/>
                    <a:lstStyle/>
                    <a:p>
                      <a:r>
                        <a:rPr lang="en-US" sz="1100" dirty="0"/>
                        <a:t>Total</a:t>
                      </a:r>
                    </a:p>
                  </a:txBody>
                  <a:tcPr/>
                </a:tc>
                <a:extLst>
                  <a:ext uri="{0D108BD9-81ED-4DB2-BD59-A6C34878D82A}">
                    <a16:rowId xmlns:a16="http://schemas.microsoft.com/office/drawing/2014/main" val="905297022"/>
                  </a:ext>
                </a:extLst>
              </a:tr>
              <a:tr h="370840">
                <a:tc>
                  <a:txBody>
                    <a:bodyPr/>
                    <a:lstStyle/>
                    <a:p>
                      <a:r>
                        <a:rPr lang="en-US" sz="1400" dirty="0"/>
                        <a:t>Int </a:t>
                      </a:r>
                      <a:r>
                        <a:rPr lang="en-US" sz="1400" dirty="0" err="1"/>
                        <a:t>Arith</a:t>
                      </a:r>
                      <a:r>
                        <a:rPr lang="en-US" sz="1400" dirty="0"/>
                        <a:t>/Logic</a:t>
                      </a:r>
                    </a:p>
                  </a:txBody>
                  <a:tcPr/>
                </a:tc>
                <a:tc>
                  <a:txBody>
                    <a:bodyPr/>
                    <a:lstStyle/>
                    <a:p>
                      <a:pPr algn="ctr"/>
                      <a:r>
                        <a:rPr lang="en-US" sz="1400" dirty="0"/>
                        <a:t>3</a:t>
                      </a:r>
                    </a:p>
                  </a:txBody>
                  <a:tcPr/>
                </a:tc>
                <a:tc>
                  <a:txBody>
                    <a:bodyPr/>
                    <a:lstStyle/>
                    <a:p>
                      <a:pPr algn="ctr"/>
                      <a:r>
                        <a:rPr lang="en-US" sz="1400" dirty="0"/>
                        <a:t>1</a:t>
                      </a:r>
                    </a:p>
                  </a:txBody>
                  <a:tcPr/>
                </a:tc>
                <a:tc>
                  <a:txBody>
                    <a:bodyPr/>
                    <a:lstStyle/>
                    <a:p>
                      <a:pPr algn="ctr"/>
                      <a:r>
                        <a:rPr lang="en-US" sz="1400" dirty="0"/>
                        <a:t>3</a:t>
                      </a:r>
                    </a:p>
                  </a:txBody>
                  <a:tcPr/>
                </a:tc>
                <a:extLst>
                  <a:ext uri="{0D108BD9-81ED-4DB2-BD59-A6C34878D82A}">
                    <a16:rowId xmlns:a16="http://schemas.microsoft.com/office/drawing/2014/main" val="2529530774"/>
                  </a:ext>
                </a:extLst>
              </a:tr>
              <a:tr h="370840">
                <a:tc>
                  <a:txBody>
                    <a:bodyPr/>
                    <a:lstStyle/>
                    <a:p>
                      <a:r>
                        <a:rPr lang="en-US" sz="1400" dirty="0"/>
                        <a:t>Data Transfer</a:t>
                      </a:r>
                    </a:p>
                  </a:txBody>
                  <a:tcPr/>
                </a:tc>
                <a:tc>
                  <a:txBody>
                    <a:bodyPr/>
                    <a:lstStyle/>
                    <a:p>
                      <a:pPr algn="ctr"/>
                      <a:r>
                        <a:rPr lang="en-US" sz="1400" dirty="0"/>
                        <a:t>3</a:t>
                      </a:r>
                    </a:p>
                  </a:txBody>
                  <a:tcPr/>
                </a:tc>
                <a:tc>
                  <a:txBody>
                    <a:bodyPr/>
                    <a:lstStyle/>
                    <a:p>
                      <a:pPr algn="ctr"/>
                      <a:r>
                        <a:rPr lang="en-US" sz="1400" dirty="0"/>
                        <a:t>2</a:t>
                      </a:r>
                    </a:p>
                  </a:txBody>
                  <a:tcPr/>
                </a:tc>
                <a:tc>
                  <a:txBody>
                    <a:bodyPr/>
                    <a:lstStyle/>
                    <a:p>
                      <a:pPr algn="ctr"/>
                      <a:r>
                        <a:rPr lang="en-US" sz="1400" dirty="0"/>
                        <a:t>6</a:t>
                      </a:r>
                    </a:p>
                  </a:txBody>
                  <a:tcPr/>
                </a:tc>
                <a:extLst>
                  <a:ext uri="{0D108BD9-81ED-4DB2-BD59-A6C34878D82A}">
                    <a16:rowId xmlns:a16="http://schemas.microsoft.com/office/drawing/2014/main" val="328542263"/>
                  </a:ext>
                </a:extLst>
              </a:tr>
              <a:tr h="370840">
                <a:tc>
                  <a:txBody>
                    <a:bodyPr/>
                    <a:lstStyle/>
                    <a:p>
                      <a:r>
                        <a:rPr lang="en-US" sz="1400" dirty="0"/>
                        <a:t>Control Transfer</a:t>
                      </a:r>
                    </a:p>
                  </a:txBody>
                  <a:tcPr/>
                </a:tc>
                <a:tc>
                  <a:txBody>
                    <a:bodyPr/>
                    <a:lstStyle/>
                    <a:p>
                      <a:pPr algn="ctr"/>
                      <a:r>
                        <a:rPr lang="en-US" sz="1400" dirty="0"/>
                        <a:t>1</a:t>
                      </a:r>
                    </a:p>
                  </a:txBody>
                  <a:tcPr/>
                </a:tc>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4277761198"/>
                  </a:ext>
                </a:extLst>
              </a:tr>
            </a:tbl>
          </a:graphicData>
        </a:graphic>
      </p:graphicFrame>
      <p:sp>
        <p:nvSpPr>
          <p:cNvPr id="21" name="TextBox 20">
            <a:extLst>
              <a:ext uri="{FF2B5EF4-FFF2-40B4-BE49-F238E27FC236}">
                <a16:creationId xmlns:a16="http://schemas.microsoft.com/office/drawing/2014/main" id="{6C464071-CD7C-F50A-0817-FBA705161712}"/>
              </a:ext>
            </a:extLst>
          </p:cNvPr>
          <p:cNvSpPr txBox="1"/>
          <p:nvPr/>
        </p:nvSpPr>
        <p:spPr>
          <a:xfrm>
            <a:off x="7968322" y="3817557"/>
            <a:ext cx="968342" cy="461665"/>
          </a:xfrm>
          <a:prstGeom prst="rect">
            <a:avLst/>
          </a:prstGeom>
          <a:noFill/>
        </p:spPr>
        <p:txBody>
          <a:bodyPr wrap="none" rtlCol="0">
            <a:spAutoFit/>
          </a:bodyPr>
          <a:lstStyle/>
          <a:p>
            <a:r>
              <a:rPr lang="en-US" dirty="0"/>
              <a:t>11 CC</a:t>
            </a:r>
          </a:p>
        </p:txBody>
      </p:sp>
      <p:sp>
        <p:nvSpPr>
          <p:cNvPr id="22" name="TextBox 21">
            <a:extLst>
              <a:ext uri="{FF2B5EF4-FFF2-40B4-BE49-F238E27FC236}">
                <a16:creationId xmlns:a16="http://schemas.microsoft.com/office/drawing/2014/main" id="{578ABD60-2C88-06C8-7C4D-33AA975AAA4D}"/>
              </a:ext>
            </a:extLst>
          </p:cNvPr>
          <p:cNvSpPr txBox="1"/>
          <p:nvPr/>
        </p:nvSpPr>
        <p:spPr>
          <a:xfrm>
            <a:off x="5859571" y="3953084"/>
            <a:ext cx="825867" cy="461665"/>
          </a:xfrm>
          <a:prstGeom prst="rect">
            <a:avLst/>
          </a:prstGeom>
          <a:noFill/>
        </p:spPr>
        <p:txBody>
          <a:bodyPr wrap="none" rtlCol="0">
            <a:spAutoFit/>
          </a:bodyPr>
          <a:lstStyle/>
          <a:p>
            <a:r>
              <a:rPr lang="en-US" dirty="0"/>
              <a:t>7 CC</a:t>
            </a:r>
          </a:p>
        </p:txBody>
      </p:sp>
    </p:spTree>
    <p:extLst>
      <p:ext uri="{BB962C8B-B14F-4D97-AF65-F5344CB8AC3E}">
        <p14:creationId xmlns:p14="http://schemas.microsoft.com/office/powerpoint/2010/main" val="2047854150"/>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Cross-Validation</a:t>
            </a:r>
          </a:p>
        </p:txBody>
      </p:sp>
      <p:sp>
        <p:nvSpPr>
          <p:cNvPr id="2" name="TextBox 1">
            <a:extLst>
              <a:ext uri="{FF2B5EF4-FFF2-40B4-BE49-F238E27FC236}">
                <a16:creationId xmlns:a16="http://schemas.microsoft.com/office/drawing/2014/main" id="{824139A1-BEE4-BF1A-AEEF-EFFE0FE1B9BF}"/>
              </a:ext>
            </a:extLst>
          </p:cNvPr>
          <p:cNvSpPr txBox="1"/>
          <p:nvPr/>
        </p:nvSpPr>
        <p:spPr>
          <a:xfrm>
            <a:off x="762000" y="1447800"/>
            <a:ext cx="7239000" cy="5262979"/>
          </a:xfrm>
          <a:prstGeom prst="rect">
            <a:avLst/>
          </a:prstGeom>
          <a:noFill/>
        </p:spPr>
        <p:txBody>
          <a:bodyPr wrap="square" rtlCol="0">
            <a:spAutoFit/>
          </a:bodyPr>
          <a:lstStyle/>
          <a:p>
            <a:pPr marL="342900" indent="-342900">
              <a:buFont typeface="Arial" panose="020B0604020202020204" pitchFamily="34" charset="0"/>
              <a:buChar char="•"/>
            </a:pPr>
            <a:r>
              <a:rPr lang="en-US" dirty="0"/>
              <a:t>Measure of Stability</a:t>
            </a:r>
          </a:p>
          <a:p>
            <a:pPr marL="800100" lvl="1" indent="-342900">
              <a:buFont typeface="Arial" panose="020B0604020202020204" pitchFamily="34" charset="0"/>
              <a:buChar char="•"/>
            </a:pPr>
            <a:r>
              <a:rPr lang="en-US" dirty="0"/>
              <a:t>Compare error for single tree with a cross-validation process</a:t>
            </a:r>
          </a:p>
          <a:p>
            <a:pPr marL="800100" lvl="1" indent="-342900">
              <a:buFont typeface="Arial" panose="020B0604020202020204" pitchFamily="34" charset="0"/>
              <a:buChar char="•"/>
            </a:pPr>
            <a:r>
              <a:rPr lang="en-US" dirty="0"/>
              <a:t>Leave-one-out Method</a:t>
            </a:r>
          </a:p>
          <a:p>
            <a:pPr marL="1257300" lvl="2" indent="-342900">
              <a:buFont typeface="Arial" panose="020B0604020202020204" pitchFamily="34" charset="0"/>
              <a:buChar char="•"/>
            </a:pPr>
            <a:r>
              <a:rPr lang="en-US" dirty="0"/>
              <a:t>Leave one out of training, for testing</a:t>
            </a:r>
          </a:p>
          <a:p>
            <a:pPr marL="1257300" lvl="2" indent="-342900">
              <a:buFont typeface="Arial" panose="020B0604020202020204" pitchFamily="34" charset="0"/>
              <a:buChar char="•"/>
            </a:pPr>
            <a:r>
              <a:rPr lang="en-US" dirty="0"/>
              <a:t>If you had 100 data points, for example, you would have 100 trees created where each has an error rate from leaving one out.</a:t>
            </a:r>
          </a:p>
          <a:p>
            <a:pPr marL="800100" lvl="1" indent="-342900">
              <a:buFont typeface="Arial" panose="020B0604020202020204" pitchFamily="34" charset="0"/>
              <a:buChar char="•"/>
            </a:pPr>
            <a:r>
              <a:rPr lang="en-US" dirty="0"/>
              <a:t>K-fold</a:t>
            </a:r>
          </a:p>
          <a:p>
            <a:pPr marL="1257300" lvl="2" indent="-342900">
              <a:buFont typeface="Arial" panose="020B0604020202020204" pitchFamily="34" charset="0"/>
              <a:buChar char="•"/>
            </a:pPr>
            <a:r>
              <a:rPr lang="en-US" dirty="0"/>
              <a:t>K = 10, for example, means 10% of the data are used for testing.  For example, if you have 100 data points, 90 would be used for training and 10 would be used for testing.  In this example, you would have 10 trees created.</a:t>
            </a:r>
          </a:p>
        </p:txBody>
      </p:sp>
    </p:spTree>
    <p:extLst>
      <p:ext uri="{BB962C8B-B14F-4D97-AF65-F5344CB8AC3E}">
        <p14:creationId xmlns:p14="http://schemas.microsoft.com/office/powerpoint/2010/main" val="3125620742"/>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Supervised vs. Unsupervised Training</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Unsupervised Training</a:t>
            </a:r>
          </a:p>
          <a:p>
            <a:pPr lvl="1"/>
            <a:r>
              <a:rPr lang="en-US" altLang="en-US" dirty="0">
                <a:solidFill>
                  <a:srgbClr val="222222"/>
                </a:solidFill>
                <a:latin typeface="Source Sans Pro" panose="020B0503030403020204" pitchFamily="34" charset="0"/>
              </a:rPr>
              <a:t>Unlabeled data</a:t>
            </a:r>
          </a:p>
        </p:txBody>
      </p:sp>
      <p:pic>
        <p:nvPicPr>
          <p:cNvPr id="1026" name="Picture 2" descr="Lightbox">
            <a:extLst>
              <a:ext uri="{FF2B5EF4-FFF2-40B4-BE49-F238E27FC236}">
                <a16:creationId xmlns:a16="http://schemas.microsoft.com/office/drawing/2014/main" id="{E12BD348-1995-DBF3-B4A5-7D351D0485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335"/>
          <a:stretch/>
        </p:blipFill>
        <p:spPr bwMode="auto">
          <a:xfrm>
            <a:off x="533400" y="2971800"/>
            <a:ext cx="6334125" cy="35956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23287CF-AEA0-5BDA-92CA-919E327E9208}"/>
              </a:ext>
            </a:extLst>
          </p:cNvPr>
          <p:cNvSpPr/>
          <p:nvPr/>
        </p:nvSpPr>
        <p:spPr bwMode="auto">
          <a:xfrm>
            <a:off x="573330" y="2826543"/>
            <a:ext cx="6222757" cy="3886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 name="TextBox 1">
            <a:extLst>
              <a:ext uri="{FF2B5EF4-FFF2-40B4-BE49-F238E27FC236}">
                <a16:creationId xmlns:a16="http://schemas.microsoft.com/office/drawing/2014/main" id="{9A48ECA1-79A1-03FB-7AB3-750D5901C0C5}"/>
              </a:ext>
            </a:extLst>
          </p:cNvPr>
          <p:cNvSpPr txBox="1"/>
          <p:nvPr/>
        </p:nvSpPr>
        <p:spPr>
          <a:xfrm>
            <a:off x="7086600" y="3962400"/>
            <a:ext cx="1897857" cy="1599188"/>
          </a:xfrm>
          <a:prstGeom prst="rect">
            <a:avLst/>
          </a:prstGeom>
          <a:noFill/>
        </p:spPr>
        <p:txBody>
          <a:bodyPr wrap="square" rtlCol="0">
            <a:spAutoFit/>
          </a:bodyPr>
          <a:lstStyle/>
          <a:p>
            <a:r>
              <a:rPr lang="en-US" dirty="0"/>
              <a:t>There are 3 different types of flowers</a:t>
            </a:r>
          </a:p>
        </p:txBody>
      </p:sp>
    </p:spTree>
    <p:extLst>
      <p:ext uri="{BB962C8B-B14F-4D97-AF65-F5344CB8AC3E}">
        <p14:creationId xmlns:p14="http://schemas.microsoft.com/office/powerpoint/2010/main" val="1613476704"/>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Supervised vs. Unsupervised Training</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Supervised Training</a:t>
            </a:r>
          </a:p>
          <a:p>
            <a:pPr lvl="1"/>
            <a:r>
              <a:rPr lang="en-US" altLang="en-US" dirty="0">
                <a:solidFill>
                  <a:srgbClr val="222222"/>
                </a:solidFill>
                <a:latin typeface="Source Sans Pro" panose="020B0503030403020204" pitchFamily="34" charset="0"/>
              </a:rPr>
              <a:t>Given Sepal Length, Sepal Width, Petal Length, and Petal Width, predict which of type or iris the test flower is {Iris </a:t>
            </a:r>
            <a:r>
              <a:rPr lang="en-US" altLang="en-US" dirty="0" err="1">
                <a:solidFill>
                  <a:srgbClr val="222222"/>
                </a:solidFill>
                <a:latin typeface="Source Sans Pro" panose="020B0503030403020204" pitchFamily="34" charset="0"/>
              </a:rPr>
              <a:t>Setosa</a:t>
            </a:r>
            <a:r>
              <a:rPr lang="en-US" altLang="en-US" dirty="0">
                <a:solidFill>
                  <a:srgbClr val="222222"/>
                </a:solidFill>
                <a:latin typeface="Source Sans Pro" panose="020B0503030403020204" pitchFamily="34" charset="0"/>
              </a:rPr>
              <a:t>, Iris Virginica, or Iris Versicolor} ?</a:t>
            </a:r>
          </a:p>
          <a:p>
            <a:r>
              <a:rPr lang="en-US" altLang="en-US" dirty="0">
                <a:solidFill>
                  <a:srgbClr val="222222"/>
                </a:solidFill>
                <a:latin typeface="Source Sans Pro" panose="020B0503030403020204" pitchFamily="34" charset="0"/>
              </a:rPr>
              <a:t>Unsupervised Training</a:t>
            </a:r>
          </a:p>
          <a:p>
            <a:pPr lvl="1"/>
            <a:r>
              <a:rPr lang="en-US" altLang="en-US" dirty="0">
                <a:solidFill>
                  <a:srgbClr val="222222"/>
                </a:solidFill>
                <a:latin typeface="Source Sans Pro" panose="020B0503030403020204" pitchFamily="34" charset="0"/>
              </a:rPr>
              <a:t>Given Sepal Length, Sepal Width, Petal Length, and Petal Width, predict which flower the test flower is closest to?</a:t>
            </a:r>
          </a:p>
        </p:txBody>
      </p:sp>
    </p:spTree>
    <p:extLst>
      <p:ext uri="{BB962C8B-B14F-4D97-AF65-F5344CB8AC3E}">
        <p14:creationId xmlns:p14="http://schemas.microsoft.com/office/powerpoint/2010/main" val="3338271151"/>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Supervised vs. Unsupervised Training</a:t>
            </a:r>
          </a:p>
        </p:txBody>
      </p:sp>
      <p:pic>
        <p:nvPicPr>
          <p:cNvPr id="2050" name="Picture 2">
            <a:extLst>
              <a:ext uri="{FF2B5EF4-FFF2-40B4-BE49-F238E27FC236}">
                <a16:creationId xmlns:a16="http://schemas.microsoft.com/office/drawing/2014/main" id="{A601737D-5AD9-3C97-276C-CFD49B33C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52600"/>
            <a:ext cx="5791200" cy="46329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012FDD-3E63-A1C0-3049-A72C20DF079F}"/>
              </a:ext>
            </a:extLst>
          </p:cNvPr>
          <p:cNvSpPr txBox="1"/>
          <p:nvPr/>
        </p:nvSpPr>
        <p:spPr>
          <a:xfrm>
            <a:off x="381000" y="2209800"/>
            <a:ext cx="2590800" cy="3046988"/>
          </a:xfrm>
          <a:prstGeom prst="rect">
            <a:avLst/>
          </a:prstGeom>
          <a:noFill/>
        </p:spPr>
        <p:txBody>
          <a:bodyPr wrap="square" rtlCol="0">
            <a:spAutoFit/>
          </a:bodyPr>
          <a:lstStyle/>
          <a:p>
            <a:r>
              <a:rPr lang="en-US" dirty="0"/>
              <a:t>Supervised – Types are knowns, hence the colors</a:t>
            </a:r>
          </a:p>
          <a:p>
            <a:endParaRPr lang="en-US" dirty="0"/>
          </a:p>
          <a:p>
            <a:r>
              <a:rPr lang="en-US" dirty="0"/>
              <a:t>Unsupervised – All points would be black, types unknown</a:t>
            </a:r>
          </a:p>
        </p:txBody>
      </p:sp>
    </p:spTree>
    <p:extLst>
      <p:ext uri="{BB962C8B-B14F-4D97-AF65-F5344CB8AC3E}">
        <p14:creationId xmlns:p14="http://schemas.microsoft.com/office/powerpoint/2010/main" val="3921053245"/>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Creating the Decision Tree</a:t>
            </a:r>
          </a:p>
          <a:p>
            <a:r>
              <a:rPr lang="en-US" altLang="en-US" dirty="0">
                <a:solidFill>
                  <a:srgbClr val="222222"/>
                </a:solidFill>
                <a:latin typeface="Source Sans Pro" panose="020B0503030403020204" pitchFamily="34" charset="0"/>
              </a:rPr>
              <a:t>Executing the Decision Tree</a:t>
            </a:r>
          </a:p>
        </p:txBody>
      </p:sp>
      <p:pic>
        <p:nvPicPr>
          <p:cNvPr id="3074" name="Picture 2">
            <a:extLst>
              <a:ext uri="{FF2B5EF4-FFF2-40B4-BE49-F238E27FC236}">
                <a16:creationId xmlns:a16="http://schemas.microsoft.com/office/drawing/2014/main" id="{7804DC37-2FBC-A47A-C5B6-F25DD96A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3446245" cy="2101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63DA05-9100-5B04-AE1C-D06D09211674}"/>
              </a:ext>
            </a:extLst>
          </p:cNvPr>
          <p:cNvSpPr txBox="1"/>
          <p:nvPr/>
        </p:nvSpPr>
        <p:spPr>
          <a:xfrm>
            <a:off x="838200" y="5139151"/>
            <a:ext cx="2660793" cy="830997"/>
          </a:xfrm>
          <a:prstGeom prst="rect">
            <a:avLst/>
          </a:prstGeom>
          <a:noFill/>
        </p:spPr>
        <p:txBody>
          <a:bodyPr wrap="none" rtlCol="0">
            <a:spAutoFit/>
          </a:bodyPr>
          <a:lstStyle/>
          <a:p>
            <a:r>
              <a:rPr lang="en-US" dirty="0"/>
              <a:t>Will it Rain? </a:t>
            </a:r>
          </a:p>
          <a:p>
            <a:r>
              <a:rPr lang="en-US" dirty="0"/>
              <a:t>Categorical: Yes/No</a:t>
            </a:r>
          </a:p>
        </p:txBody>
      </p:sp>
      <p:pic>
        <p:nvPicPr>
          <p:cNvPr id="3076" name="Picture 4">
            <a:extLst>
              <a:ext uri="{FF2B5EF4-FFF2-40B4-BE49-F238E27FC236}">
                <a16:creationId xmlns:a16="http://schemas.microsoft.com/office/drawing/2014/main" id="{C81CD008-7F67-292E-2EA0-1F9B391BD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857" y="4538132"/>
            <a:ext cx="2822743" cy="1864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E9F6AC-FD51-8D04-678B-FBDA40299E7D}"/>
              </a:ext>
            </a:extLst>
          </p:cNvPr>
          <p:cNvPicPr>
            <a:picLocks noChangeAspect="1"/>
          </p:cNvPicPr>
          <p:nvPr/>
        </p:nvPicPr>
        <p:blipFill>
          <a:blip r:embed="rId4"/>
          <a:stretch>
            <a:fillRect/>
          </a:stretch>
        </p:blipFill>
        <p:spPr>
          <a:xfrm>
            <a:off x="6011232" y="1111881"/>
            <a:ext cx="2789868" cy="2728384"/>
          </a:xfrm>
          <a:prstGeom prst="rect">
            <a:avLst/>
          </a:prstGeom>
        </p:spPr>
      </p:pic>
      <p:sp>
        <p:nvSpPr>
          <p:cNvPr id="7" name="TextBox 6">
            <a:extLst>
              <a:ext uri="{FF2B5EF4-FFF2-40B4-BE49-F238E27FC236}">
                <a16:creationId xmlns:a16="http://schemas.microsoft.com/office/drawing/2014/main" id="{3E3CCE88-9F58-B472-2F4B-7B9F84F69A72}"/>
              </a:ext>
            </a:extLst>
          </p:cNvPr>
          <p:cNvSpPr txBox="1"/>
          <p:nvPr/>
        </p:nvSpPr>
        <p:spPr>
          <a:xfrm>
            <a:off x="5004621" y="3768426"/>
            <a:ext cx="4139275" cy="830997"/>
          </a:xfrm>
          <a:prstGeom prst="rect">
            <a:avLst/>
          </a:prstGeom>
          <a:noFill/>
        </p:spPr>
        <p:txBody>
          <a:bodyPr wrap="none" rtlCol="0">
            <a:spAutoFit/>
          </a:bodyPr>
          <a:lstStyle/>
          <a:p>
            <a:r>
              <a:rPr lang="en-US" dirty="0"/>
              <a:t>What should I do this weekend?</a:t>
            </a:r>
          </a:p>
          <a:p>
            <a:r>
              <a:rPr lang="en-US" dirty="0"/>
              <a:t>Categorical</a:t>
            </a:r>
          </a:p>
        </p:txBody>
      </p:sp>
      <p:sp>
        <p:nvSpPr>
          <p:cNvPr id="8" name="TextBox 7">
            <a:extLst>
              <a:ext uri="{FF2B5EF4-FFF2-40B4-BE49-F238E27FC236}">
                <a16:creationId xmlns:a16="http://schemas.microsoft.com/office/drawing/2014/main" id="{EB1419DC-3400-E115-8B3A-7DE4997CE5EE}"/>
              </a:ext>
            </a:extLst>
          </p:cNvPr>
          <p:cNvSpPr txBox="1"/>
          <p:nvPr/>
        </p:nvSpPr>
        <p:spPr>
          <a:xfrm>
            <a:off x="4968501" y="6354234"/>
            <a:ext cx="2805192" cy="461665"/>
          </a:xfrm>
          <a:prstGeom prst="rect">
            <a:avLst/>
          </a:prstGeom>
          <a:noFill/>
        </p:spPr>
        <p:txBody>
          <a:bodyPr wrap="none" rtlCol="0">
            <a:spAutoFit/>
          </a:bodyPr>
          <a:lstStyle/>
          <a:p>
            <a:r>
              <a:rPr lang="en-US" dirty="0"/>
              <a:t>Trees are often larger</a:t>
            </a:r>
          </a:p>
        </p:txBody>
      </p:sp>
    </p:spTree>
    <p:extLst>
      <p:ext uri="{BB962C8B-B14F-4D97-AF65-F5344CB8AC3E}">
        <p14:creationId xmlns:p14="http://schemas.microsoft.com/office/powerpoint/2010/main" val="1243976662"/>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71ADE8-54ED-75C1-BC9F-FCAB84C0A40E}"/>
              </a:ext>
            </a:extLst>
          </p:cNvPr>
          <p:cNvSpPr>
            <a:spLocks noGrp="1" noChangeArrowheads="1"/>
          </p:cNvSpPr>
          <p:nvPr>
            <p:ph type="title"/>
          </p:nvPr>
        </p:nvSpPr>
        <p:spPr>
          <a:xfrm>
            <a:off x="685800" y="228600"/>
            <a:ext cx="7772400" cy="1143000"/>
          </a:xfrm>
        </p:spPr>
        <p:txBody>
          <a:bodyPr/>
          <a:lstStyle/>
          <a:p>
            <a:r>
              <a:rPr lang="en-US" altLang="en-US" dirty="0"/>
              <a:t>Decision Trees</a:t>
            </a:r>
          </a:p>
        </p:txBody>
      </p:sp>
      <p:sp>
        <p:nvSpPr>
          <p:cNvPr id="4099" name="Rectangle 3">
            <a:extLst>
              <a:ext uri="{FF2B5EF4-FFF2-40B4-BE49-F238E27FC236}">
                <a16:creationId xmlns:a16="http://schemas.microsoft.com/office/drawing/2014/main" id="{FEBBAD1F-CF4D-AB32-E396-5D05391379F4}"/>
              </a:ext>
            </a:extLst>
          </p:cNvPr>
          <p:cNvSpPr>
            <a:spLocks noGrp="1" noChangeArrowheads="1"/>
          </p:cNvSpPr>
          <p:nvPr>
            <p:ph type="body" idx="1"/>
          </p:nvPr>
        </p:nvSpPr>
        <p:spPr>
          <a:xfrm>
            <a:off x="685800" y="1600200"/>
            <a:ext cx="7772400" cy="4114800"/>
          </a:xfrm>
        </p:spPr>
        <p:txBody>
          <a:bodyPr/>
          <a:lstStyle/>
          <a:p>
            <a:r>
              <a:rPr lang="en-US" altLang="en-US" dirty="0">
                <a:solidFill>
                  <a:srgbClr val="222222"/>
                </a:solidFill>
                <a:latin typeface="Source Sans Pro" panose="020B0503030403020204" pitchFamily="34" charset="0"/>
              </a:rPr>
              <a:t>Creating the Decision Tree</a:t>
            </a:r>
          </a:p>
          <a:p>
            <a:pPr lvl="1"/>
            <a:r>
              <a:rPr lang="en-US" altLang="en-US" dirty="0">
                <a:solidFill>
                  <a:srgbClr val="222222"/>
                </a:solidFill>
                <a:latin typeface="Source Sans Pro" panose="020B0503030403020204" pitchFamily="34" charset="0"/>
              </a:rPr>
              <a:t>Multiple algorithms</a:t>
            </a:r>
          </a:p>
          <a:p>
            <a:pPr lvl="2"/>
            <a:r>
              <a:rPr lang="en-US" altLang="en-US" dirty="0">
                <a:solidFill>
                  <a:srgbClr val="222222"/>
                </a:solidFill>
                <a:latin typeface="Source Sans Pro" panose="020B0503030403020204" pitchFamily="34" charset="0"/>
              </a:rPr>
              <a:t>Splitting criteria</a:t>
            </a:r>
          </a:p>
          <a:p>
            <a:pPr lvl="1"/>
            <a:r>
              <a:rPr lang="en-US" altLang="en-US" dirty="0">
                <a:solidFill>
                  <a:srgbClr val="222222"/>
                </a:solidFill>
                <a:latin typeface="Source Sans Pro" panose="020B0503030403020204" pitchFamily="34" charset="0"/>
              </a:rPr>
              <a:t>Most common based on Information Theory (Shannon)</a:t>
            </a:r>
          </a:p>
          <a:p>
            <a:pPr lvl="1"/>
            <a:r>
              <a:rPr lang="en-US" altLang="en-US" dirty="0">
                <a:solidFill>
                  <a:srgbClr val="222222"/>
                </a:solidFill>
                <a:latin typeface="Source Sans Pro" panose="020B0503030403020204" pitchFamily="34" charset="0"/>
              </a:rPr>
              <a:t>Entropy-based splitting</a:t>
            </a:r>
          </a:p>
        </p:txBody>
      </p:sp>
      <p:pic>
        <p:nvPicPr>
          <p:cNvPr id="6" name="Picture 5">
            <a:extLst>
              <a:ext uri="{FF2B5EF4-FFF2-40B4-BE49-F238E27FC236}">
                <a16:creationId xmlns:a16="http://schemas.microsoft.com/office/drawing/2014/main" id="{ABE9F6AC-FD51-8D04-678B-FBDA40299E7D}"/>
              </a:ext>
            </a:extLst>
          </p:cNvPr>
          <p:cNvPicPr>
            <a:picLocks noChangeAspect="1"/>
          </p:cNvPicPr>
          <p:nvPr/>
        </p:nvPicPr>
        <p:blipFill>
          <a:blip r:embed="rId2"/>
          <a:stretch>
            <a:fillRect/>
          </a:stretch>
        </p:blipFill>
        <p:spPr>
          <a:xfrm>
            <a:off x="5791200" y="3733800"/>
            <a:ext cx="2789868" cy="2728384"/>
          </a:xfrm>
          <a:prstGeom prst="rect">
            <a:avLst/>
          </a:prstGeom>
        </p:spPr>
      </p:pic>
    </p:spTree>
    <p:extLst>
      <p:ext uri="{BB962C8B-B14F-4D97-AF65-F5344CB8AC3E}">
        <p14:creationId xmlns:p14="http://schemas.microsoft.com/office/powerpoint/2010/main" val="1276828094"/>
      </p:ext>
    </p:extLst>
  </p:cSld>
  <p:clrMapOvr>
    <a:masterClrMapping/>
  </p:clrMapOvr>
  <p:transition>
    <p:random/>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23280</TotalTime>
  <Words>2246</Words>
  <Application>Microsoft Office PowerPoint</Application>
  <PresentationFormat>On-screen Show (4:3)</PresentationFormat>
  <Paragraphs>1021</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-apple-system</vt:lpstr>
      <vt:lpstr>Arial</vt:lpstr>
      <vt:lpstr>Calibri</vt:lpstr>
      <vt:lpstr>Cambria Math</vt:lpstr>
      <vt:lpstr>Source Sans Pro</vt:lpstr>
      <vt:lpstr>Times New Roman</vt:lpstr>
      <vt:lpstr>Blank Presentation</vt:lpstr>
      <vt:lpstr>Decision Trees Regression Trees ECE 4740/5740 Professor Hanna</vt:lpstr>
      <vt:lpstr>PowerPoint Presentation</vt:lpstr>
      <vt:lpstr>PowerPoint Presentation</vt:lpstr>
      <vt:lpstr>Supervised vs. Unsupervised Learning</vt:lpstr>
      <vt:lpstr>Supervised vs. Unsupervised Training</vt:lpstr>
      <vt:lpstr>Supervised vs. Unsupervised Training</vt:lpstr>
      <vt:lpstr>Supervised vs. Unsupervised Training</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Designing a Robot (Example)</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Regression Trees</vt:lpstr>
      <vt:lpstr>Cross-Validation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Control</dc:title>
  <dc:creator>Darrin Hanna</dc:creator>
  <cp:lastModifiedBy>Darrin Hanna</cp:lastModifiedBy>
  <cp:revision>95</cp:revision>
  <dcterms:created xsi:type="dcterms:W3CDTF">1999-06-10T02:23:26Z</dcterms:created>
  <dcterms:modified xsi:type="dcterms:W3CDTF">2025-01-23T03:33:54Z</dcterms:modified>
</cp:coreProperties>
</file>